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81" r:id="rId22"/>
    <p:sldId id="277" r:id="rId23"/>
    <p:sldId id="280" r:id="rId24"/>
    <p:sldId id="279"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821082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4120057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26233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7B9CA02-0290-4C38-9BB0-CB9DA7879D84}" type="datetimeFigureOut">
              <a:rPr lang="en-GB" smtClean="0"/>
              <a:t>10/12/2020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516309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7B9CA02-0290-4C38-9BB0-CB9DA7879D84}" type="datetimeFigureOut">
              <a:rPr lang="en-GB" smtClean="0"/>
              <a:t>10/12/2020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581993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840842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320430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878382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7B9CA02-0290-4C38-9BB0-CB9DA7879D84}" type="datetimeFigureOut">
              <a:rPr lang="en-GB" smtClean="0"/>
              <a:t>10/12/2020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811953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17B9CA02-0290-4C38-9BB0-CB9DA7879D84}" type="datetimeFigureOut">
              <a:rPr lang="en-GB" smtClean="0"/>
              <a:t>10/12/2020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104648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834120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97483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744600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8969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21172569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33456072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7B9CA02-0290-4C38-9BB0-CB9DA7879D84}" type="datetimeFigureOut">
              <a:rPr lang="en-GB" smtClean="0"/>
              <a:t>10/12/2020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1742A-C40A-4CF7-BEFB-A0F70B859DF2}" type="slidenum">
              <a:rPr lang="en-GB" smtClean="0"/>
              <a:t>‹#›</a:t>
            </a:fld>
            <a:endParaRPr lang="en-GB"/>
          </a:p>
        </p:txBody>
      </p:sp>
    </p:spTree>
    <p:extLst>
      <p:ext uri="{BB962C8B-B14F-4D97-AF65-F5344CB8AC3E}">
        <p14:creationId xmlns:p14="http://schemas.microsoft.com/office/powerpoint/2010/main" val="645952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7B9CA02-0290-4C38-9BB0-CB9DA7879D84}" type="datetimeFigureOut">
              <a:rPr lang="en-GB" smtClean="0"/>
              <a:t>10/12/2020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0C1742A-C40A-4CF7-BEFB-A0F70B859DF2}" type="slidenum">
              <a:rPr lang="en-GB" smtClean="0"/>
              <a:t>‹#›</a:t>
            </a:fld>
            <a:endParaRPr lang="en-GB"/>
          </a:p>
        </p:txBody>
      </p:sp>
    </p:spTree>
    <p:extLst>
      <p:ext uri="{BB962C8B-B14F-4D97-AF65-F5344CB8AC3E}">
        <p14:creationId xmlns:p14="http://schemas.microsoft.com/office/powerpoint/2010/main" val="38584711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2092036"/>
          </a:xfrm>
        </p:spPr>
        <p:txBody>
          <a:bodyPr/>
          <a:lstStyle/>
          <a:p>
            <a:pPr algn="ctr"/>
            <a:r>
              <a:rPr lang="en-GB" sz="4400" dirty="0" smtClean="0"/>
              <a:t>Define Phase </a:t>
            </a:r>
            <a:br>
              <a:rPr lang="en-GB" sz="4400" dirty="0" smtClean="0"/>
            </a:br>
            <a:r>
              <a:rPr lang="en-GB" sz="4400" dirty="0" smtClean="0"/>
              <a:t>Voice of the Customer</a:t>
            </a:r>
            <a:endParaRPr lang="en-GB" sz="4400" dirty="0"/>
          </a:p>
        </p:txBody>
      </p:sp>
      <p:sp>
        <p:nvSpPr>
          <p:cNvPr id="3" name="Subtitle 2"/>
          <p:cNvSpPr>
            <a:spLocks noGrp="1"/>
          </p:cNvSpPr>
          <p:nvPr>
            <p:ph type="subTitle" idx="1"/>
          </p:nvPr>
        </p:nvSpPr>
        <p:spPr>
          <a:xfrm>
            <a:off x="1154955" y="4777379"/>
            <a:ext cx="8825658" cy="1540293"/>
          </a:xfrm>
        </p:spPr>
        <p:txBody>
          <a:bodyPr>
            <a:normAutofit/>
          </a:bodyPr>
          <a:lstStyle/>
          <a:p>
            <a:pPr algn="ctr"/>
            <a:r>
              <a:rPr lang="en-GB" sz="3200" dirty="0" smtClean="0"/>
              <a:t>By</a:t>
            </a:r>
          </a:p>
          <a:p>
            <a:pPr algn="ctr"/>
            <a:r>
              <a:rPr lang="en-GB" sz="3200" dirty="0" smtClean="0"/>
              <a:t>Andrew Thorn</a:t>
            </a:r>
          </a:p>
        </p:txBody>
      </p:sp>
    </p:spTree>
    <p:extLst>
      <p:ext uri="{BB962C8B-B14F-4D97-AF65-F5344CB8AC3E}">
        <p14:creationId xmlns:p14="http://schemas.microsoft.com/office/powerpoint/2010/main" val="1745580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What is the Voice of the Customer</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The term voice of the customer (VOC) is used to describe customers’ needs in a process improvement effort and their perceptions of your product or services</a:t>
            </a:r>
            <a:endParaRPr lang="en-GB" sz="3200" dirty="0"/>
          </a:p>
        </p:txBody>
      </p:sp>
    </p:spTree>
    <p:extLst>
      <p:ext uri="{BB962C8B-B14F-4D97-AF65-F5344CB8AC3E}">
        <p14:creationId xmlns:p14="http://schemas.microsoft.com/office/powerpoint/2010/main" val="838304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Using the Voice of the Customer</a:t>
            </a:r>
            <a:endParaRPr lang="en-GB" sz="4400" dirty="0"/>
          </a:p>
        </p:txBody>
      </p:sp>
      <p:sp>
        <p:nvSpPr>
          <p:cNvPr id="3" name="Content Placeholder 2"/>
          <p:cNvSpPr>
            <a:spLocks noGrp="1"/>
          </p:cNvSpPr>
          <p:nvPr>
            <p:ph idx="1"/>
          </p:nvPr>
        </p:nvSpPr>
        <p:spPr>
          <a:xfrm>
            <a:off x="374074" y="1482436"/>
            <a:ext cx="11492344" cy="5098473"/>
          </a:xfrm>
        </p:spPr>
        <p:txBody>
          <a:bodyPr>
            <a:normAutofit/>
          </a:bodyPr>
          <a:lstStyle/>
          <a:p>
            <a:r>
              <a:rPr lang="en-GB" sz="3200" dirty="0" smtClean="0"/>
              <a:t>Understand why the voice of the customer (VOC) is critical</a:t>
            </a:r>
          </a:p>
          <a:p>
            <a:r>
              <a:rPr lang="en-GB" sz="3200" dirty="0" smtClean="0"/>
              <a:t>Know how to create a plan for gathering VOC data</a:t>
            </a:r>
          </a:p>
          <a:p>
            <a:r>
              <a:rPr lang="en-GB" sz="3200" dirty="0" smtClean="0"/>
              <a:t>Know both reactive and proactive ways to gather VOC information</a:t>
            </a:r>
          </a:p>
          <a:p>
            <a:r>
              <a:rPr lang="en-GB" sz="3200" dirty="0" smtClean="0"/>
              <a:t>Know how to analyse data through the use of affinity diagrams and Kano diagrams</a:t>
            </a:r>
          </a:p>
          <a:p>
            <a:r>
              <a:rPr lang="en-GB" sz="3200" dirty="0" smtClean="0"/>
              <a:t>Be able to use a CTQ tree diagram to identify customer requirements and set specifications for them</a:t>
            </a:r>
          </a:p>
        </p:txBody>
      </p:sp>
    </p:spTree>
    <p:extLst>
      <p:ext uri="{BB962C8B-B14F-4D97-AF65-F5344CB8AC3E}">
        <p14:creationId xmlns:p14="http://schemas.microsoft.com/office/powerpoint/2010/main" val="1057735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Voice of the Customer</a:t>
            </a:r>
            <a:endParaRPr lang="en-GB" sz="4400" dirty="0"/>
          </a:p>
        </p:txBody>
      </p:sp>
      <p:sp>
        <p:nvSpPr>
          <p:cNvPr id="3" name="Content Placeholder 2"/>
          <p:cNvSpPr>
            <a:spLocks noGrp="1"/>
          </p:cNvSpPr>
          <p:nvPr>
            <p:ph idx="1"/>
          </p:nvPr>
        </p:nvSpPr>
        <p:spPr>
          <a:xfrm>
            <a:off x="394856" y="1600200"/>
            <a:ext cx="11256818" cy="4793673"/>
          </a:xfrm>
        </p:spPr>
        <p:txBody>
          <a:bodyPr>
            <a:normAutofit/>
          </a:bodyPr>
          <a:lstStyle/>
          <a:p>
            <a:pPr marL="0" indent="0">
              <a:buNone/>
            </a:pPr>
            <a:r>
              <a:rPr lang="en-GB" sz="3200" dirty="0" smtClean="0"/>
              <a:t>VOC data helps an organisation and a project to:</a:t>
            </a:r>
          </a:p>
          <a:p>
            <a:r>
              <a:rPr lang="en-GB" sz="3200" dirty="0" smtClean="0"/>
              <a:t>Decide what products and services to offer</a:t>
            </a:r>
          </a:p>
          <a:p>
            <a:r>
              <a:rPr lang="en-GB" sz="3200" dirty="0" smtClean="0"/>
              <a:t>Identify critical features and specifications for those products, process outputs and services</a:t>
            </a:r>
          </a:p>
          <a:p>
            <a:r>
              <a:rPr lang="en-GB" sz="3200" dirty="0" smtClean="0"/>
              <a:t>Decide where to focus improvement efforts</a:t>
            </a:r>
          </a:p>
          <a:p>
            <a:r>
              <a:rPr lang="en-GB" sz="3200" dirty="0" smtClean="0"/>
              <a:t>Get a baseline measure of customer satisfaction to measure improvement against</a:t>
            </a:r>
          </a:p>
          <a:p>
            <a:r>
              <a:rPr lang="en-GB" sz="3200" dirty="0" smtClean="0"/>
              <a:t>Identify key drivers of customer satisfaction</a:t>
            </a:r>
            <a:endParaRPr lang="en-GB" sz="3200" dirty="0"/>
          </a:p>
        </p:txBody>
      </p:sp>
    </p:spTree>
    <p:extLst>
      <p:ext uri="{BB962C8B-B14F-4D97-AF65-F5344CB8AC3E}">
        <p14:creationId xmlns:p14="http://schemas.microsoft.com/office/powerpoint/2010/main" val="544545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Why Collect VOC Data</a:t>
            </a:r>
            <a:endParaRPr lang="en-GB" sz="4400" dirty="0"/>
          </a:p>
        </p:txBody>
      </p:sp>
      <p:sp>
        <p:nvSpPr>
          <p:cNvPr id="3" name="Content Placeholder 2"/>
          <p:cNvSpPr>
            <a:spLocks noGrp="1"/>
          </p:cNvSpPr>
          <p:nvPr>
            <p:ph idx="1"/>
          </p:nvPr>
        </p:nvSpPr>
        <p:spPr/>
        <p:txBody>
          <a:bodyPr>
            <a:normAutofit/>
          </a:bodyPr>
          <a:lstStyle/>
          <a:p>
            <a:r>
              <a:rPr lang="en-GB" sz="3200" dirty="0" smtClean="0"/>
              <a:t>Customer requirements change constantly</a:t>
            </a:r>
          </a:p>
          <a:p>
            <a:r>
              <a:rPr lang="en-GB" sz="3200" dirty="0" smtClean="0"/>
              <a:t>Specifications tend to focus on technical data only</a:t>
            </a:r>
          </a:p>
          <a:p>
            <a:r>
              <a:rPr lang="en-GB" sz="3200" dirty="0" smtClean="0"/>
              <a:t>Critical to quality (CTQ’s) are measures that we use to capture VOC properly</a:t>
            </a:r>
          </a:p>
          <a:p>
            <a:r>
              <a:rPr lang="en-GB" sz="3200" dirty="0" smtClean="0"/>
              <a:t>CTQ’s can be vague and difficult to define</a:t>
            </a:r>
            <a:endParaRPr lang="en-GB" sz="3200" dirty="0"/>
          </a:p>
        </p:txBody>
      </p:sp>
    </p:spTree>
    <p:extLst>
      <p:ext uri="{BB962C8B-B14F-4D97-AF65-F5344CB8AC3E}">
        <p14:creationId xmlns:p14="http://schemas.microsoft.com/office/powerpoint/2010/main" val="2192452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VOC Process</a:t>
            </a:r>
            <a:endParaRPr lang="en-GB" sz="4400" dirty="0"/>
          </a:p>
        </p:txBody>
      </p:sp>
      <p:sp>
        <p:nvSpPr>
          <p:cNvPr id="3" name="Content Placeholder 2"/>
          <p:cNvSpPr>
            <a:spLocks noGrp="1"/>
          </p:cNvSpPr>
          <p:nvPr>
            <p:ph idx="1"/>
          </p:nvPr>
        </p:nvSpPr>
        <p:spPr>
          <a:xfrm>
            <a:off x="491836" y="2052918"/>
            <a:ext cx="10861964" cy="4562627"/>
          </a:xfrm>
        </p:spPr>
        <p:txBody>
          <a:bodyPr>
            <a:normAutofit lnSpcReduction="10000"/>
          </a:bodyPr>
          <a:lstStyle/>
          <a:p>
            <a:pPr marL="0" indent="0">
              <a:buNone/>
            </a:pPr>
            <a:r>
              <a:rPr lang="en-GB" sz="3200" b="1" u="sng" dirty="0" smtClean="0"/>
              <a:t>Customers</a:t>
            </a:r>
          </a:p>
          <a:p>
            <a:r>
              <a:rPr lang="en-GB" sz="3200" dirty="0" smtClean="0"/>
              <a:t>A list of customers and customer segments</a:t>
            </a:r>
          </a:p>
          <a:p>
            <a:r>
              <a:rPr lang="en-GB" sz="3200" dirty="0" smtClean="0"/>
              <a:t>Identification of relevant reactive and proactive sources of data</a:t>
            </a:r>
          </a:p>
          <a:p>
            <a:r>
              <a:rPr lang="en-GB" sz="3200" dirty="0" smtClean="0"/>
              <a:t>Verbal or numerical data that identify customer needs</a:t>
            </a:r>
          </a:p>
          <a:p>
            <a:r>
              <a:rPr lang="en-GB" sz="3200" dirty="0" smtClean="0"/>
              <a:t>Defined critical to quality requirements (CTQ)</a:t>
            </a:r>
          </a:p>
          <a:p>
            <a:r>
              <a:rPr lang="en-GB" sz="3200" dirty="0" smtClean="0"/>
              <a:t>Specifications for each CTQ</a:t>
            </a:r>
            <a:endParaRPr lang="en-GB" sz="3200" dirty="0"/>
          </a:p>
        </p:txBody>
      </p:sp>
    </p:spTree>
    <p:extLst>
      <p:ext uri="{BB962C8B-B14F-4D97-AF65-F5344CB8AC3E}">
        <p14:creationId xmlns:p14="http://schemas.microsoft.com/office/powerpoint/2010/main" val="717208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b="1" u="sng" dirty="0" smtClean="0"/>
              <a:t>Goal</a:t>
            </a:r>
          </a:p>
          <a:p>
            <a:r>
              <a:rPr lang="en-GB" sz="3200" dirty="0" smtClean="0"/>
              <a:t>Identify your customers</a:t>
            </a:r>
          </a:p>
          <a:p>
            <a:r>
              <a:rPr lang="en-GB" sz="3200" dirty="0" smtClean="0"/>
              <a:t>Decide what you need to know about their needs</a:t>
            </a:r>
          </a:p>
          <a:p>
            <a:r>
              <a:rPr lang="en-GB" sz="3200" dirty="0" smtClean="0"/>
              <a:t>Decide when and how you will get this information</a:t>
            </a:r>
          </a:p>
          <a:p>
            <a:pPr marL="0" indent="0">
              <a:buNone/>
            </a:pPr>
            <a:endParaRPr lang="en-GB" sz="3200" dirty="0"/>
          </a:p>
        </p:txBody>
      </p:sp>
    </p:spTree>
    <p:extLst>
      <p:ext uri="{BB962C8B-B14F-4D97-AF65-F5344CB8AC3E}">
        <p14:creationId xmlns:p14="http://schemas.microsoft.com/office/powerpoint/2010/main" val="2932219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a:xfrm>
            <a:off x="401782" y="1378527"/>
            <a:ext cx="11222182" cy="5174673"/>
          </a:xfrm>
        </p:spPr>
        <p:txBody>
          <a:bodyPr>
            <a:normAutofit/>
          </a:bodyPr>
          <a:lstStyle/>
          <a:p>
            <a:endParaRPr lang="en-GB" sz="3200" dirty="0" smtClean="0"/>
          </a:p>
          <a:p>
            <a:endParaRPr lang="en-GB" sz="3200" dirty="0"/>
          </a:p>
          <a:p>
            <a:endParaRPr lang="en-GB" sz="3200" dirty="0" smtClean="0"/>
          </a:p>
          <a:p>
            <a:endParaRPr lang="en-GB" sz="3200" dirty="0" smtClean="0"/>
          </a:p>
          <a:p>
            <a:r>
              <a:rPr lang="en-GB" sz="3200" dirty="0" smtClean="0"/>
              <a:t>What are the outputs of your process?  Who are the customers of that output?</a:t>
            </a:r>
          </a:p>
          <a:p>
            <a:r>
              <a:rPr lang="en-GB" sz="3200" dirty="0" smtClean="0"/>
              <a:t>Are there particular groups of customers whose needs are especially important to your organisation and project success?</a:t>
            </a:r>
            <a:endParaRPr lang="en-GB" sz="3200" dirty="0"/>
          </a:p>
          <a:p>
            <a:endParaRPr lang="en-GB" sz="3200" dirty="0" smtClean="0"/>
          </a:p>
          <a:p>
            <a:endParaRPr lang="en-GB" sz="3200" dirty="0" smtClean="0"/>
          </a:p>
          <a:p>
            <a:endParaRPr lang="en-GB" sz="3200" dirty="0"/>
          </a:p>
          <a:p>
            <a:endParaRPr lang="en-GB" sz="3200" dirty="0" smtClean="0"/>
          </a:p>
          <a:p>
            <a:endParaRPr lang="en-GB" sz="3200" dirty="0"/>
          </a:p>
        </p:txBody>
      </p:sp>
      <p:pic>
        <p:nvPicPr>
          <p:cNvPr id="5" name="Picture 4"/>
          <p:cNvPicPr>
            <a:picLocks noChangeAspect="1"/>
          </p:cNvPicPr>
          <p:nvPr/>
        </p:nvPicPr>
        <p:blipFill>
          <a:blip r:embed="rId2"/>
          <a:stretch>
            <a:fillRect/>
          </a:stretch>
        </p:blipFill>
        <p:spPr>
          <a:xfrm>
            <a:off x="789709" y="1586345"/>
            <a:ext cx="10155382" cy="2098963"/>
          </a:xfrm>
          <a:prstGeom prst="rect">
            <a:avLst/>
          </a:prstGeom>
        </p:spPr>
      </p:pic>
    </p:spTree>
    <p:extLst>
      <p:ext uri="{BB962C8B-B14F-4D97-AF65-F5344CB8AC3E}">
        <p14:creationId xmlns:p14="http://schemas.microsoft.com/office/powerpoint/2010/main" val="1698026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a:xfrm>
            <a:off x="588818" y="2052918"/>
            <a:ext cx="11090564" cy="4521064"/>
          </a:xfrm>
        </p:spPr>
        <p:txBody>
          <a:bodyPr>
            <a:normAutofit/>
          </a:bodyPr>
          <a:lstStyle/>
          <a:p>
            <a:r>
              <a:rPr lang="en-GB" sz="3200" dirty="0" smtClean="0"/>
              <a:t>Customer status: Former customers, current customers, customers of competitors, substitute customers</a:t>
            </a:r>
          </a:p>
          <a:p>
            <a:r>
              <a:rPr lang="en-GB" sz="3200" dirty="0" smtClean="0"/>
              <a:t>Where they are in the “customer chain” (1) Internal use; (2) Distributor and; (3) End user</a:t>
            </a:r>
          </a:p>
          <a:p>
            <a:r>
              <a:rPr lang="en-GB" sz="3200" dirty="0" smtClean="0"/>
              <a:t>Geography </a:t>
            </a:r>
          </a:p>
          <a:p>
            <a:r>
              <a:rPr lang="en-GB" sz="3200" dirty="0" smtClean="0"/>
              <a:t>Industry, Division or Department</a:t>
            </a:r>
          </a:p>
          <a:p>
            <a:r>
              <a:rPr lang="en-GB" sz="3200" dirty="0" smtClean="0"/>
              <a:t>Demographics </a:t>
            </a:r>
            <a:endParaRPr lang="en-GB" sz="3200" dirty="0"/>
          </a:p>
        </p:txBody>
      </p:sp>
    </p:spTree>
    <p:extLst>
      <p:ext uri="{BB962C8B-B14F-4D97-AF65-F5344CB8AC3E}">
        <p14:creationId xmlns:p14="http://schemas.microsoft.com/office/powerpoint/2010/main" val="2252249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Identification</a:t>
            </a:r>
            <a:endParaRPr lang="en-GB" sz="4400" dirty="0"/>
          </a:p>
        </p:txBody>
      </p:sp>
      <p:sp>
        <p:nvSpPr>
          <p:cNvPr id="3" name="Content Placeholder 2"/>
          <p:cNvSpPr>
            <a:spLocks noGrp="1"/>
          </p:cNvSpPr>
          <p:nvPr>
            <p:ph idx="1"/>
          </p:nvPr>
        </p:nvSpPr>
        <p:spPr>
          <a:xfrm>
            <a:off x="706582" y="2052918"/>
            <a:ext cx="10612582" cy="4195481"/>
          </a:xfrm>
        </p:spPr>
        <p:txBody>
          <a:bodyPr>
            <a:normAutofit/>
          </a:bodyPr>
          <a:lstStyle/>
          <a:p>
            <a:r>
              <a:rPr lang="en-GB" sz="3200" dirty="0" smtClean="0"/>
              <a:t>If your customers seem to have similar needs across the board, you don’t need to divide them into segments</a:t>
            </a:r>
          </a:p>
          <a:p>
            <a:r>
              <a:rPr lang="en-GB" sz="3200" dirty="0" smtClean="0"/>
              <a:t>If you suspect that different groups will have significantly different needs and that these differences will influence how you structure your process, product, or service then you need to think in terms of segments</a:t>
            </a:r>
            <a:endParaRPr lang="en-GB" sz="3200" dirty="0"/>
          </a:p>
        </p:txBody>
      </p:sp>
    </p:spTree>
    <p:extLst>
      <p:ext uri="{BB962C8B-B14F-4D97-AF65-F5344CB8AC3E}">
        <p14:creationId xmlns:p14="http://schemas.microsoft.com/office/powerpoint/2010/main" val="2373575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2052918"/>
            <a:ext cx="10091161" cy="4195481"/>
          </a:xfrm>
        </p:spPr>
        <p:txBody>
          <a:bodyPr>
            <a:normAutofit/>
          </a:bodyPr>
          <a:lstStyle/>
          <a:p>
            <a:r>
              <a:rPr lang="en-GB" sz="3200" dirty="0" smtClean="0"/>
              <a:t>Revisit your charter- what is the purpose of your project?</a:t>
            </a:r>
          </a:p>
          <a:p>
            <a:r>
              <a:rPr lang="en-GB" sz="3200" dirty="0" smtClean="0"/>
              <a:t>How does your purpose relate to customer needs?</a:t>
            </a:r>
          </a:p>
          <a:p>
            <a:r>
              <a:rPr lang="en-GB" sz="3200" dirty="0" smtClean="0"/>
              <a:t>What do you need to know about the needs of the customers you’ve identified to make sure your project’s purpose stays on track</a:t>
            </a:r>
            <a:endParaRPr lang="en-GB" sz="3200" dirty="0"/>
          </a:p>
        </p:txBody>
      </p:sp>
    </p:spTree>
    <p:extLst>
      <p:ext uri="{BB962C8B-B14F-4D97-AF65-F5344CB8AC3E}">
        <p14:creationId xmlns:p14="http://schemas.microsoft.com/office/powerpoint/2010/main" val="907759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31618"/>
            <a:ext cx="9404723" cy="858982"/>
          </a:xfrm>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646111" y="990600"/>
            <a:ext cx="11171815" cy="5680364"/>
          </a:xfrm>
        </p:spPr>
        <p:txBody>
          <a:bodyPr>
            <a:normAutofit fontScale="92500" lnSpcReduction="10000"/>
          </a:bodyPr>
          <a:lstStyle/>
          <a:p>
            <a:pPr marL="0" indent="0">
              <a:buNone/>
            </a:pPr>
            <a:r>
              <a:rPr lang="en-GB" sz="3200" dirty="0" smtClean="0"/>
              <a:t>For all customers, you should ask questions such as:</a:t>
            </a:r>
          </a:p>
          <a:p>
            <a:pPr marL="514350" indent="-514350">
              <a:buAutoNum type="arabicPeriod"/>
            </a:pPr>
            <a:r>
              <a:rPr lang="en-GB" sz="3200" dirty="0" smtClean="0"/>
              <a:t>What is important to you about our process/product/service (Ask them to rank each or these needs in order of importance.)</a:t>
            </a:r>
          </a:p>
          <a:p>
            <a:pPr marL="514350" indent="-514350">
              <a:buAutoNum type="arabicPeriod"/>
            </a:pPr>
            <a:r>
              <a:rPr lang="en-GB" sz="3200" dirty="0" smtClean="0"/>
              <a:t>What do you think of as a defect?</a:t>
            </a:r>
          </a:p>
          <a:p>
            <a:pPr marL="514350" indent="-514350">
              <a:buAutoNum type="arabicPeriod"/>
            </a:pPr>
            <a:r>
              <a:rPr lang="en-GB" sz="3200" dirty="0" smtClean="0"/>
              <a:t>How are we performing on areas your consider important?</a:t>
            </a:r>
          </a:p>
          <a:p>
            <a:pPr marL="514350" indent="-514350">
              <a:buAutoNum type="arabicPeriod"/>
            </a:pPr>
            <a:r>
              <a:rPr lang="en-GB" sz="3200" dirty="0" smtClean="0"/>
              <a:t>What do you like about our product/service?</a:t>
            </a:r>
          </a:p>
          <a:p>
            <a:pPr marL="514350" indent="-514350">
              <a:buAutoNum type="arabicPeriod"/>
            </a:pPr>
            <a:r>
              <a:rPr lang="en-GB" sz="3200" dirty="0" smtClean="0"/>
              <a:t>What can we improve about our process/product/service</a:t>
            </a:r>
          </a:p>
          <a:p>
            <a:pPr marL="514350" indent="-514350">
              <a:buAutoNum type="arabicPeriod"/>
            </a:pPr>
            <a:r>
              <a:rPr lang="en-GB" sz="3200" dirty="0" smtClean="0"/>
              <a:t>What specific recommendations would you make to us?</a:t>
            </a:r>
          </a:p>
          <a:p>
            <a:pPr marL="514350" indent="-514350">
              <a:buAutoNum type="arabicPeriod"/>
            </a:pPr>
            <a:endParaRPr lang="en-GB" sz="3200" dirty="0"/>
          </a:p>
        </p:txBody>
      </p:sp>
    </p:spTree>
    <p:extLst>
      <p:ext uri="{BB962C8B-B14F-4D97-AF65-F5344CB8AC3E}">
        <p14:creationId xmlns:p14="http://schemas.microsoft.com/office/powerpoint/2010/main" val="2763107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2052918"/>
            <a:ext cx="9897197" cy="4195481"/>
          </a:xfrm>
        </p:spPr>
        <p:txBody>
          <a:bodyPr>
            <a:normAutofit/>
          </a:bodyPr>
          <a:lstStyle/>
          <a:p>
            <a:r>
              <a:rPr lang="en-GB" sz="3200" dirty="0" smtClean="0"/>
              <a:t>Reactive data collection generally gather data on: - </a:t>
            </a:r>
          </a:p>
          <a:p>
            <a:pPr marL="0" indent="0">
              <a:buNone/>
            </a:pPr>
            <a:r>
              <a:rPr lang="en-GB" sz="3200" dirty="0"/>
              <a:t>	</a:t>
            </a:r>
            <a:r>
              <a:rPr lang="en-GB" sz="3200" dirty="0" smtClean="0"/>
              <a:t>Current and former customer issues or 	 	 	 	problems as communicated by them</a:t>
            </a:r>
          </a:p>
          <a:p>
            <a:pPr marL="0" indent="0">
              <a:buNone/>
            </a:pPr>
            <a:r>
              <a:rPr lang="en-GB" sz="3200" dirty="0"/>
              <a:t>	</a:t>
            </a:r>
            <a:r>
              <a:rPr lang="en-GB" sz="3200" dirty="0" smtClean="0"/>
              <a:t>Current and former customers’ expressed 	interest in particular products, process outputs 	or services as communicated by them</a:t>
            </a:r>
            <a:endParaRPr lang="en-GB" sz="3200" dirty="0"/>
          </a:p>
        </p:txBody>
      </p:sp>
    </p:spTree>
    <p:extLst>
      <p:ext uri="{BB962C8B-B14F-4D97-AF65-F5344CB8AC3E}">
        <p14:creationId xmlns:p14="http://schemas.microsoft.com/office/powerpoint/2010/main" val="317011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1406236"/>
            <a:ext cx="8946541" cy="5250873"/>
          </a:xfrm>
        </p:spPr>
        <p:txBody>
          <a:bodyPr>
            <a:normAutofit fontScale="92500" lnSpcReduction="20000"/>
          </a:bodyPr>
          <a:lstStyle/>
          <a:p>
            <a:pPr marL="0" indent="0">
              <a:buNone/>
            </a:pPr>
            <a:r>
              <a:rPr lang="en-GB" sz="3200" dirty="0" smtClean="0"/>
              <a:t>Typical Reactive Data</a:t>
            </a:r>
          </a:p>
          <a:p>
            <a:r>
              <a:rPr lang="en-GB" sz="3200" dirty="0" smtClean="0"/>
              <a:t>Customer complaints</a:t>
            </a:r>
          </a:p>
          <a:p>
            <a:r>
              <a:rPr lang="en-GB" sz="3200" dirty="0"/>
              <a:t>P</a:t>
            </a:r>
            <a:r>
              <a:rPr lang="en-GB" sz="3200" dirty="0" smtClean="0"/>
              <a:t>roblem or service hot lines </a:t>
            </a:r>
          </a:p>
          <a:p>
            <a:r>
              <a:rPr lang="en-GB" sz="3200" dirty="0" smtClean="0"/>
              <a:t>Technical support calls</a:t>
            </a:r>
          </a:p>
          <a:p>
            <a:r>
              <a:rPr lang="en-GB" sz="3200" dirty="0" smtClean="0"/>
              <a:t>Customer service calls</a:t>
            </a:r>
          </a:p>
          <a:p>
            <a:r>
              <a:rPr lang="en-GB" sz="3200" dirty="0" smtClean="0"/>
              <a:t>Claims, credits, contested payments</a:t>
            </a:r>
          </a:p>
          <a:p>
            <a:r>
              <a:rPr lang="en-GB" sz="3200" dirty="0" smtClean="0"/>
              <a:t>Sales reporting</a:t>
            </a:r>
          </a:p>
          <a:p>
            <a:r>
              <a:rPr lang="en-GB" sz="3200" dirty="0" smtClean="0"/>
              <a:t>Product return information</a:t>
            </a:r>
          </a:p>
          <a:p>
            <a:r>
              <a:rPr lang="en-GB" sz="3200" dirty="0" smtClean="0"/>
              <a:t>Warranty claims</a:t>
            </a:r>
          </a:p>
          <a:p>
            <a:r>
              <a:rPr lang="en-GB" sz="3200" dirty="0" smtClean="0"/>
              <a:t>Web page activity</a:t>
            </a:r>
            <a:endParaRPr lang="en-GB" sz="3200" dirty="0"/>
          </a:p>
        </p:txBody>
      </p:sp>
    </p:spTree>
    <p:extLst>
      <p:ext uri="{BB962C8B-B14F-4D97-AF65-F5344CB8AC3E}">
        <p14:creationId xmlns:p14="http://schemas.microsoft.com/office/powerpoint/2010/main" val="3024761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a:xfrm>
            <a:off x="1103312" y="1378528"/>
            <a:ext cx="9370724" cy="5167746"/>
          </a:xfrm>
        </p:spPr>
        <p:txBody>
          <a:bodyPr>
            <a:normAutofit fontScale="92500" lnSpcReduction="20000"/>
          </a:bodyPr>
          <a:lstStyle/>
          <a:p>
            <a:pPr marL="0" indent="0">
              <a:buNone/>
            </a:pPr>
            <a:r>
              <a:rPr lang="en-GB" sz="3200" dirty="0" smtClean="0"/>
              <a:t>Typical Proactive Data</a:t>
            </a:r>
          </a:p>
          <a:p>
            <a:r>
              <a:rPr lang="en-GB" sz="3200" dirty="0" smtClean="0"/>
              <a:t>Interviews</a:t>
            </a:r>
          </a:p>
          <a:p>
            <a:r>
              <a:rPr lang="en-GB" sz="3200" dirty="0" smtClean="0"/>
              <a:t>Focus groups</a:t>
            </a:r>
          </a:p>
          <a:p>
            <a:r>
              <a:rPr lang="en-GB" sz="3200" dirty="0" smtClean="0"/>
              <a:t>Surveys</a:t>
            </a:r>
          </a:p>
          <a:p>
            <a:r>
              <a:rPr lang="en-GB" sz="3200" dirty="0" smtClean="0"/>
              <a:t>Comment cards</a:t>
            </a:r>
          </a:p>
          <a:p>
            <a:r>
              <a:rPr lang="en-GB" sz="3200" dirty="0" smtClean="0"/>
              <a:t>Data gathering during sales visits or calls</a:t>
            </a:r>
          </a:p>
          <a:p>
            <a:r>
              <a:rPr lang="en-GB" sz="3200" dirty="0" smtClean="0"/>
              <a:t>Direct customer observation</a:t>
            </a:r>
          </a:p>
          <a:p>
            <a:r>
              <a:rPr lang="en-GB" sz="3200" dirty="0" smtClean="0"/>
              <a:t>Market research, market monitoring</a:t>
            </a:r>
          </a:p>
          <a:p>
            <a:r>
              <a:rPr lang="en-GB" sz="3200" dirty="0" smtClean="0"/>
              <a:t>Benchmarking </a:t>
            </a:r>
          </a:p>
          <a:p>
            <a:r>
              <a:rPr lang="en-GB" sz="3200" dirty="0" smtClean="0"/>
              <a:t>Quality scorecards</a:t>
            </a:r>
            <a:endParaRPr lang="en-GB" sz="3200" dirty="0"/>
          </a:p>
        </p:txBody>
      </p:sp>
    </p:spTree>
    <p:extLst>
      <p:ext uri="{BB962C8B-B14F-4D97-AF65-F5344CB8AC3E}">
        <p14:creationId xmlns:p14="http://schemas.microsoft.com/office/powerpoint/2010/main" val="624970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Data</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Last steps in planning your data collection are to decide</a:t>
            </a:r>
          </a:p>
          <a:p>
            <a:r>
              <a:rPr lang="en-GB" sz="3200" dirty="0" smtClean="0"/>
              <a:t>Specifically how the data will be obtained</a:t>
            </a:r>
          </a:p>
          <a:p>
            <a:r>
              <a:rPr lang="en-GB" sz="3200" dirty="0" smtClean="0"/>
              <a:t>Over what time frame the data gathering should take place</a:t>
            </a:r>
          </a:p>
          <a:p>
            <a:r>
              <a:rPr lang="en-GB" sz="3200" dirty="0" smtClean="0"/>
              <a:t>How will the data be recorded</a:t>
            </a:r>
            <a:endParaRPr lang="en-GB" sz="3200" dirty="0"/>
          </a:p>
        </p:txBody>
      </p:sp>
    </p:spTree>
    <p:extLst>
      <p:ext uri="{BB962C8B-B14F-4D97-AF65-F5344CB8AC3E}">
        <p14:creationId xmlns:p14="http://schemas.microsoft.com/office/powerpoint/2010/main" val="1880659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Requirements</a:t>
            </a:r>
            <a:endParaRPr lang="en-GB" sz="4400" dirty="0"/>
          </a:p>
        </p:txBody>
      </p:sp>
      <p:sp>
        <p:nvSpPr>
          <p:cNvPr id="3" name="Content Placeholder 2"/>
          <p:cNvSpPr>
            <a:spLocks noGrp="1"/>
          </p:cNvSpPr>
          <p:nvPr>
            <p:ph idx="1"/>
          </p:nvPr>
        </p:nvSpPr>
        <p:spPr>
          <a:xfrm>
            <a:off x="1103312" y="2052918"/>
            <a:ext cx="8955088" cy="4195481"/>
          </a:xfrm>
        </p:spPr>
        <p:txBody>
          <a:bodyPr>
            <a:normAutofit/>
          </a:bodyPr>
          <a:lstStyle/>
          <a:p>
            <a:r>
              <a:rPr lang="en-GB" sz="3200" dirty="0" smtClean="0"/>
              <a:t>Goal is to generate a list of key customer needs in their language</a:t>
            </a:r>
          </a:p>
          <a:p>
            <a:r>
              <a:rPr lang="en-GB" sz="3200" dirty="0" smtClean="0"/>
              <a:t>Summarise the data in a meaningful way</a:t>
            </a:r>
            <a:endParaRPr lang="en-GB" sz="3200" dirty="0"/>
          </a:p>
        </p:txBody>
      </p:sp>
    </p:spTree>
    <p:extLst>
      <p:ext uri="{BB962C8B-B14F-4D97-AF65-F5344CB8AC3E}">
        <p14:creationId xmlns:p14="http://schemas.microsoft.com/office/powerpoint/2010/main" val="1866664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55" y="452718"/>
            <a:ext cx="9982200" cy="1400530"/>
          </a:xfrm>
        </p:spPr>
        <p:txBody>
          <a:bodyPr/>
          <a:lstStyle/>
          <a:p>
            <a:pPr algn="ctr"/>
            <a:r>
              <a:rPr lang="en-GB" sz="4400" dirty="0" smtClean="0"/>
              <a:t>Quality Function Deployment (QFD)</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Is the process for translating customer requirements into appropriate company requirements at each stage from research and product development to engineering and manufacturing to marketing/sales and distribution</a:t>
            </a:r>
          </a:p>
          <a:p>
            <a:pPr marL="0" indent="0">
              <a:buNone/>
            </a:pPr>
            <a:r>
              <a:rPr lang="en-GB" sz="3200" dirty="0" smtClean="0"/>
              <a:t>Understanding the VOC is key to successful QFD</a:t>
            </a:r>
            <a:endParaRPr lang="en-GB" sz="3200" dirty="0"/>
          </a:p>
        </p:txBody>
      </p:sp>
    </p:spTree>
    <p:extLst>
      <p:ext uri="{BB962C8B-B14F-4D97-AF65-F5344CB8AC3E}">
        <p14:creationId xmlns:p14="http://schemas.microsoft.com/office/powerpoint/2010/main" val="542643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QFD’s Key Rationale</a:t>
            </a:r>
            <a:endParaRPr lang="en-GB" sz="4400" dirty="0"/>
          </a:p>
        </p:txBody>
      </p:sp>
      <p:sp>
        <p:nvSpPr>
          <p:cNvPr id="3" name="Content Placeholder 2"/>
          <p:cNvSpPr>
            <a:spLocks noGrp="1"/>
          </p:cNvSpPr>
          <p:nvPr>
            <p:ph idx="1"/>
          </p:nvPr>
        </p:nvSpPr>
        <p:spPr>
          <a:xfrm>
            <a:off x="646112" y="1607128"/>
            <a:ext cx="10375180" cy="4918364"/>
          </a:xfrm>
        </p:spPr>
        <p:txBody>
          <a:bodyPr>
            <a:normAutofit/>
          </a:bodyPr>
          <a:lstStyle/>
          <a:p>
            <a:pPr marL="514350" indent="-514350">
              <a:buAutoNum type="arabicPeriod"/>
            </a:pPr>
            <a:r>
              <a:rPr lang="en-GB" sz="3200" dirty="0" smtClean="0"/>
              <a:t>Customers are our number one concern.  Satisfied customers keep us in business.  Therefore, we must have an excellent understanding of their needs</a:t>
            </a:r>
          </a:p>
          <a:p>
            <a:pPr marL="514350" indent="-514350">
              <a:buAutoNum type="arabicPeriod"/>
            </a:pPr>
            <a:r>
              <a:rPr lang="en-GB" sz="3200" dirty="0" smtClean="0"/>
              <a:t>Proactive product development is better than reactive product development.  QFD can help a company move toward a more proactive approach</a:t>
            </a:r>
            <a:endParaRPr lang="en-GB" sz="3200" dirty="0"/>
          </a:p>
        </p:txBody>
      </p:sp>
    </p:spTree>
    <p:extLst>
      <p:ext uri="{BB962C8B-B14F-4D97-AF65-F5344CB8AC3E}">
        <p14:creationId xmlns:p14="http://schemas.microsoft.com/office/powerpoint/2010/main" val="27895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QFD’s Key Rationale</a:t>
            </a:r>
          </a:p>
        </p:txBody>
      </p:sp>
      <p:sp>
        <p:nvSpPr>
          <p:cNvPr id="3" name="Content Placeholder 2"/>
          <p:cNvSpPr>
            <a:spLocks noGrp="1"/>
          </p:cNvSpPr>
          <p:nvPr>
            <p:ph idx="1"/>
          </p:nvPr>
        </p:nvSpPr>
        <p:spPr>
          <a:xfrm>
            <a:off x="547256" y="2052918"/>
            <a:ext cx="10910454" cy="4597264"/>
          </a:xfrm>
        </p:spPr>
        <p:txBody>
          <a:bodyPr>
            <a:normAutofit lnSpcReduction="10000"/>
          </a:bodyPr>
          <a:lstStyle/>
          <a:p>
            <a:pPr marL="514350" indent="-514350">
              <a:buAutoNum type="arabicPeriod" startAt="3"/>
            </a:pPr>
            <a:r>
              <a:rPr lang="en-GB" sz="3200" dirty="0" smtClean="0"/>
              <a:t>Quality is a responsibility of everyone in the organisation.  QFD is a team methodology which encourages a broader employee involvement and focus</a:t>
            </a:r>
          </a:p>
          <a:p>
            <a:pPr marL="514350" indent="-514350">
              <a:buAutoNum type="arabicPeriod" startAt="3"/>
            </a:pPr>
            <a:r>
              <a:rPr lang="en-GB" sz="3200" dirty="0" smtClean="0"/>
              <a:t>The QFD methodology helps an organisation determine the most effective applications for many engineering and analytical tools such as: Design of Experiments, Failure Analysis and Statistical Process Control</a:t>
            </a:r>
            <a:endParaRPr lang="en-GB" sz="3200" dirty="0"/>
          </a:p>
        </p:txBody>
      </p:sp>
    </p:spTree>
    <p:extLst>
      <p:ext uri="{BB962C8B-B14F-4D97-AF65-F5344CB8AC3E}">
        <p14:creationId xmlns:p14="http://schemas.microsoft.com/office/powerpoint/2010/main" val="1155741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QFD’s Recognises</a:t>
            </a:r>
            <a:endParaRPr lang="en-GB" sz="4400"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The impact of needs on the customer</a:t>
            </a:r>
          </a:p>
          <a:p>
            <a:pPr marL="514350" indent="-514350">
              <a:buAutoNum type="arabicPeriod"/>
            </a:pPr>
            <a:r>
              <a:rPr lang="en-GB" sz="3200" dirty="0" smtClean="0"/>
              <a:t>That customer needs change with time</a:t>
            </a:r>
          </a:p>
          <a:p>
            <a:pPr marL="514350" indent="-514350">
              <a:buAutoNum type="arabicPeriod"/>
            </a:pPr>
            <a:r>
              <a:rPr lang="en-GB" sz="3200" dirty="0" smtClean="0"/>
              <a:t>The impact of communication of customer wants throughout the organisation</a:t>
            </a:r>
            <a:endParaRPr lang="en-GB" sz="3200" dirty="0"/>
          </a:p>
        </p:txBody>
      </p:sp>
    </p:spTree>
    <p:extLst>
      <p:ext uri="{BB962C8B-B14F-4D97-AF65-F5344CB8AC3E}">
        <p14:creationId xmlns:p14="http://schemas.microsoft.com/office/powerpoint/2010/main" val="1051897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Where does QFD Fit?</a:t>
            </a:r>
            <a:endParaRPr lang="en-GB" sz="4400" dirty="0"/>
          </a:p>
        </p:txBody>
      </p:sp>
      <p:pic>
        <p:nvPicPr>
          <p:cNvPr id="4" name="Content Placeholder 3"/>
          <p:cNvPicPr>
            <a:picLocks noGrp="1" noChangeAspect="1"/>
          </p:cNvPicPr>
          <p:nvPr>
            <p:ph idx="1"/>
          </p:nvPr>
        </p:nvPicPr>
        <p:blipFill>
          <a:blip r:embed="rId2"/>
          <a:stretch>
            <a:fillRect/>
          </a:stretch>
        </p:blipFill>
        <p:spPr>
          <a:xfrm>
            <a:off x="782782" y="1853248"/>
            <a:ext cx="10446327" cy="4547552"/>
          </a:xfrm>
          <a:prstGeom prst="rect">
            <a:avLst/>
          </a:prstGeom>
        </p:spPr>
      </p:pic>
    </p:spTree>
    <p:extLst>
      <p:ext uri="{BB962C8B-B14F-4D97-AF65-F5344CB8AC3E}">
        <p14:creationId xmlns:p14="http://schemas.microsoft.com/office/powerpoint/2010/main" val="2397905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 Flow</a:t>
            </a:r>
            <a:endParaRPr lang="en-GB" sz="4400" dirty="0"/>
          </a:p>
        </p:txBody>
      </p:sp>
      <p:pic>
        <p:nvPicPr>
          <p:cNvPr id="4" name="Content Placeholder 3"/>
          <p:cNvPicPr>
            <a:picLocks noGrp="1" noChangeAspect="1"/>
          </p:cNvPicPr>
          <p:nvPr>
            <p:ph idx="1"/>
          </p:nvPr>
        </p:nvPicPr>
        <p:blipFill>
          <a:blip r:embed="rId2"/>
          <a:stretch>
            <a:fillRect/>
          </a:stretch>
        </p:blipFill>
        <p:spPr>
          <a:xfrm>
            <a:off x="1253836" y="1676400"/>
            <a:ext cx="9109364" cy="4793673"/>
          </a:xfrm>
          <a:prstGeom prst="rect">
            <a:avLst/>
          </a:prstGeom>
        </p:spPr>
      </p:pic>
    </p:spTree>
    <p:extLst>
      <p:ext uri="{BB962C8B-B14F-4D97-AF65-F5344CB8AC3E}">
        <p14:creationId xmlns:p14="http://schemas.microsoft.com/office/powerpoint/2010/main" val="2490259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When Should QFD be used?</a:t>
            </a:r>
            <a:endParaRPr lang="en-GB" sz="4400" dirty="0"/>
          </a:p>
        </p:txBody>
      </p:sp>
      <p:sp>
        <p:nvSpPr>
          <p:cNvPr id="3" name="Content Placeholder 2"/>
          <p:cNvSpPr>
            <a:spLocks noGrp="1"/>
          </p:cNvSpPr>
          <p:nvPr>
            <p:ph idx="1"/>
          </p:nvPr>
        </p:nvSpPr>
        <p:spPr>
          <a:xfrm>
            <a:off x="540328" y="1461656"/>
            <a:ext cx="10868890" cy="5146962"/>
          </a:xfrm>
        </p:spPr>
        <p:txBody>
          <a:bodyPr>
            <a:normAutofit lnSpcReduction="10000"/>
          </a:bodyPr>
          <a:lstStyle/>
          <a:p>
            <a:pPr marL="514350" indent="-514350">
              <a:buAutoNum type="arabicPeriod"/>
            </a:pPr>
            <a:r>
              <a:rPr lang="en-GB" sz="3200" dirty="0" smtClean="0"/>
              <a:t>Customers are complaining or aren’t satisfied with your product or service</a:t>
            </a:r>
          </a:p>
          <a:p>
            <a:pPr marL="514350" indent="-514350">
              <a:buAutoNum type="arabicPeriod"/>
            </a:pPr>
            <a:r>
              <a:rPr lang="en-GB" sz="3200" dirty="0" smtClean="0"/>
              <a:t>Market share has been consistently declining</a:t>
            </a:r>
          </a:p>
          <a:p>
            <a:pPr marL="514350" indent="-514350">
              <a:buAutoNum type="arabicPeriod"/>
            </a:pPr>
            <a:r>
              <a:rPr lang="en-GB" sz="3200" dirty="0" smtClean="0"/>
              <a:t>Extended development time due to excessive redesign, problem solving, or fire fighting</a:t>
            </a:r>
          </a:p>
          <a:p>
            <a:pPr marL="514350" indent="-514350">
              <a:buAutoNum type="arabicPeriod"/>
            </a:pPr>
            <a:r>
              <a:rPr lang="en-GB" sz="3200" dirty="0" smtClean="0"/>
              <a:t>Lack of a true customer focus in your product development process</a:t>
            </a:r>
          </a:p>
          <a:p>
            <a:pPr marL="514350" indent="-514350">
              <a:buAutoNum type="arabicPeriod"/>
            </a:pPr>
            <a:r>
              <a:rPr lang="en-GB" sz="3200" dirty="0" smtClean="0"/>
              <a:t>Poor communications between departments or functions </a:t>
            </a:r>
          </a:p>
          <a:p>
            <a:pPr marL="514350" indent="-514350">
              <a:buAutoNum type="arabicPeriod"/>
            </a:pPr>
            <a:r>
              <a:rPr lang="en-GB" sz="3200" dirty="0" smtClean="0"/>
              <a:t>Lack of efficient and/or effective teamwork</a:t>
            </a:r>
            <a:endParaRPr lang="en-GB" sz="3200" dirty="0"/>
          </a:p>
        </p:txBody>
      </p:sp>
    </p:spTree>
    <p:extLst>
      <p:ext uri="{BB962C8B-B14F-4D97-AF65-F5344CB8AC3E}">
        <p14:creationId xmlns:p14="http://schemas.microsoft.com/office/powerpoint/2010/main" val="728719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a:t>When Should QFD be used?</a:t>
            </a:r>
          </a:p>
        </p:txBody>
      </p:sp>
      <p:sp>
        <p:nvSpPr>
          <p:cNvPr id="3" name="Content Placeholder 2"/>
          <p:cNvSpPr>
            <a:spLocks noGrp="1"/>
          </p:cNvSpPr>
          <p:nvPr>
            <p:ph idx="1"/>
          </p:nvPr>
        </p:nvSpPr>
        <p:spPr>
          <a:xfrm>
            <a:off x="311727" y="1447800"/>
            <a:ext cx="11589327" cy="5195455"/>
          </a:xfrm>
        </p:spPr>
        <p:txBody>
          <a:bodyPr>
            <a:normAutofit lnSpcReduction="10000"/>
          </a:bodyPr>
          <a:lstStyle/>
          <a:p>
            <a:pPr marL="514350" indent="-514350">
              <a:buAutoNum type="arabicPeriod"/>
            </a:pPr>
            <a:r>
              <a:rPr lang="en-GB" sz="3200" dirty="0" smtClean="0"/>
              <a:t>Complex product development initiatives, such as, communications slow down and expectations get lost</a:t>
            </a:r>
          </a:p>
          <a:p>
            <a:pPr marL="514350" indent="-514350">
              <a:buAutoNum type="arabicPeriod"/>
            </a:pPr>
            <a:r>
              <a:rPr lang="en-GB" sz="3200" dirty="0" smtClean="0"/>
              <a:t>New product initiatives/inventions which have a lack of structure or logic to the allocation of development resources</a:t>
            </a:r>
          </a:p>
          <a:p>
            <a:pPr marL="514350" indent="-514350">
              <a:buAutoNum type="arabicPeriod"/>
            </a:pPr>
            <a:r>
              <a:rPr lang="en-GB" sz="3200" dirty="0" smtClean="0"/>
              <a:t>Large complex or global teams that efficient and/or effective processes and teamwork issues</a:t>
            </a:r>
          </a:p>
          <a:p>
            <a:pPr marL="514350" indent="-514350">
              <a:buAutoNum type="arabicPeriod"/>
            </a:pPr>
            <a:r>
              <a:rPr lang="en-GB" sz="3200" dirty="0" smtClean="0"/>
              <a:t>Extended product development times caused by excessive redesign, changing team and problem solving</a:t>
            </a:r>
            <a:endParaRPr lang="en-GB" sz="3200" dirty="0"/>
          </a:p>
        </p:txBody>
      </p:sp>
    </p:spTree>
    <p:extLst>
      <p:ext uri="{BB962C8B-B14F-4D97-AF65-F5344CB8AC3E}">
        <p14:creationId xmlns:p14="http://schemas.microsoft.com/office/powerpoint/2010/main" val="2058597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779434" cy="1400530"/>
          </a:xfrm>
        </p:spPr>
        <p:txBody>
          <a:bodyPr/>
          <a:lstStyle/>
          <a:p>
            <a:pPr algn="ctr"/>
            <a:r>
              <a:rPr lang="en-GB" sz="4400" dirty="0" smtClean="0"/>
              <a:t>Competitive Advantages from QFD</a:t>
            </a:r>
            <a:endParaRPr lang="en-GB" sz="4400" dirty="0"/>
          </a:p>
        </p:txBody>
      </p:sp>
      <p:sp>
        <p:nvSpPr>
          <p:cNvPr id="3" name="Content Placeholder 2"/>
          <p:cNvSpPr>
            <a:spLocks noGrp="1"/>
          </p:cNvSpPr>
          <p:nvPr>
            <p:ph idx="1"/>
          </p:nvPr>
        </p:nvSpPr>
        <p:spPr/>
        <p:txBody>
          <a:bodyPr>
            <a:normAutofit lnSpcReduction="10000"/>
          </a:bodyPr>
          <a:lstStyle/>
          <a:p>
            <a:r>
              <a:rPr lang="en-GB" sz="3200" dirty="0" smtClean="0"/>
              <a:t>Fewer and earlier changes</a:t>
            </a:r>
          </a:p>
          <a:p>
            <a:r>
              <a:rPr lang="en-GB" sz="3200" dirty="0" smtClean="0"/>
              <a:t>Shorter development time</a:t>
            </a:r>
          </a:p>
          <a:p>
            <a:r>
              <a:rPr lang="en-GB" sz="3200" dirty="0" smtClean="0"/>
              <a:t>Fewer start-up problems</a:t>
            </a:r>
          </a:p>
          <a:p>
            <a:r>
              <a:rPr lang="en-GB" sz="3200" dirty="0" smtClean="0"/>
              <a:t>Lower start-up problems</a:t>
            </a:r>
          </a:p>
          <a:p>
            <a:r>
              <a:rPr lang="en-GB" sz="3200" dirty="0" smtClean="0"/>
              <a:t>Warranty reduction</a:t>
            </a:r>
          </a:p>
          <a:p>
            <a:r>
              <a:rPr lang="en-GB" sz="3200" dirty="0" smtClean="0"/>
              <a:t>Knowledge transfer</a:t>
            </a:r>
          </a:p>
          <a:p>
            <a:r>
              <a:rPr lang="en-GB" sz="3200" dirty="0" smtClean="0"/>
              <a:t>Customer satisfaction</a:t>
            </a:r>
            <a:endParaRPr lang="en-GB" sz="3200" dirty="0"/>
          </a:p>
        </p:txBody>
      </p:sp>
    </p:spTree>
    <p:extLst>
      <p:ext uri="{BB962C8B-B14F-4D97-AF65-F5344CB8AC3E}">
        <p14:creationId xmlns:p14="http://schemas.microsoft.com/office/powerpoint/2010/main" val="2258922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159327"/>
            <a:ext cx="9404723" cy="810491"/>
          </a:xfrm>
        </p:spPr>
        <p:txBody>
          <a:bodyPr/>
          <a:lstStyle/>
          <a:p>
            <a:pPr algn="ctr"/>
            <a:r>
              <a:rPr lang="en-GB" sz="4400" dirty="0" smtClean="0"/>
              <a:t>Kano Model</a:t>
            </a:r>
            <a:endParaRPr lang="en-GB" sz="4400" dirty="0"/>
          </a:p>
        </p:txBody>
      </p:sp>
      <p:sp>
        <p:nvSpPr>
          <p:cNvPr id="3" name="Content Placeholder 2"/>
          <p:cNvSpPr>
            <a:spLocks noGrp="1"/>
          </p:cNvSpPr>
          <p:nvPr>
            <p:ph idx="1"/>
          </p:nvPr>
        </p:nvSpPr>
        <p:spPr>
          <a:xfrm>
            <a:off x="353291" y="1025235"/>
            <a:ext cx="11457709" cy="5611091"/>
          </a:xfrm>
        </p:spPr>
        <p:txBody>
          <a:bodyPr>
            <a:normAutofit lnSpcReduction="10000"/>
          </a:bodyPr>
          <a:lstStyle/>
          <a:p>
            <a:r>
              <a:rPr lang="en-GB" sz="3200" dirty="0" smtClean="0"/>
              <a:t>Is a techniques that prioritises the features of a product or service based on how customers view them</a:t>
            </a:r>
          </a:p>
          <a:p>
            <a:r>
              <a:rPr lang="en-GB" sz="3200" dirty="0" smtClean="0"/>
              <a:t>Product development teams can weigh the advantages of putting money and time into a certain attribute based on how well it will satisfy customers in three areas: (1) Basic needs; (2) Performance and (3) Excitement</a:t>
            </a:r>
          </a:p>
          <a:p>
            <a:r>
              <a:rPr lang="en-GB" sz="3200" dirty="0" smtClean="0"/>
              <a:t>Managers can use the Kano Model to group proposed elements of a new product or service into categories and determine whether customers would find them useful satisfying or even exciting</a:t>
            </a:r>
            <a:endParaRPr lang="en-GB" sz="3200" dirty="0"/>
          </a:p>
        </p:txBody>
      </p:sp>
    </p:spTree>
    <p:extLst>
      <p:ext uri="{BB962C8B-B14F-4D97-AF65-F5344CB8AC3E}">
        <p14:creationId xmlns:p14="http://schemas.microsoft.com/office/powerpoint/2010/main" val="486380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sp>
        <p:nvSpPr>
          <p:cNvPr id="3" name="Content Placeholder 2"/>
          <p:cNvSpPr>
            <a:spLocks noGrp="1"/>
          </p:cNvSpPr>
          <p:nvPr>
            <p:ph idx="1"/>
          </p:nvPr>
        </p:nvSpPr>
        <p:spPr/>
        <p:txBody>
          <a:bodyPr>
            <a:normAutofit lnSpcReduction="10000"/>
          </a:bodyPr>
          <a:lstStyle/>
          <a:p>
            <a:r>
              <a:rPr lang="en-GB" sz="3200" b="1" u="sng" dirty="0" smtClean="0"/>
              <a:t>Basic needs</a:t>
            </a:r>
            <a:r>
              <a:rPr lang="en-GB" sz="3200" dirty="0" smtClean="0"/>
              <a:t>: - these are the attributes of a product or service that are essential to customers and that they take for granted</a:t>
            </a:r>
          </a:p>
          <a:p>
            <a:endParaRPr lang="en-GB" sz="3200" b="1" u="sng" dirty="0"/>
          </a:p>
          <a:p>
            <a:r>
              <a:rPr lang="en-GB" sz="3200" dirty="0" smtClean="0"/>
              <a:t>Not meeting these needs will leave customers unhappy and likely searching for another business to fulfil their basic needs</a:t>
            </a:r>
            <a:endParaRPr lang="en-GB" sz="3200" dirty="0"/>
          </a:p>
        </p:txBody>
      </p:sp>
    </p:spTree>
    <p:extLst>
      <p:ext uri="{BB962C8B-B14F-4D97-AF65-F5344CB8AC3E}">
        <p14:creationId xmlns:p14="http://schemas.microsoft.com/office/powerpoint/2010/main" val="630832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sp>
        <p:nvSpPr>
          <p:cNvPr id="3" name="Content Placeholder 2"/>
          <p:cNvSpPr>
            <a:spLocks noGrp="1"/>
          </p:cNvSpPr>
          <p:nvPr>
            <p:ph idx="1"/>
          </p:nvPr>
        </p:nvSpPr>
        <p:spPr/>
        <p:txBody>
          <a:bodyPr>
            <a:normAutofit/>
          </a:bodyPr>
          <a:lstStyle/>
          <a:p>
            <a:r>
              <a:rPr lang="en-GB" sz="3200" b="1" u="sng" dirty="0" smtClean="0"/>
              <a:t>Performance needs</a:t>
            </a:r>
            <a:r>
              <a:rPr lang="en-GB" sz="3200" dirty="0" smtClean="0"/>
              <a:t>: - these attributes distinguish a product from others on the market and improve the product’s performance in some way</a:t>
            </a:r>
            <a:endParaRPr lang="en-GB" sz="3200" b="1" u="sng" dirty="0" smtClean="0"/>
          </a:p>
          <a:p>
            <a:r>
              <a:rPr lang="en-GB" sz="3200" b="1" u="sng" dirty="0" smtClean="0"/>
              <a:t>Excitement</a:t>
            </a:r>
            <a:r>
              <a:rPr lang="en-GB" sz="3200" dirty="0" smtClean="0"/>
              <a:t>: - these attributes typically impress customers, but if they are absent they don’t cause dissatisfaction</a:t>
            </a:r>
            <a:endParaRPr lang="en-GB" sz="3200" b="1" u="sng" dirty="0"/>
          </a:p>
        </p:txBody>
      </p:sp>
    </p:spTree>
    <p:extLst>
      <p:ext uri="{BB962C8B-B14F-4D97-AF65-F5344CB8AC3E}">
        <p14:creationId xmlns:p14="http://schemas.microsoft.com/office/powerpoint/2010/main" val="2819832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pic>
        <p:nvPicPr>
          <p:cNvPr id="1026" name="Picture 2" descr="Figure 1: The Kano Model Illustra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60764" y="1634836"/>
            <a:ext cx="9337963"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031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Kano Model</a:t>
            </a:r>
            <a:endParaRPr lang="en-GB" sz="4400" dirty="0"/>
          </a:p>
        </p:txBody>
      </p:sp>
      <p:pic>
        <p:nvPicPr>
          <p:cNvPr id="2050" name="Picture 2" descr="Figure 2: The Extended Kano Model Illustrate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7418" y="1468583"/>
            <a:ext cx="10647218" cy="509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51426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House of Quality</a:t>
            </a:r>
            <a:endParaRPr lang="en-GB" sz="4400" dirty="0"/>
          </a:p>
        </p:txBody>
      </p:sp>
      <p:pic>
        <p:nvPicPr>
          <p:cNvPr id="4" name="Content Placeholder 3"/>
          <p:cNvPicPr>
            <a:picLocks noGrp="1" noChangeAspect="1"/>
          </p:cNvPicPr>
          <p:nvPr>
            <p:ph idx="1"/>
          </p:nvPr>
        </p:nvPicPr>
        <p:blipFill>
          <a:blip r:embed="rId2"/>
          <a:stretch>
            <a:fillRect/>
          </a:stretch>
        </p:blipFill>
        <p:spPr>
          <a:xfrm>
            <a:off x="443345" y="1662546"/>
            <a:ext cx="11381509" cy="4772891"/>
          </a:xfrm>
          <a:prstGeom prst="rect">
            <a:avLst/>
          </a:prstGeom>
        </p:spPr>
      </p:pic>
    </p:spTree>
    <p:extLst>
      <p:ext uri="{BB962C8B-B14F-4D97-AF65-F5344CB8AC3E}">
        <p14:creationId xmlns:p14="http://schemas.microsoft.com/office/powerpoint/2010/main" val="34918908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Voice of the Customer</a:t>
            </a:r>
            <a:endParaRPr lang="en-GB" sz="4400" dirty="0"/>
          </a:p>
        </p:txBody>
      </p:sp>
      <p:pic>
        <p:nvPicPr>
          <p:cNvPr id="4" name="Content Placeholder 3"/>
          <p:cNvPicPr>
            <a:picLocks noGrp="1" noChangeAspect="1"/>
          </p:cNvPicPr>
          <p:nvPr>
            <p:ph idx="1"/>
          </p:nvPr>
        </p:nvPicPr>
        <p:blipFill>
          <a:blip r:embed="rId2"/>
          <a:stretch>
            <a:fillRect/>
          </a:stretch>
        </p:blipFill>
        <p:spPr>
          <a:xfrm>
            <a:off x="646111" y="2210851"/>
            <a:ext cx="10548362" cy="4397767"/>
          </a:xfrm>
          <a:prstGeom prst="rect">
            <a:avLst/>
          </a:prstGeom>
        </p:spPr>
      </p:pic>
    </p:spTree>
    <p:extLst>
      <p:ext uri="{BB962C8B-B14F-4D97-AF65-F5344CB8AC3E}">
        <p14:creationId xmlns:p14="http://schemas.microsoft.com/office/powerpoint/2010/main" val="15336626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Requirements</a:t>
            </a:r>
            <a:endParaRPr lang="en-GB" sz="4400" dirty="0"/>
          </a:p>
        </p:txBody>
      </p:sp>
      <p:sp>
        <p:nvSpPr>
          <p:cNvPr id="3" name="Content Placeholder 2"/>
          <p:cNvSpPr>
            <a:spLocks noGrp="1"/>
          </p:cNvSpPr>
          <p:nvPr>
            <p:ph idx="1"/>
          </p:nvPr>
        </p:nvSpPr>
        <p:spPr>
          <a:xfrm>
            <a:off x="1103312" y="2052918"/>
            <a:ext cx="10236633" cy="4195481"/>
          </a:xfrm>
        </p:spPr>
        <p:txBody>
          <a:bodyPr>
            <a:normAutofit/>
          </a:bodyPr>
          <a:lstStyle/>
          <a:p>
            <a:pPr marL="0" indent="0">
              <a:buNone/>
            </a:pPr>
            <a:r>
              <a:rPr lang="en-GB" sz="3200" dirty="0" smtClean="0"/>
              <a:t>Things to ask?</a:t>
            </a:r>
          </a:p>
          <a:p>
            <a:r>
              <a:rPr lang="en-GB" sz="3200" dirty="0" smtClean="0"/>
              <a:t>How was the voice of the customer determined?</a:t>
            </a:r>
          </a:p>
          <a:p>
            <a:r>
              <a:rPr lang="en-GB" sz="3200" dirty="0" smtClean="0"/>
              <a:t>How were the design requirements determined?</a:t>
            </a:r>
          </a:p>
          <a:p>
            <a:r>
              <a:rPr lang="en-GB" sz="3200" dirty="0" smtClean="0"/>
              <a:t>How do we compare to out competitors?</a:t>
            </a:r>
          </a:p>
          <a:p>
            <a:r>
              <a:rPr lang="en-GB" sz="3200" dirty="0" smtClean="0"/>
              <a:t>What opportunities can we identify to gain a competitive advantage</a:t>
            </a:r>
            <a:endParaRPr lang="en-GB" sz="3200" dirty="0"/>
          </a:p>
        </p:txBody>
      </p:sp>
    </p:spTree>
    <p:extLst>
      <p:ext uri="{BB962C8B-B14F-4D97-AF65-F5344CB8AC3E}">
        <p14:creationId xmlns:p14="http://schemas.microsoft.com/office/powerpoint/2010/main" val="39603590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Customer Requirements</a:t>
            </a:r>
            <a:endParaRPr lang="en-GB" sz="4400" dirty="0"/>
          </a:p>
        </p:txBody>
      </p:sp>
      <p:sp>
        <p:nvSpPr>
          <p:cNvPr id="3" name="Content Placeholder 2"/>
          <p:cNvSpPr>
            <a:spLocks noGrp="1"/>
          </p:cNvSpPr>
          <p:nvPr>
            <p:ph idx="1"/>
          </p:nvPr>
        </p:nvSpPr>
        <p:spPr/>
        <p:txBody>
          <a:bodyPr>
            <a:normAutofit/>
          </a:bodyPr>
          <a:lstStyle/>
          <a:p>
            <a:pPr marL="0" indent="0">
              <a:buNone/>
            </a:pPr>
            <a:r>
              <a:rPr lang="en-GB" sz="3200" dirty="0" smtClean="0"/>
              <a:t>Things to ask?</a:t>
            </a:r>
          </a:p>
          <a:p>
            <a:r>
              <a:rPr lang="en-GB" sz="3200" dirty="0" smtClean="0"/>
              <a:t>What further information do we need?  How can we get it?</a:t>
            </a:r>
          </a:p>
          <a:p>
            <a:r>
              <a:rPr lang="en-GB" sz="3200" dirty="0" smtClean="0"/>
              <a:t>How can we proceed with what we have?</a:t>
            </a:r>
          </a:p>
          <a:p>
            <a:r>
              <a:rPr lang="en-GB" sz="3200" dirty="0" smtClean="0"/>
              <a:t>What trade-off decisions are needed</a:t>
            </a:r>
            <a:endParaRPr lang="en-GB" sz="3200" dirty="0"/>
          </a:p>
        </p:txBody>
      </p:sp>
    </p:spTree>
    <p:extLst>
      <p:ext uri="{BB962C8B-B14F-4D97-AF65-F5344CB8AC3E}">
        <p14:creationId xmlns:p14="http://schemas.microsoft.com/office/powerpoint/2010/main" val="733367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House of Quality</a:t>
            </a:r>
            <a:endParaRPr lang="en-GB" sz="4400" dirty="0"/>
          </a:p>
        </p:txBody>
      </p:sp>
      <p:sp>
        <p:nvSpPr>
          <p:cNvPr id="3" name="Content Placeholder 2"/>
          <p:cNvSpPr>
            <a:spLocks noGrp="1"/>
          </p:cNvSpPr>
          <p:nvPr>
            <p:ph idx="1"/>
          </p:nvPr>
        </p:nvSpPr>
        <p:spPr>
          <a:xfrm>
            <a:off x="477982" y="2052918"/>
            <a:ext cx="11111345" cy="4195481"/>
          </a:xfrm>
        </p:spPr>
        <p:txBody>
          <a:bodyPr>
            <a:normAutofit fontScale="92500" lnSpcReduction="10000"/>
          </a:bodyPr>
          <a:lstStyle/>
          <a:p>
            <a:pPr marL="0" indent="0">
              <a:buNone/>
            </a:pPr>
            <a:r>
              <a:rPr lang="en-GB" sz="3200" dirty="0" smtClean="0"/>
              <a:t>Things to remember</a:t>
            </a:r>
          </a:p>
          <a:p>
            <a:r>
              <a:rPr lang="en-GB" sz="3200" dirty="0" smtClean="0"/>
              <a:t>The process may look simple, but requires effort</a:t>
            </a:r>
          </a:p>
          <a:p>
            <a:r>
              <a:rPr lang="en-GB" sz="3200" dirty="0" smtClean="0"/>
              <a:t>Many of the entries look obvious- after they are written down</a:t>
            </a:r>
          </a:p>
          <a:p>
            <a:r>
              <a:rPr lang="en-GB" sz="3200" dirty="0" smtClean="0"/>
              <a:t>If these aren’t some “tough spots” the first time, it probably isn’t being done right!</a:t>
            </a:r>
          </a:p>
          <a:p>
            <a:r>
              <a:rPr lang="en-GB" sz="3200" dirty="0" smtClean="0"/>
              <a:t>Focus on the end-user customer</a:t>
            </a:r>
          </a:p>
          <a:p>
            <a:r>
              <a:rPr lang="en-GB" sz="3200" dirty="0" smtClean="0"/>
              <a:t>Charts are the means of achieving </a:t>
            </a:r>
            <a:r>
              <a:rPr lang="en-GB" sz="3200" smtClean="0"/>
              <a:t>the objective</a:t>
            </a:r>
            <a:endParaRPr lang="en-GB" sz="3200" dirty="0"/>
          </a:p>
        </p:txBody>
      </p:sp>
    </p:spTree>
    <p:extLst>
      <p:ext uri="{BB962C8B-B14F-4D97-AF65-F5344CB8AC3E}">
        <p14:creationId xmlns:p14="http://schemas.microsoft.com/office/powerpoint/2010/main" val="8582287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 Pitfalls</a:t>
            </a:r>
            <a:endParaRPr lang="en-GB" sz="4400"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7392087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dirty="0" smtClean="0"/>
              <a:t>QFD Pitfalls</a:t>
            </a:r>
            <a:endParaRPr lang="en-GB" sz="4400" dirty="0"/>
          </a:p>
        </p:txBody>
      </p:sp>
      <p:sp>
        <p:nvSpPr>
          <p:cNvPr id="3" name="Content Placeholder 2"/>
          <p:cNvSpPr>
            <a:spLocks noGrp="1"/>
          </p:cNvSpPr>
          <p:nvPr>
            <p:ph idx="1"/>
          </p:nvPr>
        </p:nvSpPr>
        <p:spPr/>
        <p:txBody>
          <a:bodyPr>
            <a:normAutofit/>
          </a:bodyPr>
          <a:lstStyle/>
          <a:p>
            <a:r>
              <a:rPr lang="en-GB" sz="3200" dirty="0" smtClean="0"/>
              <a:t>Handling trade-offs</a:t>
            </a:r>
          </a:p>
          <a:p>
            <a:r>
              <a:rPr lang="en-GB" sz="3200" dirty="0" smtClean="0"/>
              <a:t>Too much internal focus</a:t>
            </a:r>
          </a:p>
          <a:p>
            <a:r>
              <a:rPr lang="en-GB" sz="3200" dirty="0" smtClean="0"/>
              <a:t>“Stuck on tradition”</a:t>
            </a:r>
          </a:p>
          <a:p>
            <a:r>
              <a:rPr lang="en-GB" sz="3200" dirty="0" smtClean="0"/>
              <a:t>“Hurry up and get done”</a:t>
            </a:r>
          </a:p>
          <a:p>
            <a:r>
              <a:rPr lang="en-GB" sz="3200" dirty="0" smtClean="0"/>
              <a:t>Failure to integrate QFD</a:t>
            </a:r>
            <a:endParaRPr lang="en-GB" sz="3200" dirty="0"/>
          </a:p>
        </p:txBody>
      </p:sp>
    </p:spTree>
    <p:extLst>
      <p:ext uri="{BB962C8B-B14F-4D97-AF65-F5344CB8AC3E}">
        <p14:creationId xmlns:p14="http://schemas.microsoft.com/office/powerpoint/2010/main" val="1386862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30170</TotalTime>
  <Words>1387</Words>
  <Application>Microsoft Office PowerPoint</Application>
  <PresentationFormat>Widescreen</PresentationFormat>
  <Paragraphs>175</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Century Gothic</vt:lpstr>
      <vt:lpstr>Wingdings 3</vt:lpstr>
      <vt:lpstr>Ion</vt:lpstr>
      <vt:lpstr>Define Phase  Voice of the Customer</vt:lpstr>
      <vt:lpstr>What is the Voice of the Customer</vt:lpstr>
      <vt:lpstr>Using the Voice of the Customer</vt:lpstr>
      <vt:lpstr>Voice of the Customer</vt:lpstr>
      <vt:lpstr>Why Collect VOC Data</vt:lpstr>
      <vt:lpstr>VOC Process</vt:lpstr>
      <vt:lpstr>Customer Identification</vt:lpstr>
      <vt:lpstr>Customer Identification</vt:lpstr>
      <vt:lpstr>Customer Identification</vt:lpstr>
      <vt:lpstr>Customer Identification</vt:lpstr>
      <vt:lpstr>Customer Data</vt:lpstr>
      <vt:lpstr>Customer Data</vt:lpstr>
      <vt:lpstr>Customer Data</vt:lpstr>
      <vt:lpstr>Customer Data</vt:lpstr>
      <vt:lpstr>Customer Data</vt:lpstr>
      <vt:lpstr>Customer Data</vt:lpstr>
      <vt:lpstr>Customer Requirements</vt:lpstr>
      <vt:lpstr>Quality Function Deployment (QFD)</vt:lpstr>
      <vt:lpstr>QFD’s Key Rationale</vt:lpstr>
      <vt:lpstr>QFD’s Key Rationale</vt:lpstr>
      <vt:lpstr>QFD’s Recognises</vt:lpstr>
      <vt:lpstr>Where does QFD Fit?</vt:lpstr>
      <vt:lpstr>QFD Flow</vt:lpstr>
      <vt:lpstr>When Should QFD be used?</vt:lpstr>
      <vt:lpstr>When Should QFD be used?</vt:lpstr>
      <vt:lpstr>Competitive Advantages from QFD</vt:lpstr>
      <vt:lpstr>Kano Model</vt:lpstr>
      <vt:lpstr>Kano Model</vt:lpstr>
      <vt:lpstr>Kano Model</vt:lpstr>
      <vt:lpstr>Kano Model</vt:lpstr>
      <vt:lpstr>Kano Model</vt:lpstr>
      <vt:lpstr>House of Quality</vt:lpstr>
      <vt:lpstr>Voice of the Customer</vt:lpstr>
      <vt:lpstr>Customer Requirements</vt:lpstr>
      <vt:lpstr>Customer Requirements</vt:lpstr>
      <vt:lpstr>House of Quality</vt:lpstr>
      <vt:lpstr>QFD Pitfalls</vt:lpstr>
      <vt:lpstr>QFD Pitfalls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Define Phase  Voice of the Customer</dc:title>
  <dc:creator>Andrew Thorn</dc:creator>
  <cp:lastModifiedBy>Andrew Thorn</cp:lastModifiedBy>
  <cp:revision>31</cp:revision>
  <dcterms:created xsi:type="dcterms:W3CDTF">2020-12-10T21:24:17Z</dcterms:created>
  <dcterms:modified xsi:type="dcterms:W3CDTF">2020-12-31T20:14:24Z</dcterms:modified>
</cp:coreProperties>
</file>