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xlsx" ContentType="application/vnd.openxmlformats-officedocument.spreadsheetml.sheet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0" autoAdjust="0"/>
    <p:restoredTop sz="94610" autoAdjust="0"/>
  </p:normalViewPr>
  <p:slideViewPr>
    <p:cSldViewPr snapToGrid="0" snapToObjects="1">
      <p:cViewPr varScale="1">
        <p:scale>
          <a:sx n="90" d="100"/>
          <a:sy n="90" d="100"/>
        </p:scale>
        <p:origin x="-576" y="-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roundedCorners val="1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12343B"/>
                </a:solidFill>
                <a:latin typeface="Calibri"/>
              </a:defRPr>
            </a:pPr>
            <a:r>
              <a:rPr lang="en-GB" sz="1200" b="0" i="0" u="none" strike="noStrike">
                <a:solidFill>
                  <a:srgbClr val="12343B"/>
                </a:solidFill>
                <a:latin typeface="Calibri"/>
              </a:rPr>
              <a:t>Attachment types across 32 studies (%)</a:t>
            </a:r>
          </a:p>
        </c:rich>
      </c:tx>
      <c:layout/>
    </c:title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Attachment type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spPr>
              <a:solidFill>
                <a:srgbClr val="2D6A6F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1"/>
            <c:spPr>
              <a:solidFill>
                <a:srgbClr val="F4A261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2"/>
            <c:spPr>
              <a:solidFill>
                <a:srgbClr val="C8442A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Lbls>
            <c:dLbl>
              <c:idx val="0"/>
              <c:layout/>
              <c:numFmt formatCode="General" sourceLinked="0"/>
              <c:spPr/>
              <c:txPr>
                <a:bodyPr/>
                <a:lstStyle/>
                <a:p>
                  <a:pPr>
                    <a:defRPr sz="12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Val val="1"/>
            </c:dLbl>
            <c:dLbl>
              <c:idx val="1"/>
              <c:layout/>
              <c:numFmt formatCode="General" sourceLinked="0"/>
              <c:spPr/>
              <c:txPr>
                <a:bodyPr/>
                <a:lstStyle/>
                <a:p>
                  <a:pPr>
                    <a:defRPr sz="12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Val val="1"/>
            </c:dLbl>
            <c:dLbl>
              <c:idx val="2"/>
              <c:layout/>
              <c:numFmt formatCode="General" sourceLinked="0"/>
              <c:spPr/>
              <c:txPr>
                <a:bodyPr/>
                <a:lstStyle/>
                <a:p>
                  <a:pPr>
                    <a:defRPr sz="12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Val val="1"/>
            </c:dLbl>
            <c:numFmt formatCode="General" sourceLinked="0"/>
            <c:txPr>
              <a:bodyPr/>
              <a:lstStyle/>
              <a:p>
                <a:pPr>
                  <a:defRPr sz="1800" b="1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CatName val="1"/>
            <c:showPercent val="1"/>
          </c:dLbls>
          <c:cat>
            <c:strRef>
              <c:f>Sheet1!$A$2:$A$4</c:f>
              <c:strCache>
                <c:ptCount val="3"/>
                <c:pt idx="0">
                  <c:v>Secure (B)</c:v>
                </c:pt>
                <c:pt idx="1">
                  <c:v>Avoidant (A)</c:v>
                </c:pt>
                <c:pt idx="2">
                  <c:v>Resistant (C)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65</c:v>
                </c:pt>
                <c:pt idx="1">
                  <c:v>21</c:v>
                </c:pt>
                <c:pt idx="2">
                  <c:v>14</c:v>
                </c:pt>
              </c:numCache>
            </c:numRef>
          </c:val>
        </c:ser>
        <c:firstSliceAng val="0"/>
        <c:holeSize val="55"/>
      </c:doughnutChart>
      <c:spPr>
        <a:noFill/>
        <a:ln>
          <a:noFill/>
        </a:ln>
        <a:effectLst/>
      </c:spPr>
    </c:plotArea>
    <c:legend>
      <c:legendPos val="b"/>
      <c:layout/>
      <c:txPr>
        <a:bodyPr/>
        <a:lstStyle/>
        <a:p>
          <a:pPr>
            <a:defRPr sz="1100">
              <a:solidFill>
                <a:srgbClr val="1B2B2E"/>
              </a:solidFill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</c:chart>
  <c:spPr>
    <a:noFill/>
    <a:ln>
      <a:noFill/>
    </a:ln>
    <a:effectLst/>
  </c:sp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34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39" y="548640"/>
            <a:ext cx="7462911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Understanding Shona's Needs Through Bowlby's Attachment Theory</a:t>
            </a:r>
            <a:endParaRPr lang="en-US" sz="30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214884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Component 1: Individual Presentation</a:t>
            </a:r>
            <a:endParaRPr lang="en-US" sz="15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27432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Name:  </a:t>
            </a:r>
            <a:r>
              <a:rPr lang="en-US" sz="1250" b="1" dirty="0" err="1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Sobia</a:t>
            </a:r>
            <a:r>
              <a:rPr lang="en-US" sz="125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b="1" dirty="0" err="1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Mozam</a:t>
            </a:r>
            <a:endParaRPr lang="en-US" sz="125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3035808"/>
            <a:ext cx="367870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</a:t>
            </a:r>
            <a:r>
              <a:rPr lang="en-US" sz="1250" dirty="0" smtClean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2504721  </a:t>
            </a:r>
            <a:endParaRPr lang="en-US" sz="1250" dirty="0"/>
          </a:p>
        </p:txBody>
      </p:sp>
      <p:sp>
        <p:nvSpPr>
          <p:cNvPr id="6" name="Text 4"/>
          <p:cNvSpPr txBox="1"/>
          <p:nvPr/>
        </p:nvSpPr>
        <p:spPr>
          <a:xfrm>
            <a:off x="548640" y="3328416"/>
            <a:ext cx="48814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 and title:  </a:t>
            </a: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</a:t>
            </a:r>
            <a:r>
              <a:rPr lang="en-US" sz="125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Psychology in Health and Social Care</a:t>
            </a:r>
            <a:endParaRPr lang="en-US" sz="1250" dirty="0"/>
          </a:p>
        </p:txBody>
      </p:sp>
      <p:sp>
        <p:nvSpPr>
          <p:cNvPr id="7" name="Text 5"/>
          <p:cNvSpPr txBox="1"/>
          <p:nvPr/>
        </p:nvSpPr>
        <p:spPr>
          <a:xfrm>
            <a:off x="548640" y="3621024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</a:t>
            </a:r>
            <a:r>
              <a:rPr lang="en-US" sz="125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Alice Clayton</a:t>
            </a:r>
            <a:endParaRPr lang="en-US" sz="1250" dirty="0"/>
          </a:p>
        </p:txBody>
      </p:sp>
      <p:sp>
        <p:nvSpPr>
          <p:cNvPr id="8" name="Text 6"/>
          <p:cNvSpPr txBox="1"/>
          <p:nvPr/>
        </p:nvSpPr>
        <p:spPr>
          <a:xfrm>
            <a:off x="548640" y="391363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title:  </a:t>
            </a: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1 - Individual Presentation</a:t>
            </a:r>
            <a:endParaRPr lang="en-US" sz="1250" dirty="0"/>
          </a:p>
        </p:txBody>
      </p:sp>
      <p:pic>
        <p:nvPicPr>
          <p:cNvPr id="13" name="Picture 12" descr="September 2026 nursery places deadline for 3 and 4-year-olds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42669" y="2200744"/>
            <a:ext cx="2926082" cy="2188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8229600" cy="7772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40080" y="1207008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" y="1330452"/>
            <a:ext cx="210312" cy="21031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34440" y="1097280"/>
            <a:ext cx="7315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 smtClean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</a:t>
            </a: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explores a psychological theory of lifespan development and applies it to a real early years case study.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457200" y="1920240"/>
            <a:ext cx="5233182" cy="59436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8" name="Text 5"/>
          <p:cNvSpPr txBox="1"/>
          <p:nvPr/>
        </p:nvSpPr>
        <p:spPr>
          <a:xfrm>
            <a:off x="640080" y="1920240"/>
            <a:ext cx="78638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chosen: 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attachment theory (Week 2)</a:t>
            </a:r>
            <a:endParaRPr lang="en-US" sz="1500" dirty="0"/>
          </a:p>
        </p:txBody>
      </p:sp>
      <p:sp>
        <p:nvSpPr>
          <p:cNvPr id="9" name="Text 6"/>
          <p:cNvSpPr txBox="1"/>
          <p:nvPr/>
        </p:nvSpPr>
        <p:spPr>
          <a:xfrm>
            <a:off x="457200" y="26517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Shona's case, in brief: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57200" y="2971800"/>
            <a:ext cx="2606040" cy="7772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594360" y="3090672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804" y="3214116"/>
            <a:ext cx="210312" cy="210312"/>
          </a:xfrm>
          <a:prstGeom prst="rect">
            <a:avLst/>
          </a:prstGeom>
        </p:spPr>
      </p:pic>
      <p:sp>
        <p:nvSpPr>
          <p:cNvPr id="13" name="Text 9"/>
          <p:cNvSpPr txBox="1"/>
          <p:nvPr/>
        </p:nvSpPr>
        <p:spPr>
          <a:xfrm>
            <a:off x="1143000" y="2999232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when left by carers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3268980" y="2971800"/>
            <a:ext cx="2606040" cy="7772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5" name="Shape 11"/>
          <p:cNvSpPr/>
          <p:nvPr/>
        </p:nvSpPr>
        <p:spPr>
          <a:xfrm>
            <a:off x="3406140" y="3090672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9584" y="3214116"/>
            <a:ext cx="210312" cy="210312"/>
          </a:xfrm>
          <a:prstGeom prst="rect">
            <a:avLst/>
          </a:prstGeom>
        </p:spPr>
      </p:pic>
      <p:sp>
        <p:nvSpPr>
          <p:cNvPr id="17" name="Text 12"/>
          <p:cNvSpPr txBox="1"/>
          <p:nvPr/>
        </p:nvSpPr>
        <p:spPr>
          <a:xfrm>
            <a:off x="3954780" y="2999232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verbal communication</a:t>
            </a:r>
            <a:endParaRPr lang="en-US" sz="1100" dirty="0"/>
          </a:p>
        </p:txBody>
      </p:sp>
      <p:sp>
        <p:nvSpPr>
          <p:cNvPr id="18" name="Shape 13"/>
          <p:cNvSpPr/>
          <p:nvPr/>
        </p:nvSpPr>
        <p:spPr>
          <a:xfrm>
            <a:off x="6080760" y="2971800"/>
            <a:ext cx="2606040" cy="7772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6217920" y="3090672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1364" y="3214116"/>
            <a:ext cx="210312" cy="210312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6766560" y="2999232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engaging in group play</a:t>
            </a:r>
            <a:endParaRPr lang="en-US" sz="1100" dirty="0"/>
          </a:p>
        </p:txBody>
      </p:sp>
      <p:sp>
        <p:nvSpPr>
          <p:cNvPr id="22" name="Text 16"/>
          <p:cNvSpPr txBox="1"/>
          <p:nvPr/>
        </p:nvSpPr>
        <p:spPr>
          <a:xfrm>
            <a:off x="457200" y="388620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 is a 3-year-old who has recently joined an early years nursery. As her practitioner, my role is to understand her developmental needs and contribute to a support plan that promotes her emotional, social, cognitive and physical wellbeing.</a:t>
            </a:r>
            <a:endParaRPr lang="en-US" sz="1150" dirty="0"/>
          </a:p>
        </p:txBody>
      </p:sp>
      <p:sp>
        <p:nvSpPr>
          <p:cNvPr id="23" name="Shape 17"/>
          <p:cNvSpPr/>
          <p:nvPr/>
        </p:nvSpPr>
        <p:spPr>
          <a:xfrm>
            <a:off x="45720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24" name="Text 18"/>
          <p:cNvSpPr txBox="1"/>
          <p:nvPr/>
        </p:nvSpPr>
        <p:spPr>
          <a:xfrm>
            <a:off x="45720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overview</a:t>
            </a:r>
            <a:endParaRPr lang="en-US" sz="700" dirty="0"/>
          </a:p>
        </p:txBody>
      </p:sp>
      <p:sp>
        <p:nvSpPr>
          <p:cNvPr id="25" name="Shape 19"/>
          <p:cNvSpPr/>
          <p:nvPr/>
        </p:nvSpPr>
        <p:spPr>
          <a:xfrm>
            <a:off x="135636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26" name="Text 20"/>
          <p:cNvSpPr txBox="1"/>
          <p:nvPr/>
        </p:nvSpPr>
        <p:spPr>
          <a:xfrm>
            <a:off x="135636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700" dirty="0"/>
          </a:p>
        </p:txBody>
      </p:sp>
      <p:sp>
        <p:nvSpPr>
          <p:cNvPr id="27" name="Shape 21"/>
          <p:cNvSpPr/>
          <p:nvPr/>
        </p:nvSpPr>
        <p:spPr>
          <a:xfrm>
            <a:off x="225552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28" name="Text 22"/>
          <p:cNvSpPr txBox="1"/>
          <p:nvPr/>
        </p:nvSpPr>
        <p:spPr>
          <a:xfrm>
            <a:off x="225552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</a:t>
            </a:r>
            <a:endParaRPr lang="en-US" sz="700" dirty="0"/>
          </a:p>
        </p:txBody>
      </p:sp>
      <p:sp>
        <p:nvSpPr>
          <p:cNvPr id="29" name="Shape 23"/>
          <p:cNvSpPr/>
          <p:nvPr/>
        </p:nvSpPr>
        <p:spPr>
          <a:xfrm>
            <a:off x="315468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30" name="Text 24"/>
          <p:cNvSpPr txBox="1"/>
          <p:nvPr/>
        </p:nvSpPr>
        <p:spPr>
          <a:xfrm>
            <a:off x="315468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</a:t>
            </a:r>
            <a:endParaRPr lang="en-US" sz="700" dirty="0"/>
          </a:p>
        </p:txBody>
      </p:sp>
      <p:sp>
        <p:nvSpPr>
          <p:cNvPr id="31" name="Shape 25"/>
          <p:cNvSpPr/>
          <p:nvPr/>
        </p:nvSpPr>
        <p:spPr>
          <a:xfrm>
            <a:off x="405384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32" name="Text 26"/>
          <p:cNvSpPr txBox="1"/>
          <p:nvPr/>
        </p:nvSpPr>
        <p:spPr>
          <a:xfrm>
            <a:off x="405384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Strategies</a:t>
            </a:r>
            <a:endParaRPr lang="en-US" sz="700" dirty="0"/>
          </a:p>
        </p:txBody>
      </p:sp>
      <p:sp>
        <p:nvSpPr>
          <p:cNvPr id="33" name="Shape 27"/>
          <p:cNvSpPr/>
          <p:nvPr/>
        </p:nvSpPr>
        <p:spPr>
          <a:xfrm>
            <a:off x="495300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34" name="Text 28"/>
          <p:cNvSpPr txBox="1"/>
          <p:nvPr/>
        </p:nvSpPr>
        <p:spPr>
          <a:xfrm>
            <a:off x="495300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Nature/nurture</a:t>
            </a:r>
            <a:endParaRPr lang="en-US" sz="700" dirty="0"/>
          </a:p>
        </p:txBody>
      </p:sp>
      <p:sp>
        <p:nvSpPr>
          <p:cNvPr id="35" name="Shape 29"/>
          <p:cNvSpPr/>
          <p:nvPr/>
        </p:nvSpPr>
        <p:spPr>
          <a:xfrm>
            <a:off x="585216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36" name="Text 30"/>
          <p:cNvSpPr txBox="1"/>
          <p:nvPr/>
        </p:nvSpPr>
        <p:spPr>
          <a:xfrm>
            <a:off x="585216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700" dirty="0"/>
          </a:p>
        </p:txBody>
      </p:sp>
      <p:sp>
        <p:nvSpPr>
          <p:cNvPr id="37" name="Shape 31"/>
          <p:cNvSpPr/>
          <p:nvPr/>
        </p:nvSpPr>
        <p:spPr>
          <a:xfrm>
            <a:off x="675132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38" name="Text 32"/>
          <p:cNvSpPr txBox="1"/>
          <p:nvPr/>
        </p:nvSpPr>
        <p:spPr>
          <a:xfrm>
            <a:off x="675132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Alternative theory</a:t>
            </a:r>
            <a:endParaRPr lang="en-US" sz="700" dirty="0"/>
          </a:p>
        </p:txBody>
      </p:sp>
      <p:sp>
        <p:nvSpPr>
          <p:cNvPr id="39" name="Shape 33"/>
          <p:cNvSpPr/>
          <p:nvPr/>
        </p:nvSpPr>
        <p:spPr>
          <a:xfrm>
            <a:off x="7650480" y="4462272"/>
            <a:ext cx="853440" cy="292608"/>
          </a:xfrm>
          <a:prstGeom prst="roundRect">
            <a:avLst>
              <a:gd name="adj" fmla="val 15625"/>
            </a:avLst>
          </a:prstGeom>
          <a:solidFill>
            <a:srgbClr val="EAF2F1"/>
          </a:solidFill>
          <a:ln w="9525">
            <a:solidFill>
              <a:srgbClr val="2D6A6F"/>
            </a:solidFill>
            <a:prstDash val="solid"/>
          </a:ln>
        </p:spPr>
      </p:sp>
      <p:sp>
        <p:nvSpPr>
          <p:cNvPr id="40" name="Text 34"/>
          <p:cNvSpPr txBox="1"/>
          <p:nvPr/>
        </p:nvSpPr>
        <p:spPr>
          <a:xfrm>
            <a:off x="7650480" y="4462272"/>
            <a:ext cx="853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700" dirty="0"/>
          </a:p>
        </p:txBody>
      </p:sp>
      <p:pic>
        <p:nvPicPr>
          <p:cNvPr id="41" name="Picture 40" descr="175,600+ Toddlers Nursery School Stock Photos and Royalty-Free Pictures - iStock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75020" y="1540764"/>
            <a:ext cx="2811780" cy="1235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 of Bowlby's attachment theory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8229600" cy="86868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640081" y="1051560"/>
            <a:ext cx="5845125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one sentence: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 (1969) argued that infants have an innate, biologically-driven need to form a close bond with a primary caregiver, and that this bond shapes emotional and social development across the lifespan.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2057400"/>
            <a:ext cx="4023360" cy="14630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40080" y="2194560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586" y="2313066"/>
            <a:ext cx="201900" cy="201900"/>
          </a:xfrm>
          <a:prstGeom prst="rect">
            <a:avLst/>
          </a:prstGeom>
        </p:spPr>
      </p:pic>
      <p:sp>
        <p:nvSpPr>
          <p:cNvPr id="8" name="Text 5"/>
          <p:cNvSpPr txBox="1"/>
          <p:nvPr/>
        </p:nvSpPr>
        <p:spPr>
          <a:xfrm>
            <a:off x="1207008" y="2194560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ideas and arguments</a:t>
            </a:r>
            <a:endParaRPr lang="en-US" sz="1250" dirty="0"/>
          </a:p>
        </p:txBody>
      </p:sp>
      <p:sp>
        <p:nvSpPr>
          <p:cNvPr id="9" name="Text 6"/>
          <p:cNvSpPr txBox="1"/>
          <p:nvPr/>
        </p:nvSpPr>
        <p:spPr>
          <a:xfrm>
            <a:off x="640080" y="2724912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is an evolved survival mechanism, not a learned habit, with a sensitive period in infancy for forming a primary bond. (Bowlby, 1969)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Disruption or loss of the attachment figure can cause distress and longer-term difficulty. (Bowlby, 1973)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4663440" y="2057400"/>
            <a:ext cx="4023360" cy="14630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4846320" y="2194560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826" y="2313066"/>
            <a:ext cx="201900" cy="201900"/>
          </a:xfrm>
          <a:prstGeom prst="rect">
            <a:avLst/>
          </a:prstGeom>
        </p:spPr>
      </p:pic>
      <p:sp>
        <p:nvSpPr>
          <p:cNvPr id="13" name="Text 9"/>
          <p:cNvSpPr txBox="1"/>
          <p:nvPr/>
        </p:nvSpPr>
        <p:spPr>
          <a:xfrm>
            <a:off x="5413248" y="2194560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Developmental assumptions</a:t>
            </a:r>
            <a:endParaRPr lang="en-US" sz="1250" dirty="0"/>
          </a:p>
        </p:txBody>
      </p:sp>
      <p:sp>
        <p:nvSpPr>
          <p:cNvPr id="14" name="Text 10"/>
          <p:cNvSpPr txBox="1"/>
          <p:nvPr/>
        </p:nvSpPr>
        <p:spPr>
          <a:xfrm>
            <a:off x="4846320" y="2724912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relationships create an internal working model that guides how a child expects future relationships to work. (Bowlby, 1969)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security is a foundation on which other developmental domains are built.</a:t>
            </a:r>
            <a:endParaRPr lang="en-US" sz="1000" dirty="0"/>
          </a:p>
        </p:txBody>
      </p:sp>
      <p:sp>
        <p:nvSpPr>
          <p:cNvPr id="15" name="Shape 11"/>
          <p:cNvSpPr/>
          <p:nvPr/>
        </p:nvSpPr>
        <p:spPr>
          <a:xfrm>
            <a:off x="457200" y="3685032"/>
            <a:ext cx="8229600" cy="886968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16" name="Shape 12"/>
          <p:cNvSpPr/>
          <p:nvPr/>
        </p:nvSpPr>
        <p:spPr>
          <a:xfrm>
            <a:off x="640080" y="3813048"/>
            <a:ext cx="438912" cy="438912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586" y="3931554"/>
            <a:ext cx="201900" cy="201900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1234440" y="3730752"/>
            <a:ext cx="731520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to early childhood: </a:t>
            </a:r>
            <a:r>
              <a:rPr lang="en-US" sz="10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four phases of attachment place children of around 3 years old, like Shona, in a period where attachment behaviour is becoming more sophisticated and separations are understood but still emotionally challenging - making the theory highly relevant to nursery transitions. (Bowlby, 1969)</a:t>
            </a:r>
            <a:endParaRPr lang="en-US" sz="1050" dirty="0"/>
          </a:p>
        </p:txBody>
      </p:sp>
      <p:sp>
        <p:nvSpPr>
          <p:cNvPr id="19" name="Text 14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0" name="Text 15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pic>
        <p:nvPicPr>
          <p:cNvPr id="21" name="Picture 20" descr="The Joy of Discovery: Engaging 3-Year-Olds in Learning Through Play • The Anne Brower School &amp; Camp ABC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61052" y="418465"/>
            <a:ext cx="2290029" cy="1638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concepts of the theory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40080" y="1371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" y="1495044"/>
            <a:ext cx="210312" cy="21031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80160" y="1188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Evolutionary purpose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1280160" y="1444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innate survival system: infants seek closeness to a caregiver for protection.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1969)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4663440" y="1097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846320" y="1371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9764" y="1495044"/>
            <a:ext cx="210312" cy="210312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5486400" y="1188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Monotropy</a:t>
            </a:r>
            <a:endParaRPr lang="en-US" sz="1300" dirty="0"/>
          </a:p>
        </p:txBody>
      </p:sp>
      <p:sp>
        <p:nvSpPr>
          <p:cNvPr id="12" name="Text 8"/>
          <p:cNvSpPr txBox="1"/>
          <p:nvPr/>
        </p:nvSpPr>
        <p:spPr>
          <a:xfrm>
            <a:off x="5486400" y="1444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uniquely important primary attachment figure, usually the main carer.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1969)</a:t>
            </a:r>
            <a:endParaRPr lang="en-US" sz="1150" dirty="0"/>
          </a:p>
        </p:txBody>
      </p:sp>
      <p:sp>
        <p:nvSpPr>
          <p:cNvPr id="13" name="Shape 9"/>
          <p:cNvSpPr/>
          <p:nvPr/>
        </p:nvSpPr>
        <p:spPr>
          <a:xfrm>
            <a:off x="457200" y="2240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640080" y="2514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524" y="2638044"/>
            <a:ext cx="210312" cy="210312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280160" y="2331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 haven and secure base</a:t>
            </a:r>
            <a:endParaRPr lang="en-US" sz="1300" dirty="0"/>
          </a:p>
        </p:txBody>
      </p:sp>
      <p:sp>
        <p:nvSpPr>
          <p:cNvPr id="17" name="Text 12"/>
          <p:cNvSpPr txBox="1"/>
          <p:nvPr/>
        </p:nvSpPr>
        <p:spPr>
          <a:xfrm>
            <a:off x="1280160" y="2587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carer comforts in distress and is a base from which to explore.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1988)</a:t>
            </a:r>
            <a:endParaRPr lang="en-US" sz="1150" dirty="0"/>
          </a:p>
        </p:txBody>
      </p:sp>
      <p:sp>
        <p:nvSpPr>
          <p:cNvPr id="18" name="Shape 13"/>
          <p:cNvSpPr/>
          <p:nvPr/>
        </p:nvSpPr>
        <p:spPr>
          <a:xfrm>
            <a:off x="4663440" y="2240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4846320" y="2514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764" y="2638044"/>
            <a:ext cx="210312" cy="210312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5486400" y="2331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working model</a:t>
            </a:r>
            <a:endParaRPr lang="en-US" sz="1300" dirty="0"/>
          </a:p>
        </p:txBody>
      </p:sp>
      <p:sp>
        <p:nvSpPr>
          <p:cNvPr id="22" name="Text 16"/>
          <p:cNvSpPr txBox="1"/>
          <p:nvPr/>
        </p:nvSpPr>
        <p:spPr>
          <a:xfrm>
            <a:off x="5486400" y="2587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experience shapes expectations of whether others are available and responsive.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1969)</a:t>
            </a:r>
            <a:endParaRPr lang="en-US" sz="1150" dirty="0"/>
          </a:p>
        </p:txBody>
      </p:sp>
      <p:sp>
        <p:nvSpPr>
          <p:cNvPr id="23" name="Shape 17"/>
          <p:cNvSpPr/>
          <p:nvPr/>
        </p:nvSpPr>
        <p:spPr>
          <a:xfrm>
            <a:off x="457200" y="3383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640080" y="3657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524" y="3781044"/>
            <a:ext cx="210312" cy="210312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1280160" y="3474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period</a:t>
            </a:r>
            <a:endParaRPr lang="en-US" sz="1300" dirty="0"/>
          </a:p>
        </p:txBody>
      </p:sp>
      <p:sp>
        <p:nvSpPr>
          <p:cNvPr id="27" name="Text 20"/>
          <p:cNvSpPr txBox="1"/>
          <p:nvPr/>
        </p:nvSpPr>
        <p:spPr>
          <a:xfrm>
            <a:off x="1280160" y="3730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Bonds form most readily in early years; separation triggers protest, despair and detachment.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1973)</a:t>
            </a:r>
            <a:endParaRPr lang="en-US" sz="1150" dirty="0"/>
          </a:p>
        </p:txBody>
      </p:sp>
      <p:sp>
        <p:nvSpPr>
          <p:cNvPr id="28" name="Shape 21"/>
          <p:cNvSpPr/>
          <p:nvPr/>
        </p:nvSpPr>
        <p:spPr>
          <a:xfrm>
            <a:off x="4663440" y="3383280"/>
            <a:ext cx="4023360" cy="10058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4846320" y="365760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30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69764" y="3781044"/>
            <a:ext cx="210312" cy="210312"/>
          </a:xfrm>
          <a:prstGeom prst="rect">
            <a:avLst/>
          </a:prstGeom>
        </p:spPr>
      </p:pic>
      <p:sp>
        <p:nvSpPr>
          <p:cNvPr id="31" name="Text 23"/>
          <p:cNvSpPr txBox="1"/>
          <p:nvPr/>
        </p:nvSpPr>
        <p:spPr>
          <a:xfrm>
            <a:off x="5486400" y="3474720"/>
            <a:ext cx="3108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phases</a:t>
            </a:r>
            <a:endParaRPr lang="en-US" sz="1300" dirty="0"/>
          </a:p>
        </p:txBody>
      </p:sp>
      <p:sp>
        <p:nvSpPr>
          <p:cNvPr id="32" name="Text 24"/>
          <p:cNvSpPr txBox="1"/>
          <p:nvPr/>
        </p:nvSpPr>
        <p:spPr>
          <a:xfrm>
            <a:off x="5486400" y="3730752"/>
            <a:ext cx="3108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pre-attachment to a goal-corrected partnership, emerging from about age 3. </a:t>
            </a:r>
            <a:r>
              <a:rPr lang="en-US" sz="11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1969)</a:t>
            </a:r>
            <a:endParaRPr lang="en-US" sz="1150" dirty="0"/>
          </a:p>
        </p:txBody>
      </p:sp>
      <p:sp>
        <p:nvSpPr>
          <p:cNvPr id="33" name="Text 25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4" name="Text 26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Evidence: Ainsworth's Strange Situation</a:t>
            </a:r>
            <a:endParaRPr lang="en-US" sz="26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365760" y="1097280"/>
          <a:ext cx="365760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 1"/>
          <p:cNvSpPr txBox="1"/>
          <p:nvPr/>
        </p:nvSpPr>
        <p:spPr>
          <a:xfrm>
            <a:off x="457200" y="4069080"/>
            <a:ext cx="3474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Approximate figures: van IJzendoorn and Kroonenberg (1988)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297680" y="1097280"/>
            <a:ext cx="4389120" cy="8046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4434840" y="1271016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4434840" y="12710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74920" y="1152144"/>
            <a:ext cx="3520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</a:t>
            </a:r>
            <a:endParaRPr lang="en-US" sz="1300" dirty="0"/>
          </a:p>
        </p:txBody>
      </p:sp>
      <p:sp>
        <p:nvSpPr>
          <p:cNvPr id="9" name="Text 6"/>
          <p:cNvSpPr txBox="1"/>
          <p:nvPr/>
        </p:nvSpPr>
        <p:spPr>
          <a:xfrm>
            <a:off x="5074920" y="1380744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Upset at separation, seeks the carer on return and is soothed quickly; uses the carer as a secure base.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297680" y="2011680"/>
            <a:ext cx="4389120" cy="8046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4434840" y="2185416"/>
            <a:ext cx="457200" cy="457200"/>
          </a:xfrm>
          <a:prstGeom prst="ellipse">
            <a:avLst/>
          </a:prstGeom>
          <a:solidFill>
            <a:srgbClr val="B87A2E"/>
          </a:solidFill>
          <a:ln w="12700">
            <a:solidFill>
              <a:srgbClr val="B87A2E"/>
            </a:solidFill>
            <a:prstDash val="solid"/>
          </a:ln>
        </p:spPr>
      </p:sp>
      <p:sp>
        <p:nvSpPr>
          <p:cNvPr id="12" name="Text 9"/>
          <p:cNvSpPr txBox="1"/>
          <p:nvPr/>
        </p:nvSpPr>
        <p:spPr>
          <a:xfrm>
            <a:off x="4434840" y="21854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1600" dirty="0"/>
          </a:p>
        </p:txBody>
      </p:sp>
      <p:sp>
        <p:nvSpPr>
          <p:cNvPr id="13" name="Text 10"/>
          <p:cNvSpPr txBox="1"/>
          <p:nvPr/>
        </p:nvSpPr>
        <p:spPr>
          <a:xfrm>
            <a:off x="5074920" y="2066544"/>
            <a:ext cx="3520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Insecure-avoidant</a:t>
            </a:r>
            <a:endParaRPr lang="en-US" sz="1300" dirty="0"/>
          </a:p>
        </p:txBody>
      </p:sp>
      <p:sp>
        <p:nvSpPr>
          <p:cNvPr id="14" name="Text 11"/>
          <p:cNvSpPr txBox="1"/>
          <p:nvPr/>
        </p:nvSpPr>
        <p:spPr>
          <a:xfrm>
            <a:off x="5074920" y="2295144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little visible distress and avoids or ignores the carer on return.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4297680" y="2926080"/>
            <a:ext cx="4389120" cy="8046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6" name="Shape 13"/>
          <p:cNvSpPr/>
          <p:nvPr/>
        </p:nvSpPr>
        <p:spPr>
          <a:xfrm>
            <a:off x="4434840" y="3099816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sp>
        <p:nvSpPr>
          <p:cNvPr id="17" name="Text 14"/>
          <p:cNvSpPr txBox="1"/>
          <p:nvPr/>
        </p:nvSpPr>
        <p:spPr>
          <a:xfrm>
            <a:off x="4434840" y="30998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</a:t>
            </a:r>
            <a:endParaRPr lang="en-US" sz="1600" dirty="0"/>
          </a:p>
        </p:txBody>
      </p:sp>
      <p:sp>
        <p:nvSpPr>
          <p:cNvPr id="18" name="Text 15"/>
          <p:cNvSpPr txBox="1"/>
          <p:nvPr/>
        </p:nvSpPr>
        <p:spPr>
          <a:xfrm>
            <a:off x="5074920" y="2980944"/>
            <a:ext cx="3520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Insecure-resistant</a:t>
            </a:r>
            <a:endParaRPr lang="en-US" sz="1300" dirty="0"/>
          </a:p>
        </p:txBody>
      </p:sp>
      <p:sp>
        <p:nvSpPr>
          <p:cNvPr id="19" name="Text 16"/>
          <p:cNvSpPr txBox="1"/>
          <p:nvPr/>
        </p:nvSpPr>
        <p:spPr>
          <a:xfrm>
            <a:off x="5074920" y="3209544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Very distressed at separation; seeks contact on return but also resists it, and is slow to settle.</a:t>
            </a:r>
            <a:endParaRPr lang="en-US" sz="1100" dirty="0"/>
          </a:p>
        </p:txBody>
      </p:sp>
      <p:sp>
        <p:nvSpPr>
          <p:cNvPr id="20" name="Text 17"/>
          <p:cNvSpPr txBox="1"/>
          <p:nvPr/>
        </p:nvSpPr>
        <p:spPr>
          <a:xfrm>
            <a:off x="4297680" y="3840480"/>
            <a:ext cx="43891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 et al. (1978) </a:t>
            </a:r>
            <a:r>
              <a:rPr lang="en-US" sz="11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 one-year-olds separated from and reunited with their carers. </a:t>
            </a:r>
            <a:r>
              <a:rPr lang="en-US" sz="11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 D (disorganised) </a:t>
            </a:r>
            <a:r>
              <a:rPr lang="en-US" sz="11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 added later (Main and Solomon, 1990).</a:t>
            </a:r>
            <a:endParaRPr lang="en-US" sz="1100" dirty="0"/>
          </a:p>
        </p:txBody>
      </p:sp>
      <p:sp>
        <p:nvSpPr>
          <p:cNvPr id="21" name="Text 18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2" name="Text 19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key concepts to Shona's case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2103120" cy="822960"/>
          </a:xfrm>
          <a:prstGeom prst="rect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097280"/>
            <a:ext cx="1920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when left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2651760" y="1353312"/>
            <a:ext cx="365760" cy="310896"/>
          </a:xfrm>
          <a:prstGeom prst="rightArrow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3108960" y="1097280"/>
            <a:ext cx="5577840" cy="82296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3246120" y="1097280"/>
            <a:ext cx="5303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activates her attachment system. In a new setting with unfamiliar adults she has no safe haven yet, so protest is expected. </a:t>
            </a:r>
            <a:r>
              <a:rPr lang="en-US" sz="120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1973)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57200" y="2057400"/>
            <a:ext cx="2103120" cy="822960"/>
          </a:xfrm>
          <a:prstGeom prst="rect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548640" y="2057400"/>
            <a:ext cx="1920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verbal communication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2651760" y="2313432"/>
            <a:ext cx="365760" cy="310896"/>
          </a:xfrm>
          <a:prstGeom prst="rightArrow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3108960" y="2057400"/>
            <a:ext cx="5577840" cy="82296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2" name="Text 10"/>
          <p:cNvSpPr txBox="1"/>
          <p:nvPr/>
        </p:nvSpPr>
        <p:spPr>
          <a:xfrm>
            <a:off x="3246120" y="2057400"/>
            <a:ext cx="5303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anxious, attachment behaviour takes priority over exploration and interaction, so she may communicate less until she feels safe. </a:t>
            </a:r>
            <a:r>
              <a:rPr lang="en-US" sz="120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(Ainsworth and Bell, 1970)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57200" y="3017520"/>
            <a:ext cx="2103120" cy="822960"/>
          </a:xfrm>
          <a:prstGeom prst="rect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548640" y="3017520"/>
            <a:ext cx="1920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in group play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2651760" y="3273552"/>
            <a:ext cx="365760" cy="310896"/>
          </a:xfrm>
          <a:prstGeom prst="rightArrow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108960" y="3017520"/>
            <a:ext cx="5577840" cy="82296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3246120" y="3017520"/>
            <a:ext cx="5303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a secure base she is less able to explore socially. Her internal working model may lead her to expect others to be unavailable. </a:t>
            </a:r>
            <a:r>
              <a:rPr lang="en-US" sz="120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1969; Groh et al., 2014)</a:t>
            </a:r>
            <a:endParaRPr lang="en-US" sz="1200" dirty="0"/>
          </a:p>
        </p:txBody>
      </p:sp>
      <p:sp>
        <p:nvSpPr>
          <p:cNvPr id="18" name="Text 16"/>
          <p:cNvSpPr txBox="1"/>
          <p:nvPr/>
        </p:nvSpPr>
        <p:spPr>
          <a:xfrm>
            <a:off x="457200" y="397764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these needs may influence her development and wellbeing: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57200" y="4224528"/>
            <a:ext cx="8229600" cy="45720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20" name="Text 18"/>
          <p:cNvSpPr txBox="1"/>
          <p:nvPr/>
        </p:nvSpPr>
        <p:spPr>
          <a:xfrm>
            <a:off x="640080" y="4224528"/>
            <a:ext cx="7863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support: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unresolved insecurity can affect emotional regulation, willingness to explore and learn, and the formation of peer relationships. (Sroufe, 2005)</a:t>
            </a:r>
            <a:endParaRPr lang="en-US" sz="1100" dirty="0"/>
          </a:p>
        </p:txBody>
      </p:sp>
      <p:sp>
        <p:nvSpPr>
          <p:cNvPr id="21" name="Text 19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2" name="Text 20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01168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 strategies for the nursery setting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74980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strategies are linked back to attachment theory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005840"/>
            <a:ext cx="8229600" cy="66751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457200" y="1728216"/>
            <a:ext cx="8229600" cy="66751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457200" y="2450592"/>
            <a:ext cx="8229600" cy="66751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457200" y="3172968"/>
            <a:ext cx="8229600" cy="66751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457200" y="3895344"/>
            <a:ext cx="8229600" cy="66751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576072" y="1124712"/>
            <a:ext cx="420624" cy="420624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40" y="1238280"/>
            <a:ext cx="193487" cy="193487"/>
          </a:xfrm>
          <a:prstGeom prst="rect">
            <a:avLst/>
          </a:prstGeom>
        </p:spPr>
      </p:pic>
      <p:sp>
        <p:nvSpPr>
          <p:cNvPr id="11" name="Text 8"/>
          <p:cNvSpPr txBox="1"/>
          <p:nvPr/>
        </p:nvSpPr>
        <p:spPr>
          <a:xfrm>
            <a:off x="1143000" y="1051560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Attachment-based approaches</a:t>
            </a:r>
            <a:endParaRPr lang="en-US" sz="1150" dirty="0"/>
          </a:p>
        </p:txBody>
      </p:sp>
      <p:sp>
        <p:nvSpPr>
          <p:cNvPr id="12" name="Text 9"/>
          <p:cNvSpPr txBox="1"/>
          <p:nvPr/>
        </p:nvSpPr>
        <p:spPr>
          <a:xfrm>
            <a:off x="4069080" y="104241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8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key person, gradual settling-in, and a short, predictable goodbye routine. </a:t>
            </a:r>
            <a:r>
              <a:rPr lang="en-US" sz="98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(Elfer, Goldschmied and Selleck, 2012)</a:t>
            </a:r>
            <a:endParaRPr lang="en-US" sz="980" dirty="0"/>
          </a:p>
        </p:txBody>
      </p:sp>
      <p:sp>
        <p:nvSpPr>
          <p:cNvPr id="13" name="Text 10"/>
          <p:cNvSpPr txBox="1"/>
          <p:nvPr/>
        </p:nvSpPr>
        <p:spPr>
          <a:xfrm>
            <a:off x="4069080" y="132588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b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theory: </a:t>
            </a:r>
            <a:r>
              <a:rPr lang="en-US" sz="9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builds a secure base and safe haven for Shona.</a:t>
            </a:r>
            <a:endParaRPr lang="en-US" sz="950" dirty="0"/>
          </a:p>
        </p:txBody>
      </p:sp>
      <p:sp>
        <p:nvSpPr>
          <p:cNvPr id="14" name="Shape 11"/>
          <p:cNvSpPr/>
          <p:nvPr/>
        </p:nvSpPr>
        <p:spPr>
          <a:xfrm>
            <a:off x="576072" y="1847088"/>
            <a:ext cx="420624" cy="420624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640" y="1960656"/>
            <a:ext cx="193487" cy="193487"/>
          </a:xfrm>
          <a:prstGeom prst="rect">
            <a:avLst/>
          </a:prstGeom>
        </p:spPr>
      </p:pic>
      <p:sp>
        <p:nvSpPr>
          <p:cNvPr id="16" name="Text 12"/>
          <p:cNvSpPr txBox="1"/>
          <p:nvPr/>
        </p:nvSpPr>
        <p:spPr>
          <a:xfrm>
            <a:off x="1143000" y="1773936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</a:t>
            </a:r>
            <a:endParaRPr lang="en-US" sz="1150" dirty="0"/>
          </a:p>
        </p:txBody>
      </p:sp>
      <p:sp>
        <p:nvSpPr>
          <p:cNvPr id="17" name="Text 13"/>
          <p:cNvSpPr txBox="1"/>
          <p:nvPr/>
        </p:nvSpPr>
        <p:spPr>
          <a:xfrm>
            <a:off x="4069080" y="1764792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8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Adult-supported play, moving gradually from parallel play towards small-group play. </a:t>
            </a:r>
            <a:r>
              <a:rPr lang="en-US" sz="98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(Bergin and Bergin, 2009)</a:t>
            </a:r>
            <a:endParaRPr lang="en-US" sz="980" dirty="0"/>
          </a:p>
        </p:txBody>
      </p:sp>
      <p:sp>
        <p:nvSpPr>
          <p:cNvPr id="18" name="Text 14"/>
          <p:cNvSpPr txBox="1"/>
          <p:nvPr/>
        </p:nvSpPr>
        <p:spPr>
          <a:xfrm>
            <a:off x="4069080" y="2048256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b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theory: </a:t>
            </a:r>
            <a:r>
              <a:rPr lang="en-US" sz="9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 happens once a child feels safe to explore (secure base concept).</a:t>
            </a:r>
            <a:endParaRPr lang="en-US" sz="950" dirty="0"/>
          </a:p>
        </p:txBody>
      </p:sp>
      <p:sp>
        <p:nvSpPr>
          <p:cNvPr id="19" name="Shape 15"/>
          <p:cNvSpPr/>
          <p:nvPr/>
        </p:nvSpPr>
        <p:spPr>
          <a:xfrm>
            <a:off x="576072" y="2569464"/>
            <a:ext cx="420624" cy="420624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640" y="2683032"/>
            <a:ext cx="193487" cy="193487"/>
          </a:xfrm>
          <a:prstGeom prst="rect">
            <a:avLst/>
          </a:prstGeom>
        </p:spPr>
      </p:pic>
      <p:sp>
        <p:nvSpPr>
          <p:cNvPr id="21" name="Text 16"/>
          <p:cNvSpPr txBox="1"/>
          <p:nvPr/>
        </p:nvSpPr>
        <p:spPr>
          <a:xfrm>
            <a:off x="1143000" y="2496312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Language-rich environment</a:t>
            </a:r>
            <a:endParaRPr lang="en-US" sz="1150" dirty="0"/>
          </a:p>
        </p:txBody>
      </p:sp>
      <p:sp>
        <p:nvSpPr>
          <p:cNvPr id="22" name="Text 17"/>
          <p:cNvSpPr txBox="1"/>
          <p:nvPr/>
        </p:nvSpPr>
        <p:spPr>
          <a:xfrm>
            <a:off x="4069080" y="2487168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8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Songs, gesture, and narrating actions and routines throughout the day. </a:t>
            </a:r>
            <a:r>
              <a:rPr lang="en-US" sz="98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1988)</a:t>
            </a:r>
            <a:endParaRPr lang="en-US" sz="980" dirty="0"/>
          </a:p>
        </p:txBody>
      </p:sp>
      <p:sp>
        <p:nvSpPr>
          <p:cNvPr id="23" name="Text 18"/>
          <p:cNvSpPr txBox="1"/>
          <p:nvPr/>
        </p:nvSpPr>
        <p:spPr>
          <a:xfrm>
            <a:off x="4069080" y="2770632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b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theory: </a:t>
            </a:r>
            <a:r>
              <a:rPr lang="en-US" sz="9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calmer, more predictable environment supports her confidence to communicate.</a:t>
            </a:r>
            <a:endParaRPr lang="en-US" sz="950" dirty="0"/>
          </a:p>
        </p:txBody>
      </p:sp>
      <p:sp>
        <p:nvSpPr>
          <p:cNvPr id="24" name="Shape 19"/>
          <p:cNvSpPr/>
          <p:nvPr/>
        </p:nvSpPr>
        <p:spPr>
          <a:xfrm>
            <a:off x="576072" y="3291840"/>
            <a:ext cx="420624" cy="420624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9640" y="3405408"/>
            <a:ext cx="193487" cy="193487"/>
          </a:xfrm>
          <a:prstGeom prst="rect">
            <a:avLst/>
          </a:prstGeom>
        </p:spPr>
      </p:pic>
      <p:sp>
        <p:nvSpPr>
          <p:cNvPr id="26" name="Text 20"/>
          <p:cNvSpPr txBox="1"/>
          <p:nvPr/>
        </p:nvSpPr>
        <p:spPr>
          <a:xfrm>
            <a:off x="1143000" y="3218688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Parental support and modelling</a:t>
            </a:r>
            <a:endParaRPr lang="en-US" sz="1150" dirty="0"/>
          </a:p>
        </p:txBody>
      </p:sp>
      <p:sp>
        <p:nvSpPr>
          <p:cNvPr id="27" name="Text 21"/>
          <p:cNvSpPr txBox="1"/>
          <p:nvPr/>
        </p:nvSpPr>
        <p:spPr>
          <a:xfrm>
            <a:off x="4069080" y="3209544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8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information-sharing with carers; carers model calm goodbyes. </a:t>
            </a:r>
            <a:r>
              <a:rPr lang="en-US" sz="98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(Elfer, Goldschmied and Selleck, 2012)</a:t>
            </a:r>
            <a:endParaRPr lang="en-US" sz="980" dirty="0"/>
          </a:p>
        </p:txBody>
      </p:sp>
      <p:sp>
        <p:nvSpPr>
          <p:cNvPr id="28" name="Text 22"/>
          <p:cNvSpPr txBox="1"/>
          <p:nvPr/>
        </p:nvSpPr>
        <p:spPr>
          <a:xfrm>
            <a:off x="4069080" y="349300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b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theory: </a:t>
            </a:r>
            <a:r>
              <a:rPr lang="en-US" sz="9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Consistency between home and nursery strengthens her sense of security.</a:t>
            </a:r>
            <a:endParaRPr lang="en-US" sz="950" dirty="0"/>
          </a:p>
        </p:txBody>
      </p:sp>
      <p:sp>
        <p:nvSpPr>
          <p:cNvPr id="29" name="Shape 23"/>
          <p:cNvSpPr/>
          <p:nvPr/>
        </p:nvSpPr>
        <p:spPr>
          <a:xfrm>
            <a:off x="576072" y="4014216"/>
            <a:ext cx="420624" cy="420624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3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640" y="4127784"/>
            <a:ext cx="193487" cy="193487"/>
          </a:xfrm>
          <a:prstGeom prst="rect">
            <a:avLst/>
          </a:prstGeom>
        </p:spPr>
      </p:pic>
      <p:sp>
        <p:nvSpPr>
          <p:cNvPr id="31" name="Text 24"/>
          <p:cNvSpPr txBox="1"/>
          <p:nvPr/>
        </p:nvSpPr>
        <p:spPr>
          <a:xfrm>
            <a:off x="1143000" y="3941064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regulation strategies</a:t>
            </a:r>
            <a:endParaRPr lang="en-US" sz="1150" dirty="0"/>
          </a:p>
        </p:txBody>
      </p:sp>
      <p:sp>
        <p:nvSpPr>
          <p:cNvPr id="32" name="Text 25"/>
          <p:cNvSpPr txBox="1"/>
          <p:nvPr/>
        </p:nvSpPr>
        <p:spPr>
          <a:xfrm>
            <a:off x="4069080" y="393192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8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Naming feelings, a comfort object, and a calm space with the key person. </a:t>
            </a:r>
            <a:r>
              <a:rPr lang="en-US" sz="98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1988)</a:t>
            </a:r>
            <a:endParaRPr lang="en-US" sz="980" dirty="0"/>
          </a:p>
        </p:txBody>
      </p:sp>
      <p:sp>
        <p:nvSpPr>
          <p:cNvPr id="33" name="Text 26"/>
          <p:cNvSpPr txBox="1"/>
          <p:nvPr/>
        </p:nvSpPr>
        <p:spPr>
          <a:xfrm>
            <a:off x="4069080" y="4215384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b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theory: </a:t>
            </a:r>
            <a:r>
              <a:rPr lang="en-US" sz="9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self-soothing skills from a foundation of co-regulation with a trusted adult.</a:t>
            </a:r>
            <a:endParaRPr lang="en-US" sz="950" dirty="0"/>
          </a:p>
        </p:txBody>
      </p:sp>
      <p:sp>
        <p:nvSpPr>
          <p:cNvPr id="34" name="Text 27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5" name="Text 28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Working with professionals and agencies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40080" y="1371600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" y="1495044"/>
            <a:ext cx="210312" cy="21031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80160" y="1170432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person / room leader</a:t>
            </a:r>
            <a:endParaRPr lang="en-US" sz="1150" dirty="0"/>
          </a:p>
        </p:txBody>
      </p:sp>
      <p:sp>
        <p:nvSpPr>
          <p:cNvPr id="7" name="Text 4"/>
          <p:cNvSpPr txBox="1"/>
          <p:nvPr/>
        </p:nvSpPr>
        <p:spPr>
          <a:xfrm>
            <a:off x="1280160" y="1536192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day-to-day attachment-based strategies and monitors Shona's settling-in.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4663440" y="1097280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846320" y="1371600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9764" y="1495044"/>
            <a:ext cx="210312" cy="210312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5486400" y="1170432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SENCO (Special Educational Needs Coordinator)</a:t>
            </a:r>
            <a:endParaRPr lang="en-US" sz="1150" dirty="0"/>
          </a:p>
        </p:txBody>
      </p:sp>
      <p:sp>
        <p:nvSpPr>
          <p:cNvPr id="12" name="Text 8"/>
          <p:cNvSpPr txBox="1"/>
          <p:nvPr/>
        </p:nvSpPr>
        <p:spPr>
          <a:xfrm>
            <a:off x="5486400" y="1536192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Advises on additional support and coordinates any referrals.</a:t>
            </a:r>
            <a:endParaRPr lang="en-US" sz="1000" dirty="0"/>
          </a:p>
        </p:txBody>
      </p:sp>
      <p:sp>
        <p:nvSpPr>
          <p:cNvPr id="13" name="Shape 9"/>
          <p:cNvSpPr/>
          <p:nvPr/>
        </p:nvSpPr>
        <p:spPr>
          <a:xfrm>
            <a:off x="457200" y="2267712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640080" y="2542032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524" y="2665476"/>
            <a:ext cx="210312" cy="210312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280160" y="2340864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visitor</a:t>
            </a:r>
            <a:endParaRPr lang="en-US" sz="1150" dirty="0"/>
          </a:p>
        </p:txBody>
      </p:sp>
      <p:sp>
        <p:nvSpPr>
          <p:cNvPr id="17" name="Text 12"/>
          <p:cNvSpPr txBox="1"/>
          <p:nvPr/>
        </p:nvSpPr>
        <p:spPr>
          <a:xfrm>
            <a:off x="1280160" y="2706624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Monitors overall development and can advise carers on home routines.</a:t>
            </a:r>
            <a:endParaRPr lang="en-US" sz="1000" dirty="0"/>
          </a:p>
        </p:txBody>
      </p:sp>
      <p:sp>
        <p:nvSpPr>
          <p:cNvPr id="18" name="Shape 13"/>
          <p:cNvSpPr/>
          <p:nvPr/>
        </p:nvSpPr>
        <p:spPr>
          <a:xfrm>
            <a:off x="4663440" y="2267712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4846320" y="2542032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764" y="2665476"/>
            <a:ext cx="210312" cy="210312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5486400" y="2340864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Speech and language therapist</a:t>
            </a:r>
            <a:endParaRPr lang="en-US" sz="1150" dirty="0"/>
          </a:p>
        </p:txBody>
      </p:sp>
      <p:sp>
        <p:nvSpPr>
          <p:cNvPr id="22" name="Text 16"/>
          <p:cNvSpPr txBox="1"/>
          <p:nvPr/>
        </p:nvSpPr>
        <p:spPr>
          <a:xfrm>
            <a:off x="5486400" y="2706624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Assessed if limited verbal communication does not improve once Shona feels settled.</a:t>
            </a:r>
            <a:endParaRPr lang="en-US" sz="1000" dirty="0"/>
          </a:p>
        </p:txBody>
      </p:sp>
      <p:sp>
        <p:nvSpPr>
          <p:cNvPr id="23" name="Shape 17"/>
          <p:cNvSpPr/>
          <p:nvPr/>
        </p:nvSpPr>
        <p:spPr>
          <a:xfrm>
            <a:off x="457200" y="3438144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640080" y="3712464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524" y="3835908"/>
            <a:ext cx="210312" cy="210312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1280160" y="3511296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Educational psychologist</a:t>
            </a:r>
            <a:endParaRPr lang="en-US" sz="1150" dirty="0"/>
          </a:p>
        </p:txBody>
      </p:sp>
      <p:sp>
        <p:nvSpPr>
          <p:cNvPr id="27" name="Text 20"/>
          <p:cNvSpPr txBox="1"/>
          <p:nvPr/>
        </p:nvSpPr>
        <p:spPr>
          <a:xfrm>
            <a:off x="1280160" y="3877056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Consulted if wider developmental or emotional concerns persist over time.</a:t>
            </a:r>
            <a:endParaRPr lang="en-US" sz="1000" dirty="0"/>
          </a:p>
        </p:txBody>
      </p:sp>
      <p:sp>
        <p:nvSpPr>
          <p:cNvPr id="28" name="Shape 21"/>
          <p:cNvSpPr/>
          <p:nvPr/>
        </p:nvSpPr>
        <p:spPr>
          <a:xfrm>
            <a:off x="4663440" y="3438144"/>
            <a:ext cx="4023360" cy="1033272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4846320" y="3712464"/>
            <a:ext cx="457200" cy="45720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30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69764" y="3835908"/>
            <a:ext cx="210312" cy="210312"/>
          </a:xfrm>
          <a:prstGeom prst="rect">
            <a:avLst/>
          </a:prstGeom>
        </p:spPr>
      </p:pic>
      <p:sp>
        <p:nvSpPr>
          <p:cNvPr id="31" name="Text 23"/>
          <p:cNvSpPr txBox="1"/>
          <p:nvPr/>
        </p:nvSpPr>
        <p:spPr>
          <a:xfrm>
            <a:off x="5486400" y="3511296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Shona's carers</a:t>
            </a:r>
            <a:endParaRPr lang="en-US" sz="1150" dirty="0"/>
          </a:p>
        </p:txBody>
      </p:sp>
      <p:sp>
        <p:nvSpPr>
          <p:cNvPr id="32" name="Text 24"/>
          <p:cNvSpPr txBox="1"/>
          <p:nvPr/>
        </p:nvSpPr>
        <p:spPr>
          <a:xfrm>
            <a:off x="5486400" y="3877056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partners: share observations and agree consistent approaches between home and nursery.</a:t>
            </a:r>
            <a:endParaRPr lang="en-US" sz="1000" dirty="0"/>
          </a:p>
        </p:txBody>
      </p:sp>
      <p:sp>
        <p:nvSpPr>
          <p:cNvPr id="33" name="Text 25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4" name="Text 26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versus nurture in Shona's development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4023360" cy="251460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40080" y="123444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" y="1357884"/>
            <a:ext cx="210312" cy="21031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34440" y="1234440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Biological influences (nature)</a:t>
            </a:r>
            <a:endParaRPr lang="en-US" sz="1550" dirty="0"/>
          </a:p>
        </p:txBody>
      </p:sp>
      <p:sp>
        <p:nvSpPr>
          <p:cNvPr id="7" name="Text 4"/>
          <p:cNvSpPr txBox="1"/>
          <p:nvPr/>
        </p:nvSpPr>
        <p:spPr>
          <a:xfrm>
            <a:off x="640080" y="1828800"/>
            <a:ext cx="365760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is an evolved, biologically prepared system.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1969)</a:t>
            </a:r>
            <a:endParaRPr lang="en-US" sz="12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brain development is shaped by repeated patterns of caregiving and stress response.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(Gerhardt, 2004)</a:t>
            </a:r>
            <a:endParaRPr lang="en-US" sz="12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Inherited temperament affects reactions to separation and novelty.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(Kagan, 1984)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4663440" y="1097280"/>
            <a:ext cx="4023360" cy="251460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846320" y="1234440"/>
            <a:ext cx="457200" cy="45720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9764" y="1357884"/>
            <a:ext cx="210312" cy="210312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5440680" y="1234440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 influences (nurture)</a:t>
            </a:r>
            <a:endParaRPr lang="en-US" sz="1550" dirty="0"/>
          </a:p>
        </p:txBody>
      </p:sp>
      <p:sp>
        <p:nvSpPr>
          <p:cNvPr id="12" name="Text 8"/>
          <p:cNvSpPr txBox="1"/>
          <p:nvPr/>
        </p:nvSpPr>
        <p:spPr>
          <a:xfrm>
            <a:off x="4846320" y="1828800"/>
            <a:ext cx="365760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Caregiver sensitivity is linked to attachment security.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(De Wolff and van IJzendoorn, 1997)</a:t>
            </a:r>
            <a:endParaRPr lang="en-US" sz="12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interaction and the nursery transition itself shape how secure Shona feels.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(Elfer, Goldschmied and Selleck, 2012)</a:t>
            </a:r>
            <a:endParaRPr lang="en-US" sz="12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adults and routines in nursery can offer a new secure relationship.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(Elfer, Goldschmied and Selleck, 2012)</a:t>
            </a:r>
            <a:endParaRPr lang="en-US" sz="1250" dirty="0"/>
          </a:p>
        </p:txBody>
      </p:sp>
      <p:sp>
        <p:nvSpPr>
          <p:cNvPr id="13" name="Shape 9"/>
          <p:cNvSpPr/>
          <p:nvPr/>
        </p:nvSpPr>
        <p:spPr>
          <a:xfrm>
            <a:off x="457200" y="3794760"/>
            <a:ext cx="8229600" cy="73152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14" name="Text 10"/>
          <p:cNvSpPr txBox="1"/>
          <p:nvPr/>
        </p:nvSpPr>
        <p:spPr>
          <a:xfrm>
            <a:off x="640080" y="3794760"/>
            <a:ext cx="7863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Interaction: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temperamentally cautious child (nature) may need more sensitive, predictable care (nurture) to feel secure. Neither factor alone fully explains Shona's development.</a:t>
            </a:r>
            <a:endParaRPr lang="en-US" sz="1250" dirty="0"/>
          </a:p>
        </p:txBody>
      </p:sp>
      <p:sp>
        <p:nvSpPr>
          <p:cNvPr id="15" name="Text 11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6" name="Text 12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Evaluation: strengths of the theory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143000"/>
            <a:ext cx="8229600" cy="658368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03504" y="1252728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362456"/>
            <a:ext cx="219456" cy="21945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34440" y="114300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Explains separation distress in terms practitioners can act on directly.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1973)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457200" y="1920240"/>
            <a:ext cx="8229600" cy="658368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603504" y="2029968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139696"/>
            <a:ext cx="219456" cy="219456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234440" y="192024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evidence base, including controlled observation and longitudinal research.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(Ainsworth et al., 1978; Sroufe, 2005)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457200" y="2697480"/>
            <a:ext cx="8229600" cy="658368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03504" y="2807208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916936"/>
            <a:ext cx="219456" cy="219456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1234440" y="269748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informs practice: key person systems, settling-in procedures, partnership with carers.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(Elfer, Goldschmied and Selleck, 2012)</a:t>
            </a:r>
            <a:endParaRPr lang="en-US" sz="1250" dirty="0"/>
          </a:p>
        </p:txBody>
      </p:sp>
      <p:sp>
        <p:nvSpPr>
          <p:cNvPr id="15" name="Shape 10"/>
          <p:cNvSpPr/>
          <p:nvPr/>
        </p:nvSpPr>
        <p:spPr>
          <a:xfrm>
            <a:off x="457200" y="3474720"/>
            <a:ext cx="8229600" cy="658368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16" name="Shape 11"/>
          <p:cNvSpPr/>
          <p:nvPr/>
        </p:nvSpPr>
        <p:spPr>
          <a:xfrm>
            <a:off x="603504" y="3584448"/>
            <a:ext cx="438912" cy="438912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3694176"/>
            <a:ext cx="219456" cy="219456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1234440" y="347472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Frames Shona's behaviour as communication of an unmet need rather than as misbehaviour, supporting a compassionate, relationship-focused response.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1988)</a:t>
            </a:r>
            <a:endParaRPr lang="en-US" sz="1250" dirty="0"/>
          </a:p>
        </p:txBody>
      </p:sp>
      <p:sp>
        <p:nvSpPr>
          <p:cNvPr id="19" name="Text 13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0" name="Text 14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Evaluation: weaknesses and limitations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143000"/>
            <a:ext cx="8229600" cy="658368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03504" y="1252728"/>
            <a:ext cx="438912" cy="438912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362456"/>
            <a:ext cx="219456" cy="21945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34440" y="114300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bias: the Strange Situation reflects Western child-rearing norms; variation within cultures exceeded variation between them.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(van IJzendoorn and Kroonenberg, 1988)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457200" y="1920240"/>
            <a:ext cx="8229600" cy="658368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603504" y="2029968"/>
            <a:ext cx="438912" cy="438912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139696"/>
            <a:ext cx="219456" cy="219456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234440" y="192024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Temperament may explain some behavioural differences rather than caregiving alone.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(Kagan, 1984)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457200" y="2697480"/>
            <a:ext cx="8229600" cy="658368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03504" y="2807208"/>
            <a:ext cx="438912" cy="438912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916936"/>
            <a:ext cx="219456" cy="219456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1234440" y="269748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Monotropy is overstated: children form multiple meaningful attachments, not only to one figure.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(Schaffer and Emerson, 1964)</a:t>
            </a:r>
            <a:endParaRPr lang="en-US" sz="1250" dirty="0"/>
          </a:p>
        </p:txBody>
      </p:sp>
      <p:sp>
        <p:nvSpPr>
          <p:cNvPr id="15" name="Shape 10"/>
          <p:cNvSpPr/>
          <p:nvPr/>
        </p:nvSpPr>
        <p:spPr>
          <a:xfrm>
            <a:off x="457200" y="3474720"/>
            <a:ext cx="8229600" cy="658368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16" name="Shape 11"/>
          <p:cNvSpPr/>
          <p:nvPr/>
        </p:nvSpPr>
        <p:spPr>
          <a:xfrm>
            <a:off x="603504" y="3584448"/>
            <a:ext cx="438912" cy="438912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3694176"/>
            <a:ext cx="219456" cy="219456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1234440" y="347472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claims about maternal deprivation were too deterministic; later work shows recovery is possible. </a:t>
            </a:r>
            <a:r>
              <a:rPr lang="en-US" sz="125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(Rutter, 1972)</a:t>
            </a:r>
            <a:endParaRPr lang="en-US" sz="1250" dirty="0"/>
          </a:p>
        </p:txBody>
      </p:sp>
      <p:sp>
        <p:nvSpPr>
          <p:cNvPr id="19" name="Text 13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0" name="Text 14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01168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Could an alternative theory be more useful?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74980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2D6A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Comparing with Vygotsky's sociocultural theory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051560"/>
            <a:ext cx="8229600" cy="64008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21792" y="1170432"/>
            <a:ext cx="402336" cy="402336"/>
          </a:xfrm>
          <a:prstGeom prst="ellipse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23" y="1279063"/>
            <a:ext cx="185075" cy="185075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1188720" y="105156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Vygotsky's sociocultural theory </a:t>
            </a:r>
            <a:r>
              <a:rPr lang="en-US" sz="120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(Week 3) also fits Shona's profile, particularly her speech and play difficulties.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457200" y="1828800"/>
            <a:ext cx="4023360" cy="1920240"/>
          </a:xfrm>
          <a:prstGeom prst="rect">
            <a:avLst/>
          </a:prstGeom>
          <a:solidFill>
            <a:srgbClr val="EAF2F1"/>
          </a:solidFill>
          <a:ln w="12700">
            <a:solidFill>
              <a:srgbClr val="EAF2F1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621792" y="1965960"/>
            <a:ext cx="365760" cy="36576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" y="2057400"/>
            <a:ext cx="182880" cy="182880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1097280" y="1965960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Vygotsky adds value</a:t>
            </a:r>
            <a:endParaRPr lang="en-US" sz="1250" dirty="0"/>
          </a:p>
        </p:txBody>
      </p:sp>
      <p:sp>
        <p:nvSpPr>
          <p:cNvPr id="12" name="Text 8"/>
          <p:cNvSpPr txBox="1"/>
          <p:nvPr/>
        </p:nvSpPr>
        <p:spPr>
          <a:xfrm>
            <a:off x="640080" y="2423160"/>
            <a:ext cx="36576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03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Zone of Proximal Development (ZPD) explains how an adult or peer 'more knowledgeable other' can scaffold Shona's speech and play just beyond her current ability. </a:t>
            </a:r>
            <a:r>
              <a:rPr lang="en-US" sz="103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(Vygotsky, 1978)</a:t>
            </a:r>
            <a:endParaRPr lang="en-US" sz="103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03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Offers concrete scaffolding techniques (modelling, prompting, gradually withdrawing support) directly targeting her communication and group play difficulties. </a:t>
            </a:r>
            <a:r>
              <a:rPr lang="en-US" sz="103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(Wood, Bruner and Ross, 1976)</a:t>
            </a:r>
            <a:endParaRPr lang="en-US" sz="1030" dirty="0"/>
          </a:p>
        </p:txBody>
      </p:sp>
      <p:sp>
        <p:nvSpPr>
          <p:cNvPr id="13" name="Shape 9"/>
          <p:cNvSpPr/>
          <p:nvPr/>
        </p:nvSpPr>
        <p:spPr>
          <a:xfrm>
            <a:off x="4663440" y="1828800"/>
            <a:ext cx="4023360" cy="1920240"/>
          </a:xfrm>
          <a:prstGeom prst="rect">
            <a:avLst/>
          </a:prstGeom>
          <a:solidFill>
            <a:srgbClr val="FBEAE5"/>
          </a:solidFill>
          <a:ln w="12700">
            <a:solidFill>
              <a:srgbClr val="FBEAE5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4828032" y="1965960"/>
            <a:ext cx="365760" cy="365760"/>
          </a:xfrm>
          <a:prstGeom prst="ellipse">
            <a:avLst/>
          </a:prstGeom>
          <a:solidFill>
            <a:srgbClr val="C8442A"/>
          </a:solidFill>
          <a:ln w="12700">
            <a:solidFill>
              <a:srgbClr val="C8442A"/>
            </a:solidFill>
            <a:prstDash val="solid"/>
          </a:ln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9472" y="2057400"/>
            <a:ext cx="182880" cy="182880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5303520" y="1965960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23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it falls short here</a:t>
            </a:r>
            <a:endParaRPr lang="en-US" sz="1250" dirty="0"/>
          </a:p>
        </p:txBody>
      </p:sp>
      <p:sp>
        <p:nvSpPr>
          <p:cNvPr id="17" name="Text 12"/>
          <p:cNvSpPr txBox="1"/>
          <p:nvPr/>
        </p:nvSpPr>
        <p:spPr>
          <a:xfrm>
            <a:off x="4846320" y="2423160"/>
            <a:ext cx="36576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03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Says little about Shona's separation anxiety, which is an emotional security issue, not primarily a cognitive or social-learning one. </a:t>
            </a:r>
            <a:r>
              <a:rPr lang="en-US" sz="1030" i="1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Assumes a child is ready to engage socially; it explains how to extend learning once secure, but not how to build that initial sense of safety.</a:t>
            </a:r>
            <a:endParaRPr lang="en-US" sz="1030" dirty="0"/>
          </a:p>
        </p:txBody>
      </p:sp>
      <p:sp>
        <p:nvSpPr>
          <p:cNvPr id="18" name="Shape 13"/>
          <p:cNvSpPr/>
          <p:nvPr/>
        </p:nvSpPr>
        <p:spPr>
          <a:xfrm>
            <a:off x="457200" y="3886200"/>
            <a:ext cx="8229600" cy="640080"/>
          </a:xfrm>
          <a:prstGeom prst="rect">
            <a:avLst/>
          </a:prstGeom>
          <a:solidFill>
            <a:srgbClr val="12343B"/>
          </a:solidFill>
          <a:ln w="12700">
            <a:solidFill>
              <a:srgbClr val="12343B"/>
            </a:solidFill>
            <a:prstDash val="solid"/>
          </a:ln>
        </p:spPr>
      </p:sp>
      <p:sp>
        <p:nvSpPr>
          <p:cNvPr id="19" name="Text 14"/>
          <p:cNvSpPr txBox="1"/>
          <p:nvPr/>
        </p:nvSpPr>
        <p:spPr>
          <a:xfrm>
            <a:off x="640080" y="388620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Judgement: </a:t>
            </a: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theory remains the stronger primary choice, since Shona's core presenting need is emotional security. Vygotsky's ideas are a useful complement, not a replacement, once that security is established.</a:t>
            </a:r>
            <a:endParaRPr lang="en-US" sz="1150" dirty="0"/>
          </a:p>
        </p:txBody>
      </p:sp>
      <p:sp>
        <p:nvSpPr>
          <p:cNvPr id="20" name="Text 15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1" name="Text 16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234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005840"/>
            <a:ext cx="502920" cy="50292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88" y="1141628"/>
            <a:ext cx="231343" cy="231343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1188720" y="960120"/>
            <a:ext cx="7498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Shona's anxiety, limited speech and difficulty in group play can be understood as signs that she does not yet feel secure in the nursery.</a:t>
            </a:r>
            <a:endParaRPr lang="en-US" sz="1350" dirty="0"/>
          </a:p>
        </p:txBody>
      </p:sp>
      <p:sp>
        <p:nvSpPr>
          <p:cNvPr id="6" name="Shape 3"/>
          <p:cNvSpPr/>
          <p:nvPr/>
        </p:nvSpPr>
        <p:spPr>
          <a:xfrm>
            <a:off x="457200" y="2057400"/>
            <a:ext cx="502920" cy="50292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88" y="2193188"/>
            <a:ext cx="231343" cy="231343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1188720" y="2011680"/>
            <a:ext cx="7498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attachment theory is a strong, evidence-based lens for this case, though it is strengthened by combining it with careful observation and, where relevant, complementary ideas such as Vygotsky's scaffolding.</a:t>
            </a:r>
            <a:endParaRPr lang="en-US" sz="1350" dirty="0"/>
          </a:p>
        </p:txBody>
      </p:sp>
      <p:sp>
        <p:nvSpPr>
          <p:cNvPr id="9" name="Shape 5"/>
          <p:cNvSpPr/>
          <p:nvPr/>
        </p:nvSpPr>
        <p:spPr>
          <a:xfrm>
            <a:off x="457200" y="3108960"/>
            <a:ext cx="502920" cy="502920"/>
          </a:xfrm>
          <a:prstGeom prst="ellipse">
            <a:avLst/>
          </a:prstGeom>
          <a:solidFill>
            <a:srgbClr val="2D6A6F"/>
          </a:solidFill>
          <a:ln w="12700">
            <a:solidFill>
              <a:srgbClr val="2D6A6F"/>
            </a:solidFill>
            <a:prstDash val="solid"/>
          </a:ln>
        </p:spPr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88" y="3244748"/>
            <a:ext cx="231343" cy="231343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188720" y="3063240"/>
            <a:ext cx="7498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Overall, this shows why psychological theory matters in health and social care: it equips practitioners to interpret behaviour accurately, respond with evidence-based, relationship-focused strategies, and work in partnership with families and other professionals.</a:t>
            </a:r>
            <a:endParaRPr lang="en-US" sz="1350" dirty="0"/>
          </a:p>
        </p:txBody>
      </p:sp>
      <p:sp>
        <p:nvSpPr>
          <p:cNvPr id="14" name="Text 9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FE3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(1 of 2)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005840"/>
            <a:ext cx="8229600" cy="3611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Ainsworth, M.D.S. and Bell, S.M. (1970) 'Attachment, exploration, and separation: illustrated by the behavior of one-year-olds in a strange situation', Child Development, 41(1), pp. 49-67.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Ainsworth, M.D.S., Blehar, M.C., Waters, E. and Wall, S. (1978) Patterns of attachment: a psychological study of the Strange Situation. Hillsdale, NJ: Lawrence Erlbaum Associates.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Bergin, C. and Bergin, D. (2009) 'Attachment in the classroom', Educational Psychology Review, 21(2), pp. 141-170.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(1969) Attachment and loss: volume 1. Attachment. London: Hogarth Press.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(1973) Attachment and loss: volume 2. Separation: anxiety and anger. London: Hogarth Press.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(1988) A secure base: parent-child attachment and healthy human development. London: Routledge.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 Wolff, M.S. and van IJzendoorn, M.H. (1997) 'Sensitivity and attachment: a meta-analysis on parental antecedents of infant attachment', Child Development, 68(4), pp. 571-591.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Elfer, P., Goldschmied, E. and Selleck, D. (2012) Key persons in the early years: building relationships for quality provision in early years settings and primary schools. 2nd edn. Abingdon: Routledge.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Gerhardt, S. (2004) Why love matters: how affection shapes a baby's brain. Hove: Routledge.</a:t>
            </a:r>
            <a:endParaRPr lang="en-US" sz="102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5" name="Text 3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7432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34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(2 of 2)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005840"/>
            <a:ext cx="8229600" cy="3611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Groh, A.M., Fearon, R.P., Bakermans-Kranenburg, M.J., van IJzendoorn, M.H., Steele, R.D. and Roisman, G.I. (2014) 'The significance of attachment security for children's social competence with peers: a meta-analytic study', Attachment &amp; Human Development, 16(2), pp. 103-136.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Kagan, J. (1984) The nature of the child. New York: Basic Books.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Main, M. and Solomon, J. (1990) 'Procedures for identifying infants as disorganized/disoriented during the Ainsworth Strange Situation', in Greenberg, M.T., Cicchetti, D. and Cummings, E.M. (eds.) Attachment in the preschool years. Chicago: University of Chicago Press, pp. 121-160.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Rutter, M. (1972) Maternal deprivation reassessed. Harmondsworth: Penguin.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Schaffer, H.R. and Emerson, P.E. (1964) 'The development of social attachments in infancy', Monographs of the Society for Research in Child Development, 29(3), pp. 1-77.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Sroufe, L.A. (2005) 'Attachment and development: a prospective, longitudinal study from birth to adulthood', Attachment &amp; Human Development, 7(4), pp. 349-367.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IJzendoorn, M.H. and Kroonenberg, P.M. (1988) 'Cross-cultural patterns of attachment: a meta-analysis of the Strange Situation', Child Development, 59(1), pp. 147-156.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Vygotsky, L.S. (1978) Mind in society: the development of higher psychological processes. Cambridge, MA: Harvard University Press.</a:t>
            </a:r>
            <a:endParaRPr lang="en-US" sz="102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2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Wood, D., Bruner, J.S. and Ross, G. (1976) 'The role of tutoring in problem solving', Journal of Child Psychology and Psychiatry, 17(2), pp. 89-100</a:t>
            </a:r>
            <a:r>
              <a:rPr lang="en-US" sz="1020" dirty="0" smtClean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 smtClean="0">
              <a:solidFill>
                <a:srgbClr val="1B2B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500"/>
              </a:spcAft>
              <a:buNone/>
            </a:pPr>
            <a:endParaRPr lang="en-US" sz="1020" dirty="0"/>
          </a:p>
        </p:txBody>
      </p:sp>
      <p:sp>
        <p:nvSpPr>
          <p:cNvPr id="4" name="Text 2"/>
          <p:cNvSpPr txBox="1"/>
          <p:nvPr/>
        </p:nvSpPr>
        <p:spPr>
          <a:xfrm>
            <a:off x="457200" y="4754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5" name="Text 3"/>
          <p:cNvSpPr txBox="1"/>
          <p:nvPr/>
        </p:nvSpPr>
        <p:spPr>
          <a:xfrm>
            <a:off x="8229600" y="4754880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2304</Words>
  <Application>Microsoft Office PowerPoint</Application>
  <PresentationFormat>On-screen Show (16:9)</PresentationFormat>
  <Paragraphs>209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PptxGenJS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Shona's Needs Through Bowlby's Attachment Theory</dc:title>
  <dc:subject>LCHS4010 Assessment Component 1</dc:subject>
  <dc:creator>PptxGenJS</dc:creator>
  <cp:lastModifiedBy>abid chaudry</cp:lastModifiedBy>
  <cp:revision>9</cp:revision>
  <dcterms:created xsi:type="dcterms:W3CDTF">2026-09-22T20:14:44Z</dcterms:created>
  <dcterms:modified xsi:type="dcterms:W3CDTF">2026-09-30T19:08:42Z</dcterms:modified>
</cp:coreProperties>
</file>