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3" r:id="rId14"/>
    <p:sldId id="269" r:id="rId15"/>
    <p:sldId id="271" r:id="rId16"/>
    <p:sldId id="270"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21" autoAdjust="0"/>
    <p:restoredTop sz="94469" autoAdjust="0"/>
  </p:normalViewPr>
  <p:slideViewPr>
    <p:cSldViewPr snapToGrid="0">
      <p:cViewPr varScale="1">
        <p:scale>
          <a:sx n="78" d="100"/>
          <a:sy n="78" d="100"/>
        </p:scale>
        <p:origin x="64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06F96D-C6F1-4B70-8B73-C9BBAC91984B}" type="datetimeFigureOut">
              <a:rPr lang="en-IN" smtClean="0"/>
              <a:t>21-07-2026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2DE196-C5CC-4DFF-BD18-49B77A3A2CFE}" type="slidenum">
              <a:rPr lang="en-IN" smtClean="0"/>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Mid Staffordshire NHS Foundation Trust is one of the biggest health service quality scandals in the UK National Health Service (NHS) history. The Francis Report (2013) was published following serious shortcomings in patient care, governance, staffing and leadership between 2005 and 2009, causing avoidable harm and putting patient lives at risk. Drawing on the findings of the study, this presentation explores the principles behind the failures and the policy challenges in terms of poor service delivery. It also discusses leadership strategies and frameworks for managing change to enhance the quality of health and social care services, and assesses the impact of these on the quality, efficiency and equity of health and social care services</a:t>
            </a:r>
            <a:r>
              <a:rPr lang="en-IN" sz="1200" kern="1200" dirty="0">
                <a:solidFill>
                  <a:schemeClr val="tx1"/>
                </a:solidFill>
                <a:effectLst/>
                <a:latin typeface="+mn-lt"/>
                <a:ea typeface="+mn-ea"/>
                <a:cs typeface="+mn-cs"/>
              </a:rPr>
              <a:t>.</a:t>
            </a:r>
          </a:p>
        </p:txBody>
      </p:sp>
      <p:sp>
        <p:nvSpPr>
          <p:cNvPr id="4" name="Slide Number Placeholder 3"/>
          <p:cNvSpPr>
            <a:spLocks noGrp="1"/>
          </p:cNvSpPr>
          <p:nvPr>
            <p:ph type="sldNum" sz="quarter" idx="5"/>
          </p:nvPr>
        </p:nvSpPr>
        <p:spPr/>
        <p:txBody>
          <a:bodyPr/>
          <a:lstStyle/>
          <a:p>
            <a:fld id="{442DE196-C5CC-4DFF-BD18-49B77A3A2CFE}" type="slidenum">
              <a:rPr lang="en-IN" smtClean="0"/>
              <a:t>2</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Mid Staffordshire NHS Foundation Trust had long-standing and significant shortcomings in their care between 2005 and 2009. Patients suffered from poor nursing care, hygiene and sanitation, delayed service, lack of nutrition and water, and lack of dignity and compassion. Poor staffing and inadequate clinical governance led to a drop in the quality of care provided, with leadership driven by financial goals and becoming Foundation Trust. Mortality rates and complaints/staff warnings were not handled effectively. The Francis Public Inquiry subsequently revealed significant organisational and regulatory shortcomings and issued 290 recommendations to enhance accountability, transparency, safety and quality of care to patients </a:t>
            </a:r>
            <a:r>
              <a:rPr lang="en-IN" sz="1200" kern="1200" dirty="0">
                <a:solidFill>
                  <a:schemeClr val="tx1"/>
                </a:solidFill>
                <a:effectLst/>
                <a:latin typeface="+mn-lt"/>
                <a:ea typeface="+mn-ea"/>
                <a:cs typeface="+mn-cs"/>
              </a:rPr>
              <a:t>(</a:t>
            </a:r>
            <a:r>
              <a:rPr lang="en-GB" sz="1200" kern="1200" dirty="0">
                <a:solidFill>
                  <a:schemeClr val="tx1"/>
                </a:solidFill>
                <a:effectLst/>
                <a:latin typeface="+mn-lt"/>
                <a:ea typeface="+mn-ea"/>
                <a:cs typeface="+mn-cs"/>
              </a:rPr>
              <a:t>Francis, 2013)</a:t>
            </a:r>
            <a:r>
              <a:rPr lang="en-IN" sz="1200" kern="1200" dirty="0">
                <a:solidFill>
                  <a:schemeClr val="tx1"/>
                </a:solidFill>
                <a:effectLst/>
                <a:latin typeface="+mn-lt"/>
                <a:ea typeface="+mn-ea"/>
                <a:cs typeface="+mn-cs"/>
              </a:rPr>
              <a:t>.</a:t>
            </a:r>
          </a:p>
        </p:txBody>
      </p:sp>
      <p:sp>
        <p:nvSpPr>
          <p:cNvPr id="4" name="Slide Number Placeholder 3"/>
          <p:cNvSpPr>
            <a:spLocks noGrp="1"/>
          </p:cNvSpPr>
          <p:nvPr>
            <p:ph type="sldNum" sz="quarter" idx="5"/>
          </p:nvPr>
        </p:nvSpPr>
        <p:spPr/>
        <p:txBody>
          <a:bodyPr/>
          <a:lstStyle/>
          <a:p>
            <a:fld id="{442DE196-C5CC-4DFF-BD18-49B77A3A2CFE}" type="slidenum">
              <a:rPr lang="en-IN" smtClean="0"/>
              <a:t>3</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Mid Staffordshire NHS Foundation Trust scandal uncovered many failures in the provision of safe, effective and compassionate patient care. Many patients suffered from neglect, poor hygiene, delayed care, inadequate nutrition and hydration, poorly managed pain and loss of dignity during the period from 2005 to 2009 in the care they received. The complaints from patients, families and healthcare professionals were consistently ignored (Francis, 2013), which allowed unsafe practices to persist. The financial performance and targets of the Foundation Trust came before looking after patients and providing good quality care, a clear failure of governance and organisational culture. All of this negatively affected the health outcomes and the trust of the public in the quality of NHS services</a:t>
            </a:r>
            <a:r>
              <a:rPr lang="en-IN" sz="1200" kern="1200" dirty="0">
                <a:solidFill>
                  <a:schemeClr val="tx1"/>
                </a:solidFill>
                <a:effectLst/>
                <a:latin typeface="+mn-lt"/>
                <a:ea typeface="+mn-ea"/>
                <a:cs typeface="+mn-cs"/>
              </a:rPr>
              <a:t>.</a:t>
            </a:r>
          </a:p>
        </p:txBody>
      </p:sp>
      <p:sp>
        <p:nvSpPr>
          <p:cNvPr id="4" name="Slide Number Placeholder 3"/>
          <p:cNvSpPr>
            <a:spLocks noGrp="1"/>
          </p:cNvSpPr>
          <p:nvPr>
            <p:ph type="sldNum" sz="quarter" idx="5"/>
          </p:nvPr>
        </p:nvSpPr>
        <p:spPr/>
        <p:txBody>
          <a:bodyPr/>
          <a:lstStyle/>
          <a:p>
            <a:fld id="{442DE196-C5CC-4DFF-BD18-49B77A3A2CFE}" type="slidenum">
              <a:rPr lang="en-IN" smtClean="0"/>
              <a:t>4</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failures in Mid Staffordshire were caused by systemic and organisational factors. Senior leaders placed more emphasis on financial targets and Foundation Trust status than on patient safety, leading to the formation of a target-driven culture in which poor care became normal. Poor staffing levels, heavy workloads and insufficient supervision hindered staff from being able to provide compassionate care. There was a lack of clinical governance, which meant that deaths had been missed, incident reports and patient complaints were not acted upon. Also, employees were reluctant to report issues due to a lack of psychological safety and accountability </a:t>
            </a:r>
            <a:r>
              <a:rPr lang="en-IN" sz="1200" kern="1200" dirty="0">
                <a:solidFill>
                  <a:schemeClr val="tx1"/>
                </a:solidFill>
                <a:effectLst/>
                <a:latin typeface="+mn-lt"/>
                <a:ea typeface="+mn-ea"/>
                <a:cs typeface="+mn-cs"/>
              </a:rPr>
              <a:t>(Powell, 2013)</a:t>
            </a:r>
            <a:r>
              <a:rPr lang="en-GB" sz="1200" kern="1200" dirty="0">
                <a:solidFill>
                  <a:schemeClr val="tx1"/>
                </a:solidFill>
                <a:effectLst/>
                <a:latin typeface="+mn-lt"/>
                <a:ea typeface="+mn-ea"/>
                <a:cs typeface="+mn-cs"/>
              </a:rPr>
              <a:t>. Recent evidence has verified that safety governance must be supported by leadership, clear procedures, transparency in reporting and in the learning and understanding within organisations, rather than blaming individuals (Hibbert et al., 2023; Rafferty and Leary, 2023).</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2DE196-C5CC-4DFF-BD18-49B77A3A2CFE}" type="slidenum">
              <a:rPr lang="en-IN" smtClean="0"/>
              <a:t>5</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Quality assurance at Mid Staffordshire was not effective due to the lack of effective integration and action on warning information. Incidents reported by patients and staff were seen as individual, rather than systemic risks. Mortality indicators were inadequately used, and ineffective audits did not show the link between staffing levels, unsafe practices and poor outcomes. There was less focus on financial performance at board level than care quality, reducing accountability for and oversight of performance. There has been a shift in research focus over the last few years, which has examined how effective governance for patient safety can be reported, with the involvement of patients, staff support, and the ability to turn incidents into organisational learning and improvement procedures </a:t>
            </a:r>
            <a:r>
              <a:rPr lang="en-IN" sz="1200" kern="1200" dirty="0">
                <a:solidFill>
                  <a:schemeClr val="tx1"/>
                </a:solidFill>
                <a:effectLst/>
                <a:latin typeface="+mn-lt"/>
                <a:ea typeface="+mn-ea"/>
                <a:cs typeface="+mn-cs"/>
              </a:rPr>
              <a:t>(Hibbert et al., 2023; </a:t>
            </a:r>
            <a:r>
              <a:rPr lang="en-IN" sz="1200" kern="1200" dirty="0" err="1">
                <a:solidFill>
                  <a:schemeClr val="tx1"/>
                </a:solidFill>
                <a:effectLst/>
                <a:latin typeface="+mn-lt"/>
                <a:ea typeface="+mn-ea"/>
                <a:cs typeface="+mn-cs"/>
              </a:rPr>
              <a:t>Jalilvand</a:t>
            </a:r>
            <a:r>
              <a:rPr lang="en-IN" sz="1200" kern="1200" dirty="0">
                <a:solidFill>
                  <a:schemeClr val="tx1"/>
                </a:solidFill>
                <a:effectLst/>
                <a:latin typeface="+mn-lt"/>
                <a:ea typeface="+mn-ea"/>
                <a:cs typeface="+mn-cs"/>
              </a:rPr>
              <a:t> et al., 2024).</a:t>
            </a:r>
          </a:p>
        </p:txBody>
      </p:sp>
      <p:sp>
        <p:nvSpPr>
          <p:cNvPr id="4" name="Slide Number Placeholder 3"/>
          <p:cNvSpPr>
            <a:spLocks noGrp="1"/>
          </p:cNvSpPr>
          <p:nvPr>
            <p:ph type="sldNum" sz="quarter" idx="5"/>
          </p:nvPr>
        </p:nvSpPr>
        <p:spPr/>
        <p:txBody>
          <a:bodyPr/>
          <a:lstStyle/>
          <a:p>
            <a:fld id="{442DE196-C5CC-4DFF-BD18-49B77A3A2CFE}" type="slidenum">
              <a:rPr lang="en-IN" smtClean="0"/>
              <a:t>6</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Fishbone (Ishikawa) Diagram and the Swiss Cheese Model are complementary tools to consider when analysing the Mid Staffordshire NHS Foundation Trust failures. The Fishbone diagram is used to systematically identify root causes as a result of poor care, as shown below, revealing that several organisational weaknesses in place contributed to poor patient care. The Swiss Cheese Model further describes how several layers of organisational defence failed at the same time, which led to patient harm. All these factors – weak leadership, inadequate staffing, ineffective governance, poor communication and insufficient resources – had "gaps" that combined to allow unsafe practices to reach patients. These models show how the crisis stemmed from interdependent system failures, not individual failings, and the importance of good governance, positive safety culture and ongoing quality enhancement (</a:t>
            </a:r>
            <a:r>
              <a:rPr lang="en-IN" sz="1200" kern="1200" dirty="0">
                <a:solidFill>
                  <a:schemeClr val="tx1"/>
                </a:solidFill>
                <a:effectLst/>
                <a:latin typeface="+mn-lt"/>
                <a:ea typeface="+mn-ea"/>
                <a:cs typeface="+mn-cs"/>
              </a:rPr>
              <a:t>Agency for Healthcare Research and Quality, 2024;</a:t>
            </a:r>
            <a:r>
              <a:rPr lang="en-GB" sz="1200" kern="1200" dirty="0">
                <a:solidFill>
                  <a:schemeClr val="tx1"/>
                </a:solidFill>
                <a:effectLst/>
                <a:latin typeface="+mn-lt"/>
                <a:ea typeface="+mn-ea"/>
                <a:cs typeface="+mn-cs"/>
              </a:rPr>
              <a:t> NHS England, 2022).</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2DE196-C5CC-4DFF-BD18-49B77A3A2CFE}" type="slidenum">
              <a:rPr lang="en-IN" smtClean="0"/>
              <a:t>7</a:t>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Mid Staffordshire crisis was exacerbated by policy and regulatory pressures, which led to leaders focusing more on financial balance, performance targets and becoming a Foundation Trust than on patient experience. There was a heavy focus on measurable evidence in performance management, and little consideration was given to qualitative evidence from complaints, staff concerns and ward observations (Francis, 2013). Fragmented oversight arrangements and a lack of integration of warning signs meant that systemic failure was not clearly 'seen'. There was also a lack of effective influence over board decisions and service improvement from patients and families. Patient safety, openness and compassionate care were therefore prioritised above institutional reputation or target achievement as a result of the Francis Inquiry (NHS England, 2022).</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2DE196-C5CC-4DFF-BD18-49B77A3A2CFE}" type="slidenum">
              <a:rPr lang="en-IN" smtClean="0"/>
              <a:t>8</a:t>
            </a:fld>
            <a:endParaRPr lang="en-I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root causes had a significant impact on service delivery quality, efficiency and equity. Poor quality was identified by lack of care, poor hygiene, inadequate pain management and preventable patient harm. Inadequate staffing also lowered efficiency, as overworked staff had difficulty completing observations, treatments and documentation promptly, causing increased delays and risk for complications. There is ongoing evidence that relates reduced staffing of nurses to delayed treatment and inferior outcomes (Drennan et al., 2024). Equity was weakened because older, dependent, cognitively impaired and less vocal patients were particularly vulnerable to neglect. So, apparently equal services have led to different experiences and outcomes, and there will be a need to evaluate safety in addition to access, experience and clinical outcomes (NHS England, 2024).</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2DE196-C5CC-4DFF-BD18-49B77A3A2CFE}" type="slidenum">
              <a:rPr lang="en-IN" smtClean="0"/>
              <a:t>9</a:t>
            </a:fld>
            <a:endParaRPr lang="en-I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Leadership is needed to restore the safety culture at Mid Staffordshire – a mix of styles is necessary. The transformational leader should set a common vision for the patient, open up to staff, and this has been linked to higher engagement with safety and workforce engagement (</a:t>
            </a:r>
            <a:r>
              <a:rPr lang="en-GB" sz="1200" kern="1200" dirty="0" err="1">
                <a:solidFill>
                  <a:schemeClr val="tx1"/>
                </a:solidFill>
                <a:effectLst/>
                <a:latin typeface="+mn-lt"/>
                <a:ea typeface="+mn-ea"/>
                <a:cs typeface="+mn-cs"/>
              </a:rPr>
              <a:t>Ystaas</a:t>
            </a:r>
            <a:r>
              <a:rPr lang="en-GB" sz="1200" kern="1200" dirty="0">
                <a:solidFill>
                  <a:schemeClr val="tx1"/>
                </a:solidFill>
                <a:effectLst/>
                <a:latin typeface="+mn-lt"/>
                <a:ea typeface="+mn-ea"/>
                <a:cs typeface="+mn-cs"/>
              </a:rPr>
              <a:t> et al., 2023). Patients and frontline workers are to be valued above a company's reputation, thus serving as a vehicle for compassion, listening and psychological safety (Demeke, van Engen and Markos, 2024). Doctors, nurses and allied professionals should have more responsibility for the quality indicators, staffing decisions, and incident learning, under clinical leadership. But the need for transactional leadership is still there to ensure compliance with mandatory standards through audit, accountability, responsibility and corrective action. Styles should complement and not compete with each other, therefore</a:t>
            </a:r>
            <a:r>
              <a:rPr lang="en-IN" sz="1200" kern="1200" dirty="0">
                <a:solidFill>
                  <a:schemeClr val="tx1"/>
                </a:solidFill>
                <a:effectLst/>
                <a:latin typeface="+mn-lt"/>
                <a:ea typeface="+mn-ea"/>
                <a:cs typeface="+mn-cs"/>
              </a:rPr>
              <a:t>.</a:t>
            </a:r>
          </a:p>
        </p:txBody>
      </p:sp>
      <p:sp>
        <p:nvSpPr>
          <p:cNvPr id="4" name="Slide Number Placeholder 3"/>
          <p:cNvSpPr>
            <a:spLocks noGrp="1"/>
          </p:cNvSpPr>
          <p:nvPr>
            <p:ph type="sldNum" sz="quarter" idx="5"/>
          </p:nvPr>
        </p:nvSpPr>
        <p:spPr/>
        <p:txBody>
          <a:bodyPr/>
          <a:lstStyle/>
          <a:p>
            <a:fld id="{442DE196-C5CC-4DFF-BD18-49B77A3A2CFE}" type="slidenum">
              <a:rPr lang="en-IN" smtClean="0"/>
              <a:t>10</a:t>
            </a:fld>
            <a:endParaRPr lang="en-I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Lewin's three-stage model offers a structured approach to workforce preparation. Leaders need to convey, as part of the unfreezing process, that evidence of harm exists, that care in the past has been inadequate (and that this is not the norm), and that they should speak with staff and patients about the need for change. During change, the Trust should implement safe escalation processes, compassionate care practices, multi-disciplinary safety huddles, better staffing audits and protected incident reporting (</a:t>
            </a:r>
            <a:r>
              <a:rPr lang="en-IN" sz="1200" kern="1200" dirty="0">
                <a:solidFill>
                  <a:schemeClr val="tx1"/>
                </a:solidFill>
                <a:effectLst/>
                <a:latin typeface="+mn-lt"/>
                <a:ea typeface="+mn-ea"/>
                <a:cs typeface="+mn-cs"/>
              </a:rPr>
              <a:t>Barrow et al., 2022)</a:t>
            </a:r>
            <a:r>
              <a:rPr lang="en-GB" sz="1200" kern="1200" dirty="0">
                <a:solidFill>
                  <a:schemeClr val="tx1"/>
                </a:solidFill>
                <a:effectLst/>
                <a:latin typeface="+mn-lt"/>
                <a:ea typeface="+mn-ea"/>
                <a:cs typeface="+mn-cs"/>
              </a:rPr>
              <a:t>. Staff involvement is key as imposed change could generate resistance rather than commitment. New practices need to be integrated into the routines of a ward during the process of refreezing stage. This can be achieved with induction, policy, ward audit, supervision, appraisal and feedback from the patient and staff. The model acknowledges the complexities of organisational change but also enables the stages for the stabilisation of safer working practices </a:t>
            </a:r>
            <a:r>
              <a:rPr lang="en-IN" sz="1200" kern="1200" dirty="0">
                <a:solidFill>
                  <a:schemeClr val="tx1"/>
                </a:solidFill>
                <a:effectLst/>
                <a:latin typeface="+mn-lt"/>
                <a:ea typeface="+mn-ea"/>
                <a:cs typeface="+mn-cs"/>
              </a:rPr>
              <a:t>(Harrison et al., 2021).</a:t>
            </a:r>
          </a:p>
        </p:txBody>
      </p:sp>
      <p:sp>
        <p:nvSpPr>
          <p:cNvPr id="4" name="Slide Number Placeholder 3"/>
          <p:cNvSpPr>
            <a:spLocks noGrp="1"/>
          </p:cNvSpPr>
          <p:nvPr>
            <p:ph type="sldNum" sz="quarter" idx="5"/>
          </p:nvPr>
        </p:nvSpPr>
        <p:spPr/>
        <p:txBody>
          <a:bodyPr/>
          <a:lstStyle/>
          <a:p>
            <a:fld id="{442DE196-C5CC-4DFF-BD18-49B77A3A2CFE}" type="slidenum">
              <a:rPr lang="en-IN" smtClean="0"/>
              <a:t>11</a:t>
            </a:fld>
            <a:endParaRPr lang="en-I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Improvements should be first tested in one ward in the Plan–Do–Study–Act cycle. The team would determine what measurable issues were present in the </a:t>
            </a:r>
            <a:r>
              <a:rPr lang="en-GB" sz="1200" b="1" kern="1200" dirty="0">
                <a:solidFill>
                  <a:schemeClr val="tx1"/>
                </a:solidFill>
                <a:effectLst/>
                <a:latin typeface="+mn-lt"/>
                <a:ea typeface="+mn-ea"/>
                <a:cs typeface="+mn-cs"/>
              </a:rPr>
              <a:t>Plan</a:t>
            </a:r>
            <a:r>
              <a:rPr lang="en-GB" sz="1200" kern="1200" dirty="0">
                <a:solidFill>
                  <a:schemeClr val="tx1"/>
                </a:solidFill>
                <a:effectLst/>
                <a:latin typeface="+mn-lt"/>
                <a:ea typeface="+mn-ea"/>
                <a:cs typeface="+mn-cs"/>
              </a:rPr>
              <a:t> stage, including delayed observations, unsafe staffing or unaddressed complaints, and baseline data and targets. Revised staffing escalation and daily safety huddles would be piloted with a small number of staff in </a:t>
            </a:r>
            <a:r>
              <a:rPr lang="en-GB" sz="1200" b="1" kern="1200" dirty="0">
                <a:solidFill>
                  <a:schemeClr val="tx1"/>
                </a:solidFill>
                <a:effectLst/>
                <a:latin typeface="+mn-lt"/>
                <a:ea typeface="+mn-ea"/>
                <a:cs typeface="+mn-cs"/>
              </a:rPr>
              <a:t>Do</a:t>
            </a:r>
            <a:r>
              <a:rPr lang="en-GB" sz="1200" kern="1200" dirty="0">
                <a:solidFill>
                  <a:schemeClr val="tx1"/>
                </a:solidFill>
                <a:effectLst/>
                <a:latin typeface="+mn-lt"/>
                <a:ea typeface="+mn-ea"/>
                <a:cs typeface="+mn-cs"/>
              </a:rPr>
              <a:t>. During </a:t>
            </a:r>
            <a:r>
              <a:rPr lang="en-GB" sz="1200" b="1" kern="1200" dirty="0">
                <a:solidFill>
                  <a:schemeClr val="tx1"/>
                </a:solidFill>
                <a:effectLst/>
                <a:latin typeface="+mn-lt"/>
                <a:ea typeface="+mn-ea"/>
                <a:cs typeface="+mn-cs"/>
              </a:rPr>
              <a:t>Study</a:t>
            </a:r>
            <a:r>
              <a:rPr lang="en-GB" sz="1200" kern="1200" dirty="0">
                <a:solidFill>
                  <a:schemeClr val="tx1"/>
                </a:solidFill>
                <a:effectLst/>
                <a:latin typeface="+mn-lt"/>
                <a:ea typeface="+mn-ea"/>
                <a:cs typeface="+mn-cs"/>
              </a:rPr>
              <a:t>, leaders would compare incident rates, response times, and missed-care information with baseline information, patient feedback, and staff experiences. In the </a:t>
            </a:r>
            <a:r>
              <a:rPr lang="en-GB" sz="1200" b="1" kern="1200" dirty="0">
                <a:solidFill>
                  <a:schemeClr val="tx1"/>
                </a:solidFill>
                <a:effectLst/>
                <a:latin typeface="+mn-lt"/>
                <a:ea typeface="+mn-ea"/>
                <a:cs typeface="+mn-cs"/>
              </a:rPr>
              <a:t>ACT</a:t>
            </a:r>
            <a:r>
              <a:rPr lang="en-GB" sz="1200" kern="1200" dirty="0">
                <a:solidFill>
                  <a:schemeClr val="tx1"/>
                </a:solidFill>
                <a:effectLst/>
                <a:latin typeface="+mn-lt"/>
                <a:ea typeface="+mn-ea"/>
                <a:cs typeface="+mn-cs"/>
              </a:rPr>
              <a:t> phase, the effective changes would be improved and expanded, and the ineffective would be changed before another cycle. This ‘trial and test' approach minimises the risk of implementing changes and allows for evidence-based learning to inform change rather than adopting untried organisation-wide changes </a:t>
            </a:r>
            <a:r>
              <a:rPr lang="en-IN" sz="1200" kern="1200" dirty="0">
                <a:solidFill>
                  <a:schemeClr val="tx1"/>
                </a:solidFill>
                <a:effectLst/>
                <a:latin typeface="+mn-lt"/>
                <a:ea typeface="+mn-ea"/>
                <a:cs typeface="+mn-cs"/>
              </a:rPr>
              <a:t>(Barr and Brannan, 2024; NHS England, 2026).</a:t>
            </a:r>
          </a:p>
        </p:txBody>
      </p:sp>
      <p:sp>
        <p:nvSpPr>
          <p:cNvPr id="4" name="Slide Number Placeholder 3"/>
          <p:cNvSpPr>
            <a:spLocks noGrp="1"/>
          </p:cNvSpPr>
          <p:nvPr>
            <p:ph type="sldNum" sz="quarter" idx="5"/>
          </p:nvPr>
        </p:nvSpPr>
        <p:spPr/>
        <p:txBody>
          <a:bodyPr/>
          <a:lstStyle/>
          <a:p>
            <a:fld id="{442DE196-C5CC-4DFF-BD18-49B77A3A2CFE}" type="slidenum">
              <a:rPr lang="en-IN" smtClean="0"/>
              <a:t>12</a:t>
            </a:fld>
            <a:endParaRPr lang="en-I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GB" sz="1200" kern="1200" dirty="0">
                <a:solidFill>
                  <a:schemeClr val="tx1"/>
                </a:solidFill>
                <a:effectLst/>
                <a:latin typeface="+mn-lt"/>
                <a:ea typeface="+mn-ea"/>
                <a:cs typeface="+mn-cs"/>
              </a:rPr>
              <a:t>PDSA is real, relatively low cost and allows for continuous learning through small, measurable tests. The flexibility provides the frontline staff with the ability to tailor interventions so that they fit the ward situation before roll-out. But cycles can get superficial if goals, indicators and evidence are not precise, and cycles can be slow if there is no leadership and consistent data over time. Challenges are likely to be resistance to change from staff, change fatigue, staff shortages, fear of blame and limited skills to improve. Kotter's larger principles can help to overcome these obstacles by establishing a sense of urgency to address patient harm, establish a multidisciplinary guiding coalition, and communicate a credible patient safety vision. It is important to acknowledge short-term gains, but establish governance structures, training and accountability to ensure that change is maintained </a:t>
            </a:r>
            <a:r>
              <a:rPr lang="en-IN" sz="1200" kern="1200" dirty="0">
                <a:solidFill>
                  <a:schemeClr val="tx1"/>
                </a:solidFill>
                <a:effectLst/>
                <a:latin typeface="+mn-lt"/>
                <a:ea typeface="+mn-ea"/>
                <a:cs typeface="+mn-cs"/>
              </a:rPr>
              <a:t>(</a:t>
            </a:r>
            <a:r>
              <a:rPr lang="en-IN" sz="1200" kern="1200" dirty="0" err="1">
                <a:solidFill>
                  <a:schemeClr val="tx1"/>
                </a:solidFill>
                <a:effectLst/>
                <a:latin typeface="+mn-lt"/>
                <a:ea typeface="+mn-ea"/>
                <a:cs typeface="+mn-cs"/>
              </a:rPr>
              <a:t>Endalamaw</a:t>
            </a:r>
            <a:r>
              <a:rPr lang="en-IN" sz="1200" kern="1200" dirty="0">
                <a:solidFill>
                  <a:schemeClr val="tx1"/>
                </a:solidFill>
                <a:effectLst/>
                <a:latin typeface="+mn-lt"/>
                <a:ea typeface="+mn-ea"/>
                <a:cs typeface="+mn-cs"/>
              </a:rPr>
              <a:t> et al., 2024; NHS England, 2024).</a:t>
            </a:r>
          </a:p>
        </p:txBody>
      </p:sp>
      <p:sp>
        <p:nvSpPr>
          <p:cNvPr id="4" name="灯片编号占位符 3"/>
          <p:cNvSpPr>
            <a:spLocks noGrp="1"/>
          </p:cNvSpPr>
          <p:nvPr>
            <p:ph type="sldNum" sz="quarter" idx="5"/>
          </p:nvPr>
        </p:nvSpPr>
        <p:spPr/>
        <p:txBody>
          <a:bodyPr/>
          <a:lstStyle/>
          <a:p>
            <a:fld id="{85D0DACE-38E0-42D2-9336-2B707D34BC6D}" type="slidenum">
              <a:rPr lang="en-US" smtClean="0"/>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kern="1200" dirty="0">
                <a:solidFill>
                  <a:schemeClr val="tx1"/>
                </a:solidFill>
                <a:effectLst/>
                <a:latin typeface="+mn-lt"/>
                <a:ea typeface="+mn-ea"/>
                <a:cs typeface="+mn-cs"/>
              </a:rPr>
              <a:t>The report will include an introduction of the Mid Staffordshire case and the primary care failures. It will then critically examine the root causes of the organisation, such as leadership, staffing, governance, communication and safety culture. The Fishbone Diagram and Swiss Cheese Model will be used to assist in the systems-based analysis, followed by policy and regulatory issues will be evaluated. Later, the impact of these on service quality, efficiency and equity will be explored, and then leadership strategies, Lewin's model of change in the workforce and the PDSA development model of improvement will be used. The report will end with barriers, recommendations.</a:t>
            </a:r>
          </a:p>
        </p:txBody>
      </p:sp>
      <p:sp>
        <p:nvSpPr>
          <p:cNvPr id="4" name="Slide Number Placeholder 3"/>
          <p:cNvSpPr>
            <a:spLocks noGrp="1"/>
          </p:cNvSpPr>
          <p:nvPr>
            <p:ph type="sldNum" sz="quarter" idx="5"/>
          </p:nvPr>
        </p:nvSpPr>
        <p:spPr/>
        <p:txBody>
          <a:bodyPr/>
          <a:lstStyle/>
          <a:p>
            <a:fld id="{442DE196-C5CC-4DFF-BD18-49B77A3A2CFE}" type="slidenum">
              <a:rPr lang="en-IN" smtClean="0"/>
              <a:t>14</a:t>
            </a:fld>
            <a:endParaRPr lang="en-I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0" i="0" kern="1200" dirty="0">
                <a:solidFill>
                  <a:schemeClr val="tx1"/>
                </a:solidFill>
                <a:effectLst/>
                <a:latin typeface="+mn-lt"/>
                <a:ea typeface="+mn-ea"/>
                <a:cs typeface="+mn-cs"/>
              </a:rPr>
              <a:t>Poor quality in health services is caused by interdependent problems of leadership, staffing, governance, communication and organisational culture, as illustrated in the case of Mid Staffordshire NHS Foundation Trust. Poor quality assurance processes and policy pressures undermined the safety of patients, leading to preventable harm and loss of confidence in NHS services by the public. The Fishbone Diagram, Swiss Cheese Model, and Lewin's Change Model show practical ways to enhance governance, workforce involvement and ongoing quality improvement. Patient centred leadership, transparent reporting, staffing and a culture of learning are essential for sustainable improvements to ensure that everyone gets safe, effective and compassionate healthcare.</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2DE196-C5CC-4DFF-BD18-49B77A3A2CFE}" type="slidenum">
              <a:rPr lang="en-IN" smtClean="0"/>
              <a:t>15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B8E286-84AA-4EBF-931D-805F7B54DA9A}" type="datetimeFigureOut">
              <a:rPr lang="en-IN" smtClean="0"/>
              <a:t>21-07-2026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B8E286-84AA-4EBF-931D-805F7B54DA9A}" type="datetimeFigureOut">
              <a:rPr lang="en-IN" smtClean="0"/>
              <a:t>21-07-2026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B8E286-84AA-4EBF-931D-805F7B54DA9A}" type="datetimeFigureOut">
              <a:rPr lang="en-IN" smtClean="0"/>
              <a:t>21-07-2026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B8E286-84AA-4EBF-931D-805F7B54DA9A}" type="datetimeFigureOut">
              <a:rPr lang="en-IN" smtClean="0"/>
              <a:t>21-07-2026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200" indent="0">
              <a:buNone/>
              <a:defRPr sz="1400"/>
            </a:lvl2pPr>
            <a:lvl3pPr marL="914400" indent="0">
              <a:buNone/>
              <a:defRPr sz="1200"/>
            </a:lvl3pPr>
            <a:lvl4pPr marL="1370965" indent="0">
              <a:buNone/>
              <a:defRPr sz="1000"/>
            </a:lvl4pPr>
            <a:lvl5pPr marL="1828165" indent="0">
              <a:buNone/>
              <a:defRPr sz="1000"/>
            </a:lvl5pPr>
            <a:lvl6pPr marL="2285365" indent="0">
              <a:buNone/>
              <a:defRPr sz="1000"/>
            </a:lvl6pPr>
            <a:lvl7pPr marL="2742565" indent="0">
              <a:buNone/>
              <a:defRPr sz="1000"/>
            </a:lvl7pPr>
            <a:lvl8pPr marL="3199130" indent="0">
              <a:buNone/>
              <a:defRPr sz="1000"/>
            </a:lvl8pPr>
            <a:lvl9pPr marL="365633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EB8E286-84AA-4EBF-931D-805F7B54DA9A}" type="datetimeFigureOut">
              <a:rPr lang="en-IN" smtClean="0"/>
              <a:t>21-07-2026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EB8E286-84AA-4EBF-931D-805F7B54DA9A}" type="datetimeFigureOut">
              <a:rPr lang="en-IN" smtClean="0"/>
              <a:t>21-07-2026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panose="020B0604020202020204"/>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B8E286-84AA-4EBF-931D-805F7B54DA9A}" type="datetimeFigureOut">
              <a:rPr lang="en-IN" smtClean="0"/>
              <a:t>21-07-2026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96257DD-B788-407E-918D-316FEC0A9332}"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EB8E286-84AA-4EBF-931D-805F7B54DA9A}" type="datetimeFigureOut">
              <a:rPr lang="en-IN" smtClean="0"/>
              <a:t>21-07-2026</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96257DD-B788-407E-918D-316FEC0A9332}" type="slidenum">
              <a:rPr lang="en-IN" smtClean="0"/>
              <a:t>‹#›</a:t>
            </a:fld>
            <a:endParaRPr lang="en-IN"/>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panose="05040102010807070707"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panose="05040102010807070707"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panose="05040102010807070707"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notesSlide" Target="../notesSlides/notesSlide12.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0" Type="http://schemas.openxmlformats.org/officeDocument/2006/relationships/tags" Target="../tags/tag10.xml"/><Relationship Id="rId4" Type="http://schemas.openxmlformats.org/officeDocument/2006/relationships/tags" Target="../tags/tag4.xml"/><Relationship Id="rId9" Type="http://schemas.openxmlformats.org/officeDocument/2006/relationships/tags" Target="../tags/tag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assets.publishing.service.gov.uk/government/uploads/system/uploads/attachment_data/file/279124/0947.pdf" TargetMode="External"/><Relationship Id="rId13" Type="http://schemas.openxmlformats.org/officeDocument/2006/relationships/hyperlink" Target="https://www.england.nhs.uk/publication/patient-safety-incident-response-framework-and-supporting-guidance/" TargetMode="External"/><Relationship Id="rId18" Type="http://schemas.openxmlformats.org/officeDocument/2006/relationships/hyperlink" Target="https://www.mdpi.com/2039-4403/13/3/108" TargetMode="External"/><Relationship Id="rId3" Type="http://schemas.openxmlformats.org/officeDocument/2006/relationships/hyperlink" Target="https://www.ncbi.nlm.nih.gov/books/NBK599556/" TargetMode="External"/><Relationship Id="rId7" Type="http://schemas.openxmlformats.org/officeDocument/2006/relationships/hyperlink" Target="https://link.springer.com/content/pdf/10.1186/s12913-024-10828-0.pdf" TargetMode="External"/><Relationship Id="rId12" Type="http://schemas.openxmlformats.org/officeDocument/2006/relationships/hyperlink" Target="https://www.england.nhs.uk/about/equality/equality-hub/national-healthcare-inequalities-improvement-programme/" TargetMode="External"/><Relationship Id="rId17" Type="http://schemas.openxmlformats.org/officeDocument/2006/relationships/hyperlink" Target="https://www.sciencedirect.com/science/article/pii/S2514664524003746" TargetMode="External"/><Relationship Id="rId2" Type="http://schemas.openxmlformats.org/officeDocument/2006/relationships/hyperlink" Target="https://psnet.ahrq.gov/primer/root-cause-analysis" TargetMode="External"/><Relationship Id="rId16" Type="http://schemas.openxmlformats.org/officeDocument/2006/relationships/hyperlink" Target="https://researchbriefings.files.parliament.uk/documents/SN06690/SN06690.pdf" TargetMode="External"/><Relationship Id="rId1" Type="http://schemas.openxmlformats.org/officeDocument/2006/relationships/slideLayout" Target="../slideLayouts/slideLayout2.xml"/><Relationship Id="rId6" Type="http://schemas.openxmlformats.org/officeDocument/2006/relationships/hyperlink" Target="https://www.sciencedirect.com/science/article/pii/S002074892400018X" TargetMode="External"/><Relationship Id="rId11" Type="http://schemas.openxmlformats.org/officeDocument/2006/relationships/hyperlink" Target="https://link.springer.com/content/pdf/10.1186/s12913-023-10135-0.pdf" TargetMode="External"/><Relationship Id="rId5" Type="http://schemas.openxmlformats.org/officeDocument/2006/relationships/hyperlink" Target="https://www.tandfonline.com/doi/pdf/10.2147/JHL.S440160" TargetMode="External"/><Relationship Id="rId15" Type="http://schemas.openxmlformats.org/officeDocument/2006/relationships/hyperlink" Target="https://www.england.nhs.uk/long-read/patient-safety-incident-response-framework/" TargetMode="External"/><Relationship Id="rId10" Type="http://schemas.openxmlformats.org/officeDocument/2006/relationships/hyperlink" Target="https://pmc.ncbi.nlm.nih.gov/articles/PMC10656601/pdf/mzad088.pdf" TargetMode="External"/><Relationship Id="rId4" Type="http://schemas.openxmlformats.org/officeDocument/2006/relationships/hyperlink" Target="https://www.ncbi.nlm.nih.gov/books/NBK459380/" TargetMode="External"/><Relationship Id="rId9" Type="http://schemas.openxmlformats.org/officeDocument/2006/relationships/hyperlink" Target="https://www.tandfonline.com/doi/pdf/10.2147/jhl.s289176" TargetMode="External"/><Relationship Id="rId14" Type="http://schemas.openxmlformats.org/officeDocument/2006/relationships/hyperlink" Target="https://www.england.nhs.uk/long-read/nhs-dentistry-quality-improvement-programme-year-1-topic-gui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99505"/>
            <a:ext cx="7766936" cy="3851331"/>
          </a:xfrm>
        </p:spPr>
        <p:style>
          <a:lnRef idx="2">
            <a:schemeClr val="accent2"/>
          </a:lnRef>
          <a:fillRef idx="1">
            <a:schemeClr val="lt1"/>
          </a:fillRef>
          <a:effectRef idx="0">
            <a:schemeClr val="accent2"/>
          </a:effectRef>
          <a:fontRef idx="minor">
            <a:schemeClr val="dk1"/>
          </a:fontRef>
        </p:style>
        <p:txBody>
          <a:bodyPr/>
          <a:lstStyle/>
          <a:p>
            <a:pPr algn="ctr"/>
            <a:r>
              <a:rPr lang="en-US" sz="2000" b="1" dirty="0">
                <a:solidFill>
                  <a:schemeClr val="bg2">
                    <a:lumMod val="75000"/>
                  </a:schemeClr>
                </a:solidFill>
              </a:rPr>
              <a:t>MSc Public Health and Social Care in Practice</a:t>
            </a:r>
            <a:br>
              <a:rPr lang="en-US" sz="2000" dirty="0">
                <a:solidFill>
                  <a:schemeClr val="bg2">
                    <a:lumMod val="75000"/>
                  </a:schemeClr>
                </a:solidFill>
              </a:rPr>
            </a:br>
            <a:br>
              <a:rPr lang="en-US" sz="2000" dirty="0">
                <a:solidFill>
                  <a:schemeClr val="bg2">
                    <a:lumMod val="75000"/>
                  </a:schemeClr>
                </a:solidFill>
              </a:rPr>
            </a:br>
            <a:r>
              <a:rPr lang="en-US" sz="2000" dirty="0">
                <a:solidFill>
                  <a:schemeClr val="bg2">
                    <a:lumMod val="75000"/>
                  </a:schemeClr>
                </a:solidFill>
              </a:rPr>
              <a:t>Quality Assurance and Service Improvements</a:t>
            </a:r>
            <a:br>
              <a:rPr lang="en-US" sz="2000" dirty="0">
                <a:solidFill>
                  <a:schemeClr val="bg2">
                    <a:lumMod val="75000"/>
                  </a:schemeClr>
                </a:solidFill>
              </a:rPr>
            </a:br>
            <a:br>
              <a:rPr lang="en-US" sz="2000" dirty="0">
                <a:solidFill>
                  <a:schemeClr val="bg2">
                    <a:lumMod val="75000"/>
                  </a:schemeClr>
                </a:solidFill>
              </a:rPr>
            </a:br>
            <a:r>
              <a:rPr lang="en-US" sz="2000" dirty="0">
                <a:solidFill>
                  <a:schemeClr val="bg2">
                    <a:lumMod val="75000"/>
                  </a:schemeClr>
                </a:solidFill>
              </a:rPr>
              <a:t>LCHS7006</a:t>
            </a:r>
            <a:br>
              <a:rPr lang="en-US" sz="2000" dirty="0">
                <a:solidFill>
                  <a:schemeClr val="bg2">
                    <a:lumMod val="75000"/>
                  </a:schemeClr>
                </a:solidFill>
              </a:rPr>
            </a:br>
            <a:br>
              <a:rPr lang="en-US" sz="2400" dirty="0">
                <a:solidFill>
                  <a:schemeClr val="bg2">
                    <a:lumMod val="75000"/>
                  </a:schemeClr>
                </a:solidFill>
              </a:rPr>
            </a:br>
            <a:r>
              <a:rPr lang="en-IN" altLang="en-US" sz="2400" dirty="0">
                <a:solidFill>
                  <a:schemeClr val="bg2">
                    <a:lumMod val="75000"/>
                  </a:schemeClr>
                </a:solidFill>
              </a:rPr>
              <a:t>Case study: </a:t>
            </a:r>
            <a:r>
              <a:rPr lang="en-IN" sz="2400" dirty="0">
                <a:solidFill>
                  <a:schemeClr val="bg2">
                    <a:lumMod val="75000"/>
                  </a:schemeClr>
                </a:solidFill>
              </a:rPr>
              <a:t>Mid Staffordshire NHS Foundation Trust</a:t>
            </a:r>
            <a:br>
              <a:rPr lang="en-IN" sz="2400" dirty="0"/>
            </a:br>
            <a:endParaRPr lang="en-IN" sz="2400" dirty="0"/>
          </a:p>
        </p:txBody>
      </p:sp>
      <p:sp>
        <p:nvSpPr>
          <p:cNvPr id="3" name="Subtitle 2"/>
          <p:cNvSpPr>
            <a:spLocks noGrp="1"/>
          </p:cNvSpPr>
          <p:nvPr>
            <p:ph type="subTitle" idx="1"/>
          </p:nvPr>
        </p:nvSpPr>
        <p:spPr>
          <a:xfrm>
            <a:off x="1507067" y="5231240"/>
            <a:ext cx="7766936" cy="1096899"/>
          </a:xfrm>
        </p:spPr>
        <p:txBody>
          <a:bodyPr/>
          <a:lstStyle/>
          <a:p>
            <a:pPr algn="ctr"/>
            <a:r>
              <a:rPr lang="en-US" b="1" dirty="0">
                <a:solidFill>
                  <a:schemeClr val="bg2"/>
                </a:solidFill>
              </a:rPr>
              <a:t>Student Name: </a:t>
            </a:r>
            <a:r>
              <a:rPr lang="en-US" b="1" dirty="0" err="1">
                <a:solidFill>
                  <a:schemeClr val="bg2"/>
                </a:solidFill>
              </a:rPr>
              <a:t>Smitkumar</a:t>
            </a:r>
            <a:r>
              <a:rPr lang="en-US" b="1" dirty="0">
                <a:solidFill>
                  <a:schemeClr val="bg2"/>
                </a:solidFill>
              </a:rPr>
              <a:t> </a:t>
            </a:r>
            <a:r>
              <a:rPr lang="en-US" b="1" dirty="0" err="1">
                <a:solidFill>
                  <a:schemeClr val="bg2"/>
                </a:solidFill>
              </a:rPr>
              <a:t>Bharatbhai</a:t>
            </a:r>
            <a:r>
              <a:rPr lang="en-US" b="1" dirty="0">
                <a:solidFill>
                  <a:schemeClr val="bg2"/>
                </a:solidFill>
              </a:rPr>
              <a:t> Kachhadiya</a:t>
            </a:r>
          </a:p>
          <a:p>
            <a:pPr algn="ctr"/>
            <a:r>
              <a:rPr lang="en-US" b="1" dirty="0">
                <a:solidFill>
                  <a:schemeClr val="bg2"/>
                </a:solidFill>
              </a:rPr>
              <a:t>Student ID:2520164</a:t>
            </a:r>
          </a:p>
        </p:txBody>
      </p:sp>
      <p:pic>
        <p:nvPicPr>
          <p:cNvPr id="5" name="Picture 4"/>
          <p:cNvPicPr>
            <a:picLocks noChangeAspect="1"/>
          </p:cNvPicPr>
          <p:nvPr/>
        </p:nvPicPr>
        <p:blipFill>
          <a:blip r:embed="rId2"/>
          <a:stretch>
            <a:fillRect/>
          </a:stretch>
        </p:blipFill>
        <p:spPr>
          <a:xfrm>
            <a:off x="9136209" y="0"/>
            <a:ext cx="3055792" cy="122413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69818"/>
          </a:xfrm>
          <a:solidFill>
            <a:schemeClr val="accent1">
              <a:lumMod val="20000"/>
              <a:lumOff val="80000"/>
            </a:schemeClr>
          </a:solidFill>
        </p:spPr>
        <p:txBody>
          <a:bodyPr/>
          <a:lstStyle/>
          <a:p>
            <a:pPr algn="ctr"/>
            <a:r>
              <a:rPr lang="en-GB" b="1" dirty="0"/>
              <a:t>Introduction</a:t>
            </a:r>
            <a:endParaRPr lang="en-IN" dirty="0"/>
          </a:p>
        </p:txBody>
      </p:sp>
      <p:sp>
        <p:nvSpPr>
          <p:cNvPr id="3" name="Content Placeholder 2"/>
          <p:cNvSpPr>
            <a:spLocks noGrp="1"/>
          </p:cNvSpPr>
          <p:nvPr>
            <p:ph idx="1"/>
          </p:nvPr>
        </p:nvSpPr>
        <p:spPr>
          <a:xfrm>
            <a:off x="677334" y="2160589"/>
            <a:ext cx="6903873" cy="3880773"/>
          </a:xfrm>
        </p:spPr>
        <p:txBody>
          <a:bodyPr/>
          <a:lstStyle/>
          <a:p>
            <a:pPr lvl="0" algn="just"/>
            <a:r>
              <a:rPr lang="en-IN" dirty="0"/>
              <a:t>Mid Staffordshire became one of the NHS's most serious healthcare quality failures </a:t>
            </a:r>
            <a:r>
              <a:rPr lang="en-IN" sz="1600" dirty="0">
                <a:solidFill>
                  <a:schemeClr val="tx1"/>
                </a:solidFill>
              </a:rPr>
              <a:t>(Francis, 2013).</a:t>
            </a:r>
            <a:r>
              <a:rPr lang="en-IN" dirty="0">
                <a:solidFill>
                  <a:schemeClr val="tx1"/>
                </a:solidFill>
              </a:rPr>
              <a:t> </a:t>
            </a:r>
          </a:p>
          <a:p>
            <a:pPr lvl="0" algn="just"/>
            <a:r>
              <a:rPr lang="en-IN" dirty="0"/>
              <a:t>Serious leadership, governance and staffing failures caused avoidable patient harm between 2005–2009 </a:t>
            </a:r>
            <a:r>
              <a:rPr lang="en-IN" sz="1600" dirty="0">
                <a:solidFill>
                  <a:schemeClr val="tx1"/>
                </a:solidFill>
              </a:rPr>
              <a:t>(Francis, 2013)</a:t>
            </a:r>
            <a:r>
              <a:rPr lang="en-IN" dirty="0">
                <a:solidFill>
                  <a:schemeClr val="tx1"/>
                </a:solidFill>
              </a:rPr>
              <a:t>. </a:t>
            </a:r>
          </a:p>
          <a:p>
            <a:pPr lvl="0" algn="just"/>
            <a:r>
              <a:rPr lang="en-IN" dirty="0"/>
              <a:t>This presentation examines organisational root causes behind the quality and safety failures. </a:t>
            </a:r>
          </a:p>
          <a:p>
            <a:pPr lvl="0" algn="just"/>
            <a:r>
              <a:rPr lang="en-IN" dirty="0"/>
              <a:t>Policy issues influencing healthcare performance and patient outcomes are critically explored throughout. </a:t>
            </a:r>
          </a:p>
          <a:p>
            <a:pPr lvl="0" algn="just"/>
            <a:r>
              <a:rPr lang="en-IN" dirty="0"/>
              <a:t>Leadership and change frameworks are evaluated to improve quality, efficiency and equity.</a:t>
            </a:r>
          </a:p>
        </p:txBody>
      </p:sp>
      <p:pic>
        <p:nvPicPr>
          <p:cNvPr id="1026" name="Picture 2" descr="Stafford Hospital scandal: The real story behind Channel 4's The Cure - BBC  N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9502" y="2444692"/>
            <a:ext cx="4261557" cy="2397126"/>
          </a:xfrm>
          <a:prstGeom prst="rect">
            <a:avLst/>
          </a:prstGeom>
          <a:noFill/>
          <a:extLst>
            <a:ext uri="{909E8E84-426E-40DD-AFC4-6F175D3DCCD1}">
              <a14:hiddenFill xmlns:a14="http://schemas.microsoft.com/office/drawing/2010/main">
                <a:solidFill>
                  <a:srgbClr val="FFFFFF"/>
                </a:solidFill>
              </a14:hiddenFill>
            </a:ext>
          </a:extLst>
        </p:spPr>
      </p:pic>
      <p:sp>
        <p:nvSpPr>
          <p:cNvPr id="4" name="Text Box 3"/>
          <p:cNvSpPr txBox="1"/>
          <p:nvPr/>
        </p:nvSpPr>
        <p:spPr>
          <a:xfrm>
            <a:off x="8616315" y="4968240"/>
            <a:ext cx="3088005" cy="339725"/>
          </a:xfrm>
          <a:prstGeom prst="rect">
            <a:avLst/>
          </a:prstGeom>
          <a:noFill/>
        </p:spPr>
        <p:txBody>
          <a:bodyPr wrap="square" rtlCol="0" anchor="t">
            <a:noAutofit/>
          </a:bodyPr>
          <a:lstStyle/>
          <a:p>
            <a:pPr algn="ctr"/>
            <a:r>
              <a:rPr lang="en-GB" sz="900" dirty="0">
                <a:effectLst/>
                <a:sym typeface="+mn-ea"/>
              </a:rPr>
              <a:t>Mid Staffordshire NHS Foundation Trust</a:t>
            </a:r>
            <a:endParaRPr lang="en-IN" sz="900" dirty="0">
              <a:solidFill>
                <a:schemeClr val="tx1"/>
              </a:solidFill>
              <a:sym typeface="+mn-ea"/>
            </a:endParaRPr>
          </a:p>
          <a:p>
            <a:pPr algn="ctr"/>
            <a:r>
              <a:rPr lang="en-IN" sz="900" dirty="0">
                <a:solidFill>
                  <a:schemeClr val="tx1"/>
                </a:solidFill>
                <a:sym typeface="+mn-ea"/>
              </a:rPr>
              <a:t>(Francis, 2013)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45127"/>
          </a:xfrm>
          <a:solidFill>
            <a:schemeClr val="accent1">
              <a:lumMod val="20000"/>
              <a:lumOff val="80000"/>
            </a:schemeClr>
          </a:solidFill>
        </p:spPr>
        <p:txBody>
          <a:bodyPr/>
          <a:lstStyle/>
          <a:p>
            <a:pPr algn="ctr"/>
            <a:r>
              <a:rPr lang="en-IN" b="1" dirty="0"/>
              <a:t>Case Study Background</a:t>
            </a:r>
            <a:endParaRPr lang="en-IN" dirty="0"/>
          </a:p>
        </p:txBody>
      </p:sp>
      <p:sp>
        <p:nvSpPr>
          <p:cNvPr id="3" name="Content Placeholder 2"/>
          <p:cNvSpPr>
            <a:spLocks noGrp="1"/>
          </p:cNvSpPr>
          <p:nvPr>
            <p:ph idx="1"/>
          </p:nvPr>
        </p:nvSpPr>
        <p:spPr>
          <a:xfrm>
            <a:off x="677334" y="2160589"/>
            <a:ext cx="7120004" cy="3880773"/>
          </a:xfrm>
        </p:spPr>
        <p:txBody>
          <a:bodyPr/>
          <a:lstStyle/>
          <a:p>
            <a:pPr lvl="0" algn="just"/>
            <a:r>
              <a:rPr lang="en-IN" dirty="0"/>
              <a:t>Serious care failures affected Mid Staffordshire NHS Foundation Trust between 2005 and 2009 </a:t>
            </a:r>
            <a:r>
              <a:rPr lang="en-IN" dirty="0">
                <a:solidFill>
                  <a:schemeClr val="tx1"/>
                </a:solidFill>
              </a:rPr>
              <a:t>(Francis, 2013). </a:t>
            </a:r>
          </a:p>
          <a:p>
            <a:pPr lvl="0" algn="just"/>
            <a:r>
              <a:rPr lang="en-IN" dirty="0"/>
              <a:t>Patients experienced neglect, poor hygiene, delayed treatment and inadequate nutrition during hospital admission. </a:t>
            </a:r>
          </a:p>
          <a:p>
            <a:pPr lvl="0" algn="just"/>
            <a:r>
              <a:rPr lang="en-IN" dirty="0"/>
              <a:t>Financial priorities frequently outweighed patient safety and compassionate care across the organisation. </a:t>
            </a:r>
          </a:p>
          <a:p>
            <a:pPr lvl="0" algn="just"/>
            <a:r>
              <a:rPr lang="en-IN" dirty="0"/>
              <a:t>Mortality concerns, complaints and staff warnings received inadequate organisational attention </a:t>
            </a:r>
            <a:r>
              <a:rPr lang="en-IN" dirty="0">
                <a:solidFill>
                  <a:schemeClr val="tx1"/>
                </a:solidFill>
              </a:rPr>
              <a:t>(Francis, 2013). </a:t>
            </a:r>
          </a:p>
          <a:p>
            <a:pPr lvl="0" algn="just"/>
            <a:r>
              <a:rPr lang="en-IN" dirty="0"/>
              <a:t>The Francis Inquiry proposed 290 recommendations to strengthen NHS accountability and patient safety.</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07473"/>
          </a:xfrm>
          <a:solidFill>
            <a:schemeClr val="accent1">
              <a:lumMod val="20000"/>
              <a:lumOff val="80000"/>
            </a:schemeClr>
          </a:solidFill>
        </p:spPr>
        <p:txBody>
          <a:bodyPr>
            <a:normAutofit fontScale="90000"/>
          </a:bodyPr>
          <a:lstStyle/>
          <a:p>
            <a:pPr algn="ctr"/>
            <a:r>
              <a:rPr lang="en-GB" b="1" dirty="0"/>
              <a:t>Outline the problem</a:t>
            </a:r>
            <a:br>
              <a:rPr lang="en-IN" b="1" dirty="0"/>
            </a:br>
            <a:endParaRPr lang="en-IN" dirty="0"/>
          </a:p>
        </p:txBody>
      </p:sp>
      <p:sp>
        <p:nvSpPr>
          <p:cNvPr id="3" name="Content Placeholder 2"/>
          <p:cNvSpPr>
            <a:spLocks noGrp="1"/>
          </p:cNvSpPr>
          <p:nvPr>
            <p:ph idx="1"/>
          </p:nvPr>
        </p:nvSpPr>
        <p:spPr>
          <a:xfrm>
            <a:off x="677545" y="2160905"/>
            <a:ext cx="6496050" cy="3880485"/>
          </a:xfrm>
        </p:spPr>
        <p:txBody>
          <a:bodyPr/>
          <a:lstStyle/>
          <a:p>
            <a:pPr lvl="0" algn="just"/>
            <a:r>
              <a:rPr lang="en-IN" dirty="0"/>
              <a:t>Patients experienced neglect, unmanaged pain and undignified treatment across multiple hospital wards </a:t>
            </a:r>
            <a:r>
              <a:rPr lang="en-IN" sz="1600" dirty="0">
                <a:solidFill>
                  <a:schemeClr val="tx1"/>
                </a:solidFill>
              </a:rPr>
              <a:t>(Francis, 2013). </a:t>
            </a:r>
            <a:endParaRPr lang="en-IN" dirty="0">
              <a:solidFill>
                <a:schemeClr val="tx1"/>
              </a:solidFill>
            </a:endParaRPr>
          </a:p>
          <a:p>
            <a:pPr lvl="0" algn="just"/>
            <a:r>
              <a:rPr lang="en-IN" dirty="0"/>
              <a:t>Patient and staff complaints were repeatedly overlooked, allowing unsafe practices to continue. </a:t>
            </a:r>
          </a:p>
          <a:p>
            <a:pPr lvl="0" algn="just"/>
            <a:r>
              <a:rPr lang="en-IN" dirty="0"/>
              <a:t>Financial targets became organisational priorities instead of patient-centred healthcare delivery </a:t>
            </a:r>
            <a:r>
              <a:rPr lang="en-IN" sz="1600" dirty="0">
                <a:solidFill>
                  <a:schemeClr val="tx1"/>
                </a:solidFill>
              </a:rPr>
              <a:t>(Francis, 2013). </a:t>
            </a:r>
            <a:endParaRPr lang="en-IN" dirty="0">
              <a:solidFill>
                <a:schemeClr val="tx1"/>
              </a:solidFill>
            </a:endParaRPr>
          </a:p>
          <a:p>
            <a:pPr lvl="0" algn="just"/>
            <a:r>
              <a:rPr lang="en-IN" dirty="0"/>
              <a:t>Weak governance created an unsafe environment with declining quality standards throughout the Trust. </a:t>
            </a:r>
          </a:p>
          <a:p>
            <a:pPr lvl="0" algn="just"/>
            <a:r>
              <a:rPr lang="en-IN" dirty="0"/>
              <a:t>Public confidence in NHS services significantly declined following the healthcare scandal</a:t>
            </a:r>
            <a:r>
              <a:rPr lang="en-IN" sz="1600" dirty="0">
                <a:solidFill>
                  <a:schemeClr val="accent3"/>
                </a:solidFill>
              </a:rPr>
              <a:t> </a:t>
            </a:r>
            <a:r>
              <a:rPr lang="en-IN" sz="1600" dirty="0">
                <a:solidFill>
                  <a:schemeClr val="tx1"/>
                </a:solidFill>
              </a:rPr>
              <a:t>(</a:t>
            </a:r>
            <a:r>
              <a:rPr lang="en-US" altLang="en-US" sz="1600" dirty="0">
                <a:solidFill>
                  <a:schemeClr val="tx1"/>
                </a:solidFill>
              </a:rPr>
              <a:t>NHS England</a:t>
            </a:r>
            <a:r>
              <a:rPr lang="en-IN" altLang="en-US" sz="1600" dirty="0">
                <a:solidFill>
                  <a:schemeClr val="tx1"/>
                </a:solidFill>
              </a:rPr>
              <a:t>, </a:t>
            </a:r>
            <a:r>
              <a:rPr lang="en-US" altLang="en-US" sz="1600" dirty="0">
                <a:solidFill>
                  <a:schemeClr val="tx1"/>
                </a:solidFill>
              </a:rPr>
              <a:t>2024)</a:t>
            </a:r>
            <a:r>
              <a:rPr lang="en-IN" dirty="0"/>
              <a:t>.</a:t>
            </a:r>
          </a:p>
        </p:txBody>
      </p:sp>
      <p:pic>
        <p:nvPicPr>
          <p:cNvPr id="4" name="Picture 3"/>
          <p:cNvPicPr/>
          <p:nvPr/>
        </p:nvPicPr>
        <p:blipFill>
          <a:blip r:embed="rId3"/>
          <a:stretch>
            <a:fillRect/>
          </a:stretch>
        </p:blipFill>
        <p:spPr>
          <a:xfrm>
            <a:off x="7519035" y="2160905"/>
            <a:ext cx="4586605" cy="3543300"/>
          </a:xfrm>
          <a:prstGeom prst="rect">
            <a:avLst/>
          </a:prstGeom>
        </p:spPr>
      </p:pic>
      <p:sp>
        <p:nvSpPr>
          <p:cNvPr id="5" name="Text Box 4"/>
          <p:cNvSpPr txBox="1"/>
          <p:nvPr/>
        </p:nvSpPr>
        <p:spPr>
          <a:xfrm>
            <a:off x="8576945" y="5802630"/>
            <a:ext cx="2767330" cy="269875"/>
          </a:xfrm>
          <a:prstGeom prst="rect">
            <a:avLst/>
          </a:prstGeom>
          <a:noFill/>
        </p:spPr>
        <p:txBody>
          <a:bodyPr wrap="square" rtlCol="0" anchor="t">
            <a:noAutofit/>
          </a:bodyPr>
          <a:lstStyle/>
          <a:p>
            <a:pPr lvl="0" algn="ctr"/>
            <a:r>
              <a:rPr lang="en-IN" dirty="0">
                <a:sym typeface="+mn-ea"/>
              </a:rPr>
              <a:t>(</a:t>
            </a:r>
            <a:r>
              <a:rPr lang="en-US" altLang="en-US" dirty="0">
                <a:sym typeface="+mn-ea"/>
              </a:rPr>
              <a:t>NHS England</a:t>
            </a:r>
            <a:r>
              <a:rPr lang="en-IN" altLang="en-US" dirty="0">
                <a:sym typeface="+mn-ea"/>
              </a:rPr>
              <a:t>, </a:t>
            </a:r>
            <a:r>
              <a:rPr lang="en-US" altLang="en-US" dirty="0">
                <a:sym typeface="+mn-ea"/>
              </a:rPr>
              <a:t>2024)</a:t>
            </a:r>
            <a:endParaRPr lang="en-IN" dirty="0">
              <a:sym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81605"/>
            <a:ext cx="8596668" cy="870065"/>
          </a:xfrm>
          <a:solidFill>
            <a:schemeClr val="accent1">
              <a:lumMod val="20000"/>
              <a:lumOff val="80000"/>
            </a:schemeClr>
          </a:solidFill>
        </p:spPr>
        <p:txBody>
          <a:bodyPr/>
          <a:lstStyle/>
          <a:p>
            <a:pPr algn="ctr"/>
            <a:r>
              <a:rPr lang="en-GB" b="1" dirty="0"/>
              <a:t>Root Causes of the Problem</a:t>
            </a:r>
            <a:endParaRPr lang="en-IN" b="1" dirty="0"/>
          </a:p>
        </p:txBody>
      </p:sp>
      <p:sp>
        <p:nvSpPr>
          <p:cNvPr id="3" name="Content Placeholder 2"/>
          <p:cNvSpPr>
            <a:spLocks noGrp="1"/>
          </p:cNvSpPr>
          <p:nvPr>
            <p:ph idx="1"/>
          </p:nvPr>
        </p:nvSpPr>
        <p:spPr>
          <a:xfrm>
            <a:off x="417830" y="1488440"/>
            <a:ext cx="7000240" cy="3880485"/>
          </a:xfrm>
        </p:spPr>
        <p:txBody>
          <a:bodyPr>
            <a:noAutofit/>
          </a:bodyPr>
          <a:lstStyle/>
          <a:p>
            <a:pPr lvl="0" algn="just">
              <a:lnSpc>
                <a:spcPct val="170000"/>
              </a:lnSpc>
            </a:pPr>
            <a:r>
              <a:rPr lang="en-IN" sz="1600" dirty="0"/>
              <a:t>Financial objectives consistently received greater attention than patient safety and compassionate healthcare delivery. </a:t>
            </a:r>
          </a:p>
          <a:p>
            <a:pPr lvl="0" algn="just">
              <a:lnSpc>
                <a:spcPct val="170000"/>
              </a:lnSpc>
            </a:pPr>
            <a:r>
              <a:rPr lang="en-IN" sz="1600" dirty="0"/>
              <a:t>Unsafe staffing and excessive workloads reduced staff capacity to deliver quality care. </a:t>
            </a:r>
          </a:p>
          <a:p>
            <a:pPr lvl="0" algn="just">
              <a:lnSpc>
                <a:spcPct val="170000"/>
              </a:lnSpc>
            </a:pPr>
            <a:r>
              <a:rPr lang="en-IN" sz="1600" dirty="0"/>
              <a:t>Weak governance prevented effective responses to mortality indicators and patient complaints </a:t>
            </a:r>
            <a:r>
              <a:rPr lang="en-IN" sz="1400" dirty="0">
                <a:solidFill>
                  <a:schemeClr val="tx1"/>
                </a:solidFill>
              </a:rPr>
              <a:t>(Powell, 2013). </a:t>
            </a:r>
            <a:endParaRPr lang="en-IN" sz="1600" dirty="0">
              <a:solidFill>
                <a:schemeClr val="tx1"/>
              </a:solidFill>
            </a:endParaRPr>
          </a:p>
          <a:p>
            <a:pPr lvl="0" algn="just">
              <a:lnSpc>
                <a:spcPct val="170000"/>
              </a:lnSpc>
            </a:pPr>
            <a:r>
              <a:rPr lang="en-IN" sz="1600" dirty="0"/>
              <a:t>Staff hesitated to report concerns because accountability and psychological safety remained limited</a:t>
            </a:r>
            <a:r>
              <a:rPr lang="en-IN" sz="1400" dirty="0">
                <a:solidFill>
                  <a:schemeClr val="accent3"/>
                </a:solidFill>
              </a:rPr>
              <a:t> </a:t>
            </a:r>
            <a:r>
              <a:rPr lang="en-IN" sz="1400" dirty="0">
                <a:solidFill>
                  <a:schemeClr val="tx1"/>
                </a:solidFill>
              </a:rPr>
              <a:t>(Hibbert et al., 2023). </a:t>
            </a:r>
            <a:endParaRPr lang="en-IN" sz="1600" dirty="0">
              <a:solidFill>
                <a:schemeClr val="tx1"/>
              </a:solidFill>
            </a:endParaRPr>
          </a:p>
          <a:p>
            <a:pPr lvl="0" algn="just">
              <a:lnSpc>
                <a:spcPct val="170000"/>
              </a:lnSpc>
            </a:pPr>
            <a:r>
              <a:rPr lang="en-IN" sz="1600" dirty="0"/>
              <a:t>Strong leadership and transparent governance improve organisational learning and patient safety </a:t>
            </a:r>
            <a:r>
              <a:rPr lang="en-IN" sz="1400" dirty="0">
                <a:solidFill>
                  <a:schemeClr val="tx1"/>
                </a:solidFill>
              </a:rPr>
              <a:t>(Rafferty and Leary, 2023</a:t>
            </a:r>
            <a:r>
              <a:rPr lang="en-IN" sz="1600" dirty="0">
                <a:solidFill>
                  <a:schemeClr val="tx1"/>
                </a:solidFill>
              </a:rPr>
              <a:t>).</a:t>
            </a:r>
          </a:p>
          <a:p>
            <a:pPr lvl="0" algn="just">
              <a:lnSpc>
                <a:spcPct val="170000"/>
              </a:lnSpc>
            </a:pPr>
            <a:endParaRPr lang="en-IN" sz="1600" dirty="0"/>
          </a:p>
        </p:txBody>
      </p:sp>
      <p:pic>
        <p:nvPicPr>
          <p:cNvPr id="4" name="Picture 3"/>
          <p:cNvPicPr/>
          <p:nvPr/>
        </p:nvPicPr>
        <p:blipFill>
          <a:blip r:embed="rId3"/>
          <a:stretch>
            <a:fillRect/>
          </a:stretch>
        </p:blipFill>
        <p:spPr>
          <a:xfrm>
            <a:off x="7548880" y="1488440"/>
            <a:ext cx="4457700" cy="3625215"/>
          </a:xfrm>
          <a:prstGeom prst="rect">
            <a:avLst/>
          </a:prstGeom>
        </p:spPr>
      </p:pic>
      <p:sp>
        <p:nvSpPr>
          <p:cNvPr id="5" name="Text Box 4"/>
          <p:cNvSpPr txBox="1"/>
          <p:nvPr/>
        </p:nvSpPr>
        <p:spPr>
          <a:xfrm>
            <a:off x="7813040" y="5260340"/>
            <a:ext cx="3531235" cy="257810"/>
          </a:xfrm>
          <a:prstGeom prst="rect">
            <a:avLst/>
          </a:prstGeom>
          <a:noFill/>
        </p:spPr>
        <p:txBody>
          <a:bodyPr wrap="square" rtlCol="0" anchor="t">
            <a:noAutofit/>
          </a:bodyPr>
          <a:lstStyle/>
          <a:p>
            <a:pPr lvl="0" algn="ctr"/>
            <a:r>
              <a:rPr lang="en-IN" altLang="en-US" sz="1600" dirty="0">
                <a:sym typeface="+mn-ea"/>
              </a:rPr>
              <a:t>Root cause Symptoms</a:t>
            </a:r>
          </a:p>
          <a:p>
            <a:pPr lvl="0" algn="ctr"/>
            <a:r>
              <a:rPr lang="en-IN" altLang="en-US" sz="1600" dirty="0">
                <a:sym typeface="+mn-ea"/>
              </a:rPr>
              <a:t>(</a:t>
            </a:r>
            <a:r>
              <a:rPr lang="en-US" altLang="en-US" sz="1600" dirty="0">
                <a:sym typeface="+mn-ea"/>
              </a:rPr>
              <a:t>Gonzalez, 2019).</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125682"/>
          </a:xfrm>
          <a:solidFill>
            <a:schemeClr val="accent1">
              <a:lumMod val="20000"/>
              <a:lumOff val="80000"/>
            </a:schemeClr>
          </a:solidFill>
        </p:spPr>
        <p:txBody>
          <a:bodyPr>
            <a:normAutofit/>
          </a:bodyPr>
          <a:lstStyle/>
          <a:p>
            <a:pPr algn="ctr"/>
            <a:r>
              <a:rPr lang="en-IN" b="1" dirty="0"/>
              <a:t>Quality Assurance Breakdown</a:t>
            </a:r>
            <a:endParaRPr lang="en-IN" dirty="0"/>
          </a:p>
        </p:txBody>
      </p:sp>
      <p:sp>
        <p:nvSpPr>
          <p:cNvPr id="3" name="Content Placeholder 2"/>
          <p:cNvSpPr>
            <a:spLocks noGrp="1"/>
          </p:cNvSpPr>
          <p:nvPr>
            <p:ph idx="1"/>
          </p:nvPr>
        </p:nvSpPr>
        <p:spPr>
          <a:xfrm>
            <a:off x="677545" y="2160905"/>
            <a:ext cx="6316980" cy="3880485"/>
          </a:xfrm>
        </p:spPr>
        <p:txBody>
          <a:bodyPr>
            <a:normAutofit lnSpcReduction="10000"/>
          </a:bodyPr>
          <a:lstStyle/>
          <a:p>
            <a:pPr lvl="0" algn="just"/>
            <a:r>
              <a:rPr lang="en-IN" dirty="0"/>
              <a:t>Warning signs remained disconnected because governance systems failed to integrate critical safety information. </a:t>
            </a:r>
          </a:p>
          <a:p>
            <a:pPr lvl="0" algn="just"/>
            <a:r>
              <a:rPr lang="en-IN" dirty="0"/>
              <a:t>Patient complaints and staff concerns were treated separately instead of identifying wider risks. </a:t>
            </a:r>
          </a:p>
          <a:p>
            <a:pPr lvl="0" algn="just"/>
            <a:r>
              <a:rPr lang="en-IN" dirty="0"/>
              <a:t>Board members prioritised organisational performance over continuous quality improvement and patient safety </a:t>
            </a:r>
            <a:r>
              <a:rPr lang="en-IN" sz="1600" dirty="0">
                <a:solidFill>
                  <a:schemeClr val="tx1">
                    <a:lumMod val="95000"/>
                  </a:schemeClr>
                </a:solidFill>
              </a:rPr>
              <a:t>(Hibbert et al., 2023).</a:t>
            </a:r>
            <a:r>
              <a:rPr lang="en-IN" dirty="0">
                <a:solidFill>
                  <a:schemeClr val="tx1">
                    <a:lumMod val="95000"/>
                  </a:schemeClr>
                </a:solidFill>
              </a:rPr>
              <a:t> </a:t>
            </a:r>
          </a:p>
          <a:p>
            <a:pPr lvl="0" algn="just"/>
            <a:r>
              <a:rPr lang="en-IN" dirty="0"/>
              <a:t>Weak audits failed to identify relationships between staffing shortages and patient outcomes. </a:t>
            </a:r>
          </a:p>
          <a:p>
            <a:pPr lvl="0" algn="just"/>
            <a:r>
              <a:rPr lang="en-IN" dirty="0"/>
              <a:t>Effective governance requires transparent reporting, learning cultures and patient involvement</a:t>
            </a:r>
            <a:r>
              <a:rPr lang="en-IN" sz="1600" dirty="0">
                <a:solidFill>
                  <a:schemeClr val="tx1"/>
                </a:solidFill>
              </a:rPr>
              <a:t>(</a:t>
            </a:r>
            <a:r>
              <a:rPr lang="en-IN" sz="1600" dirty="0" err="1">
                <a:solidFill>
                  <a:schemeClr val="tx1"/>
                </a:solidFill>
              </a:rPr>
              <a:t>Jalilvand</a:t>
            </a:r>
            <a:r>
              <a:rPr lang="en-IN" sz="1600" dirty="0">
                <a:solidFill>
                  <a:schemeClr val="tx1"/>
                </a:solidFill>
              </a:rPr>
              <a:t> et al., 2024).</a:t>
            </a:r>
          </a:p>
          <a:p>
            <a:pPr lvl="0" algn="just"/>
            <a:endParaRPr lang="en-IN" sz="1600" dirty="0">
              <a:solidFill>
                <a:schemeClr val="accent3"/>
              </a:solidFill>
            </a:endParaRPr>
          </a:p>
        </p:txBody>
      </p:sp>
      <p:pic>
        <p:nvPicPr>
          <p:cNvPr id="6" name="Picture 5"/>
          <p:cNvPicPr>
            <a:picLocks noChangeAspect="1"/>
          </p:cNvPicPr>
          <p:nvPr/>
        </p:nvPicPr>
        <p:blipFill>
          <a:blip r:embed="rId3"/>
          <a:stretch>
            <a:fillRect/>
          </a:stretch>
        </p:blipFill>
        <p:spPr>
          <a:xfrm>
            <a:off x="7362825" y="2160905"/>
            <a:ext cx="4743450" cy="3641725"/>
          </a:xfrm>
          <a:prstGeom prst="rect">
            <a:avLst/>
          </a:prstGeom>
        </p:spPr>
      </p:pic>
      <p:sp>
        <p:nvSpPr>
          <p:cNvPr id="8" name="Text Box 7"/>
          <p:cNvSpPr txBox="1"/>
          <p:nvPr/>
        </p:nvSpPr>
        <p:spPr>
          <a:xfrm>
            <a:off x="8576945" y="5802630"/>
            <a:ext cx="2767330" cy="269875"/>
          </a:xfrm>
          <a:prstGeom prst="rect">
            <a:avLst/>
          </a:prstGeom>
          <a:noFill/>
        </p:spPr>
        <p:txBody>
          <a:bodyPr wrap="square" rtlCol="0" anchor="t">
            <a:noAutofit/>
          </a:bodyPr>
          <a:lstStyle/>
          <a:p>
            <a:pPr lvl="0" algn="ctr"/>
            <a:r>
              <a:rPr lang="en-GB" sz="1400" dirty="0">
                <a:effectLst/>
                <a:sym typeface="+mn-ea"/>
              </a:rPr>
              <a:t>Quality assurance</a:t>
            </a:r>
            <a:endParaRPr lang="en-IN" sz="1400" dirty="0">
              <a:sym typeface="+mn-ea"/>
            </a:endParaRPr>
          </a:p>
          <a:p>
            <a:pPr lvl="0" algn="ctr"/>
            <a:r>
              <a:rPr lang="en-IN" sz="1400" dirty="0">
                <a:sym typeface="+mn-ea"/>
              </a:rPr>
              <a:t>(</a:t>
            </a:r>
            <a:r>
              <a:rPr lang="en-US" altLang="en-US" sz="1400" dirty="0">
                <a:sym typeface="+mn-ea"/>
              </a:rPr>
              <a:t>NHS England</a:t>
            </a:r>
            <a:r>
              <a:rPr lang="en-IN" altLang="en-US" sz="1400" dirty="0">
                <a:sym typeface="+mn-ea"/>
              </a:rPr>
              <a:t>, </a:t>
            </a:r>
            <a:r>
              <a:rPr lang="en-US" altLang="en-US" sz="1400" dirty="0">
                <a:sym typeface="+mn-ea"/>
              </a:rPr>
              <a:t>2024)</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45" y="115752"/>
            <a:ext cx="7369386" cy="872920"/>
          </a:xfrm>
          <a:solidFill>
            <a:schemeClr val="accent1">
              <a:lumMod val="20000"/>
              <a:lumOff val="80000"/>
            </a:schemeClr>
          </a:solidFill>
        </p:spPr>
        <p:txBody>
          <a:bodyPr>
            <a:noAutofit/>
          </a:bodyPr>
          <a:lstStyle/>
          <a:p>
            <a:pPr algn="ctr"/>
            <a:r>
              <a:rPr lang="en-GB" sz="2800" b="1" dirty="0">
                <a:solidFill>
                  <a:schemeClr val="bg2"/>
                </a:solidFill>
              </a:rPr>
              <a:t>Root Cause Analysis Models – Fishbone Diagram and Swiss Cheese Model </a:t>
            </a:r>
            <a:endParaRPr lang="en-IN" sz="2800" dirty="0">
              <a:solidFill>
                <a:schemeClr val="bg2"/>
              </a:solidFill>
            </a:endParaRPr>
          </a:p>
        </p:txBody>
      </p:sp>
      <p:sp>
        <p:nvSpPr>
          <p:cNvPr id="3" name="Content Placeholder 2"/>
          <p:cNvSpPr>
            <a:spLocks noGrp="1"/>
          </p:cNvSpPr>
          <p:nvPr>
            <p:ph idx="1"/>
          </p:nvPr>
        </p:nvSpPr>
        <p:spPr>
          <a:xfrm>
            <a:off x="581025" y="1867535"/>
            <a:ext cx="5984875" cy="4074160"/>
          </a:xfrm>
        </p:spPr>
        <p:txBody>
          <a:bodyPr>
            <a:normAutofit lnSpcReduction="10000"/>
          </a:bodyPr>
          <a:lstStyle/>
          <a:p>
            <a:pPr lvl="0" algn="just"/>
            <a:r>
              <a:rPr lang="en-IN" dirty="0"/>
              <a:t>Fishbone analysis identifies leadership, staffing and governance as interconnected organisational failure causes. </a:t>
            </a:r>
          </a:p>
          <a:p>
            <a:pPr lvl="0" algn="just"/>
            <a:r>
              <a:rPr lang="en-IN" dirty="0"/>
              <a:t>Swiss Cheese Model explains patient harm through multiple simultaneous failures in safety barriers. </a:t>
            </a:r>
          </a:p>
          <a:p>
            <a:pPr lvl="0" algn="just"/>
            <a:r>
              <a:rPr lang="en-IN" dirty="0"/>
              <a:t>Weak communication and insufficient resources created opportunities for preventable patient harm </a:t>
            </a:r>
            <a:r>
              <a:rPr lang="en-IN" sz="1700" dirty="0"/>
              <a:t>(AHRQ, 2024)</a:t>
            </a:r>
            <a:r>
              <a:rPr lang="en-IN" dirty="0"/>
              <a:t>. </a:t>
            </a:r>
          </a:p>
          <a:p>
            <a:pPr lvl="0" algn="just"/>
            <a:r>
              <a:rPr lang="en-IN" dirty="0"/>
              <a:t>Both models demonstrate system-wide failures rather than blaming individual healthcare professionals. </a:t>
            </a:r>
          </a:p>
          <a:p>
            <a:pPr lvl="0" algn="just"/>
            <a:r>
              <a:rPr lang="en-IN" dirty="0"/>
              <a:t>Continuous governance improvement strengthens organisational resilience and patient safety </a:t>
            </a:r>
            <a:r>
              <a:rPr lang="en-IN" sz="1700" dirty="0"/>
              <a:t>(NHS England, 2022)</a:t>
            </a:r>
            <a:r>
              <a:rPr lang="en-IN" dirty="0"/>
              <a:t>.</a:t>
            </a:r>
          </a:p>
        </p:txBody>
      </p:sp>
      <p:pic>
        <p:nvPicPr>
          <p:cNvPr id="4" name="Picture 3"/>
          <p:cNvPicPr>
            <a:picLocks noChangeAspect="1"/>
          </p:cNvPicPr>
          <p:nvPr/>
        </p:nvPicPr>
        <p:blipFill rotWithShape="1">
          <a:blip r:embed="rId3"/>
          <a:srcRect l="2199"/>
          <a:stretch>
            <a:fillRect/>
          </a:stretch>
        </p:blipFill>
        <p:spPr bwMode="auto">
          <a:xfrm>
            <a:off x="7649497" y="43636"/>
            <a:ext cx="4542503" cy="3083021"/>
          </a:xfrm>
          <a:prstGeom prst="rect">
            <a:avLst/>
          </a:prstGeom>
          <a:ln>
            <a:noFill/>
          </a:ln>
        </p:spPr>
      </p:pic>
      <p:pic>
        <p:nvPicPr>
          <p:cNvPr id="5" name="Picture 4"/>
          <p:cNvPicPr>
            <a:picLocks noChangeAspect="1"/>
          </p:cNvPicPr>
          <p:nvPr/>
        </p:nvPicPr>
        <p:blipFill>
          <a:blip r:embed="rId4"/>
          <a:stretch>
            <a:fillRect/>
          </a:stretch>
        </p:blipFill>
        <p:spPr>
          <a:xfrm>
            <a:off x="6650335" y="3320390"/>
            <a:ext cx="5379720" cy="1943100"/>
          </a:xfrm>
          <a:prstGeom prst="rect">
            <a:avLst/>
          </a:prstGeom>
        </p:spPr>
      </p:pic>
      <p:sp>
        <p:nvSpPr>
          <p:cNvPr id="7" name="TextBox 6"/>
          <p:cNvSpPr txBox="1"/>
          <p:nvPr/>
        </p:nvSpPr>
        <p:spPr>
          <a:xfrm>
            <a:off x="8289905" y="5361280"/>
            <a:ext cx="3009207" cy="368300"/>
          </a:xfrm>
          <a:prstGeom prst="rect">
            <a:avLst/>
          </a:prstGeom>
          <a:noFill/>
        </p:spPr>
        <p:txBody>
          <a:bodyPr wrap="square" rtlCol="0">
            <a:spAutoFit/>
          </a:bodyPr>
          <a:lstStyle/>
          <a:p>
            <a:pPr algn="ctr"/>
            <a:r>
              <a:rPr lang="en-IN" dirty="0">
                <a:sym typeface="+mn-ea"/>
              </a:rPr>
              <a:t>(AHRQ, 2024)</a:t>
            </a:r>
            <a:endParaRPr lang="en-IN"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80209"/>
          </a:xfrm>
          <a:solidFill>
            <a:schemeClr val="accent1">
              <a:lumMod val="20000"/>
              <a:lumOff val="80000"/>
            </a:schemeClr>
          </a:solidFill>
        </p:spPr>
        <p:txBody>
          <a:bodyPr>
            <a:normAutofit/>
          </a:bodyPr>
          <a:lstStyle/>
          <a:p>
            <a:pPr algn="ctr"/>
            <a:r>
              <a:rPr lang="en-GB" b="1" dirty="0"/>
              <a:t>Policy Issues Contributing to Failure</a:t>
            </a:r>
            <a:endParaRPr lang="en-IN" dirty="0"/>
          </a:p>
        </p:txBody>
      </p:sp>
      <p:sp>
        <p:nvSpPr>
          <p:cNvPr id="3" name="Content Placeholder 2"/>
          <p:cNvSpPr>
            <a:spLocks noGrp="1"/>
          </p:cNvSpPr>
          <p:nvPr>
            <p:ph idx="1"/>
          </p:nvPr>
        </p:nvSpPr>
        <p:spPr>
          <a:xfrm>
            <a:off x="677545" y="2160905"/>
            <a:ext cx="6859905" cy="3880485"/>
          </a:xfrm>
        </p:spPr>
        <p:txBody>
          <a:bodyPr/>
          <a:lstStyle/>
          <a:p>
            <a:pPr lvl="0" algn="just"/>
            <a:r>
              <a:rPr lang="en-IN" dirty="0"/>
              <a:t>Performance targets frequently received greater organisational attention than patient safety and care quality. </a:t>
            </a:r>
          </a:p>
          <a:p>
            <a:pPr lvl="0" algn="just"/>
            <a:r>
              <a:rPr lang="en-IN" dirty="0"/>
              <a:t>Foundation Trust ambitions influenced leadership decisions more than patient experience </a:t>
            </a:r>
            <a:r>
              <a:rPr lang="en-IN" sz="1600" dirty="0">
                <a:solidFill>
                  <a:schemeClr val="tx1"/>
                </a:solidFill>
              </a:rPr>
              <a:t>(Francis, 2013).</a:t>
            </a:r>
            <a:r>
              <a:rPr lang="en-IN" dirty="0">
                <a:solidFill>
                  <a:schemeClr val="tx1"/>
                </a:solidFill>
              </a:rPr>
              <a:t> </a:t>
            </a:r>
          </a:p>
          <a:p>
            <a:pPr lvl="0" algn="just"/>
            <a:r>
              <a:rPr lang="en-IN" dirty="0"/>
              <a:t>Regulatory oversight failed to recognise accumulating evidence of systemic healthcare failures. </a:t>
            </a:r>
          </a:p>
          <a:p>
            <a:pPr lvl="0" algn="just"/>
            <a:r>
              <a:rPr lang="en-IN" dirty="0"/>
              <a:t>Patients and families had limited influence over healthcare governance and service improvement. </a:t>
            </a:r>
          </a:p>
          <a:p>
            <a:pPr lvl="0" algn="just"/>
            <a:r>
              <a:rPr lang="en-IN" dirty="0"/>
              <a:t>Francis prioritised openness, safety and compassionate care above organisational reputation </a:t>
            </a:r>
            <a:r>
              <a:rPr lang="en-IN" sz="1600" dirty="0">
                <a:solidFill>
                  <a:schemeClr val="tx1"/>
                </a:solidFill>
              </a:rPr>
              <a:t>(NHS England, 2022)</a:t>
            </a:r>
            <a:r>
              <a:rPr lang="en-IN" dirty="0">
                <a:solidFill>
                  <a:schemeClr val="tx1"/>
                </a:solidFill>
              </a:rPr>
              <a:t>.</a:t>
            </a:r>
          </a:p>
        </p:txBody>
      </p:sp>
      <p:pic>
        <p:nvPicPr>
          <p:cNvPr id="5" name="Picture 4"/>
          <p:cNvPicPr>
            <a:picLocks noChangeAspect="1"/>
          </p:cNvPicPr>
          <p:nvPr/>
        </p:nvPicPr>
        <p:blipFill>
          <a:blip r:embed="rId3"/>
          <a:stretch>
            <a:fillRect/>
          </a:stretch>
        </p:blipFill>
        <p:spPr>
          <a:xfrm>
            <a:off x="7832090" y="2161540"/>
            <a:ext cx="4279900" cy="3284855"/>
          </a:xfrm>
          <a:prstGeom prst="rect">
            <a:avLst/>
          </a:prstGeom>
        </p:spPr>
      </p:pic>
      <p:sp>
        <p:nvSpPr>
          <p:cNvPr id="8" name="Text Box 7"/>
          <p:cNvSpPr txBox="1"/>
          <p:nvPr/>
        </p:nvSpPr>
        <p:spPr>
          <a:xfrm>
            <a:off x="8576945" y="5629910"/>
            <a:ext cx="2767330" cy="269875"/>
          </a:xfrm>
          <a:prstGeom prst="rect">
            <a:avLst/>
          </a:prstGeom>
          <a:noFill/>
        </p:spPr>
        <p:txBody>
          <a:bodyPr wrap="square" rtlCol="0" anchor="t">
            <a:noAutofit/>
          </a:bodyPr>
          <a:lstStyle/>
          <a:p>
            <a:pPr lvl="0" algn="ctr"/>
            <a:r>
              <a:rPr lang="en-IN" sz="1600" dirty="0">
                <a:sym typeface="+mn-ea"/>
              </a:rPr>
              <a:t>(</a:t>
            </a:r>
            <a:r>
              <a:rPr lang="en-US" altLang="en-US" sz="1600" dirty="0">
                <a:sym typeface="+mn-ea"/>
              </a:rPr>
              <a:t>NHS England</a:t>
            </a:r>
            <a:r>
              <a:rPr lang="en-IN" altLang="en-US" sz="1600" dirty="0">
                <a:sym typeface="+mn-ea"/>
              </a:rPr>
              <a:t>, </a:t>
            </a:r>
            <a:r>
              <a:rPr lang="en-US" altLang="en-US" sz="1600" dirty="0">
                <a:sym typeface="+mn-ea"/>
              </a:rPr>
              <a:t>202</a:t>
            </a:r>
            <a:r>
              <a:rPr lang="en-IN" altLang="en-US" sz="1600" dirty="0">
                <a:sym typeface="+mn-ea"/>
              </a:rPr>
              <a:t>2</a:t>
            </a:r>
            <a:r>
              <a:rPr lang="en-US" altLang="en-US" sz="1600" dirty="0">
                <a:sym typeface="+mn-ea"/>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76300"/>
          </a:xfrm>
          <a:solidFill>
            <a:schemeClr val="accent1">
              <a:lumMod val="20000"/>
              <a:lumOff val="80000"/>
            </a:schemeClr>
          </a:solidFill>
        </p:spPr>
        <p:txBody>
          <a:bodyPr/>
          <a:lstStyle/>
          <a:p>
            <a:pPr algn="ctr"/>
            <a:r>
              <a:rPr lang="en-GB" b="1" dirty="0"/>
              <a:t>Impact on Service Provision</a:t>
            </a:r>
            <a:endParaRPr lang="en-IN" dirty="0"/>
          </a:p>
        </p:txBody>
      </p:sp>
      <p:sp>
        <p:nvSpPr>
          <p:cNvPr id="3" name="Content Placeholder 2"/>
          <p:cNvSpPr>
            <a:spLocks noGrp="1"/>
          </p:cNvSpPr>
          <p:nvPr>
            <p:ph idx="1"/>
          </p:nvPr>
        </p:nvSpPr>
        <p:spPr>
          <a:xfrm>
            <a:off x="677545" y="2160905"/>
            <a:ext cx="7722235" cy="3880485"/>
          </a:xfrm>
        </p:spPr>
        <p:txBody>
          <a:bodyPr/>
          <a:lstStyle/>
          <a:p>
            <a:pPr lvl="0" algn="just"/>
            <a:r>
              <a:rPr lang="en-IN" dirty="0"/>
              <a:t>Poor staffing significantly reduced healthcare quality through delayed treatment and missed patient care. </a:t>
            </a:r>
          </a:p>
          <a:p>
            <a:pPr lvl="0" algn="just"/>
            <a:r>
              <a:rPr lang="en-IN" dirty="0"/>
              <a:t>Preventable harm increased because overloaded staff struggled meeting essential clinical responsibilities. </a:t>
            </a:r>
          </a:p>
          <a:p>
            <a:pPr lvl="0" algn="just"/>
            <a:r>
              <a:rPr lang="en-IN" dirty="0"/>
              <a:t>Older and vulnerable patients experienced disproportionately poorer healthcare outcomes and greater neglect. </a:t>
            </a:r>
          </a:p>
          <a:p>
            <a:pPr lvl="0" algn="just"/>
            <a:r>
              <a:rPr lang="en-IN" dirty="0"/>
              <a:t>Nurse shortages continue influencing patient safety and treatment effectiveness </a:t>
            </a:r>
            <a:r>
              <a:rPr lang="en-IN" sz="1600" dirty="0">
                <a:solidFill>
                  <a:schemeClr val="tx1"/>
                </a:solidFill>
              </a:rPr>
              <a:t>(Drennan et al., 2024). </a:t>
            </a:r>
            <a:endParaRPr lang="en-IN" dirty="0">
              <a:solidFill>
                <a:schemeClr val="tx1"/>
              </a:solidFill>
            </a:endParaRPr>
          </a:p>
          <a:p>
            <a:pPr lvl="0" algn="just"/>
            <a:r>
              <a:rPr lang="en-IN" dirty="0"/>
              <a:t>Healthcare quality should consider safety, equity and patient experience equally</a:t>
            </a:r>
            <a:r>
              <a:rPr lang="en-IN" sz="1600" dirty="0">
                <a:solidFill>
                  <a:schemeClr val="accent3"/>
                </a:solidFill>
              </a:rPr>
              <a:t> </a:t>
            </a:r>
            <a:r>
              <a:rPr lang="en-IN" sz="1600" dirty="0">
                <a:solidFill>
                  <a:schemeClr val="tx1"/>
                </a:solidFill>
              </a:rPr>
              <a:t>(NHS England, 2024).</a:t>
            </a:r>
          </a:p>
        </p:txBody>
      </p:sp>
      <p:pic>
        <p:nvPicPr>
          <p:cNvPr id="4" name="Picture 3"/>
          <p:cNvPicPr/>
          <p:nvPr/>
        </p:nvPicPr>
        <p:blipFill>
          <a:blip r:embed="rId3"/>
          <a:stretch>
            <a:fillRect/>
          </a:stretch>
        </p:blipFill>
        <p:spPr>
          <a:xfrm>
            <a:off x="8802370" y="2259330"/>
            <a:ext cx="3305175" cy="2815590"/>
          </a:xfrm>
          <a:prstGeom prst="rect">
            <a:avLst/>
          </a:prstGeom>
        </p:spPr>
      </p:pic>
      <p:sp>
        <p:nvSpPr>
          <p:cNvPr id="8" name="Text Box 7"/>
          <p:cNvSpPr txBox="1"/>
          <p:nvPr/>
        </p:nvSpPr>
        <p:spPr>
          <a:xfrm>
            <a:off x="9070975" y="5074920"/>
            <a:ext cx="2767330" cy="269875"/>
          </a:xfrm>
          <a:prstGeom prst="rect">
            <a:avLst/>
          </a:prstGeom>
          <a:noFill/>
        </p:spPr>
        <p:txBody>
          <a:bodyPr wrap="square" rtlCol="0" anchor="t">
            <a:noAutofit/>
          </a:bodyPr>
          <a:lstStyle/>
          <a:p>
            <a:pPr lvl="0" algn="ctr"/>
            <a:r>
              <a:rPr lang="en-IN" sz="1600" dirty="0">
                <a:sym typeface="+mn-ea"/>
              </a:rPr>
              <a:t>(</a:t>
            </a:r>
            <a:r>
              <a:rPr lang="en-US" altLang="en-US" sz="1600" dirty="0">
                <a:sym typeface="+mn-ea"/>
              </a:rPr>
              <a:t>NHS England</a:t>
            </a:r>
            <a:r>
              <a:rPr lang="en-IN" altLang="en-US" sz="1600" dirty="0">
                <a:sym typeface="+mn-ea"/>
              </a:rPr>
              <a:t>, </a:t>
            </a:r>
            <a:r>
              <a:rPr lang="en-US" altLang="en-US" sz="1600" dirty="0">
                <a:sym typeface="+mn-ea"/>
              </a:rPr>
              <a:t>202</a:t>
            </a:r>
            <a:r>
              <a:rPr lang="en-IN" altLang="en-US" sz="1600" dirty="0">
                <a:sym typeface="+mn-ea"/>
              </a:rPr>
              <a:t>4</a:t>
            </a:r>
            <a:r>
              <a:rPr lang="en-US" altLang="en-US" sz="1600" dirty="0">
                <a:solidFill>
                  <a:schemeClr val="accent3"/>
                </a:solidFill>
                <a:sym typeface="+mn-ea"/>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5380" y="297296"/>
            <a:ext cx="8596668" cy="908049"/>
          </a:xfrm>
          <a:solidFill>
            <a:schemeClr val="accent1">
              <a:lumMod val="20000"/>
              <a:lumOff val="80000"/>
            </a:schemeClr>
          </a:solidFill>
        </p:spPr>
        <p:txBody>
          <a:bodyPr>
            <a:normAutofit/>
          </a:bodyPr>
          <a:lstStyle/>
          <a:p>
            <a:pPr algn="ctr"/>
            <a:r>
              <a:rPr lang="en-IN" b="1" dirty="0"/>
              <a:t>Leadership Strategies for Change</a:t>
            </a:r>
            <a:endParaRPr lang="en-IN" dirty="0"/>
          </a:p>
        </p:txBody>
      </p:sp>
      <p:sp>
        <p:nvSpPr>
          <p:cNvPr id="3" name="Content Placeholder 2"/>
          <p:cNvSpPr>
            <a:spLocks noGrp="1"/>
          </p:cNvSpPr>
          <p:nvPr>
            <p:ph idx="1"/>
          </p:nvPr>
        </p:nvSpPr>
        <p:spPr>
          <a:xfrm>
            <a:off x="947420" y="1678940"/>
            <a:ext cx="6920230" cy="4691380"/>
          </a:xfrm>
        </p:spPr>
        <p:txBody>
          <a:bodyPr>
            <a:normAutofit lnSpcReduction="10000"/>
          </a:bodyPr>
          <a:lstStyle/>
          <a:p>
            <a:pPr lvl="0" algn="just">
              <a:lnSpc>
                <a:spcPct val="120000"/>
              </a:lnSpc>
            </a:pPr>
            <a:r>
              <a:rPr lang="en-IN" dirty="0"/>
              <a:t>Transformational leadership inspires shared commitment towards patient-centred safety and organisational improvement </a:t>
            </a:r>
            <a:r>
              <a:rPr lang="en-IN" sz="1600" dirty="0">
                <a:solidFill>
                  <a:schemeClr val="tx1"/>
                </a:solidFill>
              </a:rPr>
              <a:t>(</a:t>
            </a:r>
            <a:r>
              <a:rPr lang="en-IN" sz="1600" dirty="0" err="1">
                <a:solidFill>
                  <a:schemeClr val="tx1"/>
                </a:solidFill>
              </a:rPr>
              <a:t>Ystaas</a:t>
            </a:r>
            <a:r>
              <a:rPr lang="en-IN" sz="1600" dirty="0">
                <a:solidFill>
                  <a:schemeClr val="tx1"/>
                </a:solidFill>
              </a:rPr>
              <a:t> et al., 2023).</a:t>
            </a:r>
            <a:r>
              <a:rPr lang="en-IN" sz="1600" dirty="0">
                <a:solidFill>
                  <a:schemeClr val="accent3"/>
                </a:solidFill>
              </a:rPr>
              <a:t> </a:t>
            </a:r>
            <a:endParaRPr lang="en-IN" dirty="0"/>
          </a:p>
          <a:p>
            <a:pPr lvl="0" algn="just">
              <a:lnSpc>
                <a:spcPct val="120000"/>
              </a:lnSpc>
            </a:pPr>
            <a:r>
              <a:rPr lang="en-IN" dirty="0"/>
              <a:t>Servant leadership prioritises compassion, employee wellbeing and patients before organisational performance. </a:t>
            </a:r>
          </a:p>
          <a:p>
            <a:pPr lvl="0" algn="just">
              <a:lnSpc>
                <a:spcPct val="120000"/>
              </a:lnSpc>
            </a:pPr>
            <a:r>
              <a:rPr lang="en-IN" dirty="0"/>
              <a:t>Clinical leadership strengthens accountability through evidence-based decision-making and multidisciplinary collaboration. </a:t>
            </a:r>
          </a:p>
          <a:p>
            <a:pPr lvl="0" algn="just">
              <a:lnSpc>
                <a:spcPct val="120000"/>
              </a:lnSpc>
            </a:pPr>
            <a:r>
              <a:rPr lang="en-IN" dirty="0"/>
              <a:t>Transactional leadership ensures compliance with healthcare standards through monitoring and accountability. </a:t>
            </a:r>
          </a:p>
          <a:p>
            <a:pPr lvl="0" algn="just">
              <a:lnSpc>
                <a:spcPct val="120000"/>
              </a:lnSpc>
            </a:pPr>
            <a:r>
              <a:rPr lang="en-IN" dirty="0"/>
              <a:t>Combining leadership approaches creates sustainable organisational quality improvement </a:t>
            </a:r>
            <a:r>
              <a:rPr lang="en-IN" sz="1600" dirty="0">
                <a:solidFill>
                  <a:schemeClr val="tx1"/>
                </a:solidFill>
              </a:rPr>
              <a:t>(</a:t>
            </a:r>
            <a:r>
              <a:rPr lang="en-GB" sz="1600" dirty="0">
                <a:solidFill>
                  <a:schemeClr val="tx1"/>
                </a:solidFill>
              </a:rPr>
              <a:t>Demeke, van Engen and Markos, 2024</a:t>
            </a:r>
            <a:r>
              <a:rPr lang="en-IN" sz="1600" dirty="0">
                <a:solidFill>
                  <a:schemeClr val="tx1"/>
                </a:solidFill>
              </a:rPr>
              <a:t>).</a:t>
            </a:r>
          </a:p>
        </p:txBody>
      </p:sp>
      <p:pic>
        <p:nvPicPr>
          <p:cNvPr id="4" name="Picture 3"/>
          <p:cNvPicPr/>
          <p:nvPr/>
        </p:nvPicPr>
        <p:blipFill>
          <a:blip r:embed="rId3"/>
          <a:stretch>
            <a:fillRect/>
          </a:stretch>
        </p:blipFill>
        <p:spPr>
          <a:xfrm>
            <a:off x="8288020" y="1678940"/>
            <a:ext cx="3903980" cy="3396615"/>
          </a:xfrm>
          <a:prstGeom prst="rect">
            <a:avLst/>
          </a:prstGeom>
        </p:spPr>
      </p:pic>
      <p:sp>
        <p:nvSpPr>
          <p:cNvPr id="8" name="Text Box 7"/>
          <p:cNvSpPr txBox="1"/>
          <p:nvPr/>
        </p:nvSpPr>
        <p:spPr>
          <a:xfrm>
            <a:off x="9070975" y="5074920"/>
            <a:ext cx="2767330" cy="269875"/>
          </a:xfrm>
          <a:prstGeom prst="rect">
            <a:avLst/>
          </a:prstGeom>
          <a:noFill/>
        </p:spPr>
        <p:txBody>
          <a:bodyPr wrap="square" rtlCol="0" anchor="t">
            <a:noAutofit/>
          </a:bodyPr>
          <a:lstStyle/>
          <a:p>
            <a:pPr lvl="0" algn="ctr"/>
            <a:r>
              <a:rPr lang="en-IN" sz="1600" dirty="0">
                <a:sym typeface="+mn-ea"/>
              </a:rPr>
              <a:t>Transformational leadership</a:t>
            </a:r>
            <a:endParaRPr lang="en-IN" altLang="en-US" sz="1600" dirty="0">
              <a:solidFill>
                <a:schemeClr val="accent3"/>
              </a:solidFill>
              <a:sym typeface="+mn-ea"/>
            </a:endParaRPr>
          </a:p>
          <a:p>
            <a:pPr lvl="0" algn="ctr"/>
            <a:r>
              <a:rPr lang="en-IN" altLang="en-US" sz="1600" dirty="0">
                <a:sym typeface="+mn-ea"/>
              </a:rPr>
              <a:t>(</a:t>
            </a:r>
            <a:r>
              <a:rPr lang="en-US" altLang="en-US" sz="1600" dirty="0">
                <a:sym typeface="+mn-ea"/>
              </a:rPr>
              <a:t>Sengupta, 2020)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9258"/>
            <a:ext cx="8596668" cy="1103515"/>
          </a:xfrm>
          <a:solidFill>
            <a:schemeClr val="accent1">
              <a:lumMod val="20000"/>
              <a:lumOff val="80000"/>
            </a:schemeClr>
          </a:solidFill>
        </p:spPr>
        <p:txBody>
          <a:bodyPr>
            <a:normAutofit fontScale="90000"/>
          </a:bodyPr>
          <a:lstStyle/>
          <a:p>
            <a:pPr algn="ctr"/>
            <a:r>
              <a:rPr lang="en-IN" b="1" dirty="0"/>
              <a:t>Workforce Change Framework—Lewin’s Model</a:t>
            </a:r>
            <a:endParaRPr lang="en-IN" dirty="0"/>
          </a:p>
        </p:txBody>
      </p:sp>
      <p:sp>
        <p:nvSpPr>
          <p:cNvPr id="3" name="Content Placeholder 2"/>
          <p:cNvSpPr>
            <a:spLocks noGrp="1"/>
          </p:cNvSpPr>
          <p:nvPr>
            <p:ph idx="1"/>
          </p:nvPr>
        </p:nvSpPr>
        <p:spPr>
          <a:xfrm>
            <a:off x="554990" y="2045335"/>
            <a:ext cx="6477000" cy="4268470"/>
          </a:xfrm>
        </p:spPr>
        <p:txBody>
          <a:bodyPr>
            <a:normAutofit/>
          </a:bodyPr>
          <a:lstStyle/>
          <a:p>
            <a:pPr lvl="0" algn="just"/>
            <a:r>
              <a:rPr lang="en-IN" dirty="0"/>
              <a:t>Unfreeze existing unsafe practices by communicating evidence supporting immediate organisational change. </a:t>
            </a:r>
          </a:p>
          <a:p>
            <a:pPr lvl="0" algn="just"/>
            <a:r>
              <a:rPr lang="en-IN" dirty="0"/>
              <a:t>Engage staff through education, collaboration and patient-centred safety improvement initiatives </a:t>
            </a:r>
            <a:r>
              <a:rPr lang="en-IN" sz="1600" dirty="0">
                <a:solidFill>
                  <a:schemeClr val="tx1"/>
                </a:solidFill>
                <a:sym typeface="+mn-ea"/>
              </a:rPr>
              <a:t>(Barrow et al., 2022)</a:t>
            </a:r>
            <a:r>
              <a:rPr lang="en-IN" sz="1600" dirty="0">
                <a:solidFill>
                  <a:schemeClr val="tx1"/>
                </a:solidFill>
              </a:rPr>
              <a:t>. </a:t>
            </a:r>
          </a:p>
          <a:p>
            <a:pPr lvl="0" algn="just"/>
            <a:r>
              <a:rPr lang="en-IN" dirty="0"/>
              <a:t>Implement multidisciplinary teamwork, reporting systems and compassionate care during organisational change. </a:t>
            </a:r>
          </a:p>
          <a:p>
            <a:pPr lvl="0" algn="just"/>
            <a:r>
              <a:rPr lang="en-IN" dirty="0"/>
              <a:t>Refreeze improvements using governance audits, staff feedback and continuous professional development. </a:t>
            </a:r>
          </a:p>
          <a:p>
            <a:pPr lvl="0" algn="just"/>
            <a:r>
              <a:rPr lang="en-IN" dirty="0"/>
              <a:t>Lewin's framework supports sustainable workforce transformation and safer healthcare delivery </a:t>
            </a:r>
            <a:r>
              <a:rPr lang="en-IN" sz="1600" dirty="0">
                <a:solidFill>
                  <a:schemeClr val="tx1"/>
                </a:solidFill>
              </a:rPr>
              <a:t>(Harrison et al., 2021).</a:t>
            </a:r>
          </a:p>
        </p:txBody>
      </p:sp>
      <p:pic>
        <p:nvPicPr>
          <p:cNvPr id="1028" name="Picture 4" descr="Lewin's Change Theory (Definition + Examples) - Practical Psycholog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32015" y="2180590"/>
            <a:ext cx="4959985" cy="30988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7"/>
          <p:cNvSpPr txBox="1"/>
          <p:nvPr/>
        </p:nvSpPr>
        <p:spPr>
          <a:xfrm>
            <a:off x="8761730" y="5360035"/>
            <a:ext cx="2767330" cy="269875"/>
          </a:xfrm>
          <a:prstGeom prst="rect">
            <a:avLst/>
          </a:prstGeom>
          <a:noFill/>
        </p:spPr>
        <p:txBody>
          <a:bodyPr wrap="square" rtlCol="0" anchor="t">
            <a:noAutofit/>
          </a:bodyPr>
          <a:lstStyle/>
          <a:p>
            <a:pPr lvl="0" algn="just"/>
            <a:r>
              <a:rPr lang="en-IN" sz="1600" dirty="0">
                <a:sym typeface="+mn-ea"/>
              </a:rPr>
              <a:t>(Barrow et al., 2022)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45127"/>
          </a:xfrm>
          <a:solidFill>
            <a:schemeClr val="accent1">
              <a:lumMod val="20000"/>
              <a:lumOff val="80000"/>
            </a:schemeClr>
          </a:solidFill>
        </p:spPr>
        <p:txBody>
          <a:bodyPr>
            <a:normAutofit fontScale="90000"/>
          </a:bodyPr>
          <a:lstStyle/>
          <a:p>
            <a:pPr algn="ctr"/>
            <a:r>
              <a:rPr lang="en-IN" b="1" dirty="0"/>
              <a:t>Improvement Framework—PDSA Cycle</a:t>
            </a:r>
            <a:endParaRPr lang="en-IN" dirty="0"/>
          </a:p>
        </p:txBody>
      </p:sp>
      <p:sp>
        <p:nvSpPr>
          <p:cNvPr id="3" name="Content Placeholder 2"/>
          <p:cNvSpPr>
            <a:spLocks noGrp="1"/>
          </p:cNvSpPr>
          <p:nvPr>
            <p:ph idx="1"/>
          </p:nvPr>
        </p:nvSpPr>
        <p:spPr>
          <a:xfrm>
            <a:off x="677545" y="2160905"/>
            <a:ext cx="7303135" cy="3959860"/>
          </a:xfrm>
        </p:spPr>
        <p:txBody>
          <a:bodyPr>
            <a:normAutofit/>
          </a:bodyPr>
          <a:lstStyle/>
          <a:p>
            <a:pPr lvl="0" algn="just"/>
            <a:r>
              <a:rPr lang="en-IN" dirty="0"/>
              <a:t>Plan improvements using measurable quality indicators, staffing data and patient safety objectives. </a:t>
            </a:r>
          </a:p>
          <a:p>
            <a:pPr lvl="0" algn="just"/>
            <a:r>
              <a:rPr lang="en-IN" dirty="0"/>
              <a:t>Test proposed improvements within one ward before wider organisational implementation. </a:t>
            </a:r>
          </a:p>
          <a:p>
            <a:pPr lvl="0" algn="just"/>
            <a:r>
              <a:rPr lang="en-IN" dirty="0"/>
              <a:t>Study outcomes using incident reports, patient feedback and staff performance information</a:t>
            </a:r>
            <a:r>
              <a:rPr lang="en-IN" sz="1600" dirty="0">
                <a:solidFill>
                  <a:schemeClr val="accent3"/>
                </a:solidFill>
              </a:rPr>
              <a:t> </a:t>
            </a:r>
            <a:r>
              <a:rPr lang="en-IN" sz="1600" dirty="0">
                <a:solidFill>
                  <a:schemeClr val="tx1"/>
                </a:solidFill>
              </a:rPr>
              <a:t>(Barr and Brannan, 2024). </a:t>
            </a:r>
            <a:endParaRPr lang="en-IN" dirty="0">
              <a:solidFill>
                <a:schemeClr val="tx1"/>
              </a:solidFill>
            </a:endParaRPr>
          </a:p>
          <a:p>
            <a:pPr lvl="0" algn="just"/>
            <a:r>
              <a:rPr lang="en-IN" dirty="0"/>
              <a:t>Act by refining successful interventions before expanding improvements across additional departments. </a:t>
            </a:r>
          </a:p>
          <a:p>
            <a:pPr lvl="0" algn="just"/>
            <a:r>
              <a:rPr lang="en-IN" dirty="0"/>
              <a:t>PDSA supports evidence-based improvement through continuous organisational learning </a:t>
            </a:r>
            <a:r>
              <a:rPr lang="en-IN" sz="1600" dirty="0">
                <a:solidFill>
                  <a:schemeClr val="tx1"/>
                </a:solidFill>
              </a:rPr>
              <a:t>(NHS England, 2026).</a:t>
            </a:r>
          </a:p>
        </p:txBody>
      </p:sp>
      <p:pic>
        <p:nvPicPr>
          <p:cNvPr id="2050" name="Picture 2" descr="Framework • EIIC"/>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46110" y="2073910"/>
            <a:ext cx="3945255" cy="3390900"/>
          </a:xfrm>
          <a:prstGeom prst="rect">
            <a:avLst/>
          </a:prstGeom>
          <a:solidFill>
            <a:schemeClr val="tx1"/>
          </a:solidFill>
        </p:spPr>
      </p:pic>
      <p:sp>
        <p:nvSpPr>
          <p:cNvPr id="4" name="Text Box 3"/>
          <p:cNvSpPr txBox="1"/>
          <p:nvPr/>
        </p:nvSpPr>
        <p:spPr>
          <a:xfrm>
            <a:off x="8619490" y="5464810"/>
            <a:ext cx="3408680" cy="356870"/>
          </a:xfrm>
          <a:prstGeom prst="rect">
            <a:avLst/>
          </a:prstGeom>
          <a:noFill/>
        </p:spPr>
        <p:txBody>
          <a:bodyPr wrap="square" rtlCol="0" anchor="t">
            <a:noAutofit/>
          </a:bodyPr>
          <a:lstStyle/>
          <a:p>
            <a:pPr algn="ctr"/>
            <a:r>
              <a:rPr lang="en-IN" sz="1600" dirty="0">
                <a:sym typeface="+mn-ea"/>
              </a:rPr>
              <a:t> PDSA cycle</a:t>
            </a:r>
          </a:p>
          <a:p>
            <a:pPr algn="ctr"/>
            <a:r>
              <a:rPr lang="en-IN" sz="1600" dirty="0">
                <a:sym typeface="+mn-ea"/>
              </a:rPr>
              <a:t>(Barr and Brannan, 2024)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custDataLst>
              <p:tags r:id="rId2"/>
            </p:custDataLst>
          </p:nvPr>
        </p:nvSpPr>
        <p:spPr>
          <a:xfrm>
            <a:off x="1094145" y="231845"/>
            <a:ext cx="10800000" cy="792000"/>
          </a:xfrm>
        </p:spPr>
        <p:txBody>
          <a:bodyPr wrap="square">
            <a:normAutofit/>
          </a:bodyPr>
          <a:lstStyle/>
          <a:p>
            <a:pPr algn="ctr"/>
            <a:r>
              <a:rPr lang="en-US" spc="0" dirty="0">
                <a:latin typeface="+mj-lt"/>
              </a:rPr>
              <a:t>Strengths, Weaknesses and Barriers</a:t>
            </a:r>
          </a:p>
        </p:txBody>
      </p:sp>
      <p:sp>
        <p:nvSpPr>
          <p:cNvPr id="15" name="任意多边形: 形状 14"/>
          <p:cNvSpPr/>
          <p:nvPr>
            <p:custDataLst>
              <p:tags r:id="rId3"/>
            </p:custDataLst>
          </p:nvPr>
        </p:nvSpPr>
        <p:spPr>
          <a:xfrm>
            <a:off x="7948682" y="2885707"/>
            <a:ext cx="3055027" cy="1339266"/>
          </a:xfrm>
          <a:custGeom>
            <a:avLst/>
            <a:gdLst>
              <a:gd name="connsiteX0" fmla="*/ 0 w 2979534"/>
              <a:gd name="connsiteY0" fmla="*/ 0 h 1899874"/>
              <a:gd name="connsiteX1" fmla="*/ 2979534 w 2979534"/>
              <a:gd name="connsiteY1" fmla="*/ 0 h 1899874"/>
              <a:gd name="connsiteX2" fmla="*/ 2979534 w 2979534"/>
              <a:gd name="connsiteY2" fmla="*/ 1507390 h 1899874"/>
              <a:gd name="connsiteX3" fmla="*/ 1354752 w 2979534"/>
              <a:gd name="connsiteY3" fmla="*/ 1507390 h 1899874"/>
              <a:gd name="connsiteX4" fmla="*/ 919837 w 2979534"/>
              <a:gd name="connsiteY4" fmla="*/ 1899874 h 1899874"/>
              <a:gd name="connsiteX5" fmla="*/ 949571 w 2979534"/>
              <a:gd name="connsiteY5" fmla="*/ 1507390 h 1899874"/>
              <a:gd name="connsiteX6" fmla="*/ 0 w 2979534"/>
              <a:gd name="connsiteY6" fmla="*/ 1507390 h 1899874"/>
              <a:gd name="connsiteX0-1" fmla="*/ 0 w 2979534"/>
              <a:gd name="connsiteY0-2" fmla="*/ 0 h 1703901"/>
              <a:gd name="connsiteX1-3" fmla="*/ 2979534 w 2979534"/>
              <a:gd name="connsiteY1-4" fmla="*/ 0 h 1703901"/>
              <a:gd name="connsiteX2-5" fmla="*/ 2979534 w 2979534"/>
              <a:gd name="connsiteY2-6" fmla="*/ 1507390 h 1703901"/>
              <a:gd name="connsiteX3-7" fmla="*/ 1354752 w 2979534"/>
              <a:gd name="connsiteY3-8" fmla="*/ 1507390 h 1703901"/>
              <a:gd name="connsiteX4-9" fmla="*/ 1003880 w 2979534"/>
              <a:gd name="connsiteY4-10" fmla="*/ 1703901 h 1703901"/>
              <a:gd name="connsiteX5-11" fmla="*/ 949571 w 2979534"/>
              <a:gd name="connsiteY5-12" fmla="*/ 1507390 h 1703901"/>
              <a:gd name="connsiteX6-13" fmla="*/ 0 w 2979534"/>
              <a:gd name="connsiteY6-14" fmla="*/ 1507390 h 1703901"/>
              <a:gd name="connsiteX7" fmla="*/ 0 w 2979534"/>
              <a:gd name="connsiteY7" fmla="*/ 0 h 170390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 y="connsiteY7"/>
              </a:cxn>
            </a:cxnLst>
            <a:rect l="l" t="t" r="r" b="b"/>
            <a:pathLst>
              <a:path w="2979534" h="1703901">
                <a:moveTo>
                  <a:pt x="0" y="0"/>
                </a:moveTo>
                <a:lnTo>
                  <a:pt x="2979534" y="0"/>
                </a:lnTo>
                <a:lnTo>
                  <a:pt x="2979534" y="1507390"/>
                </a:lnTo>
                <a:lnTo>
                  <a:pt x="1354752" y="1507390"/>
                </a:lnTo>
                <a:lnTo>
                  <a:pt x="1003880" y="1703901"/>
                </a:lnTo>
                <a:lnTo>
                  <a:pt x="949571" y="1507390"/>
                </a:lnTo>
                <a:lnTo>
                  <a:pt x="0" y="1507390"/>
                </a:lnTo>
                <a:lnTo>
                  <a:pt x="0" y="0"/>
                </a:lnTo>
                <a:close/>
              </a:path>
            </a:pathLst>
          </a:custGeom>
          <a:solidFill>
            <a:schemeClr val="accent3">
              <a:lumMod val="60000"/>
              <a:lumOff val="40000"/>
              <a:alpha val="3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latin typeface="Arial" panose="020B0604020202020204" pitchFamily="34" charset="0"/>
              <a:sym typeface="Arial" panose="020B0604020202020204" pitchFamily="34" charset="0"/>
            </a:endParaRPr>
          </a:p>
        </p:txBody>
      </p:sp>
      <p:sp>
        <p:nvSpPr>
          <p:cNvPr id="2" name="椭圆 6"/>
          <p:cNvSpPr/>
          <p:nvPr>
            <p:custDataLst>
              <p:tags r:id="rId4"/>
            </p:custDataLst>
          </p:nvPr>
        </p:nvSpPr>
        <p:spPr>
          <a:xfrm>
            <a:off x="5403692" y="3480106"/>
            <a:ext cx="1430026" cy="1430026"/>
          </a:xfrm>
          <a:prstGeom prst="ellipse">
            <a:avLst/>
          </a:prstGeom>
          <a:noFill/>
          <a:ln w="508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latin typeface="Arial" panose="020B0604020202020204" pitchFamily="34" charset="0"/>
              <a:sym typeface="Arial" panose="020B0604020202020204" pitchFamily="34" charset="0"/>
            </a:endParaRPr>
          </a:p>
        </p:txBody>
      </p:sp>
      <p:sp>
        <p:nvSpPr>
          <p:cNvPr id="5" name="任意多边形: 形状 25"/>
          <p:cNvSpPr/>
          <p:nvPr>
            <p:custDataLst>
              <p:tags r:id="rId5"/>
            </p:custDataLst>
          </p:nvPr>
        </p:nvSpPr>
        <p:spPr>
          <a:xfrm flipH="1">
            <a:off x="1188572" y="2847175"/>
            <a:ext cx="3173060" cy="1245074"/>
          </a:xfrm>
          <a:custGeom>
            <a:avLst/>
            <a:gdLst>
              <a:gd name="connsiteX0" fmla="*/ 0 w 2979534"/>
              <a:gd name="connsiteY0" fmla="*/ 0 h 1899874"/>
              <a:gd name="connsiteX1" fmla="*/ 2979534 w 2979534"/>
              <a:gd name="connsiteY1" fmla="*/ 0 h 1899874"/>
              <a:gd name="connsiteX2" fmla="*/ 2979534 w 2979534"/>
              <a:gd name="connsiteY2" fmla="*/ 1507390 h 1899874"/>
              <a:gd name="connsiteX3" fmla="*/ 1354752 w 2979534"/>
              <a:gd name="connsiteY3" fmla="*/ 1507390 h 1899874"/>
              <a:gd name="connsiteX4" fmla="*/ 919837 w 2979534"/>
              <a:gd name="connsiteY4" fmla="*/ 1899874 h 1899874"/>
              <a:gd name="connsiteX5" fmla="*/ 949571 w 2979534"/>
              <a:gd name="connsiteY5" fmla="*/ 1507390 h 1899874"/>
              <a:gd name="connsiteX6" fmla="*/ 0 w 2979534"/>
              <a:gd name="connsiteY6" fmla="*/ 1507390 h 1899874"/>
              <a:gd name="connsiteX0-1" fmla="*/ 0 w 2979534"/>
              <a:gd name="connsiteY0-2" fmla="*/ 0 h 1899874"/>
              <a:gd name="connsiteX1-3" fmla="*/ 2979534 w 2979534"/>
              <a:gd name="connsiteY1-4" fmla="*/ 0 h 1899874"/>
              <a:gd name="connsiteX2-5" fmla="*/ 2979534 w 2979534"/>
              <a:gd name="connsiteY2-6" fmla="*/ 1507390 h 1899874"/>
              <a:gd name="connsiteX3-7" fmla="*/ 1354752 w 2979534"/>
              <a:gd name="connsiteY3-8" fmla="*/ 1507390 h 1899874"/>
              <a:gd name="connsiteX4-9" fmla="*/ 919837 w 2979534"/>
              <a:gd name="connsiteY4-10" fmla="*/ 1899874 h 1899874"/>
              <a:gd name="connsiteX5-11" fmla="*/ 455078 w 2979534"/>
              <a:gd name="connsiteY5-12" fmla="*/ 1496258 h 1899874"/>
              <a:gd name="connsiteX6-13" fmla="*/ 0 w 2979534"/>
              <a:gd name="connsiteY6-14" fmla="*/ 1507390 h 1899874"/>
              <a:gd name="connsiteX7" fmla="*/ 0 w 2979534"/>
              <a:gd name="connsiteY7" fmla="*/ 0 h 1899874"/>
              <a:gd name="connsiteX0-15" fmla="*/ 0 w 2979534"/>
              <a:gd name="connsiteY0-16" fmla="*/ 0 h 1899874"/>
              <a:gd name="connsiteX1-17" fmla="*/ 2979534 w 2979534"/>
              <a:gd name="connsiteY1-18" fmla="*/ 0 h 1899874"/>
              <a:gd name="connsiteX2-19" fmla="*/ 2979534 w 2979534"/>
              <a:gd name="connsiteY2-20" fmla="*/ 1507390 h 1899874"/>
              <a:gd name="connsiteX3-21" fmla="*/ 788333 w 2979534"/>
              <a:gd name="connsiteY3-22" fmla="*/ 1507390 h 1899874"/>
              <a:gd name="connsiteX4-23" fmla="*/ 919837 w 2979534"/>
              <a:gd name="connsiteY4-24" fmla="*/ 1899874 h 1899874"/>
              <a:gd name="connsiteX5-25" fmla="*/ 455078 w 2979534"/>
              <a:gd name="connsiteY5-26" fmla="*/ 1496258 h 1899874"/>
              <a:gd name="connsiteX6-27" fmla="*/ 0 w 2979534"/>
              <a:gd name="connsiteY6-28" fmla="*/ 1507390 h 1899874"/>
              <a:gd name="connsiteX7-29" fmla="*/ 0 w 2979534"/>
              <a:gd name="connsiteY7-30" fmla="*/ 0 h 1899874"/>
              <a:gd name="connsiteX0-31" fmla="*/ 0 w 2979534"/>
              <a:gd name="connsiteY0-32" fmla="*/ 0 h 1866477"/>
              <a:gd name="connsiteX1-33" fmla="*/ 2979534 w 2979534"/>
              <a:gd name="connsiteY1-34" fmla="*/ 0 h 1866477"/>
              <a:gd name="connsiteX2-35" fmla="*/ 2979534 w 2979534"/>
              <a:gd name="connsiteY2-36" fmla="*/ 1507390 h 1866477"/>
              <a:gd name="connsiteX3-37" fmla="*/ 788333 w 2979534"/>
              <a:gd name="connsiteY3-38" fmla="*/ 1507390 h 1866477"/>
              <a:gd name="connsiteX4-39" fmla="*/ 443325 w 2979534"/>
              <a:gd name="connsiteY4-40" fmla="*/ 1866477 h 1866477"/>
              <a:gd name="connsiteX5-41" fmla="*/ 455078 w 2979534"/>
              <a:gd name="connsiteY5-42" fmla="*/ 1496258 h 1866477"/>
              <a:gd name="connsiteX6-43" fmla="*/ 0 w 2979534"/>
              <a:gd name="connsiteY6-44" fmla="*/ 1507390 h 1866477"/>
              <a:gd name="connsiteX7-45" fmla="*/ 0 w 2979534"/>
              <a:gd name="connsiteY7-46" fmla="*/ 0 h 1866477"/>
              <a:gd name="connsiteX0-47" fmla="*/ 0 w 2979534"/>
              <a:gd name="connsiteY0-48" fmla="*/ 0 h 1688362"/>
              <a:gd name="connsiteX1-49" fmla="*/ 2979534 w 2979534"/>
              <a:gd name="connsiteY1-50" fmla="*/ 0 h 1688362"/>
              <a:gd name="connsiteX2-51" fmla="*/ 2979534 w 2979534"/>
              <a:gd name="connsiteY2-52" fmla="*/ 1507390 h 1688362"/>
              <a:gd name="connsiteX3-53" fmla="*/ 788333 w 2979534"/>
              <a:gd name="connsiteY3-54" fmla="*/ 1507390 h 1688362"/>
              <a:gd name="connsiteX4-55" fmla="*/ 542223 w 2979534"/>
              <a:gd name="connsiteY4-56" fmla="*/ 1688362 h 1688362"/>
              <a:gd name="connsiteX5-57" fmla="*/ 455078 w 2979534"/>
              <a:gd name="connsiteY5-58" fmla="*/ 1496258 h 1688362"/>
              <a:gd name="connsiteX6-59" fmla="*/ 0 w 2979534"/>
              <a:gd name="connsiteY6-60" fmla="*/ 1507390 h 1688362"/>
              <a:gd name="connsiteX7-61" fmla="*/ 0 w 2979534"/>
              <a:gd name="connsiteY7-62" fmla="*/ 0 h 168836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Lst>
            <a:rect l="l" t="t" r="r" b="b"/>
            <a:pathLst>
              <a:path w="2979534" h="1688362">
                <a:moveTo>
                  <a:pt x="0" y="0"/>
                </a:moveTo>
                <a:lnTo>
                  <a:pt x="2979534" y="0"/>
                </a:lnTo>
                <a:lnTo>
                  <a:pt x="2979534" y="1507390"/>
                </a:lnTo>
                <a:lnTo>
                  <a:pt x="788333" y="1507390"/>
                </a:lnTo>
                <a:lnTo>
                  <a:pt x="542223" y="1688362"/>
                </a:lnTo>
                <a:lnTo>
                  <a:pt x="455078" y="1496258"/>
                </a:lnTo>
                <a:lnTo>
                  <a:pt x="0" y="1507390"/>
                </a:lnTo>
                <a:lnTo>
                  <a:pt x="0" y="0"/>
                </a:lnTo>
                <a:close/>
              </a:path>
            </a:pathLst>
          </a:custGeom>
          <a:solidFill>
            <a:schemeClr val="accent1">
              <a:lumMod val="60000"/>
              <a:lumOff val="40000"/>
              <a:alpha val="26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latin typeface="Arial" panose="020B0604020202020204" pitchFamily="34" charset="0"/>
              <a:sym typeface="Arial" panose="020B0604020202020204" pitchFamily="34" charset="0"/>
            </a:endParaRPr>
          </a:p>
        </p:txBody>
      </p:sp>
      <p:sp>
        <p:nvSpPr>
          <p:cNvPr id="6" name="任意多边形: 形状 20"/>
          <p:cNvSpPr/>
          <p:nvPr>
            <p:custDataLst>
              <p:tags r:id="rId6"/>
            </p:custDataLst>
          </p:nvPr>
        </p:nvSpPr>
        <p:spPr>
          <a:xfrm>
            <a:off x="4317223" y="1722806"/>
            <a:ext cx="4048630" cy="1254648"/>
          </a:xfrm>
          <a:custGeom>
            <a:avLst/>
            <a:gdLst>
              <a:gd name="connsiteX0" fmla="*/ 0 w 3231726"/>
              <a:gd name="connsiteY0" fmla="*/ 0 h 2185192"/>
              <a:gd name="connsiteX1" fmla="*/ 3231726 w 3231726"/>
              <a:gd name="connsiteY1" fmla="*/ 0 h 2185192"/>
              <a:gd name="connsiteX2" fmla="*/ 3231726 w 3231726"/>
              <a:gd name="connsiteY2" fmla="*/ 1836000 h 2185192"/>
              <a:gd name="connsiteX3" fmla="*/ 2925662 w 3231726"/>
              <a:gd name="connsiteY3" fmla="*/ 1836000 h 2185192"/>
              <a:gd name="connsiteX4" fmla="*/ 3062302 w 3231726"/>
              <a:gd name="connsiteY4" fmla="*/ 2185192 h 2185192"/>
              <a:gd name="connsiteX5" fmla="*/ 2490350 w 3231726"/>
              <a:gd name="connsiteY5" fmla="*/ 1836000 h 2185192"/>
              <a:gd name="connsiteX6" fmla="*/ 0 w 3231726"/>
              <a:gd name="connsiteY6" fmla="*/ 1836000 h 2185192"/>
              <a:gd name="connsiteX0-1" fmla="*/ 0 w 3231726"/>
              <a:gd name="connsiteY0-2" fmla="*/ 0 h 2390617"/>
              <a:gd name="connsiteX1-3" fmla="*/ 3231726 w 3231726"/>
              <a:gd name="connsiteY1-4" fmla="*/ 0 h 2390617"/>
              <a:gd name="connsiteX2-5" fmla="*/ 3231726 w 3231726"/>
              <a:gd name="connsiteY2-6" fmla="*/ 1836000 h 2390617"/>
              <a:gd name="connsiteX3-7" fmla="*/ 2925662 w 3231726"/>
              <a:gd name="connsiteY3-8" fmla="*/ 1836000 h 2390617"/>
              <a:gd name="connsiteX4-9" fmla="*/ 2291911 w 3231726"/>
              <a:gd name="connsiteY4-10" fmla="*/ 2390617 h 2390617"/>
              <a:gd name="connsiteX5-11" fmla="*/ 2490350 w 3231726"/>
              <a:gd name="connsiteY5-12" fmla="*/ 1836000 h 2390617"/>
              <a:gd name="connsiteX6-13" fmla="*/ 0 w 3231726"/>
              <a:gd name="connsiteY6-14" fmla="*/ 1836000 h 2390617"/>
              <a:gd name="connsiteX7" fmla="*/ 0 w 3231726"/>
              <a:gd name="connsiteY7" fmla="*/ 0 h 2390617"/>
              <a:gd name="connsiteX0-15" fmla="*/ 0 w 3231726"/>
              <a:gd name="connsiteY0-16" fmla="*/ 0 h 2390617"/>
              <a:gd name="connsiteX1-17" fmla="*/ 3231726 w 3231726"/>
              <a:gd name="connsiteY1-18" fmla="*/ 0 h 2390617"/>
              <a:gd name="connsiteX2-19" fmla="*/ 3231726 w 3231726"/>
              <a:gd name="connsiteY2-20" fmla="*/ 1836000 h 2390617"/>
              <a:gd name="connsiteX3-21" fmla="*/ 2925662 w 3231726"/>
              <a:gd name="connsiteY3-22" fmla="*/ 1836000 h 2390617"/>
              <a:gd name="connsiteX4-23" fmla="*/ 2291911 w 3231726"/>
              <a:gd name="connsiteY4-24" fmla="*/ 2390617 h 2390617"/>
              <a:gd name="connsiteX5-25" fmla="*/ 1519711 w 3231726"/>
              <a:gd name="connsiteY5-26" fmla="*/ 1836001 h 2390617"/>
              <a:gd name="connsiteX6-27" fmla="*/ 0 w 3231726"/>
              <a:gd name="connsiteY6-28" fmla="*/ 1836000 h 2390617"/>
              <a:gd name="connsiteX7-29" fmla="*/ 0 w 3231726"/>
              <a:gd name="connsiteY7-30" fmla="*/ 0 h 2390617"/>
              <a:gd name="connsiteX0-31" fmla="*/ 0 w 3231726"/>
              <a:gd name="connsiteY0-32" fmla="*/ 0 h 2390617"/>
              <a:gd name="connsiteX1-33" fmla="*/ 3231726 w 3231726"/>
              <a:gd name="connsiteY1-34" fmla="*/ 0 h 2390617"/>
              <a:gd name="connsiteX2-35" fmla="*/ 3231726 w 3231726"/>
              <a:gd name="connsiteY2-36" fmla="*/ 1836000 h 2390617"/>
              <a:gd name="connsiteX3-37" fmla="*/ 1878595 w 3231726"/>
              <a:gd name="connsiteY3-38" fmla="*/ 1848839 h 2390617"/>
              <a:gd name="connsiteX4-39" fmla="*/ 2291911 w 3231726"/>
              <a:gd name="connsiteY4-40" fmla="*/ 2390617 h 2390617"/>
              <a:gd name="connsiteX5-41" fmla="*/ 1519711 w 3231726"/>
              <a:gd name="connsiteY5-42" fmla="*/ 1836001 h 2390617"/>
              <a:gd name="connsiteX6-43" fmla="*/ 0 w 3231726"/>
              <a:gd name="connsiteY6-44" fmla="*/ 1836000 h 2390617"/>
              <a:gd name="connsiteX7-45" fmla="*/ 0 w 3231726"/>
              <a:gd name="connsiteY7-46" fmla="*/ 0 h 2390617"/>
              <a:gd name="connsiteX0-47" fmla="*/ 0 w 3231726"/>
              <a:gd name="connsiteY0-48" fmla="*/ 0 h 2390617"/>
              <a:gd name="connsiteX1-49" fmla="*/ 3231726 w 3231726"/>
              <a:gd name="connsiteY1-50" fmla="*/ 0 h 2390617"/>
              <a:gd name="connsiteX2-51" fmla="*/ 3231726 w 3231726"/>
              <a:gd name="connsiteY2-52" fmla="*/ 1836000 h 2390617"/>
              <a:gd name="connsiteX3-53" fmla="*/ 1878595 w 3231726"/>
              <a:gd name="connsiteY3-54" fmla="*/ 1848839 h 2390617"/>
              <a:gd name="connsiteX4-55" fmla="*/ 1420628 w 3231726"/>
              <a:gd name="connsiteY4-56" fmla="*/ 2390617 h 2390617"/>
              <a:gd name="connsiteX5-57" fmla="*/ 1519711 w 3231726"/>
              <a:gd name="connsiteY5-58" fmla="*/ 1836001 h 2390617"/>
              <a:gd name="connsiteX6-59" fmla="*/ 0 w 3231726"/>
              <a:gd name="connsiteY6-60" fmla="*/ 1836000 h 2390617"/>
              <a:gd name="connsiteX7-61" fmla="*/ 0 w 3231726"/>
              <a:gd name="connsiteY7-62" fmla="*/ 0 h 2390617"/>
              <a:gd name="connsiteX0-63" fmla="*/ 0 w 3231726"/>
              <a:gd name="connsiteY0-64" fmla="*/ 0 h 2439320"/>
              <a:gd name="connsiteX1-65" fmla="*/ 3231726 w 3231726"/>
              <a:gd name="connsiteY1-66" fmla="*/ 0 h 2439320"/>
              <a:gd name="connsiteX2-67" fmla="*/ 3231726 w 3231726"/>
              <a:gd name="connsiteY2-68" fmla="*/ 1836000 h 2439320"/>
              <a:gd name="connsiteX3-69" fmla="*/ 1878595 w 3231726"/>
              <a:gd name="connsiteY3-70" fmla="*/ 1848839 h 2439320"/>
              <a:gd name="connsiteX4-71" fmla="*/ 1604056 w 3231726"/>
              <a:gd name="connsiteY4-72" fmla="*/ 2439320 h 2439320"/>
              <a:gd name="connsiteX5-73" fmla="*/ 1519711 w 3231726"/>
              <a:gd name="connsiteY5-74" fmla="*/ 1836001 h 2439320"/>
              <a:gd name="connsiteX6-75" fmla="*/ 0 w 3231726"/>
              <a:gd name="connsiteY6-76" fmla="*/ 1836000 h 2439320"/>
              <a:gd name="connsiteX7-77" fmla="*/ 0 w 3231726"/>
              <a:gd name="connsiteY7-78" fmla="*/ 0 h 24393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Lst>
            <a:rect l="l" t="t" r="r" b="b"/>
            <a:pathLst>
              <a:path w="3231726" h="2439320">
                <a:moveTo>
                  <a:pt x="0" y="0"/>
                </a:moveTo>
                <a:lnTo>
                  <a:pt x="3231726" y="0"/>
                </a:lnTo>
                <a:lnTo>
                  <a:pt x="3231726" y="1836000"/>
                </a:lnTo>
                <a:lnTo>
                  <a:pt x="1878595" y="1848839"/>
                </a:lnTo>
                <a:lnTo>
                  <a:pt x="1604056" y="2439320"/>
                </a:lnTo>
                <a:lnTo>
                  <a:pt x="1519711" y="1836001"/>
                </a:lnTo>
                <a:lnTo>
                  <a:pt x="0" y="1836000"/>
                </a:lnTo>
                <a:lnTo>
                  <a:pt x="0" y="0"/>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252000" rIns="144000" bIns="144000" rtlCol="0" anchor="ctr">
            <a:normAutofit/>
          </a:bodyPr>
          <a:lstStyle/>
          <a:p>
            <a:pPr algn="ctr"/>
            <a:r>
              <a:rPr lang="en-US" sz="1600" kern="0" dirty="0">
                <a:ln>
                  <a:noFill/>
                  <a:prstDash val="sysDot"/>
                </a:ln>
                <a:solidFill>
                  <a:schemeClr val="lt1">
                    <a:lumMod val="100000"/>
                  </a:schemeClr>
                </a:solidFill>
                <a:latin typeface="+mn-lt"/>
              </a:rPr>
              <a:t>Poor leadership commitment may reduce implementation speed and long-term organisational sustainability.</a:t>
            </a:r>
          </a:p>
        </p:txBody>
      </p:sp>
      <p:sp>
        <p:nvSpPr>
          <p:cNvPr id="9" name="任意多边形: 形状 13"/>
          <p:cNvSpPr/>
          <p:nvPr>
            <p:custDataLst>
              <p:tags r:id="rId7"/>
            </p:custDataLst>
          </p:nvPr>
        </p:nvSpPr>
        <p:spPr>
          <a:xfrm>
            <a:off x="1486088" y="3161746"/>
            <a:ext cx="3645482" cy="1208050"/>
          </a:xfrm>
          <a:custGeom>
            <a:avLst/>
            <a:gdLst>
              <a:gd name="connsiteX0" fmla="*/ 0 w 3480888"/>
              <a:gd name="connsiteY0" fmla="*/ 0 h 1533525"/>
              <a:gd name="connsiteX1" fmla="*/ 3149648 w 3480888"/>
              <a:gd name="connsiteY1" fmla="*/ 0 h 1533525"/>
              <a:gd name="connsiteX2" fmla="*/ 3149648 w 3480888"/>
              <a:gd name="connsiteY2" fmla="*/ 823081 h 1533525"/>
              <a:gd name="connsiteX3" fmla="*/ 3480888 w 3480888"/>
              <a:gd name="connsiteY3" fmla="*/ 914457 h 1533525"/>
              <a:gd name="connsiteX4" fmla="*/ 3149648 w 3480888"/>
              <a:gd name="connsiteY4" fmla="*/ 1120562 h 1533525"/>
              <a:gd name="connsiteX5" fmla="*/ 3149648 w 3480888"/>
              <a:gd name="connsiteY5" fmla="*/ 1533525 h 1533525"/>
              <a:gd name="connsiteX6" fmla="*/ 0 w 3480888"/>
              <a:gd name="connsiteY6" fmla="*/ 1533525 h 1533525"/>
              <a:gd name="connsiteX0-1" fmla="*/ 0 w 3474538"/>
              <a:gd name="connsiteY0-2" fmla="*/ 0 h 1533525"/>
              <a:gd name="connsiteX1-3" fmla="*/ 3149648 w 3474538"/>
              <a:gd name="connsiteY1-4" fmla="*/ 0 h 1533525"/>
              <a:gd name="connsiteX2-5" fmla="*/ 3149648 w 3474538"/>
              <a:gd name="connsiteY2-6" fmla="*/ 823081 h 1533525"/>
              <a:gd name="connsiteX3-7" fmla="*/ 3474538 w 3474538"/>
              <a:gd name="connsiteY3-8" fmla="*/ 958907 h 1533525"/>
              <a:gd name="connsiteX4-9" fmla="*/ 3149648 w 3474538"/>
              <a:gd name="connsiteY4-10" fmla="*/ 1120562 h 1533525"/>
              <a:gd name="connsiteX5-11" fmla="*/ 3149648 w 3474538"/>
              <a:gd name="connsiteY5-12" fmla="*/ 1533525 h 1533525"/>
              <a:gd name="connsiteX6-13" fmla="*/ 0 w 3474538"/>
              <a:gd name="connsiteY6-14" fmla="*/ 1533525 h 1533525"/>
              <a:gd name="connsiteX7" fmla="*/ 0 w 3474538"/>
              <a:gd name="connsiteY7" fmla="*/ 0 h 1533525"/>
              <a:gd name="connsiteX0-15" fmla="*/ 0 w 3474538"/>
              <a:gd name="connsiteY0-16" fmla="*/ 0 h 1533525"/>
              <a:gd name="connsiteX1-17" fmla="*/ 3149648 w 3474538"/>
              <a:gd name="connsiteY1-18" fmla="*/ 0 h 1533525"/>
              <a:gd name="connsiteX2-19" fmla="*/ 3149648 w 3474538"/>
              <a:gd name="connsiteY2-20" fmla="*/ 823081 h 1533525"/>
              <a:gd name="connsiteX3-21" fmla="*/ 3474538 w 3474538"/>
              <a:gd name="connsiteY3-22" fmla="*/ 1157079 h 1533525"/>
              <a:gd name="connsiteX4-23" fmla="*/ 3149648 w 3474538"/>
              <a:gd name="connsiteY4-24" fmla="*/ 1120562 h 1533525"/>
              <a:gd name="connsiteX5-25" fmla="*/ 3149648 w 3474538"/>
              <a:gd name="connsiteY5-26" fmla="*/ 1533525 h 1533525"/>
              <a:gd name="connsiteX6-27" fmla="*/ 0 w 3474538"/>
              <a:gd name="connsiteY6-28" fmla="*/ 1533525 h 1533525"/>
              <a:gd name="connsiteX7-29" fmla="*/ 0 w 3474538"/>
              <a:gd name="connsiteY7-30" fmla="*/ 0 h 15335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Lst>
            <a:rect l="l" t="t" r="r" b="b"/>
            <a:pathLst>
              <a:path w="3474538" h="1533525">
                <a:moveTo>
                  <a:pt x="0" y="0"/>
                </a:moveTo>
                <a:lnTo>
                  <a:pt x="3149648" y="0"/>
                </a:lnTo>
                <a:lnTo>
                  <a:pt x="3149648" y="823081"/>
                </a:lnTo>
                <a:lnTo>
                  <a:pt x="3474538" y="1157079"/>
                </a:lnTo>
                <a:lnTo>
                  <a:pt x="3149648" y="1120562"/>
                </a:lnTo>
                <a:lnTo>
                  <a:pt x="3149648" y="1533525"/>
                </a:lnTo>
                <a:lnTo>
                  <a:pt x="0" y="1533525"/>
                </a:lnTo>
                <a:lnTo>
                  <a:pt x="0" y="0"/>
                </a:lnTo>
                <a:close/>
              </a:path>
            </a:pathLst>
          </a:custGeom>
          <a:solidFill>
            <a:schemeClr val="accent1"/>
          </a:solidFill>
          <a:ln w="15875">
            <a:noFill/>
          </a:ln>
        </p:spPr>
        <p:style>
          <a:lnRef idx="2">
            <a:schemeClr val="accent1">
              <a:shade val="15000"/>
            </a:schemeClr>
          </a:lnRef>
          <a:fillRef idx="1">
            <a:schemeClr val="accent1"/>
          </a:fillRef>
          <a:effectRef idx="0">
            <a:schemeClr val="accent1"/>
          </a:effectRef>
          <a:fontRef idx="minor">
            <a:schemeClr val="lt1"/>
          </a:fontRef>
        </p:style>
        <p:txBody>
          <a:bodyPr wrap="square" lIns="432000" tIns="288000" rIns="792000" rtlCol="0" anchor="ctr">
            <a:normAutofit fontScale="90000"/>
          </a:bodyPr>
          <a:lstStyle/>
          <a:p>
            <a:pPr algn="ctr"/>
            <a:r>
              <a:rPr lang="en-US" sz="1600" kern="0" dirty="0">
                <a:ln>
                  <a:noFill/>
                  <a:prstDash val="sysDot"/>
                </a:ln>
                <a:solidFill>
                  <a:schemeClr val="lt1">
                    <a:lumMod val="100000"/>
                  </a:schemeClr>
                </a:solidFill>
                <a:latin typeface="+mn-lt"/>
              </a:rPr>
              <a:t>PDSA enables practical, affordable and continuous improvement through structured small-scale testing.</a:t>
            </a:r>
          </a:p>
        </p:txBody>
      </p:sp>
      <p:sp>
        <p:nvSpPr>
          <p:cNvPr id="11" name="任意多边形: 形状 9"/>
          <p:cNvSpPr/>
          <p:nvPr>
            <p:custDataLst>
              <p:tags r:id="rId8"/>
            </p:custDataLst>
          </p:nvPr>
        </p:nvSpPr>
        <p:spPr>
          <a:xfrm>
            <a:off x="1773496" y="4760497"/>
            <a:ext cx="3592577" cy="1082816"/>
          </a:xfrm>
          <a:custGeom>
            <a:avLst/>
            <a:gdLst>
              <a:gd name="connsiteX0" fmla="*/ 0 w 3480888"/>
              <a:gd name="connsiteY0" fmla="*/ 0 h 1533525"/>
              <a:gd name="connsiteX1" fmla="*/ 3149648 w 3480888"/>
              <a:gd name="connsiteY1" fmla="*/ 0 h 1533525"/>
              <a:gd name="connsiteX2" fmla="*/ 3149648 w 3480888"/>
              <a:gd name="connsiteY2" fmla="*/ 823081 h 1533525"/>
              <a:gd name="connsiteX3" fmla="*/ 3480888 w 3480888"/>
              <a:gd name="connsiteY3" fmla="*/ 914457 h 1533525"/>
              <a:gd name="connsiteX4" fmla="*/ 3149648 w 3480888"/>
              <a:gd name="connsiteY4" fmla="*/ 1120562 h 1533525"/>
              <a:gd name="connsiteX5" fmla="*/ 3149648 w 3480888"/>
              <a:gd name="connsiteY5" fmla="*/ 1533525 h 1533525"/>
              <a:gd name="connsiteX6" fmla="*/ 0 w 3480888"/>
              <a:gd name="connsiteY6" fmla="*/ 1533525 h 1533525"/>
              <a:gd name="connsiteX0-1" fmla="*/ 0 w 3474538"/>
              <a:gd name="connsiteY0-2" fmla="*/ 0 h 1533525"/>
              <a:gd name="connsiteX1-3" fmla="*/ 3149648 w 3474538"/>
              <a:gd name="connsiteY1-4" fmla="*/ 0 h 1533525"/>
              <a:gd name="connsiteX2-5" fmla="*/ 3149648 w 3474538"/>
              <a:gd name="connsiteY2-6" fmla="*/ 823081 h 1533525"/>
              <a:gd name="connsiteX3-7" fmla="*/ 3474538 w 3474538"/>
              <a:gd name="connsiteY3-8" fmla="*/ 958907 h 1533525"/>
              <a:gd name="connsiteX4-9" fmla="*/ 3149648 w 3474538"/>
              <a:gd name="connsiteY4-10" fmla="*/ 1120562 h 1533525"/>
              <a:gd name="connsiteX5-11" fmla="*/ 3149648 w 3474538"/>
              <a:gd name="connsiteY5-12" fmla="*/ 1533525 h 1533525"/>
              <a:gd name="connsiteX6-13" fmla="*/ 0 w 3474538"/>
              <a:gd name="connsiteY6-14" fmla="*/ 1533525 h 1533525"/>
              <a:gd name="connsiteX7" fmla="*/ 0 w 3474538"/>
              <a:gd name="connsiteY7" fmla="*/ 0 h 1533525"/>
              <a:gd name="connsiteX0-15" fmla="*/ 0 w 3485890"/>
              <a:gd name="connsiteY0-16" fmla="*/ 0 h 1533525"/>
              <a:gd name="connsiteX1-17" fmla="*/ 3149648 w 3485890"/>
              <a:gd name="connsiteY1-18" fmla="*/ 0 h 1533525"/>
              <a:gd name="connsiteX2-19" fmla="*/ 3149648 w 3485890"/>
              <a:gd name="connsiteY2-20" fmla="*/ 823081 h 1533525"/>
              <a:gd name="connsiteX3-21" fmla="*/ 3485890 w 3485890"/>
              <a:gd name="connsiteY3-22" fmla="*/ 682983 h 1533525"/>
              <a:gd name="connsiteX4-23" fmla="*/ 3149648 w 3485890"/>
              <a:gd name="connsiteY4-24" fmla="*/ 1120562 h 1533525"/>
              <a:gd name="connsiteX5-25" fmla="*/ 3149648 w 3485890"/>
              <a:gd name="connsiteY5-26" fmla="*/ 1533525 h 1533525"/>
              <a:gd name="connsiteX6-27" fmla="*/ 0 w 3485890"/>
              <a:gd name="connsiteY6-28" fmla="*/ 1533525 h 1533525"/>
              <a:gd name="connsiteX7-29" fmla="*/ 0 w 3485890"/>
              <a:gd name="connsiteY7-30" fmla="*/ 0 h 15335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Lst>
            <a:rect l="l" t="t" r="r" b="b"/>
            <a:pathLst>
              <a:path w="3485890" h="1533525">
                <a:moveTo>
                  <a:pt x="0" y="0"/>
                </a:moveTo>
                <a:lnTo>
                  <a:pt x="3149648" y="0"/>
                </a:lnTo>
                <a:lnTo>
                  <a:pt x="3149648" y="823081"/>
                </a:lnTo>
                <a:lnTo>
                  <a:pt x="3485890" y="682983"/>
                </a:lnTo>
                <a:lnTo>
                  <a:pt x="3149648" y="1120562"/>
                </a:lnTo>
                <a:lnTo>
                  <a:pt x="3149648" y="1533525"/>
                </a:lnTo>
                <a:lnTo>
                  <a:pt x="0" y="1533525"/>
                </a:lnTo>
                <a:lnTo>
                  <a:pt x="0" y="0"/>
                </a:lnTo>
                <a:close/>
              </a:path>
            </a:pathLst>
          </a:custGeom>
          <a:solidFill>
            <a:schemeClr val="accent5"/>
          </a:solidFill>
          <a:ln w="15875">
            <a:noFill/>
          </a:ln>
        </p:spPr>
        <p:style>
          <a:lnRef idx="2">
            <a:schemeClr val="accent1">
              <a:shade val="15000"/>
            </a:schemeClr>
          </a:lnRef>
          <a:fillRef idx="1">
            <a:schemeClr val="accent1"/>
          </a:fillRef>
          <a:effectRef idx="0">
            <a:schemeClr val="accent1"/>
          </a:effectRef>
          <a:fontRef idx="minor">
            <a:schemeClr val="lt1"/>
          </a:fontRef>
        </p:style>
        <p:txBody>
          <a:bodyPr wrap="square" lIns="108000" tIns="288000" rIns="468000" rtlCol="0" anchor="ctr">
            <a:normAutofit fontScale="90000" lnSpcReduction="10000"/>
          </a:bodyPr>
          <a:lstStyle/>
          <a:p>
            <a:pPr algn="ctr"/>
            <a:r>
              <a:rPr lang="en-US" sz="1600" kern="0" dirty="0">
                <a:ln>
                  <a:noFill/>
                  <a:prstDash val="sysDot"/>
                </a:ln>
                <a:solidFill>
                  <a:schemeClr val="lt1">
                    <a:lumMod val="100000"/>
                  </a:schemeClr>
                </a:solidFill>
                <a:latin typeface="+mn-lt"/>
              </a:rPr>
              <a:t>Governance, training and accountability help sustain quality improvements over time </a:t>
            </a:r>
            <a:r>
              <a:rPr lang="en-US" sz="1300" kern="0" dirty="0">
                <a:ln>
                  <a:noFill/>
                  <a:prstDash val="sysDot"/>
                </a:ln>
                <a:solidFill>
                  <a:schemeClr val="tx1"/>
                </a:solidFill>
                <a:latin typeface="+mn-lt"/>
              </a:rPr>
              <a:t>(NHS England, 2024).</a:t>
            </a:r>
          </a:p>
        </p:txBody>
      </p:sp>
      <p:sp>
        <p:nvSpPr>
          <p:cNvPr id="23" name="任意多边形: 形状 22"/>
          <p:cNvSpPr/>
          <p:nvPr>
            <p:custDataLst>
              <p:tags r:id="rId9"/>
            </p:custDataLst>
          </p:nvPr>
        </p:nvSpPr>
        <p:spPr>
          <a:xfrm flipH="1">
            <a:off x="7049187" y="3164904"/>
            <a:ext cx="3645482" cy="1160196"/>
          </a:xfrm>
          <a:custGeom>
            <a:avLst/>
            <a:gdLst>
              <a:gd name="connsiteX0" fmla="*/ 0 w 3480888"/>
              <a:gd name="connsiteY0" fmla="*/ 0 h 1533525"/>
              <a:gd name="connsiteX1" fmla="*/ 3149648 w 3480888"/>
              <a:gd name="connsiteY1" fmla="*/ 0 h 1533525"/>
              <a:gd name="connsiteX2" fmla="*/ 3149648 w 3480888"/>
              <a:gd name="connsiteY2" fmla="*/ 823081 h 1533525"/>
              <a:gd name="connsiteX3" fmla="*/ 3480888 w 3480888"/>
              <a:gd name="connsiteY3" fmla="*/ 914457 h 1533525"/>
              <a:gd name="connsiteX4" fmla="*/ 3149648 w 3480888"/>
              <a:gd name="connsiteY4" fmla="*/ 1120562 h 1533525"/>
              <a:gd name="connsiteX5" fmla="*/ 3149648 w 3480888"/>
              <a:gd name="connsiteY5" fmla="*/ 1533525 h 1533525"/>
              <a:gd name="connsiteX6" fmla="*/ 0 w 3480888"/>
              <a:gd name="connsiteY6" fmla="*/ 1533525 h 1533525"/>
              <a:gd name="connsiteX0-1" fmla="*/ 0 w 3474538"/>
              <a:gd name="connsiteY0-2" fmla="*/ 0 h 1533525"/>
              <a:gd name="connsiteX1-3" fmla="*/ 3149648 w 3474538"/>
              <a:gd name="connsiteY1-4" fmla="*/ 0 h 1533525"/>
              <a:gd name="connsiteX2-5" fmla="*/ 3149648 w 3474538"/>
              <a:gd name="connsiteY2-6" fmla="*/ 823081 h 1533525"/>
              <a:gd name="connsiteX3-7" fmla="*/ 3474538 w 3474538"/>
              <a:gd name="connsiteY3-8" fmla="*/ 958907 h 1533525"/>
              <a:gd name="connsiteX4-9" fmla="*/ 3149648 w 3474538"/>
              <a:gd name="connsiteY4-10" fmla="*/ 1120562 h 1533525"/>
              <a:gd name="connsiteX5-11" fmla="*/ 3149648 w 3474538"/>
              <a:gd name="connsiteY5-12" fmla="*/ 1533525 h 1533525"/>
              <a:gd name="connsiteX6-13" fmla="*/ 0 w 3474538"/>
              <a:gd name="connsiteY6-14" fmla="*/ 1533525 h 1533525"/>
              <a:gd name="connsiteX7" fmla="*/ 0 w 3474538"/>
              <a:gd name="connsiteY7" fmla="*/ 0 h 1533525"/>
              <a:gd name="connsiteX0-15" fmla="*/ 0 w 3474538"/>
              <a:gd name="connsiteY0-16" fmla="*/ 0 h 1533525"/>
              <a:gd name="connsiteX1-17" fmla="*/ 3149648 w 3474538"/>
              <a:gd name="connsiteY1-18" fmla="*/ 0 h 1533525"/>
              <a:gd name="connsiteX2-19" fmla="*/ 3149648 w 3474538"/>
              <a:gd name="connsiteY2-20" fmla="*/ 823081 h 1533525"/>
              <a:gd name="connsiteX3-21" fmla="*/ 3474538 w 3474538"/>
              <a:gd name="connsiteY3-22" fmla="*/ 1157079 h 1533525"/>
              <a:gd name="connsiteX4-23" fmla="*/ 3149648 w 3474538"/>
              <a:gd name="connsiteY4-24" fmla="*/ 1120562 h 1533525"/>
              <a:gd name="connsiteX5-25" fmla="*/ 3149648 w 3474538"/>
              <a:gd name="connsiteY5-26" fmla="*/ 1533525 h 1533525"/>
              <a:gd name="connsiteX6-27" fmla="*/ 0 w 3474538"/>
              <a:gd name="connsiteY6-28" fmla="*/ 1533525 h 1533525"/>
              <a:gd name="connsiteX7-29" fmla="*/ 0 w 3474538"/>
              <a:gd name="connsiteY7-30" fmla="*/ 0 h 15335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Lst>
            <a:rect l="l" t="t" r="r" b="b"/>
            <a:pathLst>
              <a:path w="3474538" h="1533525">
                <a:moveTo>
                  <a:pt x="0" y="0"/>
                </a:moveTo>
                <a:lnTo>
                  <a:pt x="3149648" y="0"/>
                </a:lnTo>
                <a:lnTo>
                  <a:pt x="3149648" y="823081"/>
                </a:lnTo>
                <a:lnTo>
                  <a:pt x="3474538" y="1157079"/>
                </a:lnTo>
                <a:lnTo>
                  <a:pt x="3149648" y="1120562"/>
                </a:lnTo>
                <a:lnTo>
                  <a:pt x="3149648" y="1533525"/>
                </a:lnTo>
                <a:lnTo>
                  <a:pt x="0" y="1533525"/>
                </a:lnTo>
                <a:lnTo>
                  <a:pt x="0" y="0"/>
                </a:lnTo>
                <a:close/>
              </a:path>
            </a:pathLst>
          </a:custGeom>
          <a:solidFill>
            <a:schemeClr val="accent3"/>
          </a:solidFill>
          <a:ln w="15875">
            <a:noFill/>
          </a:ln>
        </p:spPr>
        <p:style>
          <a:lnRef idx="2">
            <a:schemeClr val="accent1">
              <a:shade val="15000"/>
            </a:schemeClr>
          </a:lnRef>
          <a:fillRef idx="1">
            <a:schemeClr val="accent1"/>
          </a:fillRef>
          <a:effectRef idx="0">
            <a:schemeClr val="accent1"/>
          </a:effectRef>
          <a:fontRef idx="minor">
            <a:schemeClr val="lt1"/>
          </a:fontRef>
        </p:style>
        <p:txBody>
          <a:bodyPr wrap="square" lIns="504000" tIns="252000" rIns="144000" rtlCol="0" anchor="ctr">
            <a:normAutofit fontScale="92500" lnSpcReduction="10000"/>
          </a:bodyPr>
          <a:lstStyle/>
          <a:p>
            <a:pPr algn="ctr"/>
            <a:r>
              <a:rPr lang="en-US" sz="1600" kern="0" dirty="0">
                <a:ln>
                  <a:noFill/>
                  <a:prstDash val="sysDot"/>
                </a:ln>
                <a:solidFill>
                  <a:schemeClr val="lt1">
                    <a:lumMod val="100000"/>
                  </a:schemeClr>
                </a:solidFill>
                <a:latin typeface="+mn-lt"/>
              </a:rPr>
              <a:t>Resistance, workforce shortages and blame culture remain significant barriers to successful change </a:t>
            </a:r>
            <a:r>
              <a:rPr lang="en-US" sz="1600" kern="0" dirty="0">
                <a:ln>
                  <a:noFill/>
                  <a:prstDash val="sysDot"/>
                </a:ln>
                <a:solidFill>
                  <a:schemeClr val="tx1"/>
                </a:solidFill>
                <a:latin typeface="+mn-lt"/>
              </a:rPr>
              <a:t>(</a:t>
            </a:r>
            <a:r>
              <a:rPr lang="en-US" sz="1400" kern="0" dirty="0">
                <a:ln>
                  <a:noFill/>
                  <a:prstDash val="sysDot"/>
                </a:ln>
                <a:solidFill>
                  <a:schemeClr val="tx1"/>
                </a:solidFill>
                <a:latin typeface="+mn-lt"/>
              </a:rPr>
              <a:t>Endalamaw et al., 2024</a:t>
            </a:r>
            <a:r>
              <a:rPr lang="en-US" sz="1600" kern="0" dirty="0">
                <a:ln>
                  <a:noFill/>
                  <a:prstDash val="sysDot"/>
                </a:ln>
                <a:solidFill>
                  <a:schemeClr val="tx1"/>
                </a:solidFill>
                <a:latin typeface="+mn-lt"/>
              </a:rPr>
              <a:t>).</a:t>
            </a:r>
          </a:p>
        </p:txBody>
      </p:sp>
      <p:sp>
        <p:nvSpPr>
          <p:cNvPr id="25" name="任意多边形: 形状 24"/>
          <p:cNvSpPr/>
          <p:nvPr>
            <p:custDataLst>
              <p:tags r:id="rId10"/>
            </p:custDataLst>
          </p:nvPr>
        </p:nvSpPr>
        <p:spPr>
          <a:xfrm flipH="1">
            <a:off x="6795888" y="4769972"/>
            <a:ext cx="3611615" cy="1082816"/>
          </a:xfrm>
          <a:custGeom>
            <a:avLst/>
            <a:gdLst>
              <a:gd name="connsiteX0" fmla="*/ 0 w 3480888"/>
              <a:gd name="connsiteY0" fmla="*/ 0 h 1533525"/>
              <a:gd name="connsiteX1" fmla="*/ 3149648 w 3480888"/>
              <a:gd name="connsiteY1" fmla="*/ 0 h 1533525"/>
              <a:gd name="connsiteX2" fmla="*/ 3149648 w 3480888"/>
              <a:gd name="connsiteY2" fmla="*/ 823081 h 1533525"/>
              <a:gd name="connsiteX3" fmla="*/ 3480888 w 3480888"/>
              <a:gd name="connsiteY3" fmla="*/ 914457 h 1533525"/>
              <a:gd name="connsiteX4" fmla="*/ 3149648 w 3480888"/>
              <a:gd name="connsiteY4" fmla="*/ 1120562 h 1533525"/>
              <a:gd name="connsiteX5" fmla="*/ 3149648 w 3480888"/>
              <a:gd name="connsiteY5" fmla="*/ 1533525 h 1533525"/>
              <a:gd name="connsiteX6" fmla="*/ 0 w 3480888"/>
              <a:gd name="connsiteY6" fmla="*/ 1533525 h 1533525"/>
              <a:gd name="connsiteX0-1" fmla="*/ 0 w 3474538"/>
              <a:gd name="connsiteY0-2" fmla="*/ 0 h 1533525"/>
              <a:gd name="connsiteX1-3" fmla="*/ 3149648 w 3474538"/>
              <a:gd name="connsiteY1-4" fmla="*/ 0 h 1533525"/>
              <a:gd name="connsiteX2-5" fmla="*/ 3149648 w 3474538"/>
              <a:gd name="connsiteY2-6" fmla="*/ 823081 h 1533525"/>
              <a:gd name="connsiteX3-7" fmla="*/ 3474538 w 3474538"/>
              <a:gd name="connsiteY3-8" fmla="*/ 958907 h 1533525"/>
              <a:gd name="connsiteX4-9" fmla="*/ 3149648 w 3474538"/>
              <a:gd name="connsiteY4-10" fmla="*/ 1120562 h 1533525"/>
              <a:gd name="connsiteX5-11" fmla="*/ 3149648 w 3474538"/>
              <a:gd name="connsiteY5-12" fmla="*/ 1533525 h 1533525"/>
              <a:gd name="connsiteX6-13" fmla="*/ 0 w 3474538"/>
              <a:gd name="connsiteY6-14" fmla="*/ 1533525 h 1533525"/>
              <a:gd name="connsiteX7" fmla="*/ 0 w 3474538"/>
              <a:gd name="connsiteY7" fmla="*/ 0 h 1533525"/>
              <a:gd name="connsiteX0-15" fmla="*/ 0 w 3485890"/>
              <a:gd name="connsiteY0-16" fmla="*/ 0 h 1533525"/>
              <a:gd name="connsiteX1-17" fmla="*/ 3149648 w 3485890"/>
              <a:gd name="connsiteY1-18" fmla="*/ 0 h 1533525"/>
              <a:gd name="connsiteX2-19" fmla="*/ 3149648 w 3485890"/>
              <a:gd name="connsiteY2-20" fmla="*/ 823081 h 1533525"/>
              <a:gd name="connsiteX3-21" fmla="*/ 3485890 w 3485890"/>
              <a:gd name="connsiteY3-22" fmla="*/ 682983 h 1533525"/>
              <a:gd name="connsiteX4-23" fmla="*/ 3149648 w 3485890"/>
              <a:gd name="connsiteY4-24" fmla="*/ 1120562 h 1533525"/>
              <a:gd name="connsiteX5-25" fmla="*/ 3149648 w 3485890"/>
              <a:gd name="connsiteY5-26" fmla="*/ 1533525 h 1533525"/>
              <a:gd name="connsiteX6-27" fmla="*/ 0 w 3485890"/>
              <a:gd name="connsiteY6-28" fmla="*/ 1533525 h 1533525"/>
              <a:gd name="connsiteX7-29" fmla="*/ 0 w 3485890"/>
              <a:gd name="connsiteY7-30" fmla="*/ 0 h 15335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29" y="connsiteY7-30"/>
              </a:cxn>
            </a:cxnLst>
            <a:rect l="l" t="t" r="r" b="b"/>
            <a:pathLst>
              <a:path w="3485890" h="1533525">
                <a:moveTo>
                  <a:pt x="0" y="0"/>
                </a:moveTo>
                <a:lnTo>
                  <a:pt x="3149648" y="0"/>
                </a:lnTo>
                <a:lnTo>
                  <a:pt x="3149648" y="823081"/>
                </a:lnTo>
                <a:lnTo>
                  <a:pt x="3485890" y="682983"/>
                </a:lnTo>
                <a:lnTo>
                  <a:pt x="3149648" y="1120562"/>
                </a:lnTo>
                <a:lnTo>
                  <a:pt x="3149648" y="1533525"/>
                </a:lnTo>
                <a:lnTo>
                  <a:pt x="0" y="1533525"/>
                </a:lnTo>
                <a:lnTo>
                  <a:pt x="0" y="0"/>
                </a:lnTo>
                <a:close/>
              </a:path>
            </a:pathLst>
          </a:custGeom>
          <a:solidFill>
            <a:schemeClr val="accent4"/>
          </a:solidFill>
          <a:ln w="15875">
            <a:noFill/>
          </a:ln>
        </p:spPr>
        <p:style>
          <a:lnRef idx="2">
            <a:schemeClr val="accent1">
              <a:shade val="15000"/>
            </a:schemeClr>
          </a:lnRef>
          <a:fillRef idx="1">
            <a:schemeClr val="accent1"/>
          </a:fillRef>
          <a:effectRef idx="0">
            <a:schemeClr val="accent1"/>
          </a:effectRef>
          <a:fontRef idx="minor">
            <a:schemeClr val="lt1"/>
          </a:fontRef>
        </p:style>
        <p:txBody>
          <a:bodyPr wrap="square" lIns="504000" tIns="252000" rIns="144000" rtlCol="0" anchor="ctr">
            <a:normAutofit fontScale="90000"/>
          </a:bodyPr>
          <a:lstStyle/>
          <a:p>
            <a:pPr algn="ctr"/>
            <a:r>
              <a:rPr lang="en-US" sz="1600" kern="0" dirty="0">
                <a:ln>
                  <a:noFill/>
                  <a:prstDash val="sysDot"/>
                </a:ln>
                <a:solidFill>
                  <a:schemeClr val="lt1">
                    <a:lumMod val="100000"/>
                  </a:schemeClr>
                </a:solidFill>
                <a:latin typeface="+mn-lt"/>
              </a:rPr>
              <a:t>Kotter recommends urgency, leadership coalitions and shared vision for effective transformation.</a:t>
            </a:r>
          </a:p>
        </p:txBody>
      </p:sp>
      <p:sp>
        <p:nvSpPr>
          <p:cNvPr id="12" name="图片 7" descr="343439383331313b343532303032333bc6f3d2b5bcf2bde9"/>
          <p:cNvSpPr/>
          <p:nvPr>
            <p:custDataLst>
              <p:tags r:id="rId11"/>
            </p:custDataLst>
          </p:nvPr>
        </p:nvSpPr>
        <p:spPr>
          <a:xfrm>
            <a:off x="5796589" y="3873004"/>
            <a:ext cx="644600" cy="644600"/>
          </a:xfrm>
          <a:custGeom>
            <a:avLst/>
            <a:gdLst>
              <a:gd name="connsiteX0" fmla="*/ 625851 w 648000"/>
              <a:gd name="connsiteY0" fmla="*/ 601551 h 648000"/>
              <a:gd name="connsiteX1" fmla="*/ 648114 w 648000"/>
              <a:gd name="connsiteY1" fmla="*/ 625851 h 648000"/>
              <a:gd name="connsiteX2" fmla="*/ 625851 w 648000"/>
              <a:gd name="connsiteY2" fmla="*/ 648114 h 648000"/>
              <a:gd name="connsiteX3" fmla="*/ 22331 w 648000"/>
              <a:gd name="connsiteY3" fmla="*/ 648114 h 648000"/>
              <a:gd name="connsiteX4" fmla="*/ 114 w 648000"/>
              <a:gd name="connsiteY4" fmla="*/ 623814 h 648000"/>
              <a:gd name="connsiteX5" fmla="*/ 22377 w 648000"/>
              <a:gd name="connsiteY5" fmla="*/ 601551 h 648000"/>
              <a:gd name="connsiteX6" fmla="*/ 56814 w 648000"/>
              <a:gd name="connsiteY6" fmla="*/ 601551 h 648000"/>
              <a:gd name="connsiteX7" fmla="*/ 56814 w 648000"/>
              <a:gd name="connsiteY7" fmla="*/ 32514 h 648000"/>
              <a:gd name="connsiteX8" fmla="*/ 89214 w 648000"/>
              <a:gd name="connsiteY8" fmla="*/ 114 h 648000"/>
              <a:gd name="connsiteX9" fmla="*/ 386878 w 648000"/>
              <a:gd name="connsiteY9" fmla="*/ 114 h 648000"/>
              <a:gd name="connsiteX10" fmla="*/ 419278 w 648000"/>
              <a:gd name="connsiteY10" fmla="*/ 32514 h 648000"/>
              <a:gd name="connsiteX11" fmla="*/ 419278 w 648000"/>
              <a:gd name="connsiteY11" fmla="*/ 212751 h 648000"/>
              <a:gd name="connsiteX12" fmla="*/ 546887 w 648000"/>
              <a:gd name="connsiteY12" fmla="*/ 253251 h 648000"/>
              <a:gd name="connsiteX13" fmla="*/ 591414 w 648000"/>
              <a:gd name="connsiteY13" fmla="*/ 313978 h 648000"/>
              <a:gd name="connsiteX14" fmla="*/ 591414 w 648000"/>
              <a:gd name="connsiteY14" fmla="*/ 601551 h 648000"/>
              <a:gd name="connsiteX15" fmla="*/ 625851 w 648000"/>
              <a:gd name="connsiteY15" fmla="*/ 601551 h 648000"/>
              <a:gd name="connsiteX16" fmla="*/ 267414 w 648000"/>
              <a:gd name="connsiteY16" fmla="*/ 135731 h 648000"/>
              <a:gd name="connsiteX17" fmla="*/ 267414 w 648000"/>
              <a:gd name="connsiteY17" fmla="*/ 192431 h 648000"/>
              <a:gd name="connsiteX18" fmla="*/ 358551 w 648000"/>
              <a:gd name="connsiteY18" fmla="*/ 192431 h 648000"/>
              <a:gd name="connsiteX19" fmla="*/ 358551 w 648000"/>
              <a:gd name="connsiteY19" fmla="*/ 135777 h 648000"/>
              <a:gd name="connsiteX20" fmla="*/ 267414 w 648000"/>
              <a:gd name="connsiteY20" fmla="*/ 135777 h 648000"/>
              <a:gd name="connsiteX21" fmla="*/ 267414 w 648000"/>
              <a:gd name="connsiteY21" fmla="*/ 135777 h 648000"/>
              <a:gd name="connsiteX22" fmla="*/ 267414 w 648000"/>
              <a:gd name="connsiteY22" fmla="*/ 135731 h 648000"/>
              <a:gd name="connsiteX23" fmla="*/ 208678 w 648000"/>
              <a:gd name="connsiteY23" fmla="*/ 494168 h 648000"/>
              <a:gd name="connsiteX24" fmla="*/ 208678 w 648000"/>
              <a:gd name="connsiteY24" fmla="*/ 437514 h 648000"/>
              <a:gd name="connsiteX25" fmla="*/ 117587 w 648000"/>
              <a:gd name="connsiteY25" fmla="*/ 437514 h 648000"/>
              <a:gd name="connsiteX26" fmla="*/ 117587 w 648000"/>
              <a:gd name="connsiteY26" fmla="*/ 494214 h 648000"/>
              <a:gd name="connsiteX27" fmla="*/ 208678 w 648000"/>
              <a:gd name="connsiteY27" fmla="*/ 494214 h 648000"/>
              <a:gd name="connsiteX28" fmla="*/ 208678 w 648000"/>
              <a:gd name="connsiteY28" fmla="*/ 494214 h 648000"/>
              <a:gd name="connsiteX29" fmla="*/ 208678 w 648000"/>
              <a:gd name="connsiteY29" fmla="*/ 494168 h 648000"/>
              <a:gd name="connsiteX30" fmla="*/ 117587 w 648000"/>
              <a:gd name="connsiteY30" fmla="*/ 344341 h 648000"/>
              <a:gd name="connsiteX31" fmla="*/ 208678 w 648000"/>
              <a:gd name="connsiteY31" fmla="*/ 344341 h 648000"/>
              <a:gd name="connsiteX32" fmla="*/ 208678 w 648000"/>
              <a:gd name="connsiteY32" fmla="*/ 287687 h 648000"/>
              <a:gd name="connsiteX33" fmla="*/ 117587 w 648000"/>
              <a:gd name="connsiteY33" fmla="*/ 287687 h 648000"/>
              <a:gd name="connsiteX34" fmla="*/ 117587 w 648000"/>
              <a:gd name="connsiteY34" fmla="*/ 344434 h 648000"/>
              <a:gd name="connsiteX35" fmla="*/ 117587 w 648000"/>
              <a:gd name="connsiteY35" fmla="*/ 344341 h 648000"/>
              <a:gd name="connsiteX36" fmla="*/ 117587 w 648000"/>
              <a:gd name="connsiteY36" fmla="*/ 192524 h 648000"/>
              <a:gd name="connsiteX37" fmla="*/ 208678 w 648000"/>
              <a:gd name="connsiteY37" fmla="*/ 192524 h 648000"/>
              <a:gd name="connsiteX38" fmla="*/ 208678 w 648000"/>
              <a:gd name="connsiteY38" fmla="*/ 135731 h 648000"/>
              <a:gd name="connsiteX39" fmla="*/ 117587 w 648000"/>
              <a:gd name="connsiteY39" fmla="*/ 135731 h 648000"/>
              <a:gd name="connsiteX40" fmla="*/ 117587 w 648000"/>
              <a:gd name="connsiteY40" fmla="*/ 192431 h 648000"/>
              <a:gd name="connsiteX41" fmla="*/ 117587 w 648000"/>
              <a:gd name="connsiteY41" fmla="*/ 192524 h 648000"/>
              <a:gd name="connsiteX42" fmla="*/ 267414 w 648000"/>
              <a:gd name="connsiteY42" fmla="*/ 285651 h 648000"/>
              <a:gd name="connsiteX43" fmla="*/ 267414 w 648000"/>
              <a:gd name="connsiteY43" fmla="*/ 344387 h 648000"/>
              <a:gd name="connsiteX44" fmla="*/ 358551 w 648000"/>
              <a:gd name="connsiteY44" fmla="*/ 344387 h 648000"/>
              <a:gd name="connsiteX45" fmla="*/ 358551 w 648000"/>
              <a:gd name="connsiteY45" fmla="*/ 285604 h 648000"/>
              <a:gd name="connsiteX46" fmla="*/ 267414 w 648000"/>
              <a:gd name="connsiteY46" fmla="*/ 285604 h 648000"/>
              <a:gd name="connsiteX47" fmla="*/ 267414 w 648000"/>
              <a:gd name="connsiteY47" fmla="*/ 285604 h 648000"/>
              <a:gd name="connsiteX48" fmla="*/ 267414 w 648000"/>
              <a:gd name="connsiteY48" fmla="*/ 285651 h 648000"/>
              <a:gd name="connsiteX49" fmla="*/ 360587 w 648000"/>
              <a:gd name="connsiteY49" fmla="*/ 494214 h 648000"/>
              <a:gd name="connsiteX50" fmla="*/ 360587 w 648000"/>
              <a:gd name="connsiteY50" fmla="*/ 437514 h 648000"/>
              <a:gd name="connsiteX51" fmla="*/ 269404 w 648000"/>
              <a:gd name="connsiteY51" fmla="*/ 437514 h 648000"/>
              <a:gd name="connsiteX52" fmla="*/ 269404 w 648000"/>
              <a:gd name="connsiteY52" fmla="*/ 494214 h 648000"/>
              <a:gd name="connsiteX53" fmla="*/ 360587 w 648000"/>
              <a:gd name="connsiteY53" fmla="*/ 494214 h 648000"/>
              <a:gd name="connsiteX54" fmla="*/ 360587 w 648000"/>
              <a:gd name="connsiteY54" fmla="*/ 494214 h 648000"/>
              <a:gd name="connsiteX55" fmla="*/ 457787 w 648000"/>
              <a:gd name="connsiteY55" fmla="*/ 561051 h 648000"/>
              <a:gd name="connsiteX56" fmla="*/ 504351 w 648000"/>
              <a:gd name="connsiteY56" fmla="*/ 561051 h 648000"/>
              <a:gd name="connsiteX57" fmla="*/ 504351 w 648000"/>
              <a:gd name="connsiteY57" fmla="*/ 467878 h 648000"/>
              <a:gd name="connsiteX58" fmla="*/ 457787 w 648000"/>
              <a:gd name="connsiteY58" fmla="*/ 467878 h 648000"/>
              <a:gd name="connsiteX59" fmla="*/ 457787 w 648000"/>
              <a:gd name="connsiteY59" fmla="*/ 561051 h 648000"/>
              <a:gd name="connsiteX60" fmla="*/ 457787 w 648000"/>
              <a:gd name="connsiteY60" fmla="*/ 425387 h 648000"/>
              <a:gd name="connsiteX61" fmla="*/ 504351 w 648000"/>
              <a:gd name="connsiteY61" fmla="*/ 425387 h 648000"/>
              <a:gd name="connsiteX62" fmla="*/ 504351 w 648000"/>
              <a:gd name="connsiteY62" fmla="*/ 332214 h 648000"/>
              <a:gd name="connsiteX63" fmla="*/ 457787 w 648000"/>
              <a:gd name="connsiteY63" fmla="*/ 332214 h 648000"/>
              <a:gd name="connsiteX64" fmla="*/ 457787 w 648000"/>
              <a:gd name="connsiteY64" fmla="*/ 425387 h 64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648000" h="648000">
                <a:moveTo>
                  <a:pt x="625851" y="601551"/>
                </a:moveTo>
                <a:cubicBezTo>
                  <a:pt x="637978" y="601551"/>
                  <a:pt x="648114" y="611641"/>
                  <a:pt x="648114" y="625851"/>
                </a:cubicBezTo>
                <a:cubicBezTo>
                  <a:pt x="647989" y="638093"/>
                  <a:pt x="638093" y="647989"/>
                  <a:pt x="625851" y="648114"/>
                </a:cubicBezTo>
                <a:lnTo>
                  <a:pt x="22331" y="648114"/>
                </a:lnTo>
                <a:cubicBezTo>
                  <a:pt x="10297" y="648114"/>
                  <a:pt x="114" y="637978"/>
                  <a:pt x="114" y="623814"/>
                </a:cubicBezTo>
                <a:cubicBezTo>
                  <a:pt x="114" y="611641"/>
                  <a:pt x="10251" y="601551"/>
                  <a:pt x="22377" y="601551"/>
                </a:cubicBezTo>
                <a:lnTo>
                  <a:pt x="56814" y="601551"/>
                </a:lnTo>
                <a:lnTo>
                  <a:pt x="56814" y="32514"/>
                </a:lnTo>
                <a:cubicBezTo>
                  <a:pt x="56814" y="14277"/>
                  <a:pt x="70977" y="114"/>
                  <a:pt x="89214" y="114"/>
                </a:cubicBezTo>
                <a:lnTo>
                  <a:pt x="386878" y="114"/>
                </a:lnTo>
                <a:cubicBezTo>
                  <a:pt x="405114" y="114"/>
                  <a:pt x="419278" y="14277"/>
                  <a:pt x="419278" y="32514"/>
                </a:cubicBezTo>
                <a:lnTo>
                  <a:pt x="419278" y="212751"/>
                </a:lnTo>
                <a:lnTo>
                  <a:pt x="546887" y="253251"/>
                </a:lnTo>
                <a:cubicBezTo>
                  <a:pt x="573178" y="261351"/>
                  <a:pt x="591414" y="285651"/>
                  <a:pt x="591414" y="313978"/>
                </a:cubicBezTo>
                <a:lnTo>
                  <a:pt x="591414" y="601551"/>
                </a:lnTo>
                <a:lnTo>
                  <a:pt x="625851" y="601551"/>
                </a:lnTo>
                <a:moveTo>
                  <a:pt x="267414" y="135731"/>
                </a:moveTo>
                <a:lnTo>
                  <a:pt x="267414" y="192431"/>
                </a:lnTo>
                <a:lnTo>
                  <a:pt x="358551" y="192431"/>
                </a:lnTo>
                <a:lnTo>
                  <a:pt x="358551" y="135777"/>
                </a:lnTo>
                <a:lnTo>
                  <a:pt x="267414" y="135777"/>
                </a:lnTo>
                <a:cubicBezTo>
                  <a:pt x="269451" y="133741"/>
                  <a:pt x="267414" y="133741"/>
                  <a:pt x="267414" y="135777"/>
                </a:cubicBezTo>
                <a:lnTo>
                  <a:pt x="267414" y="135731"/>
                </a:lnTo>
                <a:moveTo>
                  <a:pt x="208678" y="494168"/>
                </a:moveTo>
                <a:lnTo>
                  <a:pt x="208678" y="437514"/>
                </a:lnTo>
                <a:lnTo>
                  <a:pt x="117587" y="437514"/>
                </a:lnTo>
                <a:lnTo>
                  <a:pt x="117587" y="494214"/>
                </a:lnTo>
                <a:lnTo>
                  <a:pt x="208678" y="494214"/>
                </a:lnTo>
                <a:cubicBezTo>
                  <a:pt x="208678" y="496251"/>
                  <a:pt x="208678" y="494214"/>
                  <a:pt x="208678" y="494214"/>
                </a:cubicBezTo>
                <a:lnTo>
                  <a:pt x="208678" y="494168"/>
                </a:lnTo>
                <a:moveTo>
                  <a:pt x="117587" y="344341"/>
                </a:moveTo>
                <a:lnTo>
                  <a:pt x="208678" y="344341"/>
                </a:lnTo>
                <a:lnTo>
                  <a:pt x="208678" y="287687"/>
                </a:lnTo>
                <a:lnTo>
                  <a:pt x="117587" y="287687"/>
                </a:lnTo>
                <a:lnTo>
                  <a:pt x="117587" y="344434"/>
                </a:lnTo>
                <a:lnTo>
                  <a:pt x="117587" y="344341"/>
                </a:lnTo>
                <a:moveTo>
                  <a:pt x="117587" y="192524"/>
                </a:moveTo>
                <a:lnTo>
                  <a:pt x="208678" y="192524"/>
                </a:lnTo>
                <a:lnTo>
                  <a:pt x="208678" y="135731"/>
                </a:lnTo>
                <a:lnTo>
                  <a:pt x="117587" y="135731"/>
                </a:lnTo>
                <a:lnTo>
                  <a:pt x="117587" y="192431"/>
                </a:lnTo>
                <a:lnTo>
                  <a:pt x="117587" y="192524"/>
                </a:lnTo>
                <a:moveTo>
                  <a:pt x="267414" y="285651"/>
                </a:moveTo>
                <a:lnTo>
                  <a:pt x="267414" y="344387"/>
                </a:lnTo>
                <a:lnTo>
                  <a:pt x="358551" y="344387"/>
                </a:lnTo>
                <a:lnTo>
                  <a:pt x="358551" y="285604"/>
                </a:lnTo>
                <a:lnTo>
                  <a:pt x="267414" y="285604"/>
                </a:lnTo>
                <a:cubicBezTo>
                  <a:pt x="269451" y="285604"/>
                  <a:pt x="267414" y="285604"/>
                  <a:pt x="267414" y="285604"/>
                </a:cubicBezTo>
                <a:lnTo>
                  <a:pt x="267414" y="285651"/>
                </a:lnTo>
                <a:moveTo>
                  <a:pt x="360587" y="494214"/>
                </a:moveTo>
                <a:lnTo>
                  <a:pt x="360587" y="437514"/>
                </a:lnTo>
                <a:lnTo>
                  <a:pt x="269404" y="437514"/>
                </a:lnTo>
                <a:lnTo>
                  <a:pt x="269404" y="494214"/>
                </a:lnTo>
                <a:lnTo>
                  <a:pt x="360587" y="494214"/>
                </a:lnTo>
                <a:cubicBezTo>
                  <a:pt x="360587" y="496251"/>
                  <a:pt x="360587" y="494214"/>
                  <a:pt x="360587" y="494214"/>
                </a:cubicBezTo>
                <a:moveTo>
                  <a:pt x="457787" y="561051"/>
                </a:moveTo>
                <a:lnTo>
                  <a:pt x="504351" y="561051"/>
                </a:lnTo>
                <a:lnTo>
                  <a:pt x="504351" y="467878"/>
                </a:lnTo>
                <a:lnTo>
                  <a:pt x="457787" y="467878"/>
                </a:lnTo>
                <a:lnTo>
                  <a:pt x="457787" y="561051"/>
                </a:lnTo>
                <a:moveTo>
                  <a:pt x="457787" y="425387"/>
                </a:moveTo>
                <a:lnTo>
                  <a:pt x="504351" y="425387"/>
                </a:lnTo>
                <a:lnTo>
                  <a:pt x="504351" y="332214"/>
                </a:lnTo>
                <a:lnTo>
                  <a:pt x="457787" y="332214"/>
                </a:lnTo>
                <a:lnTo>
                  <a:pt x="457787" y="425387"/>
                </a:lnTo>
              </a:path>
            </a:pathLst>
          </a:custGeom>
          <a:solidFill>
            <a:schemeClr val="accent1"/>
          </a:solidFill>
          <a:ln w="23131" cap="flat">
            <a:noFill/>
            <a:prstDash val="solid"/>
            <a:miter/>
          </a:ln>
        </p:spPr>
        <p:txBody>
          <a:bodyPr rtlCol="0" anchor="ctr"/>
          <a:lstStyle/>
          <a:p>
            <a:endParaRPr lang="en-US">
              <a:solidFill>
                <a:schemeClr val="tx1"/>
              </a:solidFill>
              <a:latin typeface="Arial" panose="020B0604020202020204" pitchFamily="34" charset="0"/>
              <a:sym typeface="Arial" panose="020B0604020202020204" pitchFamily="34" charset="0"/>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42555"/>
          </a:xfrm>
          <a:solidFill>
            <a:schemeClr val="accent1">
              <a:lumMod val="20000"/>
              <a:lumOff val="80000"/>
            </a:schemeClr>
          </a:solidFill>
        </p:spPr>
        <p:txBody>
          <a:bodyPr/>
          <a:lstStyle/>
          <a:p>
            <a:pPr algn="ctr"/>
            <a:r>
              <a:rPr lang="en-IN" b="1" dirty="0"/>
              <a:t>Report Structure </a:t>
            </a:r>
            <a:endParaRPr lang="en-IN" dirty="0"/>
          </a:p>
        </p:txBody>
      </p:sp>
      <p:sp>
        <p:nvSpPr>
          <p:cNvPr id="3" name="Content Placeholder 2"/>
          <p:cNvSpPr>
            <a:spLocks noGrp="1"/>
          </p:cNvSpPr>
          <p:nvPr>
            <p:ph idx="1"/>
          </p:nvPr>
        </p:nvSpPr>
        <p:spPr>
          <a:xfrm>
            <a:off x="677544" y="2160905"/>
            <a:ext cx="7827359" cy="4210398"/>
          </a:xfrm>
        </p:spPr>
        <p:txBody>
          <a:bodyPr>
            <a:normAutofit/>
          </a:bodyPr>
          <a:lstStyle/>
          <a:p>
            <a:pPr lvl="0" algn="just"/>
            <a:r>
              <a:rPr lang="en-US" altLang="en-US" dirty="0"/>
              <a:t>The report will include an introduction of the Mid Staffordshire case and the primary care failures.</a:t>
            </a:r>
          </a:p>
          <a:p>
            <a:pPr lvl="0" algn="just"/>
            <a:r>
              <a:rPr lang="en-US" altLang="en-US" dirty="0"/>
              <a:t> It will then critically examine the root causes of the organisation, such as leadership, staffing, governance, communication and safety culture. </a:t>
            </a:r>
          </a:p>
          <a:p>
            <a:pPr lvl="0" algn="just"/>
            <a:r>
              <a:rPr lang="en-US" altLang="en-US" dirty="0"/>
              <a:t>The Fishbone Diagram and Swiss Cheese Model will be used to assist in the systems-based analysis, followed by policy and regulatory issues will be evaluated. </a:t>
            </a:r>
          </a:p>
          <a:p>
            <a:pPr lvl="0" algn="just"/>
            <a:r>
              <a:rPr lang="en-IN" altLang="en-US" dirty="0"/>
              <a:t>Next</a:t>
            </a:r>
            <a:r>
              <a:rPr lang="en-US" altLang="en-US" dirty="0"/>
              <a:t>, the impact of these on service quality, efficiency and equity will be explored, and then leadership strategies, Lewin's model of change in the workforce and the PDSA development model of improvement will be used. </a:t>
            </a:r>
          </a:p>
          <a:p>
            <a:pPr lvl="0" algn="just"/>
            <a:r>
              <a:rPr lang="en-US" altLang="en-US" dirty="0"/>
              <a:t>The report will end with barriers, recommendations.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42555"/>
          </a:xfrm>
          <a:solidFill>
            <a:schemeClr val="accent1">
              <a:lumMod val="20000"/>
              <a:lumOff val="80000"/>
            </a:schemeClr>
          </a:solidFill>
        </p:spPr>
        <p:txBody>
          <a:bodyPr/>
          <a:lstStyle/>
          <a:p>
            <a:pPr algn="ctr"/>
            <a:r>
              <a:rPr lang="en-IN" b="1" dirty="0">
                <a:solidFill>
                  <a:schemeClr val="bg1"/>
                </a:solidFill>
              </a:rPr>
              <a:t>Conclusion</a:t>
            </a:r>
            <a:endParaRPr lang="en-IN" dirty="0">
              <a:solidFill>
                <a:schemeClr val="bg1"/>
              </a:solidFill>
            </a:endParaRPr>
          </a:p>
        </p:txBody>
      </p:sp>
      <p:sp>
        <p:nvSpPr>
          <p:cNvPr id="3" name="Content Placeholder 2"/>
          <p:cNvSpPr>
            <a:spLocks noGrp="1"/>
          </p:cNvSpPr>
          <p:nvPr>
            <p:ph idx="1"/>
          </p:nvPr>
        </p:nvSpPr>
        <p:spPr>
          <a:xfrm>
            <a:off x="677545" y="2160905"/>
            <a:ext cx="9184210" cy="3826940"/>
          </a:xfrm>
        </p:spPr>
        <p:txBody>
          <a:bodyPr/>
          <a:lstStyle/>
          <a:p>
            <a:pPr lvl="0" algn="just"/>
            <a:r>
              <a:rPr lang="en-US" dirty="0"/>
              <a:t>Mid Staffordshire’s failures resulted from interconnected leadership, staffing, governance and cultural weaknesses. </a:t>
            </a:r>
          </a:p>
          <a:p>
            <a:pPr lvl="0" algn="just"/>
            <a:r>
              <a:rPr lang="en-US" dirty="0"/>
              <a:t>Policy pressures and ineffective quality assurance compromised safety, dignity and public confidence. </a:t>
            </a:r>
          </a:p>
          <a:p>
            <a:pPr lvl="0" algn="just"/>
            <a:r>
              <a:rPr lang="en-US" dirty="0"/>
              <a:t>Fishbone, Swiss Cheese, Lewin and PDSA support systematic and sustainable improvement. </a:t>
            </a:r>
          </a:p>
          <a:p>
            <a:pPr lvl="0" algn="just"/>
            <a:r>
              <a:rPr lang="en-US" dirty="0"/>
              <a:t>Patient-</a:t>
            </a:r>
            <a:r>
              <a:rPr lang="en-US" dirty="0" err="1"/>
              <a:t>centred</a:t>
            </a:r>
            <a:r>
              <a:rPr lang="en-US" dirty="0"/>
              <a:t> leadership, transparent reporting and adequate staffing are essential for safer care.</a:t>
            </a:r>
            <a:endParaRPr lang="en-IN"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540327"/>
          </a:xfrm>
          <a:solidFill>
            <a:schemeClr val="accent1">
              <a:lumMod val="20000"/>
              <a:lumOff val="80000"/>
            </a:schemeClr>
          </a:solidFill>
        </p:spPr>
        <p:txBody>
          <a:bodyPr>
            <a:normAutofit fontScale="90000"/>
          </a:bodyPr>
          <a:lstStyle/>
          <a:p>
            <a:pPr algn="ctr"/>
            <a:r>
              <a:rPr lang="en-US" b="1" dirty="0">
                <a:solidFill>
                  <a:schemeClr val="bg1"/>
                </a:solidFill>
              </a:rPr>
              <a:t>References</a:t>
            </a:r>
            <a:endParaRPr lang="en-IN" b="1" dirty="0">
              <a:solidFill>
                <a:schemeClr val="bg1"/>
              </a:solidFill>
            </a:endParaRPr>
          </a:p>
        </p:txBody>
      </p:sp>
      <p:sp>
        <p:nvSpPr>
          <p:cNvPr id="3" name="Content Placeholder 2"/>
          <p:cNvSpPr>
            <a:spLocks noGrp="1"/>
          </p:cNvSpPr>
          <p:nvPr>
            <p:ph idx="1"/>
          </p:nvPr>
        </p:nvSpPr>
        <p:spPr>
          <a:xfrm>
            <a:off x="98322" y="618985"/>
            <a:ext cx="12191365" cy="6317673"/>
          </a:xfrm>
        </p:spPr>
        <p:style>
          <a:lnRef idx="2">
            <a:schemeClr val="dk1"/>
          </a:lnRef>
          <a:fillRef idx="1">
            <a:schemeClr val="lt1"/>
          </a:fillRef>
          <a:effectRef idx="0">
            <a:schemeClr val="dk1"/>
          </a:effectRef>
          <a:fontRef idx="minor">
            <a:schemeClr val="dk1"/>
          </a:fontRef>
        </p:style>
        <p:txBody>
          <a:bodyPr>
            <a:noAutofit/>
          </a:bodyPr>
          <a:lstStyle/>
          <a:p>
            <a:pPr marL="0" indent="0">
              <a:lnSpc>
                <a:spcPct val="90000"/>
              </a:lnSpc>
              <a:buNone/>
            </a:pPr>
            <a:r>
              <a:rPr lang="en-IN" sz="900" dirty="0">
                <a:solidFill>
                  <a:schemeClr val="bg1"/>
                </a:solidFill>
              </a:rPr>
              <a:t>Agency for Healthcare Research and Quality (2024). </a:t>
            </a:r>
            <a:r>
              <a:rPr lang="en-IN" sz="900" i="1" dirty="0">
                <a:solidFill>
                  <a:schemeClr val="bg1"/>
                </a:solidFill>
              </a:rPr>
              <a:t>Root cause analysis</a:t>
            </a:r>
            <a:r>
              <a:rPr lang="en-IN" sz="900" dirty="0">
                <a:solidFill>
                  <a:schemeClr val="bg1"/>
                </a:solidFill>
              </a:rPr>
              <a:t>. [online] Patient Safety Network. Available at: </a:t>
            </a:r>
            <a:r>
              <a:rPr lang="en-IN" sz="900" u="sng" dirty="0">
                <a:solidFill>
                  <a:schemeClr val="bg1"/>
                </a:solidFill>
                <a:hlinkClick r:id="rId2">
                  <a:extLst>
                    <a:ext uri="{A12FA001-AC4F-418D-AE19-62706E023703}">
                      <ahyp:hlinkClr xmlns:ahyp="http://schemas.microsoft.com/office/drawing/2018/hyperlinkcolor" val="tx"/>
                    </a:ext>
                  </a:extLst>
                </a:hlinkClick>
              </a:rPr>
              <a:t>https://psnet.ahrq.gov/primer/root-cause-analysis</a:t>
            </a:r>
            <a:r>
              <a:rPr lang="en-IN" sz="900" dirty="0">
                <a:solidFill>
                  <a:schemeClr val="bg1"/>
                </a:solidFill>
              </a:rPr>
              <a:t> [Accessed 15 July 2026].</a:t>
            </a:r>
          </a:p>
          <a:p>
            <a:pPr marL="0" indent="0">
              <a:lnSpc>
                <a:spcPct val="90000"/>
              </a:lnSpc>
              <a:buNone/>
            </a:pPr>
            <a:r>
              <a:rPr lang="en-GB" sz="900" dirty="0">
                <a:solidFill>
                  <a:schemeClr val="bg1"/>
                </a:solidFill>
              </a:rPr>
              <a:t>Barr, E. and Brannan, G.D., 2024. Quality improvement methods (lean, </a:t>
            </a:r>
            <a:r>
              <a:rPr lang="en-GB" sz="900" dirty="0" err="1">
                <a:solidFill>
                  <a:schemeClr val="bg1"/>
                </a:solidFill>
              </a:rPr>
              <a:t>pdsa</a:t>
            </a:r>
            <a:r>
              <a:rPr lang="en-GB" sz="900" dirty="0">
                <a:solidFill>
                  <a:schemeClr val="bg1"/>
                </a:solidFill>
              </a:rPr>
              <a:t>, six sigma). In </a:t>
            </a:r>
            <a:r>
              <a:rPr lang="en-GB" sz="900" i="1" dirty="0" err="1">
                <a:solidFill>
                  <a:schemeClr val="bg1"/>
                </a:solidFill>
              </a:rPr>
              <a:t>StatPearls</a:t>
            </a:r>
            <a:r>
              <a:rPr lang="en-GB" sz="900" i="1" dirty="0">
                <a:solidFill>
                  <a:schemeClr val="bg1"/>
                </a:solidFill>
              </a:rPr>
              <a:t> [Internet]</a:t>
            </a:r>
            <a:r>
              <a:rPr lang="en-GB" sz="900" dirty="0">
                <a:solidFill>
                  <a:schemeClr val="bg1"/>
                </a:solidFill>
              </a:rPr>
              <a:t>. </a:t>
            </a:r>
            <a:r>
              <a:rPr lang="en-GB" sz="900" dirty="0" err="1">
                <a:solidFill>
                  <a:schemeClr val="bg1"/>
                </a:solidFill>
              </a:rPr>
              <a:t>StatPearls</a:t>
            </a:r>
            <a:r>
              <a:rPr lang="en-GB" sz="900" dirty="0">
                <a:solidFill>
                  <a:schemeClr val="bg1"/>
                </a:solidFill>
              </a:rPr>
              <a:t> Publishing. </a:t>
            </a:r>
            <a:r>
              <a:rPr lang="en-GB" sz="900" u="sng" dirty="0">
                <a:solidFill>
                  <a:schemeClr val="bg1"/>
                </a:solidFill>
                <a:hlinkClick r:id="rId3">
                  <a:extLst>
                    <a:ext uri="{A12FA001-AC4F-418D-AE19-62706E023703}">
                      <ahyp:hlinkClr xmlns:ahyp="http://schemas.microsoft.com/office/drawing/2018/hyperlinkcolor" val="tx"/>
                    </a:ext>
                  </a:extLst>
                </a:hlinkClick>
              </a:rPr>
              <a:t>https://www.ncbi.nlm.nih.gov/books/NBK599556/</a:t>
            </a:r>
            <a:r>
              <a:rPr lang="en-GB" sz="900" dirty="0">
                <a:solidFill>
                  <a:schemeClr val="bg1"/>
                </a:solidFill>
              </a:rPr>
              <a:t> </a:t>
            </a:r>
            <a:endParaRPr lang="en-IN" sz="900" dirty="0">
              <a:solidFill>
                <a:schemeClr val="bg1"/>
              </a:solidFill>
            </a:endParaRPr>
          </a:p>
          <a:p>
            <a:pPr marL="0" indent="0">
              <a:lnSpc>
                <a:spcPct val="90000"/>
              </a:lnSpc>
              <a:buNone/>
            </a:pPr>
            <a:r>
              <a:rPr lang="en-GB" sz="900" dirty="0">
                <a:solidFill>
                  <a:schemeClr val="bg1"/>
                </a:solidFill>
              </a:rPr>
              <a:t>Barrow, J.M. and </a:t>
            </a:r>
            <a:r>
              <a:rPr lang="en-GB" sz="900" dirty="0" err="1">
                <a:solidFill>
                  <a:schemeClr val="bg1"/>
                </a:solidFill>
              </a:rPr>
              <a:t>Annamaraju</a:t>
            </a:r>
            <a:r>
              <a:rPr lang="en-GB" sz="900" dirty="0">
                <a:solidFill>
                  <a:schemeClr val="bg1"/>
                </a:solidFill>
              </a:rPr>
              <a:t>, P., 2022. Change management in health care. In </a:t>
            </a:r>
            <a:r>
              <a:rPr lang="en-GB" sz="900" i="1" dirty="0" err="1">
                <a:solidFill>
                  <a:schemeClr val="bg1"/>
                </a:solidFill>
              </a:rPr>
              <a:t>StatPearls</a:t>
            </a:r>
            <a:r>
              <a:rPr lang="en-GB" sz="900" i="1" dirty="0">
                <a:solidFill>
                  <a:schemeClr val="bg1"/>
                </a:solidFill>
              </a:rPr>
              <a:t> [Internet]</a:t>
            </a:r>
            <a:r>
              <a:rPr lang="en-GB" sz="900" dirty="0">
                <a:solidFill>
                  <a:schemeClr val="bg1"/>
                </a:solidFill>
              </a:rPr>
              <a:t>. </a:t>
            </a:r>
            <a:r>
              <a:rPr lang="en-GB" sz="900" dirty="0" err="1">
                <a:solidFill>
                  <a:schemeClr val="bg1"/>
                </a:solidFill>
              </a:rPr>
              <a:t>StatPearls</a:t>
            </a:r>
            <a:r>
              <a:rPr lang="en-GB" sz="900" dirty="0">
                <a:solidFill>
                  <a:schemeClr val="bg1"/>
                </a:solidFill>
              </a:rPr>
              <a:t> Publishing. </a:t>
            </a:r>
            <a:r>
              <a:rPr lang="en-GB" sz="900" u="sng" dirty="0">
                <a:solidFill>
                  <a:schemeClr val="bg1"/>
                </a:solidFill>
                <a:hlinkClick r:id="rId4">
                  <a:extLst>
                    <a:ext uri="{A12FA001-AC4F-418D-AE19-62706E023703}">
                      <ahyp:hlinkClr xmlns:ahyp="http://schemas.microsoft.com/office/drawing/2018/hyperlinkcolor" val="tx"/>
                    </a:ext>
                  </a:extLst>
                </a:hlinkClick>
              </a:rPr>
              <a:t>https://www.ncbi.nlm.nih.gov/books/NBK459380/</a:t>
            </a:r>
            <a:r>
              <a:rPr lang="en-GB" sz="900" dirty="0">
                <a:solidFill>
                  <a:schemeClr val="bg1"/>
                </a:solidFill>
              </a:rPr>
              <a:t> </a:t>
            </a:r>
            <a:endParaRPr lang="en-IN" sz="900" dirty="0">
              <a:solidFill>
                <a:schemeClr val="bg1"/>
              </a:solidFill>
            </a:endParaRPr>
          </a:p>
          <a:p>
            <a:pPr marL="0" indent="0">
              <a:lnSpc>
                <a:spcPct val="90000"/>
              </a:lnSpc>
              <a:buNone/>
            </a:pPr>
            <a:r>
              <a:rPr lang="en-GB" sz="900" dirty="0">
                <a:solidFill>
                  <a:schemeClr val="bg1"/>
                </a:solidFill>
              </a:rPr>
              <a:t>Demeke, G.W., van Engen, M.L. and Markos, S., 2024. Servant leadership in the healthcare literature: A systematic review. </a:t>
            </a:r>
            <a:r>
              <a:rPr lang="en-GB" sz="900" i="1" dirty="0">
                <a:solidFill>
                  <a:schemeClr val="bg1"/>
                </a:solidFill>
              </a:rPr>
              <a:t>Journal of healthcare leadership</a:t>
            </a:r>
            <a:r>
              <a:rPr lang="en-GB" sz="900" dirty="0">
                <a:solidFill>
                  <a:schemeClr val="bg1"/>
                </a:solidFill>
              </a:rPr>
              <a:t>, pp.1-14. </a:t>
            </a:r>
            <a:r>
              <a:rPr lang="en-GB" sz="900" u="sng" dirty="0">
                <a:solidFill>
                  <a:schemeClr val="bg1"/>
                </a:solidFill>
                <a:hlinkClick r:id="rId5">
                  <a:extLst>
                    <a:ext uri="{A12FA001-AC4F-418D-AE19-62706E023703}">
                      <ahyp:hlinkClr xmlns:ahyp="http://schemas.microsoft.com/office/drawing/2018/hyperlinkcolor" val="tx"/>
                    </a:ext>
                  </a:extLst>
                </a:hlinkClick>
              </a:rPr>
              <a:t>https://www.tandfonline.com/doi/pdf/10.2147/JHL.S440160</a:t>
            </a:r>
            <a:r>
              <a:rPr lang="en-GB" sz="900" dirty="0">
                <a:solidFill>
                  <a:schemeClr val="bg1"/>
                </a:solidFill>
              </a:rPr>
              <a:t> </a:t>
            </a:r>
            <a:endParaRPr lang="en-IN" sz="900" dirty="0">
              <a:solidFill>
                <a:schemeClr val="bg1"/>
              </a:solidFill>
            </a:endParaRPr>
          </a:p>
          <a:p>
            <a:pPr marL="0" indent="0">
              <a:lnSpc>
                <a:spcPct val="90000"/>
              </a:lnSpc>
              <a:buNone/>
            </a:pPr>
            <a:r>
              <a:rPr lang="en-GB" sz="900" dirty="0">
                <a:solidFill>
                  <a:schemeClr val="bg1"/>
                </a:solidFill>
              </a:rPr>
              <a:t>Drennan, J., Murphy, A., McCarthy, V.J., Ball, J., Duffield, C., Crouch, R., Kelly, G., Loughnane, C., Murphy, A., Hegarty, J. and Brady, N., 2024. The association between nurse staffing and quality of care in emergency departments: A systematic review. </a:t>
            </a:r>
            <a:r>
              <a:rPr lang="en-GB" sz="900" i="1" dirty="0">
                <a:solidFill>
                  <a:schemeClr val="bg1"/>
                </a:solidFill>
              </a:rPr>
              <a:t>International journal of nursing studies</a:t>
            </a:r>
            <a:r>
              <a:rPr lang="en-GB" sz="900" dirty="0">
                <a:solidFill>
                  <a:schemeClr val="bg1"/>
                </a:solidFill>
              </a:rPr>
              <a:t>, </a:t>
            </a:r>
            <a:r>
              <a:rPr lang="en-GB" sz="900" i="1" dirty="0">
                <a:solidFill>
                  <a:schemeClr val="bg1"/>
                </a:solidFill>
              </a:rPr>
              <a:t>153</a:t>
            </a:r>
            <a:r>
              <a:rPr lang="en-GB" sz="900" dirty="0">
                <a:solidFill>
                  <a:schemeClr val="bg1"/>
                </a:solidFill>
              </a:rPr>
              <a:t>, p.104706. </a:t>
            </a:r>
            <a:r>
              <a:rPr lang="en-GB" sz="900" u="sng" dirty="0">
                <a:solidFill>
                  <a:schemeClr val="bg1"/>
                </a:solidFill>
                <a:hlinkClick r:id="rId6">
                  <a:extLst>
                    <a:ext uri="{A12FA001-AC4F-418D-AE19-62706E023703}">
                      <ahyp:hlinkClr xmlns:ahyp="http://schemas.microsoft.com/office/drawing/2018/hyperlinkcolor" val="tx"/>
                    </a:ext>
                  </a:extLst>
                </a:hlinkClick>
              </a:rPr>
              <a:t>https://www.sciencedirect.com/science/article/pii/S002074892400018X</a:t>
            </a:r>
            <a:r>
              <a:rPr lang="en-GB" sz="900" dirty="0">
                <a:solidFill>
                  <a:schemeClr val="bg1"/>
                </a:solidFill>
              </a:rPr>
              <a:t> </a:t>
            </a:r>
            <a:endParaRPr lang="en-IN" sz="900" dirty="0">
              <a:solidFill>
                <a:schemeClr val="bg1"/>
              </a:solidFill>
            </a:endParaRPr>
          </a:p>
          <a:p>
            <a:pPr marL="0" indent="0">
              <a:lnSpc>
                <a:spcPct val="90000"/>
              </a:lnSpc>
              <a:buNone/>
            </a:pPr>
            <a:r>
              <a:rPr lang="en-GB" sz="900" dirty="0" err="1">
                <a:solidFill>
                  <a:schemeClr val="bg1"/>
                </a:solidFill>
              </a:rPr>
              <a:t>Endalamaw</a:t>
            </a:r>
            <a:r>
              <a:rPr lang="en-GB" sz="900" dirty="0">
                <a:solidFill>
                  <a:schemeClr val="bg1"/>
                </a:solidFill>
              </a:rPr>
              <a:t>, A., Khatri, R.B., Mengistu, T.S., </a:t>
            </a:r>
            <a:r>
              <a:rPr lang="en-GB" sz="900" dirty="0" err="1">
                <a:solidFill>
                  <a:schemeClr val="bg1"/>
                </a:solidFill>
              </a:rPr>
              <a:t>Erku</a:t>
            </a:r>
            <a:r>
              <a:rPr lang="en-GB" sz="900" dirty="0">
                <a:solidFill>
                  <a:schemeClr val="bg1"/>
                </a:solidFill>
              </a:rPr>
              <a:t>, D., </a:t>
            </a:r>
            <a:r>
              <a:rPr lang="en-GB" sz="900" dirty="0" err="1">
                <a:solidFill>
                  <a:schemeClr val="bg1"/>
                </a:solidFill>
              </a:rPr>
              <a:t>Wolka</a:t>
            </a:r>
            <a:r>
              <a:rPr lang="en-GB" sz="900" dirty="0">
                <a:solidFill>
                  <a:schemeClr val="bg1"/>
                </a:solidFill>
              </a:rPr>
              <a:t>, E., Zewdie, A. and Assefa, Y., 2024. A scoping review of continuous quality improvement in healthcare system: conceptualisation, models and tools, barriers and facilitators, and impact. </a:t>
            </a:r>
            <a:r>
              <a:rPr lang="en-GB" sz="900" i="1" dirty="0">
                <a:solidFill>
                  <a:schemeClr val="bg1"/>
                </a:solidFill>
              </a:rPr>
              <a:t>BMC health services research</a:t>
            </a:r>
            <a:r>
              <a:rPr lang="en-GB" sz="900" dirty="0">
                <a:solidFill>
                  <a:schemeClr val="bg1"/>
                </a:solidFill>
              </a:rPr>
              <a:t>, </a:t>
            </a:r>
            <a:r>
              <a:rPr lang="en-GB" sz="900" i="1" dirty="0">
                <a:solidFill>
                  <a:schemeClr val="bg1"/>
                </a:solidFill>
              </a:rPr>
              <a:t>24</a:t>
            </a:r>
            <a:r>
              <a:rPr lang="en-GB" sz="900" dirty="0">
                <a:solidFill>
                  <a:schemeClr val="bg1"/>
                </a:solidFill>
              </a:rPr>
              <a:t>(1), p.487. </a:t>
            </a:r>
            <a:r>
              <a:rPr lang="en-GB" sz="900" u="sng" dirty="0">
                <a:solidFill>
                  <a:schemeClr val="bg1"/>
                </a:solidFill>
                <a:hlinkClick r:id="rId7">
                  <a:extLst>
                    <a:ext uri="{A12FA001-AC4F-418D-AE19-62706E023703}">
                      <ahyp:hlinkClr xmlns:ahyp="http://schemas.microsoft.com/office/drawing/2018/hyperlinkcolor" val="tx"/>
                    </a:ext>
                  </a:extLst>
                </a:hlinkClick>
              </a:rPr>
              <a:t>https://link.springer.com/content/pdf/10.1186/s12913-024-10828-0.pdf</a:t>
            </a:r>
            <a:r>
              <a:rPr lang="en-GB" sz="900" dirty="0">
                <a:solidFill>
                  <a:schemeClr val="bg1"/>
                </a:solidFill>
              </a:rPr>
              <a:t> </a:t>
            </a:r>
            <a:endParaRPr lang="en-IN" sz="900" dirty="0">
              <a:solidFill>
                <a:schemeClr val="bg1"/>
              </a:solidFill>
            </a:endParaRPr>
          </a:p>
          <a:p>
            <a:pPr marL="0" indent="0">
              <a:lnSpc>
                <a:spcPct val="90000"/>
              </a:lnSpc>
              <a:buNone/>
            </a:pPr>
            <a:r>
              <a:rPr lang="en-IN" sz="900" dirty="0">
                <a:solidFill>
                  <a:schemeClr val="bg1"/>
                </a:solidFill>
              </a:rPr>
              <a:t>Francis, R. (2013). </a:t>
            </a:r>
            <a:r>
              <a:rPr lang="en-IN" sz="900" i="1" dirty="0">
                <a:solidFill>
                  <a:schemeClr val="bg1"/>
                </a:solidFill>
              </a:rPr>
              <a:t>The Mid Staffordshire NHS Foundation Trust Public Inquiry Report of the Mid Staffordshire NHS Foundation Trust Public Inquiry Executive Summary HC 947</a:t>
            </a:r>
            <a:r>
              <a:rPr lang="en-IN" sz="900" dirty="0">
                <a:solidFill>
                  <a:schemeClr val="bg1"/>
                </a:solidFill>
              </a:rPr>
              <a:t>. [online] </a:t>
            </a:r>
            <a:r>
              <a:rPr lang="en-IN" sz="900" i="1" dirty="0">
                <a:solidFill>
                  <a:schemeClr val="bg1"/>
                </a:solidFill>
              </a:rPr>
              <a:t>GOV.UK</a:t>
            </a:r>
            <a:r>
              <a:rPr lang="en-IN" sz="900" dirty="0">
                <a:solidFill>
                  <a:schemeClr val="bg1"/>
                </a:solidFill>
              </a:rPr>
              <a:t>. Available at: </a:t>
            </a:r>
            <a:r>
              <a:rPr lang="en-IN" sz="900" u="sng" dirty="0">
                <a:solidFill>
                  <a:schemeClr val="bg1"/>
                </a:solidFill>
                <a:hlinkClick r:id="rId8">
                  <a:extLst>
                    <a:ext uri="{A12FA001-AC4F-418D-AE19-62706E023703}">
                      <ahyp:hlinkClr xmlns:ahyp="http://schemas.microsoft.com/office/drawing/2018/hyperlinkcolor" val="tx"/>
                    </a:ext>
                  </a:extLst>
                </a:hlinkClick>
              </a:rPr>
              <a:t>https://assets.publishing.service.gov.uk/government/uploads/system/uploads/attachment_data/file/279124/0947.pdf</a:t>
            </a:r>
            <a:r>
              <a:rPr lang="en-IN" sz="900" dirty="0">
                <a:solidFill>
                  <a:schemeClr val="bg1"/>
                </a:solidFill>
              </a:rPr>
              <a:t> [Accessed 15 July 2026].</a:t>
            </a:r>
          </a:p>
          <a:p>
            <a:pPr marL="0" indent="0">
              <a:lnSpc>
                <a:spcPct val="90000"/>
              </a:lnSpc>
              <a:buNone/>
            </a:pPr>
            <a:r>
              <a:rPr lang="en-US" altLang="en-US" sz="900" dirty="0">
                <a:solidFill>
                  <a:schemeClr val="bg1"/>
                </a:solidFill>
              </a:rPr>
              <a:t>Gonzalez, D.J. (2019). Find the Root of the Problem - Adventure Park Insider. [online] Adventure Park Insider. Available at: https://adventureparkinsider.com/article/find-the-root-of-the-problem/  [Accessed 18 July 2026].</a:t>
            </a:r>
          </a:p>
          <a:p>
            <a:pPr marL="0" indent="0">
              <a:lnSpc>
                <a:spcPct val="90000"/>
              </a:lnSpc>
              <a:buNone/>
            </a:pPr>
            <a:r>
              <a:rPr lang="en-GB" sz="900" dirty="0">
                <a:solidFill>
                  <a:schemeClr val="bg1"/>
                </a:solidFill>
              </a:rPr>
              <a:t>Harrison, R., Fischer, S., </a:t>
            </a:r>
            <a:r>
              <a:rPr lang="en-GB" sz="900" dirty="0" err="1">
                <a:solidFill>
                  <a:schemeClr val="bg1"/>
                </a:solidFill>
              </a:rPr>
              <a:t>Walpola</a:t>
            </a:r>
            <a:r>
              <a:rPr lang="en-GB" sz="900" dirty="0">
                <a:solidFill>
                  <a:schemeClr val="bg1"/>
                </a:solidFill>
              </a:rPr>
              <a:t>, R.L., Chauhan, A., Babalola, T., Mears, S. and Le-Dao, H., 2021. Where do models for change management, improvement and implementation meet? A systematic review of the applications of change management models in healthcare. </a:t>
            </a:r>
            <a:r>
              <a:rPr lang="en-GB" sz="900" i="1" dirty="0">
                <a:solidFill>
                  <a:schemeClr val="bg1"/>
                </a:solidFill>
              </a:rPr>
              <a:t>Journal of healthcare leadership</a:t>
            </a:r>
            <a:r>
              <a:rPr lang="en-GB" sz="900" dirty="0">
                <a:solidFill>
                  <a:schemeClr val="bg1"/>
                </a:solidFill>
              </a:rPr>
              <a:t>, pp.85-108. </a:t>
            </a:r>
            <a:r>
              <a:rPr lang="en-GB" sz="900" u="sng" dirty="0">
                <a:solidFill>
                  <a:schemeClr val="bg1"/>
                </a:solidFill>
                <a:hlinkClick r:id="rId9">
                  <a:extLst>
                    <a:ext uri="{A12FA001-AC4F-418D-AE19-62706E023703}">
                      <ahyp:hlinkClr xmlns:ahyp="http://schemas.microsoft.com/office/drawing/2018/hyperlinkcolor" val="tx"/>
                    </a:ext>
                  </a:extLst>
                </a:hlinkClick>
              </a:rPr>
              <a:t>https://www.tandfonline.com/doi/pdf/10.2147/jhl.s289176</a:t>
            </a:r>
            <a:r>
              <a:rPr lang="en-GB" sz="900" dirty="0">
                <a:solidFill>
                  <a:schemeClr val="bg1"/>
                </a:solidFill>
              </a:rPr>
              <a:t> </a:t>
            </a:r>
            <a:endParaRPr lang="en-IN" sz="900" dirty="0">
              <a:solidFill>
                <a:schemeClr val="bg1"/>
              </a:solidFill>
            </a:endParaRPr>
          </a:p>
          <a:p>
            <a:pPr marL="0" indent="0">
              <a:lnSpc>
                <a:spcPct val="90000"/>
              </a:lnSpc>
              <a:buNone/>
            </a:pPr>
            <a:r>
              <a:rPr lang="en-GB" sz="900" dirty="0">
                <a:solidFill>
                  <a:schemeClr val="bg1"/>
                </a:solidFill>
              </a:rPr>
              <a:t>Hibbert, P.D., Stewart, S., Wiles, L.K., Braithwaite, J., Runciman, W.B. and Thomas, M.J., 2023. Improving patient safety governance and systems through learning from successes and failures: qualitative surveys and interviews with international experts. </a:t>
            </a:r>
            <a:r>
              <a:rPr lang="en-GB" sz="900" i="1" dirty="0">
                <a:solidFill>
                  <a:schemeClr val="bg1"/>
                </a:solidFill>
              </a:rPr>
              <a:t>International Journal for Quality in Health Care</a:t>
            </a:r>
            <a:r>
              <a:rPr lang="en-GB" sz="900" dirty="0">
                <a:solidFill>
                  <a:schemeClr val="bg1"/>
                </a:solidFill>
              </a:rPr>
              <a:t>, </a:t>
            </a:r>
            <a:r>
              <a:rPr lang="en-GB" sz="900" i="1" dirty="0">
                <a:solidFill>
                  <a:schemeClr val="bg1"/>
                </a:solidFill>
              </a:rPr>
              <a:t>35</a:t>
            </a:r>
            <a:r>
              <a:rPr lang="en-GB" sz="900" dirty="0">
                <a:solidFill>
                  <a:schemeClr val="bg1"/>
                </a:solidFill>
              </a:rPr>
              <a:t>(4), p.0. </a:t>
            </a:r>
            <a:r>
              <a:rPr lang="en-GB" sz="900" u="sng" dirty="0">
                <a:solidFill>
                  <a:schemeClr val="bg1"/>
                </a:solidFill>
                <a:hlinkClick r:id="rId10">
                  <a:extLst>
                    <a:ext uri="{A12FA001-AC4F-418D-AE19-62706E023703}">
                      <ahyp:hlinkClr xmlns:ahyp="http://schemas.microsoft.com/office/drawing/2018/hyperlinkcolor" val="tx"/>
                    </a:ext>
                  </a:extLst>
                </a:hlinkClick>
              </a:rPr>
              <a:t>https://pmc.ncbi.nlm.nih.gov/articles/PMC10656601/pdf/mzad088.pdf</a:t>
            </a:r>
            <a:r>
              <a:rPr lang="en-GB" sz="900" dirty="0">
                <a:solidFill>
                  <a:schemeClr val="bg1"/>
                </a:solidFill>
              </a:rPr>
              <a:t> </a:t>
            </a:r>
            <a:endParaRPr lang="en-IN" sz="900" dirty="0">
              <a:solidFill>
                <a:schemeClr val="bg1"/>
              </a:solidFill>
            </a:endParaRPr>
          </a:p>
          <a:p>
            <a:pPr marL="0" indent="0">
              <a:lnSpc>
                <a:spcPct val="90000"/>
              </a:lnSpc>
              <a:buNone/>
            </a:pPr>
            <a:r>
              <a:rPr lang="en-GB" sz="900" dirty="0" err="1">
                <a:solidFill>
                  <a:schemeClr val="bg1"/>
                </a:solidFill>
              </a:rPr>
              <a:t>Jalilvand</a:t>
            </a:r>
            <a:r>
              <a:rPr lang="en-GB" sz="900" dirty="0">
                <a:solidFill>
                  <a:schemeClr val="bg1"/>
                </a:solidFill>
              </a:rPr>
              <a:t>, M.A., </a:t>
            </a:r>
            <a:r>
              <a:rPr lang="en-GB" sz="900" dirty="0" err="1">
                <a:solidFill>
                  <a:schemeClr val="bg1"/>
                </a:solidFill>
              </a:rPr>
              <a:t>Raeisi</a:t>
            </a:r>
            <a:r>
              <a:rPr lang="en-GB" sz="900" dirty="0">
                <a:solidFill>
                  <a:schemeClr val="bg1"/>
                </a:solidFill>
              </a:rPr>
              <a:t>, A.R. and </a:t>
            </a:r>
            <a:r>
              <a:rPr lang="en-GB" sz="900" dirty="0" err="1">
                <a:solidFill>
                  <a:schemeClr val="bg1"/>
                </a:solidFill>
              </a:rPr>
              <a:t>Shaarbafchizadeh</a:t>
            </a:r>
            <a:r>
              <a:rPr lang="en-GB" sz="900" dirty="0">
                <a:solidFill>
                  <a:schemeClr val="bg1"/>
                </a:solidFill>
              </a:rPr>
              <a:t>, N., 2024. Hospital governance accountability structure: a scoping review. </a:t>
            </a:r>
            <a:r>
              <a:rPr lang="en-GB" sz="900" i="1" dirty="0">
                <a:solidFill>
                  <a:schemeClr val="bg1"/>
                </a:solidFill>
              </a:rPr>
              <a:t>BMC Health Services Research</a:t>
            </a:r>
            <a:r>
              <a:rPr lang="en-GB" sz="900" dirty="0">
                <a:solidFill>
                  <a:schemeClr val="bg1"/>
                </a:solidFill>
              </a:rPr>
              <a:t>, </a:t>
            </a:r>
            <a:r>
              <a:rPr lang="en-GB" sz="900" i="1" dirty="0">
                <a:solidFill>
                  <a:schemeClr val="bg1"/>
                </a:solidFill>
              </a:rPr>
              <a:t>24</a:t>
            </a:r>
            <a:r>
              <a:rPr lang="en-GB" sz="900" dirty="0">
                <a:solidFill>
                  <a:schemeClr val="bg1"/>
                </a:solidFill>
              </a:rPr>
              <a:t>(1), p.47. </a:t>
            </a:r>
            <a:r>
              <a:rPr lang="en-GB" sz="900" u="sng" dirty="0">
                <a:solidFill>
                  <a:schemeClr val="bg1"/>
                </a:solidFill>
                <a:hlinkClick r:id="rId11">
                  <a:extLst>
                    <a:ext uri="{A12FA001-AC4F-418D-AE19-62706E023703}">
                      <ahyp:hlinkClr xmlns:ahyp="http://schemas.microsoft.com/office/drawing/2018/hyperlinkcolor" val="tx"/>
                    </a:ext>
                  </a:extLst>
                </a:hlinkClick>
              </a:rPr>
              <a:t>https://link.springer.com/content/pdf/10.1186/s12913-023-10135-0.pdf</a:t>
            </a:r>
            <a:r>
              <a:rPr lang="en-GB" sz="900" dirty="0">
                <a:solidFill>
                  <a:schemeClr val="bg1"/>
                </a:solidFill>
              </a:rPr>
              <a:t> </a:t>
            </a:r>
            <a:endParaRPr lang="en-IN" sz="900" dirty="0">
              <a:solidFill>
                <a:schemeClr val="bg1"/>
              </a:solidFill>
            </a:endParaRPr>
          </a:p>
          <a:p>
            <a:pPr marL="0" indent="0">
              <a:lnSpc>
                <a:spcPct val="90000"/>
              </a:lnSpc>
              <a:buNone/>
            </a:pPr>
            <a:r>
              <a:rPr lang="en-IN" sz="900" dirty="0">
                <a:solidFill>
                  <a:schemeClr val="bg1"/>
                </a:solidFill>
              </a:rPr>
              <a:t>NHS England (2024). </a:t>
            </a:r>
            <a:r>
              <a:rPr lang="en-IN" sz="900" i="1" dirty="0">
                <a:solidFill>
                  <a:schemeClr val="bg1"/>
                </a:solidFill>
              </a:rPr>
              <a:t>National Healthcare Inequalities Improvement Programme</a:t>
            </a:r>
            <a:r>
              <a:rPr lang="en-IN" sz="900" dirty="0">
                <a:solidFill>
                  <a:schemeClr val="bg1"/>
                </a:solidFill>
              </a:rPr>
              <a:t>. [online] Www.england.nhs.uk. Available at: </a:t>
            </a:r>
            <a:r>
              <a:rPr lang="en-IN" sz="900" u="sng" dirty="0">
                <a:solidFill>
                  <a:schemeClr val="bg1"/>
                </a:solidFill>
                <a:hlinkClick r:id="rId12">
                  <a:extLst>
                    <a:ext uri="{A12FA001-AC4F-418D-AE19-62706E023703}">
                      <ahyp:hlinkClr xmlns:ahyp="http://schemas.microsoft.com/office/drawing/2018/hyperlinkcolor" val="tx"/>
                    </a:ext>
                  </a:extLst>
                </a:hlinkClick>
              </a:rPr>
              <a:t>https://www.england.nhs.uk/about/equality/equality-hub/national-healthcare-inequalities-improvement-programme/</a:t>
            </a:r>
            <a:r>
              <a:rPr lang="en-IN" sz="900" dirty="0">
                <a:solidFill>
                  <a:schemeClr val="bg1"/>
                </a:solidFill>
              </a:rPr>
              <a:t> [Accessed 15 July 2026].</a:t>
            </a:r>
          </a:p>
          <a:p>
            <a:pPr marL="0" indent="0">
              <a:lnSpc>
                <a:spcPct val="90000"/>
              </a:lnSpc>
              <a:buNone/>
            </a:pPr>
            <a:r>
              <a:rPr lang="en-IN" sz="900" dirty="0">
                <a:solidFill>
                  <a:schemeClr val="bg1"/>
                </a:solidFill>
              </a:rPr>
              <a:t>NHS England (2024). </a:t>
            </a:r>
            <a:r>
              <a:rPr lang="en-IN" sz="900" i="1" dirty="0">
                <a:solidFill>
                  <a:schemeClr val="bg1"/>
                </a:solidFill>
              </a:rPr>
              <a:t>Patient Safety Incident Response Framework and supporting guidance</a:t>
            </a:r>
            <a:r>
              <a:rPr lang="en-IN" sz="900" dirty="0">
                <a:solidFill>
                  <a:schemeClr val="bg1"/>
                </a:solidFill>
              </a:rPr>
              <a:t>. [online] Www.england.nhs.uk. Available at: </a:t>
            </a:r>
            <a:r>
              <a:rPr lang="en-IN" sz="900" u="sng" dirty="0">
                <a:solidFill>
                  <a:schemeClr val="bg1"/>
                </a:solidFill>
                <a:hlinkClick r:id="rId13">
                  <a:extLst>
                    <a:ext uri="{A12FA001-AC4F-418D-AE19-62706E023703}">
                      <ahyp:hlinkClr xmlns:ahyp="http://schemas.microsoft.com/office/drawing/2018/hyperlinkcolor" val="tx"/>
                    </a:ext>
                  </a:extLst>
                </a:hlinkClick>
              </a:rPr>
              <a:t>https://www.england.nhs.uk/publication/patient-safety-incident-response-framework-and-supporting-guidance/</a:t>
            </a:r>
            <a:r>
              <a:rPr lang="en-IN" sz="900" dirty="0">
                <a:solidFill>
                  <a:schemeClr val="bg1"/>
                </a:solidFill>
              </a:rPr>
              <a:t> [Accessed 15 July 2026].</a:t>
            </a:r>
          </a:p>
          <a:p>
            <a:pPr marL="0" indent="0">
              <a:lnSpc>
                <a:spcPct val="90000"/>
              </a:lnSpc>
              <a:buNone/>
            </a:pPr>
            <a:r>
              <a:rPr lang="en-IN" sz="900" dirty="0">
                <a:solidFill>
                  <a:schemeClr val="bg1"/>
                </a:solidFill>
              </a:rPr>
              <a:t>NHS England (2026). </a:t>
            </a:r>
            <a:r>
              <a:rPr lang="en-IN" sz="900" i="1" dirty="0">
                <a:solidFill>
                  <a:schemeClr val="bg1"/>
                </a:solidFill>
              </a:rPr>
              <a:t>NHS England » NHS dentistry quality improvement programme: Year 1 topic guide</a:t>
            </a:r>
            <a:r>
              <a:rPr lang="en-IN" sz="900" dirty="0">
                <a:solidFill>
                  <a:schemeClr val="bg1"/>
                </a:solidFill>
              </a:rPr>
              <a:t>. [online] England.nhs.uk. Available at: </a:t>
            </a:r>
            <a:r>
              <a:rPr lang="en-IN" sz="900" u="sng" dirty="0">
                <a:solidFill>
                  <a:schemeClr val="bg1"/>
                </a:solidFill>
                <a:hlinkClick r:id="rId14">
                  <a:extLst>
                    <a:ext uri="{A12FA001-AC4F-418D-AE19-62706E023703}">
                      <ahyp:hlinkClr xmlns:ahyp="http://schemas.microsoft.com/office/drawing/2018/hyperlinkcolor" val="tx"/>
                    </a:ext>
                  </a:extLst>
                </a:hlinkClick>
              </a:rPr>
              <a:t>https://www.england.nhs.uk/long-read/nhs-dentistry-quality-improvement-programme-year-1-topic-guide/</a:t>
            </a:r>
            <a:r>
              <a:rPr lang="en-IN" sz="900" dirty="0">
                <a:solidFill>
                  <a:schemeClr val="bg1"/>
                </a:solidFill>
              </a:rPr>
              <a:t> [Accessed 15 July 2026].</a:t>
            </a:r>
          </a:p>
          <a:p>
            <a:pPr marL="0" indent="0">
              <a:lnSpc>
                <a:spcPct val="90000"/>
              </a:lnSpc>
              <a:buNone/>
            </a:pPr>
            <a:r>
              <a:rPr lang="en-GB" sz="900" dirty="0">
                <a:solidFill>
                  <a:schemeClr val="bg1"/>
                </a:solidFill>
              </a:rPr>
              <a:t>NHS England, 2022. Patient Safety Incident Response Framework. [Online] Available at: </a:t>
            </a:r>
            <a:r>
              <a:rPr lang="en-GB" sz="900" u="sng" dirty="0">
                <a:solidFill>
                  <a:schemeClr val="bg1"/>
                </a:solidFill>
                <a:hlinkClick r:id="rId15">
                  <a:extLst>
                    <a:ext uri="{A12FA001-AC4F-418D-AE19-62706E023703}">
                      <ahyp:hlinkClr xmlns:ahyp="http://schemas.microsoft.com/office/drawing/2018/hyperlinkcolor" val="tx"/>
                    </a:ext>
                  </a:extLst>
                </a:hlinkClick>
              </a:rPr>
              <a:t>NHS England » Patient Safety Incident Response Framework</a:t>
            </a:r>
            <a:r>
              <a:rPr lang="en-GB" sz="900" dirty="0">
                <a:solidFill>
                  <a:schemeClr val="bg1"/>
                </a:solidFill>
              </a:rPr>
              <a:t> </a:t>
            </a:r>
            <a:r>
              <a:rPr lang="en-IN" sz="900" dirty="0">
                <a:solidFill>
                  <a:schemeClr val="bg1"/>
                </a:solidFill>
              </a:rPr>
              <a:t>[Accessed 15 July 2026].</a:t>
            </a:r>
          </a:p>
          <a:p>
            <a:pPr marL="0" indent="0">
              <a:lnSpc>
                <a:spcPct val="90000"/>
              </a:lnSpc>
              <a:buNone/>
            </a:pPr>
            <a:r>
              <a:rPr lang="en-IN" sz="900" dirty="0">
                <a:solidFill>
                  <a:schemeClr val="bg1"/>
                </a:solidFill>
              </a:rPr>
              <a:t>Powell, T. (2013). </a:t>
            </a:r>
            <a:r>
              <a:rPr lang="en-IN" sz="900" i="1" dirty="0">
                <a:solidFill>
                  <a:schemeClr val="bg1"/>
                </a:solidFill>
              </a:rPr>
              <a:t>The Francis Report (report of the </a:t>
            </a:r>
            <a:r>
              <a:rPr lang="en-IN" sz="900" i="1" dirty="0" err="1">
                <a:solidFill>
                  <a:schemeClr val="bg1"/>
                </a:solidFill>
              </a:rPr>
              <a:t>MidStaffordshire</a:t>
            </a:r>
            <a:r>
              <a:rPr lang="en-IN" sz="900" i="1" dirty="0">
                <a:solidFill>
                  <a:schemeClr val="bg1"/>
                </a:solidFill>
              </a:rPr>
              <a:t> NHS Foundation Trust public inquiry) and the government’s response</a:t>
            </a:r>
            <a:r>
              <a:rPr lang="en-IN" sz="900" dirty="0">
                <a:solidFill>
                  <a:schemeClr val="bg1"/>
                </a:solidFill>
              </a:rPr>
              <a:t>. [online] House of Commons Library. Available at: </a:t>
            </a:r>
            <a:r>
              <a:rPr lang="en-IN" sz="900" u="sng" dirty="0">
                <a:solidFill>
                  <a:schemeClr val="bg1"/>
                </a:solidFill>
                <a:hlinkClick r:id="rId16">
                  <a:extLst>
                    <a:ext uri="{A12FA001-AC4F-418D-AE19-62706E023703}">
                      <ahyp:hlinkClr xmlns:ahyp="http://schemas.microsoft.com/office/drawing/2018/hyperlinkcolor" val="tx"/>
                    </a:ext>
                  </a:extLst>
                </a:hlinkClick>
              </a:rPr>
              <a:t>https://researchbriefings.files.parliament.uk/documents/SN06690/SN06690.pdf</a:t>
            </a:r>
            <a:r>
              <a:rPr lang="en-IN" sz="900" dirty="0">
                <a:solidFill>
                  <a:schemeClr val="bg1"/>
                </a:solidFill>
              </a:rPr>
              <a:t> [Accessed 15 July 2026].</a:t>
            </a:r>
          </a:p>
          <a:p>
            <a:pPr marL="0" indent="0">
              <a:lnSpc>
                <a:spcPct val="90000"/>
              </a:lnSpc>
              <a:buNone/>
            </a:pPr>
            <a:r>
              <a:rPr lang="en-GB" sz="900" dirty="0">
                <a:solidFill>
                  <a:schemeClr val="bg1"/>
                </a:solidFill>
              </a:rPr>
              <a:t>Rafferty, A.M. and Leary, A., 2023. Nursing notes on a scandal. </a:t>
            </a:r>
            <a:r>
              <a:rPr lang="en-GB" sz="900" i="1" dirty="0">
                <a:solidFill>
                  <a:schemeClr val="bg1"/>
                </a:solidFill>
              </a:rPr>
              <a:t>Future Healthcare Journal</a:t>
            </a:r>
            <a:r>
              <a:rPr lang="en-GB" sz="900" dirty="0">
                <a:solidFill>
                  <a:schemeClr val="bg1"/>
                </a:solidFill>
              </a:rPr>
              <a:t>, </a:t>
            </a:r>
            <a:r>
              <a:rPr lang="en-GB" sz="900" i="1" dirty="0">
                <a:solidFill>
                  <a:schemeClr val="bg1"/>
                </a:solidFill>
              </a:rPr>
              <a:t>10</a:t>
            </a:r>
            <a:r>
              <a:rPr lang="en-GB" sz="900" dirty="0">
                <a:solidFill>
                  <a:schemeClr val="bg1"/>
                </a:solidFill>
              </a:rPr>
              <a:t>(1), pp.3-6. </a:t>
            </a:r>
            <a:r>
              <a:rPr lang="en-GB" sz="900" u="sng" dirty="0">
                <a:solidFill>
                  <a:schemeClr val="bg1"/>
                </a:solidFill>
                <a:hlinkClick r:id="rId17">
                  <a:extLst>
                    <a:ext uri="{A12FA001-AC4F-418D-AE19-62706E023703}">
                      <ahyp:hlinkClr xmlns:ahyp="http://schemas.microsoft.com/office/drawing/2018/hyperlinkcolor" val="tx"/>
                    </a:ext>
                  </a:extLst>
                </a:hlinkClick>
              </a:rPr>
              <a:t>https://www.sciencedirect.com/science/article/pii/S2514664524003746</a:t>
            </a:r>
            <a:r>
              <a:rPr lang="en-GB" sz="900" dirty="0">
                <a:solidFill>
                  <a:schemeClr val="bg1"/>
                </a:solidFill>
              </a:rPr>
              <a:t> </a:t>
            </a:r>
          </a:p>
          <a:p>
            <a:pPr marL="0" indent="0">
              <a:lnSpc>
                <a:spcPct val="90000"/>
              </a:lnSpc>
              <a:buNone/>
            </a:pPr>
            <a:r>
              <a:rPr lang="en-US" altLang="en-US" sz="900" dirty="0">
                <a:solidFill>
                  <a:schemeClr val="bg1"/>
                </a:solidFill>
              </a:rPr>
              <a:t>Sengupta, S. (2020). Transformational Leadership. [online] Management Weekly. Available at: https://managementweekly.org/transformational-leader/  [Accessed 18 July 2026].</a:t>
            </a:r>
          </a:p>
          <a:p>
            <a:pPr marL="0" indent="0">
              <a:lnSpc>
                <a:spcPct val="90000"/>
              </a:lnSpc>
              <a:buNone/>
            </a:pPr>
            <a:r>
              <a:rPr lang="en-GB" sz="900" dirty="0" err="1">
                <a:solidFill>
                  <a:schemeClr val="bg1"/>
                </a:solidFill>
              </a:rPr>
              <a:t>Ystaas</a:t>
            </a:r>
            <a:r>
              <a:rPr lang="en-GB" sz="900" dirty="0">
                <a:solidFill>
                  <a:schemeClr val="bg1"/>
                </a:solidFill>
              </a:rPr>
              <a:t>, L.M.K., </a:t>
            </a:r>
            <a:r>
              <a:rPr lang="en-GB" sz="900" dirty="0" err="1">
                <a:solidFill>
                  <a:schemeClr val="bg1"/>
                </a:solidFill>
              </a:rPr>
              <a:t>Nikitara</a:t>
            </a:r>
            <a:r>
              <a:rPr lang="en-GB" sz="900" dirty="0">
                <a:solidFill>
                  <a:schemeClr val="bg1"/>
                </a:solidFill>
              </a:rPr>
              <a:t>, M., Ghobrial, S., </a:t>
            </a:r>
            <a:r>
              <a:rPr lang="en-GB" sz="900" dirty="0" err="1">
                <a:solidFill>
                  <a:schemeClr val="bg1"/>
                </a:solidFill>
              </a:rPr>
              <a:t>Latzourakis</a:t>
            </a:r>
            <a:r>
              <a:rPr lang="en-GB" sz="900" dirty="0">
                <a:solidFill>
                  <a:schemeClr val="bg1"/>
                </a:solidFill>
              </a:rPr>
              <a:t>, E., Polychronis, G. and Constantinou, C.S., 2023. The impact of transformational leadership in the nursing work environment and patients’ outcomes: a systematic review. </a:t>
            </a:r>
            <a:r>
              <a:rPr lang="en-GB" sz="900" i="1" dirty="0">
                <a:solidFill>
                  <a:schemeClr val="bg1"/>
                </a:solidFill>
              </a:rPr>
              <a:t>Nursing Reports</a:t>
            </a:r>
            <a:r>
              <a:rPr lang="en-GB" sz="900" dirty="0">
                <a:solidFill>
                  <a:schemeClr val="bg1"/>
                </a:solidFill>
              </a:rPr>
              <a:t>, </a:t>
            </a:r>
            <a:r>
              <a:rPr lang="en-GB" sz="900" i="1" dirty="0">
                <a:solidFill>
                  <a:schemeClr val="bg1"/>
                </a:solidFill>
              </a:rPr>
              <a:t>13</a:t>
            </a:r>
            <a:r>
              <a:rPr lang="en-GB" sz="900" dirty="0">
                <a:solidFill>
                  <a:schemeClr val="bg1"/>
                </a:solidFill>
              </a:rPr>
              <a:t>(3), pp.1271-1290. </a:t>
            </a:r>
            <a:r>
              <a:rPr lang="en-GB" sz="900" u="sng" dirty="0">
                <a:solidFill>
                  <a:schemeClr val="bg1"/>
                </a:solidFill>
                <a:hlinkClick r:id="rId18">
                  <a:extLst>
                    <a:ext uri="{A12FA001-AC4F-418D-AE19-62706E023703}">
                      <ahyp:hlinkClr xmlns:ahyp="http://schemas.microsoft.com/office/drawing/2018/hyperlinkcolor" val="tx"/>
                    </a:ext>
                  </a:extLst>
                </a:hlinkClick>
              </a:rPr>
              <a:t>https://www.mdpi.com/2039-4403/13/3/108</a:t>
            </a:r>
            <a:r>
              <a:rPr lang="en-GB" sz="900" dirty="0">
                <a:solidFill>
                  <a:schemeClr val="bg1"/>
                </a:solidFill>
              </a:rPr>
              <a:t> </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SPECIAL_SOURCE" val="bdnull"/>
  <p:tag name="KSO_WM_SLIDE_ID" val="diagram20238351_3"/>
  <p:tag name="KSO_WM_TEMPLATE_SUBCATEGORY" val="0"/>
  <p:tag name="KSO_WM_TEMPLATE_MASTER_TYPE" val="0"/>
  <p:tag name="KSO_WM_TEMPLATE_COLOR_TYPE" val="0"/>
  <p:tag name="KSO_WM_SLIDE_TYPE" val="text"/>
  <p:tag name="KSO_WM_SLIDE_SUBTYPE" val="diag"/>
  <p:tag name="KSO_WM_SLIDE_ITEM_CNT" val="6"/>
  <p:tag name="KSO_WM_SLIDE_INDEX" val="3"/>
  <p:tag name="KSO_WM_SLIDE_SIZE" val="772.823*327.417"/>
  <p:tag name="KSO_WM_SLIDE_POSITION" val="93.5883*134.538"/>
  <p:tag name="KSO_WM_DIAGRAM_GROUP_CODE" val="l1-1"/>
  <p:tag name="KSO_WM_SLIDE_DIAGTYPE" val="l"/>
  <p:tag name="KSO_WM_TAG_VERSION" val="3.0"/>
  <p:tag name="KSO_WM_BEAUTIFY_FLAG" val="#wm#"/>
  <p:tag name="KSO_WM_TEMPLATE_CATEGORY" val="diagram"/>
  <p:tag name="KSO_WM_TEMPLATE_INDEX" val="20238351"/>
  <p:tag name="KSO_WM_SLIDE_LAYOUT" val="a_l"/>
  <p:tag name="KSO_WM_SLIDE_LAYOUT_CNT" val="1_1"/>
</p:tagLst>
</file>

<file path=ppt/tags/tag2.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29"/>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diagram20238351_3*a*1"/>
  <p:tag name="KSO_WM_TEMPLATE_CATEGORY" val="diagram"/>
  <p:tag name="KSO_WM_TEMPLATE_INDEX" val="20238351"/>
  <p:tag name="KSO_WM_UNIT_LAYERLEVEL" val="1"/>
  <p:tag name="KSO_WM_TAG_VERSION" val="3.0"/>
  <p:tag name="KSO_WM_BEAUTIFY_FLAG" val="#wm#"/>
  <p:tag name="KSO_WM_UNIT_PRESET_TEXT" val="Your title here"/>
  <p:tag name="KSO_WM_UNIT_TEXT_FILL_FORE_SCHEMECOLOR_INDEX" val="5"/>
  <p:tag name="KSO_WM_UNIT_TEXT_FILL_TYPE" val="1"/>
  <p:tag name="KSO_WM_UNIT_USESOURCEFORMAT_APPLY" val="1"/>
</p:tagLst>
</file>

<file path=ppt/tags/tag3.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54330708662}"/>
  <p:tag name="KSO_WM_DIAGRAM_COLOR_MATCH_VALUE" val="{&quot;shape&quot;:{&quot;fill&quot;:{&quot;solid&quot;:{&quot;brightness&quot;:0.4000000059604645,&quot;colorType&quot;:1,&quot;foreColorIndex&quot;:5,&quot;transparency&quot;:0.6800000071525574},&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238351_2*l_h_i*1_3_1"/>
  <p:tag name="KSO_WM_TEMPLATE_CATEGORY" val="diagram"/>
  <p:tag name="KSO_WM_TEMPLATE_INDEX" val="20238351"/>
  <p:tag name="KSO_WM_UNIT_LAYERLEVEL" val="1_1_1"/>
  <p:tag name="KSO_WM_TAG_VERSION" val="3.0"/>
  <p:tag name="KSO_WM_BEAUTIFY_FLAG" val="#wm#"/>
  <p:tag name="KSO_WM_UNIT_FILL_TYPE" val="1"/>
  <p:tag name="KSO_WM_UNIT_FILL_FORE_SCHEMECOLOR_INDEX" val="5"/>
  <p:tag name="KSO_WM_UNIT_FILL_FORE_SCHEMECOLOR_INDEX_BRIGHTNESS" val="0.4"/>
  <p:tag name="KSO_WM_UNIT_TEXT_FILL_FORE_SCHEMECOLOR_INDEX" val="2"/>
  <p:tag name="KSO_WM_UNIT_TEXT_FILL_TYPE" val="1"/>
  <p:tag name="KSO_WM_UNIT_USESOURCEFORMAT_APPLY" val="1"/>
</p:tagLst>
</file>

<file path=ppt/tags/tag4.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54330708662}"/>
  <p:tag name="KSO_WM_DIAGRAM_COLOR_MATCH_VALUE" val="{&quot;shape&quot;:{&quot;fill&quot;:{&quot;type&quot;:0},&quot;glow&quot;:{&quot;colorType&quot;:0},&quot;line&quot;:{&quot;solidLine&quot;:{&quot;brightness&quot;:0,&quot;colorType&quot;:1,&quot;foreColorIndex&quot;:5,&quot;transparency&quot;:0},&quot;type&quot;:1},&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i"/>
  <p:tag name="KSO_WM_UNIT_INDEX" val="1_1"/>
  <p:tag name="KSO_WM_UNIT_ID" val="diagram20238351_2*l_i*1_1"/>
  <p:tag name="KSO_WM_TEMPLATE_CATEGORY" val="diagram"/>
  <p:tag name="KSO_WM_TEMPLATE_INDEX" val="20238351"/>
  <p:tag name="KSO_WM_UNIT_LAYERLEVEL" val="1_1"/>
  <p:tag name="KSO_WM_TAG_VERSION" val="3.0"/>
  <p:tag name="KSO_WM_BEAUTIFY_FLAG" val="#wm#"/>
  <p:tag name="KSO_WM_UNIT_LINE_FORE_SCHEMECOLOR_INDEX" val="5"/>
  <p:tag name="KSO_WM_UNIT_LINE_FILL_TYPE" val="2"/>
  <p:tag name="KSO_WM_UNIT_TEXT_FILL_FORE_SCHEMECOLOR_INDEX" val="2"/>
  <p:tag name="KSO_WM_UNIT_TEXT_FILL_TYPE" val="1"/>
  <p:tag name="KSO_WM_UNIT_USESOURCEFORMAT_APPLY" val="1"/>
</p:tagLst>
</file>

<file path=ppt/tags/tag5.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54330708662}"/>
  <p:tag name="KSO_WM_DIAGRAM_COLOR_MATCH_VALUE" val="{&quot;shape&quot;:{&quot;fill&quot;:{&quot;solid&quot;:{&quot;brightness&quot;:0.4000000059604645,&quot;colorType&quot;:1,&quot;foreColorIndex&quot;:5,&quot;transparency&quot;:0.7400000095367432},&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38351_2*l_h_i*1_1_1"/>
  <p:tag name="KSO_WM_TEMPLATE_CATEGORY" val="diagram"/>
  <p:tag name="KSO_WM_TEMPLATE_INDEX" val="20238351"/>
  <p:tag name="KSO_WM_UNIT_LAYERLEVEL" val="1_1_1"/>
  <p:tag name="KSO_WM_TAG_VERSION" val="3.0"/>
  <p:tag name="KSO_WM_BEAUTIFY_FLAG" val="#wm#"/>
  <p:tag name="KSO_WM_UNIT_FILL_TYPE" val="1"/>
  <p:tag name="KSO_WM_UNIT_FILL_FORE_SCHEMECOLOR_INDEX" val="5"/>
  <p:tag name="KSO_WM_UNIT_FILL_FORE_SCHEMECOLOR_INDEX_BRIGHTNESS" val="0.4"/>
  <p:tag name="KSO_WM_UNIT_TEXT_FILL_FORE_SCHEMECOLOR_INDEX" val="2"/>
  <p:tag name="KSO_WM_UNIT_TEXT_FILL_TYPE" val="1"/>
  <p:tag name="KSO_WM_UNIT_USESOURCEFORMAT_APPLY" val="1"/>
</p:tagLst>
</file>

<file path=ppt/tags/tag6.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5433070866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38351_2*l_h_f*1_2_1"/>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7.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5433070866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VALUE" val="36"/>
  <p:tag name="KSO_WM_UNIT_HIGHLIGHT" val="0"/>
  <p:tag name="KSO_WM_UNIT_COMPATIBLE" val="0"/>
  <p:tag name="KSO_WM_UNIT_DIAGRAM_ISNUMVISUAL" val="0"/>
  <p:tag name="KSO_WM_UNIT_DIAGRAM_ISREFERUNIT" val="0"/>
  <p:tag name="KSO_WM_DIAGRAM_GROUP_CODE" val="l1-1"/>
  <p:tag name="KSO_WM_UNIT_TYPE" val="l_h_f"/>
  <p:tag name="KSO_WM_UNIT_INDEX" val="1_1_2"/>
  <p:tag name="KSO_WM_UNIT_ID" val="diagram20238351_2*l_h_f*1_1_2"/>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8.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5433070866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5_1"/>
  <p:tag name="KSO_WM_UNIT_ID" val="diagram20238351_2*l_h_f*1_5_1"/>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9.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5433070866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3_2"/>
  <p:tag name="KSO_WM_UNIT_ID" val="diagram20238351_2*l_h_f*1_3_2"/>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10.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5433070866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SUBTYPE" val="a"/>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238351_2*l_h_f*1_4_1"/>
  <p:tag name="KSO_WM_TEMPLATE_CATEGORY" val="diagram"/>
  <p:tag name="KSO_WM_TEMPLATE_INDEX" val="20238351"/>
  <p:tag name="KSO_WM_UNIT_LAYERLEVEL" val="1_1_1"/>
  <p:tag name="KSO_WM_TAG_VERSION" val="3.0"/>
  <p:tag name="KSO_WM_BEAUTIFY_FLAG" val="#wm#"/>
  <p:tag name="KSO_WM_UNIT_PRESET_TEXT" val="Click here to add text"/>
  <p:tag name="KSO_WM_UNIT_FILL_TYPE" val="1"/>
  <p:tag name="KSO_WM_UNIT_FILL_FORE_SCHEMECOLOR_INDEX" val="5"/>
  <p:tag name="KSO_WM_UNIT_FILL_FORE_SCHEMECOLOR_INDEX_BRIGHTNESS" val="0"/>
  <p:tag name="KSO_WM_UNIT_TEXT_FILL_FORE_SCHEMECOLOR_INDEX" val="1"/>
  <p:tag name="KSO_WM_UNIT_TEXT_FILL_TYPE" val="1"/>
  <p:tag name="KSO_WM_UNIT_USESOURCEFORMAT_APPLY" val="1"/>
</p:tagLst>
</file>

<file path=ppt/tags/tag11.xml><?xml version="1.0" encoding="utf-8"?>
<p:tagLst xmlns:a="http://schemas.openxmlformats.org/drawingml/2006/main" xmlns:r="http://schemas.openxmlformats.org/officeDocument/2006/relationships" xmlns:p="http://schemas.openxmlformats.org/presentationml/2006/main">
  <p:tag name="KSO_WM_DIAGRAM_MAX_ITEMCNT" val="6"/>
  <p:tag name="KSO_WM_DIAGRAM_MIN_ITEMCNT" val="4"/>
  <p:tag name="KSO_WM_DIAGRAM_VIRTUALLY_FRAME" val="{&quot;height&quot;:325.6574632296033,&quot;left&quot;:93.5883464566929,&quot;top&quot;:135.41760696787549,&quot;width&quot;:772.8454330708662}"/>
  <p:tag name="KSO_WM_DIAGRAM_COLOR_MATCH_VALUE" val="{&quot;shape&quot;:{&quot;fill&quot;:{&quot;solid&quot;:{&quot;brightness&quot;:0,&quot;colorType&quot;:1,&quot;foreColorIndex&quot;:5,&quot;transparency&quot;:0},&quot;type&quot;:1},&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DIAGRAM_VERSION" val="3"/>
  <p:tag name="KSO_WM_DIAGRAM_COLOR_TRICK" val="1"/>
  <p:tag name="KSO_WM_DIAGRAM_COLOR_TEXT_CAN_REMOVE" val="n"/>
  <p:tag name="KSO_WM_UNIT_VALUE" val="180*180"/>
  <p:tag name="KSO_WM_UNIT_HIGHLIGHT" val="0"/>
  <p:tag name="KSO_WM_UNIT_COMPATIBLE" val="0"/>
  <p:tag name="KSO_WM_UNIT_DIAGRAM_ISNUMVISUAL" val="0"/>
  <p:tag name="KSO_WM_UNIT_DIAGRAM_ISREFERUNIT" val="0"/>
  <p:tag name="KSO_WM_DIAGRAM_GROUP_CODE" val="l1-1"/>
  <p:tag name="KSO_WM_UNIT_TYPE" val="l_x"/>
  <p:tag name="KSO_WM_UNIT_INDEX" val="1_1"/>
  <p:tag name="KSO_WM_UNIT_ID" val="diagram20238351_2*l_x*1_1"/>
  <p:tag name="KSO_WM_TEMPLATE_CATEGORY" val="diagram"/>
  <p:tag name="KSO_WM_TEMPLATE_INDEX" val="20238351"/>
  <p:tag name="KSO_WM_UNIT_LAYERLEVEL" val="1_1"/>
  <p:tag name="KSO_WM_TAG_VERSION" val="3.0"/>
  <p:tag name="KSO_WM_BEAUTIFY_FLAG" val="#wm#"/>
  <p:tag name="KSO_WM_UNIT_FILL_TYPE" val="1"/>
  <p:tag name="KSO_WM_UNIT_FILL_FORE_SCHEMECOLOR_INDEX" val="5"/>
  <p:tag name="KSO_WM_UNIT_FILL_FORE_SCHEMECOLOR_INDEX_BRIGHTNESS" val="0"/>
  <p:tag name="KSO_WM_UNIT_TEXT_FILL_FORE_SCHEMECOLOR_INDEX" val="13"/>
  <p:tag name="KSO_WM_UNIT_TEXT_FILL_TYPE" val="1"/>
  <p:tag name="KSO_WM_UNIT_USESOURCEFORMAT_APPLY" val="1"/>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17</TotalTime>
  <Words>4375</Words>
  <Application>Microsoft Office PowerPoint</Application>
  <PresentationFormat>Widescreen</PresentationFormat>
  <Paragraphs>149</Paragraphs>
  <Slides>16</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Wingdings 3</vt:lpstr>
      <vt:lpstr>Facet</vt:lpstr>
      <vt:lpstr>MSc Public Health and Social Care in Practice  Quality Assurance and Service Improvements  LCHS7006  Case study: Mid Staffordshire NHS Foundation Trust </vt:lpstr>
      <vt:lpstr>Introduction</vt:lpstr>
      <vt:lpstr>Case Study Background</vt:lpstr>
      <vt:lpstr>Outline the problem </vt:lpstr>
      <vt:lpstr>Root Causes of the Problem</vt:lpstr>
      <vt:lpstr>Quality Assurance Breakdown</vt:lpstr>
      <vt:lpstr>Root Cause Analysis Models – Fishbone Diagram and Swiss Cheese Model </vt:lpstr>
      <vt:lpstr>Policy Issues Contributing to Failure</vt:lpstr>
      <vt:lpstr>Impact on Service Provision</vt:lpstr>
      <vt:lpstr>Leadership Strategies for Change</vt:lpstr>
      <vt:lpstr>Workforce Change Framework—Lewin’s Model</vt:lpstr>
      <vt:lpstr>Improvement Framework—PDSA Cycle</vt:lpstr>
      <vt:lpstr>Strengths, Weaknesses and Barriers</vt:lpstr>
      <vt:lpstr>Report Structure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smit kachhadiya</cp:lastModifiedBy>
  <cp:revision>5</cp:revision>
  <dcterms:created xsi:type="dcterms:W3CDTF">2026-07-18T05:36:00Z</dcterms:created>
  <dcterms:modified xsi:type="dcterms:W3CDTF">2026-07-21T12:33:15Z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C9359B1B97154B21B729CB553C3578C5_12</vt:lpwstr>
  </property>
  <property fmtid="{D5CDD505-2E9C-101B-9397-08002B2CF9AE}" pid="3" name="KSOProductBuildVer">
    <vt:lpwstr>1033-12.1.0.27458</vt:lpwstr>
  </property>
</Properties>
</file>