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2EE597-B253-E78E-276E-8DC5637A1600}" v="122" dt="2026-04-18T21:00:16.943"/>
    <p1510:client id="{CBC7DF1D-9269-4AC4-A51F-2C8A405059C7}" v="17" dt="2026-04-18T22:44:02.884"/>
    <p1510:client id="{F8F27DA0-F677-4CBB-AC74-EC6B97FAA8CB}" v="1034" dt="2026-04-19T18:41:23.3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084" autoAdjust="0"/>
  </p:normalViewPr>
  <p:slideViewPr>
    <p:cSldViewPr snapToGrid="0">
      <p:cViewPr>
        <p:scale>
          <a:sx n="50" d="100"/>
          <a:sy n="50" d="100"/>
        </p:scale>
        <p:origin x="1464" y="-48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US"/>
              <a:t>Click to edit Master title style</a:t>
            </a:r>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a:t>Click to edit Master subtitle style</a:t>
            </a:r>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US"/>
              <a:t>Click to edit Master title style</a:t>
            </a:r>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470124"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825460"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US"/>
              <a:t>Click to edit Master title style</a:t>
            </a:r>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C99151A-8971-494A-BD27-0348896E2E92}" type="datetimeFigureOut">
              <a:rPr lang="en-US" smtClean="0"/>
              <a:t>4/19/2026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C99151A-8971-494A-BD27-0348896E2E92}" type="datetimeFigureOut">
              <a:rPr lang="en-US" smtClean="0"/>
              <a:t>4/19/2026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4/19/2026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g"/><Relationship Id="rId9"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91348"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a:ea typeface="Calibri"/>
                <a:cs typeface="Calibri"/>
              </a:rPr>
              <a:t>Sustainability and Materials in Engineering</a:t>
            </a:r>
          </a:p>
          <a:p>
            <a:pPr>
              <a:lnSpc>
                <a:spcPct val="110000"/>
              </a:lnSpc>
              <a:spcBef>
                <a:spcPct val="0"/>
              </a:spcBef>
              <a:buNone/>
            </a:pPr>
            <a:r>
              <a:rPr lang="en-GB" altLang="en-US" sz="4000" b="1" dirty="0">
                <a:solidFill>
                  <a:srgbClr val="002060"/>
                </a:solidFill>
                <a:latin typeface="Calibri"/>
                <a:ea typeface="Calibri"/>
                <a:cs typeface="Calibri"/>
              </a:rPr>
              <a:t>Nicole Crofts</a:t>
            </a:r>
          </a:p>
          <a:p>
            <a:pPr>
              <a:lnSpc>
                <a:spcPct val="110000"/>
              </a:lnSpc>
              <a:spcBef>
                <a:spcPct val="0"/>
              </a:spcBef>
              <a:buNone/>
            </a:pPr>
            <a:r>
              <a:rPr lang="en-GB" altLang="en-US" sz="3600" dirty="0">
                <a:solidFill>
                  <a:srgbClr val="002060"/>
                </a:solidFill>
                <a:latin typeface="Calibri"/>
                <a:ea typeface="Calibri"/>
                <a:cs typeface="Calibri"/>
              </a:rPr>
              <a:t>Andrew Harrison </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a:lnSpc>
                <a:spcPct val="110000"/>
              </a:lnSpc>
              <a:spcBef>
                <a:spcPct val="0"/>
              </a:spcBef>
              <a:buNone/>
            </a:pPr>
            <a:r>
              <a:rPr lang="en-GB" altLang="en-US" sz="3600" dirty="0">
                <a:solidFill>
                  <a:srgbClr val="002060"/>
                </a:solidFill>
                <a:latin typeface="Calibri"/>
                <a:ea typeface="Calibri"/>
                <a:cs typeface="Calibri"/>
              </a:rPr>
              <a:t>BEng Motorsport Engineering Foundation</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00813" y="5855946"/>
            <a:ext cx="6415087" cy="118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600" dirty="0"/>
              <a:t>The Sustainability and Materials in Engineering lecture was delivered to the class by Kerry Tudor. Sustainability in engineering refers to the designing of products and processes to reduce waste and emissions, as well as lowering environmental impact while also cutting costs. (Melgarejo, 2022)</a:t>
            </a:r>
          </a:p>
          <a:p>
            <a:pPr>
              <a:spcBef>
                <a:spcPct val="50000"/>
              </a:spcBef>
            </a:pPr>
            <a:endParaRPr lang="en-US" altLang="en-US" sz="2600" dirty="0"/>
          </a:p>
          <a:p>
            <a:pPr>
              <a:spcBef>
                <a:spcPct val="50000"/>
              </a:spcBef>
            </a:pPr>
            <a:r>
              <a:rPr lang="en-US" altLang="en-US" sz="2600" dirty="0"/>
              <a:t>In that lecture, points about the changing vehicle market trends and sustainable materials, fuels and powertrains were discussed and explained. These topics play a crucial role as transport accounts for almost 24% of CO2 emissions, with road travel responsible for almost three quarters of  those transport emissions. (Ritchie, 2020)</a:t>
            </a:r>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179999" y="19778108"/>
            <a:ext cx="6415087" cy="6234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Changing Vehicle Trends</a:t>
            </a:r>
          </a:p>
          <a:p>
            <a:pPr>
              <a:spcBef>
                <a:spcPct val="20000"/>
              </a:spcBef>
            </a:pPr>
            <a:r>
              <a:rPr lang="en-AU" altLang="en-US" sz="2600" dirty="0"/>
              <a:t>Battery Electric Vehicles (BEV) growth has slowed, with Hybrids having doubled in popularity in three years. There are many factors as to why hybrids have risen in popularity compared to BEV, the main factors being difference in price, more hybrid cars being made available and customers not wanting to deal with charging their car and all the downsides to it. (Lyon, 2025) </a:t>
            </a:r>
          </a:p>
          <a:p>
            <a:pPr>
              <a:spcBef>
                <a:spcPct val="20000"/>
              </a:spcBef>
            </a:pPr>
            <a:endParaRPr lang="en-AU" altLang="en-US" sz="3600" b="1" dirty="0"/>
          </a:p>
        </p:txBody>
      </p:sp>
      <p:sp>
        <p:nvSpPr>
          <p:cNvPr id="14" name="Text Box 19"/>
          <p:cNvSpPr txBox="1">
            <a:spLocks noChangeArrowheads="1"/>
          </p:cNvSpPr>
          <p:nvPr/>
        </p:nvSpPr>
        <p:spPr bwMode="auto">
          <a:xfrm>
            <a:off x="19744112" y="9218552"/>
            <a:ext cx="1716259" cy="4535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Image showing the difference between fossil fuels and sustainable fuels (Photo courtesy of SUSTAIN Fuels).</a:t>
            </a:r>
          </a:p>
        </p:txBody>
      </p:sp>
      <p:sp>
        <p:nvSpPr>
          <p:cNvPr id="17" name="Text Box 21"/>
          <p:cNvSpPr txBox="1">
            <a:spLocks noChangeArrowheads="1"/>
          </p:cNvSpPr>
          <p:nvPr/>
        </p:nvSpPr>
        <p:spPr bwMode="auto">
          <a:xfrm>
            <a:off x="0" y="18546008"/>
            <a:ext cx="764350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“Global C02 emissions in transport by mode in the Sustainable Development Scenario, 2000-70”. (Ritchie, 2020)</a:t>
            </a:r>
          </a:p>
        </p:txBody>
      </p:sp>
      <p:sp>
        <p:nvSpPr>
          <p:cNvPr id="18" name="Text Box 27"/>
          <p:cNvSpPr txBox="1">
            <a:spLocks noChangeArrowheads="1"/>
          </p:cNvSpPr>
          <p:nvPr/>
        </p:nvSpPr>
        <p:spPr bwMode="auto">
          <a:xfrm>
            <a:off x="12546013" y="5997201"/>
            <a:ext cx="1392661" cy="2421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Image showing a Hybrid Vehicle (Photo courtesy of  </a:t>
            </a:r>
            <a:r>
              <a:rPr lang="en-AU" altLang="en-US" sz="2000" i="1" dirty="0" err="1">
                <a:latin typeface="Times New Roman" charset="0"/>
              </a:rPr>
              <a:t>RolecServ</a:t>
            </a:r>
            <a:r>
              <a:rPr lang="en-AU" altLang="en-US" sz="2000" i="1" dirty="0">
                <a:latin typeface="Times New Roman" charset="0"/>
              </a:rPr>
              <a:t>)</a:t>
            </a:r>
          </a:p>
        </p:txBody>
      </p:sp>
      <p:sp>
        <p:nvSpPr>
          <p:cNvPr id="22" name="Text Box 10"/>
          <p:cNvSpPr txBox="1">
            <a:spLocks noChangeArrowheads="1"/>
          </p:cNvSpPr>
          <p:nvPr/>
        </p:nvSpPr>
        <p:spPr bwMode="auto">
          <a:xfrm>
            <a:off x="14375201" y="14257344"/>
            <a:ext cx="6415088" cy="74904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a:t>
            </a:r>
          </a:p>
          <a:p>
            <a:pPr>
              <a:spcBef>
                <a:spcPct val="50000"/>
              </a:spcBef>
            </a:pPr>
            <a:r>
              <a:rPr lang="en-AU" altLang="en-US" sz="2600" dirty="0"/>
              <a:t>In conclusion, sustainability plays a crucial role in engineering and vehicles as it is key to reducing the effects of global warming in the world. As mentioned, it does this in many different ways like changing the current trends, bringing in new laws and finding new materials and fuels to help the planet. Everyone should help contribute to sustainability when using transport by ensuring they are following rules and using the most effective materials and fuels o reduce their own emissions and footprint. </a:t>
            </a:r>
          </a:p>
          <a:p>
            <a:pPr>
              <a:spcBef>
                <a:spcPct val="50000"/>
              </a:spcBef>
            </a:pPr>
            <a:endParaRPr lang="en-US" altLang="en-US" sz="2600" dirty="0"/>
          </a:p>
        </p:txBody>
      </p:sp>
      <p:sp>
        <p:nvSpPr>
          <p:cNvPr id="23" name="Text Box 11"/>
          <p:cNvSpPr txBox="1">
            <a:spLocks noChangeArrowheads="1"/>
          </p:cNvSpPr>
          <p:nvPr/>
        </p:nvSpPr>
        <p:spPr bwMode="auto">
          <a:xfrm>
            <a:off x="14375201" y="22815300"/>
            <a:ext cx="6415087" cy="1088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p:txBody>
      </p:sp>
      <p:sp>
        <p:nvSpPr>
          <p:cNvPr id="24" name="Text Box 22"/>
          <p:cNvSpPr txBox="1">
            <a:spLocks noChangeArrowheads="1"/>
          </p:cNvSpPr>
          <p:nvPr/>
        </p:nvSpPr>
        <p:spPr bwMode="auto">
          <a:xfrm>
            <a:off x="7156173" y="23543556"/>
            <a:ext cx="6724338" cy="6066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Sustainable Materials and Fuels</a:t>
            </a:r>
          </a:p>
          <a:p>
            <a:pPr>
              <a:spcBef>
                <a:spcPct val="50000"/>
              </a:spcBef>
            </a:pPr>
            <a:r>
              <a:rPr lang="en-AU" altLang="en-US" sz="2600" dirty="0"/>
              <a:t>Sustainable materials are becoming increasingly popular in the production of cars. Fossil-free steel is an example of this which is now being used in production cars, e.g. Volvo. Natural-fibre composites such as flax are also being used, as well as a growth in bio-based materials, including algae-based polymers and many more materials. </a:t>
            </a:r>
          </a:p>
          <a:p>
            <a:pPr>
              <a:spcBef>
                <a:spcPct val="50000"/>
              </a:spcBef>
            </a:pPr>
            <a:endParaRPr lang="en-AU" altLang="en-US" sz="2700" dirty="0"/>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a:solidFill>
                  <a:srgbClr val="002060"/>
                </a:solidFill>
                <a:latin typeface="Calibri" charset="0"/>
                <a:ea typeface="Calibri" charset="0"/>
                <a:cs typeface="Calibri" charset="0"/>
              </a:rPr>
              <a:t>Wales Institute for </a:t>
            </a:r>
            <a:r>
              <a:rPr lang="en-GB" altLang="en-US" sz="3200">
                <a:solidFill>
                  <a:srgbClr val="002060"/>
                </a:solidFill>
                <a:latin typeface="Eras Bold ITC" panose="020B0907030504020204" pitchFamily="34" charset="0"/>
                <a:ea typeface="Calibri" charset="0"/>
                <a:cs typeface="Calibri" charset="0"/>
              </a:rPr>
              <a:t>Science &amp; Art</a:t>
            </a:r>
            <a:endParaRPr lang="en-GB" sz="3200">
              <a:latin typeface="Eras Bold ITC" panose="020B0907030504020204" pitchFamily="34" charset="0"/>
            </a:endParaRPr>
          </a:p>
        </p:txBody>
      </p:sp>
      <p:pic>
        <p:nvPicPr>
          <p:cNvPr id="11" name="Picture 10">
            <a:extLst>
              <a:ext uri="{FF2B5EF4-FFF2-40B4-BE49-F238E27FC236}">
                <a16:creationId xmlns:a16="http://schemas.microsoft.com/office/drawing/2014/main" id="{D343E436-C66C-EE52-F661-58C26C506FB6}"/>
              </a:ext>
            </a:extLst>
          </p:cNvPr>
          <p:cNvPicPr>
            <a:picLocks noChangeAspect="1"/>
          </p:cNvPicPr>
          <p:nvPr/>
        </p:nvPicPr>
        <p:blipFill>
          <a:blip r:embed="rId4"/>
          <a:stretch>
            <a:fillRect/>
          </a:stretch>
        </p:blipFill>
        <p:spPr>
          <a:xfrm>
            <a:off x="200813" y="2066779"/>
            <a:ext cx="2851412" cy="3741601"/>
          </a:xfrm>
          <a:prstGeom prst="rect">
            <a:avLst/>
          </a:prstGeom>
        </p:spPr>
      </p:pic>
      <p:pic>
        <p:nvPicPr>
          <p:cNvPr id="19" name="Picture 18">
            <a:extLst>
              <a:ext uri="{FF2B5EF4-FFF2-40B4-BE49-F238E27FC236}">
                <a16:creationId xmlns:a16="http://schemas.microsoft.com/office/drawing/2014/main" id="{CB2366EF-9AEF-681D-D5E9-C0A631C7E25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11592" b="21846"/>
          <a:stretch>
            <a:fillRect/>
          </a:stretch>
        </p:blipFill>
        <p:spPr bwMode="auto">
          <a:xfrm>
            <a:off x="32962" y="15072975"/>
            <a:ext cx="7434638" cy="3537419"/>
          </a:xfrm>
          <a:prstGeom prst="rect">
            <a:avLst/>
          </a:prstGeom>
          <a:noFill/>
          <a:ln>
            <a:noFill/>
          </a:ln>
          <a:extLst>
            <a:ext uri="{53640926-AAD7-44D8-BBD7-CCE9431645EC}">
              <a14:shadowObscured xmlns:a14="http://schemas.microsoft.com/office/drawing/2010/main"/>
            </a:ext>
          </a:extLst>
        </p:spPr>
      </p:pic>
      <p:sp>
        <p:nvSpPr>
          <p:cNvPr id="29" name="Text Box 10">
            <a:extLst>
              <a:ext uri="{FF2B5EF4-FFF2-40B4-BE49-F238E27FC236}">
                <a16:creationId xmlns:a16="http://schemas.microsoft.com/office/drawing/2014/main" id="{8DAB710F-F3D8-D6D5-A264-0B4C70E7B1CA}"/>
              </a:ext>
            </a:extLst>
          </p:cNvPr>
          <p:cNvSpPr txBox="1">
            <a:spLocks noChangeArrowheads="1"/>
          </p:cNvSpPr>
          <p:nvPr/>
        </p:nvSpPr>
        <p:spPr bwMode="auto">
          <a:xfrm>
            <a:off x="7341834" y="10335667"/>
            <a:ext cx="6724338" cy="11999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Tightening Rules on What Cars can Emit</a:t>
            </a:r>
          </a:p>
          <a:p>
            <a:pPr>
              <a:spcBef>
                <a:spcPct val="50000"/>
              </a:spcBef>
            </a:pPr>
            <a:r>
              <a:rPr lang="en-AU" altLang="en-US" sz="2600" dirty="0"/>
              <a:t>Euro 7 is a new set of strict regulations introduced in the EU, being implemented from late 2026. This new standard will show new rules including break dust and tyre wear emissions, applying to all powertrains and it will introduce new requirements on battery durability. </a:t>
            </a:r>
          </a:p>
          <a:p>
            <a:pPr>
              <a:spcBef>
                <a:spcPct val="50000"/>
              </a:spcBef>
            </a:pPr>
            <a:endParaRPr lang="en-AU" altLang="en-US" sz="2600" dirty="0"/>
          </a:p>
          <a:p>
            <a:pPr>
              <a:spcBef>
                <a:spcPct val="50000"/>
              </a:spcBef>
            </a:pPr>
            <a:r>
              <a:rPr lang="en-AU" altLang="en-US" sz="2600" dirty="0"/>
              <a:t>New Euro 7 rules will impose proper limits on electric vehicles for the first time, with new restrictions on vehicles production of tyre particles and brake dust contribution to pollution. Compliance standards are also being extended, meaning vehicles will have to meet the requirements of the compliance standards of emissions produced for a longer duration of time. Testing of vehicles is also becoming more intense to make sure they are more accurately calculating real-world conditions and also the degradation of EV batteries. (Allan, 2026)</a:t>
            </a:r>
          </a:p>
          <a:p>
            <a:pPr>
              <a:spcBef>
                <a:spcPct val="50000"/>
              </a:spcBef>
            </a:pPr>
            <a:endParaRPr lang="en-US" altLang="en-US" dirty="0"/>
          </a:p>
        </p:txBody>
      </p:sp>
      <p:sp>
        <p:nvSpPr>
          <p:cNvPr id="33" name="Text Box 10">
            <a:extLst>
              <a:ext uri="{FF2B5EF4-FFF2-40B4-BE49-F238E27FC236}">
                <a16:creationId xmlns:a16="http://schemas.microsoft.com/office/drawing/2014/main" id="{2E566CD4-C121-C800-1556-E5B5A895F200}"/>
              </a:ext>
            </a:extLst>
          </p:cNvPr>
          <p:cNvSpPr txBox="1">
            <a:spLocks noChangeArrowheads="1"/>
          </p:cNvSpPr>
          <p:nvPr/>
        </p:nvSpPr>
        <p:spPr bwMode="auto">
          <a:xfrm>
            <a:off x="211255" y="25134506"/>
            <a:ext cx="6415088" cy="4289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600" dirty="0"/>
              <a:t>Hybrid cars are generally more sustainable than ICE vehicles as they are designed to reduce CO2 emissions. Both PHEVs and HEVs emit fewer CO2 emissions per kilometre that the car  is driven. They are the more sustainable option when driven is shorter distances or in cities. (Switch2zero, n.d.)</a:t>
            </a:r>
          </a:p>
          <a:p>
            <a:pPr>
              <a:spcBef>
                <a:spcPct val="50000"/>
              </a:spcBef>
            </a:pPr>
            <a:endParaRPr lang="en-US" altLang="en-US" dirty="0"/>
          </a:p>
        </p:txBody>
      </p:sp>
      <p:pic>
        <p:nvPicPr>
          <p:cNvPr id="35" name="Picture 34">
            <a:extLst>
              <a:ext uri="{FF2B5EF4-FFF2-40B4-BE49-F238E27FC236}">
                <a16:creationId xmlns:a16="http://schemas.microsoft.com/office/drawing/2014/main" id="{7D38C9DD-B6FD-EB37-2AAD-32F9FA31EC8C}"/>
              </a:ext>
            </a:extLst>
          </p:cNvPr>
          <p:cNvPicPr>
            <a:picLocks noChangeAspect="1"/>
          </p:cNvPicPr>
          <p:nvPr/>
        </p:nvPicPr>
        <p:blipFill>
          <a:blip r:embed="rId6"/>
          <a:stretch>
            <a:fillRect/>
          </a:stretch>
        </p:blipFill>
        <p:spPr>
          <a:xfrm>
            <a:off x="7467600" y="5684932"/>
            <a:ext cx="5078413" cy="4985606"/>
          </a:xfrm>
          <a:prstGeom prst="rect">
            <a:avLst/>
          </a:prstGeom>
        </p:spPr>
      </p:pic>
      <p:pic>
        <p:nvPicPr>
          <p:cNvPr id="1026" name="Picture 2" descr="What are Sustainable Fuels? | SUSTAIN Fuels">
            <a:extLst>
              <a:ext uri="{FF2B5EF4-FFF2-40B4-BE49-F238E27FC236}">
                <a16:creationId xmlns:a16="http://schemas.microsoft.com/office/drawing/2014/main" id="{6A6871A1-C0EE-02C3-6233-B8081D6653D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833734" y="9403725"/>
            <a:ext cx="4884547" cy="4884547"/>
          </a:xfrm>
          <a:prstGeom prst="rect">
            <a:avLst/>
          </a:prstGeom>
          <a:noFill/>
          <a:extLst>
            <a:ext uri="{909E8E84-426E-40DD-AFC4-6F175D3DCCD1}">
              <a14:hiddenFill xmlns:a14="http://schemas.microsoft.com/office/drawing/2010/main">
                <a:solidFill>
                  <a:srgbClr val="FFFFFF"/>
                </a:solidFill>
              </a14:hiddenFill>
            </a:ext>
          </a:extLst>
        </p:spPr>
      </p:pic>
      <p:sp>
        <p:nvSpPr>
          <p:cNvPr id="38" name="TextBox 37">
            <a:extLst>
              <a:ext uri="{FF2B5EF4-FFF2-40B4-BE49-F238E27FC236}">
                <a16:creationId xmlns:a16="http://schemas.microsoft.com/office/drawing/2014/main" id="{96EAEC02-EADD-8B82-A224-B1B8B69B8D8E}"/>
              </a:ext>
            </a:extLst>
          </p:cNvPr>
          <p:cNvSpPr txBox="1"/>
          <p:nvPr/>
        </p:nvSpPr>
        <p:spPr>
          <a:xfrm>
            <a:off x="14375201" y="23752020"/>
            <a:ext cx="6962603" cy="5917774"/>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Kerry Tudor</a:t>
            </a:r>
          </a:p>
          <a:p>
            <a:r>
              <a:rPr lang="en-GB" sz="1800" dirty="0">
                <a:latin typeface="Arial" panose="020B0604020202020204" pitchFamily="34" charset="0"/>
                <a:cs typeface="Arial" panose="020B0604020202020204" pitchFamily="34" charset="0"/>
              </a:rPr>
              <a:t>Allan, L. (2026, February 25). Euro 7 emissions standard: what is it and when does it come into effect? Retrieved from RAC: https://www.rac.co.uk/drive/advice/emissions/what-is-euro-7-and-when-does-it-start/</a:t>
            </a:r>
          </a:p>
          <a:p>
            <a:r>
              <a:rPr lang="en-GB" sz="1800" dirty="0">
                <a:latin typeface="Arial" panose="020B0604020202020204" pitchFamily="34" charset="0"/>
                <a:cs typeface="Arial" panose="020B0604020202020204" pitchFamily="34" charset="0"/>
              </a:rPr>
              <a:t>Horse-Powertrain. (2026, March 10). What are e-fuels and synthetic fuels? Retrieved from Horse-Powertrain: https://horse-powertrain.com/insights/what-are-e-fuels-synthetic-fuels</a:t>
            </a:r>
          </a:p>
          <a:p>
            <a:r>
              <a:rPr lang="en-GB" sz="1800" dirty="0">
                <a:latin typeface="Arial" panose="020B0604020202020204" pitchFamily="34" charset="0"/>
                <a:cs typeface="Arial" panose="020B0604020202020204" pitchFamily="34" charset="0"/>
              </a:rPr>
              <a:t>Lyon, P. (2025, December 24). Why Americans Are Rushing Back To Hybrids, And Away From EVs. Retrieved from Forbes.</a:t>
            </a:r>
          </a:p>
          <a:p>
            <a:r>
              <a:rPr lang="en-GB" sz="1800" dirty="0">
                <a:latin typeface="Arial" panose="020B0604020202020204" pitchFamily="34" charset="0"/>
                <a:cs typeface="Arial" panose="020B0604020202020204" pitchFamily="34" charset="0"/>
              </a:rPr>
              <a:t>Melgarejo, C. (2022, August 11). Sustainable Engineering: Why It's Important and How It Can Help. Retrieved from PTC: https://www.ptc.com/en/blogs/plm/sustainable-engineering</a:t>
            </a:r>
          </a:p>
          <a:p>
            <a:r>
              <a:rPr lang="en-GB" sz="1800" dirty="0">
                <a:latin typeface="Arial" panose="020B0604020202020204" pitchFamily="34" charset="0"/>
                <a:cs typeface="Arial" panose="020B0604020202020204" pitchFamily="34" charset="0"/>
              </a:rPr>
              <a:t>Ritchie, H. (2020, October 6). Cars, planes, trains: where do CO2 emissions from transport come from? Retrieved from Our World In Data : https://ourworldindata.org/co2-emissions-from-transport</a:t>
            </a:r>
          </a:p>
          <a:p>
            <a:r>
              <a:rPr lang="en-GB" sz="1800" dirty="0">
                <a:latin typeface="Arial" panose="020B0604020202020204" pitchFamily="34" charset="0"/>
                <a:cs typeface="Arial" panose="020B0604020202020204" pitchFamily="34" charset="0"/>
              </a:rPr>
              <a:t>Switch2zero. (n.d.). Do Hybrid Cars Emit Less CO2? A Deeper Look. Retrieved from Switch2zero.</a:t>
            </a:r>
          </a:p>
          <a:p>
            <a:endParaRPr lang="en-GB" dirty="0"/>
          </a:p>
        </p:txBody>
      </p:sp>
      <p:sp>
        <p:nvSpPr>
          <p:cNvPr id="39" name="TextBox 38">
            <a:extLst>
              <a:ext uri="{FF2B5EF4-FFF2-40B4-BE49-F238E27FC236}">
                <a16:creationId xmlns:a16="http://schemas.microsoft.com/office/drawing/2014/main" id="{958A3A28-1023-B985-4F33-053FCAA94BBE}"/>
              </a:ext>
            </a:extLst>
          </p:cNvPr>
          <p:cNvSpPr txBox="1"/>
          <p:nvPr/>
        </p:nvSpPr>
        <p:spPr>
          <a:xfrm>
            <a:off x="14833734" y="5912203"/>
            <a:ext cx="5956554" cy="3293209"/>
          </a:xfrm>
          <a:prstGeom prst="rect">
            <a:avLst/>
          </a:prstGeom>
          <a:noFill/>
        </p:spPr>
        <p:txBody>
          <a:bodyPr wrap="square" rtlCol="0">
            <a:spAutoFit/>
          </a:bodyPr>
          <a:lstStyle/>
          <a:p>
            <a:pPr>
              <a:spcBef>
                <a:spcPct val="50000"/>
              </a:spcBef>
            </a:pPr>
            <a:r>
              <a:rPr lang="en-AU" altLang="en-US" sz="2600" dirty="0">
                <a:latin typeface="Arial" panose="020B0604020202020204" pitchFamily="34" charset="0"/>
                <a:cs typeface="Arial" panose="020B0604020202020204" pitchFamily="34" charset="0"/>
              </a:rPr>
              <a:t>E-fuels are synthetic liquid fuels that are made using renewable energy, with its extraction actually helping the environment as it requires taking carbon dioxide from the atmosphere. They allow engines to run with near zero net carbon. (Horse-Powertrain, 2026)</a:t>
            </a:r>
          </a:p>
        </p:txBody>
      </p:sp>
      <p:pic>
        <p:nvPicPr>
          <p:cNvPr id="1028" name="Picture 4" descr="ESG Sustainability Concept Illustration 17306579 Vector Art at Vecteezy">
            <a:extLst>
              <a:ext uri="{FF2B5EF4-FFF2-40B4-BE49-F238E27FC236}">
                <a16:creationId xmlns:a16="http://schemas.microsoft.com/office/drawing/2014/main" id="{9A2EC9F3-92C6-F31B-71FA-B446BED0D66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67600" y="21126451"/>
            <a:ext cx="2628900" cy="2417105"/>
          </a:xfrm>
          <a:prstGeom prst="rect">
            <a:avLst/>
          </a:prstGeom>
          <a:noFill/>
          <a:extLst>
            <a:ext uri="{909E8E84-426E-40DD-AFC4-6F175D3DCCD1}">
              <a14:hiddenFill xmlns:a14="http://schemas.microsoft.com/office/drawing/2010/main">
                <a:solidFill>
                  <a:srgbClr val="FFFFFF"/>
                </a:solidFill>
              </a14:hiddenFill>
            </a:ext>
          </a:extLst>
        </p:spPr>
      </p:pic>
      <p:sp>
        <p:nvSpPr>
          <p:cNvPr id="41" name="TextBox 40">
            <a:extLst>
              <a:ext uri="{FF2B5EF4-FFF2-40B4-BE49-F238E27FC236}">
                <a16:creationId xmlns:a16="http://schemas.microsoft.com/office/drawing/2014/main" id="{217F1FD7-830D-63DF-95E7-37CD1C895590}"/>
              </a:ext>
            </a:extLst>
          </p:cNvPr>
          <p:cNvSpPr txBox="1"/>
          <p:nvPr/>
        </p:nvSpPr>
        <p:spPr>
          <a:xfrm>
            <a:off x="10061805" y="21365507"/>
            <a:ext cx="1521258" cy="1938992"/>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Image depicting a sustainable world (Photo courtesy of </a:t>
            </a:r>
            <a:r>
              <a:rPr lang="en-GB" sz="2000" dirty="0" err="1">
                <a:latin typeface="Times New Roman" panose="02020603050405020304" pitchFamily="18" charset="0"/>
                <a:cs typeface="Times New Roman" panose="02020603050405020304" pitchFamily="18" charset="0"/>
              </a:rPr>
              <a:t>Vecteezy</a:t>
            </a:r>
            <a:r>
              <a:rPr lang="en-GB" sz="2000" dirty="0">
                <a:latin typeface="Times New Roman" panose="02020603050405020304" pitchFamily="18" charset="0"/>
                <a:cs typeface="Times New Roman" panose="02020603050405020304" pitchFamily="18" charset="0"/>
              </a:rPr>
              <a:t>)</a:t>
            </a:r>
            <a:endParaRPr lang="en-IE" sz="2000" dirty="0">
              <a:latin typeface="Times New Roman" panose="02020603050405020304" pitchFamily="18" charset="0"/>
              <a:cs typeface="Times New Roman" panose="02020603050405020304" pitchFamily="18" charset="0"/>
            </a:endParaRPr>
          </a:p>
        </p:txBody>
      </p:sp>
      <p:pic>
        <p:nvPicPr>
          <p:cNvPr id="1030" name="Picture 6">
            <a:extLst>
              <a:ext uri="{FF2B5EF4-FFF2-40B4-BE49-F238E27FC236}">
                <a16:creationId xmlns:a16="http://schemas.microsoft.com/office/drawing/2014/main" id="{F154DAF5-8581-3F93-F2E1-6F2CD81929F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177268" y="20759773"/>
            <a:ext cx="5240377" cy="2304176"/>
          </a:xfrm>
          <a:prstGeom prst="rect">
            <a:avLst/>
          </a:prstGeom>
          <a:noFill/>
          <a:extLst>
            <a:ext uri="{909E8E84-426E-40DD-AFC4-6F175D3DCCD1}">
              <a14:hiddenFill xmlns:a14="http://schemas.microsoft.com/office/drawing/2010/main">
                <a:solidFill>
                  <a:srgbClr val="FFFFFF"/>
                </a:solidFill>
              </a14:hiddenFill>
            </a:ext>
          </a:extLst>
        </p:spPr>
      </p:pic>
      <p:sp>
        <p:nvSpPr>
          <p:cNvPr id="44" name="TextBox 43">
            <a:extLst>
              <a:ext uri="{FF2B5EF4-FFF2-40B4-BE49-F238E27FC236}">
                <a16:creationId xmlns:a16="http://schemas.microsoft.com/office/drawing/2014/main" id="{63E779BB-A163-AC35-D7BE-AF53C68A85E8}"/>
              </a:ext>
            </a:extLst>
          </p:cNvPr>
          <p:cNvSpPr txBox="1"/>
          <p:nvPr/>
        </p:nvSpPr>
        <p:spPr>
          <a:xfrm>
            <a:off x="18739255" y="20958087"/>
            <a:ext cx="1356779" cy="1323439"/>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Image showing a carbon footprint. </a:t>
            </a:r>
            <a:endParaRPr lang="en-IE"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11" ma:contentTypeDescription="Create a new document." ma:contentTypeScope="" ma:versionID="78fd9d0c5b809ab40382c741061e9b8f">
  <xsd:schema xmlns:xsd="http://www.w3.org/2001/XMLSchema" xmlns:xs="http://www.w3.org/2001/XMLSchema" xmlns:p="http://schemas.microsoft.com/office/2006/metadata/properties" xmlns:ns2="c9412f1f-c5de-433b-90f0-e30b35783b17" xmlns:ns3="7da2dc2f-10e7-442f-ad91-645aa4b47b8a" targetNamespace="http://schemas.microsoft.com/office/2006/metadata/properties" ma:root="true" ma:fieldsID="4bec6dbf351c6747d9638708ad47d75f" ns2:_="" ns3:_="">
    <xsd:import namespace="c9412f1f-c5de-433b-90f0-e30b35783b17"/>
    <xsd:import namespace="7da2dc2f-10e7-442f-ad91-645aa4b47b8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da2dc2f-10e7-442f-ad91-645aa4b47b8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a6595d-74eb-490b-8c13-2daa6f43ecee}" ma:internalName="TaxCatchAll" ma:showField="CatchAllData" ma:web="7da2dc2f-10e7-442f-ad91-645aa4b47b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7da2dc2f-10e7-442f-ad91-645aa4b47b8a" xsi:nil="true"/>
    <lcf76f155ced4ddcb4097134ff3c332f xmlns="c9412f1f-c5de-433b-90f0-e30b35783b1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7A4C137-277C-4B9B-BB3D-D5F11ADE05E1}">
  <ds:schemaRefs>
    <ds:schemaRef ds:uri="7da2dc2f-10e7-442f-ad91-645aa4b47b8a"/>
    <ds:schemaRef ds:uri="c9412f1f-c5de-433b-90f0-e30b35783b1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B798FE8-F25D-4DFB-8579-E07AFE59D001}">
  <ds:schemaRefs>
    <ds:schemaRef ds:uri="http://schemas.microsoft.com/sharepoint/v3/contenttype/forms"/>
  </ds:schemaRefs>
</ds:datastoreItem>
</file>

<file path=customXml/itemProps3.xml><?xml version="1.0" encoding="utf-8"?>
<ds:datastoreItem xmlns:ds="http://schemas.openxmlformats.org/officeDocument/2006/customXml" ds:itemID="{AB687D36-0FC2-4295-A780-590997288791}">
  <ds:schemaRefs>
    <ds:schemaRef ds:uri="http://www.w3.org/XML/1998/namespace"/>
    <ds:schemaRef ds:uri="http://schemas.microsoft.com/office/infopath/2007/PartnerControls"/>
    <ds:schemaRef ds:uri="http://schemas.openxmlformats.org/package/2006/metadata/core-properties"/>
    <ds:schemaRef ds:uri="http://schemas.microsoft.com/office/2006/documentManagement/types"/>
    <ds:schemaRef ds:uri="http://purl.org/dc/terms/"/>
    <ds:schemaRef ds:uri="http://schemas.microsoft.com/office/2006/metadata/properties"/>
    <ds:schemaRef ds:uri="http://purl.org/dc/dcmitype/"/>
    <ds:schemaRef ds:uri="http://purl.org/dc/elements/1.1/"/>
    <ds:schemaRef ds:uri="7da2dc2f-10e7-442f-ad91-645aa4b47b8a"/>
    <ds:schemaRef ds:uri="c9412f1f-c5de-433b-90f0-e30b35783b17"/>
  </ds:schemaRefs>
</ds:datastoreItem>
</file>

<file path=docProps/app.xml><?xml version="1.0" encoding="utf-8"?>
<Properties xmlns="http://schemas.openxmlformats.org/officeDocument/2006/extended-properties" xmlns:vt="http://schemas.openxmlformats.org/officeDocument/2006/docPropsVTypes">
  <Template>Poster Template</Template>
  <TotalTime>327</TotalTime>
  <Words>886</Words>
  <Application>Microsoft Office PowerPoint</Application>
  <PresentationFormat>Custom</PresentationFormat>
  <Paragraphs>38</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Nicole Crofts (2501478)</dc:creator>
  <cp:lastModifiedBy>Nicole Crofts (2501478)</cp:lastModifiedBy>
  <cp:revision>1</cp:revision>
  <dcterms:created xsi:type="dcterms:W3CDTF">2026-04-19T13:16:49Z</dcterms:created>
  <dcterms:modified xsi:type="dcterms:W3CDTF">2026-04-19T18:47:40Z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y fmtid="{D5CDD505-2E9C-101B-9397-08002B2CF9AE}" pid="3" name="MediaServiceImageTags">
    <vt:lpwstr/>
  </property>
</Properties>
</file>