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9" r:id="rId3"/>
    <p:sldId id="263" r:id="rId4"/>
    <p:sldId id="264" r:id="rId5"/>
    <p:sldId id="260" r:id="rId6"/>
    <p:sldId id="261" r:id="rId7"/>
    <p:sldId id="265" r:id="rId8"/>
    <p:sldId id="258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5915"/>
  </p:normalViewPr>
  <p:slideViewPr>
    <p:cSldViewPr snapToGrid="0" snapToObjects="1">
      <p:cViewPr varScale="1">
        <p:scale>
          <a:sx n="90" d="100"/>
          <a:sy n="90" d="100"/>
        </p:scale>
        <p:origin x="232" y="7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3/3/21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3/3/21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3/3/21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3/3/21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3/3/21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3/3/21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3/3/21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3/3/21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3/3/21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3/3/21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3/3/21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transition spd="slow">
    <p:push dir="u"/>
  </p:transition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tif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utomation.com/en-us/articles/may-2020/impact-of-covid-19-on-manufacturing" TargetMode="External"/><Relationship Id="rId7" Type="http://schemas.openxmlformats.org/officeDocument/2006/relationships/hyperlink" Target="https://www.ons.gov.uk/economy/grossdomesticproductgdp/articles/coronavirusandtheimpactonoutputintheukeconomy/october2020" TargetMode="External"/><Relationship Id="rId2" Type="http://schemas.openxmlformats.org/officeDocument/2006/relationships/hyperlink" Target="https://www.controleng.com/articles/market-survey-covid-19-impact-on-chinas-manufacturing-industr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unitetheunion.org/news-events/news/2020/april/hailing-nissan-s-ppe-efforts-unite-urges-more-firms-to-join-covid19-manufacturing-army/" TargetMode="External"/><Relationship Id="rId5" Type="http://schemas.openxmlformats.org/officeDocument/2006/relationships/hyperlink" Target="https://www.statista.com/chart/21171/coronavirus-impact-on-chinese-manufacturing-output/" TargetMode="External"/><Relationship Id="rId4" Type="http://schemas.openxmlformats.org/officeDocument/2006/relationships/hyperlink" Target="https://cardealermagazine.co.uk/publish/uk-car-production-in-2020-fell-to-lowest-level-since-1984-as-industry-battled-with-lockdowns-covid-19-and-last-minute-brexit-confusion/21513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10BAE-A804-A44D-88CF-DD05D5A61A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494" y="0"/>
            <a:ext cx="8825658" cy="3329581"/>
          </a:xfrm>
        </p:spPr>
        <p:txBody>
          <a:bodyPr/>
          <a:lstStyle/>
          <a:p>
            <a:r>
              <a:rPr lang="en-US" sz="4800" dirty="0"/>
              <a:t>The Environmental Implications of the COVID-19 Pandemic Related to Manufacturing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BF8D8D-F9C1-154B-8D02-904150BBA4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329580"/>
            <a:ext cx="4986338" cy="224317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78F0940-8166-7B47-B16E-20510C5C0872}"/>
              </a:ext>
            </a:extLst>
          </p:cNvPr>
          <p:cNvSpPr txBox="1"/>
          <p:nvPr/>
        </p:nvSpPr>
        <p:spPr>
          <a:xfrm>
            <a:off x="278780" y="5742878"/>
            <a:ext cx="25536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Nissan PPE requirements 29/04/20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9A5C3A8-AD1F-9D49-B273-0B4718F1F8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6338" y="3329579"/>
            <a:ext cx="4191555" cy="224317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5A6E75B-CB1A-534D-8E8B-C192590F18BF}"/>
              </a:ext>
            </a:extLst>
          </p:cNvPr>
          <p:cNvSpPr txBox="1"/>
          <p:nvPr/>
        </p:nvSpPr>
        <p:spPr>
          <a:xfrm>
            <a:off x="4986338" y="5572758"/>
            <a:ext cx="23002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Reuters, Peter Nicholls 25/01/21</a:t>
            </a:r>
          </a:p>
        </p:txBody>
      </p:sp>
    </p:spTree>
    <p:extLst>
      <p:ext uri="{BB962C8B-B14F-4D97-AF65-F5344CB8AC3E}">
        <p14:creationId xmlns:p14="http://schemas.microsoft.com/office/powerpoint/2010/main" val="1221321162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93FCD0-F7D6-E549-BA59-2C1857C185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u="sng" dirty="0"/>
              <a:t>The Pandemic has significantly impacted Manufacturing plants operationally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13E52F6-4E62-484B-BD1E-E50284E9E3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528764"/>
            <a:ext cx="8772525" cy="465772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35604D4-746E-084A-AFA3-F20BA174EC5B}"/>
              </a:ext>
            </a:extLst>
          </p:cNvPr>
          <p:cNvSpPr txBox="1"/>
          <p:nvPr/>
        </p:nvSpPr>
        <p:spPr>
          <a:xfrm>
            <a:off x="9544049" y="1696086"/>
            <a:ext cx="238601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ARC Advisory group- survey on </a:t>
            </a:r>
            <a:r>
              <a:rPr lang="en-GB" dirty="0"/>
              <a:t>the impact of the current COVID-19 pandemic on industrial manufacturers and what they are doing in response.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320756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189223-B164-AB4F-903D-CB9AF5E5D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u="sng">
                <a:solidFill>
                  <a:srgbClr val="EBEBEB"/>
                </a:solidFill>
              </a:rPr>
              <a:t>Berry Global Plastic Manufacturing Facility- Kenfig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D7700-8B63-5048-9338-CF951D1A58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>
                <a:solidFill>
                  <a:srgbClr val="FFFFFF"/>
                </a:solidFill>
              </a:rPr>
              <a:t>Positive Outcomes environmentally:</a:t>
            </a:r>
          </a:p>
          <a:p>
            <a:r>
              <a:rPr lang="en-US">
                <a:solidFill>
                  <a:srgbClr val="FFFFFF"/>
                </a:solidFill>
              </a:rPr>
              <a:t>Reduction in emissions through commuting as a result of remote meetings</a:t>
            </a:r>
          </a:p>
          <a:p>
            <a:r>
              <a:rPr lang="en-US">
                <a:solidFill>
                  <a:srgbClr val="FFFFFF"/>
                </a:solidFill>
              </a:rPr>
              <a:t>All crisis offer opportunities to learn</a:t>
            </a:r>
          </a:p>
          <a:p>
            <a:r>
              <a:rPr lang="en-US">
                <a:solidFill>
                  <a:srgbClr val="FFFFFF"/>
                </a:solidFill>
              </a:rPr>
              <a:t>Demand for throwaway plastic office cups drastically reduced</a:t>
            </a:r>
          </a:p>
        </p:txBody>
      </p:sp>
      <p:sp>
        <p:nvSpPr>
          <p:cNvPr id="14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91951C8-158F-AF43-ADCA-EB1795ED19B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885" r="-1" b="42286"/>
          <a:stretch/>
        </p:blipFill>
        <p:spPr>
          <a:xfrm>
            <a:off x="7230352" y="2"/>
            <a:ext cx="4962068" cy="3428999"/>
          </a:xfrm>
          <a:custGeom>
            <a:avLst/>
            <a:gdLst/>
            <a:ahLst/>
            <a:cxnLst/>
            <a:rect l="l" t="t" r="r" b="b"/>
            <a:pathLst>
              <a:path w="4962068" h="3428999">
                <a:moveTo>
                  <a:pt x="0" y="0"/>
                </a:moveTo>
                <a:lnTo>
                  <a:pt x="1343538" y="0"/>
                </a:lnTo>
                <a:lnTo>
                  <a:pt x="1343538" y="1"/>
                </a:lnTo>
                <a:lnTo>
                  <a:pt x="4962068" y="1"/>
                </a:lnTo>
                <a:lnTo>
                  <a:pt x="4962067" y="3428999"/>
                </a:lnTo>
                <a:lnTo>
                  <a:pt x="250957" y="3428999"/>
                </a:lnTo>
                <a:lnTo>
                  <a:pt x="250957" y="3343961"/>
                </a:lnTo>
                <a:lnTo>
                  <a:pt x="251965" y="3201315"/>
                </a:lnTo>
                <a:lnTo>
                  <a:pt x="250957" y="3057297"/>
                </a:lnTo>
                <a:lnTo>
                  <a:pt x="248940" y="2911221"/>
                </a:lnTo>
                <a:lnTo>
                  <a:pt x="247091" y="2765146"/>
                </a:lnTo>
                <a:lnTo>
                  <a:pt x="243057" y="2617013"/>
                </a:lnTo>
                <a:lnTo>
                  <a:pt x="238855" y="2467509"/>
                </a:lnTo>
                <a:lnTo>
                  <a:pt x="233980" y="2318004"/>
                </a:lnTo>
                <a:lnTo>
                  <a:pt x="227089" y="2167128"/>
                </a:lnTo>
                <a:lnTo>
                  <a:pt x="218852" y="2014881"/>
                </a:lnTo>
                <a:lnTo>
                  <a:pt x="210952" y="1861947"/>
                </a:lnTo>
                <a:lnTo>
                  <a:pt x="200867" y="1709014"/>
                </a:lnTo>
                <a:lnTo>
                  <a:pt x="188764" y="1554023"/>
                </a:lnTo>
                <a:lnTo>
                  <a:pt x="176662" y="1401090"/>
                </a:lnTo>
                <a:lnTo>
                  <a:pt x="162710" y="1245413"/>
                </a:lnTo>
                <a:lnTo>
                  <a:pt x="147414" y="1089051"/>
                </a:lnTo>
                <a:lnTo>
                  <a:pt x="131278" y="934746"/>
                </a:lnTo>
                <a:lnTo>
                  <a:pt x="112452" y="778383"/>
                </a:lnTo>
                <a:lnTo>
                  <a:pt x="92281" y="622707"/>
                </a:lnTo>
                <a:lnTo>
                  <a:pt x="72278" y="466344"/>
                </a:lnTo>
                <a:lnTo>
                  <a:pt x="48914" y="310668"/>
                </a:lnTo>
                <a:lnTo>
                  <a:pt x="25045" y="155677"/>
                </a:ln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FA6D83B-66CD-9148-8936-4B0E9EC4524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029" r="1" b="1"/>
          <a:stretch/>
        </p:blipFill>
        <p:spPr>
          <a:xfrm>
            <a:off x="7228756" y="3428997"/>
            <a:ext cx="4963244" cy="3429002"/>
          </a:xfrm>
          <a:custGeom>
            <a:avLst/>
            <a:gdLst/>
            <a:ahLst/>
            <a:cxnLst/>
            <a:rect l="l" t="t" r="r" b="b"/>
            <a:pathLst>
              <a:path w="4963244" h="3429002">
                <a:moveTo>
                  <a:pt x="252134" y="0"/>
                </a:moveTo>
                <a:lnTo>
                  <a:pt x="4963244" y="0"/>
                </a:lnTo>
                <a:lnTo>
                  <a:pt x="4963244" y="3429002"/>
                </a:lnTo>
                <a:lnTo>
                  <a:pt x="900697" y="3429002"/>
                </a:lnTo>
                <a:lnTo>
                  <a:pt x="900697" y="3429001"/>
                </a:lnTo>
                <a:lnTo>
                  <a:pt x="0" y="3429001"/>
                </a:lnTo>
                <a:lnTo>
                  <a:pt x="5883" y="3388539"/>
                </a:lnTo>
                <a:lnTo>
                  <a:pt x="23196" y="3269895"/>
                </a:lnTo>
                <a:lnTo>
                  <a:pt x="35299" y="3183484"/>
                </a:lnTo>
                <a:lnTo>
                  <a:pt x="48073" y="3080614"/>
                </a:lnTo>
                <a:lnTo>
                  <a:pt x="63369" y="2958542"/>
                </a:lnTo>
                <a:lnTo>
                  <a:pt x="79506" y="2823439"/>
                </a:lnTo>
                <a:lnTo>
                  <a:pt x="96483" y="2671192"/>
                </a:lnTo>
                <a:lnTo>
                  <a:pt x="114469" y="2505228"/>
                </a:lnTo>
                <a:lnTo>
                  <a:pt x="132454" y="2324863"/>
                </a:lnTo>
                <a:lnTo>
                  <a:pt x="150776" y="2132839"/>
                </a:lnTo>
                <a:lnTo>
                  <a:pt x="167753" y="1925727"/>
                </a:lnTo>
                <a:lnTo>
                  <a:pt x="184058" y="1709014"/>
                </a:lnTo>
                <a:lnTo>
                  <a:pt x="198849" y="1479957"/>
                </a:lnTo>
                <a:lnTo>
                  <a:pt x="212969" y="1241299"/>
                </a:lnTo>
                <a:lnTo>
                  <a:pt x="226248" y="992353"/>
                </a:lnTo>
                <a:lnTo>
                  <a:pt x="230955" y="864794"/>
                </a:lnTo>
                <a:lnTo>
                  <a:pt x="236165" y="734493"/>
                </a:lnTo>
                <a:lnTo>
                  <a:pt x="241040" y="602134"/>
                </a:lnTo>
                <a:lnTo>
                  <a:pt x="244234" y="469088"/>
                </a:lnTo>
                <a:lnTo>
                  <a:pt x="247091" y="333300"/>
                </a:lnTo>
                <a:lnTo>
                  <a:pt x="250117" y="196140"/>
                </a:lnTo>
                <a:lnTo>
                  <a:pt x="252134" y="5623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20683710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C06F8-BBC8-4B4A-BDC6-087A16C08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751614"/>
          </a:xfrm>
        </p:spPr>
        <p:txBody>
          <a:bodyPr/>
          <a:lstStyle/>
          <a:p>
            <a:r>
              <a:rPr lang="en-US" sz="2800" u="sng" dirty="0"/>
              <a:t>Berry Global Plastic Manufacturing Facility- </a:t>
            </a:r>
            <a:r>
              <a:rPr lang="en-US" sz="2800" u="sng" dirty="0" err="1"/>
              <a:t>Kenfig</a:t>
            </a: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01BA7-763C-094A-825B-53F9731EDC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204332"/>
            <a:ext cx="9824883" cy="5044067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Negative outcomes environmentally:</a:t>
            </a:r>
          </a:p>
          <a:p>
            <a:r>
              <a:rPr lang="en-US" dirty="0"/>
              <a:t>Use of face masks have become mandatory, including disposal of them after each shift (contribution to pollution)</a:t>
            </a:r>
          </a:p>
          <a:p>
            <a:r>
              <a:rPr lang="en-US" dirty="0"/>
              <a:t>Operational efficiency can suffer due to social distancing requirements imposed on maintenance staff increasing repair times. (kWh/unit of saleable product). On-site COVID-19 rules state “</a:t>
            </a:r>
            <a:r>
              <a:rPr lang="en-US" i="1" dirty="0"/>
              <a:t>where not necessary to be less than 2m please stay 2m apart from others, this includes where a task can be completed by a single person taking longer.”</a:t>
            </a:r>
            <a:endParaRPr lang="en-GB" i="1" dirty="0"/>
          </a:p>
          <a:p>
            <a:endParaRPr lang="en-US" dirty="0"/>
          </a:p>
          <a:p>
            <a:r>
              <a:rPr lang="en-US" dirty="0"/>
              <a:t>Investment in continuous improvement in terms of efficiency risks becoming a reduced priority.</a:t>
            </a:r>
          </a:p>
        </p:txBody>
      </p:sp>
    </p:spTree>
    <p:extLst>
      <p:ext uri="{BB962C8B-B14F-4D97-AF65-F5344CB8AC3E}">
        <p14:creationId xmlns:p14="http://schemas.microsoft.com/office/powerpoint/2010/main" val="16008505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75134-FC1A-4745-B81B-F1446E4B0A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2" y="452718"/>
            <a:ext cx="4019674" cy="1400530"/>
          </a:xfrm>
        </p:spPr>
        <p:txBody>
          <a:bodyPr/>
          <a:lstStyle/>
          <a:p>
            <a:r>
              <a:rPr lang="en-US" sz="2800" u="sng" dirty="0"/>
              <a:t>Some manufacturing sectors have been affected more than others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DCCD1B8-C0F2-F04E-ABD1-D08D0DD4DB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65004" y="187569"/>
            <a:ext cx="5063027" cy="658836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ACA6511-89A7-FF4C-B15A-E936624B73CF}"/>
              </a:ext>
            </a:extLst>
          </p:cNvPr>
          <p:cNvSpPr txBox="1"/>
          <p:nvPr/>
        </p:nvSpPr>
        <p:spPr>
          <a:xfrm>
            <a:off x="539262" y="2825262"/>
            <a:ext cx="364587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Demand for essentials such as toilet roll increased rapidly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Luxury goods affected significantly during a global crisis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Automotive industry affected massively across the globe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057436-81C7-8940-9F03-BD48B5DE03AB}"/>
              </a:ext>
            </a:extLst>
          </p:cNvPr>
          <p:cNvSpPr txBox="1"/>
          <p:nvPr/>
        </p:nvSpPr>
        <p:spPr>
          <a:xfrm>
            <a:off x="10492154" y="5720862"/>
            <a:ext cx="15708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Felix Richter, Statista 2020</a:t>
            </a:r>
          </a:p>
        </p:txBody>
      </p:sp>
    </p:spTree>
    <p:extLst>
      <p:ext uri="{BB962C8B-B14F-4D97-AF65-F5344CB8AC3E}">
        <p14:creationId xmlns:p14="http://schemas.microsoft.com/office/powerpoint/2010/main" val="2677494695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F4B11-02C7-4A4C-9BC5-05CB1CB90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090332"/>
          </a:xfrm>
        </p:spPr>
        <p:txBody>
          <a:bodyPr/>
          <a:lstStyle/>
          <a:p>
            <a:r>
              <a:rPr lang="en-US" sz="2800" u="sng" dirty="0"/>
              <a:t>Automotive Manufacturing at lowest level since 1984 in the UK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0E2EC0-15AE-E341-9723-FBB9627ECEB6}"/>
              </a:ext>
            </a:extLst>
          </p:cNvPr>
          <p:cNvSpPr txBox="1"/>
          <p:nvPr/>
        </p:nvSpPr>
        <p:spPr>
          <a:xfrm>
            <a:off x="8944708" y="5802923"/>
            <a:ext cx="26845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Society of Motor Manufacturers and Traders (SMMT)</a:t>
            </a:r>
            <a:endParaRPr lang="en-US" dirty="0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2B33B8F4-4C74-D246-9036-FFA8AB8FFC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1475" y="1543050"/>
            <a:ext cx="8472488" cy="5000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0568128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E8E7D-A339-814B-8440-6E3B53E41F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275721"/>
          </a:xfrm>
        </p:spPr>
        <p:txBody>
          <a:bodyPr/>
          <a:lstStyle/>
          <a:p>
            <a:r>
              <a:rPr lang="en-US" sz="2800" dirty="0"/>
              <a:t>How the pandemic has influenced production by volume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A2433E-EFFD-2241-AFEB-3B1D038E30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5980" y="1728440"/>
            <a:ext cx="9313873" cy="4519960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Office for National Statistics, top 5 manufacturing sectors by reduction in production by volume (February 2020 compared to October 2020 data).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Repair &amp; maintenance of aircraft &amp; spacecraft (-36.3%)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Manufacture of weapons and ammunition (-24.8%)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Manufacture of air &amp; spacecraft related machinery (-22.4%)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Manufacture of coke and refined petroleum products (-22%)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Printing and reproduction of recorded media (-19%)</a:t>
            </a:r>
          </a:p>
        </p:txBody>
      </p:sp>
    </p:spTree>
    <p:extLst>
      <p:ext uri="{BB962C8B-B14F-4D97-AF65-F5344CB8AC3E}">
        <p14:creationId xmlns:p14="http://schemas.microsoft.com/office/powerpoint/2010/main" val="2379039517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E1801-0ADA-B24D-BD12-151C922BC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DF38CB-3978-9148-AC9A-5B166A9A71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271240"/>
            <a:ext cx="8946541" cy="5341434"/>
          </a:xfrm>
        </p:spPr>
        <p:txBody>
          <a:bodyPr>
            <a:normAutofit/>
          </a:bodyPr>
          <a:lstStyle/>
          <a:p>
            <a:r>
              <a:rPr lang="en-US" sz="1400" dirty="0">
                <a:hlinkClick r:id="rId2"/>
              </a:rPr>
              <a:t>https://www.controleng.com/articles/market-survey-covid-19-impact-on-chinas-manufacturing-industry/</a:t>
            </a:r>
            <a:endParaRPr lang="en-US" sz="1400" dirty="0"/>
          </a:p>
          <a:p>
            <a:r>
              <a:rPr lang="en-US" sz="1400" dirty="0">
                <a:hlinkClick r:id="rId3"/>
              </a:rPr>
              <a:t>https://www.automation.com/en-us/articles/may-2020/impact-of-covid-19-on-manufacturing</a:t>
            </a:r>
            <a:endParaRPr lang="en-US" sz="1400" dirty="0"/>
          </a:p>
          <a:p>
            <a:r>
              <a:rPr lang="en-US" sz="1400" dirty="0">
                <a:hlinkClick r:id="rId4"/>
              </a:rPr>
              <a:t>https://cardealermagazine.co.uk/publish/uk-car-production-in-2020-fell-to-lowest-level-since-1984-as-industry-battled-with-lockdowns-covid-19-and-last-minute-brexit-confusion/215130</a:t>
            </a:r>
            <a:endParaRPr lang="en-US" sz="1400" dirty="0"/>
          </a:p>
          <a:p>
            <a:r>
              <a:rPr lang="en-US" sz="1400" dirty="0">
                <a:hlinkClick r:id="rId5"/>
              </a:rPr>
              <a:t>https://www.statista.com/chart/21171/coronavirus-impact-on-chinese-manufacturing-output/</a:t>
            </a:r>
            <a:endParaRPr lang="en-US" sz="1400" dirty="0"/>
          </a:p>
          <a:p>
            <a:r>
              <a:rPr lang="en-US" sz="1400" dirty="0">
                <a:hlinkClick r:id="rId6"/>
              </a:rPr>
              <a:t>https://unitetheunion.org/news-events/news/2020/april/hailing-nissan-s-ppe-efforts-unite-urges-more-firms-to-join-covid19-manufacturing-army/</a:t>
            </a:r>
            <a:r>
              <a:rPr lang="en-US" sz="1400" dirty="0"/>
              <a:t> </a:t>
            </a:r>
          </a:p>
          <a:p>
            <a:r>
              <a:rPr lang="en-GB" sz="1400" dirty="0"/>
              <a:t>Office for National Statistics – Index of Services, 2020. </a:t>
            </a:r>
            <a:r>
              <a:rPr lang="en-GB" sz="1400" i="1" dirty="0"/>
              <a:t>Coronavirus and the impact on output in the UK economy: October 202</a:t>
            </a:r>
            <a:r>
              <a:rPr lang="en-GB" sz="1400" dirty="0"/>
              <a:t> </a:t>
            </a:r>
            <a:r>
              <a:rPr lang="en-US" sz="1400" dirty="0">
                <a:hlinkClick r:id="rId7"/>
              </a:rPr>
              <a:t>https://www.ons.gov.uk/economy/grossdomesticproductgdp/articles/coronavirusandtheimpactonoutputintheukeconomy/october2020</a:t>
            </a:r>
            <a:r>
              <a:rPr lang="en-US" sz="1400" dirty="0"/>
              <a:t> </a:t>
            </a:r>
          </a:p>
          <a:p>
            <a:r>
              <a:rPr lang="en-GB" sz="1400" dirty="0" err="1"/>
              <a:t>Simola</a:t>
            </a:r>
            <a:r>
              <a:rPr lang="en-GB" sz="1400" dirty="0"/>
              <a:t>, H., 2021. The impact of Covid-19 on global value chains. </a:t>
            </a:r>
            <a:r>
              <a:rPr lang="en-GB" sz="1400" i="1" dirty="0"/>
              <a:t>BOFIT Policy Brief, </a:t>
            </a:r>
            <a:r>
              <a:rPr lang="en-GB" sz="1400" dirty="0"/>
              <a:t>2021(2), pp. 3-31.</a:t>
            </a:r>
          </a:p>
          <a:p>
            <a:endParaRPr lang="en-GB" sz="1400" dirty="0"/>
          </a:p>
          <a:p>
            <a:r>
              <a:rPr lang="en-GB" sz="1400" dirty="0" err="1"/>
              <a:t>Cucinotta</a:t>
            </a:r>
            <a:r>
              <a:rPr lang="en-GB" sz="1400" dirty="0"/>
              <a:t>, D. &amp; </a:t>
            </a:r>
            <a:r>
              <a:rPr lang="en-GB" sz="1400" dirty="0" err="1"/>
              <a:t>Vanelli</a:t>
            </a:r>
            <a:r>
              <a:rPr lang="en-GB" sz="1400" dirty="0"/>
              <a:t>, M., 2020. WHO Declares COVID-19 a Pandemic. </a:t>
            </a:r>
            <a:r>
              <a:rPr lang="en-GB" sz="1400" i="1" dirty="0"/>
              <a:t>Acta </a:t>
            </a:r>
            <a:r>
              <a:rPr lang="en-GB" sz="1400" i="1" dirty="0" err="1"/>
              <a:t>Biomedica</a:t>
            </a:r>
            <a:r>
              <a:rPr lang="en-GB" sz="1400" i="1" dirty="0"/>
              <a:t>, </a:t>
            </a:r>
            <a:r>
              <a:rPr lang="en-GB" sz="1400" dirty="0"/>
              <a:t>91(1), pp. 157-160.</a:t>
            </a:r>
          </a:p>
          <a:p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492513098"/>
      </p:ext>
    </p:extLst>
  </p:cSld>
  <p:clrMapOvr>
    <a:masterClrMapping/>
  </p:clrMapOvr>
  <p:transition spd="slow">
    <p:push dir="u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3408</TotalTime>
  <Words>493</Words>
  <Application>Microsoft Macintosh PowerPoint</Application>
  <PresentationFormat>Widescreen</PresentationFormat>
  <Paragraphs>40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Century Gothic</vt:lpstr>
      <vt:lpstr>Wingdings 3</vt:lpstr>
      <vt:lpstr>Ion</vt:lpstr>
      <vt:lpstr>The Environmental Implications of the COVID-19 Pandemic Related to Manufacturing</vt:lpstr>
      <vt:lpstr>The Pandemic has significantly impacted Manufacturing plants operationally</vt:lpstr>
      <vt:lpstr>Berry Global Plastic Manufacturing Facility- Kenfig</vt:lpstr>
      <vt:lpstr>Berry Global Plastic Manufacturing Facility- Kenfig</vt:lpstr>
      <vt:lpstr>Some manufacturing sectors have been affected more than others</vt:lpstr>
      <vt:lpstr>Automotive Manufacturing at lowest level since 1984 in the UK</vt:lpstr>
      <vt:lpstr>How the pandemic has influenced production by volume in the UK</vt:lpstr>
      <vt:lpstr>References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Environmental Implications of the COVID-19 Pandemic Related to Manufacturing</dc:title>
  <dc:creator>Joseph Julian Blackmore (1702858)</dc:creator>
  <cp:lastModifiedBy>Joseph Julian Blackmore (1702858)</cp:lastModifiedBy>
  <cp:revision>18</cp:revision>
  <dcterms:created xsi:type="dcterms:W3CDTF">2021-02-28T15:17:33Z</dcterms:created>
  <dcterms:modified xsi:type="dcterms:W3CDTF">2021-03-03T20:20:27Z</dcterms:modified>
</cp:coreProperties>
</file>