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9" r:id="rId5"/>
    <p:sldId id="265" r:id="rId6"/>
    <p:sldId id="262" r:id="rId7"/>
    <p:sldId id="263" r:id="rId8"/>
    <p:sldId id="272" r:id="rId9"/>
    <p:sldId id="283" r:id="rId10"/>
    <p:sldId id="274" r:id="rId11"/>
    <p:sldId id="264" r:id="rId12"/>
    <p:sldId id="273" r:id="rId13"/>
    <p:sldId id="271" r:id="rId14"/>
    <p:sldId id="275" r:id="rId15"/>
    <p:sldId id="280" r:id="rId16"/>
    <p:sldId id="285" r:id="rId17"/>
    <p:sldId id="279" r:id="rId18"/>
    <p:sldId id="278" r:id="rId19"/>
    <p:sldId id="266" r:id="rId20"/>
    <p:sldId id="281" r:id="rId21"/>
    <p:sldId id="268" r:id="rId22"/>
    <p:sldId id="269" r:id="rId23"/>
    <p:sldId id="28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06" autoAdjust="0"/>
    <p:restoredTop sz="94660"/>
  </p:normalViewPr>
  <p:slideViewPr>
    <p:cSldViewPr snapToGrid="0">
      <p:cViewPr varScale="1">
        <p:scale>
          <a:sx n="87" d="100"/>
          <a:sy n="87" d="100"/>
        </p:scale>
        <p:origin x="546" y="9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24/05/2023</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24/05/2023</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24/05/2023</a:t>
            </a:fld>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24/05/2023</a:t>
            </a:fld>
            <a:endParaRPr lang="en-GB" dirty="0"/>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24/05/2023</a:t>
            </a:fld>
            <a:endParaRPr lang="en-GB" dirty="0"/>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24/05/2023</a:t>
            </a:fld>
            <a:endParaRPr lang="en-GB" dirty="0"/>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24/05/2023</a:t>
            </a:fld>
            <a:endParaRPr lang="en-GB" dirty="0"/>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24/05/2023</a:t>
            </a:fld>
            <a:endParaRPr lang="en-GB" dirty="0"/>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24/05/2023</a:t>
            </a:fld>
            <a:endParaRPr lang="en-GB" dirty="0"/>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24/05/2023</a:t>
            </a:fld>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24/05/2023</a:t>
            </a:fld>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24/05/2023</a:t>
            </a:fld>
            <a:endParaRPr lang="en-GB" dirty="0"/>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dirty="0"/>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24/05/2023</a:t>
            </a:fld>
            <a:endParaRPr lang="en-GB" dirty="0"/>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dirty="0"/>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24/05/2023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dirty="0"/>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443" y="838906"/>
            <a:ext cx="10283887" cy="1962659"/>
          </a:xfrm>
        </p:spPr>
        <p:txBody>
          <a:bodyPr>
            <a:noAutofit/>
          </a:bodyPr>
          <a:lstStyle/>
          <a:p>
            <a:r>
              <a:rPr lang="en-GB" sz="4000" dirty="0" smtClean="0"/>
              <a:t>Engineering Management &amp; Leadership</a:t>
            </a:r>
            <a:br>
              <a:rPr lang="en-GB" sz="4000" dirty="0" smtClean="0"/>
            </a:br>
            <a:r>
              <a:rPr lang="en-GB" sz="4000" dirty="0" smtClean="0"/>
              <a:t>Business Analysis &amp; Planning</a:t>
            </a:r>
            <a:br>
              <a:rPr lang="en-GB" sz="4000" dirty="0" smtClean="0"/>
            </a:br>
            <a:endParaRPr lang="en-GB" sz="4000" dirty="0"/>
          </a:p>
        </p:txBody>
      </p:sp>
      <p:sp>
        <p:nvSpPr>
          <p:cNvPr id="3" name="Content Placeholder 2"/>
          <p:cNvSpPr>
            <a:spLocks noGrp="1"/>
          </p:cNvSpPr>
          <p:nvPr>
            <p:ph idx="1"/>
          </p:nvPr>
        </p:nvSpPr>
        <p:spPr>
          <a:xfrm>
            <a:off x="0" y="4013770"/>
            <a:ext cx="11517330" cy="1705056"/>
          </a:xfrm>
        </p:spPr>
        <p:txBody>
          <a:bodyPr>
            <a:normAutofit lnSpcReduction="10000"/>
          </a:bodyPr>
          <a:lstStyle/>
          <a:p>
            <a:pPr marL="0" indent="0" algn="ctr">
              <a:buNone/>
            </a:pPr>
            <a:r>
              <a:rPr lang="en-GB" sz="2400" dirty="0"/>
              <a:t>Program: MSc Engineering Project </a:t>
            </a:r>
            <a:r>
              <a:rPr lang="en-GB" sz="2400" dirty="0" smtClean="0"/>
              <a:t>Management</a:t>
            </a:r>
          </a:p>
          <a:p>
            <a:pPr marL="0" indent="0" algn="ctr">
              <a:buNone/>
            </a:pPr>
            <a:r>
              <a:rPr lang="en-GB" sz="2400" dirty="0"/>
              <a:t>ACEA 7006 – Assignment 2</a:t>
            </a:r>
          </a:p>
          <a:p>
            <a:pPr marL="0" indent="0" algn="ctr">
              <a:buNone/>
            </a:pPr>
            <a:r>
              <a:rPr lang="en-GB" sz="2400" dirty="0" smtClean="0"/>
              <a:t>Jordan </a:t>
            </a:r>
            <a:r>
              <a:rPr lang="en-GB" sz="2400" dirty="0"/>
              <a:t>Thomas </a:t>
            </a:r>
            <a:r>
              <a:rPr lang="en-GB" sz="2400" dirty="0" smtClean="0"/>
              <a:t>– 1503513</a:t>
            </a:r>
          </a:p>
          <a:p>
            <a:pPr marL="0" indent="0" algn="ctr">
              <a:buNone/>
            </a:pPr>
            <a:r>
              <a:rPr lang="en-GB" sz="2400" dirty="0" smtClean="0"/>
              <a:t>Andrew Thorn</a:t>
            </a:r>
            <a:endParaRPr lang="en-GB" sz="2400" dirty="0"/>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4" name="Content Placeholder 2"/>
          <p:cNvSpPr>
            <a:spLocks noGrp="1"/>
          </p:cNvSpPr>
          <p:nvPr>
            <p:ph idx="1"/>
          </p:nvPr>
        </p:nvSpPr>
        <p:spPr>
          <a:xfrm>
            <a:off x="609600" y="1600201"/>
            <a:ext cx="10972800" cy="3917032"/>
          </a:xfrm>
        </p:spPr>
        <p:txBody>
          <a:bodyPr>
            <a:normAutofit/>
          </a:bodyPr>
          <a:lstStyle/>
          <a:p>
            <a:pPr marL="0" indent="0">
              <a:buNone/>
            </a:pPr>
            <a:r>
              <a:rPr lang="en-GB" sz="2000" dirty="0"/>
              <a:t>	</a:t>
            </a:r>
            <a:endParaRPr lang="en-GB" sz="1100" dirty="0"/>
          </a:p>
          <a:p>
            <a:pPr marL="0" indent="0">
              <a:buNone/>
            </a:pPr>
            <a:r>
              <a:rPr lang="en-GB" sz="2000" dirty="0"/>
              <a:t> </a:t>
            </a:r>
          </a:p>
        </p:txBody>
      </p:sp>
      <p:sp>
        <p:nvSpPr>
          <p:cNvPr id="3" name="TextBox 2"/>
          <p:cNvSpPr txBox="1"/>
          <p:nvPr/>
        </p:nvSpPr>
        <p:spPr>
          <a:xfrm>
            <a:off x="609600" y="1232972"/>
            <a:ext cx="11177847" cy="4308872"/>
          </a:xfrm>
          <a:prstGeom prst="rect">
            <a:avLst/>
          </a:prstGeom>
          <a:noFill/>
        </p:spPr>
        <p:txBody>
          <a:bodyPr wrap="square" rtlCol="0">
            <a:spAutoFit/>
          </a:bodyPr>
          <a:lstStyle/>
          <a:p>
            <a:r>
              <a:rPr lang="en-GB" sz="1600" dirty="0" smtClean="0"/>
              <a:t>Company A is a large logistics company that is trying to improve its bottom line. The Pandemic has presented numerous changes to operations which include keeping employees safe while trying maintain a first class service. The company was forced to furlough 50% of staff during this period and as a result, some staff decided to leave. There was also a number of other issues facing the company during this time:</a:t>
            </a:r>
          </a:p>
          <a:p>
            <a:endParaRPr lang="en-GB" sz="1600" dirty="0" smtClean="0"/>
          </a:p>
          <a:p>
            <a:pPr marL="285750" indent="-285750">
              <a:buFont typeface="Arial" panose="020B0604020202020204" pitchFamily="34" charset="0"/>
              <a:buChar char="•"/>
            </a:pPr>
            <a:r>
              <a:rPr lang="en-GB" sz="1600" dirty="0" smtClean="0"/>
              <a:t>Driver shortage of 30%</a:t>
            </a:r>
          </a:p>
          <a:p>
            <a:pPr marL="285750" indent="-285750">
              <a:buFont typeface="Arial" panose="020B0604020202020204" pitchFamily="34" charset="0"/>
              <a:buChar char="•"/>
            </a:pPr>
            <a:r>
              <a:rPr lang="en-GB" sz="1600" dirty="0" smtClean="0"/>
              <a:t>A requirement to decarbonise the fleet</a:t>
            </a:r>
          </a:p>
          <a:p>
            <a:pPr marL="285750" indent="-285750">
              <a:buFont typeface="Arial" panose="020B0604020202020204" pitchFamily="34" charset="0"/>
              <a:buChar char="•"/>
            </a:pPr>
            <a:r>
              <a:rPr lang="en-GB" sz="1600" dirty="0" smtClean="0"/>
              <a:t>A requirement to change the way the business operated without compromising customer service</a:t>
            </a:r>
          </a:p>
          <a:p>
            <a:pPr marL="285750" indent="-285750">
              <a:buFont typeface="Arial" panose="020B0604020202020204" pitchFamily="34" charset="0"/>
              <a:buChar char="•"/>
            </a:pPr>
            <a:r>
              <a:rPr lang="en-GB" sz="1600" dirty="0" smtClean="0"/>
              <a:t>To improve employee working conditions. </a:t>
            </a:r>
          </a:p>
          <a:p>
            <a:endParaRPr lang="en-GB" sz="1600" dirty="0" smtClean="0"/>
          </a:p>
          <a:p>
            <a:r>
              <a:rPr lang="en-GB" sz="1600" dirty="0" smtClean="0"/>
              <a:t>A few measures were implemented in an attempt to improve the situation however, these were met with resistance. The measures include using agency workers who were paid more than company employees, using planning software to ensure best routes taken and fitting vehicles with a 56mph speed limiter.</a:t>
            </a:r>
          </a:p>
          <a:p>
            <a:endParaRPr lang="en-GB" sz="1600" dirty="0"/>
          </a:p>
          <a:p>
            <a:r>
              <a:rPr lang="en-GB" sz="1600" dirty="0" smtClean="0"/>
              <a:t>The presentation will look to address driver shortages and improve staff retention. The presentation will also critically evaluate what measures can be implemented now and in the future to decarbonise the fleet.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121334050"/>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Driver Shortages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sz="1600" dirty="0" smtClean="0"/>
              <a:t>Post pandemic there was a large driver shortage around the UK. In Mid 2022 the road Haulage Association reported a shortage of 100,000 drivers within the UK with covid 19, Brexit and a shortage of testing capacity being cited as the cause. </a:t>
            </a:r>
            <a:r>
              <a:rPr lang="en-GB" sz="1600" dirty="0"/>
              <a:t>(Anon., 2022)</a:t>
            </a:r>
          </a:p>
          <a:p>
            <a:pPr marL="0" indent="0">
              <a:buNone/>
            </a:pPr>
            <a:r>
              <a:rPr lang="en-GB" sz="1600" dirty="0" smtClean="0"/>
              <a:t>HGV driving is essential to the UK economy and ensures society works as we expect. A reduction in available drivers creates costly bottle necks across all industries. Supermarket stock levels is just 1 example of how everyday life can be effected. Supply chain disruption is expected to take place for some time, although the government has attempted to implement a number of actions aiming to improve the </a:t>
            </a:r>
            <a:r>
              <a:rPr lang="en-GB" sz="1600" dirty="0"/>
              <a:t>situation. (Manning, 2021) </a:t>
            </a:r>
          </a:p>
          <a:p>
            <a:pPr marL="0" indent="0">
              <a:buNone/>
            </a:pPr>
            <a:endParaRPr lang="en-GB" sz="1600" dirty="0" smtClean="0"/>
          </a:p>
          <a:p>
            <a:pPr marL="0" indent="0">
              <a:buNone/>
            </a:pPr>
            <a:r>
              <a:rPr lang="en-GB" sz="1600" dirty="0" smtClean="0"/>
              <a:t>In addition, It is reported that around 600,000 people in the UK hold the required HGV licences without currently driving trucks. This is mainly down to the negative working experience which includes poor facilities and working long unsociable hours. This emphasises how the sector needs to address multiple areas, not just increase pay rates, if it wants to attract additional drivers. (</a:t>
            </a:r>
            <a:r>
              <a:rPr lang="en-GB" sz="1600" dirty="0"/>
              <a:t>LRD Publications, 2021)</a:t>
            </a:r>
          </a:p>
          <a:p>
            <a:pPr marL="0" indent="0">
              <a:buNone/>
            </a:pPr>
            <a:endParaRPr lang="en-GB" sz="1600" dirty="0" smtClean="0"/>
          </a:p>
          <a:p>
            <a:pPr marL="0" indent="0">
              <a:buNone/>
            </a:pPr>
            <a:r>
              <a:rPr lang="en-GB" sz="1600" dirty="0" smtClean="0"/>
              <a:t>As the number of drivers available is well below the number required, this creates an additional knock on effect punishing the available drivers due to increased workload and pressure. </a:t>
            </a:r>
          </a:p>
          <a:p>
            <a:pPr marL="0" indent="0">
              <a:buNone/>
            </a:pPr>
            <a:endParaRPr lang="en-GB" sz="1600" dirty="0"/>
          </a:p>
          <a:p>
            <a:pPr marL="0" indent="0">
              <a:buNone/>
            </a:pPr>
            <a:r>
              <a:rPr lang="en-GB" sz="1600" dirty="0" smtClean="0"/>
              <a:t>The next slides will look at what changes company A can make to improve their situation.</a:t>
            </a:r>
            <a:endParaRPr lang="en-GB" sz="1600" dirty="0"/>
          </a:p>
          <a:p>
            <a:pPr marL="0" indent="0">
              <a:buNone/>
            </a:pPr>
            <a:endParaRPr lang="en-GB" sz="1600" dirty="0"/>
          </a:p>
        </p:txBody>
      </p:sp>
    </p:spTree>
    <p:extLst>
      <p:ext uri="{BB962C8B-B14F-4D97-AF65-F5344CB8AC3E}">
        <p14:creationId xmlns:p14="http://schemas.microsoft.com/office/powerpoint/2010/main" val="1250457346"/>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Improved Working Conditions</a:t>
            </a:r>
            <a:endParaRPr lang="en-GB" dirty="0"/>
          </a:p>
        </p:txBody>
      </p:sp>
      <p:sp>
        <p:nvSpPr>
          <p:cNvPr id="3" name="Content Placeholder 2"/>
          <p:cNvSpPr>
            <a:spLocks noGrp="1"/>
          </p:cNvSpPr>
          <p:nvPr>
            <p:ph idx="1"/>
          </p:nvPr>
        </p:nvSpPr>
        <p:spPr/>
        <p:txBody>
          <a:bodyPr>
            <a:normAutofit/>
          </a:bodyPr>
          <a:lstStyle/>
          <a:p>
            <a:pPr marL="0" indent="0">
              <a:buNone/>
            </a:pPr>
            <a:r>
              <a:rPr lang="en-GB" sz="1600" dirty="0" smtClean="0"/>
              <a:t>Improving working conditions should be one of the first aims for the company as this will help to ensure that the current driver pool does not further reduce whilst also making the job more attractive for any future employees. It is important that the excising staff have a positive opinion of the company when looking to increase the driver pool. Poor facilities and extended driving hours are reported as the main cause of unhappiness amounts drivers. Company A should implement the below improvements:</a:t>
            </a:r>
          </a:p>
          <a:p>
            <a:r>
              <a:rPr lang="en-GB" sz="1600" dirty="0" smtClean="0"/>
              <a:t>Overnight facilities – all overnight tasks will include parking and hotel stay at a recognised service station. This will provide the opportunity for hot shower, a warm meal and allow the drivers to feel safe at night. This also provides drivers with time away from the lorry which can be important physiologically.  Parking in a layby or industrial estate will increase the risk of theft or violence whilst also meaning no access to food, toilets or other facilities.</a:t>
            </a:r>
          </a:p>
          <a:p>
            <a:pPr marL="0" indent="0">
              <a:buNone/>
            </a:pPr>
            <a:endParaRPr lang="en-GB" sz="1600" dirty="0" smtClean="0"/>
          </a:p>
          <a:p>
            <a:r>
              <a:rPr lang="en-GB" sz="1600" dirty="0" smtClean="0"/>
              <a:t>The Law also states that that a basic level of facilities should be available to drivers when making deliveries however, this is commonly not the case. The company should introduce spot checks or stricter monitoring or even request inspections from authorities in order to ensure the drivers minimum standards are met. </a:t>
            </a:r>
          </a:p>
          <a:p>
            <a:endParaRPr lang="en-GB" sz="1600" dirty="0"/>
          </a:p>
        </p:txBody>
      </p:sp>
    </p:spTree>
    <p:extLst>
      <p:ext uri="{BB962C8B-B14F-4D97-AF65-F5344CB8AC3E}">
        <p14:creationId xmlns:p14="http://schemas.microsoft.com/office/powerpoint/2010/main" val="364606598"/>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Employee Development &amp; Recognition</a:t>
            </a:r>
            <a:endParaRPr lang="en-GB" dirty="0"/>
          </a:p>
        </p:txBody>
      </p:sp>
      <p:sp>
        <p:nvSpPr>
          <p:cNvPr id="3" name="Content Placeholder 2"/>
          <p:cNvSpPr>
            <a:spLocks noGrp="1"/>
          </p:cNvSpPr>
          <p:nvPr>
            <p:ph idx="1"/>
          </p:nvPr>
        </p:nvSpPr>
        <p:spPr>
          <a:xfrm>
            <a:off x="609600" y="1322571"/>
            <a:ext cx="11286226" cy="4549419"/>
          </a:xfrm>
        </p:spPr>
        <p:txBody>
          <a:bodyPr>
            <a:normAutofit/>
          </a:bodyPr>
          <a:lstStyle/>
          <a:p>
            <a:pPr marL="0" indent="0">
              <a:buNone/>
            </a:pPr>
            <a:r>
              <a:rPr lang="en-GB" sz="1600" dirty="0" smtClean="0"/>
              <a:t>Training and development is important for any industry in order to maintain a highly skilled workforce and maintain motivation amongst employees. An effective training and development program should be developed with the aim of improving employees performance, particularly with recent starters. A successful training program will not only improve the individuals but assist with the company fully utilizing their human resources. </a:t>
            </a:r>
            <a:r>
              <a:rPr lang="en-GB" sz="1600" dirty="0"/>
              <a:t>(Imran, 2013</a:t>
            </a:r>
            <a:r>
              <a:rPr lang="en-GB" sz="1600" dirty="0" smtClean="0"/>
              <a:t>).</a:t>
            </a:r>
          </a:p>
          <a:p>
            <a:pPr marL="0" indent="0">
              <a:buNone/>
            </a:pPr>
            <a:endParaRPr lang="en-GB" sz="1600" dirty="0" smtClean="0"/>
          </a:p>
          <a:p>
            <a:pPr marL="0" indent="0">
              <a:buNone/>
            </a:pPr>
            <a:r>
              <a:rPr lang="en-GB" sz="1600" dirty="0" smtClean="0"/>
              <a:t>Employee development contributes to an increased operational performance and assists with creating positive attitudes and behaviours towards the business </a:t>
            </a:r>
            <a:r>
              <a:rPr lang="en-GB" sz="1600" dirty="0"/>
              <a:t>(</a:t>
            </a:r>
            <a:r>
              <a:rPr lang="en-GB" sz="1600" dirty="0" err="1"/>
              <a:t>Qingyan</a:t>
            </a:r>
            <a:r>
              <a:rPr lang="en-GB" sz="1600" dirty="0"/>
              <a:t> Ye, 2023</a:t>
            </a:r>
            <a:r>
              <a:rPr lang="en-GB" sz="1600" dirty="0" smtClean="0"/>
              <a:t>). </a:t>
            </a:r>
            <a:r>
              <a:rPr lang="en-GB" sz="1600" dirty="0"/>
              <a:t>T</a:t>
            </a:r>
            <a:r>
              <a:rPr lang="en-GB" sz="1600" dirty="0" smtClean="0"/>
              <a:t>he cost of training can often be seen as a barrier however, the company must consider the additional expense of employing agency staff who are often unfamiliar with the tasks. Lots of companies don’t provide periodic training which provides an opportunity to stand out from the crowd and increase the chance retaining drivers. </a:t>
            </a:r>
          </a:p>
          <a:p>
            <a:pPr marL="0" indent="0">
              <a:buNone/>
            </a:pPr>
            <a:endParaRPr lang="en-GB" sz="1600" dirty="0" smtClean="0"/>
          </a:p>
          <a:p>
            <a:pPr marL="0" indent="0">
              <a:buNone/>
            </a:pPr>
            <a:r>
              <a:rPr lang="en-GB" sz="1600" dirty="0"/>
              <a:t>Recognition will be given to all employees on a regular basis (when earned) by upper management. This will enable employees of all levels to feel </a:t>
            </a:r>
            <a:r>
              <a:rPr lang="en-GB" sz="1600" dirty="0" smtClean="0"/>
              <a:t>valued. A culture of recognition should be established in order to create loyal and engaged employees </a:t>
            </a:r>
            <a:r>
              <a:rPr lang="en-GB" sz="1600" dirty="0"/>
              <a:t>(HASTWELL, 2023</a:t>
            </a:r>
            <a:r>
              <a:rPr lang="en-GB" sz="1600" dirty="0" smtClean="0"/>
              <a:t>). Logistic drivers will spend lots our their day alone so small recognition on return to the yard can go a long way. Minor rewards such as gift vouchers could be issued to employee of the month or someone who has gone out of their was to help.</a:t>
            </a:r>
            <a:endParaRPr lang="en-GB" sz="1600" dirty="0"/>
          </a:p>
          <a:p>
            <a:pPr marL="0" indent="0">
              <a:buNone/>
            </a:pPr>
            <a:endParaRPr lang="en-GB" sz="1600" dirty="0" smtClean="0"/>
          </a:p>
          <a:p>
            <a:pPr marL="0" indent="0">
              <a:buNone/>
            </a:pPr>
            <a:endParaRPr lang="en-GB" sz="1600" dirty="0" smtClean="0"/>
          </a:p>
          <a:p>
            <a:pPr marL="0" indent="0">
              <a:buNone/>
            </a:pPr>
            <a:endParaRPr lang="en-GB" sz="1600" dirty="0" smtClean="0"/>
          </a:p>
          <a:p>
            <a:pPr marL="0" indent="0">
              <a:buNone/>
            </a:pPr>
            <a:endParaRPr lang="en-GB" sz="1600" dirty="0"/>
          </a:p>
        </p:txBody>
      </p:sp>
    </p:spTree>
    <p:extLst>
      <p:ext uri="{BB962C8B-B14F-4D97-AF65-F5344CB8AC3E}">
        <p14:creationId xmlns:p14="http://schemas.microsoft.com/office/powerpoint/2010/main" val="2381718637"/>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Work–Life </a:t>
            </a:r>
            <a:r>
              <a:rPr lang="en-GB" dirty="0" smtClean="0"/>
              <a:t>Balance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1600" dirty="0" smtClean="0"/>
              <a:t>The term w</a:t>
            </a:r>
            <a:r>
              <a:rPr lang="en-GB" sz="1600" dirty="0" smtClean="0"/>
              <a:t>ork-life balance refers to the slip between work related responsibilities and personal responsibilities. This balance has shown to play an important role when trying to create engaged and happy employees. </a:t>
            </a:r>
            <a:r>
              <a:rPr lang="en-GB" sz="1600" dirty="0" smtClean="0"/>
              <a:t>A good work-life balance is growing in importance for employees and can assist with the need to retain and recruit more staff. In a survey carried out by </a:t>
            </a:r>
            <a:r>
              <a:rPr lang="en-GB" sz="1600" dirty="0"/>
              <a:t>A</a:t>
            </a:r>
            <a:r>
              <a:rPr lang="en-GB" sz="1600" dirty="0" smtClean="0"/>
              <a:t>viva, 41% stated they were attracted to their role due to the work life balance against only 36% who said they were attracted to the salary </a:t>
            </a:r>
            <a:r>
              <a:rPr lang="en-GB" sz="1600" dirty="0"/>
              <a:t>(</a:t>
            </a:r>
            <a:r>
              <a:rPr lang="en-GB" sz="1600" dirty="0" err="1"/>
              <a:t>Whytock</a:t>
            </a:r>
            <a:r>
              <a:rPr lang="en-GB" sz="1600" dirty="0"/>
              <a:t>, 2022</a:t>
            </a:r>
            <a:r>
              <a:rPr lang="en-GB" sz="1600" dirty="0" smtClean="0"/>
              <a:t>). This reinstates that to enhance the driver pool the business will need to do more than just improve the salary. </a:t>
            </a:r>
          </a:p>
          <a:p>
            <a:pPr marL="0" indent="0">
              <a:buNone/>
            </a:pPr>
            <a:endParaRPr lang="en-GB" sz="1600" dirty="0" smtClean="0"/>
          </a:p>
          <a:p>
            <a:pPr marL="0" indent="0">
              <a:buNone/>
            </a:pPr>
            <a:r>
              <a:rPr lang="en-GB" sz="1600" dirty="0" smtClean="0"/>
              <a:t>Having a healthy work-life balance is said to improve mental health, improve productivity and lead to better relationships within the business.  Other similar improvement the company should make are:</a:t>
            </a:r>
            <a:endParaRPr lang="en-GB" sz="1600" dirty="0" smtClean="0"/>
          </a:p>
          <a:p>
            <a:r>
              <a:rPr lang="en-GB" sz="1600" dirty="0" smtClean="0"/>
              <a:t>Providing the opportunity to have flexible working arrangements appeal to a wider range of people. This would involve allowing employees to start later or finish earlier as long as the required notice was given.</a:t>
            </a:r>
          </a:p>
          <a:p>
            <a:r>
              <a:rPr lang="en-GB" sz="1600" dirty="0" smtClean="0"/>
              <a:t>Realistic and fair workload amongst all employees. Often businesses favour certain employees by giving them easier or shorter transport routes. This can negatively impact the productivity of other employees. </a:t>
            </a:r>
          </a:p>
          <a:p>
            <a:r>
              <a:rPr lang="en-GB" sz="1600" dirty="0" smtClean="0"/>
              <a:t>Avoid excessive overtime. This adds additional costs to the business but more importantly will likely lead to burnout of employees and reduce the productivity further down the line.</a:t>
            </a:r>
            <a:endParaRPr lang="en-GB" sz="1600" dirty="0"/>
          </a:p>
        </p:txBody>
      </p:sp>
    </p:spTree>
    <p:extLst>
      <p:ext uri="{BB962C8B-B14F-4D97-AF65-F5344CB8AC3E}">
        <p14:creationId xmlns:p14="http://schemas.microsoft.com/office/powerpoint/2010/main" val="1055596882"/>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Employee Engagement &amp; Empowerment</a:t>
            </a:r>
            <a:endParaRPr lang="en-GB" dirty="0"/>
          </a:p>
        </p:txBody>
      </p:sp>
      <p:sp>
        <p:nvSpPr>
          <p:cNvPr id="3" name="Content Placeholder 2"/>
          <p:cNvSpPr>
            <a:spLocks noGrp="1"/>
          </p:cNvSpPr>
          <p:nvPr>
            <p:ph idx="1"/>
          </p:nvPr>
        </p:nvSpPr>
        <p:spPr/>
        <p:txBody>
          <a:bodyPr>
            <a:normAutofit/>
          </a:bodyPr>
          <a:lstStyle/>
          <a:p>
            <a:pPr marL="0" indent="0">
              <a:buNone/>
            </a:pPr>
            <a:r>
              <a:rPr lang="en-GB" sz="2000" i="1" u="sng" dirty="0" smtClean="0"/>
              <a:t>Open </a:t>
            </a:r>
            <a:r>
              <a:rPr lang="en-GB" sz="2000" i="1" u="sng" dirty="0" err="1" smtClean="0"/>
              <a:t>comms</a:t>
            </a:r>
            <a:r>
              <a:rPr lang="en-GB" sz="2000" i="1" u="sng" dirty="0" smtClean="0"/>
              <a:t> </a:t>
            </a:r>
            <a:endParaRPr lang="en-GB" sz="2000" i="1" u="sng" dirty="0"/>
          </a:p>
        </p:txBody>
      </p:sp>
    </p:spTree>
    <p:extLst>
      <p:ext uri="{BB962C8B-B14F-4D97-AF65-F5344CB8AC3E}">
        <p14:creationId xmlns:p14="http://schemas.microsoft.com/office/powerpoint/2010/main" val="170359026"/>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Additional Benefits </a:t>
            </a:r>
            <a:endParaRPr lang="en-GB" dirty="0"/>
          </a:p>
        </p:txBody>
      </p:sp>
      <p:sp>
        <p:nvSpPr>
          <p:cNvPr id="5" name="Content Placeholder 2"/>
          <p:cNvSpPr>
            <a:spLocks noGrp="1"/>
          </p:cNvSpPr>
          <p:nvPr>
            <p:ph idx="1"/>
          </p:nvPr>
        </p:nvSpPr>
        <p:spPr>
          <a:xfrm>
            <a:off x="609600" y="1600201"/>
            <a:ext cx="6006860" cy="3541142"/>
          </a:xfrm>
        </p:spPr>
        <p:txBody>
          <a:bodyPr>
            <a:normAutofit/>
          </a:bodyPr>
          <a:lstStyle/>
          <a:p>
            <a:endParaRPr lang="en-GB" sz="2000" dirty="0"/>
          </a:p>
          <a:p>
            <a:endParaRPr lang="en-GB" sz="2000" dirty="0"/>
          </a:p>
          <a:p>
            <a:pPr marL="0" indent="0">
              <a:buNone/>
            </a:pPr>
            <a:endParaRPr lang="en-GB" sz="2000" dirty="0"/>
          </a:p>
        </p:txBody>
      </p:sp>
      <p:sp>
        <p:nvSpPr>
          <p:cNvPr id="3" name="TextBox 2"/>
          <p:cNvSpPr txBox="1"/>
          <p:nvPr/>
        </p:nvSpPr>
        <p:spPr>
          <a:xfrm>
            <a:off x="1105359" y="1448024"/>
            <a:ext cx="9981282" cy="4247317"/>
          </a:xfrm>
          <a:prstGeom prst="rect">
            <a:avLst/>
          </a:prstGeom>
          <a:noFill/>
        </p:spPr>
        <p:txBody>
          <a:bodyPr wrap="square" rtlCol="0">
            <a:spAutoFit/>
          </a:bodyPr>
          <a:lstStyle/>
          <a:p>
            <a:r>
              <a:rPr lang="en-GB" dirty="0" smtClean="0"/>
              <a:t>There are a number of smaller additional benefits that the company can look to offer as savings are made:</a:t>
            </a:r>
          </a:p>
          <a:p>
            <a:pPr marL="285750" indent="-285750">
              <a:buFont typeface="Arial" panose="020B0604020202020204" pitchFamily="34" charset="0"/>
              <a:buChar char="•"/>
            </a:pPr>
            <a:r>
              <a:rPr lang="en-GB" dirty="0" smtClean="0"/>
              <a:t>Increase holidays for long service – This will help entice the staff to stay loyal to the business as they would have less holiday with any alternative employer.</a:t>
            </a:r>
          </a:p>
          <a:p>
            <a:pPr marL="285750" indent="-285750">
              <a:buFont typeface="Arial" panose="020B0604020202020204" pitchFamily="34" charset="0"/>
              <a:buChar char="•"/>
            </a:pPr>
            <a:r>
              <a:rPr lang="en-GB" dirty="0" smtClean="0"/>
              <a:t>Offer a buy/sell back holiday scheme – Over a change for unused holiday to be exchanged for a days rate or have the opportunity to increase the holiday count by reducing pay. This gives flexibility to drivers with different circumstances.</a:t>
            </a:r>
          </a:p>
          <a:p>
            <a:pPr marL="285750" indent="-285750">
              <a:buFont typeface="Arial" panose="020B0604020202020204" pitchFamily="34" charset="0"/>
              <a:buChar char="•"/>
            </a:pPr>
            <a:r>
              <a:rPr lang="en-GB" dirty="0" smtClean="0"/>
              <a:t>Wellness and health – A gym subsidy could be offered to give drivers the chance of using good facilities whilst out on the road. The health benefits of training could also see an increased positive attitude. Support numbers should also be available for any drivers struggling with personal issues.</a:t>
            </a:r>
          </a:p>
          <a:p>
            <a:pPr marL="285750" indent="-285750">
              <a:buFont typeface="Arial" panose="020B0604020202020204" pitchFamily="34" charset="0"/>
              <a:buChar char="•"/>
            </a:pPr>
            <a:r>
              <a:rPr lang="en-GB" dirty="0" smtClean="0"/>
              <a:t>Quality of vehicles – Ensure the vehicles are reliable, well maintained and have any modern desired features such as climate control, cruse control or adjustable seats with the aim of reducing driver fatigue.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278010606"/>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Retention &amp; Recruitment Techniques</a:t>
            </a:r>
            <a:endParaRPr lang="en-GB" dirty="0"/>
          </a:p>
        </p:txBody>
      </p:sp>
      <p:sp>
        <p:nvSpPr>
          <p:cNvPr id="5" name="Content Placeholder 2"/>
          <p:cNvSpPr txBox="1">
            <a:spLocks/>
          </p:cNvSpPr>
          <p:nvPr/>
        </p:nvSpPr>
        <p:spPr>
          <a:xfrm>
            <a:off x="508958" y="1417638"/>
            <a:ext cx="11174083" cy="343040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sz="2000" dirty="0"/>
          </a:p>
          <a:p>
            <a:pPr marL="0" indent="0">
              <a:buNone/>
            </a:pPr>
            <a:endParaRPr lang="en-GB" sz="2000" dirty="0"/>
          </a:p>
        </p:txBody>
      </p:sp>
      <p:sp>
        <p:nvSpPr>
          <p:cNvPr id="7" name="Content Placeholder 2"/>
          <p:cNvSpPr>
            <a:spLocks noGrp="1"/>
          </p:cNvSpPr>
          <p:nvPr>
            <p:ph idx="1"/>
          </p:nvPr>
        </p:nvSpPr>
        <p:spPr>
          <a:xfrm>
            <a:off x="609600" y="1079653"/>
            <a:ext cx="7972540" cy="4437580"/>
          </a:xfrm>
        </p:spPr>
        <p:txBody>
          <a:bodyPr>
            <a:normAutofit lnSpcReduction="10000"/>
          </a:bodyPr>
          <a:lstStyle/>
          <a:p>
            <a:pPr marL="0" indent="0">
              <a:buNone/>
            </a:pPr>
            <a:endParaRPr lang="en-GB" sz="1600" dirty="0" smtClean="0"/>
          </a:p>
          <a:p>
            <a:pPr marL="0" indent="0">
              <a:buNone/>
            </a:pPr>
            <a:r>
              <a:rPr lang="en-GB" sz="1600" dirty="0" smtClean="0"/>
              <a:t>Whilst these recommended changes will require additional spending by the company, it is realistic for the business to see savings overall. The cost of recruitment is currently extremely high due to labour shortages and the increase demand. Agency’s are typically charging 10-15% of the yearly salary on completion of a successful probation period.</a:t>
            </a:r>
            <a:endParaRPr lang="en-GB" sz="1600" dirty="0"/>
          </a:p>
          <a:p>
            <a:pPr marL="0" indent="0">
              <a:buNone/>
            </a:pPr>
            <a:endParaRPr lang="en-GB" sz="1600" dirty="0" smtClean="0"/>
          </a:p>
          <a:p>
            <a:pPr marL="0" indent="0">
              <a:buNone/>
            </a:pPr>
            <a:r>
              <a:rPr lang="en-GB" sz="1600" dirty="0" smtClean="0"/>
              <a:t>By </a:t>
            </a:r>
            <a:r>
              <a:rPr lang="en-GB" sz="1600" dirty="0"/>
              <a:t>investing in training the employee attitude should improve and increase the companies chance of retaining staff</a:t>
            </a:r>
            <a:r>
              <a:rPr lang="en-GB" sz="1600" dirty="0" smtClean="0"/>
              <a:t>. The chart to the right shows the findings of a survey carried out this year, only 7% described pay as the main requirement for a happy workplace. </a:t>
            </a:r>
            <a:endParaRPr lang="en-GB" sz="1600" dirty="0"/>
          </a:p>
          <a:p>
            <a:pPr marL="0" indent="0">
              <a:buNone/>
            </a:pPr>
            <a:endParaRPr lang="en-GB" sz="1600" dirty="0"/>
          </a:p>
          <a:p>
            <a:pPr marL="0" indent="0">
              <a:buNone/>
            </a:pPr>
            <a:r>
              <a:rPr lang="en-GB" sz="1600" dirty="0"/>
              <a:t>By increasing retention rates and improving overall moral, the business will aim to improve efficiencies from contracted staff and reduce dependency on agency. When the company has implemented all the changes the need for agency will hopefully be eliminated. </a:t>
            </a:r>
            <a:r>
              <a:rPr lang="en-GB" sz="1600" dirty="0" smtClean="0"/>
              <a:t>The use of agency workers who are paid more than employees is a major push back when requesting additional hours or effort. </a:t>
            </a:r>
            <a:endParaRPr lang="en-GB" sz="1600" dirty="0"/>
          </a:p>
          <a:p>
            <a:pPr marL="0" indent="0">
              <a:buNone/>
            </a:pPr>
            <a:endParaRPr lang="en-GB" sz="1600" dirty="0" smtClean="0"/>
          </a:p>
        </p:txBody>
      </p:sp>
      <p:pic>
        <p:nvPicPr>
          <p:cNvPr id="3" name="Picture 2"/>
          <p:cNvPicPr>
            <a:picLocks noChangeAspect="1"/>
          </p:cNvPicPr>
          <p:nvPr/>
        </p:nvPicPr>
        <p:blipFill rotWithShape="1">
          <a:blip r:embed="rId2"/>
          <a:srcRect l="65964" t="23574" r="17862" b="23092"/>
          <a:stretch/>
        </p:blipFill>
        <p:spPr>
          <a:xfrm>
            <a:off x="8884119" y="1825922"/>
            <a:ext cx="3175679" cy="2945042"/>
          </a:xfrm>
          <a:prstGeom prst="rect">
            <a:avLst/>
          </a:prstGeom>
        </p:spPr>
      </p:pic>
      <p:sp>
        <p:nvSpPr>
          <p:cNvPr id="4" name="Rectangle 3"/>
          <p:cNvSpPr/>
          <p:nvPr/>
        </p:nvSpPr>
        <p:spPr>
          <a:xfrm>
            <a:off x="10146774" y="4797333"/>
            <a:ext cx="1913024" cy="388696"/>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(HASTWELL, 2023)</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84671721"/>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599" y="1417638"/>
            <a:ext cx="11266583" cy="4256049"/>
          </a:xfrm>
        </p:spPr>
        <p:txBody>
          <a:bodyPr>
            <a:normAutofit lnSpcReduction="10000"/>
          </a:bodyPr>
          <a:lstStyle/>
          <a:p>
            <a:pPr marL="0" indent="0">
              <a:buNone/>
            </a:pPr>
            <a:r>
              <a:rPr lang="en-GB" sz="1600" dirty="0" smtClean="0"/>
              <a:t>Whilst all of these suggested ideas have the potential to improve the outlook of the business, it is vitally important to effectively manage any change. Previous attempts have struggled to make the intended difference, mainly due to the resistance from employees. This does not mean the initial ideas are incorrect.</a:t>
            </a:r>
          </a:p>
          <a:p>
            <a:pPr marL="0" indent="0">
              <a:buNone/>
            </a:pPr>
            <a:endParaRPr lang="en-GB" sz="1600" dirty="0" smtClean="0"/>
          </a:p>
          <a:p>
            <a:pPr marL="0" indent="0">
              <a:buNone/>
            </a:pPr>
            <a:r>
              <a:rPr lang="en-GB" sz="1600" dirty="0" smtClean="0"/>
              <a:t>Research shows that some of the previous improvements would help the business aims of improving the bottom line and reducing emissions. A report carried out in the US found a lorry traveling at 65mph instead of 75mph uses approximately 27% less fuel </a:t>
            </a:r>
            <a:r>
              <a:rPr lang="en-GB" sz="1600" dirty="0"/>
              <a:t>(McKinnon, 2016</a:t>
            </a:r>
            <a:r>
              <a:rPr lang="en-GB" sz="1600" dirty="0" smtClean="0"/>
              <a:t>). This emphasises the importance managing change correctly and following through with good ideas. A Reduction in fuel would both save the business money and contribute towards lowering the carbon footprint.</a:t>
            </a:r>
          </a:p>
          <a:p>
            <a:pPr marL="0" indent="0">
              <a:buNone/>
            </a:pPr>
            <a:endParaRPr lang="en-GB" sz="1600" dirty="0"/>
          </a:p>
          <a:p>
            <a:pPr marL="0" indent="0">
              <a:buNone/>
            </a:pPr>
            <a:r>
              <a:rPr lang="en-GB" sz="1600" dirty="0" smtClean="0"/>
              <a:t>Change management techniques should be implemented to assist with bringing the required change to fruition. An effective change management strategy should be laid out by the directors and stake holders as this is critical to ensure a successful transition takes place </a:t>
            </a:r>
            <a:r>
              <a:rPr lang="en-GB" sz="1600" dirty="0"/>
              <a:t>(Miller, 2020</a:t>
            </a:r>
            <a:r>
              <a:rPr lang="en-GB" sz="1600" dirty="0" smtClean="0"/>
              <a:t>).</a:t>
            </a:r>
          </a:p>
          <a:p>
            <a:pPr marL="0" indent="0">
              <a:buNone/>
            </a:pPr>
            <a:endParaRPr lang="en-GB" sz="1600" dirty="0"/>
          </a:p>
          <a:p>
            <a:pPr marL="0" indent="0">
              <a:buNone/>
            </a:pPr>
            <a:r>
              <a:rPr lang="en-GB" sz="1600" dirty="0" smtClean="0"/>
              <a:t>The aim should be to set clear strategic goal, clearly define how these goals will be measured, emphasis the importance for change from a business perspective and an employee perspective, positively drive and implement the changes to create a new culture and finally review the performance and results of the change.</a:t>
            </a:r>
            <a:endParaRPr lang="en-GB" sz="1600" dirty="0"/>
          </a:p>
        </p:txBody>
      </p:sp>
      <p:sp>
        <p:nvSpPr>
          <p:cNvPr id="4" name="Title 1"/>
          <p:cNvSpPr>
            <a:spLocks noGrp="1"/>
          </p:cNvSpPr>
          <p:nvPr>
            <p:ph type="title"/>
          </p:nvPr>
        </p:nvSpPr>
        <p:spPr/>
        <p:txBody>
          <a:bodyPr/>
          <a:lstStyle/>
          <a:p>
            <a:r>
              <a:rPr lang="en-GB" dirty="0" smtClean="0"/>
              <a:t>Change management </a:t>
            </a:r>
            <a:endParaRPr lang="en-GB" dirty="0"/>
          </a:p>
        </p:txBody>
      </p:sp>
    </p:spTree>
    <p:extLst>
      <p:ext uri="{BB962C8B-B14F-4D97-AF65-F5344CB8AC3E}">
        <p14:creationId xmlns:p14="http://schemas.microsoft.com/office/powerpoint/2010/main" val="1189517380"/>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Decarbonisation</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sz="1800" dirty="0" smtClean="0"/>
              <a:t>Decarbonisation is a process of reducing the levels of carbon produced from any activity. This carbon, mainly CO2, is sent into the atmosphere by human activities such as burning fossil fuels and is one of the main causes of global warming. As a result, a direction change in the world energy mix is currently tacking place with renewable energies taking over (Parra</a:t>
            </a:r>
            <a:r>
              <a:rPr lang="en-GB" sz="1800" dirty="0"/>
              <a:t>, 2019</a:t>
            </a:r>
            <a:r>
              <a:rPr lang="en-GB" sz="1800" dirty="0" smtClean="0"/>
              <a:t>). The transport sector accounted for approximately 21% of global carbon dioxide emissions during </a:t>
            </a:r>
            <a:r>
              <a:rPr lang="en-GB" sz="1800" dirty="0" smtClean="0"/>
              <a:t>2020.</a:t>
            </a:r>
          </a:p>
          <a:p>
            <a:pPr marL="0" indent="0">
              <a:buNone/>
            </a:pPr>
            <a:endParaRPr lang="en-GB" sz="1800" dirty="0"/>
          </a:p>
          <a:p>
            <a:pPr marL="0" indent="0">
              <a:buNone/>
            </a:pPr>
            <a:r>
              <a:rPr lang="en-GB" sz="1800" dirty="0" smtClean="0"/>
              <a:t>More than 150 governments have agreed to reduce carbon emissions by 2030, a notable component for the UK is the agreement to ban sales of petrol and diesel engines from 2030.  Vehicles between 3.5T &amp; 261T will have unti</a:t>
            </a:r>
            <a:r>
              <a:rPr lang="en-GB" sz="1800" dirty="0" smtClean="0"/>
              <a:t>l 2035 whilst vehicles over 26T will have until 2040. </a:t>
            </a:r>
            <a:r>
              <a:rPr lang="en-GB" sz="1800" dirty="0" smtClean="0"/>
              <a:t> Logistics companies rely heavily on these engines for the core of their business and as such there is a requirement for short term &amp; long term improvements. </a:t>
            </a:r>
            <a:endParaRPr lang="en-GB" sz="1800" dirty="0"/>
          </a:p>
          <a:p>
            <a:pPr marL="0" indent="0">
              <a:buNone/>
            </a:pPr>
            <a:endParaRPr lang="en-GB" sz="1600" dirty="0" smtClean="0"/>
          </a:p>
          <a:p>
            <a:pPr marL="0" indent="0">
              <a:buNone/>
            </a:pPr>
            <a:endParaRPr lang="en-GB" sz="1600" dirty="0"/>
          </a:p>
          <a:p>
            <a:pPr marL="0" indent="0">
              <a:buNone/>
            </a:pPr>
            <a:endParaRPr lang="en-GB" sz="1600" dirty="0" smtClean="0"/>
          </a:p>
          <a:p>
            <a:pPr marL="0" indent="0">
              <a:buNone/>
            </a:pPr>
            <a:r>
              <a:rPr lang="en-GB" sz="1600" dirty="0" smtClean="0"/>
              <a:t> </a:t>
            </a:r>
            <a:endParaRPr lang="en-GB" sz="1600" dirty="0"/>
          </a:p>
          <a:p>
            <a:pPr marL="0" indent="0">
              <a:buNone/>
            </a:pPr>
            <a:endParaRPr lang="en-GB" sz="1600" dirty="0"/>
          </a:p>
        </p:txBody>
      </p:sp>
    </p:spTree>
    <p:extLst>
      <p:ext uri="{BB962C8B-B14F-4D97-AF65-F5344CB8AC3E}">
        <p14:creationId xmlns:p14="http://schemas.microsoft.com/office/powerpoint/2010/main" val="1035705951"/>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Decarbonisation – Short Term </a:t>
            </a:r>
            <a:endParaRPr lang="en-GB" dirty="0"/>
          </a:p>
        </p:txBody>
      </p:sp>
      <p:sp>
        <p:nvSpPr>
          <p:cNvPr id="3" name="Content Placeholder 2"/>
          <p:cNvSpPr>
            <a:spLocks noGrp="1"/>
          </p:cNvSpPr>
          <p:nvPr>
            <p:ph idx="1"/>
          </p:nvPr>
        </p:nvSpPr>
        <p:spPr/>
        <p:txBody>
          <a:bodyPr>
            <a:normAutofit/>
          </a:bodyPr>
          <a:lstStyle/>
          <a:p>
            <a:pPr marL="0" indent="0">
              <a:buNone/>
            </a:pPr>
            <a:r>
              <a:rPr lang="en-GB" sz="1800" dirty="0" smtClean="0"/>
              <a:t>Vehicl</a:t>
            </a:r>
            <a:r>
              <a:rPr lang="en-GB" sz="1800" dirty="0" smtClean="0"/>
              <a:t>e improvement will be the initial short term improvement for the company which will also have the opportunity to reduce costs through improved reliability and improved fuel efficiency. Modern diesel engineers are continuously becoming more efficient, In1980’s the diesel engines were only around 35% efficient where as modern engines are at least 50% efficient. By modernising the traditional vehicles it will allow the business to improve its carbon footprint without large finances and wholesale changes. </a:t>
            </a:r>
          </a:p>
          <a:p>
            <a:pPr marL="0" indent="0">
              <a:buNone/>
            </a:pPr>
            <a:endParaRPr lang="en-GB" sz="1800" dirty="0"/>
          </a:p>
          <a:p>
            <a:pPr marL="0" indent="0">
              <a:buNone/>
            </a:pPr>
            <a:r>
              <a:rPr lang="en-GB" sz="1800" dirty="0" smtClean="0"/>
              <a:t>Another vehicle improvement that can be considered is the plug in hybrid electric. This technology combines an internal combustion engine with an electric battery and motor/generator. Typically this gives 20 – 50 miles of pure electric driving, the combustion engine can then take over to recharge the batteries or provide extra power. This would be a could stepping stone for the business as the infrastructure for fully electric is still developing. </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4218408666"/>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0"/>
            <a:ext cx="10972800" cy="4370941"/>
          </a:xfrm>
        </p:spPr>
        <p:txBody>
          <a:bodyPr>
            <a:normAutofit/>
          </a:bodyPr>
          <a:lstStyle/>
          <a:p>
            <a:pPr marL="0" indent="0">
              <a:buNone/>
            </a:pPr>
            <a:r>
              <a:rPr lang="en-GB" sz="1800" dirty="0" smtClean="0"/>
              <a:t>Despite the limitations of mileage and charging points, logistic companies have still began to embrace electric vehicles for delivery purposes </a:t>
            </a:r>
            <a:r>
              <a:rPr lang="en-GB" sz="1800" dirty="0"/>
              <a:t>(Express IT, 2022</a:t>
            </a:r>
            <a:r>
              <a:rPr lang="en-GB" sz="1800" dirty="0" smtClean="0"/>
              <a:t>). Government subsidies and economic benefits have contributed to improved usage of this technology for transporting freight. Whilst the carbon emissions are reduced there's also cost savings to consider on the everyday running of the vehicle and avoidance of low emission zones in city centres. The cost of electric can be off-putting initially due to the starting costs however, major long-term savings can be made. </a:t>
            </a:r>
          </a:p>
          <a:p>
            <a:pPr marL="0" indent="0">
              <a:buNone/>
            </a:pPr>
            <a:endParaRPr lang="en-GB" sz="1800" dirty="0" smtClean="0"/>
          </a:p>
          <a:p>
            <a:pPr marL="0" indent="0">
              <a:buNone/>
            </a:pPr>
            <a:r>
              <a:rPr lang="en-GB" sz="1800" dirty="0" smtClean="0"/>
              <a:t>It is recommended that the small vans would be first to change to electric as city centres have better facilities and long range mileage is less of a concern</a:t>
            </a:r>
          </a:p>
          <a:p>
            <a:pPr marL="0" indent="0">
              <a:buNone/>
            </a:pPr>
            <a:endParaRPr lang="en-GB" sz="1800" dirty="0"/>
          </a:p>
          <a:p>
            <a:pPr marL="0" indent="0">
              <a:buNone/>
            </a:pPr>
            <a:r>
              <a:rPr lang="en-GB" sz="1800" dirty="0" smtClean="0"/>
              <a:t>To improve the reliability of this method, route utilisation software should be considered to endure the most efficient route is taken at all times. This can reduce the overhaul millage, avoid being struck in traffic and ensure there's charging stations available where the drivers plans to have a break. </a:t>
            </a:r>
            <a:endParaRPr lang="en-GB" sz="1800" dirty="0"/>
          </a:p>
        </p:txBody>
      </p:sp>
      <p:sp>
        <p:nvSpPr>
          <p:cNvPr id="4" name="Title 1"/>
          <p:cNvSpPr>
            <a:spLocks noGrp="1"/>
          </p:cNvSpPr>
          <p:nvPr>
            <p:ph type="title"/>
          </p:nvPr>
        </p:nvSpPr>
        <p:spPr>
          <a:xfrm>
            <a:off x="609600" y="274638"/>
            <a:ext cx="10972800" cy="1143000"/>
          </a:xfrm>
        </p:spPr>
        <p:txBody>
          <a:bodyPr/>
          <a:lstStyle/>
          <a:p>
            <a:r>
              <a:rPr lang="en-GB" dirty="0" smtClean="0"/>
              <a:t>Decarbonisation – Short Term </a:t>
            </a:r>
            <a:endParaRPr lang="en-GB" dirty="0"/>
          </a:p>
        </p:txBody>
      </p:sp>
    </p:spTree>
    <p:extLst>
      <p:ext uri="{BB962C8B-B14F-4D97-AF65-F5344CB8AC3E}">
        <p14:creationId xmlns:p14="http://schemas.microsoft.com/office/powerpoint/2010/main" val="3333621427"/>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buNone/>
            </a:pPr>
            <a:r>
              <a:rPr lang="en-GB" sz="1800" dirty="0" smtClean="0"/>
              <a:t>Other short term improvements include:</a:t>
            </a:r>
          </a:p>
          <a:p>
            <a:r>
              <a:rPr lang="en-GB" sz="1800" dirty="0"/>
              <a:t> </a:t>
            </a:r>
            <a:r>
              <a:rPr lang="en-GB" sz="1800" dirty="0" smtClean="0"/>
              <a:t>Using alternative fuels such as Hydrotreated Vegetable Oil (HVO). This is a product similar to diesel that is produced without fossil fuels and is instead created from vegetable oil, tallow or used cooking oil. The Budweiser Brewing Group in </a:t>
            </a:r>
            <a:r>
              <a:rPr lang="en-GB" sz="1800" dirty="0" err="1" smtClean="0"/>
              <a:t>Magor</a:t>
            </a:r>
            <a:r>
              <a:rPr lang="en-GB" sz="1800" dirty="0" smtClean="0"/>
              <a:t> has switch from traditional diesel duel to HVO and seen am immediate 92% reduction in the amount of greenhouse gas produced per KM. </a:t>
            </a:r>
            <a:r>
              <a:rPr lang="en-GB" sz="1800" dirty="0"/>
              <a:t>(Ab-</a:t>
            </a:r>
            <a:r>
              <a:rPr lang="en-GB" sz="1800" dirty="0" err="1"/>
              <a:t>inbev</a:t>
            </a:r>
            <a:r>
              <a:rPr lang="en-GB" sz="1800" dirty="0"/>
              <a:t>, </a:t>
            </a:r>
            <a:r>
              <a:rPr lang="en-GB" sz="1800" dirty="0" smtClean="0"/>
              <a:t>2022)7</a:t>
            </a:r>
          </a:p>
          <a:p>
            <a:r>
              <a:rPr lang="en-GB" sz="1800" dirty="0" smtClean="0"/>
              <a:t>Another new technology is Exhaust Gas Recirculation. This technology can provide significant emission reductions for small, medium and heavy duty diesel engines. This works by recirculating a some of the exhaust gas back to the engine cylinders.</a:t>
            </a:r>
          </a:p>
          <a:p>
            <a:r>
              <a:rPr lang="en-GB" sz="1800" dirty="0" smtClean="0"/>
              <a:t>Driver behaviour . Monitoring how employees drive company vehicles and improve the efficiency of the vehicle and therefor the overhaul carbon footprint. Training courses can be provided to promote awareness in areas such as smoother acceleration / deceleration, optimal tyre pressure and ideal driving speed.</a:t>
            </a:r>
          </a:p>
          <a:p>
            <a:r>
              <a:rPr lang="en-GB" sz="1800" dirty="0" smtClean="0"/>
              <a:t>Load optimisation – Ensure all journeys are necessary and vehicles are fully utilized. Avoid crossing routes with other vehicles  and plan for vehicles to be transporting items on both legs of the journey where possible.</a:t>
            </a:r>
          </a:p>
          <a:p>
            <a:endParaRPr lang="en-GB" sz="1800" dirty="0"/>
          </a:p>
        </p:txBody>
      </p:sp>
      <p:sp>
        <p:nvSpPr>
          <p:cNvPr id="5" name="Title 1"/>
          <p:cNvSpPr>
            <a:spLocks noGrp="1"/>
          </p:cNvSpPr>
          <p:nvPr>
            <p:ph type="title"/>
          </p:nvPr>
        </p:nvSpPr>
        <p:spPr>
          <a:xfrm>
            <a:off x="609600" y="274638"/>
            <a:ext cx="10972800" cy="1143000"/>
          </a:xfrm>
        </p:spPr>
        <p:txBody>
          <a:bodyPr/>
          <a:lstStyle/>
          <a:p>
            <a:r>
              <a:rPr lang="en-GB" dirty="0" smtClean="0"/>
              <a:t>Decarbonisation – Short Term </a:t>
            </a:r>
            <a:endParaRPr lang="en-GB" dirty="0"/>
          </a:p>
        </p:txBody>
      </p:sp>
    </p:spTree>
    <p:extLst>
      <p:ext uri="{BB962C8B-B14F-4D97-AF65-F5344CB8AC3E}">
        <p14:creationId xmlns:p14="http://schemas.microsoft.com/office/powerpoint/2010/main" val="3559633226"/>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1800" dirty="0" smtClean="0"/>
              <a:t>A further short term improvement could be the distribution network. Many companies have had their distribution centres for many years whilst cites have been expanding and populations have increased. Alternative smaller distribution centres could be set up in densely populated areas to reduce the mileage of any one vehicle. This would increase the opportunity to use electric vehicles as usage would be reduced and the required facilities would be far more accessible</a:t>
            </a:r>
            <a:r>
              <a:rPr lang="en-GB" sz="1800" dirty="0" smtClean="0"/>
              <a:t>. Collection / drop off hubs have also been trailed to increase the efficiency of the workforce. </a:t>
            </a:r>
          </a:p>
          <a:p>
            <a:r>
              <a:rPr lang="en-GB" sz="1800" dirty="0" smtClean="0"/>
              <a:t>Selecting the correct transport method can reduce the carbon emissions. Trains can travel at high speeds and direct from point to point without much interruption. Lorry's however  can deliver to multiple locations whilst commonly being caught in traffic. </a:t>
            </a:r>
            <a:endParaRPr lang="en-GB" sz="1800" dirty="0"/>
          </a:p>
        </p:txBody>
      </p:sp>
      <p:sp>
        <p:nvSpPr>
          <p:cNvPr id="4" name="Title 3"/>
          <p:cNvSpPr>
            <a:spLocks noGrp="1"/>
          </p:cNvSpPr>
          <p:nvPr>
            <p:ph type="title"/>
          </p:nvPr>
        </p:nvSpPr>
        <p:spPr/>
        <p:txBody>
          <a:bodyPr>
            <a:normAutofit/>
          </a:bodyPr>
          <a:lstStyle/>
          <a:p>
            <a:r>
              <a:rPr lang="en-GB" dirty="0" smtClean="0"/>
              <a:t>Location &amp; Transport Method</a:t>
            </a:r>
            <a:endParaRPr lang="en-GB" dirty="0"/>
          </a:p>
        </p:txBody>
      </p:sp>
    </p:spTree>
    <p:extLst>
      <p:ext uri="{BB962C8B-B14F-4D97-AF65-F5344CB8AC3E}">
        <p14:creationId xmlns:p14="http://schemas.microsoft.com/office/powerpoint/2010/main" val="3931833566"/>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Carbon Offset </a:t>
            </a:r>
            <a:endParaRPr lang="en-GB" dirty="0"/>
          </a:p>
        </p:txBody>
      </p:sp>
      <p:sp>
        <p:nvSpPr>
          <p:cNvPr id="5" name="Content Placeholder 2"/>
          <p:cNvSpPr txBox="1">
            <a:spLocks/>
          </p:cNvSpPr>
          <p:nvPr/>
        </p:nvSpPr>
        <p:spPr>
          <a:xfrm>
            <a:off x="2038709" y="2605177"/>
            <a:ext cx="5983857" cy="299049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sz="2000" dirty="0"/>
          </a:p>
        </p:txBody>
      </p:sp>
      <p:sp>
        <p:nvSpPr>
          <p:cNvPr id="6" name="Content Placeholder 2"/>
          <p:cNvSpPr txBox="1">
            <a:spLocks/>
          </p:cNvSpPr>
          <p:nvPr/>
        </p:nvSpPr>
        <p:spPr>
          <a:xfrm>
            <a:off x="347931" y="1427105"/>
            <a:ext cx="6863751" cy="352389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sz="2000" dirty="0"/>
          </a:p>
          <a:p>
            <a:endParaRPr lang="en-GB" sz="2000" dirty="0"/>
          </a:p>
          <a:p>
            <a:endParaRPr lang="en-GB" sz="2000" dirty="0"/>
          </a:p>
        </p:txBody>
      </p:sp>
      <p:sp>
        <p:nvSpPr>
          <p:cNvPr id="7" name="Content Placeholder 6"/>
          <p:cNvSpPr>
            <a:spLocks noGrp="1"/>
          </p:cNvSpPr>
          <p:nvPr>
            <p:ph idx="1"/>
          </p:nvPr>
        </p:nvSpPr>
        <p:spPr/>
        <p:txBody>
          <a:bodyPr>
            <a:normAutofit lnSpcReduction="10000"/>
          </a:bodyPr>
          <a:lstStyle/>
          <a:p>
            <a:pPr marL="0" indent="0">
              <a:buNone/>
            </a:pPr>
            <a:r>
              <a:rPr lang="en-GB" sz="2000" dirty="0" smtClean="0"/>
              <a:t>Carbon offset is a solution to reducing carbon emissions immediately through the theory of </a:t>
            </a:r>
            <a:r>
              <a:rPr lang="en-GB" sz="2000" dirty="0" smtClean="0"/>
              <a:t>‘carbon neutral’</a:t>
            </a:r>
            <a:r>
              <a:rPr lang="en-GB" sz="2000" dirty="0" smtClean="0"/>
              <a:t>. </a:t>
            </a:r>
            <a:r>
              <a:rPr lang="en-GB" sz="2000" dirty="0" smtClean="0"/>
              <a:t>This</a:t>
            </a:r>
            <a:r>
              <a:rPr lang="en-GB" sz="2000" dirty="0" smtClean="0"/>
              <a:t> means cutting the carbon footprint</a:t>
            </a:r>
            <a:r>
              <a:rPr lang="en-GB" sz="2000" dirty="0" smtClean="0"/>
              <a:t> to a total of zero. This does not mean a business can not produce any carbon, which would be very restricting, however it requires businesses to balance the amount of carbon produced with the amount removed from the atmosphere.  This can be seen as both a long term or short term solution to decarbonisation.</a:t>
            </a:r>
          </a:p>
          <a:p>
            <a:pPr marL="0" indent="0">
              <a:buNone/>
            </a:pPr>
            <a:endParaRPr lang="en-GB" sz="2000" dirty="0" smtClean="0"/>
          </a:p>
          <a:p>
            <a:pPr marL="0" indent="0">
              <a:buNone/>
            </a:pPr>
            <a:r>
              <a:rPr lang="en-GB" sz="2000" dirty="0" smtClean="0"/>
              <a:t>Carbon offset is a process of compensating for emissions, whilst also commonly improving biodiversity and food security in developing countries </a:t>
            </a:r>
            <a:r>
              <a:rPr lang="en-GB" sz="2000" dirty="0"/>
              <a:t>(Carbon Footprint, 2023</a:t>
            </a:r>
            <a:r>
              <a:rPr lang="en-GB" sz="2000" dirty="0" smtClean="0"/>
              <a:t>). This theory could be used whilst technologies improve for the transport sector if the company is struggling to finance the required improvements. </a:t>
            </a:r>
          </a:p>
          <a:p>
            <a:pPr marL="0" indent="0">
              <a:buNone/>
            </a:pPr>
            <a:endParaRPr lang="en-GB" sz="2000" dirty="0"/>
          </a:p>
          <a:p>
            <a:pPr marL="0" indent="0">
              <a:buNone/>
            </a:pPr>
            <a:r>
              <a:rPr lang="en-GB" sz="2000" dirty="0" smtClean="0"/>
              <a:t>Offset projects include renewable energy projects, reforestation and forest conservation.</a:t>
            </a:r>
          </a:p>
          <a:p>
            <a:pPr marL="0" indent="0">
              <a:buNone/>
            </a:pPr>
            <a:endParaRPr lang="en-GB" sz="2000" dirty="0" smtClean="0"/>
          </a:p>
          <a:p>
            <a:pPr marL="0" indent="0">
              <a:buNone/>
            </a:pPr>
            <a:endParaRPr lang="en-GB" sz="2000" dirty="0"/>
          </a:p>
          <a:p>
            <a:pPr marL="0" indent="0">
              <a:buNone/>
            </a:pPr>
            <a:endParaRPr lang="en-GB" sz="2000" dirty="0" smtClean="0"/>
          </a:p>
          <a:p>
            <a:pPr marL="0" indent="0">
              <a:buNone/>
            </a:pPr>
            <a:endParaRPr lang="en-GB" sz="2000" dirty="0"/>
          </a:p>
        </p:txBody>
      </p:sp>
    </p:spTree>
    <p:extLst>
      <p:ext uri="{BB962C8B-B14F-4D97-AF65-F5344CB8AC3E}">
        <p14:creationId xmlns:p14="http://schemas.microsoft.com/office/powerpoint/2010/main" val="3402242781"/>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Decarbonisation – Long Term</a:t>
            </a:r>
            <a:endParaRPr lang="en-GB" dirty="0"/>
          </a:p>
        </p:txBody>
      </p:sp>
      <p:sp>
        <p:nvSpPr>
          <p:cNvPr id="3" name="Content Placeholder 2"/>
          <p:cNvSpPr>
            <a:spLocks noGrp="1"/>
          </p:cNvSpPr>
          <p:nvPr>
            <p:ph idx="1"/>
          </p:nvPr>
        </p:nvSpPr>
        <p:spPr/>
        <p:txBody>
          <a:bodyPr>
            <a:normAutofit lnSpcReduction="10000"/>
          </a:bodyPr>
          <a:lstStyle/>
          <a:p>
            <a:r>
              <a:rPr lang="en-GB" sz="2000" dirty="0" smtClean="0"/>
              <a:t>Complete transition to electric charging. This would require huge investment from the government on charging facilities, fast charging stations and collaboration with manufactures to ensure the specific needs for the logistics industry are met.</a:t>
            </a:r>
          </a:p>
          <a:p>
            <a:endParaRPr lang="en-GB" sz="2000" dirty="0" smtClean="0"/>
          </a:p>
          <a:p>
            <a:r>
              <a:rPr lang="en-GB" sz="2000" dirty="0" smtClean="0"/>
              <a:t>Induction charging ports have been designed and could be utilised across all major roads and parking areas. This would allow continuous charging opportunities and reduce the need for a vehicle change or lost productivity from charging. This method would be particularly beneficial in parking bays, junctions and low speed roads. </a:t>
            </a:r>
          </a:p>
          <a:p>
            <a:endParaRPr lang="en-GB" sz="2000" dirty="0" smtClean="0"/>
          </a:p>
          <a:p>
            <a:r>
              <a:rPr lang="en-GB" sz="2000" dirty="0" smtClean="0"/>
              <a:t>Hydrogen – Fuel Cell Electric Vehicles. Powered by hydrogen, this greater efficiency technology only water vapour and warm water. Stored hydrogen is converted into electricity and provides a far superior range compared to current fully electric. There's currently a limited market however this is likely to advance into a market leader. </a:t>
            </a:r>
            <a:r>
              <a:rPr lang="en-GB" sz="2000" dirty="0"/>
              <a:t>(Zhang, 2023)</a:t>
            </a:r>
            <a:r>
              <a:rPr lang="en-GB" sz="2000" dirty="0" smtClean="0"/>
              <a:t> </a:t>
            </a:r>
            <a:endParaRPr lang="en-GB" sz="2000" dirty="0"/>
          </a:p>
        </p:txBody>
      </p:sp>
    </p:spTree>
    <p:extLst>
      <p:ext uri="{BB962C8B-B14F-4D97-AF65-F5344CB8AC3E}">
        <p14:creationId xmlns:p14="http://schemas.microsoft.com/office/powerpoint/2010/main" val="4166593749"/>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Decarbonisation Summary </a:t>
            </a:r>
            <a:endParaRPr lang="en-GB" dirty="0"/>
          </a:p>
        </p:txBody>
      </p:sp>
      <p:sp>
        <p:nvSpPr>
          <p:cNvPr id="3" name="Content Placeholder 2"/>
          <p:cNvSpPr>
            <a:spLocks noGrp="1"/>
          </p:cNvSpPr>
          <p:nvPr>
            <p:ph idx="1"/>
          </p:nvPr>
        </p:nvSpPr>
        <p:spPr/>
        <p:txBody>
          <a:bodyPr>
            <a:normAutofit lnSpcReduction="10000"/>
          </a:bodyPr>
          <a:lstStyle/>
          <a:p>
            <a:r>
              <a:rPr lang="en-GB" sz="1800" dirty="0" smtClean="0"/>
              <a:t>A number of suggestions have been made which cover offer a variety of time frames and opportunities to decarbonise the business. Regardless of the idea, it is important all stake holders and directors set achievable targets for the business. These targets can be reviewed as time progresses and additional technologies become available</a:t>
            </a:r>
            <a:r>
              <a:rPr lang="en-GB" sz="1800" dirty="0" smtClean="0"/>
              <a:t>.</a:t>
            </a:r>
          </a:p>
          <a:p>
            <a:endParaRPr lang="en-GB" sz="1800" dirty="0"/>
          </a:p>
          <a:p>
            <a:r>
              <a:rPr lang="en-GB" sz="1800" dirty="0" smtClean="0"/>
              <a:t>Whilst some improvements would make only minor improvements, it is important for the company to be seen as caring about the need to decarbonise the business as this could effect company image.</a:t>
            </a:r>
            <a:endParaRPr lang="en-GB" sz="1800" dirty="0" smtClean="0"/>
          </a:p>
          <a:p>
            <a:endParaRPr lang="en-GB" sz="1800" dirty="0" smtClean="0"/>
          </a:p>
          <a:p>
            <a:r>
              <a:rPr lang="en-GB" sz="1800" dirty="0" smtClean="0"/>
              <a:t>Access to government grants or funding should be continuously monitored as it is common for nee technologies to be trailed before rolled out nationally. </a:t>
            </a:r>
          </a:p>
          <a:p>
            <a:pPr marL="0" indent="0">
              <a:buNone/>
            </a:pPr>
            <a:endParaRPr lang="en-GB" sz="1800" dirty="0" smtClean="0"/>
          </a:p>
          <a:p>
            <a:r>
              <a:rPr lang="en-GB" sz="1800" dirty="0" smtClean="0"/>
              <a:t>As this can be seen as a step into the unknown, collaboration with other businesses within the sector should be encouraged to aid the decarbonisation of logistics within the UK</a:t>
            </a:r>
            <a:endParaRPr lang="en-GB" sz="1800" dirty="0"/>
          </a:p>
        </p:txBody>
      </p:sp>
    </p:spTree>
    <p:extLst>
      <p:ext uri="{BB962C8B-B14F-4D97-AF65-F5344CB8AC3E}">
        <p14:creationId xmlns:p14="http://schemas.microsoft.com/office/powerpoint/2010/main" val="1134496822"/>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3116" y="2362230"/>
            <a:ext cx="10972800" cy="1143000"/>
          </a:xfrm>
        </p:spPr>
        <p:txBody>
          <a:bodyPr/>
          <a:lstStyle/>
          <a:p>
            <a:r>
              <a:rPr lang="en-GB" dirty="0"/>
              <a:t>Thanks For Listening</a:t>
            </a:r>
          </a:p>
        </p:txBody>
      </p:sp>
    </p:spTree>
    <p:extLst>
      <p:ext uri="{BB962C8B-B14F-4D97-AF65-F5344CB8AC3E}">
        <p14:creationId xmlns:p14="http://schemas.microsoft.com/office/powerpoint/2010/main" val="2081963806"/>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516" y="-121969"/>
            <a:ext cx="10972800" cy="1143000"/>
          </a:xfrm>
        </p:spPr>
        <p:txBody>
          <a:bodyPr/>
          <a:lstStyle/>
          <a:p>
            <a:r>
              <a:rPr lang="en-GB" dirty="0" smtClean="0"/>
              <a:t>References</a:t>
            </a:r>
            <a:endParaRPr lang="en-GB" dirty="0"/>
          </a:p>
        </p:txBody>
      </p:sp>
      <p:sp>
        <p:nvSpPr>
          <p:cNvPr id="4" name="Rectangle 1"/>
          <p:cNvSpPr>
            <a:spLocks noGrp="1" noChangeArrowheads="1"/>
          </p:cNvSpPr>
          <p:nvPr>
            <p:ph idx="1"/>
          </p:nvPr>
        </p:nvSpPr>
        <p:spPr bwMode="auto">
          <a:xfrm>
            <a:off x="289058" y="4585086"/>
            <a:ext cx="53091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endParaRPr lang="en-GB" sz="1000" dirty="0"/>
          </a:p>
          <a:p>
            <a:pPr eaLnBrk="0" fontAlgn="base" hangingPunct="0">
              <a:spcBef>
                <a:spcPct val="0"/>
              </a:spcBef>
              <a:spcAft>
                <a:spcPct val="0"/>
              </a:spcAft>
            </a:pPr>
            <a:endParaRPr lang="en-GB" sz="100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5" name="Rectangle 2"/>
          <p:cNvSpPr>
            <a:spLocks noChangeArrowheads="1"/>
          </p:cNvSpPr>
          <p:nvPr/>
        </p:nvSpPr>
        <p:spPr bwMode="auto">
          <a:xfrm>
            <a:off x="289058" y="29635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Ab-inbev, 2022. </a:t>
            </a:r>
            <a:r>
              <a:rPr kumimoji="0" lang="en-US" altLang="en-US" sz="1100" b="0" i="1"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‘Magor’ marvel: The secrets to better brewing of a billion pints in South Wales. </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https://www.ab-inbev.com/news-media/beer-brewing/magor-marvel-better-brewing/</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05 2023].</a:t>
            </a:r>
            <a:endParaRPr kumimoji="0" lang="en-GB" altLang="en-US" sz="10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 2022. </a:t>
            </a:r>
            <a:r>
              <a:rPr kumimoji="0" lang="en-US" altLang="en-US" sz="1100" b="0" i="1"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HGV Driver Shortage – The Causes, the Facts and the Potential Solutions. </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https://www.rec.uk.com/our-view/news/news-our-business-partners/hgv-driver-shortage-causes-facts-and-potential-solutions</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18 May 2023].</a:t>
            </a:r>
            <a:endParaRPr kumimoji="0" lang="en-GB" altLang="en-US" sz="10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Carbon Footprint, 2023. </a:t>
            </a:r>
            <a:r>
              <a:rPr kumimoji="0" lang="en-US" altLang="en-US" sz="1100" b="0" i="1"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Carbon Offsetting. </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https://www.carbonfootprint.com/carbonoffset.html</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05 2023].</a:t>
            </a:r>
            <a:endParaRPr kumimoji="0" lang="en-GB" altLang="en-US" sz="10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Express IT, 2022. </a:t>
            </a:r>
            <a:r>
              <a:rPr kumimoji="0" lang="en-US" altLang="en-US" sz="1100" b="0" i="1"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impact of electric vehicles on the logistics industry. </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https://expressitdelivery.com/blog/the-impact-of-electric-vehicles-on-the-logistics-industry/</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05 2023].</a:t>
            </a:r>
            <a:endParaRPr kumimoji="0" lang="en-GB" altLang="en-US" sz="10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HASTWELL, C., 2023. </a:t>
            </a:r>
            <a:r>
              <a:rPr kumimoji="0" lang="en-US" altLang="en-US" sz="1100" b="0" i="1"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Great Place To Work. </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https://www.greatplacetowork.com/resources/blog/creating-a-culture-of-recognition</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05 2023].</a:t>
            </a:r>
            <a:endParaRPr kumimoji="0" lang="en-GB" altLang="en-US" sz="10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McKinnon, A. C., 2016. Freight Transport Deceleration: Its PossibleContribution to the Decarbonisation of Logistics. </a:t>
            </a:r>
            <a:r>
              <a:rPr kumimoji="0" lang="en-US" altLang="en-US" sz="1100" b="0" i="1"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Transport Reviews, </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36(4), pp. 418-436.</a:t>
            </a:r>
            <a:endParaRPr kumimoji="0" lang="en-GB" altLang="en-US" sz="10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Miller, K., 2020. </a:t>
            </a:r>
            <a:r>
              <a:rPr kumimoji="0" lang="en-US" altLang="en-US" sz="1100" b="0" i="1"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harvard business school. </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https://online.hbs.edu/blog/post/change-management-process#:~:text=Change%20management%20is%20the%20process,any%20changes%20that%20may%20occur.</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05 2023].</a:t>
            </a:r>
            <a:endParaRPr kumimoji="0" lang="en-GB" altLang="en-US" sz="10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Parra, V. P. &amp;. P., 2019. A review on the role, cost and value of hydrogen energy systems for deep. </a:t>
            </a:r>
            <a:r>
              <a:rPr kumimoji="0" lang="en-US" altLang="en-US" sz="1100" b="0" i="1"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Renewable and Sustainable Energy Reviews, </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101(1364-0321), pp. 279-294.</a:t>
            </a:r>
            <a:endParaRPr kumimoji="0" lang="en-GB" altLang="en-US" sz="10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Qingyan Ye, Y. Z. Y. J. D. W., 2023. Will there always be a return on investment? The effects of investment in employee development on employee entrepreneurship. </a:t>
            </a:r>
            <a:r>
              <a:rPr kumimoji="0" lang="en-US" altLang="en-US" sz="1100" b="0" i="1"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Vocational Behavior, </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141(0001-8791).</a:t>
            </a:r>
            <a:endParaRPr kumimoji="0" lang="en-GB" altLang="en-US" sz="10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Whytock, F., 2022. </a:t>
            </a:r>
            <a:r>
              <a:rPr kumimoji="0" lang="en-US" altLang="en-US" sz="1100" b="0" i="1"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Aviva. </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https://www.aviva.com/newsroom/news-releases/2022/08/work-life-balance-overtakes-salary-post-pandemic/</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05 2023].</a:t>
            </a:r>
            <a:endParaRPr kumimoji="0" lang="en-GB" altLang="en-US" sz="10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Zhang, F. &amp;. S., 2023. The alternative path for fossil oil: Electric vehicles or hydrogen fuel cell vehicles?. </a:t>
            </a:r>
            <a:r>
              <a:rPr kumimoji="0" lang="en-US" altLang="en-US" sz="1100" b="0" i="1"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Environmental Management, </a:t>
            </a:r>
            <a:r>
              <a:rPr kumimoji="0" lang="en-US" altLang="en-US" sz="11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341(0301-4797).</a:t>
            </a:r>
            <a:endParaRPr kumimoji="0" lang="en-GB" altLang="en-US" sz="10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79515269"/>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8325B5DFC75DE4792537BC518A79EA4" ma:contentTypeVersion="2" ma:contentTypeDescription="Create a new document." ma:contentTypeScope="" ma:versionID="888140c97685f613241ba2434f9e1b30">
  <xsd:schema xmlns:xsd="http://www.w3.org/2001/XMLSchema" xmlns:xs="http://www.w3.org/2001/XMLSchema" xmlns:p="http://schemas.microsoft.com/office/2006/metadata/properties" xmlns:ns2="a10d8f8d-edad-497e-a32d-7628af93f474" targetNamespace="http://schemas.microsoft.com/office/2006/metadata/properties" ma:root="true" ma:fieldsID="bff75d54bb77b61fe90087eb53b67b7e" ns2:_="">
    <xsd:import namespace="a10d8f8d-edad-497e-a32d-7628af93f4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0d8f8d-edad-497e-a32d-7628af93f4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D7A882-B4F1-4C8A-8754-F8E954F94D12}">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a10d8f8d-edad-497e-a32d-7628af93f474"/>
    <ds:schemaRef ds:uri="http://www.w3.org/XML/1998/namespace"/>
    <ds:schemaRef ds:uri="http://purl.org/dc/dcmitype/"/>
  </ds:schemaRefs>
</ds:datastoreItem>
</file>

<file path=customXml/itemProps2.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3.xml><?xml version="1.0" encoding="utf-8"?>
<ds:datastoreItem xmlns:ds="http://schemas.openxmlformats.org/officeDocument/2006/customXml" ds:itemID="{55702FC0-33FA-45EE-B2EF-786A1839C4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0d8f8d-edad-497e-a32d-7628af93f4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7213</TotalTime>
  <Words>3142</Words>
  <Application>Microsoft Office PowerPoint</Application>
  <PresentationFormat>Widescreen</PresentationFormat>
  <Paragraphs>137</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Myriad Pro</vt:lpstr>
      <vt:lpstr>Times New Roman</vt:lpstr>
      <vt:lpstr>UWTSD PPT Theme</vt:lpstr>
      <vt:lpstr>Engineering Management &amp; Leadership Business Analysis &amp; Planning </vt:lpstr>
      <vt:lpstr>Introduction </vt:lpstr>
      <vt:lpstr>Driver Shortages</vt:lpstr>
      <vt:lpstr>Improved Working Conditions</vt:lpstr>
      <vt:lpstr>Employee Development &amp; Recognition</vt:lpstr>
      <vt:lpstr>Work–Life Balance</vt:lpstr>
      <vt:lpstr>Employee Engagement &amp; Empowerment</vt:lpstr>
      <vt:lpstr>Additional Benefits </vt:lpstr>
      <vt:lpstr>Retention &amp; Recruitment Techniques</vt:lpstr>
      <vt:lpstr>Change management </vt:lpstr>
      <vt:lpstr>Decarbonisation</vt:lpstr>
      <vt:lpstr>Decarbonisation – Short Term </vt:lpstr>
      <vt:lpstr>Decarbonisation – Short Term </vt:lpstr>
      <vt:lpstr>Decarbonisation – Short Term </vt:lpstr>
      <vt:lpstr>Location &amp; Transport Method</vt:lpstr>
      <vt:lpstr>Carbon Offset </vt:lpstr>
      <vt:lpstr>Decarbonisation – Long Term</vt:lpstr>
      <vt:lpstr>Decarbonisation Summary </vt:lpstr>
      <vt:lpstr>Thanks For Listening</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Jordan Thomas</cp:lastModifiedBy>
  <cp:revision>180</cp:revision>
  <dcterms:created xsi:type="dcterms:W3CDTF">2020-09-30T08:21:31Z</dcterms:created>
  <dcterms:modified xsi:type="dcterms:W3CDTF">2023-05-24T21:47:35Z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ies>
</file>