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331" r:id="rId3"/>
    <p:sldId id="341" r:id="rId4"/>
    <p:sldId id="358" r:id="rId5"/>
    <p:sldId id="359" r:id="rId6"/>
    <p:sldId id="342" r:id="rId7"/>
    <p:sldId id="343" r:id="rId8"/>
    <p:sldId id="344" r:id="rId9"/>
    <p:sldId id="353" r:id="rId10"/>
    <p:sldId id="345" r:id="rId11"/>
    <p:sldId id="354" r:id="rId12"/>
    <p:sldId id="346" r:id="rId13"/>
    <p:sldId id="355" r:id="rId14"/>
    <p:sldId id="347" r:id="rId15"/>
    <p:sldId id="356" r:id="rId16"/>
    <p:sldId id="348" r:id="rId17"/>
    <p:sldId id="349" r:id="rId18"/>
    <p:sldId id="360" r:id="rId19"/>
    <p:sldId id="351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626305-EDDF-024D-946C-91E83AD184C6}" v="2" dt="2024-12-04T11:50:41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1536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D5626305-EDDF-024D-946C-91E83AD184C6}"/>
    <pc:docChg chg="undo addSld delSld modSld">
      <pc:chgData name="Naomi Doerge" userId="c2ba5b26-9392-4f76-82ca-966719aba79f" providerId="ADAL" clId="{D5626305-EDDF-024D-946C-91E83AD184C6}" dt="2024-12-04T12:24:40.977" v="218" actId="20577"/>
      <pc:docMkLst>
        <pc:docMk/>
      </pc:docMkLst>
      <pc:sldChg chg="modSp">
        <pc:chgData name="Naomi Doerge" userId="c2ba5b26-9392-4f76-82ca-966719aba79f" providerId="ADAL" clId="{D5626305-EDDF-024D-946C-91E83AD184C6}" dt="2024-12-04T11:50:41.102" v="1" actId="20577"/>
        <pc:sldMkLst>
          <pc:docMk/>
          <pc:sldMk cId="2740290616" sldId="341"/>
        </pc:sldMkLst>
        <pc:spChg chg="mod">
          <ac:chgData name="Naomi Doerge" userId="c2ba5b26-9392-4f76-82ca-966719aba79f" providerId="ADAL" clId="{D5626305-EDDF-024D-946C-91E83AD184C6}" dt="2024-12-04T11:50:41.102" v="1" actId="20577"/>
          <ac:spMkLst>
            <pc:docMk/>
            <pc:sldMk cId="2740290616" sldId="341"/>
            <ac:spMk id="3" creationId="{99A2AD14-EB3F-4FA8-8B6E-B63647CC8A4B}"/>
          </ac:spMkLst>
        </pc:spChg>
      </pc:sldChg>
      <pc:sldChg chg="add del">
        <pc:chgData name="Naomi Doerge" userId="c2ba5b26-9392-4f76-82ca-966719aba79f" providerId="ADAL" clId="{D5626305-EDDF-024D-946C-91E83AD184C6}" dt="2024-12-04T12:24:03.768" v="89" actId="2696"/>
        <pc:sldMkLst>
          <pc:docMk/>
          <pc:sldMk cId="1730057130" sldId="357"/>
        </pc:sldMkLst>
      </pc:sldChg>
      <pc:sldChg chg="modSp new mod">
        <pc:chgData name="Naomi Doerge" userId="c2ba5b26-9392-4f76-82ca-966719aba79f" providerId="ADAL" clId="{D5626305-EDDF-024D-946C-91E83AD184C6}" dt="2024-12-04T12:23:18.234" v="86" actId="20577"/>
        <pc:sldMkLst>
          <pc:docMk/>
          <pc:sldMk cId="3518721454" sldId="359"/>
        </pc:sldMkLst>
        <pc:spChg chg="mod">
          <ac:chgData name="Naomi Doerge" userId="c2ba5b26-9392-4f76-82ca-966719aba79f" providerId="ADAL" clId="{D5626305-EDDF-024D-946C-91E83AD184C6}" dt="2024-12-04T12:23:05.650" v="26" actId="20577"/>
          <ac:spMkLst>
            <pc:docMk/>
            <pc:sldMk cId="3518721454" sldId="359"/>
            <ac:spMk id="2" creationId="{3CC64E79-2DA3-F2A4-3368-DF6FF6B99BE2}"/>
          </ac:spMkLst>
        </pc:spChg>
        <pc:spChg chg="mod">
          <ac:chgData name="Naomi Doerge" userId="c2ba5b26-9392-4f76-82ca-966719aba79f" providerId="ADAL" clId="{D5626305-EDDF-024D-946C-91E83AD184C6}" dt="2024-12-04T12:23:18.234" v="86" actId="20577"/>
          <ac:spMkLst>
            <pc:docMk/>
            <pc:sldMk cId="3518721454" sldId="359"/>
            <ac:spMk id="3" creationId="{5A84123D-3D78-DC6E-5528-84A3C34B7DC4}"/>
          </ac:spMkLst>
        </pc:spChg>
      </pc:sldChg>
      <pc:sldChg chg="modSp new mod">
        <pc:chgData name="Naomi Doerge" userId="c2ba5b26-9392-4f76-82ca-966719aba79f" providerId="ADAL" clId="{D5626305-EDDF-024D-946C-91E83AD184C6}" dt="2024-12-04T12:24:40.977" v="218" actId="20577"/>
        <pc:sldMkLst>
          <pc:docMk/>
          <pc:sldMk cId="573244036" sldId="360"/>
        </pc:sldMkLst>
        <pc:spChg chg="mod">
          <ac:chgData name="Naomi Doerge" userId="c2ba5b26-9392-4f76-82ca-966719aba79f" providerId="ADAL" clId="{D5626305-EDDF-024D-946C-91E83AD184C6}" dt="2024-12-04T12:24:23.197" v="116" actId="113"/>
          <ac:spMkLst>
            <pc:docMk/>
            <pc:sldMk cId="573244036" sldId="360"/>
            <ac:spMk id="2" creationId="{31B08D03-F156-026E-8DE1-0A55D4C20527}"/>
          </ac:spMkLst>
        </pc:spChg>
        <pc:spChg chg="mod">
          <ac:chgData name="Naomi Doerge" userId="c2ba5b26-9392-4f76-82ca-966719aba79f" providerId="ADAL" clId="{D5626305-EDDF-024D-946C-91E83AD184C6}" dt="2024-12-04T12:24:40.977" v="218" actId="20577"/>
          <ac:spMkLst>
            <pc:docMk/>
            <pc:sldMk cId="573244036" sldId="360"/>
            <ac:spMk id="3" creationId="{7D5786B0-2A7C-0FB6-A1E5-99A0BE6F99A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0FEq0DG_Q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vs-cover-letters/health-care-assistant-cover-lett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467544" y="188640"/>
            <a:ext cx="8034686" cy="5314443"/>
          </a:xfrm>
        </p:spPr>
        <p:txBody>
          <a:bodyPr/>
          <a:lstStyle/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Cover letter writing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99118" y="1232756"/>
            <a:ext cx="8713093" cy="43924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To learn how to write cover letters that have impact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To improve the content and structure of your cover letter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To learn how to adopt appropriate tone and style in your cover letter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“</a:t>
            </a:r>
            <a:r>
              <a:rPr lang="en-GB" sz="2800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1950" dirty="0"/>
              <a:t>(Morgan, 2017, 339)</a:t>
            </a:r>
          </a:p>
        </p:txBody>
      </p:sp>
    </p:spTree>
    <p:extLst>
      <p:ext uri="{BB962C8B-B14F-4D97-AF65-F5344CB8AC3E}">
        <p14:creationId xmlns:p14="http://schemas.microsoft.com/office/powerpoint/2010/main" val="27402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847C0-91FD-1B14-A818-5251D3121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139F8-8DDF-9108-0E31-B59566B96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/>
              <a:t>Watch the following video and write down the key elements of a cover letter.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https://www.youtube.com/watch?v=A0FEq0DG_Qg</a:t>
            </a: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EA656-2B41-B891-4C0B-7CFDBDCF5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1CDE88-CE38-9153-4B6F-A5EDE5573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9231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64E79-2DA3-F2A4-3368-DF6FF6B99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 (worksheet)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4123D-3D78-DC6E-5528-84A3C34B7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this with your group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E9011F-BE96-9DE8-DA73-7FD96025B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27AFAF-3456-F07A-AA2A-9FECF2C87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8721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Cover Letter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/>
          </a:bodyPr>
          <a:lstStyle/>
          <a:p>
            <a:r>
              <a:rPr lang="en-GB" sz="2000" dirty="0"/>
              <a:t>A Cover letter introduces you to prospective employers</a:t>
            </a:r>
          </a:p>
          <a:p>
            <a:endParaRPr lang="en-GB" sz="2000" dirty="0"/>
          </a:p>
          <a:p>
            <a:r>
              <a:rPr lang="en-GB" sz="2000" dirty="0"/>
              <a:t>CV is the bones, a cover letter provides the linkage and muscle</a:t>
            </a:r>
          </a:p>
          <a:p>
            <a:endParaRPr lang="en-GB" sz="2000" dirty="0"/>
          </a:p>
          <a:p>
            <a:r>
              <a:rPr lang="en-GB" sz="2000" dirty="0"/>
              <a:t>CV is note style, cover letter is a piece of business writing</a:t>
            </a:r>
          </a:p>
          <a:p>
            <a:endParaRPr lang="en-GB" sz="2000" dirty="0"/>
          </a:p>
          <a:p>
            <a:r>
              <a:rPr lang="en-GB" sz="2000" dirty="0"/>
              <a:t>Cover letter summarises why you are suitable for the job</a:t>
            </a:r>
          </a:p>
          <a:p>
            <a:endParaRPr lang="en-GB" sz="2000" dirty="0"/>
          </a:p>
          <a:p>
            <a:r>
              <a:rPr lang="en-GB" sz="2000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0267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do I include in a cover letter?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r>
              <a:rPr lang="en-GB" sz="2400" b="1" dirty="0"/>
              <a:t>Find out to whom you are writing </a:t>
            </a:r>
            <a:r>
              <a:rPr lang="en-GB" sz="2400" dirty="0"/>
              <a:t>(if you don’t know), e.g. look through the company’s website, LinkedIn, give the company a call to ask for the hiring manager’s name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2400" dirty="0"/>
              <a:t>Dear Mr Johnson,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400" dirty="0"/>
              <a:t>Dear Ms Jones,</a:t>
            </a:r>
          </a:p>
          <a:p>
            <a:pPr>
              <a:buNone/>
            </a:pPr>
            <a:endParaRPr lang="en-GB" sz="1600" dirty="0"/>
          </a:p>
          <a:p>
            <a:r>
              <a:rPr lang="en-GB" sz="2400" b="1" dirty="0"/>
              <a:t>If you don’t know the person’s name </a:t>
            </a:r>
          </a:p>
          <a:p>
            <a:pPr lvl="1"/>
            <a:r>
              <a:rPr lang="en-GB" sz="2400" dirty="0"/>
              <a:t>use Dear Sir/Madam OR Dear Hiring Manager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86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US" sz="2400" b="1" dirty="0"/>
              <a:t>Example: </a:t>
            </a:r>
          </a:p>
          <a:p>
            <a:pPr>
              <a:buNone/>
            </a:pPr>
            <a:r>
              <a:rPr lang="en-US" sz="2400" i="1" dirty="0"/>
              <a:t>	I wish to apply for the role of Health care assistant, currently being advertised on reed.co.uk. Please find enclosed my CV for your consideration.</a:t>
            </a:r>
            <a:endParaRPr lang="en-GB" sz="1800" i="1" dirty="0"/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0826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your career goals in terms of how they align with the goals of the company</a:t>
            </a:r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763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second paragraph:</a:t>
            </a:r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letters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12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endParaRPr lang="en-US" sz="2400" b="1" dirty="0"/>
          </a:p>
          <a:p>
            <a:r>
              <a:rPr lang="en-US" sz="2400" b="1" dirty="0"/>
              <a:t>Example:</a:t>
            </a:r>
            <a:br>
              <a:rPr lang="en-US" sz="2400" dirty="0"/>
            </a:br>
            <a:endParaRPr lang="en-US" sz="2400" dirty="0"/>
          </a:p>
          <a:p>
            <a:pPr marL="0" indent="0">
              <a:buNone/>
            </a:pPr>
            <a:r>
              <a:rPr lang="en-GB" sz="2400" dirty="0"/>
              <a:t>As a health care assistant with more than 10 years of experience in a variety of health care settings, I feel I have the necessary values and skills that make me the perfect candidate for the role.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7425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The third paragraph:</a:t>
            </a:r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industry)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have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3439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1553741"/>
            <a:ext cx="8229600" cy="38884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Example:</a:t>
            </a:r>
            <a:br>
              <a:rPr lang="en-US" sz="1800" dirty="0"/>
            </a:br>
            <a:endParaRPr lang="en-US" sz="1800" dirty="0"/>
          </a:p>
          <a:p>
            <a:pPr marL="0" indent="0" algn="just">
              <a:buNone/>
            </a:pPr>
            <a:r>
              <a:rPr lang="en-GB" sz="2000" dirty="0"/>
              <a:t>I am adept at phlebotomy, charting and performing electrocardiograms with keen attention to detail while ensuring my patients remain calm and comfortable. </a:t>
            </a:r>
            <a:r>
              <a:rPr lang="en-GB" sz="2000" b="1" dirty="0"/>
              <a:t>During my time at Bedford Hospital</a:t>
            </a:r>
            <a:r>
              <a:rPr lang="en-GB" sz="2000" dirty="0"/>
              <a:t>, I </a:t>
            </a:r>
            <a:r>
              <a:rPr lang="en-GB" sz="2000" b="1" dirty="0"/>
              <a:t>was responsible for </a:t>
            </a:r>
            <a:r>
              <a:rPr lang="en-GB" sz="2000" dirty="0"/>
              <a:t>delivering a wide variety of patient care, from bathing and grooming to feeding, ambulation, toileting and attending to any of their specific needs. </a:t>
            </a:r>
            <a:r>
              <a:rPr lang="en-GB" sz="2000" b="1" dirty="0"/>
              <a:t>I endeavour to take the time to talk to patients </a:t>
            </a:r>
            <a:r>
              <a:rPr lang="en-GB" sz="2000" dirty="0"/>
              <a:t>and </a:t>
            </a:r>
            <a:r>
              <a:rPr lang="en-GB" sz="2000" b="1" dirty="0"/>
              <a:t>help ease any feelings of isolation </a:t>
            </a:r>
            <a:r>
              <a:rPr lang="en-GB" sz="2000" dirty="0"/>
              <a:t>and loneliness while effectively organising my day to make certain all tasks are completed as scheduled.</a:t>
            </a: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7942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5055788" cy="322703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interviewed</a:t>
            </a:r>
          </a:p>
          <a:p>
            <a:endParaRPr lang="en-GB" sz="2400" dirty="0"/>
          </a:p>
          <a:p>
            <a:r>
              <a:rPr lang="en-GB" sz="2400" dirty="0"/>
              <a:t>Thank them for spending the time to read your email/ letter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68609" y="2062850"/>
            <a:ext cx="2808843" cy="18056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17158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8440164" cy="3888432"/>
          </a:xfrm>
        </p:spPr>
        <p:txBody>
          <a:bodyPr/>
          <a:lstStyle/>
          <a:p>
            <a:pPr marL="0" indent="0" algn="just">
              <a:buNone/>
            </a:pPr>
            <a:br>
              <a:rPr lang="en-US" sz="2400" dirty="0"/>
            </a:br>
            <a:r>
              <a:rPr lang="en-US" sz="2400" b="1" dirty="0"/>
              <a:t>Example</a:t>
            </a:r>
            <a:r>
              <a:rPr lang="en-US" sz="2400" dirty="0"/>
              <a:t>:</a:t>
            </a:r>
          </a:p>
          <a:p>
            <a:pPr marL="0" indent="0" algn="just">
              <a:buNone/>
            </a:pPr>
            <a:r>
              <a:rPr lang="en-GB" sz="2400" b="1" dirty="0"/>
              <a:t>I take pride in my dedication </a:t>
            </a:r>
            <a:r>
              <a:rPr lang="en-GB" sz="2400" dirty="0"/>
              <a:t>to delivering outstanding patient care while </a:t>
            </a:r>
            <a:r>
              <a:rPr lang="en-GB" sz="2400" b="1" dirty="0"/>
              <a:t>remaining empathetic and calm under pressure.</a:t>
            </a:r>
            <a:r>
              <a:rPr lang="en-GB" sz="2400" dirty="0"/>
              <a:t> Please find my </a:t>
            </a:r>
            <a:r>
              <a:rPr lang="en-GB" sz="2400" b="1" dirty="0"/>
              <a:t>CV enclosed</a:t>
            </a:r>
            <a:r>
              <a:rPr lang="en-GB" sz="2400" dirty="0"/>
              <a:t>. I am available at your convenience to discuss my application in more detail. I can contact you in a few days to arrange a suitable time for an interview if you feel I am a suitable candidate. Thank you for your consideration.</a:t>
            </a:r>
            <a:endParaRPr lang="en-US" sz="24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0583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143" y="1417638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Keep your sentences short and focused on evidence for the skills that employers are really looking for.</a:t>
            </a:r>
          </a:p>
          <a:p>
            <a:endParaRPr lang="en-GB" sz="2400" dirty="0"/>
          </a:p>
          <a:p>
            <a:r>
              <a:rPr lang="en-GB" sz="2400" dirty="0"/>
              <a:t>Be unemotional and keep your letter factual: words like ‘amazing’ or ‘wonderful’ are not appropriate.</a:t>
            </a:r>
          </a:p>
          <a:p>
            <a:endParaRPr lang="en-GB" sz="2400" dirty="0"/>
          </a:p>
          <a:p>
            <a:r>
              <a:rPr lang="en-GB" sz="2400" dirty="0"/>
              <a:t>Be specific about your contribution to any team activities.</a:t>
            </a:r>
          </a:p>
        </p:txBody>
      </p:sp>
    </p:spTree>
    <p:extLst>
      <p:ext uri="{BB962C8B-B14F-4D97-AF65-F5344CB8AC3E}">
        <p14:creationId xmlns:p14="http://schemas.microsoft.com/office/powerpoint/2010/main" val="85520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53" y="1395012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Do not give employers everything but give them enough about your Knowledge, Skills, Abilities and Other things (KSAOs) to make them interested.</a:t>
            </a:r>
          </a:p>
          <a:p>
            <a:endParaRPr lang="en-GB" sz="1100" dirty="0"/>
          </a:p>
          <a:p>
            <a:r>
              <a:rPr lang="en-GB" sz="2400" dirty="0"/>
              <a:t>Remember that your reader will have lots of letters to read, so make sure yours stand out.</a:t>
            </a:r>
          </a:p>
          <a:p>
            <a:endParaRPr lang="en-GB" sz="1400" dirty="0"/>
          </a:p>
          <a:p>
            <a:r>
              <a:rPr lang="en-GB" sz="2400" b="1" dirty="0"/>
              <a:t>IMPORTANT:</a:t>
            </a:r>
            <a:r>
              <a:rPr lang="en-GB" sz="2400" dirty="0"/>
              <a:t> finish off the letter with:</a:t>
            </a:r>
          </a:p>
          <a:p>
            <a:r>
              <a:rPr lang="en-GB" sz="2400" dirty="0"/>
              <a:t>‘Yours faithfully’ – to someone you do not know</a:t>
            </a:r>
          </a:p>
          <a:p>
            <a:r>
              <a:rPr lang="en-GB" sz="2400" dirty="0"/>
              <a:t>‘Yours sincerely’ – to someone you do know (by name)</a:t>
            </a:r>
          </a:p>
        </p:txBody>
      </p:sp>
    </p:spTree>
    <p:extLst>
      <p:ext uri="{BB962C8B-B14F-4D97-AF65-F5344CB8AC3E}">
        <p14:creationId xmlns:p14="http://schemas.microsoft.com/office/powerpoint/2010/main" val="41863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08D03-F156-026E-8DE1-0A55D4C20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Worksheet Activities 2-5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786B0-2A7C-0FB6-A1E5-99A0BE6F9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Complete these activities with a partner. Your teacher will discuss the answers with </a:t>
            </a:r>
            <a:r>
              <a:rPr lang="en-US"/>
              <a:t>you afterwards!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53FEE-52B1-8E05-D3D1-47157E4F4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F7B4A8-CDF0-0817-C504-793334FAA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32440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692" y="1019163"/>
            <a:ext cx="8630616" cy="4819674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Indeed.com (2023)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Healthcare assistant cover letter: Tips and examples.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Available at: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https://uk.indeed.com/career-advice/cvs-cover-letters/health-care-assistant-cover-letter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 (Accessed: 27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of October 2023). 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Morgan, P (2017). </a:t>
            </a:r>
            <a:r>
              <a:rPr lang="en-GB" sz="2900" i="1" dirty="0"/>
              <a:t>The Business Student’s Guide to Employability</a:t>
            </a:r>
            <a:r>
              <a:rPr lang="en-GB" sz="2900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34</TotalTime>
  <Words>974</Words>
  <Application>Microsoft Macintosh PowerPoint</Application>
  <PresentationFormat>On-screen Show (4:3)</PresentationFormat>
  <Paragraphs>125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Myriad Pro</vt:lpstr>
      <vt:lpstr>Verdana</vt:lpstr>
      <vt:lpstr>20140311PresentationUWTSDTemplate</vt:lpstr>
      <vt:lpstr>PowerPoint Presentation</vt:lpstr>
      <vt:lpstr>Lesson Aims</vt:lpstr>
      <vt:lpstr>What is a Cover Letter?</vt:lpstr>
      <vt:lpstr>Activity </vt:lpstr>
      <vt:lpstr>Activity 1 (worksheet)</vt:lpstr>
      <vt:lpstr>Cover Letter</vt:lpstr>
      <vt:lpstr>What do I include in a cover letter?</vt:lpstr>
      <vt:lpstr>Introduce yourself</vt:lpstr>
      <vt:lpstr>Introduce yourself</vt:lpstr>
      <vt:lpstr>Sell yourself</vt:lpstr>
      <vt:lpstr>Sell yourself</vt:lpstr>
      <vt:lpstr>What you can do for the company</vt:lpstr>
      <vt:lpstr>What you can do for the company</vt:lpstr>
      <vt:lpstr>The final paragraph</vt:lpstr>
      <vt:lpstr>The final paragraph</vt:lpstr>
      <vt:lpstr>Writing in a Business Style</vt:lpstr>
      <vt:lpstr>Writing in a Business Style</vt:lpstr>
      <vt:lpstr>Worksheet Activities 2-5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Lizeta Demetriou</dc:creator>
  <cp:lastModifiedBy>Naomi Doerge</cp:lastModifiedBy>
  <cp:revision>107</cp:revision>
  <cp:lastPrinted>2018-07-09T15:27:01Z</cp:lastPrinted>
  <dcterms:created xsi:type="dcterms:W3CDTF">2002-10-07T19:43:58Z</dcterms:created>
  <dcterms:modified xsi:type="dcterms:W3CDTF">2024-12-04T12:24:43Z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b7bd5f66-aa78-43c9-ba93-141663265572_Enabled">
    <vt:lpwstr>true</vt:lpwstr>
  </property>
  <property fmtid="{D5CDD505-2E9C-101B-9397-08002B2CF9AE}" pid="3" name="MSIP_Label_b7bd5f66-aa78-43c9-ba93-141663265572_SetDate">
    <vt:lpwstr>2024-05-21T13:36:41Z</vt:lpwstr>
  </property>
  <property fmtid="{D5CDD505-2E9C-101B-9397-08002B2CF9AE}" pid="4" name="MSIP_Label_b7bd5f66-aa78-43c9-ba93-141663265572_Method">
    <vt:lpwstr>Privileged</vt:lpwstr>
  </property>
  <property fmtid="{D5CDD505-2E9C-101B-9397-08002B2CF9AE}" pid="5" name="MSIP_Label_b7bd5f66-aa78-43c9-ba93-141663265572_Name">
    <vt:lpwstr>Restricted</vt:lpwstr>
  </property>
  <property fmtid="{D5CDD505-2E9C-101B-9397-08002B2CF9AE}" pid="6" name="MSIP_Label_b7bd5f66-aa78-43c9-ba93-141663265572_SiteId">
    <vt:lpwstr>057daf85-b1d5-44cd-ab7b-0a4ce1b29eae</vt:lpwstr>
  </property>
  <property fmtid="{D5CDD505-2E9C-101B-9397-08002B2CF9AE}" pid="7" name="MSIP_Label_b7bd5f66-aa78-43c9-ba93-141663265572_ActionId">
    <vt:lpwstr>ae9a46c2-84ad-401d-b8fc-356af65ae2ce</vt:lpwstr>
  </property>
  <property fmtid="{D5CDD505-2E9C-101B-9397-08002B2CF9AE}" pid="8" name="MSIP_Label_b7bd5f66-aa78-43c9-ba93-141663265572_ContentBits">
    <vt:lpwstr>0</vt:lpwstr>
  </property>
</Properties>
</file>