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6"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1" autoAdjust="0"/>
    <p:restoredTop sz="94660"/>
  </p:normalViewPr>
  <p:slideViewPr>
    <p:cSldViewPr snapToGrid="0">
      <p:cViewPr varScale="1">
        <p:scale>
          <a:sx n="83" d="100"/>
          <a:sy n="83" d="100"/>
        </p:scale>
        <p:origin x="77"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67EB8A-94EE-48E3-8D61-37E7573C51D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FEB69E0-A0AA-4F0D-9261-0C74700B30B0}">
      <dgm:prSet/>
      <dgm:spPr/>
      <dgm:t>
        <a:bodyPr/>
        <a:lstStyle/>
        <a:p>
          <a:r>
            <a:rPr lang="en-GB" dirty="0"/>
            <a:t>There are a variety of factors contributing to PJSC Lukoil's decision to pursue the acquisition of Murphy Oil Corporation. The following describes each of these:</a:t>
          </a:r>
          <a:endParaRPr lang="en-US" dirty="0"/>
        </a:p>
      </dgm:t>
    </dgm:pt>
    <dgm:pt modelId="{0178FE2E-A844-43BE-B917-912ACAB92A4D}" type="parTrans" cxnId="{9BEFE148-589F-4445-8CC7-4E5CE21861CF}">
      <dgm:prSet/>
      <dgm:spPr/>
      <dgm:t>
        <a:bodyPr/>
        <a:lstStyle/>
        <a:p>
          <a:endParaRPr lang="en-US"/>
        </a:p>
      </dgm:t>
    </dgm:pt>
    <dgm:pt modelId="{40825F80-E169-4BEB-8D79-6FD0E061C9C4}" type="sibTrans" cxnId="{9BEFE148-589F-4445-8CC7-4E5CE21861CF}">
      <dgm:prSet/>
      <dgm:spPr/>
      <dgm:t>
        <a:bodyPr/>
        <a:lstStyle/>
        <a:p>
          <a:endParaRPr lang="en-US"/>
        </a:p>
      </dgm:t>
    </dgm:pt>
    <dgm:pt modelId="{AE860D85-91C8-41BB-82EF-4EC0198AB9A8}">
      <dgm:prSet/>
      <dgm:spPr/>
      <dgm:t>
        <a:bodyPr/>
        <a:lstStyle/>
        <a:p>
          <a:r>
            <a:rPr lang="en-GB"/>
            <a:t>One of the main reasons why the company wants to buy the other business is so that it can take advantage of the cheaper labor costs at the other business. </a:t>
          </a:r>
          <a:endParaRPr lang="en-US"/>
        </a:p>
      </dgm:t>
    </dgm:pt>
    <dgm:pt modelId="{B9509A03-AED2-45C6-8AD8-EB1E2A7F4619}" type="parTrans" cxnId="{1057C4A9-9986-4B84-BBC3-897F7359FC49}">
      <dgm:prSet/>
      <dgm:spPr/>
      <dgm:t>
        <a:bodyPr/>
        <a:lstStyle/>
        <a:p>
          <a:endParaRPr lang="en-US"/>
        </a:p>
      </dgm:t>
    </dgm:pt>
    <dgm:pt modelId="{5A97D65E-22F6-4D86-A319-67741C42FFDB}" type="sibTrans" cxnId="{1057C4A9-9986-4B84-BBC3-897F7359FC49}">
      <dgm:prSet/>
      <dgm:spPr/>
      <dgm:t>
        <a:bodyPr/>
        <a:lstStyle/>
        <a:p>
          <a:endParaRPr lang="en-US"/>
        </a:p>
      </dgm:t>
    </dgm:pt>
    <dgm:pt modelId="{2783A810-406A-4207-8C20-EB9CF9C2AC12}">
      <dgm:prSet/>
      <dgm:spPr/>
      <dgm:t>
        <a:bodyPr/>
        <a:lstStyle/>
        <a:p>
          <a:r>
            <a:rPr lang="en-GB"/>
            <a:t>In order to obtain oil and gas resources in the most efficient and cost-effective way possible,  PJSC Lukoil is considering purchasing a firm in the United States.</a:t>
          </a:r>
          <a:endParaRPr lang="en-US"/>
        </a:p>
      </dgm:t>
    </dgm:pt>
    <dgm:pt modelId="{1744B91C-B63E-4121-80DF-0F3FF41727CE}" type="parTrans" cxnId="{21DA4C4E-9BC3-4294-8DC8-78AE3723571C}">
      <dgm:prSet/>
      <dgm:spPr/>
      <dgm:t>
        <a:bodyPr/>
        <a:lstStyle/>
        <a:p>
          <a:endParaRPr lang="en-US"/>
        </a:p>
      </dgm:t>
    </dgm:pt>
    <dgm:pt modelId="{213FA710-AE1B-4A82-B0E2-016AEB2A5968}" type="sibTrans" cxnId="{21DA4C4E-9BC3-4294-8DC8-78AE3723571C}">
      <dgm:prSet/>
      <dgm:spPr/>
      <dgm:t>
        <a:bodyPr/>
        <a:lstStyle/>
        <a:p>
          <a:endParaRPr lang="en-US"/>
        </a:p>
      </dgm:t>
    </dgm:pt>
    <dgm:pt modelId="{E1747544-D0DF-49D3-B10F-E68E286E86F0}">
      <dgm:prSet/>
      <dgm:spPr/>
      <dgm:t>
        <a:bodyPr/>
        <a:lstStyle/>
        <a:p>
          <a:r>
            <a:rPr lang="en-GB"/>
            <a:t>An additional advantage of purchasing the other firm is gaining access to its highly competent and talented personnel.</a:t>
          </a:r>
          <a:endParaRPr lang="en-US"/>
        </a:p>
      </dgm:t>
    </dgm:pt>
    <dgm:pt modelId="{CB36CF46-794C-4A6B-9B44-8D57F5954F0F}" type="parTrans" cxnId="{9BB72E91-B4D1-4ECE-B75D-687CF5FF439B}">
      <dgm:prSet/>
      <dgm:spPr/>
      <dgm:t>
        <a:bodyPr/>
        <a:lstStyle/>
        <a:p>
          <a:endParaRPr lang="en-US"/>
        </a:p>
      </dgm:t>
    </dgm:pt>
    <dgm:pt modelId="{8D40A62B-3477-4F5E-BE8C-42D4A5274288}" type="sibTrans" cxnId="{9BB72E91-B4D1-4ECE-B75D-687CF5FF439B}">
      <dgm:prSet/>
      <dgm:spPr/>
      <dgm:t>
        <a:bodyPr/>
        <a:lstStyle/>
        <a:p>
          <a:endParaRPr lang="en-US"/>
        </a:p>
      </dgm:t>
    </dgm:pt>
    <dgm:pt modelId="{46CDAA21-1D0E-4AC0-B4C3-7340D4D7E1A7}" type="pres">
      <dgm:prSet presAssocID="{1567EB8A-94EE-48E3-8D61-37E7573C51D1}" presName="linear" presStyleCnt="0">
        <dgm:presLayoutVars>
          <dgm:animLvl val="lvl"/>
          <dgm:resizeHandles val="exact"/>
        </dgm:presLayoutVars>
      </dgm:prSet>
      <dgm:spPr/>
    </dgm:pt>
    <dgm:pt modelId="{05DC5CEA-C616-47C0-8D7E-066C900839F0}" type="pres">
      <dgm:prSet presAssocID="{9FEB69E0-A0AA-4F0D-9261-0C74700B30B0}" presName="parentText" presStyleLbl="node1" presStyleIdx="0" presStyleCnt="4">
        <dgm:presLayoutVars>
          <dgm:chMax val="0"/>
          <dgm:bulletEnabled val="1"/>
        </dgm:presLayoutVars>
      </dgm:prSet>
      <dgm:spPr/>
    </dgm:pt>
    <dgm:pt modelId="{A6956014-4575-4E52-8E7C-4B376B5C841C}" type="pres">
      <dgm:prSet presAssocID="{40825F80-E169-4BEB-8D79-6FD0E061C9C4}" presName="spacer" presStyleCnt="0"/>
      <dgm:spPr/>
    </dgm:pt>
    <dgm:pt modelId="{A81B62C6-7390-46B8-91C2-0ED9DBD7D470}" type="pres">
      <dgm:prSet presAssocID="{AE860D85-91C8-41BB-82EF-4EC0198AB9A8}" presName="parentText" presStyleLbl="node1" presStyleIdx="1" presStyleCnt="4">
        <dgm:presLayoutVars>
          <dgm:chMax val="0"/>
          <dgm:bulletEnabled val="1"/>
        </dgm:presLayoutVars>
      </dgm:prSet>
      <dgm:spPr/>
    </dgm:pt>
    <dgm:pt modelId="{7C4C9985-07DB-473D-B63C-FB6C79FE7ED5}" type="pres">
      <dgm:prSet presAssocID="{5A97D65E-22F6-4D86-A319-67741C42FFDB}" presName="spacer" presStyleCnt="0"/>
      <dgm:spPr/>
    </dgm:pt>
    <dgm:pt modelId="{19BEDBE0-9846-4FFA-B894-454110BB785E}" type="pres">
      <dgm:prSet presAssocID="{2783A810-406A-4207-8C20-EB9CF9C2AC12}" presName="parentText" presStyleLbl="node1" presStyleIdx="2" presStyleCnt="4">
        <dgm:presLayoutVars>
          <dgm:chMax val="0"/>
          <dgm:bulletEnabled val="1"/>
        </dgm:presLayoutVars>
      </dgm:prSet>
      <dgm:spPr/>
    </dgm:pt>
    <dgm:pt modelId="{977A9C38-200D-44A8-A5A0-CCEBEC4F27E9}" type="pres">
      <dgm:prSet presAssocID="{213FA710-AE1B-4A82-B0E2-016AEB2A5968}" presName="spacer" presStyleCnt="0"/>
      <dgm:spPr/>
    </dgm:pt>
    <dgm:pt modelId="{F24D08FB-F163-4C55-8806-43EEF84B694F}" type="pres">
      <dgm:prSet presAssocID="{E1747544-D0DF-49D3-B10F-E68E286E86F0}" presName="parentText" presStyleLbl="node1" presStyleIdx="3" presStyleCnt="4">
        <dgm:presLayoutVars>
          <dgm:chMax val="0"/>
          <dgm:bulletEnabled val="1"/>
        </dgm:presLayoutVars>
      </dgm:prSet>
      <dgm:spPr/>
    </dgm:pt>
  </dgm:ptLst>
  <dgm:cxnLst>
    <dgm:cxn modelId="{587BD511-A846-42C9-BF16-ED28D487AD81}" type="presOf" srcId="{1567EB8A-94EE-48E3-8D61-37E7573C51D1}" destId="{46CDAA21-1D0E-4AC0-B4C3-7340D4D7E1A7}" srcOrd="0" destOrd="0" presId="urn:microsoft.com/office/officeart/2005/8/layout/vList2"/>
    <dgm:cxn modelId="{C7481F13-0307-4EFC-B4A1-A83D3419B3B5}" type="presOf" srcId="{E1747544-D0DF-49D3-B10F-E68E286E86F0}" destId="{F24D08FB-F163-4C55-8806-43EEF84B694F}" srcOrd="0" destOrd="0" presId="urn:microsoft.com/office/officeart/2005/8/layout/vList2"/>
    <dgm:cxn modelId="{F3052127-39F2-4A7D-B4AD-A229768AF972}" type="presOf" srcId="{AE860D85-91C8-41BB-82EF-4EC0198AB9A8}" destId="{A81B62C6-7390-46B8-91C2-0ED9DBD7D470}" srcOrd="0" destOrd="0" presId="urn:microsoft.com/office/officeart/2005/8/layout/vList2"/>
    <dgm:cxn modelId="{9BEFE148-589F-4445-8CC7-4E5CE21861CF}" srcId="{1567EB8A-94EE-48E3-8D61-37E7573C51D1}" destId="{9FEB69E0-A0AA-4F0D-9261-0C74700B30B0}" srcOrd="0" destOrd="0" parTransId="{0178FE2E-A844-43BE-B917-912ACAB92A4D}" sibTransId="{40825F80-E169-4BEB-8D79-6FD0E061C9C4}"/>
    <dgm:cxn modelId="{21DA4C4E-9BC3-4294-8DC8-78AE3723571C}" srcId="{1567EB8A-94EE-48E3-8D61-37E7573C51D1}" destId="{2783A810-406A-4207-8C20-EB9CF9C2AC12}" srcOrd="2" destOrd="0" parTransId="{1744B91C-B63E-4121-80DF-0F3FF41727CE}" sibTransId="{213FA710-AE1B-4A82-B0E2-016AEB2A5968}"/>
    <dgm:cxn modelId="{1AFC6576-4D82-4657-AE3D-E141D3078B00}" type="presOf" srcId="{2783A810-406A-4207-8C20-EB9CF9C2AC12}" destId="{19BEDBE0-9846-4FFA-B894-454110BB785E}" srcOrd="0" destOrd="0" presId="urn:microsoft.com/office/officeart/2005/8/layout/vList2"/>
    <dgm:cxn modelId="{9BB72E91-B4D1-4ECE-B75D-687CF5FF439B}" srcId="{1567EB8A-94EE-48E3-8D61-37E7573C51D1}" destId="{E1747544-D0DF-49D3-B10F-E68E286E86F0}" srcOrd="3" destOrd="0" parTransId="{CB36CF46-794C-4A6B-9B44-8D57F5954F0F}" sibTransId="{8D40A62B-3477-4F5E-BE8C-42D4A5274288}"/>
    <dgm:cxn modelId="{1057C4A9-9986-4B84-BBC3-897F7359FC49}" srcId="{1567EB8A-94EE-48E3-8D61-37E7573C51D1}" destId="{AE860D85-91C8-41BB-82EF-4EC0198AB9A8}" srcOrd="1" destOrd="0" parTransId="{B9509A03-AED2-45C6-8AD8-EB1E2A7F4619}" sibTransId="{5A97D65E-22F6-4D86-A319-67741C42FFDB}"/>
    <dgm:cxn modelId="{401187E8-E6D9-487B-A048-F071CC8AB4D3}" type="presOf" srcId="{9FEB69E0-A0AA-4F0D-9261-0C74700B30B0}" destId="{05DC5CEA-C616-47C0-8D7E-066C900839F0}" srcOrd="0" destOrd="0" presId="urn:microsoft.com/office/officeart/2005/8/layout/vList2"/>
    <dgm:cxn modelId="{9C0DD734-0D06-4049-94BA-EE7FE71E1CA3}" type="presParOf" srcId="{46CDAA21-1D0E-4AC0-B4C3-7340D4D7E1A7}" destId="{05DC5CEA-C616-47C0-8D7E-066C900839F0}" srcOrd="0" destOrd="0" presId="urn:microsoft.com/office/officeart/2005/8/layout/vList2"/>
    <dgm:cxn modelId="{1BB058AE-9926-4DFC-85F9-07ADD7677075}" type="presParOf" srcId="{46CDAA21-1D0E-4AC0-B4C3-7340D4D7E1A7}" destId="{A6956014-4575-4E52-8E7C-4B376B5C841C}" srcOrd="1" destOrd="0" presId="urn:microsoft.com/office/officeart/2005/8/layout/vList2"/>
    <dgm:cxn modelId="{DAB1ABEE-0501-4C21-BE03-609D475AA966}" type="presParOf" srcId="{46CDAA21-1D0E-4AC0-B4C3-7340D4D7E1A7}" destId="{A81B62C6-7390-46B8-91C2-0ED9DBD7D470}" srcOrd="2" destOrd="0" presId="urn:microsoft.com/office/officeart/2005/8/layout/vList2"/>
    <dgm:cxn modelId="{40177877-7180-4709-A138-D58A0DF6C723}" type="presParOf" srcId="{46CDAA21-1D0E-4AC0-B4C3-7340D4D7E1A7}" destId="{7C4C9985-07DB-473D-B63C-FB6C79FE7ED5}" srcOrd="3" destOrd="0" presId="urn:microsoft.com/office/officeart/2005/8/layout/vList2"/>
    <dgm:cxn modelId="{2C694C98-A92C-496A-9389-B9C9F7BFA203}" type="presParOf" srcId="{46CDAA21-1D0E-4AC0-B4C3-7340D4D7E1A7}" destId="{19BEDBE0-9846-4FFA-B894-454110BB785E}" srcOrd="4" destOrd="0" presId="urn:microsoft.com/office/officeart/2005/8/layout/vList2"/>
    <dgm:cxn modelId="{14EF4471-2D8D-4FC9-9DC4-E5625BD5B38B}" type="presParOf" srcId="{46CDAA21-1D0E-4AC0-B4C3-7340D4D7E1A7}" destId="{977A9C38-200D-44A8-A5A0-CCEBEC4F27E9}" srcOrd="5" destOrd="0" presId="urn:microsoft.com/office/officeart/2005/8/layout/vList2"/>
    <dgm:cxn modelId="{6F10933E-FA15-4072-9135-40ADEA33C3F0}" type="presParOf" srcId="{46CDAA21-1D0E-4AC0-B4C3-7340D4D7E1A7}" destId="{F24D08FB-F163-4C55-8806-43EEF84B694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C5CEA-C616-47C0-8D7E-066C900839F0}">
      <dsp:nvSpPr>
        <dsp:cNvPr id="0" name=""/>
        <dsp:cNvSpPr/>
      </dsp:nvSpPr>
      <dsp:spPr>
        <a:xfrm>
          <a:off x="0" y="0"/>
          <a:ext cx="546518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There are a variety of factors contributing to PJSC Lukoil's decision to pursue the acquisition of Murphy Oil Corporation. The following describes each of these:</a:t>
          </a:r>
          <a:endParaRPr lang="en-US" sz="1800" kern="1200" dirty="0"/>
        </a:p>
      </dsp:txBody>
      <dsp:txXfrm>
        <a:off x="48319" y="48319"/>
        <a:ext cx="5368542" cy="893182"/>
      </dsp:txXfrm>
    </dsp:sp>
    <dsp:sp modelId="{A81B62C6-7390-46B8-91C2-0ED9DBD7D470}">
      <dsp:nvSpPr>
        <dsp:cNvPr id="0" name=""/>
        <dsp:cNvSpPr/>
      </dsp:nvSpPr>
      <dsp:spPr>
        <a:xfrm>
          <a:off x="0" y="1041660"/>
          <a:ext cx="546518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One of the main reasons why the company wants to buy the other business is so that it can take advantage of the cheaper labor costs at the other business. </a:t>
          </a:r>
          <a:endParaRPr lang="en-US" sz="1800" kern="1200"/>
        </a:p>
      </dsp:txBody>
      <dsp:txXfrm>
        <a:off x="48319" y="1089979"/>
        <a:ext cx="5368542" cy="893182"/>
      </dsp:txXfrm>
    </dsp:sp>
    <dsp:sp modelId="{19BEDBE0-9846-4FFA-B894-454110BB785E}">
      <dsp:nvSpPr>
        <dsp:cNvPr id="0" name=""/>
        <dsp:cNvSpPr/>
      </dsp:nvSpPr>
      <dsp:spPr>
        <a:xfrm>
          <a:off x="0" y="2083320"/>
          <a:ext cx="546518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order to obtain oil and gas resources in the most efficient and cost-effective way possible,  PJSC Lukoil is considering purchasing a firm in the United States.</a:t>
          </a:r>
          <a:endParaRPr lang="en-US" sz="1800" kern="1200"/>
        </a:p>
      </dsp:txBody>
      <dsp:txXfrm>
        <a:off x="48319" y="2131639"/>
        <a:ext cx="5368542" cy="893182"/>
      </dsp:txXfrm>
    </dsp:sp>
    <dsp:sp modelId="{F24D08FB-F163-4C55-8806-43EEF84B694F}">
      <dsp:nvSpPr>
        <dsp:cNvPr id="0" name=""/>
        <dsp:cNvSpPr/>
      </dsp:nvSpPr>
      <dsp:spPr>
        <a:xfrm>
          <a:off x="0" y="3124979"/>
          <a:ext cx="5465180"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additional advantage of purchasing the other firm is gaining access to its highly competent and talented personnel.</a:t>
          </a:r>
          <a:endParaRPr lang="en-US" sz="1800" kern="1200"/>
        </a:p>
      </dsp:txBody>
      <dsp:txXfrm>
        <a:off x="48319" y="3173298"/>
        <a:ext cx="5368542" cy="893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7F111D-F1D4-46EF-A19A-22F89290EFB9}" type="datetimeFigureOut">
              <a:rPr lang="en-GB" smtClean="0"/>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17190-9856-4C73-AFBB-09D62B38390A}" type="slidenum">
              <a:rPr lang="en-GB" smtClean="0"/>
              <a:t>‹#›</a:t>
            </a:fld>
            <a:endParaRPr lang="en-GB"/>
          </a:p>
        </p:txBody>
      </p:sp>
    </p:spTree>
    <p:extLst>
      <p:ext uri="{BB962C8B-B14F-4D97-AF65-F5344CB8AC3E}">
        <p14:creationId xmlns:p14="http://schemas.microsoft.com/office/powerpoint/2010/main" val="1637066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Lukoil and Murphy Oil are two major companies in the oil and gas industry. Developing relationships and workplace achievement between these two companies can bring mutual benefits and increase competitiveness in the industry. </a:t>
            </a:r>
          </a:p>
        </p:txBody>
      </p:sp>
      <p:sp>
        <p:nvSpPr>
          <p:cNvPr id="4" name="Slide Number Placeholder 3"/>
          <p:cNvSpPr>
            <a:spLocks noGrp="1"/>
          </p:cNvSpPr>
          <p:nvPr>
            <p:ph type="sldNum" sz="quarter" idx="5"/>
          </p:nvPr>
        </p:nvSpPr>
        <p:spPr/>
        <p:txBody>
          <a:bodyPr/>
          <a:lstStyle/>
          <a:p>
            <a:fld id="{96A17190-9856-4C73-AFBB-09D62B38390A}" type="slidenum">
              <a:rPr lang="en-GB" smtClean="0"/>
              <a:t>3</a:t>
            </a:fld>
            <a:endParaRPr lang="en-GB"/>
          </a:p>
        </p:txBody>
      </p:sp>
    </p:spTree>
    <p:extLst>
      <p:ext uri="{BB962C8B-B14F-4D97-AF65-F5344CB8AC3E}">
        <p14:creationId xmlns:p14="http://schemas.microsoft.com/office/powerpoint/2010/main" val="2907051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Distance: This dimension measures how much people in a society accept and expect an unequal distribution of power. Russia has a high power distance score of 93, which means that Russians are comfortable with hierarchy and authority figures. On the other hand, the United States has a lower power distance score of 40, indicating a preference for a flatter organizational structure and less tolerance for inequality. </a:t>
            </a:r>
          </a:p>
          <a:p>
            <a:r>
              <a:rPr lang="en-GB" dirty="0"/>
              <a:t>Individualism vs. collectivism: This dimension looks at how much a society prioritizes individual achievement and autonomy versus group harmony and cooperation. The United States is highly individualistic, scoring 91 on this dimension, which means Americans value independence, personal responsibility, and competition. Russia, however, has a more collectivist culture, scoring 20, which indicates a greater emphasis on loyalty, solidarity, and social harmony. </a:t>
            </a:r>
          </a:p>
          <a:p>
            <a:r>
              <a:rPr lang="en-GB" dirty="0"/>
              <a:t>Masculinity vs. Femininity: This dimension looks at how much a society values assertiveness, competition, and achievement (masculinity) vs. nurturing, cooperation, and quality of life (femininity).The United States has a masculinity score of 62, which is pretty high. This shows how much the country values achievement, assertiveness, and material success. Russia, on the other hand, has a masculinity score of 36, which means that caring for others, living a good life, and working together are more important there. </a:t>
            </a:r>
          </a:p>
          <a:p>
            <a:r>
              <a:rPr lang="en-GB" dirty="0"/>
              <a:t>Uncertainty Avoidance: This dimension measures how much people in a society feel threatened by ambiguity and uncertainty. Russia has a high uncertainty avoidance score of 95, which means that Russians prefer structure, rules, and predictability. With a score of 46, the United States has a lower uncertainty avoidance score, which means it is more open to uncertainty and change. </a:t>
            </a:r>
          </a:p>
          <a:p>
            <a:r>
              <a:rPr lang="en-GB" dirty="0"/>
              <a:t>Long-term vs. Short-term Orientation: This dimension looks at how much a society values long-term planning, persistence, and tradition versus short-term results and immediate gratification. Russia has a high long-term orientation score of 81, which means that Russians value persistence, hard work, and long-term planning. With a score of 26, the United States has a lower long-term orientation score, which means they like quick results, new ideas, and being able to change. But the Hofstede model shows that Russia and the US are very different culturally, even though they are both big and influential countries. In Russia, hierarchy, collectivism, and structure are usually more important than individualism, material success, and new ideas. Understanding these cultural dimensions can help people get along with people from different backgrounds and work better with them.  </a:t>
            </a:r>
          </a:p>
        </p:txBody>
      </p:sp>
      <p:sp>
        <p:nvSpPr>
          <p:cNvPr id="4" name="Slide Number Placeholder 3"/>
          <p:cNvSpPr>
            <a:spLocks noGrp="1"/>
          </p:cNvSpPr>
          <p:nvPr>
            <p:ph type="sldNum" sz="quarter" idx="5"/>
          </p:nvPr>
        </p:nvSpPr>
        <p:spPr/>
        <p:txBody>
          <a:bodyPr/>
          <a:lstStyle/>
          <a:p>
            <a:fld id="{96A17190-9856-4C73-AFBB-09D62B38390A}" type="slidenum">
              <a:rPr lang="en-GB" smtClean="0"/>
              <a:t>4</a:t>
            </a:fld>
            <a:endParaRPr lang="en-GB"/>
          </a:p>
        </p:txBody>
      </p:sp>
    </p:spTree>
    <p:extLst>
      <p:ext uri="{BB962C8B-B14F-4D97-AF65-F5344CB8AC3E}">
        <p14:creationId xmlns:p14="http://schemas.microsoft.com/office/powerpoint/2010/main" val="2374910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IHRM is vital for multinational corporations that have operations in a variety of countries because it helps these corporations properly manage their human resources, which is essential to the success of these corporations. IHRM assists organizations in overcoming the problems posed by operating in a global corporate environment, as they are required to traverse multiple labor laws, cultural values, and business practices.</a:t>
            </a:r>
          </a:p>
          <a:p>
            <a:r>
              <a:rPr lang="en-GB" dirty="0"/>
              <a:t>Ethnocentric approach: This is the idea that the practices and values of the company's home country are better than those of other countries. In this method, key positions in foreign subsidiaries are filled by expatriates from the home country, and employees in the foreign subsidiaries are expected to follow the management practices of the home country. This can make it so that local employees don't know much about the area and are resistant to change. (Brewster, et. al., 2016)</a:t>
            </a:r>
          </a:p>
          <a:p>
            <a:r>
              <a:rPr lang="en-GB" dirty="0"/>
              <a:t>The polycentric approach is based on the idea that each country is different and that local ways of doing things should be respected and kept. In this method, foreign subsidiaries are run by local employees, and the headquarters in the home country don't get involved very much. This can make it hard for the different subsidiaries to work together and talk to each other, and the headquarters may lose control.</a:t>
            </a:r>
          </a:p>
          <a:p>
            <a:r>
              <a:rPr lang="en-GB" dirty="0"/>
              <a:t>Geocentric approach: This approach involves the belief that the best practices and people should be selected from around the world, regardless of their nationality. In this method, employees are chosen based on their skills and qualifications, not their country of origin. This approach can lead to a workforce that is more diverse and aware of different cultures, but it can also be hard to manage and may require a lot of money for training and development. </a:t>
            </a:r>
          </a:p>
        </p:txBody>
      </p:sp>
      <p:sp>
        <p:nvSpPr>
          <p:cNvPr id="4" name="Slide Number Placeholder 3"/>
          <p:cNvSpPr>
            <a:spLocks noGrp="1"/>
          </p:cNvSpPr>
          <p:nvPr>
            <p:ph type="sldNum" sz="quarter" idx="5"/>
          </p:nvPr>
        </p:nvSpPr>
        <p:spPr/>
        <p:txBody>
          <a:bodyPr/>
          <a:lstStyle/>
          <a:p>
            <a:fld id="{96A17190-9856-4C73-AFBB-09D62B38390A}" type="slidenum">
              <a:rPr lang="en-GB" smtClean="0"/>
              <a:t>5</a:t>
            </a:fld>
            <a:endParaRPr lang="en-GB"/>
          </a:p>
        </p:txBody>
      </p:sp>
    </p:spTree>
    <p:extLst>
      <p:ext uri="{BB962C8B-B14F-4D97-AF65-F5344CB8AC3E}">
        <p14:creationId xmlns:p14="http://schemas.microsoft.com/office/powerpoint/2010/main" val="30987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institutions: These are the structures and processes that manage and regulate the exercise of power and authority within a society. They include the government, the legal system, and other bodies responsible for public administration. Political institutions determine how decisions are made, conflicts are resolved, and resources are allocated within a society.</a:t>
            </a:r>
          </a:p>
          <a:p>
            <a:r>
              <a:rPr lang="en-GB" dirty="0"/>
              <a:t>Economic institutions are the structures and processes that determine how a society's resources are made, shared, and traded. They include the market, the financial system, and other groups that regulate and run the economy. Institutions in the economy decide how wealth is made, how income is shared, and how the economy grows. (Aron,1997). </a:t>
            </a:r>
          </a:p>
          <a:p>
            <a:r>
              <a:rPr lang="en-GB" dirty="0"/>
              <a:t>Social institutions: These are the structures and processes that regulate and shape social relationships and interactions within a society. They include the family, education, religion, and other groups that are in charge of socialization, passing on culture, and keeping people in line. How people and groups interact, how norms and values are passed on, and how social cohesion is achieved are all determined by social institutions.</a:t>
            </a:r>
          </a:p>
          <a:p>
            <a:r>
              <a:rPr lang="en-GB" dirty="0"/>
              <a:t>These three institutions are closely interrelated and interdependent. Political decisions can have a significant impact on economic and social outcomes, and economic factors can influence political and social dynamics. Similarly, social structures and cultural values can shape political and economic institutions. Understanding the interplay between these institutions is essential for analysing and predicting social, economic, and political trends and changes within a society.</a:t>
            </a:r>
          </a:p>
        </p:txBody>
      </p:sp>
      <p:sp>
        <p:nvSpPr>
          <p:cNvPr id="4" name="Slide Number Placeholder 3"/>
          <p:cNvSpPr>
            <a:spLocks noGrp="1"/>
          </p:cNvSpPr>
          <p:nvPr>
            <p:ph type="sldNum" sz="quarter" idx="5"/>
          </p:nvPr>
        </p:nvSpPr>
        <p:spPr/>
        <p:txBody>
          <a:bodyPr/>
          <a:lstStyle/>
          <a:p>
            <a:fld id="{96A17190-9856-4C73-AFBB-09D62B38390A}" type="slidenum">
              <a:rPr lang="en-GB" smtClean="0"/>
              <a:t>6</a:t>
            </a:fld>
            <a:endParaRPr lang="en-GB"/>
          </a:p>
        </p:txBody>
      </p:sp>
    </p:spTree>
    <p:extLst>
      <p:ext uri="{BB962C8B-B14F-4D97-AF65-F5344CB8AC3E}">
        <p14:creationId xmlns:p14="http://schemas.microsoft.com/office/powerpoint/2010/main" val="3108342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additional advantage of purchasing the other firm is gaining access to its highly competent and talented personnel. The company wants to start doing business in other countries so it can get a bigger share of the market and make more money in an efficient way. This paves the way for the corporation to cut down on the number of rival businesses operating in the same market. Because of this, the organization will be able to make excellent use of the expertise as well as the research and development plans in a way that is both efficient and effective.</a:t>
            </a:r>
          </a:p>
        </p:txBody>
      </p:sp>
      <p:sp>
        <p:nvSpPr>
          <p:cNvPr id="4" name="Slide Number Placeholder 3"/>
          <p:cNvSpPr>
            <a:spLocks noGrp="1"/>
          </p:cNvSpPr>
          <p:nvPr>
            <p:ph type="sldNum" sz="quarter" idx="5"/>
          </p:nvPr>
        </p:nvSpPr>
        <p:spPr/>
        <p:txBody>
          <a:bodyPr/>
          <a:lstStyle/>
          <a:p>
            <a:fld id="{96A17190-9856-4C73-AFBB-09D62B38390A}" type="slidenum">
              <a:rPr lang="en-GB" smtClean="0"/>
              <a:t>7</a:t>
            </a:fld>
            <a:endParaRPr lang="en-GB"/>
          </a:p>
        </p:txBody>
      </p:sp>
    </p:spTree>
    <p:extLst>
      <p:ext uri="{BB962C8B-B14F-4D97-AF65-F5344CB8AC3E}">
        <p14:creationId xmlns:p14="http://schemas.microsoft.com/office/powerpoint/2010/main" val="503129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Human Resources (HR) is critical in the process of a merger and acquisition (M&amp;A) as it impacts the workforce of the involved companies. Here are some ways HR can contribute to improving the process of an M&amp;A:</a:t>
            </a:r>
          </a:p>
          <a:p>
            <a:r>
              <a:rPr lang="en-GB" dirty="0"/>
              <a:t>Communication and Change Management: HR can make sure that the employees know about the changes that will happen as a result of the merger or acquisition, why those changes are happening, and how they will affect the employees. They can also help manage the process of change by making a plan for change management and figuring out what challenges and problems might come up (</a:t>
            </a:r>
            <a:r>
              <a:rPr lang="en-GB" i="1" dirty="0"/>
              <a:t>Schuler and Jackson, 2001). </a:t>
            </a:r>
          </a:p>
          <a:p>
            <a:r>
              <a:rPr lang="en-GB" dirty="0"/>
              <a:t>Integration Planning: HR can play a key role in the process of integration planning by figuring out what HR-related problems there are and how to solve them. This includes looking at employee benefits, pay and compensation structures, job descriptions, and performance management systems to make sure they fit with the new company's culture, values, and goals.</a:t>
            </a:r>
          </a:p>
          <a:p>
            <a:r>
              <a:rPr lang="en-GB" dirty="0"/>
              <a:t>Talent Retention: HR can work to figure out who the most valuable employees are and come up with plans to keep them after an M&amp;A. This includes coming up with pay and benefits packages, giving people chances to grow and develop, and making the workplace a good place to be.</a:t>
            </a:r>
          </a:p>
          <a:p>
            <a:r>
              <a:rPr lang="en-GB" dirty="0"/>
              <a:t>Compliance with the law: HR can make sure the M&amp;A process is in line with local labor laws, rules, and collective bargaining agreements.</a:t>
            </a:r>
          </a:p>
          <a:p>
            <a:r>
              <a:rPr lang="en-GB" dirty="0"/>
              <a:t>Culture and Employee Engagement: HR can help align the cultures of the two companies by making a plan to integrate and communicate the shared values, norms, and expectations.</a:t>
            </a:r>
          </a:p>
          <a:p>
            <a:r>
              <a:rPr lang="en-GB" dirty="0"/>
              <a:t>They can also make programs to get employees interested and make sure they feel like they are valued and part of the new company culture.HR is a very important part of a successful M&amp;A process because it manages the integration of people.HR can help make sure that the M&amp;A process goes smoothly and that the combined company is set up for long-term success by focusing on communication, planning for integration, retaining talent, following the law, and making sure that culture and employees are engaged. </a:t>
            </a:r>
          </a:p>
          <a:p>
            <a:endParaRPr lang="en-GB" dirty="0"/>
          </a:p>
        </p:txBody>
      </p:sp>
      <p:sp>
        <p:nvSpPr>
          <p:cNvPr id="4" name="Slide Number Placeholder 3"/>
          <p:cNvSpPr>
            <a:spLocks noGrp="1"/>
          </p:cNvSpPr>
          <p:nvPr>
            <p:ph type="sldNum" sz="quarter" idx="5"/>
          </p:nvPr>
        </p:nvSpPr>
        <p:spPr/>
        <p:txBody>
          <a:bodyPr/>
          <a:lstStyle/>
          <a:p>
            <a:fld id="{96A17190-9856-4C73-AFBB-09D62B38390A}" type="slidenum">
              <a:rPr lang="en-GB" smtClean="0"/>
              <a:t>9</a:t>
            </a:fld>
            <a:endParaRPr lang="en-GB"/>
          </a:p>
        </p:txBody>
      </p:sp>
    </p:spTree>
    <p:extLst>
      <p:ext uri="{BB962C8B-B14F-4D97-AF65-F5344CB8AC3E}">
        <p14:creationId xmlns:p14="http://schemas.microsoft.com/office/powerpoint/2010/main" val="2904386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70E42CEC-3303-4421-9A64-537A907A37FA}" type="datetimeFigureOut">
              <a:rPr lang="en-GB" smtClean="0"/>
              <a:t>17/03/2023</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59FBAB9-80BB-4F95-9C03-A6FEF8B743CC}"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3009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E42CEC-3303-4421-9A64-537A907A37FA}"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1777008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E42CEC-3303-4421-9A64-537A907A37FA}"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9FBAB9-80BB-4F95-9C03-A6FEF8B743CC}"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7000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E42CEC-3303-4421-9A64-537A907A37FA}"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1364479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E42CEC-3303-4421-9A64-537A907A37FA}" type="datetimeFigureOut">
              <a:rPr lang="en-GB" smtClean="0"/>
              <a:t>17/03/2023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975880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E42CEC-3303-4421-9A64-537A907A37FA}" type="datetimeFigureOut">
              <a:rPr lang="en-GB" smtClean="0"/>
              <a:t>17/03/2023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20521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E42CEC-3303-4421-9A64-537A907A37FA}" type="datetimeFigureOut">
              <a:rPr lang="en-GB" smtClean="0"/>
              <a:t>17/03/2023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2882838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E42CEC-3303-4421-9A64-537A907A37FA}"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3134481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E42CEC-3303-4421-9A64-537A907A37FA}"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50077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E42CEC-3303-4421-9A64-537A907A37FA}"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2562451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E42CEC-3303-4421-9A64-537A907A37FA}"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9FBAB9-80BB-4F95-9C03-A6FEF8B743CC}" type="slidenum">
              <a:rPr lang="en-GB" smtClean="0"/>
              <a:t>‹#›</a:t>
            </a:fld>
            <a:endParaRPr lang="en-GB"/>
          </a:p>
        </p:txBody>
      </p:sp>
    </p:spTree>
    <p:extLst>
      <p:ext uri="{BB962C8B-B14F-4D97-AF65-F5344CB8AC3E}">
        <p14:creationId xmlns:p14="http://schemas.microsoft.com/office/powerpoint/2010/main" val="48644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0E42CEC-3303-4421-9A64-537A907A37FA}" type="datetimeFigureOut">
              <a:rPr lang="en-GB" smtClean="0"/>
              <a:t>17/03/2023</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F59FBAB9-80BB-4F95-9C03-A6FEF8B743CC}" type="slidenum">
              <a:rPr lang="en-GB" smtClean="0"/>
              <a:t>‹#›</a:t>
            </a:fld>
            <a:endParaRPr lang="en-GB"/>
          </a:p>
        </p:txBody>
      </p:sp>
    </p:spTree>
    <p:extLst>
      <p:ext uri="{BB962C8B-B14F-4D97-AF65-F5344CB8AC3E}">
        <p14:creationId xmlns:p14="http://schemas.microsoft.com/office/powerpoint/2010/main" val="31381207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8.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35601-CAFD-2A33-A1FE-2D1083238353}"/>
              </a:ext>
            </a:extLst>
          </p:cNvPr>
          <p:cNvSpPr>
            <a:spLocks noGrp="1"/>
          </p:cNvSpPr>
          <p:nvPr>
            <p:ph type="ctrTitle"/>
          </p:nvPr>
        </p:nvSpPr>
        <p:spPr>
          <a:xfrm>
            <a:off x="7121236" y="857675"/>
            <a:ext cx="4187268" cy="2347343"/>
          </a:xfrm>
        </p:spPr>
        <p:txBody>
          <a:bodyPr>
            <a:normAutofit/>
          </a:bodyPr>
          <a:lstStyle/>
          <a:p>
            <a:r>
              <a:rPr lang="en-GB" sz="3000" dirty="0"/>
              <a:t>Developing Relationships and Workplace Achievement</a:t>
            </a:r>
          </a:p>
        </p:txBody>
      </p:sp>
      <p:sp>
        <p:nvSpPr>
          <p:cNvPr id="3" name="Subtitle 2">
            <a:extLst>
              <a:ext uri="{FF2B5EF4-FFF2-40B4-BE49-F238E27FC236}">
                <a16:creationId xmlns:a16="http://schemas.microsoft.com/office/drawing/2014/main" id="{D490EEE4-9044-09DB-31DB-8EE5A5EEECEE}"/>
              </a:ext>
            </a:extLst>
          </p:cNvPr>
          <p:cNvSpPr>
            <a:spLocks noGrp="1"/>
          </p:cNvSpPr>
          <p:nvPr>
            <p:ph type="subTitle" idx="1"/>
          </p:nvPr>
        </p:nvSpPr>
        <p:spPr>
          <a:xfrm>
            <a:off x="8210328" y="4541697"/>
            <a:ext cx="3082986" cy="1543422"/>
          </a:xfrm>
        </p:spPr>
        <p:txBody>
          <a:bodyPr>
            <a:normAutofit/>
          </a:bodyPr>
          <a:lstStyle/>
          <a:p>
            <a:r>
              <a:rPr lang="en-GB" sz="2000" dirty="0"/>
              <a:t>Student </a:t>
            </a:r>
            <a:r>
              <a:rPr lang="en-GB" sz="2000" dirty="0" err="1"/>
              <a:t>name:Mihai</a:t>
            </a:r>
            <a:r>
              <a:rPr lang="en-GB" sz="2000" dirty="0"/>
              <a:t> </a:t>
            </a:r>
            <a:r>
              <a:rPr lang="en-GB" sz="2000" dirty="0" err="1"/>
              <a:t>Radu</a:t>
            </a:r>
            <a:r>
              <a:rPr lang="en-GB" sz="2000" dirty="0"/>
              <a:t> </a:t>
            </a:r>
            <a:r>
              <a:rPr lang="en-GB" sz="2000" dirty="0" err="1"/>
              <a:t>Stanciu</a:t>
            </a:r>
            <a:r>
              <a:rPr lang="en-GB" sz="2000" dirty="0"/>
              <a:t> </a:t>
            </a:r>
          </a:p>
          <a:p>
            <a:r>
              <a:rPr lang="en-GB" sz="2000" dirty="0"/>
              <a:t>Student ID:2111825</a:t>
            </a:r>
          </a:p>
        </p:txBody>
      </p:sp>
      <p:pic>
        <p:nvPicPr>
          <p:cNvPr id="4" name="Picture 3">
            <a:extLst>
              <a:ext uri="{FF2B5EF4-FFF2-40B4-BE49-F238E27FC236}">
                <a16:creationId xmlns:a16="http://schemas.microsoft.com/office/drawing/2014/main" id="{529D0B75-A64E-A483-EA31-C9316532B7C0}"/>
              </a:ext>
            </a:extLst>
          </p:cNvPr>
          <p:cNvPicPr>
            <a:picLocks noChangeAspect="1"/>
          </p:cNvPicPr>
          <p:nvPr/>
        </p:nvPicPr>
        <p:blipFill rotWithShape="1">
          <a:blip r:embed="rId2"/>
          <a:srcRect t="7635" b="7333"/>
          <a:stretch/>
        </p:blipFill>
        <p:spPr>
          <a:xfrm>
            <a:off x="872064" y="857675"/>
            <a:ext cx="6045576" cy="5140669"/>
          </a:xfrm>
          <a:prstGeom prst="rect">
            <a:avLst/>
          </a:prstGeom>
        </p:spPr>
      </p:pic>
    </p:spTree>
    <p:extLst>
      <p:ext uri="{BB962C8B-B14F-4D97-AF65-F5344CB8AC3E}">
        <p14:creationId xmlns:p14="http://schemas.microsoft.com/office/powerpoint/2010/main" val="205449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9A9761-A50B-4155-B93E-2AF3806C1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CA36323-2D2A-CFAA-07E7-AE91BF5B4C11}"/>
              </a:ext>
            </a:extLst>
          </p:cNvPr>
          <p:cNvSpPr>
            <a:spLocks noGrp="1"/>
          </p:cNvSpPr>
          <p:nvPr>
            <p:ph type="title"/>
          </p:nvPr>
        </p:nvSpPr>
        <p:spPr>
          <a:xfrm>
            <a:off x="1143000" y="609600"/>
            <a:ext cx="6693061" cy="1356360"/>
          </a:xfrm>
        </p:spPr>
        <p:txBody>
          <a:bodyPr>
            <a:normAutofit/>
          </a:bodyPr>
          <a:lstStyle/>
          <a:p>
            <a:r>
              <a:rPr lang="en-GB">
                <a:solidFill>
                  <a:schemeClr val="bg1"/>
                </a:solidFill>
              </a:rPr>
              <a:t>Table of Contents</a:t>
            </a:r>
          </a:p>
        </p:txBody>
      </p:sp>
      <p:sp>
        <p:nvSpPr>
          <p:cNvPr id="3" name="Content Placeholder 2">
            <a:extLst>
              <a:ext uri="{FF2B5EF4-FFF2-40B4-BE49-F238E27FC236}">
                <a16:creationId xmlns:a16="http://schemas.microsoft.com/office/drawing/2014/main" id="{168EA781-2DAF-623C-BD06-3D0C954B7360}"/>
              </a:ext>
            </a:extLst>
          </p:cNvPr>
          <p:cNvSpPr>
            <a:spLocks noGrp="1"/>
          </p:cNvSpPr>
          <p:nvPr>
            <p:ph idx="1"/>
          </p:nvPr>
        </p:nvSpPr>
        <p:spPr>
          <a:xfrm>
            <a:off x="1143000" y="2057400"/>
            <a:ext cx="6693061" cy="4038600"/>
          </a:xfrm>
        </p:spPr>
        <p:txBody>
          <a:bodyPr>
            <a:normAutofit/>
          </a:bodyPr>
          <a:lstStyle/>
          <a:p>
            <a:r>
              <a:rPr lang="en-GB" sz="2000">
                <a:solidFill>
                  <a:schemeClr val="bg1"/>
                </a:solidFill>
              </a:rPr>
              <a:t>Introduction </a:t>
            </a:r>
          </a:p>
          <a:p>
            <a:r>
              <a:rPr lang="en-GB" sz="2000">
                <a:solidFill>
                  <a:schemeClr val="bg1"/>
                </a:solidFill>
              </a:rPr>
              <a:t>Cultural investigation of Russia and United States</a:t>
            </a:r>
          </a:p>
          <a:p>
            <a:r>
              <a:rPr lang="en-GB" sz="2000">
                <a:solidFill>
                  <a:schemeClr val="bg1"/>
                </a:solidFill>
              </a:rPr>
              <a:t>Institutional examines</a:t>
            </a:r>
          </a:p>
          <a:p>
            <a:r>
              <a:rPr lang="en-GB" sz="2000">
                <a:solidFill>
                  <a:schemeClr val="bg1"/>
                </a:solidFill>
              </a:rPr>
              <a:t>Political, economic and social organizations </a:t>
            </a:r>
          </a:p>
          <a:p>
            <a:r>
              <a:rPr lang="en-GB" sz="2000">
                <a:solidFill>
                  <a:schemeClr val="bg1"/>
                </a:solidFill>
              </a:rPr>
              <a:t>Motives for purchase  </a:t>
            </a:r>
          </a:p>
          <a:p>
            <a:r>
              <a:rPr lang="en-GB" sz="2000">
                <a:solidFill>
                  <a:schemeClr val="bg1"/>
                </a:solidFill>
              </a:rPr>
              <a:t>HR challenges  faced in M&amp;A</a:t>
            </a:r>
          </a:p>
          <a:p>
            <a:r>
              <a:rPr lang="en-GB" sz="2000">
                <a:solidFill>
                  <a:schemeClr val="bg1"/>
                </a:solidFill>
              </a:rPr>
              <a:t>Role of HR in successful development of the M&amp;A</a:t>
            </a:r>
          </a:p>
          <a:p>
            <a:r>
              <a:rPr lang="en-GB" sz="2000">
                <a:solidFill>
                  <a:schemeClr val="bg1"/>
                </a:solidFill>
              </a:rPr>
              <a:t>Conclusion </a:t>
            </a:r>
          </a:p>
          <a:p>
            <a:r>
              <a:rPr lang="en-GB" sz="2000">
                <a:solidFill>
                  <a:schemeClr val="bg1"/>
                </a:solidFill>
              </a:rPr>
              <a:t>References</a:t>
            </a:r>
          </a:p>
          <a:p>
            <a:endParaRPr lang="en-GB" sz="2000">
              <a:solidFill>
                <a:schemeClr val="bg1"/>
              </a:solidFill>
            </a:endParaRPr>
          </a:p>
        </p:txBody>
      </p:sp>
      <p:pic>
        <p:nvPicPr>
          <p:cNvPr id="4" name="Picture 3">
            <a:extLst>
              <a:ext uri="{FF2B5EF4-FFF2-40B4-BE49-F238E27FC236}">
                <a16:creationId xmlns:a16="http://schemas.microsoft.com/office/drawing/2014/main" id="{8A16369A-FDBB-9F96-5206-D729E2382CC4}"/>
              </a:ext>
            </a:extLst>
          </p:cNvPr>
          <p:cNvPicPr>
            <a:picLocks noChangeAspect="1"/>
          </p:cNvPicPr>
          <p:nvPr/>
        </p:nvPicPr>
        <p:blipFill rotWithShape="1">
          <a:blip r:embed="rId2"/>
          <a:srcRect l="16549" r="47714"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80569F2C-74F8-4EFD-AC7B-85F92187A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7479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7D72EF2-7F1A-4A7F-8FD7-3F6681573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427C91D-91FF-DDA0-4A38-31E59B3459B9}"/>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b="1" cap="all" dirty="0">
                <a:solidFill>
                  <a:srgbClr val="FFFFFF"/>
                </a:solidFill>
              </a:rPr>
              <a:t>INTRODUCTION</a:t>
            </a:r>
          </a:p>
        </p:txBody>
      </p:sp>
      <p:pic>
        <p:nvPicPr>
          <p:cNvPr id="5" name="Picture 4" descr="A group of people standing in front of a large white and blue sign&#10;&#10;Description automatically generated with low confidence">
            <a:extLst>
              <a:ext uri="{FF2B5EF4-FFF2-40B4-BE49-F238E27FC236}">
                <a16:creationId xmlns:a16="http://schemas.microsoft.com/office/drawing/2014/main" id="{AD17E08C-7BC4-6E11-A7A9-CC85DEA7243F}"/>
              </a:ext>
            </a:extLst>
          </p:cNvPr>
          <p:cNvPicPr>
            <a:picLocks noChangeAspect="1"/>
          </p:cNvPicPr>
          <p:nvPr/>
        </p:nvPicPr>
        <p:blipFill rotWithShape="1">
          <a:blip r:embed="rId3"/>
          <a:srcRect t="18571" r="-2" b="29617"/>
          <a:stretch/>
        </p:blipFill>
        <p:spPr>
          <a:xfrm>
            <a:off x="237744" y="243840"/>
            <a:ext cx="3648456" cy="2528857"/>
          </a:xfrm>
          <a:prstGeom prst="rect">
            <a:avLst/>
          </a:prstGeom>
        </p:spPr>
      </p:pic>
      <p:pic>
        <p:nvPicPr>
          <p:cNvPr id="4" name="Content Placeholder 3">
            <a:extLst>
              <a:ext uri="{FF2B5EF4-FFF2-40B4-BE49-F238E27FC236}">
                <a16:creationId xmlns:a16="http://schemas.microsoft.com/office/drawing/2014/main" id="{AEFBC7C9-E9C9-E586-36A5-7C3FE08153C3}"/>
              </a:ext>
            </a:extLst>
          </p:cNvPr>
          <p:cNvPicPr>
            <a:picLocks noGrp="1" noChangeAspect="1"/>
          </p:cNvPicPr>
          <p:nvPr>
            <p:ph idx="1"/>
          </p:nvPr>
        </p:nvPicPr>
        <p:blipFill rotWithShape="1">
          <a:blip r:embed="rId4"/>
          <a:srcRect l="30699" r="12455" b="1"/>
          <a:stretch/>
        </p:blipFill>
        <p:spPr>
          <a:xfrm>
            <a:off x="232861" y="2772697"/>
            <a:ext cx="3646837" cy="3849083"/>
          </a:xfrm>
          <a:prstGeom prst="rect">
            <a:avLst/>
          </a:prstGeom>
        </p:spPr>
      </p:pic>
      <p:sp>
        <p:nvSpPr>
          <p:cNvPr id="7" name="TextBox 6">
            <a:extLst>
              <a:ext uri="{FF2B5EF4-FFF2-40B4-BE49-F238E27FC236}">
                <a16:creationId xmlns:a16="http://schemas.microsoft.com/office/drawing/2014/main" id="{A8DE1CF9-D51F-496D-FF48-A136CEE9442F}"/>
              </a:ext>
            </a:extLst>
          </p:cNvPr>
          <p:cNvSpPr txBox="1"/>
          <p:nvPr/>
        </p:nvSpPr>
        <p:spPr>
          <a:xfrm>
            <a:off x="4441784" y="2057400"/>
            <a:ext cx="5284108" cy="4038600"/>
          </a:xfrm>
          <a:prstGeom prst="rect">
            <a:avLst/>
          </a:prstGeom>
        </p:spPr>
        <p:txBody>
          <a:bodyPr vert="horz" lIns="91440" tIns="45720" rIns="91440" bIns="45720" rtlCol="0">
            <a:normAutofit/>
          </a:bodyPr>
          <a:lstStyle/>
          <a:p>
            <a:pPr indent="-182880" algn="just" defTabSz="914400">
              <a:lnSpc>
                <a:spcPct val="90000"/>
              </a:lnSpc>
              <a:spcAft>
                <a:spcPts val="600"/>
              </a:spcAft>
              <a:buClr>
                <a:schemeClr val="accent1"/>
              </a:buClr>
              <a:buSzPct val="80000"/>
              <a:buFont typeface="Corbel" pitchFamily="34" charset="0"/>
              <a:buChar char="•"/>
            </a:pPr>
            <a:r>
              <a:rPr lang="en-US" sz="1600" dirty="0">
                <a:solidFill>
                  <a:srgbClr val="FFFFFF"/>
                </a:solidFill>
                <a:latin typeface="Times New Roman" panose="02020603050405020304" pitchFamily="18" charset="0"/>
                <a:cs typeface="Times New Roman" panose="02020603050405020304" pitchFamily="18" charset="0"/>
              </a:rPr>
              <a:t>PJSC Lukoil and Murphy Oil are working together, which is the setting for this presentation. When it comes to the oil and gas industry, PJSC Lukoil is a global powerhouse with headquarters in Moscow, Russia. The Murphy Oil Corporation is a Texas-based, U.S.-based company that conducts hydrocarbon exploration. The social and cultural barriers that businesses must overcome are discussed in this lecture (</a:t>
            </a:r>
            <a:r>
              <a:rPr lang="en-US" sz="1600" i="1" dirty="0">
                <a:solidFill>
                  <a:srgbClr val="FFFFFF"/>
                </a:solidFill>
                <a:latin typeface="Times New Roman" panose="02020603050405020304" pitchFamily="18" charset="0"/>
                <a:cs typeface="Times New Roman" panose="02020603050405020304" pitchFamily="18" charset="0"/>
              </a:rPr>
              <a:t>Gurkov, 2010). </a:t>
            </a:r>
            <a:r>
              <a:rPr lang="en-US" sz="1600" dirty="0">
                <a:solidFill>
                  <a:srgbClr val="FFFFFF"/>
                </a:solidFill>
                <a:latin typeface="Times New Roman" panose="02020603050405020304" pitchFamily="18" charset="0"/>
                <a:cs typeface="Times New Roman" panose="02020603050405020304" pitchFamily="18" charset="0"/>
              </a:rPr>
              <a:t>Furthermore, the presentation covers both the pre- and post-merger periods of the mergers and acquisitions.</a:t>
            </a:r>
            <a:r>
              <a:rPr lang="en-GB" sz="1600" dirty="0">
                <a:solidFill>
                  <a:srgbClr val="FFFFFF"/>
                </a:solidFill>
                <a:latin typeface="Times New Roman" panose="02020603050405020304" pitchFamily="18" charset="0"/>
                <a:cs typeface="Times New Roman" panose="02020603050405020304" pitchFamily="18" charset="0"/>
              </a:rPr>
              <a:t> By developing relationships and workplace achievement between Lukoil and Murphy Oil, both companies can gain competitive advantages in the industry, increase their market share, and enhance their reputation. It can also help to promote a positive work environment and foster a culture of innovation, excellence, and collaboration.</a:t>
            </a:r>
            <a:endParaRPr lang="en-US" sz="1600" dirty="0">
              <a:solidFill>
                <a:srgbClr val="FFFFFF"/>
              </a:solidFill>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CDE8E57C-ED9A-46FB-897D-1F5E2FAFC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558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9A9761-A50B-4155-B93E-2AF3806C1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CDBDBF-9AB7-643E-3BFD-F61CA48DC663}"/>
              </a:ext>
            </a:extLst>
          </p:cNvPr>
          <p:cNvSpPr>
            <a:spLocks noGrp="1"/>
          </p:cNvSpPr>
          <p:nvPr>
            <p:ph type="title"/>
          </p:nvPr>
        </p:nvSpPr>
        <p:spPr>
          <a:xfrm>
            <a:off x="1143000" y="609600"/>
            <a:ext cx="6693061" cy="1356360"/>
          </a:xfrm>
        </p:spPr>
        <p:txBody>
          <a:bodyPr>
            <a:normAutofit/>
          </a:bodyPr>
          <a:lstStyle/>
          <a:p>
            <a:r>
              <a:rPr lang="en-GB" sz="2800">
                <a:solidFill>
                  <a:schemeClr val="bg1"/>
                </a:solidFill>
              </a:rPr>
              <a:t>Cultural investigation of Russia and United States</a:t>
            </a:r>
            <a:br>
              <a:rPr lang="en-GB" sz="2800">
                <a:solidFill>
                  <a:schemeClr val="bg1"/>
                </a:solidFill>
              </a:rPr>
            </a:br>
            <a:endParaRPr lang="en-GB" sz="2800">
              <a:solidFill>
                <a:schemeClr val="bg1"/>
              </a:solidFill>
            </a:endParaRPr>
          </a:p>
        </p:txBody>
      </p:sp>
      <p:sp>
        <p:nvSpPr>
          <p:cNvPr id="3" name="Content Placeholder 2">
            <a:extLst>
              <a:ext uri="{FF2B5EF4-FFF2-40B4-BE49-F238E27FC236}">
                <a16:creationId xmlns:a16="http://schemas.microsoft.com/office/drawing/2014/main" id="{D2FBCCF1-02F9-5B14-1CBE-B3EEA98959A8}"/>
              </a:ext>
            </a:extLst>
          </p:cNvPr>
          <p:cNvSpPr>
            <a:spLocks noGrp="1"/>
          </p:cNvSpPr>
          <p:nvPr>
            <p:ph idx="1"/>
          </p:nvPr>
        </p:nvSpPr>
        <p:spPr>
          <a:xfrm>
            <a:off x="1143000" y="2057400"/>
            <a:ext cx="6693061" cy="4038600"/>
          </a:xfrm>
        </p:spPr>
        <p:txBody>
          <a:bodyPr>
            <a:normAutofit/>
          </a:bodyPr>
          <a:lstStyle/>
          <a:p>
            <a:r>
              <a:rPr lang="en-GB" sz="1700">
                <a:solidFill>
                  <a:schemeClr val="bg1"/>
                </a:solidFill>
                <a:latin typeface="Times New Roman" panose="02020603050405020304" pitchFamily="18" charset="0"/>
                <a:cs typeface="Times New Roman" panose="02020603050405020304" pitchFamily="18" charset="0"/>
              </a:rPr>
              <a:t>Geert Hofstede, a Dutch social psychologist, created a framework for analysing cultural differences called the Hofstede model. It is a tool for learning about the universal cultural factors that shape how individuals in various nations think, feel, and act (</a:t>
            </a:r>
            <a:r>
              <a:rPr lang="en-GB" sz="1700" i="1">
                <a:solidFill>
                  <a:schemeClr val="bg1"/>
                </a:solidFill>
                <a:latin typeface="Times New Roman" panose="02020603050405020304" pitchFamily="18" charset="0"/>
                <a:cs typeface="Times New Roman" panose="02020603050405020304" pitchFamily="18" charset="0"/>
              </a:rPr>
              <a:t>Hofstede, 2011</a:t>
            </a:r>
            <a:r>
              <a:rPr lang="en-GB" sz="1700">
                <a:solidFill>
                  <a:schemeClr val="bg1"/>
                </a:solidFill>
                <a:latin typeface="Times New Roman" panose="02020603050405020304" pitchFamily="18" charset="0"/>
                <a:cs typeface="Times New Roman" panose="02020603050405020304" pitchFamily="18" charset="0"/>
              </a:rPr>
              <a:t>).  In this case, the Hofstede model is used to compare how Russia and the US have different cultural norms. </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Power distance</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Individualism vs collectivism</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Masculinity vs femininity</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Uncertainty avoidance index </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Long term orientation vs short term orientation</a:t>
            </a:r>
          </a:p>
          <a:p>
            <a:pPr>
              <a:buFont typeface="Wingdings" panose="05000000000000000000" pitchFamily="2" charset="2"/>
              <a:buChar char="ü"/>
            </a:pPr>
            <a:r>
              <a:rPr lang="en-GB" sz="1700">
                <a:solidFill>
                  <a:schemeClr val="bg1"/>
                </a:solidFill>
                <a:latin typeface="Times New Roman" panose="02020603050405020304" pitchFamily="18" charset="0"/>
                <a:cs typeface="Times New Roman" panose="02020603050405020304" pitchFamily="18" charset="0"/>
              </a:rPr>
              <a:t>Indulgence and restraints</a:t>
            </a:r>
          </a:p>
          <a:p>
            <a:endParaRPr lang="en-GB" sz="1700">
              <a:solidFill>
                <a:schemeClr val="bg1"/>
              </a:solidFill>
              <a:latin typeface="Times New Roman" panose="02020603050405020304" pitchFamily="18" charset="0"/>
              <a:cs typeface="Times New Roman" panose="02020603050405020304" pitchFamily="18" charset="0"/>
            </a:endParaRPr>
          </a:p>
          <a:p>
            <a:endParaRPr lang="en-GB" sz="170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88D8169-7FB1-5FBF-41C3-69BFCAE66A4E}"/>
              </a:ext>
            </a:extLst>
          </p:cNvPr>
          <p:cNvPicPr>
            <a:picLocks noChangeAspect="1"/>
          </p:cNvPicPr>
          <p:nvPr/>
        </p:nvPicPr>
        <p:blipFill rotWithShape="1">
          <a:blip r:embed="rId3"/>
          <a:srcRect l="32052" r="38215"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80569F2C-74F8-4EFD-AC7B-85F92187A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9590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9A9761-A50B-4155-B93E-2AF3806C1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5A6EB3-80CF-C08E-DEBA-7499A13401EC}"/>
              </a:ext>
            </a:extLst>
          </p:cNvPr>
          <p:cNvSpPr>
            <a:spLocks noGrp="1"/>
          </p:cNvSpPr>
          <p:nvPr>
            <p:ph type="title"/>
          </p:nvPr>
        </p:nvSpPr>
        <p:spPr>
          <a:xfrm>
            <a:off x="1143000" y="609600"/>
            <a:ext cx="6693061" cy="1356360"/>
          </a:xfrm>
        </p:spPr>
        <p:txBody>
          <a:bodyPr>
            <a:normAutofit/>
          </a:bodyPr>
          <a:lstStyle/>
          <a:p>
            <a:r>
              <a:rPr lang="en-GB">
                <a:solidFill>
                  <a:schemeClr val="bg1"/>
                </a:solidFill>
              </a:rPr>
              <a:t>Analyses of the institutions involved</a:t>
            </a:r>
          </a:p>
        </p:txBody>
      </p:sp>
      <p:sp>
        <p:nvSpPr>
          <p:cNvPr id="3" name="Content Placeholder 2">
            <a:extLst>
              <a:ext uri="{FF2B5EF4-FFF2-40B4-BE49-F238E27FC236}">
                <a16:creationId xmlns:a16="http://schemas.microsoft.com/office/drawing/2014/main" id="{EC3AD966-EA91-9935-2196-A6D100BAE8ED}"/>
              </a:ext>
            </a:extLst>
          </p:cNvPr>
          <p:cNvSpPr>
            <a:spLocks noGrp="1"/>
          </p:cNvSpPr>
          <p:nvPr>
            <p:ph idx="1"/>
          </p:nvPr>
        </p:nvSpPr>
        <p:spPr>
          <a:xfrm>
            <a:off x="1143000" y="2057400"/>
            <a:ext cx="6693061" cy="4038600"/>
          </a:xfrm>
        </p:spPr>
        <p:txBody>
          <a:bodyPr>
            <a:normAutofit/>
          </a:bodyPr>
          <a:lstStyle/>
          <a:p>
            <a:pPr>
              <a:buFont typeface="Wingdings" panose="05000000000000000000" pitchFamily="2" charset="2"/>
              <a:buChar char="ü"/>
            </a:pPr>
            <a:r>
              <a:rPr lang="en-GB">
                <a:solidFill>
                  <a:schemeClr val="bg1"/>
                </a:solidFill>
              </a:rPr>
              <a:t>IHRM stands for "international human resource management." It is the way that human resources are handled in an international business setting (</a:t>
            </a:r>
            <a:r>
              <a:rPr lang="en-GB" i="1">
                <a:solidFill>
                  <a:schemeClr val="bg1"/>
                </a:solidFill>
              </a:rPr>
              <a:t>Brewster, et. al., 2016). </a:t>
            </a:r>
            <a:r>
              <a:rPr lang="en-GB">
                <a:solidFill>
                  <a:schemeClr val="bg1"/>
                </a:solidFill>
              </a:rPr>
              <a:t>It requires managing the hiring, selection, education, and growth of staff members who operate across a variety of nations and cultural environments. The three main approaches are:</a:t>
            </a:r>
          </a:p>
          <a:p>
            <a:pPr>
              <a:buFont typeface="Wingdings" panose="05000000000000000000" pitchFamily="2" charset="2"/>
              <a:buChar char="ü"/>
            </a:pPr>
            <a:r>
              <a:rPr lang="en-GB">
                <a:solidFill>
                  <a:schemeClr val="bg1"/>
                </a:solidFill>
              </a:rPr>
              <a:t>Ethnocentric approach</a:t>
            </a:r>
          </a:p>
          <a:p>
            <a:pPr>
              <a:buFont typeface="Wingdings" panose="05000000000000000000" pitchFamily="2" charset="2"/>
              <a:buChar char="ü"/>
            </a:pPr>
            <a:r>
              <a:rPr lang="en-GB">
                <a:solidFill>
                  <a:schemeClr val="bg1"/>
                </a:solidFill>
              </a:rPr>
              <a:t>Polycentric approach</a:t>
            </a:r>
          </a:p>
          <a:p>
            <a:pPr>
              <a:buFont typeface="Wingdings" panose="05000000000000000000" pitchFamily="2" charset="2"/>
              <a:buChar char="ü"/>
            </a:pPr>
            <a:r>
              <a:rPr lang="en-GB">
                <a:solidFill>
                  <a:schemeClr val="bg1"/>
                </a:solidFill>
              </a:rPr>
              <a:t>Geocentric approach</a:t>
            </a:r>
          </a:p>
          <a:p>
            <a:pPr>
              <a:buFont typeface="Wingdings" panose="05000000000000000000" pitchFamily="2" charset="2"/>
              <a:buChar char="ü"/>
            </a:pPr>
            <a:endParaRPr lang="en-GB">
              <a:solidFill>
                <a:schemeClr val="bg1"/>
              </a:solidFill>
            </a:endParaRPr>
          </a:p>
        </p:txBody>
      </p:sp>
      <p:pic>
        <p:nvPicPr>
          <p:cNvPr id="4" name="Picture 3">
            <a:extLst>
              <a:ext uri="{FF2B5EF4-FFF2-40B4-BE49-F238E27FC236}">
                <a16:creationId xmlns:a16="http://schemas.microsoft.com/office/drawing/2014/main" id="{2A239A8E-BE35-53B3-C877-62739B86CD96}"/>
              </a:ext>
            </a:extLst>
          </p:cNvPr>
          <p:cNvPicPr>
            <a:picLocks noChangeAspect="1"/>
          </p:cNvPicPr>
          <p:nvPr/>
        </p:nvPicPr>
        <p:blipFill rotWithShape="1">
          <a:blip r:embed="rId3"/>
          <a:srcRect l="28874" r="28243"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80569F2C-74F8-4EFD-AC7B-85F92187A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25474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6ED24-E593-1CB3-3B63-C5B91FEE9813}"/>
              </a:ext>
            </a:extLst>
          </p:cNvPr>
          <p:cNvSpPr>
            <a:spLocks noGrp="1"/>
          </p:cNvSpPr>
          <p:nvPr>
            <p:ph type="title"/>
          </p:nvPr>
        </p:nvSpPr>
        <p:spPr>
          <a:xfrm>
            <a:off x="1143001" y="1070335"/>
            <a:ext cx="5199926" cy="1443269"/>
          </a:xfrm>
        </p:spPr>
        <p:txBody>
          <a:bodyPr>
            <a:normAutofit/>
          </a:bodyPr>
          <a:lstStyle/>
          <a:p>
            <a:r>
              <a:rPr lang="en-GB" sz="4000" dirty="0"/>
              <a:t>Political, Economic and Social Institutions</a:t>
            </a:r>
          </a:p>
        </p:txBody>
      </p:sp>
      <p:sp>
        <p:nvSpPr>
          <p:cNvPr id="3" name="Content Placeholder 2">
            <a:extLst>
              <a:ext uri="{FF2B5EF4-FFF2-40B4-BE49-F238E27FC236}">
                <a16:creationId xmlns:a16="http://schemas.microsoft.com/office/drawing/2014/main" id="{5FB81633-82B0-2BDD-3E87-920D2867A02A}"/>
              </a:ext>
            </a:extLst>
          </p:cNvPr>
          <p:cNvSpPr>
            <a:spLocks noGrp="1"/>
          </p:cNvSpPr>
          <p:nvPr>
            <p:ph idx="1"/>
          </p:nvPr>
        </p:nvSpPr>
        <p:spPr>
          <a:xfrm>
            <a:off x="1143002" y="2546430"/>
            <a:ext cx="5084178" cy="3549570"/>
          </a:xfrm>
        </p:spPr>
        <p:txBody>
          <a:bodyPr>
            <a:normAutofit/>
          </a:bodyPr>
          <a:lstStyle/>
          <a:p>
            <a:pPr>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Political, economic, and social institutions are key components of a society's structure and organization. They help shape the behavior of individuals and groups within the society, as well as the relationship between the society and the external world. </a:t>
            </a:r>
          </a:p>
          <a:p>
            <a:pPr>
              <a:buFont typeface="Wingdings" panose="05000000000000000000" pitchFamily="2" charset="2"/>
              <a:buChar char="ü"/>
            </a:pPr>
            <a:r>
              <a:rPr lang="en-GB" sz="1500" b="1" dirty="0">
                <a:latin typeface="Times New Roman" panose="02020603050405020304" pitchFamily="18" charset="0"/>
                <a:cs typeface="Times New Roman" panose="02020603050405020304" pitchFamily="18" charset="0"/>
              </a:rPr>
              <a:t>Political institutions</a:t>
            </a:r>
            <a:r>
              <a:rPr lang="en-GB" sz="1500" dirty="0">
                <a:latin typeface="Times New Roman" panose="02020603050405020304" pitchFamily="18" charset="0"/>
                <a:cs typeface="Times New Roman" panose="02020603050405020304" pitchFamily="18" charset="0"/>
              </a:rPr>
              <a:t>: These are the structures and processes that manage and regulate the exercise of power and authority within a society. (</a:t>
            </a:r>
            <a:r>
              <a:rPr lang="en-GB" sz="1500" i="1" dirty="0">
                <a:latin typeface="Times New Roman" panose="02020603050405020304" pitchFamily="18" charset="0"/>
                <a:cs typeface="Times New Roman" panose="02020603050405020304" pitchFamily="18" charset="0"/>
              </a:rPr>
              <a:t>Milonakis and Fine, 2009).</a:t>
            </a:r>
          </a:p>
          <a:p>
            <a:pPr>
              <a:buFont typeface="Wingdings" panose="05000000000000000000" pitchFamily="2" charset="2"/>
              <a:buChar char="ü"/>
            </a:pPr>
            <a:r>
              <a:rPr lang="en-GB" sz="1500" b="1" dirty="0">
                <a:latin typeface="Times New Roman" panose="02020603050405020304" pitchFamily="18" charset="0"/>
                <a:cs typeface="Times New Roman" panose="02020603050405020304" pitchFamily="18" charset="0"/>
              </a:rPr>
              <a:t>Economic institutions</a:t>
            </a:r>
            <a:r>
              <a:rPr lang="en-GB" sz="1500" dirty="0">
                <a:latin typeface="Times New Roman" panose="02020603050405020304" pitchFamily="18" charset="0"/>
                <a:cs typeface="Times New Roman" panose="02020603050405020304" pitchFamily="18" charset="0"/>
              </a:rPr>
              <a:t>: These are the structures and processes that determine how resources are produced, distributed, and exchanged within a society. </a:t>
            </a:r>
          </a:p>
          <a:p>
            <a:pPr>
              <a:buFont typeface="Wingdings" panose="05000000000000000000" pitchFamily="2" charset="2"/>
              <a:buChar char="ü"/>
            </a:pPr>
            <a:r>
              <a:rPr lang="en-GB" sz="1500" b="1" dirty="0">
                <a:latin typeface="Times New Roman" panose="02020603050405020304" pitchFamily="18" charset="0"/>
                <a:cs typeface="Times New Roman" panose="02020603050405020304" pitchFamily="18" charset="0"/>
              </a:rPr>
              <a:t>Social institutions: </a:t>
            </a:r>
            <a:r>
              <a:rPr lang="en-GB" sz="1500" dirty="0">
                <a:latin typeface="Times New Roman" panose="02020603050405020304" pitchFamily="18" charset="0"/>
                <a:cs typeface="Times New Roman" panose="02020603050405020304" pitchFamily="18" charset="0"/>
              </a:rPr>
              <a:t>These are the structures and processes that regulate and shape social relationships and interactions within a society.</a:t>
            </a:r>
          </a:p>
        </p:txBody>
      </p:sp>
      <p:pic>
        <p:nvPicPr>
          <p:cNvPr id="4" name="Picture 3">
            <a:extLst>
              <a:ext uri="{FF2B5EF4-FFF2-40B4-BE49-F238E27FC236}">
                <a16:creationId xmlns:a16="http://schemas.microsoft.com/office/drawing/2014/main" id="{7868E46F-0A2E-8999-C107-DC5310C364B6}"/>
              </a:ext>
            </a:extLst>
          </p:cNvPr>
          <p:cNvPicPr>
            <a:picLocks noChangeAspect="1"/>
          </p:cNvPicPr>
          <p:nvPr/>
        </p:nvPicPr>
        <p:blipFill rotWithShape="1">
          <a:blip r:embed="rId3"/>
          <a:srcRect l="20776" r="20131" b="-2"/>
          <a:stretch/>
        </p:blipFill>
        <p:spPr>
          <a:xfrm>
            <a:off x="6636743" y="1238487"/>
            <a:ext cx="4741120" cy="4493060"/>
          </a:xfrm>
          <a:prstGeom prst="rect">
            <a:avLst/>
          </a:prstGeom>
        </p:spPr>
      </p:pic>
    </p:spTree>
    <p:extLst>
      <p:ext uri="{BB962C8B-B14F-4D97-AF65-F5344CB8AC3E}">
        <p14:creationId xmlns:p14="http://schemas.microsoft.com/office/powerpoint/2010/main" val="270379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613DE-83AC-317A-EFAC-51440B27C09D}"/>
              </a:ext>
            </a:extLst>
          </p:cNvPr>
          <p:cNvSpPr>
            <a:spLocks noGrp="1"/>
          </p:cNvSpPr>
          <p:nvPr>
            <p:ph type="title"/>
          </p:nvPr>
        </p:nvSpPr>
        <p:spPr>
          <a:xfrm>
            <a:off x="351692" y="562709"/>
            <a:ext cx="5991235" cy="1160583"/>
          </a:xfrm>
        </p:spPr>
        <p:txBody>
          <a:bodyPr>
            <a:normAutofit/>
          </a:bodyPr>
          <a:lstStyle/>
          <a:p>
            <a:r>
              <a:rPr lang="en-GB" sz="4000" dirty="0"/>
              <a:t>Reasons for purchase </a:t>
            </a:r>
          </a:p>
        </p:txBody>
      </p:sp>
      <p:graphicFrame>
        <p:nvGraphicFramePr>
          <p:cNvPr id="6" name="Content Placeholder 2">
            <a:extLst>
              <a:ext uri="{FF2B5EF4-FFF2-40B4-BE49-F238E27FC236}">
                <a16:creationId xmlns:a16="http://schemas.microsoft.com/office/drawing/2014/main" id="{A2E70D72-3D7F-0EC5-7F9D-17F763B28E01}"/>
              </a:ext>
            </a:extLst>
          </p:cNvPr>
          <p:cNvGraphicFramePr>
            <a:graphicFrameLocks noGrp="1"/>
          </p:cNvGraphicFramePr>
          <p:nvPr>
            <p:ph idx="1"/>
            <p:extLst>
              <p:ext uri="{D42A27DB-BD31-4B8C-83A1-F6EECF244321}">
                <p14:modId xmlns:p14="http://schemas.microsoft.com/office/powerpoint/2010/main" val="741090396"/>
              </p:ext>
            </p:extLst>
          </p:nvPr>
        </p:nvGraphicFramePr>
        <p:xfrm>
          <a:off x="762000" y="1981200"/>
          <a:ext cx="546518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4EFE3F0-8A99-3994-91E0-1D10B5054889}"/>
              </a:ext>
            </a:extLst>
          </p:cNvPr>
          <p:cNvPicPr>
            <a:picLocks noChangeAspect="1"/>
          </p:cNvPicPr>
          <p:nvPr/>
        </p:nvPicPr>
        <p:blipFill rotWithShape="1">
          <a:blip r:embed="rId8"/>
          <a:srcRect l="4836" r="16024" b="1"/>
          <a:stretch/>
        </p:blipFill>
        <p:spPr>
          <a:xfrm>
            <a:off x="6636742" y="1238487"/>
            <a:ext cx="5084177" cy="4493060"/>
          </a:xfrm>
          <a:prstGeom prst="rect">
            <a:avLst/>
          </a:prstGeom>
        </p:spPr>
      </p:pic>
    </p:spTree>
    <p:extLst>
      <p:ext uri="{BB962C8B-B14F-4D97-AF65-F5344CB8AC3E}">
        <p14:creationId xmlns:p14="http://schemas.microsoft.com/office/powerpoint/2010/main" val="4186738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9A9761-A50B-4155-B93E-2AF3806C1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B7F63C-43F9-CAA9-D5DA-D2C09D615336}"/>
              </a:ext>
            </a:extLst>
          </p:cNvPr>
          <p:cNvSpPr>
            <a:spLocks noGrp="1"/>
          </p:cNvSpPr>
          <p:nvPr>
            <p:ph type="title"/>
          </p:nvPr>
        </p:nvSpPr>
        <p:spPr>
          <a:xfrm>
            <a:off x="1143000" y="609600"/>
            <a:ext cx="6693061" cy="1356360"/>
          </a:xfrm>
        </p:spPr>
        <p:txBody>
          <a:bodyPr>
            <a:normAutofit/>
          </a:bodyPr>
          <a:lstStyle/>
          <a:p>
            <a:r>
              <a:rPr lang="en-GB" sz="4100" dirty="0">
                <a:solidFill>
                  <a:schemeClr val="bg1"/>
                </a:solidFill>
              </a:rPr>
              <a:t>HR challenges  faced in M&amp;A</a:t>
            </a:r>
            <a:br>
              <a:rPr lang="en-GB" sz="4100" dirty="0">
                <a:solidFill>
                  <a:schemeClr val="bg1"/>
                </a:solidFill>
              </a:rPr>
            </a:br>
            <a:endParaRPr lang="en-GB" sz="4100" dirty="0">
              <a:solidFill>
                <a:schemeClr val="bg1"/>
              </a:solidFill>
            </a:endParaRPr>
          </a:p>
        </p:txBody>
      </p:sp>
      <p:sp>
        <p:nvSpPr>
          <p:cNvPr id="3" name="Content Placeholder 2">
            <a:extLst>
              <a:ext uri="{FF2B5EF4-FFF2-40B4-BE49-F238E27FC236}">
                <a16:creationId xmlns:a16="http://schemas.microsoft.com/office/drawing/2014/main" id="{330F4426-106E-9E2F-D7E1-7FBF22E6489F}"/>
              </a:ext>
            </a:extLst>
          </p:cNvPr>
          <p:cNvSpPr>
            <a:spLocks noGrp="1"/>
          </p:cNvSpPr>
          <p:nvPr>
            <p:ph idx="1"/>
          </p:nvPr>
        </p:nvSpPr>
        <p:spPr>
          <a:xfrm>
            <a:off x="1143000" y="2057400"/>
            <a:ext cx="6693061" cy="4038600"/>
          </a:xfrm>
        </p:spPr>
        <p:txBody>
          <a:bodyPr>
            <a:normAutofit lnSpcReduction="10000"/>
          </a:bodyPr>
          <a:lstStyle/>
          <a:p>
            <a:pPr marL="45720" indent="0" algn="just">
              <a:buNone/>
            </a:pPr>
            <a:r>
              <a:rPr lang="en-GB" sz="1700" dirty="0">
                <a:solidFill>
                  <a:schemeClr val="bg1"/>
                </a:solidFill>
              </a:rPr>
              <a:t>  </a:t>
            </a:r>
            <a:r>
              <a:rPr lang="en-GB" sz="1700" dirty="0">
                <a:solidFill>
                  <a:schemeClr val="bg1"/>
                </a:solidFill>
                <a:latin typeface="Times New Roman" panose="02020603050405020304" pitchFamily="18" charset="0"/>
                <a:cs typeface="Times New Roman" panose="02020603050405020304" pitchFamily="18" charset="0"/>
              </a:rPr>
              <a:t>Human resource cultural and institutional assessments face a wide range of problems and challenges every day. They include:</a:t>
            </a:r>
          </a:p>
          <a:p>
            <a:pPr algn="just">
              <a:buFont typeface="Wingdings" panose="05000000000000000000" pitchFamily="2" charset="2"/>
              <a:buChar char="ü"/>
            </a:pPr>
            <a:r>
              <a:rPr lang="en-GB" sz="1700" dirty="0">
                <a:solidFill>
                  <a:schemeClr val="bg1"/>
                </a:solidFill>
                <a:latin typeface="Times New Roman" panose="02020603050405020304" pitchFamily="18" charset="0"/>
                <a:cs typeface="Times New Roman" panose="02020603050405020304" pitchFamily="18" charset="0"/>
              </a:rPr>
              <a:t>The frame of mind of the workers: The frame of mind of the employees of the other firm may have an effect on the organization's ability to perform well. owing to the fact that the staff members can get anxious or lose interest in the firm as a result of the purchase (</a:t>
            </a:r>
            <a:r>
              <a:rPr lang="en-GB" sz="1700" i="1" dirty="0">
                <a:solidFill>
                  <a:schemeClr val="bg1"/>
                </a:solidFill>
                <a:latin typeface="Times New Roman" panose="02020603050405020304" pitchFamily="18" charset="0"/>
                <a:cs typeface="Times New Roman" panose="02020603050405020304" pitchFamily="18" charset="0"/>
              </a:rPr>
              <a:t>Cooke, et. al., 2021). </a:t>
            </a:r>
          </a:p>
          <a:p>
            <a:pPr algn="just">
              <a:buFont typeface="Wingdings" panose="05000000000000000000" pitchFamily="2" charset="2"/>
              <a:buChar char="ü"/>
            </a:pPr>
            <a:r>
              <a:rPr lang="en-GB" sz="1700" dirty="0">
                <a:solidFill>
                  <a:schemeClr val="bg1"/>
                </a:solidFill>
                <a:latin typeface="Times New Roman" panose="02020603050405020304" pitchFamily="18" charset="0"/>
                <a:cs typeface="Times New Roman" panose="02020603050405020304" pitchFamily="18" charset="0"/>
              </a:rPr>
              <a:t>New standards: The new standards and regulations that were imposed by the firm that was purchasing the other company have an effect on the way that the company functions and operates.</a:t>
            </a:r>
          </a:p>
          <a:p>
            <a:pPr algn="just">
              <a:buFont typeface="Wingdings" panose="05000000000000000000" pitchFamily="2" charset="2"/>
              <a:buChar char="ü"/>
            </a:pPr>
            <a:r>
              <a:rPr lang="en-GB" sz="1700" dirty="0">
                <a:solidFill>
                  <a:schemeClr val="bg1"/>
                </a:solidFill>
                <a:latin typeface="Times New Roman" panose="02020603050405020304" pitchFamily="18" charset="0"/>
                <a:cs typeface="Times New Roman" panose="02020603050405020304" pitchFamily="18" charset="0"/>
              </a:rPr>
              <a:t>Formation of teams It might be challenging for the human resources managers of the firm to develop stronger and more effective relationships with the workers of the acquired company since they will be needed to grasp the culture and attitude of the individuals in the organization.</a:t>
            </a:r>
          </a:p>
        </p:txBody>
      </p:sp>
      <p:pic>
        <p:nvPicPr>
          <p:cNvPr id="4" name="Picture 3" descr="Graphical user interface, website&#10;&#10;Description automatically generated">
            <a:extLst>
              <a:ext uri="{FF2B5EF4-FFF2-40B4-BE49-F238E27FC236}">
                <a16:creationId xmlns:a16="http://schemas.microsoft.com/office/drawing/2014/main" id="{2767357F-7F9E-8B73-A5EB-7386FA342E11}"/>
              </a:ext>
            </a:extLst>
          </p:cNvPr>
          <p:cNvPicPr>
            <a:picLocks noChangeAspect="1"/>
          </p:cNvPicPr>
          <p:nvPr/>
        </p:nvPicPr>
        <p:blipFill rotWithShape="1">
          <a:blip r:embed="rId2"/>
          <a:srcRect l="31145" r="38979"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80569F2C-74F8-4EFD-AC7B-85F92187A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9820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9A9761-A50B-4155-B93E-2AF3806C1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8E5833F-69D1-6277-43C5-A3EF39A1B07B}"/>
              </a:ext>
            </a:extLst>
          </p:cNvPr>
          <p:cNvSpPr>
            <a:spLocks noGrp="1"/>
          </p:cNvSpPr>
          <p:nvPr>
            <p:ph type="title"/>
          </p:nvPr>
        </p:nvSpPr>
        <p:spPr>
          <a:xfrm>
            <a:off x="1143000" y="609600"/>
            <a:ext cx="6693061" cy="1356360"/>
          </a:xfrm>
        </p:spPr>
        <p:txBody>
          <a:bodyPr>
            <a:normAutofit/>
          </a:bodyPr>
          <a:lstStyle/>
          <a:p>
            <a:r>
              <a:rPr lang="en-GB" dirty="0">
                <a:solidFill>
                  <a:schemeClr val="bg1"/>
                </a:solidFill>
              </a:rPr>
              <a:t>Role of HR in improving the process of the M&amp;A</a:t>
            </a:r>
          </a:p>
        </p:txBody>
      </p:sp>
      <p:sp>
        <p:nvSpPr>
          <p:cNvPr id="3" name="Content Placeholder 2">
            <a:extLst>
              <a:ext uri="{FF2B5EF4-FFF2-40B4-BE49-F238E27FC236}">
                <a16:creationId xmlns:a16="http://schemas.microsoft.com/office/drawing/2014/main" id="{A333E112-4D72-D0ED-24D5-29B4F36DA5CB}"/>
              </a:ext>
            </a:extLst>
          </p:cNvPr>
          <p:cNvSpPr>
            <a:spLocks noGrp="1"/>
          </p:cNvSpPr>
          <p:nvPr>
            <p:ph idx="1"/>
          </p:nvPr>
        </p:nvSpPr>
        <p:spPr>
          <a:xfrm>
            <a:off x="1143000" y="2057400"/>
            <a:ext cx="6693061" cy="4038600"/>
          </a:xfrm>
        </p:spPr>
        <p:txBody>
          <a:bodyPr>
            <a:normAutofit/>
          </a:bodyPr>
          <a:lstStyle/>
          <a:p>
            <a:r>
              <a:rPr lang="en-GB">
                <a:solidFill>
                  <a:schemeClr val="bg1"/>
                </a:solidFill>
              </a:rPr>
              <a:t>Communication and Change Management</a:t>
            </a:r>
          </a:p>
          <a:p>
            <a:r>
              <a:rPr lang="en-GB">
                <a:solidFill>
                  <a:schemeClr val="bg1"/>
                </a:solidFill>
              </a:rPr>
              <a:t>Integration Planning</a:t>
            </a:r>
          </a:p>
          <a:p>
            <a:r>
              <a:rPr lang="en-GB">
                <a:solidFill>
                  <a:schemeClr val="bg1"/>
                </a:solidFill>
              </a:rPr>
              <a:t>Talent Retention</a:t>
            </a:r>
          </a:p>
          <a:p>
            <a:r>
              <a:rPr lang="en-GB">
                <a:solidFill>
                  <a:schemeClr val="bg1"/>
                </a:solidFill>
              </a:rPr>
              <a:t>Legal Compliance</a:t>
            </a:r>
          </a:p>
          <a:p>
            <a:r>
              <a:rPr lang="en-GB">
                <a:solidFill>
                  <a:schemeClr val="bg1"/>
                </a:solidFill>
              </a:rPr>
              <a:t>Culture and Employee Engagement</a:t>
            </a:r>
          </a:p>
        </p:txBody>
      </p:sp>
      <p:pic>
        <p:nvPicPr>
          <p:cNvPr id="4" name="Picture 3" descr="Diagram&#10;&#10;Description automatically generated">
            <a:extLst>
              <a:ext uri="{FF2B5EF4-FFF2-40B4-BE49-F238E27FC236}">
                <a16:creationId xmlns:a16="http://schemas.microsoft.com/office/drawing/2014/main" id="{260FA011-96F5-55FC-8B3A-669C311BE420}"/>
              </a:ext>
            </a:extLst>
          </p:cNvPr>
          <p:cNvPicPr>
            <a:picLocks noChangeAspect="1"/>
          </p:cNvPicPr>
          <p:nvPr/>
        </p:nvPicPr>
        <p:blipFill rotWithShape="1">
          <a:blip r:embed="rId3"/>
          <a:srcRect l="26722" r="21673" b="-2"/>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80569F2C-74F8-4EFD-AC7B-85F92187A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1053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D72EF2-7F1A-4A7F-8FD7-3F6681573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BC5A91-92BA-D223-B0AD-A7828F0F9711}"/>
              </a:ext>
            </a:extLst>
          </p:cNvPr>
          <p:cNvSpPr>
            <a:spLocks noGrp="1"/>
          </p:cNvSpPr>
          <p:nvPr>
            <p:ph type="title"/>
          </p:nvPr>
        </p:nvSpPr>
        <p:spPr>
          <a:xfrm>
            <a:off x="4441783" y="609600"/>
            <a:ext cx="6693061" cy="1356360"/>
          </a:xfrm>
        </p:spPr>
        <p:txBody>
          <a:bodyPr>
            <a:normAutofit/>
          </a:bodyPr>
          <a:lstStyle/>
          <a:p>
            <a:r>
              <a:rPr lang="en-GB">
                <a:solidFill>
                  <a:srgbClr val="FFFFFF"/>
                </a:solidFill>
              </a:rPr>
              <a:t>CONCLUSION</a:t>
            </a:r>
          </a:p>
        </p:txBody>
      </p:sp>
      <p:pic>
        <p:nvPicPr>
          <p:cNvPr id="5" name="Picture 4" descr="A few silos in a field&#10;&#10;Description automatically generated with low confidence">
            <a:extLst>
              <a:ext uri="{FF2B5EF4-FFF2-40B4-BE49-F238E27FC236}">
                <a16:creationId xmlns:a16="http://schemas.microsoft.com/office/drawing/2014/main" id="{31A74665-0A9A-4F44-D4FB-BDA6CBA61E1D}"/>
              </a:ext>
            </a:extLst>
          </p:cNvPr>
          <p:cNvPicPr>
            <a:picLocks noChangeAspect="1"/>
          </p:cNvPicPr>
          <p:nvPr/>
        </p:nvPicPr>
        <p:blipFill rotWithShape="1">
          <a:blip r:embed="rId2"/>
          <a:srcRect r="-2" b="2374"/>
          <a:stretch/>
        </p:blipFill>
        <p:spPr>
          <a:xfrm>
            <a:off x="237744" y="243840"/>
            <a:ext cx="3648456" cy="2528857"/>
          </a:xfrm>
          <a:prstGeom prst="rect">
            <a:avLst/>
          </a:prstGeom>
        </p:spPr>
      </p:pic>
      <p:pic>
        <p:nvPicPr>
          <p:cNvPr id="4" name="Picture 3">
            <a:extLst>
              <a:ext uri="{FF2B5EF4-FFF2-40B4-BE49-F238E27FC236}">
                <a16:creationId xmlns:a16="http://schemas.microsoft.com/office/drawing/2014/main" id="{8DA736AC-3C2B-A5EF-D139-912B9A22C45A}"/>
              </a:ext>
            </a:extLst>
          </p:cNvPr>
          <p:cNvPicPr>
            <a:picLocks noChangeAspect="1"/>
          </p:cNvPicPr>
          <p:nvPr/>
        </p:nvPicPr>
        <p:blipFill rotWithShape="1">
          <a:blip r:embed="rId3"/>
          <a:srcRect l="13312" r="23445"/>
          <a:stretch/>
        </p:blipFill>
        <p:spPr>
          <a:xfrm>
            <a:off x="232861" y="2772697"/>
            <a:ext cx="3646837" cy="3849083"/>
          </a:xfrm>
          <a:prstGeom prst="rect">
            <a:avLst/>
          </a:prstGeom>
        </p:spPr>
      </p:pic>
      <p:sp>
        <p:nvSpPr>
          <p:cNvPr id="3" name="Content Placeholder 2">
            <a:extLst>
              <a:ext uri="{FF2B5EF4-FFF2-40B4-BE49-F238E27FC236}">
                <a16:creationId xmlns:a16="http://schemas.microsoft.com/office/drawing/2014/main" id="{5EE14719-2100-E592-D403-3DF8A1E256B6}"/>
              </a:ext>
            </a:extLst>
          </p:cNvPr>
          <p:cNvSpPr>
            <a:spLocks noGrp="1"/>
          </p:cNvSpPr>
          <p:nvPr>
            <p:ph idx="1"/>
          </p:nvPr>
        </p:nvSpPr>
        <p:spPr>
          <a:xfrm>
            <a:off x="4441783" y="2057400"/>
            <a:ext cx="6693061" cy="4038600"/>
          </a:xfrm>
        </p:spPr>
        <p:txBody>
          <a:bodyPr>
            <a:normAutofit/>
          </a:bodyPr>
          <a:lstStyle/>
          <a:p>
            <a:pPr marL="45720" indent="0">
              <a:buNone/>
            </a:pPr>
            <a:r>
              <a:rPr lang="en-GB" sz="1900">
                <a:solidFill>
                  <a:srgbClr val="FFFFFF"/>
                </a:solidFill>
                <a:latin typeface="Times New Roman" panose="02020603050405020304" pitchFamily="18" charset="0"/>
                <a:cs typeface="Times New Roman" panose="02020603050405020304" pitchFamily="18" charset="0"/>
              </a:rPr>
              <a:t>In conclusion, developing relationships and workplace achievement between Lukoil and Murphy Oil can bring significant benefits for both companies. By collaborating and partnering, investing in talent development, promoting sustainability and corporate social responsibility, fostering employee engagement, and improving communication and collaboration, both companies can enhance their competitiveness in the oil and gas industry.</a:t>
            </a:r>
          </a:p>
          <a:p>
            <a:pPr marL="45720" indent="0">
              <a:buNone/>
            </a:pPr>
            <a:r>
              <a:rPr lang="en-GB" sz="1900">
                <a:solidFill>
                  <a:srgbClr val="FFFFFF"/>
                </a:solidFill>
                <a:latin typeface="Times New Roman" panose="02020603050405020304" pitchFamily="18" charset="0"/>
                <a:cs typeface="Times New Roman" panose="02020603050405020304" pitchFamily="18" charset="0"/>
              </a:rPr>
              <a:t>The oil and gas industry is highly competitive, and by working together, Lukoil and Murphy Oil can share expertise, resources, and technology to improve their operations and increase their market share. Investing in employee development and engagement can also help to foster a positive work environment and attract and retain top talent.</a:t>
            </a:r>
          </a:p>
        </p:txBody>
      </p:sp>
      <p:sp>
        <p:nvSpPr>
          <p:cNvPr id="12" name="Rectangle 11">
            <a:extLst>
              <a:ext uri="{FF2B5EF4-FFF2-40B4-BE49-F238E27FC236}">
                <a16:creationId xmlns:a16="http://schemas.microsoft.com/office/drawing/2014/main" id="{CDE8E57C-ED9A-46FB-897D-1F5E2FAFC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9221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7445-9C85-82F3-325C-0455D6CD852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BE5F193-AAB8-D267-AB2C-0CB14FBF66D1}"/>
              </a:ext>
            </a:extLst>
          </p:cNvPr>
          <p:cNvSpPr>
            <a:spLocks noGrp="1"/>
          </p:cNvSpPr>
          <p:nvPr>
            <p:ph idx="1"/>
          </p:nvPr>
        </p:nvSpPr>
        <p:spPr/>
        <p:txBody>
          <a:bodyPr>
            <a:normAutofit fontScale="92500" lnSpcReduction="20000"/>
          </a:bodyPr>
          <a:lstStyle/>
          <a:p>
            <a:r>
              <a:rPr lang="en-GB" b="0" i="0" dirty="0">
                <a:solidFill>
                  <a:srgbClr val="222222"/>
                </a:solidFill>
                <a:effectLst/>
                <a:latin typeface="Arial" panose="020B0604020202020204" pitchFamily="34" charset="0"/>
              </a:rPr>
              <a:t>Brewster, C., Houldsworth, E., Sparrow, P., &amp; Vernon, G. (2016). </a:t>
            </a:r>
            <a:r>
              <a:rPr lang="en-GB" b="0" i="1" dirty="0">
                <a:solidFill>
                  <a:srgbClr val="222222"/>
                </a:solidFill>
                <a:effectLst/>
                <a:latin typeface="Arial" panose="020B0604020202020204" pitchFamily="34" charset="0"/>
              </a:rPr>
              <a:t>International human resource management</a:t>
            </a:r>
            <a:r>
              <a:rPr lang="en-GB" b="0" i="0" dirty="0">
                <a:solidFill>
                  <a:srgbClr val="222222"/>
                </a:solidFill>
                <a:effectLst/>
                <a:latin typeface="Arial" panose="020B0604020202020204" pitchFamily="34" charset="0"/>
              </a:rPr>
              <a:t>. Kogan Page Publishers.</a:t>
            </a:r>
          </a:p>
          <a:p>
            <a:r>
              <a:rPr lang="en-GB" b="0" i="0" dirty="0">
                <a:solidFill>
                  <a:srgbClr val="222222"/>
                </a:solidFill>
                <a:effectLst/>
                <a:latin typeface="Arial" panose="020B0604020202020204" pitchFamily="34" charset="0"/>
              </a:rPr>
              <a:t>Cooke, F. L., Wood, G., Wang, M., &amp; Li, A. S. (2021). Riding the tides of mergers and acquisitions by building a resilient workforce: A framework for studying the role of human resource management. </a:t>
            </a:r>
            <a:r>
              <a:rPr lang="en-GB" b="0" i="1" dirty="0">
                <a:solidFill>
                  <a:srgbClr val="222222"/>
                </a:solidFill>
                <a:effectLst/>
                <a:latin typeface="Arial" panose="020B0604020202020204" pitchFamily="34" charset="0"/>
              </a:rPr>
              <a:t>Human Resource Management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31</a:t>
            </a:r>
            <a:r>
              <a:rPr lang="en-GB" b="0" i="0" dirty="0">
                <a:solidFill>
                  <a:srgbClr val="222222"/>
                </a:solidFill>
                <a:effectLst/>
                <a:latin typeface="Arial" panose="020B0604020202020204" pitchFamily="34" charset="0"/>
              </a:rPr>
              <a:t>(3), 100747.</a:t>
            </a:r>
          </a:p>
          <a:p>
            <a:r>
              <a:rPr lang="en-GB" b="0" i="0" dirty="0" err="1">
                <a:solidFill>
                  <a:srgbClr val="222222"/>
                </a:solidFill>
                <a:effectLst/>
                <a:latin typeface="Arial" panose="020B0604020202020204" pitchFamily="34" charset="0"/>
              </a:rPr>
              <a:t>Gurkov</a:t>
            </a:r>
            <a:r>
              <a:rPr lang="en-GB" b="0" i="0" dirty="0">
                <a:solidFill>
                  <a:srgbClr val="222222"/>
                </a:solidFill>
                <a:effectLst/>
                <a:latin typeface="Arial" panose="020B0604020202020204" pitchFamily="34" charset="0"/>
              </a:rPr>
              <a:t>, I. (2010). Strategy techniques for the times of high uncertainty. </a:t>
            </a:r>
            <a:r>
              <a:rPr lang="en-GB" b="0" i="1" dirty="0">
                <a:solidFill>
                  <a:srgbClr val="222222"/>
                </a:solidFill>
                <a:effectLst/>
                <a:latin typeface="Arial" panose="020B0604020202020204" pitchFamily="34" charset="0"/>
              </a:rPr>
              <a:t>Journal for East European Management Studies</a:t>
            </a:r>
            <a:r>
              <a:rPr lang="en-GB" b="0" i="0" dirty="0">
                <a:solidFill>
                  <a:srgbClr val="222222"/>
                </a:solidFill>
                <a:effectLst/>
                <a:latin typeface="Arial" panose="020B0604020202020204" pitchFamily="34" charset="0"/>
              </a:rPr>
              <a:t>, 177-186.</a:t>
            </a:r>
          </a:p>
          <a:p>
            <a:r>
              <a:rPr lang="en-GB" b="0" i="0" dirty="0">
                <a:solidFill>
                  <a:srgbClr val="222222"/>
                </a:solidFill>
                <a:effectLst/>
                <a:latin typeface="Arial" panose="020B0604020202020204" pitchFamily="34" charset="0"/>
              </a:rPr>
              <a:t>Hofstede, G. (2011). </a:t>
            </a:r>
            <a:r>
              <a:rPr lang="en-GB" b="0" i="0" dirty="0" err="1">
                <a:solidFill>
                  <a:srgbClr val="222222"/>
                </a:solidFill>
                <a:effectLst/>
                <a:latin typeface="Arial" panose="020B0604020202020204" pitchFamily="34" charset="0"/>
              </a:rPr>
              <a:t>Dimensionalizing</a:t>
            </a:r>
            <a:r>
              <a:rPr lang="en-GB" b="0" i="0" dirty="0">
                <a:solidFill>
                  <a:srgbClr val="222222"/>
                </a:solidFill>
                <a:effectLst/>
                <a:latin typeface="Arial" panose="020B0604020202020204" pitchFamily="34" charset="0"/>
              </a:rPr>
              <a:t> Cultures: T he Hofstede Model in Context. </a:t>
            </a:r>
            <a:r>
              <a:rPr lang="en-GB" b="0" i="1" dirty="0">
                <a:solidFill>
                  <a:srgbClr val="222222"/>
                </a:solidFill>
                <a:effectLst/>
                <a:latin typeface="Arial" panose="020B0604020202020204" pitchFamily="34" charset="0"/>
              </a:rPr>
              <a:t>Online readings in psychology and culture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(1), 2307-0919.</a:t>
            </a:r>
          </a:p>
          <a:p>
            <a:r>
              <a:rPr lang="en-GB" b="0" i="0" dirty="0">
                <a:solidFill>
                  <a:srgbClr val="222222"/>
                </a:solidFill>
                <a:effectLst/>
                <a:latin typeface="Arial" panose="020B0604020202020204" pitchFamily="34" charset="0"/>
              </a:rPr>
              <a:t>Milonakis, D., &amp; Fine, B. (2009). </a:t>
            </a:r>
            <a:r>
              <a:rPr lang="en-GB" b="0" i="1" dirty="0">
                <a:solidFill>
                  <a:srgbClr val="222222"/>
                </a:solidFill>
                <a:effectLst/>
                <a:latin typeface="Arial" panose="020B0604020202020204" pitchFamily="34" charset="0"/>
              </a:rPr>
              <a:t>From political economy to economics: Method, the social and the historical in the evolution of economic theory</a:t>
            </a:r>
            <a:r>
              <a:rPr lang="en-GB" b="0" i="0" dirty="0">
                <a:solidFill>
                  <a:srgbClr val="222222"/>
                </a:solidFill>
                <a:effectLst/>
                <a:latin typeface="Arial" panose="020B0604020202020204" pitchFamily="34" charset="0"/>
              </a:rPr>
              <a:t>. Routledge.</a:t>
            </a:r>
          </a:p>
          <a:p>
            <a:r>
              <a:rPr lang="en-GB" b="0" i="0" dirty="0">
                <a:solidFill>
                  <a:srgbClr val="222222"/>
                </a:solidFill>
                <a:effectLst/>
                <a:latin typeface="Arial" panose="020B0604020202020204" pitchFamily="34" charset="0"/>
              </a:rPr>
              <a:t>Schuler, R., &amp; Jackson, S. (2001). HR issues and activities in mergers and acquisitions. </a:t>
            </a:r>
            <a:r>
              <a:rPr lang="en-GB" b="0" i="1" dirty="0">
                <a:solidFill>
                  <a:srgbClr val="222222"/>
                </a:solidFill>
                <a:effectLst/>
                <a:latin typeface="Arial" panose="020B0604020202020204" pitchFamily="34" charset="0"/>
              </a:rPr>
              <a:t>European management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(3), 239-253.</a:t>
            </a:r>
            <a:endParaRPr lang="en-GB" dirty="0"/>
          </a:p>
        </p:txBody>
      </p:sp>
    </p:spTree>
    <p:extLst>
      <p:ext uri="{BB962C8B-B14F-4D97-AF65-F5344CB8AC3E}">
        <p14:creationId xmlns:p14="http://schemas.microsoft.com/office/powerpoint/2010/main" val="2850322089"/>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115</TotalTime>
  <Words>2737</Words>
  <Application>Microsoft Office PowerPoint</Application>
  <PresentationFormat>Widescreen</PresentationFormat>
  <Paragraphs>85</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Basis</vt:lpstr>
      <vt:lpstr>Developing Relationships and Workplace Achievement</vt:lpstr>
      <vt:lpstr>Table of Contents</vt:lpstr>
      <vt:lpstr>INTRODUCTION</vt:lpstr>
      <vt:lpstr>Cultural investigation of Russia and United States </vt:lpstr>
      <vt:lpstr>Analyses of the institutions involved</vt:lpstr>
      <vt:lpstr>Political, Economic and Social Institutions</vt:lpstr>
      <vt:lpstr>Reasons for purchase </vt:lpstr>
      <vt:lpstr>HR challenges  faced in M&amp;A </vt:lpstr>
      <vt:lpstr>Role of HR in improving the process of the M&amp;A</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mihai</dc:creator>
  <cp:lastModifiedBy>Mihai Stanciu</cp:lastModifiedBy>
  <cp:revision>2</cp:revision>
  <dcterms:created xsi:type="dcterms:W3CDTF">2023-03-16T09:05:21Z</dcterms:created>
  <dcterms:modified xsi:type="dcterms:W3CDTF">2023-03-17T18:19:34Z</dcterms:modified>
</cp:coreProperties>
</file>