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7"/>
  </p:notesMasterIdLst>
  <p:handoutMasterIdLst>
    <p:handoutMasterId r:id="rId48"/>
  </p:handoutMasterIdLst>
  <p:sldIdLst>
    <p:sldId id="277" r:id="rId2"/>
    <p:sldId id="269" r:id="rId3"/>
    <p:sldId id="383" r:id="rId4"/>
    <p:sldId id="371" r:id="rId5"/>
    <p:sldId id="389" r:id="rId6"/>
    <p:sldId id="390" r:id="rId7"/>
    <p:sldId id="391" r:id="rId8"/>
    <p:sldId id="392" r:id="rId9"/>
    <p:sldId id="393" r:id="rId10"/>
    <p:sldId id="372" r:id="rId11"/>
    <p:sldId id="374" r:id="rId12"/>
    <p:sldId id="375" r:id="rId13"/>
    <p:sldId id="384" r:id="rId14"/>
    <p:sldId id="386" r:id="rId15"/>
    <p:sldId id="388" r:id="rId16"/>
    <p:sldId id="395" r:id="rId17"/>
    <p:sldId id="396" r:id="rId18"/>
    <p:sldId id="397" r:id="rId19"/>
    <p:sldId id="398" r:id="rId20"/>
    <p:sldId id="399" r:id="rId21"/>
    <p:sldId id="400" r:id="rId22"/>
    <p:sldId id="401" r:id="rId23"/>
    <p:sldId id="402" r:id="rId24"/>
    <p:sldId id="403" r:id="rId25"/>
    <p:sldId id="404" r:id="rId26"/>
    <p:sldId id="405" r:id="rId27"/>
    <p:sldId id="406" r:id="rId28"/>
    <p:sldId id="407" r:id="rId29"/>
    <p:sldId id="408" r:id="rId30"/>
    <p:sldId id="409" r:id="rId31"/>
    <p:sldId id="410" r:id="rId32"/>
    <p:sldId id="411" r:id="rId33"/>
    <p:sldId id="412" r:id="rId34"/>
    <p:sldId id="413" r:id="rId35"/>
    <p:sldId id="414" r:id="rId36"/>
    <p:sldId id="415" r:id="rId37"/>
    <p:sldId id="416" r:id="rId38"/>
    <p:sldId id="417" r:id="rId39"/>
    <p:sldId id="418" r:id="rId40"/>
    <p:sldId id="278" r:id="rId41"/>
    <p:sldId id="319" r:id="rId42"/>
    <p:sldId id="275" r:id="rId43"/>
    <p:sldId id="320" r:id="rId44"/>
    <p:sldId id="321" r:id="rId45"/>
    <p:sldId id="276" r:id="rId4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14" d="100"/>
          <a:sy n="114" d="100"/>
        </p:scale>
        <p:origin x="145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BFFCA9-34C5-4348-9B22-E8B9D4AC3EF6}" type="doc">
      <dgm:prSet loTypeId="urn:microsoft.com/office/officeart/2005/8/layout/hList6" loCatId="list" qsTypeId="urn:microsoft.com/office/officeart/2005/8/quickstyle/simple1" qsCatId="simple" csTypeId="urn:microsoft.com/office/officeart/2005/8/colors/accent2_2" csCatId="accent2" phldr="1"/>
      <dgm:spPr/>
      <dgm:t>
        <a:bodyPr/>
        <a:lstStyle/>
        <a:p>
          <a:endParaRPr lang="en-US"/>
        </a:p>
      </dgm:t>
    </dgm:pt>
    <dgm:pt modelId="{BF383C28-D935-48FF-BA0E-64F737A38E5C}">
      <dgm:prSet phldrT="[Text]"/>
      <dgm:spPr/>
      <dgm:t>
        <a:bodyPr/>
        <a:lstStyle/>
        <a:p>
          <a:r>
            <a:rPr lang="en-US" dirty="0">
              <a:solidFill>
                <a:schemeClr val="tx1"/>
              </a:solidFill>
            </a:rPr>
            <a:t>Do what you say you are going to do</a:t>
          </a:r>
        </a:p>
      </dgm:t>
    </dgm:pt>
    <dgm:pt modelId="{DB13B0DC-DFFB-4317-9195-A292FD2078FE}" type="parTrans" cxnId="{6D118D55-685E-4EE1-9B92-F2023A7A80AE}">
      <dgm:prSet/>
      <dgm:spPr/>
      <dgm:t>
        <a:bodyPr/>
        <a:lstStyle/>
        <a:p>
          <a:endParaRPr lang="en-US"/>
        </a:p>
      </dgm:t>
    </dgm:pt>
    <dgm:pt modelId="{D471B2F1-4CBC-4ECB-AA63-0E0B6B7B900C}" type="sibTrans" cxnId="{6D118D55-685E-4EE1-9B92-F2023A7A80AE}">
      <dgm:prSet/>
      <dgm:spPr/>
      <dgm:t>
        <a:bodyPr/>
        <a:lstStyle/>
        <a:p>
          <a:endParaRPr lang="en-US"/>
        </a:p>
      </dgm:t>
    </dgm:pt>
    <dgm:pt modelId="{2EDB9B37-7EEF-4E4C-AEF6-B2E4723EE9BD}">
      <dgm:prSet phldrT="[Text]"/>
      <dgm:spPr/>
      <dgm:t>
        <a:bodyPr/>
        <a:lstStyle/>
        <a:p>
          <a:r>
            <a:rPr lang="en-US" dirty="0">
              <a:solidFill>
                <a:schemeClr val="tx1"/>
              </a:solidFill>
            </a:rPr>
            <a:t>Try to make sure there are no surprises</a:t>
          </a:r>
        </a:p>
      </dgm:t>
    </dgm:pt>
    <dgm:pt modelId="{761CE337-EAF4-45F2-88E8-C4D4D9F4E98D}" type="parTrans" cxnId="{49CA4CEF-095E-41CA-944F-1E6DC4C23FAC}">
      <dgm:prSet/>
      <dgm:spPr/>
      <dgm:t>
        <a:bodyPr/>
        <a:lstStyle/>
        <a:p>
          <a:endParaRPr lang="en-US"/>
        </a:p>
      </dgm:t>
    </dgm:pt>
    <dgm:pt modelId="{31822A94-47EC-4CBE-B8E6-21E53792CA26}" type="sibTrans" cxnId="{49CA4CEF-095E-41CA-944F-1E6DC4C23FAC}">
      <dgm:prSet/>
      <dgm:spPr/>
      <dgm:t>
        <a:bodyPr/>
        <a:lstStyle/>
        <a:p>
          <a:endParaRPr lang="en-US"/>
        </a:p>
      </dgm:t>
    </dgm:pt>
    <dgm:pt modelId="{A33556C6-6D64-4423-982D-5A5378D35CA1}">
      <dgm:prSet phldrT="[Text]"/>
      <dgm:spPr/>
      <dgm:t>
        <a:bodyPr/>
        <a:lstStyle/>
        <a:p>
          <a:r>
            <a:rPr lang="en-US" dirty="0">
              <a:solidFill>
                <a:schemeClr val="tx1"/>
              </a:solidFill>
            </a:rPr>
            <a:t>Create a business relationship that is mutually beneficial</a:t>
          </a:r>
        </a:p>
      </dgm:t>
    </dgm:pt>
    <dgm:pt modelId="{EB851365-28AB-4EB0-ADA3-78AD25322034}" type="parTrans" cxnId="{660EFC4C-CE48-4650-81B5-A318A7FB67B3}">
      <dgm:prSet/>
      <dgm:spPr/>
      <dgm:t>
        <a:bodyPr/>
        <a:lstStyle/>
        <a:p>
          <a:endParaRPr lang="en-US"/>
        </a:p>
      </dgm:t>
    </dgm:pt>
    <dgm:pt modelId="{6A22A829-01C8-4A7F-B899-47B96E4EE6A7}" type="sibTrans" cxnId="{660EFC4C-CE48-4650-81B5-A318A7FB67B3}">
      <dgm:prSet/>
      <dgm:spPr/>
      <dgm:t>
        <a:bodyPr/>
        <a:lstStyle/>
        <a:p>
          <a:endParaRPr lang="en-US"/>
        </a:p>
      </dgm:t>
    </dgm:pt>
    <dgm:pt modelId="{430F5585-2AB4-4B84-B05F-2FD764C6F18E}">
      <dgm:prSet/>
      <dgm:spPr/>
      <dgm:t>
        <a:bodyPr/>
        <a:lstStyle/>
        <a:p>
          <a:r>
            <a:rPr lang="en-US" dirty="0">
              <a:solidFill>
                <a:schemeClr val="tx1"/>
              </a:solidFill>
            </a:rPr>
            <a:t>Remember executives and customers are PEOPLE!</a:t>
          </a:r>
        </a:p>
      </dgm:t>
    </dgm:pt>
    <dgm:pt modelId="{13804236-3E82-4039-AC06-06AEE48ACBC0}" type="parTrans" cxnId="{1E3291B7-9E45-4D22-B487-C2F9032F483F}">
      <dgm:prSet/>
      <dgm:spPr/>
      <dgm:t>
        <a:bodyPr/>
        <a:lstStyle/>
        <a:p>
          <a:endParaRPr lang="en-US"/>
        </a:p>
      </dgm:t>
    </dgm:pt>
    <dgm:pt modelId="{9D3F9166-D0B9-4575-8B05-1BD634F61178}" type="sibTrans" cxnId="{1E3291B7-9E45-4D22-B487-C2F9032F483F}">
      <dgm:prSet/>
      <dgm:spPr/>
      <dgm:t>
        <a:bodyPr/>
        <a:lstStyle/>
        <a:p>
          <a:endParaRPr lang="en-US"/>
        </a:p>
      </dgm:t>
    </dgm:pt>
    <dgm:pt modelId="{95B45857-0E69-4D0F-9E17-12CCD56F4E47}">
      <dgm:prSet/>
      <dgm:spPr/>
      <dgm:t>
        <a:bodyPr/>
        <a:lstStyle/>
        <a:p>
          <a:r>
            <a:rPr lang="en-US" dirty="0">
              <a:solidFill>
                <a:schemeClr val="tx1"/>
              </a:solidFill>
            </a:rPr>
            <a:t>Always show respect</a:t>
          </a:r>
        </a:p>
      </dgm:t>
    </dgm:pt>
    <dgm:pt modelId="{20AC3616-3C16-4F5C-83EC-04F6CF88B167}" type="parTrans" cxnId="{A076A15C-2643-4156-B137-B316B4177B02}">
      <dgm:prSet/>
      <dgm:spPr/>
      <dgm:t>
        <a:bodyPr/>
        <a:lstStyle/>
        <a:p>
          <a:endParaRPr lang="en-US"/>
        </a:p>
      </dgm:t>
    </dgm:pt>
    <dgm:pt modelId="{F61EBCAB-0EC7-4723-B57C-89593213F709}" type="sibTrans" cxnId="{A076A15C-2643-4156-B137-B316B4177B02}">
      <dgm:prSet/>
      <dgm:spPr/>
      <dgm:t>
        <a:bodyPr/>
        <a:lstStyle/>
        <a:p>
          <a:endParaRPr lang="en-US"/>
        </a:p>
      </dgm:t>
    </dgm:pt>
    <dgm:pt modelId="{F7F4404E-6C85-4412-B472-EB85239E8619}" type="pres">
      <dgm:prSet presAssocID="{57BFFCA9-34C5-4348-9B22-E8B9D4AC3EF6}" presName="Name0" presStyleCnt="0">
        <dgm:presLayoutVars>
          <dgm:dir/>
          <dgm:resizeHandles val="exact"/>
        </dgm:presLayoutVars>
      </dgm:prSet>
      <dgm:spPr/>
    </dgm:pt>
    <dgm:pt modelId="{946524DE-8E37-4867-B484-28CC44EEBBD6}" type="pres">
      <dgm:prSet presAssocID="{BF383C28-D935-48FF-BA0E-64F737A38E5C}" presName="node" presStyleLbl="node1" presStyleIdx="0" presStyleCnt="5">
        <dgm:presLayoutVars>
          <dgm:bulletEnabled val="1"/>
        </dgm:presLayoutVars>
      </dgm:prSet>
      <dgm:spPr/>
    </dgm:pt>
    <dgm:pt modelId="{C5A819B6-01B3-48A5-AA2A-9ACA3B540A5A}" type="pres">
      <dgm:prSet presAssocID="{D471B2F1-4CBC-4ECB-AA63-0E0B6B7B900C}" presName="sibTrans" presStyleCnt="0"/>
      <dgm:spPr/>
    </dgm:pt>
    <dgm:pt modelId="{D07A5DA6-973F-4EA3-A743-35C976C3C471}" type="pres">
      <dgm:prSet presAssocID="{2EDB9B37-7EEF-4E4C-AEF6-B2E4723EE9BD}" presName="node" presStyleLbl="node1" presStyleIdx="1" presStyleCnt="5">
        <dgm:presLayoutVars>
          <dgm:bulletEnabled val="1"/>
        </dgm:presLayoutVars>
      </dgm:prSet>
      <dgm:spPr/>
    </dgm:pt>
    <dgm:pt modelId="{7C46EF43-E175-4CF1-9FFF-838BB5A85EEF}" type="pres">
      <dgm:prSet presAssocID="{31822A94-47EC-4CBE-B8E6-21E53792CA26}" presName="sibTrans" presStyleCnt="0"/>
      <dgm:spPr/>
    </dgm:pt>
    <dgm:pt modelId="{8FFA8E95-360F-4FAA-9D5E-7E349EE672D8}" type="pres">
      <dgm:prSet presAssocID="{A33556C6-6D64-4423-982D-5A5378D35CA1}" presName="node" presStyleLbl="node1" presStyleIdx="2" presStyleCnt="5">
        <dgm:presLayoutVars>
          <dgm:bulletEnabled val="1"/>
        </dgm:presLayoutVars>
      </dgm:prSet>
      <dgm:spPr/>
    </dgm:pt>
    <dgm:pt modelId="{1DA91117-D792-4A17-833B-BE4B4F0F468A}" type="pres">
      <dgm:prSet presAssocID="{6A22A829-01C8-4A7F-B899-47B96E4EE6A7}" presName="sibTrans" presStyleCnt="0"/>
      <dgm:spPr/>
    </dgm:pt>
    <dgm:pt modelId="{7F0D05FF-5ABD-4CAF-882F-A39F915EE5E8}" type="pres">
      <dgm:prSet presAssocID="{430F5585-2AB4-4B84-B05F-2FD764C6F18E}" presName="node" presStyleLbl="node1" presStyleIdx="3" presStyleCnt="5">
        <dgm:presLayoutVars>
          <dgm:bulletEnabled val="1"/>
        </dgm:presLayoutVars>
      </dgm:prSet>
      <dgm:spPr/>
    </dgm:pt>
    <dgm:pt modelId="{135EF6E6-A837-4EF8-8499-98D8D28E2EEE}" type="pres">
      <dgm:prSet presAssocID="{9D3F9166-D0B9-4575-8B05-1BD634F61178}" presName="sibTrans" presStyleCnt="0"/>
      <dgm:spPr/>
    </dgm:pt>
    <dgm:pt modelId="{F6DB63A9-81BF-4568-979D-796C04D1CD56}" type="pres">
      <dgm:prSet presAssocID="{95B45857-0E69-4D0F-9E17-12CCD56F4E47}" presName="node" presStyleLbl="node1" presStyleIdx="4" presStyleCnt="5">
        <dgm:presLayoutVars>
          <dgm:bulletEnabled val="1"/>
        </dgm:presLayoutVars>
      </dgm:prSet>
      <dgm:spPr/>
    </dgm:pt>
  </dgm:ptLst>
  <dgm:cxnLst>
    <dgm:cxn modelId="{A62A1814-A029-4424-A767-895323509DED}" type="presOf" srcId="{95B45857-0E69-4D0F-9E17-12CCD56F4E47}" destId="{F6DB63A9-81BF-4568-979D-796C04D1CD56}" srcOrd="0" destOrd="0" presId="urn:microsoft.com/office/officeart/2005/8/layout/hList6"/>
    <dgm:cxn modelId="{2D2A904B-E2CD-40D4-8CAE-FF50C2B5B5E2}" type="presOf" srcId="{2EDB9B37-7EEF-4E4C-AEF6-B2E4723EE9BD}" destId="{D07A5DA6-973F-4EA3-A743-35C976C3C471}" srcOrd="0" destOrd="0" presId="urn:microsoft.com/office/officeart/2005/8/layout/hList6"/>
    <dgm:cxn modelId="{660EFC4C-CE48-4650-81B5-A318A7FB67B3}" srcId="{57BFFCA9-34C5-4348-9B22-E8B9D4AC3EF6}" destId="{A33556C6-6D64-4423-982D-5A5378D35CA1}" srcOrd="2" destOrd="0" parTransId="{EB851365-28AB-4EB0-ADA3-78AD25322034}" sibTransId="{6A22A829-01C8-4A7F-B899-47B96E4EE6A7}"/>
    <dgm:cxn modelId="{6D118D55-685E-4EE1-9B92-F2023A7A80AE}" srcId="{57BFFCA9-34C5-4348-9B22-E8B9D4AC3EF6}" destId="{BF383C28-D935-48FF-BA0E-64F737A38E5C}" srcOrd="0" destOrd="0" parTransId="{DB13B0DC-DFFB-4317-9195-A292FD2078FE}" sibTransId="{D471B2F1-4CBC-4ECB-AA63-0E0B6B7B900C}"/>
    <dgm:cxn modelId="{A076A15C-2643-4156-B137-B316B4177B02}" srcId="{57BFFCA9-34C5-4348-9B22-E8B9D4AC3EF6}" destId="{95B45857-0E69-4D0F-9E17-12CCD56F4E47}" srcOrd="4" destOrd="0" parTransId="{20AC3616-3C16-4F5C-83EC-04F6CF88B167}" sibTransId="{F61EBCAB-0EC7-4723-B57C-89593213F709}"/>
    <dgm:cxn modelId="{E0FBB6B4-B616-4939-946B-B5EC9644D808}" type="presOf" srcId="{57BFFCA9-34C5-4348-9B22-E8B9D4AC3EF6}" destId="{F7F4404E-6C85-4412-B472-EB85239E8619}" srcOrd="0" destOrd="0" presId="urn:microsoft.com/office/officeart/2005/8/layout/hList6"/>
    <dgm:cxn modelId="{1E3291B7-9E45-4D22-B487-C2F9032F483F}" srcId="{57BFFCA9-34C5-4348-9B22-E8B9D4AC3EF6}" destId="{430F5585-2AB4-4B84-B05F-2FD764C6F18E}" srcOrd="3" destOrd="0" parTransId="{13804236-3E82-4039-AC06-06AEE48ACBC0}" sibTransId="{9D3F9166-D0B9-4575-8B05-1BD634F61178}"/>
    <dgm:cxn modelId="{AFBAC8C5-D56E-4EBE-A2E4-629688D96E33}" type="presOf" srcId="{A33556C6-6D64-4423-982D-5A5378D35CA1}" destId="{8FFA8E95-360F-4FAA-9D5E-7E349EE672D8}" srcOrd="0" destOrd="0" presId="urn:microsoft.com/office/officeart/2005/8/layout/hList6"/>
    <dgm:cxn modelId="{DB830DE5-8A98-465B-B376-DAEBE1F1F14C}" type="presOf" srcId="{430F5585-2AB4-4B84-B05F-2FD764C6F18E}" destId="{7F0D05FF-5ABD-4CAF-882F-A39F915EE5E8}" srcOrd="0" destOrd="0" presId="urn:microsoft.com/office/officeart/2005/8/layout/hList6"/>
    <dgm:cxn modelId="{49CA4CEF-095E-41CA-944F-1E6DC4C23FAC}" srcId="{57BFFCA9-34C5-4348-9B22-E8B9D4AC3EF6}" destId="{2EDB9B37-7EEF-4E4C-AEF6-B2E4723EE9BD}" srcOrd="1" destOrd="0" parTransId="{761CE337-EAF4-45F2-88E8-C4D4D9F4E98D}" sibTransId="{31822A94-47EC-4CBE-B8E6-21E53792CA26}"/>
    <dgm:cxn modelId="{29CCFDF9-B11B-4E11-A151-3899CA53809A}" type="presOf" srcId="{BF383C28-D935-48FF-BA0E-64F737A38E5C}" destId="{946524DE-8E37-4867-B484-28CC44EEBBD6}" srcOrd="0" destOrd="0" presId="urn:microsoft.com/office/officeart/2005/8/layout/hList6"/>
    <dgm:cxn modelId="{B35370E7-E0E8-4CAC-8134-A8FFB527956B}" type="presParOf" srcId="{F7F4404E-6C85-4412-B472-EB85239E8619}" destId="{946524DE-8E37-4867-B484-28CC44EEBBD6}" srcOrd="0" destOrd="0" presId="urn:microsoft.com/office/officeart/2005/8/layout/hList6"/>
    <dgm:cxn modelId="{DAC92B22-D753-4515-8EFB-2ADDBCA5911A}" type="presParOf" srcId="{F7F4404E-6C85-4412-B472-EB85239E8619}" destId="{C5A819B6-01B3-48A5-AA2A-9ACA3B540A5A}" srcOrd="1" destOrd="0" presId="urn:microsoft.com/office/officeart/2005/8/layout/hList6"/>
    <dgm:cxn modelId="{F4C0AA3A-4183-4E5E-BA68-9625644E30DF}" type="presParOf" srcId="{F7F4404E-6C85-4412-B472-EB85239E8619}" destId="{D07A5DA6-973F-4EA3-A743-35C976C3C471}" srcOrd="2" destOrd="0" presId="urn:microsoft.com/office/officeart/2005/8/layout/hList6"/>
    <dgm:cxn modelId="{1DAA2EC2-638E-4CCE-927C-41E49EE2F574}" type="presParOf" srcId="{F7F4404E-6C85-4412-B472-EB85239E8619}" destId="{7C46EF43-E175-4CF1-9FFF-838BB5A85EEF}" srcOrd="3" destOrd="0" presId="urn:microsoft.com/office/officeart/2005/8/layout/hList6"/>
    <dgm:cxn modelId="{7075599A-0AA9-4979-A0A3-8AC7EE28BB46}" type="presParOf" srcId="{F7F4404E-6C85-4412-B472-EB85239E8619}" destId="{8FFA8E95-360F-4FAA-9D5E-7E349EE672D8}" srcOrd="4" destOrd="0" presId="urn:microsoft.com/office/officeart/2005/8/layout/hList6"/>
    <dgm:cxn modelId="{E873E223-D403-4C71-9CF0-07B06AFD4C9D}" type="presParOf" srcId="{F7F4404E-6C85-4412-B472-EB85239E8619}" destId="{1DA91117-D792-4A17-833B-BE4B4F0F468A}" srcOrd="5" destOrd="0" presId="urn:microsoft.com/office/officeart/2005/8/layout/hList6"/>
    <dgm:cxn modelId="{E2F6CB9F-9B92-4029-96A3-8CA35834F77A}" type="presParOf" srcId="{F7F4404E-6C85-4412-B472-EB85239E8619}" destId="{7F0D05FF-5ABD-4CAF-882F-A39F915EE5E8}" srcOrd="6" destOrd="0" presId="urn:microsoft.com/office/officeart/2005/8/layout/hList6"/>
    <dgm:cxn modelId="{0E393272-A8B8-495D-8CFF-34FB7360FAD3}" type="presParOf" srcId="{F7F4404E-6C85-4412-B472-EB85239E8619}" destId="{135EF6E6-A837-4EF8-8499-98D8D28E2EEE}" srcOrd="7" destOrd="0" presId="urn:microsoft.com/office/officeart/2005/8/layout/hList6"/>
    <dgm:cxn modelId="{04E6BF7D-4DCE-4974-B553-6584A76F0E4E}" type="presParOf" srcId="{F7F4404E-6C85-4412-B472-EB85239E8619}" destId="{F6DB63A9-81BF-4568-979D-796C04D1CD56}"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524DE-8E37-4867-B484-28CC44EEBBD6}">
      <dsp:nvSpPr>
        <dsp:cNvPr id="0" name=""/>
        <dsp:cNvSpPr/>
      </dsp:nvSpPr>
      <dsp:spPr>
        <a:xfrm rot="16200000">
          <a:off x="-1483017" y="1487438"/>
          <a:ext cx="4525963" cy="155108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1875" bIns="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Do what you say you are going to do</a:t>
          </a:r>
        </a:p>
      </dsp:txBody>
      <dsp:txXfrm rot="5400000">
        <a:off x="4421" y="905193"/>
        <a:ext cx="1551086" cy="2715577"/>
      </dsp:txXfrm>
    </dsp:sp>
    <dsp:sp modelId="{D07A5DA6-973F-4EA3-A743-35C976C3C471}">
      <dsp:nvSpPr>
        <dsp:cNvPr id="0" name=""/>
        <dsp:cNvSpPr/>
      </dsp:nvSpPr>
      <dsp:spPr>
        <a:xfrm rot="16200000">
          <a:off x="184400" y="1487438"/>
          <a:ext cx="4525963" cy="155108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1875" bIns="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Try to make sure there are no surprises</a:t>
          </a:r>
        </a:p>
      </dsp:txBody>
      <dsp:txXfrm rot="5400000">
        <a:off x="1671838" y="905193"/>
        <a:ext cx="1551086" cy="2715577"/>
      </dsp:txXfrm>
    </dsp:sp>
    <dsp:sp modelId="{8FFA8E95-360F-4FAA-9D5E-7E349EE672D8}">
      <dsp:nvSpPr>
        <dsp:cNvPr id="0" name=""/>
        <dsp:cNvSpPr/>
      </dsp:nvSpPr>
      <dsp:spPr>
        <a:xfrm rot="16200000">
          <a:off x="1851818" y="1487438"/>
          <a:ext cx="4525963" cy="155108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1875" bIns="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Create a business relationship that is mutually beneficial</a:t>
          </a:r>
        </a:p>
      </dsp:txBody>
      <dsp:txXfrm rot="5400000">
        <a:off x="3339256" y="905193"/>
        <a:ext cx="1551086" cy="2715577"/>
      </dsp:txXfrm>
    </dsp:sp>
    <dsp:sp modelId="{7F0D05FF-5ABD-4CAF-882F-A39F915EE5E8}">
      <dsp:nvSpPr>
        <dsp:cNvPr id="0" name=""/>
        <dsp:cNvSpPr/>
      </dsp:nvSpPr>
      <dsp:spPr>
        <a:xfrm rot="16200000">
          <a:off x="3519236" y="1487438"/>
          <a:ext cx="4525963" cy="155108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1875" bIns="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Remember executives and customers are PEOPLE!</a:t>
          </a:r>
        </a:p>
      </dsp:txBody>
      <dsp:txXfrm rot="5400000">
        <a:off x="5006674" y="905193"/>
        <a:ext cx="1551086" cy="2715577"/>
      </dsp:txXfrm>
    </dsp:sp>
    <dsp:sp modelId="{F6DB63A9-81BF-4568-979D-796C04D1CD56}">
      <dsp:nvSpPr>
        <dsp:cNvPr id="0" name=""/>
        <dsp:cNvSpPr/>
      </dsp:nvSpPr>
      <dsp:spPr>
        <a:xfrm rot="16200000">
          <a:off x="5186654" y="1487438"/>
          <a:ext cx="4525963" cy="1551086"/>
        </a:xfrm>
        <a:prstGeom prst="flowChartManualOperation">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0" rIns="131875" bIns="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Always show respect</a:t>
          </a:r>
        </a:p>
      </dsp:txBody>
      <dsp:txXfrm rot="5400000">
        <a:off x="6674092" y="905193"/>
        <a:ext cx="1551086" cy="271557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25A0C0EE-6679-704C-8C96-DA03ADDA2802}"/>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64BE636-2235-D944-91D1-AD308C10B585}" type="slidenum">
              <a:rPr lang="en-GB" altLang="en-US" sz="1200" smtClean="0"/>
              <a:pPr/>
              <a:t>2</a:t>
            </a:fld>
            <a:endParaRPr lang="en-GB" altLang="en-US" sz="1200"/>
          </a:p>
        </p:txBody>
      </p:sp>
      <p:sp>
        <p:nvSpPr>
          <p:cNvPr id="26627" name="Rectangle 2">
            <a:extLst>
              <a:ext uri="{FF2B5EF4-FFF2-40B4-BE49-F238E27FC236}">
                <a16:creationId xmlns:a16="http://schemas.microsoft.com/office/drawing/2014/main" id="{59F12D3D-2EF7-184D-B976-E749C1585A08}"/>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9765FB30-711C-7742-97E5-C3D6412F6098}"/>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853003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AF97BB40-B8C5-1E4D-9242-A881528CAEA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E4F1A77-079A-A148-A6C9-1F76BF3095B2}" type="slidenum">
              <a:rPr lang="en-US" altLang="en-US"/>
              <a:pPr>
                <a:spcBef>
                  <a:spcPct val="0"/>
                </a:spcBef>
              </a:pPr>
              <a:t>14</a:t>
            </a:fld>
            <a:endParaRPr lang="en-US" altLang="en-US"/>
          </a:p>
        </p:txBody>
      </p:sp>
      <p:sp>
        <p:nvSpPr>
          <p:cNvPr id="19459" name="Rectangle 2">
            <a:extLst>
              <a:ext uri="{FF2B5EF4-FFF2-40B4-BE49-F238E27FC236}">
                <a16:creationId xmlns:a16="http://schemas.microsoft.com/office/drawing/2014/main" id="{8DA1ED85-74D1-874C-A5D5-BBAB65A99848}"/>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1AF9B8B7-8646-3E47-83AD-74F8B377B86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is-IS" altLang="en-US">
                <a:latin typeface="Arial" panose="020B0604020202020204" pitchFamily="34" charset="0"/>
              </a:rPr>
              <a:t>This is the same Matrix as the one we had in the last slide. The difference is that here we have divided the XY, graph into four boxes but we still have the same logic. </a:t>
            </a:r>
          </a:p>
          <a:p>
            <a:pPr eaLnBrk="1" hangingPunct="1"/>
            <a:r>
              <a:rPr lang="is-IS" altLang="en-US">
                <a:latin typeface="Arial" panose="020B0604020202020204" pitchFamily="34" charset="0"/>
              </a:rPr>
              <a:t>What is a killer risk?</a:t>
            </a:r>
          </a:p>
          <a:p>
            <a:pPr eaLnBrk="1" hangingPunct="1"/>
            <a:r>
              <a:rPr lang="is-IS" altLang="en-US">
                <a:latin typeface="Arial" panose="020B0604020202020204" pitchFamily="34" charset="0"/>
              </a:rPr>
              <a:t>B:  Managers will have to devlop good working relationships...</a:t>
            </a:r>
          </a:p>
          <a:p>
            <a:pPr eaLnBrk="1" hangingPunct="1"/>
            <a:r>
              <a:rPr lang="is-IS" altLang="en-US">
                <a:latin typeface="Arial" panose="020B0604020202020204" pitchFamily="34" charset="0"/>
              </a:rPr>
              <a:t>D: who can affest the outcome.. whose interests..</a:t>
            </a:r>
          </a:p>
        </p:txBody>
      </p:sp>
    </p:spTree>
    <p:extLst>
      <p:ext uri="{BB962C8B-B14F-4D97-AF65-F5344CB8AC3E}">
        <p14:creationId xmlns:p14="http://schemas.microsoft.com/office/powerpoint/2010/main" val="12092755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FD7FA9F6-FAF0-1747-81A4-890DA866DF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ACFB82A-E727-C04B-8F1D-A0FC3C452786}" type="slidenum">
              <a:rPr lang="en-US" altLang="en-US"/>
              <a:pPr>
                <a:spcBef>
                  <a:spcPct val="0"/>
                </a:spcBef>
              </a:pPr>
              <a:t>15</a:t>
            </a:fld>
            <a:endParaRPr lang="en-US" altLang="en-US"/>
          </a:p>
        </p:txBody>
      </p:sp>
      <p:sp>
        <p:nvSpPr>
          <p:cNvPr id="21507" name="Rectangle 2">
            <a:extLst>
              <a:ext uri="{FF2B5EF4-FFF2-40B4-BE49-F238E27FC236}">
                <a16:creationId xmlns:a16="http://schemas.microsoft.com/office/drawing/2014/main" id="{F4444167-F5D7-0447-BBA3-F5EF2C46C3DB}"/>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9C16CCE6-2209-9146-A893-FC17B30A769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500">
                <a:latin typeface="Arial" panose="020B0604020202020204" pitchFamily="34" charset="0"/>
              </a:rPr>
              <a:t>Shows stakeholders who are of low priority but may need limited monitoring </a:t>
            </a:r>
          </a:p>
          <a:p>
            <a:pPr eaLnBrk="1" hangingPunct="1"/>
            <a:r>
              <a:rPr lang="en-US" altLang="en-US" sz="1500">
                <a:latin typeface="Arial" panose="020B0604020202020204" pitchFamily="34" charset="0"/>
              </a:rPr>
              <a:t>They are unlikely to be the focus of the activity</a:t>
            </a:r>
            <a:endParaRPr lang="is-IS" altLang="en-US" sz="1500">
              <a:latin typeface="Arial" panose="020B0604020202020204" pitchFamily="34" charset="0"/>
            </a:endParaRPr>
          </a:p>
        </p:txBody>
      </p:sp>
    </p:spTree>
    <p:extLst>
      <p:ext uri="{BB962C8B-B14F-4D97-AF65-F5344CB8AC3E}">
        <p14:creationId xmlns:p14="http://schemas.microsoft.com/office/powerpoint/2010/main" val="26931997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6ED18AF5-C279-7544-AECC-75C7C76E3EF3}"/>
              </a:ext>
            </a:extLst>
          </p:cNvPr>
          <p:cNvSpPr>
            <a:spLocks noGrp="1" noRot="1" noChangeAspect="1" noTextEdit="1"/>
          </p:cNvSpPr>
          <p:nvPr>
            <p:ph type="sldImg"/>
          </p:nvPr>
        </p:nvSpPr>
        <p:spPr>
          <a:ln/>
        </p:spPr>
      </p:sp>
      <p:sp>
        <p:nvSpPr>
          <p:cNvPr id="23555" name="Notes Placeholder 2">
            <a:extLst>
              <a:ext uri="{FF2B5EF4-FFF2-40B4-BE49-F238E27FC236}">
                <a16:creationId xmlns:a16="http://schemas.microsoft.com/office/drawing/2014/main" id="{89B20673-1567-8B40-A3CE-C4B7211D0F9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a:extLst>
              <a:ext uri="{FF2B5EF4-FFF2-40B4-BE49-F238E27FC236}">
                <a16:creationId xmlns:a16="http://schemas.microsoft.com/office/drawing/2014/main" id="{93734A56-8952-E449-ACE6-2953B61BFAC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2DE8FECC-68E2-B448-B054-A869965D03A1}" type="slidenum">
              <a:rPr lang="en-US" altLang="en-US">
                <a:latin typeface="Times New Roman" panose="02020603050405020304" pitchFamily="18" charset="0"/>
                <a:cs typeface="Arial" panose="020B0604020202020204" pitchFamily="34" charset="0"/>
              </a:rPr>
              <a:pPr eaLnBrk="0" hangingPunct="0">
                <a:spcBef>
                  <a:spcPct val="0"/>
                </a:spcBef>
              </a:pPr>
              <a:t>16</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3315833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35A6E865-B04B-0642-9DC9-F8DEF92C96DC}"/>
              </a:ext>
            </a:extLst>
          </p:cNvPr>
          <p:cNvSpPr>
            <a:spLocks noGrp="1" noRot="1" noChangeAspect="1" noTextEdit="1"/>
          </p:cNvSpPr>
          <p:nvPr>
            <p:ph type="sldImg"/>
          </p:nvPr>
        </p:nvSpPr>
        <p:spPr>
          <a:ln/>
        </p:spPr>
      </p:sp>
      <p:sp>
        <p:nvSpPr>
          <p:cNvPr id="25603" name="Notes Placeholder 2">
            <a:extLst>
              <a:ext uri="{FF2B5EF4-FFF2-40B4-BE49-F238E27FC236}">
                <a16:creationId xmlns:a16="http://schemas.microsoft.com/office/drawing/2014/main" id="{EAFA9A85-A02C-EB42-8FC3-BD0B7BD4A0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C28FFEDC-15F0-644C-B8A0-B0563B4B2D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D087E629-50B9-6F4A-A4CE-FC37F4D8C469}" type="slidenum">
              <a:rPr lang="en-US" altLang="en-US">
                <a:latin typeface="Times New Roman" panose="02020603050405020304" pitchFamily="18" charset="0"/>
                <a:cs typeface="Arial" panose="020B0604020202020204" pitchFamily="34" charset="0"/>
              </a:rPr>
              <a:pPr eaLnBrk="0" hangingPunct="0">
                <a:spcBef>
                  <a:spcPct val="0"/>
                </a:spcBef>
              </a:pPr>
              <a:t>17</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4006091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206AC5E-93F5-5A44-B4E2-A5A062C0E300}"/>
              </a:ext>
            </a:extLst>
          </p:cNvPr>
          <p:cNvSpPr>
            <a:spLocks noGrp="1" noRot="1" noChangeAspect="1" noTextEdit="1"/>
          </p:cNvSpPr>
          <p:nvPr>
            <p:ph type="sldImg"/>
          </p:nvPr>
        </p:nvSpPr>
        <p:spPr>
          <a:ln/>
        </p:spPr>
      </p:sp>
      <p:sp>
        <p:nvSpPr>
          <p:cNvPr id="27651" name="Notes Placeholder 2">
            <a:extLst>
              <a:ext uri="{FF2B5EF4-FFF2-40B4-BE49-F238E27FC236}">
                <a16:creationId xmlns:a16="http://schemas.microsoft.com/office/drawing/2014/main" id="{2652EBB2-50E5-6F48-ADEB-5460B9496E8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19CF6412-9CB3-B343-A8C7-1984EDB5586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1A58323B-A82D-9748-9B9A-F00630C55D5D}" type="slidenum">
              <a:rPr lang="en-US" altLang="en-US">
                <a:latin typeface="Times New Roman" panose="02020603050405020304" pitchFamily="18" charset="0"/>
                <a:cs typeface="Arial" panose="020B0604020202020204" pitchFamily="34" charset="0"/>
              </a:rPr>
              <a:pPr eaLnBrk="0" hangingPunct="0">
                <a:spcBef>
                  <a:spcPct val="0"/>
                </a:spcBef>
              </a:pPr>
              <a:t>18</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137335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B58F6BA-429D-BA4E-B10D-B24701207A0B}"/>
              </a:ext>
            </a:extLst>
          </p:cNvPr>
          <p:cNvSpPr>
            <a:spLocks noGrp="1" noRot="1" noChangeAspect="1" noTextEdit="1"/>
          </p:cNvSpPr>
          <p:nvPr>
            <p:ph type="sldImg"/>
          </p:nvPr>
        </p:nvSpPr>
        <p:spPr>
          <a:ln/>
        </p:spPr>
      </p:sp>
      <p:sp>
        <p:nvSpPr>
          <p:cNvPr id="29699" name="Notes Placeholder 2">
            <a:extLst>
              <a:ext uri="{FF2B5EF4-FFF2-40B4-BE49-F238E27FC236}">
                <a16:creationId xmlns:a16="http://schemas.microsoft.com/office/drawing/2014/main" id="{DE575427-C32E-1340-A58A-0A005F27C8D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9700" name="Slide Number Placeholder 3">
            <a:extLst>
              <a:ext uri="{FF2B5EF4-FFF2-40B4-BE49-F238E27FC236}">
                <a16:creationId xmlns:a16="http://schemas.microsoft.com/office/drawing/2014/main" id="{ECB9B2A3-C811-9242-BFA9-0E5BE3568D3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571865ED-1970-3047-99BB-FB268071FE42}" type="slidenum">
              <a:rPr lang="en-US" altLang="en-US">
                <a:latin typeface="Times New Roman" panose="02020603050405020304" pitchFamily="18" charset="0"/>
                <a:cs typeface="Arial" panose="020B0604020202020204" pitchFamily="34" charset="0"/>
              </a:rPr>
              <a:pPr eaLnBrk="0" hangingPunct="0">
                <a:spcBef>
                  <a:spcPct val="0"/>
                </a:spcBef>
              </a:pPr>
              <a:t>19</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1247991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95CE111B-CEEB-DC4F-8743-B3B5E7EFBA59}"/>
              </a:ext>
            </a:extLst>
          </p:cNvPr>
          <p:cNvSpPr>
            <a:spLocks noGrp="1" noRot="1" noChangeAspect="1" noTextEdit="1"/>
          </p:cNvSpPr>
          <p:nvPr>
            <p:ph type="sldImg"/>
          </p:nvPr>
        </p:nvSpPr>
        <p:spPr>
          <a:ln/>
        </p:spPr>
      </p:sp>
      <p:sp>
        <p:nvSpPr>
          <p:cNvPr id="31747" name="Notes Placeholder 2">
            <a:extLst>
              <a:ext uri="{FF2B5EF4-FFF2-40B4-BE49-F238E27FC236}">
                <a16:creationId xmlns:a16="http://schemas.microsoft.com/office/drawing/2014/main" id="{E3BF63EA-87D9-8E4D-A3AA-2D8037A0DB0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841FE8F2-CEF0-184D-8649-027124BA54F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C8E6106D-5CA8-6A4E-9936-1247A38A0A72}" type="slidenum">
              <a:rPr lang="en-US" altLang="en-US">
                <a:latin typeface="Times New Roman" panose="02020603050405020304" pitchFamily="18" charset="0"/>
                <a:cs typeface="Arial" panose="020B0604020202020204" pitchFamily="34" charset="0"/>
              </a:rPr>
              <a:pPr eaLnBrk="0" hangingPunct="0">
                <a:spcBef>
                  <a:spcPct val="0"/>
                </a:spcBef>
              </a:pPr>
              <a:t>20</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988028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4DF8155-434B-2A44-AACA-174DE14F84A4}"/>
              </a:ext>
            </a:extLst>
          </p:cNvPr>
          <p:cNvSpPr>
            <a:spLocks noGrp="1" noRot="1" noChangeAspect="1" noTextEdit="1"/>
          </p:cNvSpPr>
          <p:nvPr>
            <p:ph type="sldImg"/>
          </p:nvPr>
        </p:nvSpPr>
        <p:spPr>
          <a:ln/>
        </p:spPr>
      </p:sp>
      <p:sp>
        <p:nvSpPr>
          <p:cNvPr id="33795" name="Notes Placeholder 2">
            <a:extLst>
              <a:ext uri="{FF2B5EF4-FFF2-40B4-BE49-F238E27FC236}">
                <a16:creationId xmlns:a16="http://schemas.microsoft.com/office/drawing/2014/main" id="{A54D914F-A2C6-8E40-B3D7-F53B2FDC394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A0775BFC-DF5E-154F-9A2A-E0E5B2FC115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08C83C78-6F11-EC48-82CA-4A17837E52D6}" type="slidenum">
              <a:rPr lang="en-US" altLang="en-US">
                <a:latin typeface="Times New Roman" panose="02020603050405020304" pitchFamily="18" charset="0"/>
                <a:cs typeface="Arial" panose="020B0604020202020204" pitchFamily="34" charset="0"/>
              </a:rPr>
              <a:pPr eaLnBrk="0" hangingPunct="0">
                <a:spcBef>
                  <a:spcPct val="0"/>
                </a:spcBef>
              </a:pPr>
              <a:t>21</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427307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52EA0B03-6873-B548-9455-66BEBEB732FB}"/>
              </a:ext>
            </a:extLst>
          </p:cNvPr>
          <p:cNvSpPr>
            <a:spLocks noGrp="1" noRot="1" noChangeAspect="1" noTextEdit="1"/>
          </p:cNvSpPr>
          <p:nvPr>
            <p:ph type="sldImg"/>
          </p:nvPr>
        </p:nvSpPr>
        <p:spPr>
          <a:ln/>
        </p:spPr>
      </p:sp>
      <p:sp>
        <p:nvSpPr>
          <p:cNvPr id="35843" name="Notes Placeholder 2">
            <a:extLst>
              <a:ext uri="{FF2B5EF4-FFF2-40B4-BE49-F238E27FC236}">
                <a16:creationId xmlns:a16="http://schemas.microsoft.com/office/drawing/2014/main" id="{E80BFFE4-B83D-2949-9B27-2E7F40127AA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E56CA254-D674-E24B-9565-AEF1484D105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D973DA09-25D7-9040-BD3D-739655182155}" type="slidenum">
              <a:rPr lang="en-US" altLang="en-US">
                <a:latin typeface="Times New Roman" panose="02020603050405020304" pitchFamily="18" charset="0"/>
                <a:cs typeface="Arial" panose="020B0604020202020204" pitchFamily="34" charset="0"/>
              </a:rPr>
              <a:pPr eaLnBrk="0" hangingPunct="0">
                <a:spcBef>
                  <a:spcPct val="0"/>
                </a:spcBef>
              </a:pPr>
              <a:t>22</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919945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F0CE2291-B30D-1942-9CB0-49C3D3799458}"/>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1BA68E46-E9CB-3649-9850-3E39612F98F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3D837701-424E-1342-BF38-CC8C12ABAC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D0DB20CE-937F-CC4B-AF3A-6C5E75070E97}" type="slidenum">
              <a:rPr lang="en-US" altLang="en-US">
                <a:latin typeface="Times New Roman" panose="02020603050405020304" pitchFamily="18" charset="0"/>
                <a:cs typeface="Arial" panose="020B0604020202020204" pitchFamily="34" charset="0"/>
              </a:rPr>
              <a:pPr eaLnBrk="0" hangingPunct="0">
                <a:spcBef>
                  <a:spcPct val="0"/>
                </a:spcBef>
              </a:pPr>
              <a:t>23</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649115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C58FDE5-7399-5241-819F-91AFD056D384}"/>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CE0E169B-AF16-404B-92EE-522CFBFBCCE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E1EEA8B6-9927-B842-8167-4E86817EC61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6A19ABD1-B939-8744-9903-8AE6891BF85B}" type="slidenum">
              <a:rPr lang="en-US" altLang="en-US">
                <a:latin typeface="Times New Roman" panose="02020603050405020304" pitchFamily="18" charset="0"/>
                <a:cs typeface="Arial" panose="020B0604020202020204" pitchFamily="34" charset="0"/>
              </a:rPr>
              <a:pPr eaLnBrk="0" hangingPunct="0">
                <a:spcBef>
                  <a:spcPct val="0"/>
                </a:spcBef>
              </a:pPr>
              <a:t>24</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41521788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35AFE67C-94DC-4145-B0C3-92B1CACD6E13}"/>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D52BCD96-CAB0-0240-995A-8EC36632B90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1988" name="Slide Number Placeholder 3">
            <a:extLst>
              <a:ext uri="{FF2B5EF4-FFF2-40B4-BE49-F238E27FC236}">
                <a16:creationId xmlns:a16="http://schemas.microsoft.com/office/drawing/2014/main" id="{21E2F8BA-4437-774B-99B7-D27AC3A810E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8E78AEB8-A0DB-6C4A-82BE-A1A3F9FE1919}" type="slidenum">
              <a:rPr lang="en-US" altLang="en-US">
                <a:latin typeface="Times New Roman" panose="02020603050405020304" pitchFamily="18" charset="0"/>
                <a:cs typeface="Arial" panose="020B0604020202020204" pitchFamily="34" charset="0"/>
              </a:rPr>
              <a:pPr eaLnBrk="0" hangingPunct="0">
                <a:spcBef>
                  <a:spcPct val="0"/>
                </a:spcBef>
              </a:pPr>
              <a:t>25</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2394482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051C9655-04A1-184D-B310-C1B54EDF331A}"/>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691A935E-D7E7-9345-9F9F-A763B426D2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6888CB5F-CCCF-8040-A696-A559752F1F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DB18AA3F-20B7-0446-AABF-567901FAE0A3}" type="slidenum">
              <a:rPr lang="en-US" altLang="en-US">
                <a:latin typeface="Times New Roman" panose="02020603050405020304" pitchFamily="18" charset="0"/>
                <a:cs typeface="Arial" panose="020B0604020202020204" pitchFamily="34" charset="0"/>
              </a:rPr>
              <a:pPr eaLnBrk="0" hangingPunct="0">
                <a:spcBef>
                  <a:spcPct val="0"/>
                </a:spcBef>
              </a:pPr>
              <a:t>26</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1427783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F081D04A-410F-5642-92DD-B99EDF5D8CB8}"/>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84D2D51C-9DA3-E848-AB2F-87B43C355F6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881EF79C-5DD0-2F44-A0DA-13D06C91691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0A7EE806-2BF7-6642-91EE-FC1DFE92AE82}" type="slidenum">
              <a:rPr lang="en-US" altLang="en-US">
                <a:latin typeface="Times New Roman" panose="02020603050405020304" pitchFamily="18" charset="0"/>
                <a:cs typeface="Arial" panose="020B0604020202020204" pitchFamily="34" charset="0"/>
              </a:rPr>
              <a:pPr eaLnBrk="0" hangingPunct="0">
                <a:spcBef>
                  <a:spcPct val="0"/>
                </a:spcBef>
              </a:pPr>
              <a:t>27</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321359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4313D0B1-C7B9-9643-85C4-F36A1E8159EF}"/>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E3BE6B38-19FC-EB4D-9DCA-C60D72A43AC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0A31A606-4C08-1D42-9034-9EA9AA4611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36275348-DE92-1F49-B76C-C2C39848B0A4}" type="slidenum">
              <a:rPr lang="en-US" altLang="en-US">
                <a:latin typeface="Times New Roman" panose="02020603050405020304" pitchFamily="18" charset="0"/>
                <a:cs typeface="Arial" panose="020B0604020202020204" pitchFamily="34" charset="0"/>
              </a:rPr>
              <a:pPr eaLnBrk="0" hangingPunct="0">
                <a:spcBef>
                  <a:spcPct val="0"/>
                </a:spcBef>
              </a:pPr>
              <a:t>28</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151847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A21DE8DD-2C15-214A-91BF-52EE73D17EED}"/>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EE996D26-F11F-B041-BDE5-016F3A00205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412A7BED-B2BD-D140-8581-E2896F11BF4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F48CBF52-4DB5-CE4C-9A70-8E71F1D24526}" type="slidenum">
              <a:rPr lang="en-US" altLang="en-US">
                <a:latin typeface="Times New Roman" panose="02020603050405020304" pitchFamily="18" charset="0"/>
                <a:cs typeface="Arial" panose="020B0604020202020204" pitchFamily="34" charset="0"/>
              </a:rPr>
              <a:pPr eaLnBrk="0" hangingPunct="0">
                <a:spcBef>
                  <a:spcPct val="0"/>
                </a:spcBef>
              </a:pPr>
              <a:t>29</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492132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2723136-C0D6-6647-8246-767C1CDC14B7}"/>
              </a:ext>
            </a:extLst>
          </p:cNvPr>
          <p:cNvSpPr>
            <a:spLocks noGrp="1" noRot="1" noChangeAspect="1" noTextEdit="1"/>
          </p:cNvSpPr>
          <p:nvPr>
            <p:ph type="sldImg"/>
          </p:nvPr>
        </p:nvSpPr>
        <p:spPr>
          <a:ln/>
        </p:spPr>
      </p:sp>
      <p:sp>
        <p:nvSpPr>
          <p:cNvPr id="52227" name="Notes Placeholder 2">
            <a:extLst>
              <a:ext uri="{FF2B5EF4-FFF2-40B4-BE49-F238E27FC236}">
                <a16:creationId xmlns:a16="http://schemas.microsoft.com/office/drawing/2014/main" id="{D5C5AEA1-D2A6-3448-BA54-3BB09C68AF3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2228" name="Slide Number Placeholder 3">
            <a:extLst>
              <a:ext uri="{FF2B5EF4-FFF2-40B4-BE49-F238E27FC236}">
                <a16:creationId xmlns:a16="http://schemas.microsoft.com/office/drawing/2014/main" id="{6E9A8B12-EB91-EC4E-9614-F9872709F38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45F9A330-580E-2C40-9195-2C315BF8CB09}" type="slidenum">
              <a:rPr lang="en-US" altLang="en-US">
                <a:latin typeface="Times New Roman" panose="02020603050405020304" pitchFamily="18" charset="0"/>
                <a:cs typeface="Arial" panose="020B0604020202020204" pitchFamily="34" charset="0"/>
              </a:rPr>
              <a:pPr eaLnBrk="0" hangingPunct="0">
                <a:spcBef>
                  <a:spcPct val="0"/>
                </a:spcBef>
              </a:pPr>
              <a:t>30</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783395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0C110F5B-1241-1248-B3B6-DE0161785907}"/>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id="{650E1BE9-54F1-DE49-804F-3DF077633E3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4276" name="Slide Number Placeholder 3">
            <a:extLst>
              <a:ext uri="{FF2B5EF4-FFF2-40B4-BE49-F238E27FC236}">
                <a16:creationId xmlns:a16="http://schemas.microsoft.com/office/drawing/2014/main" id="{C92D794F-9D39-B54A-8139-03BF91DBCED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C3AA3068-E06E-1A49-97DF-CB8E27DC1227}" type="slidenum">
              <a:rPr lang="en-US" altLang="en-US">
                <a:latin typeface="Times New Roman" panose="02020603050405020304" pitchFamily="18" charset="0"/>
                <a:cs typeface="Arial" panose="020B0604020202020204" pitchFamily="34" charset="0"/>
              </a:rPr>
              <a:pPr eaLnBrk="0" hangingPunct="0">
                <a:spcBef>
                  <a:spcPct val="0"/>
                </a:spcBef>
              </a:pPr>
              <a:t>31</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8621785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D7C10A7E-3751-C54A-8744-BD8D8DFF26E6}"/>
              </a:ext>
            </a:extLst>
          </p:cNvPr>
          <p:cNvSpPr>
            <a:spLocks noGrp="1" noRot="1" noChangeAspect="1" noTextEdit="1"/>
          </p:cNvSpPr>
          <p:nvPr>
            <p:ph type="sldImg"/>
          </p:nvPr>
        </p:nvSpPr>
        <p:spPr>
          <a:ln/>
        </p:spPr>
      </p:sp>
      <p:sp>
        <p:nvSpPr>
          <p:cNvPr id="56323" name="Notes Placeholder 2">
            <a:extLst>
              <a:ext uri="{FF2B5EF4-FFF2-40B4-BE49-F238E27FC236}">
                <a16:creationId xmlns:a16="http://schemas.microsoft.com/office/drawing/2014/main" id="{04DAA1E4-C046-F045-AF61-32DD1851B27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6324" name="Slide Number Placeholder 3">
            <a:extLst>
              <a:ext uri="{FF2B5EF4-FFF2-40B4-BE49-F238E27FC236}">
                <a16:creationId xmlns:a16="http://schemas.microsoft.com/office/drawing/2014/main" id="{50086D41-DC4D-394E-A8FD-435D75922D9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5A5CE70D-89D6-674F-B0B2-036F7CCE5495}" type="slidenum">
              <a:rPr lang="en-US" altLang="en-US">
                <a:latin typeface="Times New Roman" panose="02020603050405020304" pitchFamily="18" charset="0"/>
                <a:cs typeface="Arial" panose="020B0604020202020204" pitchFamily="34" charset="0"/>
              </a:rPr>
              <a:pPr eaLnBrk="0" hangingPunct="0">
                <a:spcBef>
                  <a:spcPct val="0"/>
                </a:spcBef>
              </a:pPr>
              <a:t>32</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237035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54DFFF49-47A6-0642-8AC0-E7D3BEEC88EF}"/>
              </a:ext>
            </a:extLst>
          </p:cNvPr>
          <p:cNvSpPr>
            <a:spLocks noGrp="1" noRot="1" noChangeAspect="1" noTextEdit="1"/>
          </p:cNvSpPr>
          <p:nvPr>
            <p:ph type="sldImg"/>
          </p:nvPr>
        </p:nvSpPr>
        <p:spPr>
          <a:ln/>
        </p:spPr>
      </p:sp>
      <p:sp>
        <p:nvSpPr>
          <p:cNvPr id="58371" name="Notes Placeholder 2">
            <a:extLst>
              <a:ext uri="{FF2B5EF4-FFF2-40B4-BE49-F238E27FC236}">
                <a16:creationId xmlns:a16="http://schemas.microsoft.com/office/drawing/2014/main" id="{982ECFE7-C967-7C47-9480-C71B5283B49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58372" name="Slide Number Placeholder 3">
            <a:extLst>
              <a:ext uri="{FF2B5EF4-FFF2-40B4-BE49-F238E27FC236}">
                <a16:creationId xmlns:a16="http://schemas.microsoft.com/office/drawing/2014/main" id="{5FD18033-5E83-884F-9114-8A4146ED34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9FF9F6F5-2940-834A-B8D8-F627D99AA4F7}" type="slidenum">
              <a:rPr lang="en-US" altLang="en-US">
                <a:latin typeface="Times New Roman" panose="02020603050405020304" pitchFamily="18" charset="0"/>
                <a:cs typeface="Arial" panose="020B0604020202020204" pitchFamily="34" charset="0"/>
              </a:rPr>
              <a:pPr eaLnBrk="0" hangingPunct="0">
                <a:spcBef>
                  <a:spcPct val="0"/>
                </a:spcBef>
              </a:pPr>
              <a:t>33</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521133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B42F8C24-7728-AA41-B862-A8196FA5010A}"/>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CFDD4371-22B5-F640-ACDB-1645D2138D0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0420" name="Slide Number Placeholder 3">
            <a:extLst>
              <a:ext uri="{FF2B5EF4-FFF2-40B4-BE49-F238E27FC236}">
                <a16:creationId xmlns:a16="http://schemas.microsoft.com/office/drawing/2014/main" id="{BA51EE5C-55BE-F947-97D4-71D5A78AAC2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F720154A-4014-314E-9E7E-26E7D995655B}" type="slidenum">
              <a:rPr lang="en-US" altLang="en-US">
                <a:latin typeface="Times New Roman" panose="02020603050405020304" pitchFamily="18" charset="0"/>
                <a:cs typeface="Arial" panose="020B0604020202020204" pitchFamily="34" charset="0"/>
              </a:rPr>
              <a:pPr eaLnBrk="0" hangingPunct="0">
                <a:spcBef>
                  <a:spcPct val="0"/>
                </a:spcBef>
              </a:pPr>
              <a:t>34</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660425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EAD8B534-AF02-E546-95BF-661F8CCA69A1}"/>
              </a:ext>
            </a:extLst>
          </p:cNvPr>
          <p:cNvSpPr>
            <a:spLocks noGrp="1" noRot="1" noChangeAspect="1" noTextEdit="1"/>
          </p:cNvSpPr>
          <p:nvPr>
            <p:ph type="sldImg"/>
          </p:nvPr>
        </p:nvSpPr>
        <p:spPr>
          <a:ln/>
        </p:spPr>
      </p:sp>
      <p:sp>
        <p:nvSpPr>
          <p:cNvPr id="62467" name="Notes Placeholder 2">
            <a:extLst>
              <a:ext uri="{FF2B5EF4-FFF2-40B4-BE49-F238E27FC236}">
                <a16:creationId xmlns:a16="http://schemas.microsoft.com/office/drawing/2014/main" id="{1667CA5D-F93F-E74A-A341-11CF020D66D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073838F2-D0D6-314D-A804-2C4DD649970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786CAB8C-F1E4-DD41-BD9A-2FF711162EED}" type="slidenum">
              <a:rPr lang="en-US" altLang="en-US">
                <a:latin typeface="Times New Roman" panose="02020603050405020304" pitchFamily="18" charset="0"/>
                <a:cs typeface="Arial" panose="020B0604020202020204" pitchFamily="34" charset="0"/>
              </a:rPr>
              <a:pPr eaLnBrk="0" hangingPunct="0">
                <a:spcBef>
                  <a:spcPct val="0"/>
                </a:spcBef>
              </a:pPr>
              <a:t>35</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6670134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F512DC64-8C81-3143-807A-D980C085361D}"/>
              </a:ext>
            </a:extLst>
          </p:cNvPr>
          <p:cNvSpPr>
            <a:spLocks noGrp="1" noRot="1" noChangeAspect="1" noTextEdit="1"/>
          </p:cNvSpPr>
          <p:nvPr>
            <p:ph type="sldImg"/>
          </p:nvPr>
        </p:nvSpPr>
        <p:spPr>
          <a:ln/>
        </p:spPr>
      </p:sp>
      <p:sp>
        <p:nvSpPr>
          <p:cNvPr id="64515" name="Notes Placeholder 2">
            <a:extLst>
              <a:ext uri="{FF2B5EF4-FFF2-40B4-BE49-F238E27FC236}">
                <a16:creationId xmlns:a16="http://schemas.microsoft.com/office/drawing/2014/main" id="{1529912B-5D1F-794D-8B51-30079B8932B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34D60DBB-E801-1D4D-B470-885DEFD3B01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223F5AD2-F442-8A47-AACC-E124809C4E7E}" type="slidenum">
              <a:rPr lang="en-US" altLang="en-US">
                <a:latin typeface="Times New Roman" panose="02020603050405020304" pitchFamily="18" charset="0"/>
                <a:cs typeface="Arial" panose="020B0604020202020204" pitchFamily="34" charset="0"/>
              </a:rPr>
              <a:pPr eaLnBrk="0" hangingPunct="0">
                <a:spcBef>
                  <a:spcPct val="0"/>
                </a:spcBef>
              </a:pPr>
              <a:t>36</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9638612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89A51909-5AA3-A241-AB82-AFA693B886D1}"/>
              </a:ext>
            </a:extLst>
          </p:cNvPr>
          <p:cNvSpPr>
            <a:spLocks noGrp="1" noRot="1" noChangeAspect="1" noTextEdit="1"/>
          </p:cNvSpPr>
          <p:nvPr>
            <p:ph type="sldImg"/>
          </p:nvPr>
        </p:nvSpPr>
        <p:spPr>
          <a:ln/>
        </p:spPr>
      </p:sp>
      <p:sp>
        <p:nvSpPr>
          <p:cNvPr id="66563" name="Notes Placeholder 2">
            <a:extLst>
              <a:ext uri="{FF2B5EF4-FFF2-40B4-BE49-F238E27FC236}">
                <a16:creationId xmlns:a16="http://schemas.microsoft.com/office/drawing/2014/main" id="{004C4593-F828-4240-AB98-9AA8E07FBDD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6564" name="Slide Number Placeholder 3">
            <a:extLst>
              <a:ext uri="{FF2B5EF4-FFF2-40B4-BE49-F238E27FC236}">
                <a16:creationId xmlns:a16="http://schemas.microsoft.com/office/drawing/2014/main" id="{70AADB2C-54F4-6F42-8D91-590DD33F940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A98CF02E-71E0-6D44-A8B3-121C6311F385}" type="slidenum">
              <a:rPr lang="en-US" altLang="en-US">
                <a:latin typeface="Times New Roman" panose="02020603050405020304" pitchFamily="18" charset="0"/>
                <a:cs typeface="Arial" panose="020B0604020202020204" pitchFamily="34" charset="0"/>
              </a:rPr>
              <a:pPr eaLnBrk="0" hangingPunct="0">
                <a:spcBef>
                  <a:spcPct val="0"/>
                </a:spcBef>
              </a:pPr>
              <a:t>37</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641137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a:extLst>
              <a:ext uri="{FF2B5EF4-FFF2-40B4-BE49-F238E27FC236}">
                <a16:creationId xmlns:a16="http://schemas.microsoft.com/office/drawing/2014/main" id="{707B7043-7760-7D46-AEEB-76BC421DE096}"/>
              </a:ext>
            </a:extLst>
          </p:cNvPr>
          <p:cNvSpPr>
            <a:spLocks noGrp="1" noRot="1" noChangeAspect="1" noTextEdit="1"/>
          </p:cNvSpPr>
          <p:nvPr>
            <p:ph type="sldImg"/>
          </p:nvPr>
        </p:nvSpPr>
        <p:spPr>
          <a:ln/>
        </p:spPr>
      </p:sp>
      <p:sp>
        <p:nvSpPr>
          <p:cNvPr id="68611" name="Notes Placeholder 2">
            <a:extLst>
              <a:ext uri="{FF2B5EF4-FFF2-40B4-BE49-F238E27FC236}">
                <a16:creationId xmlns:a16="http://schemas.microsoft.com/office/drawing/2014/main" id="{516EC69C-DFEB-C144-A068-1B80C620A5A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8612" name="Slide Number Placeholder 3">
            <a:extLst>
              <a:ext uri="{FF2B5EF4-FFF2-40B4-BE49-F238E27FC236}">
                <a16:creationId xmlns:a16="http://schemas.microsoft.com/office/drawing/2014/main" id="{D62AD1A5-80FC-DD4B-B632-D4D46164F77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F7915953-9805-B045-A1D0-BD31C5E25D6B}" type="slidenum">
              <a:rPr lang="en-US" altLang="en-US">
                <a:latin typeface="Times New Roman" panose="02020603050405020304" pitchFamily="18" charset="0"/>
                <a:cs typeface="Arial" panose="020B0604020202020204" pitchFamily="34" charset="0"/>
              </a:rPr>
              <a:pPr eaLnBrk="0" hangingPunct="0">
                <a:spcBef>
                  <a:spcPct val="0"/>
                </a:spcBef>
              </a:pPr>
              <a:t>38</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8177335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EB06B0A7-D6BD-A14C-B655-3E93B70B9197}"/>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80B75B56-A5FF-7F4C-9109-93CE152C8D4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18B4E171-119D-3D42-AB33-8EC7628B7B1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0275">
              <a:spcBef>
                <a:spcPct val="30000"/>
              </a:spcBef>
              <a:defRPr sz="1200">
                <a:solidFill>
                  <a:schemeClr val="tx1"/>
                </a:solidFill>
                <a:latin typeface="Arial" panose="020B0604020202020204" pitchFamily="34" charset="0"/>
              </a:defRPr>
            </a:lvl1pPr>
            <a:lvl2pPr marL="742950" indent="-285750" defTabSz="930275">
              <a:spcBef>
                <a:spcPct val="30000"/>
              </a:spcBef>
              <a:defRPr sz="1200">
                <a:solidFill>
                  <a:schemeClr val="tx1"/>
                </a:solidFill>
                <a:latin typeface="Arial" panose="020B0604020202020204" pitchFamily="34" charset="0"/>
              </a:defRPr>
            </a:lvl2pPr>
            <a:lvl3pPr marL="1143000" indent="-228600" defTabSz="930275">
              <a:spcBef>
                <a:spcPct val="30000"/>
              </a:spcBef>
              <a:defRPr sz="1200">
                <a:solidFill>
                  <a:schemeClr val="tx1"/>
                </a:solidFill>
                <a:latin typeface="Arial" panose="020B0604020202020204" pitchFamily="34" charset="0"/>
              </a:defRPr>
            </a:lvl3pPr>
            <a:lvl4pPr marL="1600200" indent="-228600" defTabSz="930275">
              <a:spcBef>
                <a:spcPct val="30000"/>
              </a:spcBef>
              <a:defRPr sz="1200">
                <a:solidFill>
                  <a:schemeClr val="tx1"/>
                </a:solidFill>
                <a:latin typeface="Arial" panose="020B0604020202020204" pitchFamily="34" charset="0"/>
              </a:defRPr>
            </a:lvl4pPr>
            <a:lvl5pPr marL="2057400" indent="-228600" defTabSz="930275">
              <a:spcBef>
                <a:spcPct val="30000"/>
              </a:spcBef>
              <a:defRPr sz="1200">
                <a:solidFill>
                  <a:schemeClr val="tx1"/>
                </a:solidFill>
                <a:latin typeface="Arial" panose="020B0604020202020204" pitchFamily="34" charset="0"/>
              </a:defRPr>
            </a:lvl5pPr>
            <a:lvl6pPr marL="2514600" indent="-228600" defTabSz="930275"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0275"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0275"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0275" eaLnBrk="0" fontAlgn="base" hangingPunct="0">
              <a:spcBef>
                <a:spcPct val="30000"/>
              </a:spcBef>
              <a:spcAft>
                <a:spcPct val="0"/>
              </a:spcAft>
              <a:defRPr sz="1200">
                <a:solidFill>
                  <a:schemeClr val="tx1"/>
                </a:solidFill>
                <a:latin typeface="Arial" panose="020B0604020202020204" pitchFamily="34" charset="0"/>
              </a:defRPr>
            </a:lvl9pPr>
          </a:lstStyle>
          <a:p>
            <a:pPr eaLnBrk="0" hangingPunct="0">
              <a:spcBef>
                <a:spcPct val="0"/>
              </a:spcBef>
            </a:pPr>
            <a:fld id="{B65D4806-C2BA-1D41-9063-A641FE47E1BE}" type="slidenum">
              <a:rPr lang="en-US" altLang="en-US">
                <a:latin typeface="Times New Roman" panose="02020603050405020304" pitchFamily="18" charset="0"/>
                <a:cs typeface="Arial" panose="020B0604020202020204" pitchFamily="34" charset="0"/>
              </a:rPr>
              <a:pPr eaLnBrk="0" hangingPunct="0">
                <a:spcBef>
                  <a:spcPct val="0"/>
                </a:spcBef>
              </a:pPr>
              <a:t>39</a:t>
            </a:fld>
            <a:endParaRPr lang="en-US" altLang="en-US">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27287075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7EAD243B-5249-B548-AEFC-5434EDED50F0}"/>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E3A0857-18C7-CD4C-B842-F1FEDC8C0FC0}" type="slidenum">
              <a:rPr lang="en-GB" altLang="en-US" sz="1200" smtClean="0"/>
              <a:pPr/>
              <a:t>40</a:t>
            </a:fld>
            <a:endParaRPr lang="en-GB" altLang="en-US" sz="1200"/>
          </a:p>
        </p:txBody>
      </p:sp>
      <p:sp>
        <p:nvSpPr>
          <p:cNvPr id="28675" name="Rectangle 2">
            <a:extLst>
              <a:ext uri="{FF2B5EF4-FFF2-40B4-BE49-F238E27FC236}">
                <a16:creationId xmlns:a16="http://schemas.microsoft.com/office/drawing/2014/main" id="{AF11F02D-F9E2-4249-85C9-554E1ED2776E}"/>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1DA13A97-F948-F948-BE53-8BB1E554E977}"/>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2908383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FC6D0493-5506-6B4B-AF01-ADC4382AAFBB}"/>
              </a:ext>
            </a:extLst>
          </p:cNvPr>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10C311E-230E-8D46-A446-FB4A29DB91BC}" type="slidenum">
              <a:rPr lang="en-GB" altLang="en-US" sz="1200" smtClean="0"/>
              <a:pPr/>
              <a:t>41</a:t>
            </a:fld>
            <a:endParaRPr lang="en-GB" altLang="en-US" sz="1200"/>
          </a:p>
        </p:txBody>
      </p:sp>
      <p:sp>
        <p:nvSpPr>
          <p:cNvPr id="30723" name="Rectangle 2">
            <a:extLst>
              <a:ext uri="{FF2B5EF4-FFF2-40B4-BE49-F238E27FC236}">
                <a16:creationId xmlns:a16="http://schemas.microsoft.com/office/drawing/2014/main" id="{6B4214BA-3742-484F-9A27-ADD09823A032}"/>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E5A26CBF-A413-D047-904A-376603533971}"/>
              </a:ext>
            </a:extLst>
          </p:cNvPr>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301420653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F89C397-9990-B345-A217-5E26E715ACC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445C50CE-DD1F-EA4B-AA47-0F40B066F9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988" name="Slide Number Placeholder 3">
            <a:extLst>
              <a:ext uri="{FF2B5EF4-FFF2-40B4-BE49-F238E27FC236}">
                <a16:creationId xmlns:a16="http://schemas.microsoft.com/office/drawing/2014/main" id="{700F1A0F-2FC2-5C46-B21A-144FFDC8AD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1D74D34-7A47-1D4E-977B-AA031F6CCD4F}" type="slidenum">
              <a:rPr lang="en-US" altLang="en-US" smtClean="0"/>
              <a:pPr fontAlgn="base">
                <a:spcBef>
                  <a:spcPct val="0"/>
                </a:spcBef>
                <a:spcAft>
                  <a:spcPct val="0"/>
                </a:spcAft>
              </a:pPr>
              <a:t>43</a:t>
            </a:fld>
            <a:endParaRPr lang="en-US" altLang="en-US"/>
          </a:p>
        </p:txBody>
      </p:sp>
    </p:spTree>
    <p:extLst>
      <p:ext uri="{BB962C8B-B14F-4D97-AF65-F5344CB8AC3E}">
        <p14:creationId xmlns:p14="http://schemas.microsoft.com/office/powerpoint/2010/main" val="31319359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E43091C-A019-0547-86AF-ED2BB32A44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8FDD6324-7269-DC41-B3D5-BD0B32C8041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Variously known as ‘Power and Interest’, ‘Power and Influence’</a:t>
            </a:r>
          </a:p>
          <a:p>
            <a:pPr eaLnBrk="1" hangingPunct="1">
              <a:spcBef>
                <a:spcPct val="0"/>
              </a:spcBef>
            </a:pPr>
            <a:r>
              <a:rPr lang="en-GB" altLang="en-US"/>
              <a:t>Sometimes a ‘3</a:t>
            </a:r>
            <a:r>
              <a:rPr lang="en-GB" altLang="en-US" baseline="30000"/>
              <a:t>rd</a:t>
            </a:r>
            <a:r>
              <a:rPr lang="en-GB" altLang="en-US"/>
              <a:t>’ dimension is shown by colour coding the entries</a:t>
            </a:r>
          </a:p>
          <a:p>
            <a:pPr eaLnBrk="1" hangingPunct="1">
              <a:spcBef>
                <a:spcPct val="0"/>
              </a:spcBef>
            </a:pPr>
            <a:r>
              <a:rPr lang="en-GB" altLang="en-US"/>
              <a:t>All of these entries can raise discussion/controversy and are, to an extent, subjective, remember to focus on the tool and how it assists discussion by structuring thought about stakeholders.  Ask what the ‘optimum’ scale for the Power and Interest would be (3 or 4 points) .. Do the scales have to be the same (theoretically I suppose not, but I have never seen them different)</a:t>
            </a:r>
          </a:p>
          <a:p>
            <a:pPr eaLnBrk="1" hangingPunct="1">
              <a:spcBef>
                <a:spcPct val="0"/>
              </a:spcBef>
            </a:pPr>
            <a:r>
              <a:rPr lang="en-GB" altLang="en-US"/>
              <a:t>That said:</a:t>
            </a:r>
          </a:p>
          <a:p>
            <a:pPr eaLnBrk="1" hangingPunct="1">
              <a:spcBef>
                <a:spcPct val="0"/>
              </a:spcBef>
            </a:pPr>
            <a:r>
              <a:rPr lang="en-GB" altLang="en-US"/>
              <a:t>The IT department may well be involved in several projects, some considered more strategic/important than this so interest may not be high.  Same argument for 6. and 7.  This is just one customer.</a:t>
            </a:r>
          </a:p>
          <a:p>
            <a:pPr eaLnBrk="1" hangingPunct="1">
              <a:spcBef>
                <a:spcPct val="0"/>
              </a:spcBef>
            </a:pPr>
            <a:r>
              <a:rPr lang="en-GB" altLang="en-US"/>
              <a:t>The suppliers have high impact because they are supplying goods/services direct to the project, their interest is high because they are gaining money directly from the project (but the same argument as used above may apply to them too).</a:t>
            </a:r>
          </a:p>
          <a:p>
            <a:pPr eaLnBrk="1" hangingPunct="1">
              <a:spcBef>
                <a:spcPct val="0"/>
              </a:spcBef>
            </a:pPr>
            <a:r>
              <a:rPr lang="en-GB" altLang="en-US"/>
              <a:t>Industry regulators can certainly be ‘high/high’ on some projects but they tend to be reactive (to complaints) rather than pro-active (on a project-by-project basis) so if the project does not work, and enough customers complain they may choose to get involved.</a:t>
            </a:r>
          </a:p>
          <a:p>
            <a:pPr eaLnBrk="1" hangingPunct="1">
              <a:spcBef>
                <a:spcPct val="0"/>
              </a:spcBef>
            </a:pPr>
            <a:r>
              <a:rPr lang="en-GB" altLang="en-US"/>
              <a:t>The general public are stakeholders because they may own shares in the company or they may become customers, but their interest in specific projects (unless here are ‘green’ or other issues) is usually apathetic (however remember ‘Swampy’)</a:t>
            </a:r>
            <a:br>
              <a:rPr lang="en-GB" altLang="en-US"/>
            </a:br>
            <a:endParaRPr lang="en-GB" altLang="en-US"/>
          </a:p>
        </p:txBody>
      </p:sp>
      <p:sp>
        <p:nvSpPr>
          <p:cNvPr id="44036" name="Slide Number Placeholder 3">
            <a:extLst>
              <a:ext uri="{FF2B5EF4-FFF2-40B4-BE49-F238E27FC236}">
                <a16:creationId xmlns:a16="http://schemas.microsoft.com/office/drawing/2014/main" id="{80A48029-FD57-5848-9E7B-19B682E838F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A5B855FF-46C2-494B-A1E2-38A425D0BE01}" type="slidenum">
              <a:rPr lang="en-US" altLang="en-US" smtClean="0"/>
              <a:pPr fontAlgn="base">
                <a:spcBef>
                  <a:spcPct val="0"/>
                </a:spcBef>
                <a:spcAft>
                  <a:spcPct val="0"/>
                </a:spcAft>
              </a:pPr>
              <a:t>44</a:t>
            </a:fld>
            <a:endParaRPr lang="en-US" altLang="en-US"/>
          </a:p>
        </p:txBody>
      </p:sp>
    </p:spTree>
    <p:extLst>
      <p:ext uri="{BB962C8B-B14F-4D97-AF65-F5344CB8AC3E}">
        <p14:creationId xmlns:p14="http://schemas.microsoft.com/office/powerpoint/2010/main" val="390080453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D34AC186-F0DA-8C41-B0FB-95CFDEF8B46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7E67C00-6E57-B342-B632-FAF3E9A2814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The list is not ordered and the numbers have no priority significance, they are there for convenience on the next slide.  It is also not exhaustive and the group may generate others.</a:t>
            </a:r>
          </a:p>
          <a:p>
            <a:pPr eaLnBrk="1" hangingPunct="1">
              <a:spcBef>
                <a:spcPct val="0"/>
              </a:spcBef>
            </a:pPr>
            <a:endParaRPr lang="en-GB" altLang="en-US"/>
          </a:p>
          <a:p>
            <a:pPr eaLnBrk="1" hangingPunct="1">
              <a:spcBef>
                <a:spcPct val="0"/>
              </a:spcBef>
            </a:pPr>
            <a:r>
              <a:rPr lang="en-GB" altLang="en-US"/>
              <a:t>As this course does not address PRINCE2 directly or any methodology (see methodology module) so the list is purposefully kept at Group level rather than individual (Sponsor, Sen Supplier/Customer etc).   Talk about specific roles as appropriate to the group, but remember the key focus is tools and techniques not organisation or structure.</a:t>
            </a:r>
            <a:endParaRPr lang="en-GB" altLang="en-US" b="1"/>
          </a:p>
        </p:txBody>
      </p:sp>
      <p:sp>
        <p:nvSpPr>
          <p:cNvPr id="39940" name="Slide Number Placeholder 3">
            <a:extLst>
              <a:ext uri="{FF2B5EF4-FFF2-40B4-BE49-F238E27FC236}">
                <a16:creationId xmlns:a16="http://schemas.microsoft.com/office/drawing/2014/main" id="{B64A4FAC-8277-A540-A922-5F8A2DFC35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pPr>
            <a:fld id="{97F799D9-3DAF-4643-97B6-ED4CAEBF0510}" type="slidenum">
              <a:rPr lang="en-US" altLang="en-US" smtClean="0"/>
              <a:pPr fontAlgn="base">
                <a:spcBef>
                  <a:spcPct val="0"/>
                </a:spcBef>
                <a:spcAft>
                  <a:spcPct val="0"/>
                </a:spcAft>
              </a:pPr>
              <a:t>45</a:t>
            </a:fld>
            <a:endParaRPr lang="en-US" altLang="en-US"/>
          </a:p>
        </p:txBody>
      </p:sp>
    </p:spTree>
    <p:extLst>
      <p:ext uri="{BB962C8B-B14F-4D97-AF65-F5344CB8AC3E}">
        <p14:creationId xmlns:p14="http://schemas.microsoft.com/office/powerpoint/2010/main" val="21395502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0.emf"/><Relationship Id="rId7" Type="http://schemas.openxmlformats.org/officeDocument/2006/relationships/image" Target="../media/image14.emf"/><Relationship Id="rId2" Type="http://schemas.openxmlformats.org/officeDocument/2006/relationships/notesSlide" Target="../notesSlides/notesSlide24.xml"/><Relationship Id="rId1" Type="http://schemas.openxmlformats.org/officeDocument/2006/relationships/slideLayout" Target="../slideLayouts/slideLayout6.xml"/><Relationship Id="rId6" Type="http://schemas.openxmlformats.org/officeDocument/2006/relationships/image" Target="../media/image13.emf"/><Relationship Id="rId5" Type="http://schemas.openxmlformats.org/officeDocument/2006/relationships/image" Target="../media/image12.jpeg"/><Relationship Id="rId4" Type="http://schemas.openxmlformats.org/officeDocument/2006/relationships/image" Target="../media/image11.emf"/><Relationship Id="rId9" Type="http://schemas.openxmlformats.org/officeDocument/2006/relationships/image" Target="../media/image15.emf"/></Relationships>
</file>

<file path=ppt/slides/_rels/slide3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emf"/><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4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30.xml"/><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44.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9.emf"/></Relationships>
</file>

<file path=ppt/slides/_rels/slide45.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9.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899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GB" altLang="en-US" b="1">
                <a:solidFill>
                  <a:schemeClr val="tx1"/>
                </a:solidFill>
              </a:rPr>
              <a:t>Session 2-Project </a:t>
            </a:r>
            <a:r>
              <a:rPr lang="en-GB" altLang="en-US" b="1" dirty="0">
                <a:solidFill>
                  <a:schemeClr val="tx1"/>
                </a:solidFill>
              </a:rPr>
              <a:t>Stakeholders</a:t>
            </a:r>
          </a:p>
          <a:p>
            <a:pPr eaLnBrk="1" hangingPunct="1"/>
            <a:r>
              <a:rPr lang="en-GB" altLang="en-US" b="1" dirty="0">
                <a:solidFill>
                  <a:schemeClr val="tx1"/>
                </a:solidFill>
              </a:rPr>
              <a:t>WEEK 2</a:t>
            </a: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2005454-961E-A343-AC1C-A372B4789A25}"/>
              </a:ext>
            </a:extLst>
          </p:cNvPr>
          <p:cNvSpPr>
            <a:spLocks noGrp="1" noChangeArrowheads="1"/>
          </p:cNvSpPr>
          <p:nvPr>
            <p:ph type="title"/>
          </p:nvPr>
        </p:nvSpPr>
        <p:spPr/>
        <p:txBody>
          <a:bodyPr/>
          <a:lstStyle/>
          <a:p>
            <a:r>
              <a:rPr lang="en-GB" altLang="en-US" sz="3800"/>
              <a:t>Stakeholder</a:t>
            </a:r>
          </a:p>
        </p:txBody>
      </p:sp>
      <p:sp>
        <p:nvSpPr>
          <p:cNvPr id="25603" name="Rectangle 3">
            <a:extLst>
              <a:ext uri="{FF2B5EF4-FFF2-40B4-BE49-F238E27FC236}">
                <a16:creationId xmlns:a16="http://schemas.microsoft.com/office/drawing/2014/main" id="{FB487ACB-71A7-7F45-ADD7-5661CB6F325A}"/>
              </a:ext>
            </a:extLst>
          </p:cNvPr>
          <p:cNvSpPr>
            <a:spLocks noGrp="1" noChangeArrowheads="1"/>
          </p:cNvSpPr>
          <p:nvPr>
            <p:ph type="body" idx="1"/>
          </p:nvPr>
        </p:nvSpPr>
        <p:spPr/>
        <p:txBody>
          <a:bodyPr/>
          <a:lstStyle/>
          <a:p>
            <a:pPr>
              <a:buFont typeface="Wingdings" pitchFamily="2" charset="2"/>
              <a:buNone/>
            </a:pPr>
            <a:r>
              <a:rPr lang="en-GB" altLang="en-US"/>
              <a:t>“A person or group of people who have a vested interest in the success of an organization and the environment in which the organization operates”</a:t>
            </a:r>
          </a:p>
        </p:txBody>
      </p:sp>
    </p:spTree>
    <p:extLst>
      <p:ext uri="{BB962C8B-B14F-4D97-AF65-F5344CB8AC3E}">
        <p14:creationId xmlns:p14="http://schemas.microsoft.com/office/powerpoint/2010/main" val="697380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D0432-228A-F24D-9AEA-4DBCCF13D629}"/>
              </a:ext>
            </a:extLst>
          </p:cNvPr>
          <p:cNvSpPr>
            <a:spLocks noGrp="1"/>
          </p:cNvSpPr>
          <p:nvPr>
            <p:ph type="title"/>
          </p:nvPr>
        </p:nvSpPr>
        <p:spPr/>
        <p:txBody>
          <a:bodyPr/>
          <a:lstStyle/>
          <a:p>
            <a:pPr>
              <a:defRPr/>
            </a:pPr>
            <a:r>
              <a:rPr lang="en-US" altLang="en-US" dirty="0"/>
              <a:t>Stakeholder analysis</a:t>
            </a:r>
            <a:r>
              <a:rPr lang="en-GB" dirty="0"/>
              <a:t> </a:t>
            </a:r>
          </a:p>
        </p:txBody>
      </p:sp>
      <p:sp>
        <p:nvSpPr>
          <p:cNvPr id="3" name="Content Placeholder 2">
            <a:extLst>
              <a:ext uri="{FF2B5EF4-FFF2-40B4-BE49-F238E27FC236}">
                <a16:creationId xmlns:a16="http://schemas.microsoft.com/office/drawing/2014/main" id="{8FCF6586-9DCA-1A47-A6DE-F8819241E65B}"/>
              </a:ext>
            </a:extLst>
          </p:cNvPr>
          <p:cNvSpPr>
            <a:spLocks noGrp="1"/>
          </p:cNvSpPr>
          <p:nvPr>
            <p:ph idx="1"/>
          </p:nvPr>
        </p:nvSpPr>
        <p:spPr/>
        <p:txBody>
          <a:bodyPr/>
          <a:lstStyle/>
          <a:p>
            <a:pPr eaLnBrk="1" hangingPunct="1">
              <a:defRPr/>
            </a:pPr>
            <a:r>
              <a:rPr lang="en-US" altLang="en-US" dirty="0"/>
              <a:t>A stakeholder analysis is a technique to identify and assess the importance of key people, groups of people, or institutions that may significantly influence the success of an activity or project</a:t>
            </a:r>
          </a:p>
          <a:p>
            <a:pPr>
              <a:defRPr/>
            </a:pPr>
            <a:endParaRPr lang="en-GB" dirty="0"/>
          </a:p>
        </p:txBody>
      </p:sp>
    </p:spTree>
    <p:extLst>
      <p:ext uri="{BB962C8B-B14F-4D97-AF65-F5344CB8AC3E}">
        <p14:creationId xmlns:p14="http://schemas.microsoft.com/office/powerpoint/2010/main" val="2244884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B06EE-BDDE-E34C-92F0-5BD3E6C44E21}"/>
              </a:ext>
            </a:extLst>
          </p:cNvPr>
          <p:cNvSpPr>
            <a:spLocks noGrp="1"/>
          </p:cNvSpPr>
          <p:nvPr>
            <p:ph type="title"/>
          </p:nvPr>
        </p:nvSpPr>
        <p:spPr/>
        <p:txBody>
          <a:bodyPr/>
          <a:lstStyle/>
          <a:p>
            <a:pPr>
              <a:defRPr/>
            </a:pPr>
            <a:r>
              <a:rPr lang="en-US" altLang="en-US" dirty="0"/>
              <a:t>What is a stakeholder?</a:t>
            </a:r>
            <a:endParaRPr lang="en-GB" dirty="0"/>
          </a:p>
        </p:txBody>
      </p:sp>
      <p:sp>
        <p:nvSpPr>
          <p:cNvPr id="3" name="Content Placeholder 2">
            <a:extLst>
              <a:ext uri="{FF2B5EF4-FFF2-40B4-BE49-F238E27FC236}">
                <a16:creationId xmlns:a16="http://schemas.microsoft.com/office/drawing/2014/main" id="{46F59415-339E-4C48-833F-0010E3BA2CE8}"/>
              </a:ext>
            </a:extLst>
          </p:cNvPr>
          <p:cNvSpPr>
            <a:spLocks noGrp="1"/>
          </p:cNvSpPr>
          <p:nvPr>
            <p:ph idx="1"/>
          </p:nvPr>
        </p:nvSpPr>
        <p:spPr/>
        <p:txBody>
          <a:bodyPr/>
          <a:lstStyle/>
          <a:p>
            <a:pPr eaLnBrk="1" hangingPunct="1">
              <a:defRPr/>
            </a:pPr>
            <a:r>
              <a:rPr lang="en-US" altLang="en-US" dirty="0"/>
              <a:t>A stakeholder is any individual, community, group, or organization with an interest in the outcome of a </a:t>
            </a:r>
            <a:r>
              <a:rPr lang="en-US" altLang="en-US" dirty="0" err="1"/>
              <a:t>programe</a:t>
            </a:r>
            <a:r>
              <a:rPr lang="en-US" altLang="en-US" dirty="0"/>
              <a:t>, or a project, either as a result of being affected by it positively or negatively, or by being able to influence the activity in a positive or negative way</a:t>
            </a:r>
          </a:p>
          <a:p>
            <a:pPr>
              <a:defRPr/>
            </a:pPr>
            <a:endParaRPr lang="en-GB" dirty="0"/>
          </a:p>
        </p:txBody>
      </p:sp>
    </p:spTree>
    <p:extLst>
      <p:ext uri="{BB962C8B-B14F-4D97-AF65-F5344CB8AC3E}">
        <p14:creationId xmlns:p14="http://schemas.microsoft.com/office/powerpoint/2010/main" val="968975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44873-7869-6F4C-8458-A04B02D3CA1C}"/>
              </a:ext>
            </a:extLst>
          </p:cNvPr>
          <p:cNvSpPr>
            <a:spLocks noGrp="1"/>
          </p:cNvSpPr>
          <p:nvPr>
            <p:ph type="title"/>
          </p:nvPr>
        </p:nvSpPr>
        <p:spPr/>
        <p:txBody>
          <a:bodyPr/>
          <a:lstStyle/>
          <a:p>
            <a:pPr>
              <a:defRPr/>
            </a:pPr>
            <a:r>
              <a:rPr lang="en-US" altLang="en-US" dirty="0"/>
              <a:t>What is a Stakeholder?</a:t>
            </a:r>
            <a:endParaRPr lang="en-GB" dirty="0"/>
          </a:p>
        </p:txBody>
      </p:sp>
      <p:sp>
        <p:nvSpPr>
          <p:cNvPr id="3" name="Content Placeholder 2">
            <a:extLst>
              <a:ext uri="{FF2B5EF4-FFF2-40B4-BE49-F238E27FC236}">
                <a16:creationId xmlns:a16="http://schemas.microsoft.com/office/drawing/2014/main" id="{1563134B-12A1-7946-B2B7-ABBE4B2A340D}"/>
              </a:ext>
            </a:extLst>
          </p:cNvPr>
          <p:cNvSpPr>
            <a:spLocks noGrp="1"/>
          </p:cNvSpPr>
          <p:nvPr>
            <p:ph idx="1"/>
          </p:nvPr>
        </p:nvSpPr>
        <p:spPr>
          <a:xfrm>
            <a:off x="152400" y="1417638"/>
            <a:ext cx="8839200" cy="5059362"/>
          </a:xfrm>
        </p:spPr>
        <p:txBody>
          <a:bodyPr/>
          <a:lstStyle/>
          <a:p>
            <a:pPr>
              <a:defRPr/>
            </a:pPr>
            <a:r>
              <a:rPr lang="en-US" dirty="0"/>
              <a:t>“A stakeholder in an organization is any group or individual who can affect or is affected by the achievement of the organization’s objectives. (Freedman, 1984, p. 4)</a:t>
            </a:r>
            <a:endParaRPr lang="en-US" sz="2400" dirty="0"/>
          </a:p>
          <a:p>
            <a:pPr>
              <a:defRPr/>
            </a:pPr>
            <a:r>
              <a:rPr lang="en-US" dirty="0"/>
              <a:t>“An individual, group, or organization who may affect, be affected by, or perceive itself to be affected by a decision, activity, or outcome of a project.” (PMI, 2013, p. 563)</a:t>
            </a:r>
            <a:endParaRPr lang="en-US" sz="2400" dirty="0"/>
          </a:p>
          <a:p>
            <a:pPr>
              <a:defRPr/>
            </a:pPr>
            <a:endParaRPr lang="en-GB" dirty="0"/>
          </a:p>
        </p:txBody>
      </p:sp>
    </p:spTree>
    <p:extLst>
      <p:ext uri="{BB962C8B-B14F-4D97-AF65-F5344CB8AC3E}">
        <p14:creationId xmlns:p14="http://schemas.microsoft.com/office/powerpoint/2010/main" val="3679751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6E787-29A2-AC44-82F8-A06579572000}"/>
              </a:ext>
            </a:extLst>
          </p:cNvPr>
          <p:cNvSpPr>
            <a:spLocks noGrp="1"/>
          </p:cNvSpPr>
          <p:nvPr>
            <p:ph type="title"/>
          </p:nvPr>
        </p:nvSpPr>
        <p:spPr/>
        <p:txBody>
          <a:bodyPr/>
          <a:lstStyle/>
          <a:p>
            <a:pPr>
              <a:defRPr/>
            </a:pPr>
            <a:r>
              <a:rPr lang="en-US" altLang="en-US" dirty="0"/>
              <a:t>Stakeholders and the Project </a:t>
            </a:r>
            <a:endParaRPr lang="en-GB" dirty="0"/>
          </a:p>
        </p:txBody>
      </p:sp>
      <p:sp>
        <p:nvSpPr>
          <p:cNvPr id="3" name="Content Placeholder 2">
            <a:extLst>
              <a:ext uri="{FF2B5EF4-FFF2-40B4-BE49-F238E27FC236}">
                <a16:creationId xmlns:a16="http://schemas.microsoft.com/office/drawing/2014/main" id="{2FFB24EC-E327-0C48-9FD3-AC0C3BB6DA8F}"/>
              </a:ext>
            </a:extLst>
          </p:cNvPr>
          <p:cNvSpPr>
            <a:spLocks noGrp="1"/>
          </p:cNvSpPr>
          <p:nvPr>
            <p:ph idx="1"/>
          </p:nvPr>
        </p:nvSpPr>
        <p:spPr>
          <a:xfrm>
            <a:off x="0" y="1295400"/>
            <a:ext cx="9144000" cy="5181600"/>
          </a:xfrm>
        </p:spPr>
        <p:txBody>
          <a:bodyPr/>
          <a:lstStyle/>
          <a:p>
            <a:pPr>
              <a:defRPr/>
            </a:pPr>
            <a:r>
              <a:rPr lang="en-US" altLang="en-US" sz="2400" dirty="0"/>
              <a:t>“You cannot get large projects carried out without persuading large numbers of extremely difficult sorts of people to understand the importance of what is being done and to work together”</a:t>
            </a:r>
          </a:p>
          <a:p>
            <a:pPr lvl="4">
              <a:defRPr/>
            </a:pPr>
            <a:r>
              <a:rPr lang="en-US" altLang="en-US" sz="1400" dirty="0"/>
              <a:t>Baker,1962, p. 328, study of large capital projects in the UK</a:t>
            </a:r>
          </a:p>
          <a:p>
            <a:pPr>
              <a:defRPr/>
            </a:pPr>
            <a:r>
              <a:rPr lang="en-US" altLang="en-US" sz="2400" dirty="0"/>
              <a:t>Defining stakeholders’ expectations based on their perception of the project’s objectives and determining the extent to which they are (or are not) fulfilled can predict the success of a project</a:t>
            </a:r>
          </a:p>
          <a:p>
            <a:pPr lvl="4">
              <a:defRPr/>
            </a:pPr>
            <a:r>
              <a:rPr lang="en-US" altLang="en-US" sz="1400" dirty="0"/>
              <a:t>de Abreu and </a:t>
            </a:r>
            <a:r>
              <a:rPr lang="en-US" altLang="en-US" sz="1400" dirty="0" err="1"/>
              <a:t>Conrath</a:t>
            </a:r>
            <a:r>
              <a:rPr lang="en-US" altLang="en-US" sz="1400" dirty="0"/>
              <a:t>, 1993</a:t>
            </a:r>
          </a:p>
          <a:p>
            <a:pPr>
              <a:defRPr/>
            </a:pPr>
            <a:r>
              <a:rPr lang="en-US" altLang="en-US" sz="2400" dirty="0"/>
              <a:t>“The continuing developments of relationships with stakeholders for the purpose of achieving a successful project outcome”</a:t>
            </a:r>
          </a:p>
          <a:p>
            <a:pPr>
              <a:defRPr/>
            </a:pPr>
            <a:endParaRPr lang="en-GB" dirty="0"/>
          </a:p>
        </p:txBody>
      </p:sp>
    </p:spTree>
    <p:extLst>
      <p:ext uri="{BB962C8B-B14F-4D97-AF65-F5344CB8AC3E}">
        <p14:creationId xmlns:p14="http://schemas.microsoft.com/office/powerpoint/2010/main" val="9907953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2A5F-DA08-7F46-8152-297B63753D04}"/>
              </a:ext>
            </a:extLst>
          </p:cNvPr>
          <p:cNvSpPr>
            <a:spLocks noGrp="1"/>
          </p:cNvSpPr>
          <p:nvPr>
            <p:ph type="title"/>
          </p:nvPr>
        </p:nvSpPr>
        <p:spPr>
          <a:xfrm>
            <a:off x="76200" y="0"/>
            <a:ext cx="9067800" cy="1828800"/>
          </a:xfrm>
        </p:spPr>
        <p:txBody>
          <a:bodyPr/>
          <a:lstStyle/>
          <a:p>
            <a:pPr>
              <a:defRPr/>
            </a:pPr>
            <a:r>
              <a:rPr lang="en-US" altLang="en-US" dirty="0"/>
              <a:t>Stakeholders definition, analysis and risk quantification (PMI, 1996).</a:t>
            </a:r>
            <a:endParaRPr lang="en-GB" dirty="0"/>
          </a:p>
        </p:txBody>
      </p:sp>
      <p:sp>
        <p:nvSpPr>
          <p:cNvPr id="3" name="Content Placeholder 2">
            <a:extLst>
              <a:ext uri="{FF2B5EF4-FFF2-40B4-BE49-F238E27FC236}">
                <a16:creationId xmlns:a16="http://schemas.microsoft.com/office/drawing/2014/main" id="{041A66FE-CCCE-AB47-BB3B-0D02089F7335}"/>
              </a:ext>
            </a:extLst>
          </p:cNvPr>
          <p:cNvSpPr>
            <a:spLocks noGrp="1"/>
          </p:cNvSpPr>
          <p:nvPr>
            <p:ph idx="1"/>
          </p:nvPr>
        </p:nvSpPr>
        <p:spPr>
          <a:xfrm>
            <a:off x="76200" y="1700808"/>
            <a:ext cx="9067800" cy="4495800"/>
          </a:xfrm>
        </p:spPr>
        <p:txBody>
          <a:bodyPr/>
          <a:lstStyle/>
          <a:p>
            <a:pPr>
              <a:defRPr/>
            </a:pPr>
            <a:r>
              <a:rPr lang="en-US" altLang="en-US" sz="2400" dirty="0">
                <a:solidFill>
                  <a:srgbClr val="C00000"/>
                </a:solidFill>
              </a:rPr>
              <a:t>Stakeholder definition:  </a:t>
            </a:r>
            <a:r>
              <a:rPr lang="en-US" altLang="en-US" sz="2400" dirty="0"/>
              <a:t>“Individuals and organizations who are involved in or may be affected by project activities” </a:t>
            </a:r>
            <a:r>
              <a:rPr lang="en-US" altLang="en-US" sz="1800" dirty="0"/>
              <a:t>(p. 170)</a:t>
            </a:r>
          </a:p>
          <a:p>
            <a:pPr>
              <a:defRPr/>
            </a:pPr>
            <a:r>
              <a:rPr lang="en-US" altLang="en-US" sz="2400" dirty="0">
                <a:solidFill>
                  <a:srgbClr val="C00000"/>
                </a:solidFill>
              </a:rPr>
              <a:t>Stakeholder analysis:</a:t>
            </a:r>
          </a:p>
          <a:p>
            <a:pPr lvl="1">
              <a:defRPr/>
            </a:pPr>
            <a:r>
              <a:rPr lang="en-US" altLang="en-US" sz="2000" dirty="0"/>
              <a:t>A tool and technique for </a:t>
            </a:r>
            <a:r>
              <a:rPr lang="en-US" altLang="en-US" sz="2000" dirty="0">
                <a:solidFill>
                  <a:srgbClr val="C00000"/>
                </a:solidFill>
              </a:rPr>
              <a:t>Organizational Planning </a:t>
            </a:r>
            <a:r>
              <a:rPr lang="en-US" altLang="en-US" sz="2000" dirty="0"/>
              <a:t>– to ensure stakeholder needs are analyzed and can be met (p. 96)</a:t>
            </a:r>
          </a:p>
          <a:p>
            <a:pPr lvl="1">
              <a:defRPr/>
            </a:pPr>
            <a:r>
              <a:rPr lang="en-US" altLang="en-US" sz="2000" dirty="0"/>
              <a:t>Also in </a:t>
            </a:r>
            <a:r>
              <a:rPr lang="en-US" altLang="en-US" sz="2000" dirty="0">
                <a:solidFill>
                  <a:srgbClr val="C00000"/>
                </a:solidFill>
              </a:rPr>
              <a:t>Communications Planning </a:t>
            </a:r>
            <a:r>
              <a:rPr lang="en-US" altLang="en-US" sz="2000" dirty="0"/>
              <a:t>– analyzed to determine information needs and how to meet them –”avoid wasting resources on unnecessary information or inappropriate technology” </a:t>
            </a:r>
            <a:r>
              <a:rPr lang="en-US" altLang="en-US" sz="1800" dirty="0"/>
              <a:t>(p. 106)</a:t>
            </a:r>
          </a:p>
          <a:p>
            <a:pPr>
              <a:defRPr/>
            </a:pPr>
            <a:r>
              <a:rPr lang="en-US" altLang="en-US" sz="2400" dirty="0">
                <a:solidFill>
                  <a:srgbClr val="C00000"/>
                </a:solidFill>
              </a:rPr>
              <a:t>Risk quantification </a:t>
            </a:r>
            <a:r>
              <a:rPr lang="en-US" altLang="en-US" sz="2400" dirty="0"/>
              <a:t>– “an opportunity for one stakeholder (reduced cost) may be threats to another (reduced profits)” </a:t>
            </a:r>
            <a:r>
              <a:rPr lang="en-US" altLang="en-US" sz="1800" dirty="0"/>
              <a:t>(p.115) </a:t>
            </a:r>
            <a:endParaRPr lang="en-US" altLang="en-US" sz="2400" dirty="0"/>
          </a:p>
          <a:p>
            <a:pPr>
              <a:defRPr/>
            </a:pPr>
            <a:endParaRPr lang="en-GB" dirty="0"/>
          </a:p>
        </p:txBody>
      </p:sp>
    </p:spTree>
    <p:extLst>
      <p:ext uri="{BB962C8B-B14F-4D97-AF65-F5344CB8AC3E}">
        <p14:creationId xmlns:p14="http://schemas.microsoft.com/office/powerpoint/2010/main" val="18589144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AB17F-7055-1A40-A49B-B738988456AA}"/>
              </a:ext>
            </a:extLst>
          </p:cNvPr>
          <p:cNvSpPr>
            <a:spLocks noGrp="1"/>
          </p:cNvSpPr>
          <p:nvPr>
            <p:ph type="title"/>
          </p:nvPr>
        </p:nvSpPr>
        <p:spPr/>
        <p:txBody>
          <a:bodyPr/>
          <a:lstStyle/>
          <a:p>
            <a:pPr>
              <a:defRPr/>
            </a:pPr>
            <a:r>
              <a:rPr lang="en-US" altLang="en-US" dirty="0"/>
              <a:t>The List of Stakeholders Is Huge</a:t>
            </a:r>
            <a:endParaRPr lang="en-GB" dirty="0"/>
          </a:p>
        </p:txBody>
      </p:sp>
      <p:sp>
        <p:nvSpPr>
          <p:cNvPr id="3" name="Content Placeholder 2">
            <a:extLst>
              <a:ext uri="{FF2B5EF4-FFF2-40B4-BE49-F238E27FC236}">
                <a16:creationId xmlns:a16="http://schemas.microsoft.com/office/drawing/2014/main" id="{3A098604-C56E-5D49-9DE3-4B320933BA8E}"/>
              </a:ext>
            </a:extLst>
          </p:cNvPr>
          <p:cNvSpPr>
            <a:spLocks noGrp="1"/>
          </p:cNvSpPr>
          <p:nvPr>
            <p:ph idx="1"/>
          </p:nvPr>
        </p:nvSpPr>
        <p:spPr>
          <a:xfrm>
            <a:off x="0" y="1600200"/>
            <a:ext cx="9144000" cy="4800600"/>
          </a:xfrm>
        </p:spPr>
        <p:txBody>
          <a:bodyPr/>
          <a:lstStyle/>
          <a:p>
            <a:pPr>
              <a:defRPr/>
            </a:pPr>
            <a:r>
              <a:rPr lang="en-US" altLang="en-US" sz="2800" b="1" dirty="0">
                <a:solidFill>
                  <a:srgbClr val="C00000"/>
                </a:solidFill>
              </a:rPr>
              <a:t>Project Management</a:t>
            </a:r>
          </a:p>
          <a:p>
            <a:pPr lvl="1">
              <a:defRPr/>
            </a:pPr>
            <a:r>
              <a:rPr lang="en-US" altLang="en-US" sz="2400" dirty="0"/>
              <a:t>Sponsor, team, PMO, program managers, portfolio managers, operations managers, functional managers, customers/users, procurement, finance, government regulators, SMEs, consultants, and </a:t>
            </a:r>
            <a:r>
              <a:rPr lang="en-US" altLang="en-US" sz="2400" dirty="0">
                <a:solidFill>
                  <a:srgbClr val="C00000"/>
                </a:solidFill>
              </a:rPr>
              <a:t>OTHERS </a:t>
            </a:r>
            <a:r>
              <a:rPr lang="en-US" altLang="en-US" sz="2400" dirty="0"/>
              <a:t>(</a:t>
            </a:r>
            <a:r>
              <a:rPr lang="en-US" altLang="en-US" sz="2400" i="1" dirty="0"/>
              <a:t>PMBOK® 5)</a:t>
            </a:r>
          </a:p>
          <a:p>
            <a:pPr>
              <a:defRPr/>
            </a:pPr>
            <a:r>
              <a:rPr lang="en-US" altLang="en-US" sz="2800" b="1" dirty="0">
                <a:solidFill>
                  <a:srgbClr val="C00000"/>
                </a:solidFill>
              </a:rPr>
              <a:t>Program Management</a:t>
            </a:r>
          </a:p>
          <a:p>
            <a:pPr lvl="1">
              <a:defRPr/>
            </a:pPr>
            <a:r>
              <a:rPr lang="en-US" altLang="en-US" sz="2400" dirty="0"/>
              <a:t>The above PLUS – governance boards, performing organization, program team members, potential customers, competitors, affected individuals, consumer groups, environmental groups, or other interests (PMI, </a:t>
            </a:r>
            <a:r>
              <a:rPr lang="en-US" altLang="en-US" sz="2400" i="1" dirty="0"/>
              <a:t>Program Management Third Edition)</a:t>
            </a:r>
          </a:p>
          <a:p>
            <a:pPr>
              <a:defRPr/>
            </a:pPr>
            <a:endParaRPr lang="en-GB" dirty="0"/>
          </a:p>
        </p:txBody>
      </p:sp>
    </p:spTree>
    <p:extLst>
      <p:ext uri="{BB962C8B-B14F-4D97-AF65-F5344CB8AC3E}">
        <p14:creationId xmlns:p14="http://schemas.microsoft.com/office/powerpoint/2010/main" val="3443402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A3870-EFA4-D14F-ABB1-EAC045105DCF}"/>
              </a:ext>
            </a:extLst>
          </p:cNvPr>
          <p:cNvSpPr>
            <a:spLocks noGrp="1"/>
          </p:cNvSpPr>
          <p:nvPr>
            <p:ph type="title"/>
          </p:nvPr>
        </p:nvSpPr>
        <p:spPr/>
        <p:txBody>
          <a:bodyPr/>
          <a:lstStyle/>
          <a:p>
            <a:pPr>
              <a:defRPr/>
            </a:pPr>
            <a:r>
              <a:rPr lang="en-US" altLang="en-US" dirty="0"/>
              <a:t>Group Discussion</a:t>
            </a:r>
            <a:endParaRPr lang="en-GB" dirty="0"/>
          </a:p>
        </p:txBody>
      </p:sp>
      <p:sp>
        <p:nvSpPr>
          <p:cNvPr id="3" name="Content Placeholder 2">
            <a:extLst>
              <a:ext uri="{FF2B5EF4-FFF2-40B4-BE49-F238E27FC236}">
                <a16:creationId xmlns:a16="http://schemas.microsoft.com/office/drawing/2014/main" id="{FBB7B9B1-B60A-6E41-9B76-DFF46DFD68D1}"/>
              </a:ext>
            </a:extLst>
          </p:cNvPr>
          <p:cNvSpPr>
            <a:spLocks noGrp="1"/>
          </p:cNvSpPr>
          <p:nvPr>
            <p:ph idx="1"/>
          </p:nvPr>
        </p:nvSpPr>
        <p:spPr>
          <a:xfrm>
            <a:off x="228600" y="1600200"/>
            <a:ext cx="8763000" cy="4953000"/>
          </a:xfrm>
        </p:spPr>
        <p:txBody>
          <a:bodyPr/>
          <a:lstStyle/>
          <a:p>
            <a:pPr>
              <a:defRPr/>
            </a:pPr>
            <a:r>
              <a:rPr lang="en-US" altLang="en-US" sz="2000" dirty="0">
                <a:solidFill>
                  <a:srgbClr val="C00000"/>
                </a:solidFill>
              </a:rPr>
              <a:t>Research from the 1980s to today shows that 90% of a project manager’s time is spent communicating.</a:t>
            </a:r>
          </a:p>
          <a:p>
            <a:pPr lvl="1">
              <a:defRPr/>
            </a:pPr>
            <a:r>
              <a:rPr lang="en-US" altLang="en-US" sz="2000" dirty="0"/>
              <a:t>Do you feel they are more overwhelmed by stakeholders?</a:t>
            </a:r>
          </a:p>
          <a:p>
            <a:pPr lvl="1">
              <a:defRPr/>
            </a:pPr>
            <a:r>
              <a:rPr lang="en-US" altLang="en-US" sz="2000" dirty="0"/>
              <a:t>Are there too many people who have an interest in some aspect of their work?</a:t>
            </a:r>
          </a:p>
          <a:p>
            <a:pPr lvl="1">
              <a:defRPr/>
            </a:pPr>
            <a:r>
              <a:rPr lang="en-US" altLang="en-US" sz="2000" dirty="0"/>
              <a:t>Are the managers constantly rushing from meeting to meeting?</a:t>
            </a:r>
          </a:p>
          <a:p>
            <a:pPr lvl="1">
              <a:defRPr/>
            </a:pPr>
            <a:r>
              <a:rPr lang="en-US" altLang="en-US" sz="2000" dirty="0"/>
              <a:t>Do managers then often overlook a key stakeholder or stakeholder group?</a:t>
            </a:r>
          </a:p>
          <a:p>
            <a:pPr>
              <a:defRPr/>
            </a:pPr>
            <a:endParaRPr lang="en-GB" dirty="0"/>
          </a:p>
        </p:txBody>
      </p:sp>
      <p:pic>
        <p:nvPicPr>
          <p:cNvPr id="4" name="Picture 3">
            <a:extLst>
              <a:ext uri="{FF2B5EF4-FFF2-40B4-BE49-F238E27FC236}">
                <a16:creationId xmlns:a16="http://schemas.microsoft.com/office/drawing/2014/main" id="{BAE359E6-87D2-6042-98BA-3FDD8ADA0A3A}"/>
              </a:ext>
            </a:extLst>
          </p:cNvPr>
          <p:cNvPicPr/>
          <p:nvPr/>
        </p:nvPicPr>
        <p:blipFill>
          <a:blip r:embed="rId2"/>
          <a:stretch>
            <a:fillRect/>
          </a:stretch>
        </p:blipFill>
        <p:spPr>
          <a:xfrm>
            <a:off x="3131840" y="4293096"/>
            <a:ext cx="2394441" cy="1410707"/>
          </a:xfrm>
          <a:prstGeom prst="rect">
            <a:avLst/>
          </a:prstGeom>
        </p:spPr>
      </p:pic>
    </p:spTree>
    <p:extLst>
      <p:ext uri="{BB962C8B-B14F-4D97-AF65-F5344CB8AC3E}">
        <p14:creationId xmlns:p14="http://schemas.microsoft.com/office/powerpoint/2010/main" val="35796784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624F0-330D-784F-80AE-A061739A91CB}"/>
              </a:ext>
            </a:extLst>
          </p:cNvPr>
          <p:cNvSpPr>
            <a:spLocks noGrp="1"/>
          </p:cNvSpPr>
          <p:nvPr>
            <p:ph type="title"/>
          </p:nvPr>
        </p:nvSpPr>
        <p:spPr/>
        <p:txBody>
          <a:bodyPr/>
          <a:lstStyle/>
          <a:p>
            <a:pPr>
              <a:defRPr/>
            </a:pPr>
            <a:r>
              <a:rPr lang="en-GB" altLang="en-US" dirty="0">
                <a:solidFill>
                  <a:schemeClr val="tx1"/>
                </a:solidFill>
              </a:rPr>
              <a:t>Organizational</a:t>
            </a:r>
            <a:r>
              <a:rPr lang="en-US" altLang="en-US" dirty="0">
                <a:solidFill>
                  <a:schemeClr val="tx1"/>
                </a:solidFill>
              </a:rPr>
              <a:t> stakeholders</a:t>
            </a:r>
            <a:endParaRPr lang="en-GB" dirty="0"/>
          </a:p>
        </p:txBody>
      </p:sp>
      <p:sp>
        <p:nvSpPr>
          <p:cNvPr id="3" name="Content Placeholder 2">
            <a:extLst>
              <a:ext uri="{FF2B5EF4-FFF2-40B4-BE49-F238E27FC236}">
                <a16:creationId xmlns:a16="http://schemas.microsoft.com/office/drawing/2014/main" id="{968C60B1-6ED7-5040-BA06-70799A6BC7B6}"/>
              </a:ext>
            </a:extLst>
          </p:cNvPr>
          <p:cNvSpPr>
            <a:spLocks noGrp="1"/>
          </p:cNvSpPr>
          <p:nvPr>
            <p:ph idx="1"/>
          </p:nvPr>
        </p:nvSpPr>
        <p:spPr/>
        <p:txBody>
          <a:bodyPr/>
          <a:lstStyle/>
          <a:p>
            <a:pPr marL="341313" indent="-341313">
              <a:spcBef>
                <a:spcPts val="800"/>
              </a:spcBef>
              <a:buClr>
                <a:srgbClr val="FFFFFF"/>
              </a:buClr>
              <a:buSzPct val="100000"/>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dirty="0">
                <a:solidFill>
                  <a:srgbClr val="FFFFFF"/>
                </a:solidFill>
              </a:rPr>
              <a:t>An objective is the end-point of a process</a:t>
            </a:r>
          </a:p>
          <a:p>
            <a:pPr marL="341313" indent="-341313">
              <a:spcBef>
                <a:spcPts val="800"/>
              </a:spcBef>
              <a:buClr>
                <a:srgbClr val="FFFFFF"/>
              </a:buClr>
              <a:buSzPct val="100000"/>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dirty="0">
                <a:solidFill>
                  <a:srgbClr val="FFFFFF"/>
                </a:solidFill>
              </a:rPr>
              <a:t>Answers the questions of what, when, and how much</a:t>
            </a:r>
          </a:p>
          <a:p>
            <a:pPr marL="341313" indent="-341313">
              <a:spcBef>
                <a:spcPts val="800"/>
              </a:spcBef>
              <a:buClr>
                <a:srgbClr val="FFFFFF"/>
              </a:buClr>
              <a:buSzPct val="100000"/>
              <a:buFont typeface="Arial" panose="020B0604020202020204" pitchFamily="34" charset="0"/>
              <a:buChar char="•"/>
              <a:tabLst>
                <a:tab pos="723900" algn="l"/>
                <a:tab pos="1447800" algn="l"/>
                <a:tab pos="2171700" algn="l"/>
                <a:tab pos="2895600" algn="l"/>
                <a:tab pos="3619500" algn="l"/>
                <a:tab pos="4343400" algn="l"/>
                <a:tab pos="5067300" algn="l"/>
                <a:tab pos="5791200" algn="l"/>
                <a:tab pos="6515100" algn="l"/>
                <a:tab pos="7239000" algn="l"/>
                <a:tab pos="7962900" algn="l"/>
              </a:tabLst>
              <a:defRPr/>
            </a:pPr>
            <a:r>
              <a:rPr lang="en-GB" altLang="en-US" dirty="0">
                <a:solidFill>
                  <a:srgbClr val="FFFFFF"/>
                </a:solidFill>
              </a:rPr>
              <a:t>Provides a verifiable and measurable  accounting of project success</a:t>
            </a:r>
          </a:p>
          <a:p>
            <a:pPr>
              <a:defRPr/>
            </a:pPr>
            <a:endParaRPr lang="en-GB" dirty="0"/>
          </a:p>
        </p:txBody>
      </p:sp>
      <p:pic>
        <p:nvPicPr>
          <p:cNvPr id="14340" name="Picture 3" descr="Exhibit 03">
            <a:extLst>
              <a:ext uri="{FF2B5EF4-FFF2-40B4-BE49-F238E27FC236}">
                <a16:creationId xmlns:a16="http://schemas.microsoft.com/office/drawing/2014/main" id="{F14792A5-64BE-CA4F-A7E1-0322F927FD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24486"/>
          <a:stretch>
            <a:fillRect/>
          </a:stretch>
        </p:blipFill>
        <p:spPr bwMode="auto">
          <a:xfrm>
            <a:off x="457200" y="1524000"/>
            <a:ext cx="82296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99731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7958D-19C0-4F4E-AF90-77E7C20675F7}"/>
              </a:ext>
            </a:extLst>
          </p:cNvPr>
          <p:cNvSpPr>
            <a:spLocks noGrp="1"/>
          </p:cNvSpPr>
          <p:nvPr>
            <p:ph type="title"/>
          </p:nvPr>
        </p:nvSpPr>
        <p:spPr/>
        <p:txBody>
          <a:bodyPr/>
          <a:lstStyle/>
          <a:p>
            <a:pPr>
              <a:defRPr/>
            </a:pPr>
            <a:r>
              <a:rPr lang="en-US" altLang="en-US" dirty="0"/>
              <a:t>Stakeholder analysis</a:t>
            </a:r>
            <a:endParaRPr lang="en-GB" dirty="0"/>
          </a:p>
        </p:txBody>
      </p:sp>
      <p:sp>
        <p:nvSpPr>
          <p:cNvPr id="3" name="Content Placeholder 2">
            <a:extLst>
              <a:ext uri="{FF2B5EF4-FFF2-40B4-BE49-F238E27FC236}">
                <a16:creationId xmlns:a16="http://schemas.microsoft.com/office/drawing/2014/main" id="{28F59D80-3EA6-9B42-987E-0F02E2032BFE}"/>
              </a:ext>
            </a:extLst>
          </p:cNvPr>
          <p:cNvSpPr>
            <a:spLocks noGrp="1"/>
          </p:cNvSpPr>
          <p:nvPr>
            <p:ph idx="1"/>
          </p:nvPr>
        </p:nvSpPr>
        <p:spPr/>
        <p:txBody>
          <a:bodyPr/>
          <a:lstStyle/>
          <a:p>
            <a:pPr eaLnBrk="1" hangingPunct="1">
              <a:defRPr/>
            </a:pPr>
            <a:r>
              <a:rPr lang="en-US" altLang="en-US" sz="2800" b="1" dirty="0"/>
              <a:t>Identification of all stakeholders involved</a:t>
            </a:r>
          </a:p>
          <a:p>
            <a:pPr lvl="1" eaLnBrk="1" hangingPunct="1">
              <a:defRPr/>
            </a:pPr>
            <a:r>
              <a:rPr lang="en-US" altLang="en-US" sz="2400" dirty="0"/>
              <a:t>stakeholders which may be affected by the problem or the project are identified</a:t>
            </a:r>
          </a:p>
          <a:p>
            <a:pPr eaLnBrk="1" hangingPunct="1">
              <a:defRPr/>
            </a:pPr>
            <a:r>
              <a:rPr lang="en-US" altLang="en-US" sz="2800" b="1" dirty="0"/>
              <a:t>Categorization of the stakeholders</a:t>
            </a:r>
          </a:p>
          <a:p>
            <a:pPr lvl="1" eaLnBrk="1" hangingPunct="1">
              <a:defRPr/>
            </a:pPr>
            <a:r>
              <a:rPr lang="en-US" altLang="en-US" sz="2400" dirty="0"/>
              <a:t>all relevant stakeholders are categorized according to criteria relevant for the specific project (active, beneficiaries, affected, supporters, opponents)</a:t>
            </a:r>
          </a:p>
          <a:p>
            <a:pPr eaLnBrk="1" hangingPunct="1">
              <a:defRPr/>
            </a:pPr>
            <a:r>
              <a:rPr lang="en-US" altLang="en-US" sz="2800" b="1" dirty="0"/>
              <a:t>Detailed analysis of selected stakeholders</a:t>
            </a:r>
          </a:p>
          <a:p>
            <a:pPr lvl="1" eaLnBrk="1" hangingPunct="1">
              <a:defRPr/>
            </a:pPr>
            <a:r>
              <a:rPr lang="en-US" altLang="en-US" sz="2400" dirty="0"/>
              <a:t>more detailed analysis of selected stakeholders (characteristics, relations, interest, power)</a:t>
            </a:r>
            <a:endParaRPr lang="en-US" altLang="en-US" sz="2400" b="1" dirty="0"/>
          </a:p>
          <a:p>
            <a:pPr>
              <a:defRPr/>
            </a:pPr>
            <a:endParaRPr lang="en-GB" dirty="0"/>
          </a:p>
        </p:txBody>
      </p:sp>
    </p:spTree>
    <p:extLst>
      <p:ext uri="{BB962C8B-B14F-4D97-AF65-F5344CB8AC3E}">
        <p14:creationId xmlns:p14="http://schemas.microsoft.com/office/powerpoint/2010/main" val="1460753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F6B67-2915-3544-A530-50313D45F7D5}"/>
              </a:ext>
            </a:extLst>
          </p:cNvPr>
          <p:cNvSpPr>
            <a:spLocks noGrp="1"/>
          </p:cNvSpPr>
          <p:nvPr>
            <p:ph type="title"/>
          </p:nvPr>
        </p:nvSpPr>
        <p:spPr/>
        <p:txBody>
          <a:bodyPr/>
          <a:lstStyle/>
          <a:p>
            <a:pPr>
              <a:defRPr/>
            </a:pPr>
            <a:r>
              <a:rPr lang="en-US" altLang="en-US" dirty="0"/>
              <a:t>Categorization of stakeholders</a:t>
            </a:r>
            <a:endParaRPr lang="en-GB" dirty="0"/>
          </a:p>
        </p:txBody>
      </p:sp>
      <p:sp>
        <p:nvSpPr>
          <p:cNvPr id="3" name="Content Placeholder 2">
            <a:extLst>
              <a:ext uri="{FF2B5EF4-FFF2-40B4-BE49-F238E27FC236}">
                <a16:creationId xmlns:a16="http://schemas.microsoft.com/office/drawing/2014/main" id="{878B0F1E-023D-804E-8925-B09F95D7B119}"/>
              </a:ext>
            </a:extLst>
          </p:cNvPr>
          <p:cNvSpPr>
            <a:spLocks noGrp="1"/>
          </p:cNvSpPr>
          <p:nvPr>
            <p:ph idx="1"/>
          </p:nvPr>
        </p:nvSpPr>
        <p:spPr>
          <a:xfrm>
            <a:off x="457200" y="1196752"/>
            <a:ext cx="8229600" cy="3917032"/>
          </a:xfrm>
        </p:spPr>
        <p:txBody>
          <a:bodyPr/>
          <a:lstStyle/>
          <a:p>
            <a:pPr eaLnBrk="1" hangingPunct="1">
              <a:lnSpc>
                <a:spcPct val="90000"/>
              </a:lnSpc>
              <a:defRPr/>
            </a:pPr>
            <a:r>
              <a:rPr lang="en-US" altLang="en-US" sz="2800" dirty="0">
                <a:latin typeface="Helvetica" panose="020B0604020202020204" pitchFamily="34" charset="0"/>
              </a:rPr>
              <a:t>Key stakeholder</a:t>
            </a:r>
            <a:endParaRPr lang="en-US" altLang="en-US" sz="2400" dirty="0">
              <a:latin typeface="Helvetica" panose="020B0604020202020204" pitchFamily="34" charset="0"/>
            </a:endParaRPr>
          </a:p>
          <a:p>
            <a:pPr lvl="1" eaLnBrk="1" hangingPunct="1">
              <a:lnSpc>
                <a:spcPct val="90000"/>
              </a:lnSpc>
              <a:defRPr/>
            </a:pPr>
            <a:r>
              <a:rPr lang="en-US" altLang="en-US" sz="2200" dirty="0"/>
              <a:t>Those who can significantly influence or are important to the success of an activity</a:t>
            </a:r>
          </a:p>
          <a:p>
            <a:pPr lvl="1" eaLnBrk="1" hangingPunct="1">
              <a:lnSpc>
                <a:spcPct val="90000"/>
              </a:lnSpc>
              <a:defRPr/>
            </a:pPr>
            <a:endParaRPr lang="en-US" altLang="en-US" sz="2000" dirty="0">
              <a:latin typeface="Helvetica" panose="020B0604020202020204" pitchFamily="34" charset="0"/>
            </a:endParaRPr>
          </a:p>
          <a:p>
            <a:pPr eaLnBrk="1" hangingPunct="1">
              <a:lnSpc>
                <a:spcPct val="90000"/>
              </a:lnSpc>
              <a:defRPr/>
            </a:pPr>
            <a:r>
              <a:rPr lang="en-US" altLang="en-US" sz="2800" dirty="0">
                <a:latin typeface="Helvetica" panose="020B0604020202020204" pitchFamily="34" charset="0"/>
              </a:rPr>
              <a:t>Primary stakeholder</a:t>
            </a:r>
            <a:endParaRPr lang="en-US" altLang="en-US" sz="2400" dirty="0">
              <a:latin typeface="Helvetica" panose="020B0604020202020204" pitchFamily="34" charset="0"/>
            </a:endParaRPr>
          </a:p>
          <a:p>
            <a:pPr lvl="1" eaLnBrk="1" hangingPunct="1">
              <a:lnSpc>
                <a:spcPct val="90000"/>
              </a:lnSpc>
              <a:defRPr/>
            </a:pPr>
            <a:r>
              <a:rPr lang="en-US" altLang="en-US" sz="2200" dirty="0"/>
              <a:t>Those individuals and groups who are ultimately affected by an activity, either as beneficiaries (positively impacted) or those adversely impacted</a:t>
            </a:r>
            <a:r>
              <a:rPr lang="en-US" altLang="en-US" sz="2000" dirty="0"/>
              <a:t>	</a:t>
            </a:r>
          </a:p>
          <a:p>
            <a:pPr lvl="1" eaLnBrk="1" hangingPunct="1">
              <a:lnSpc>
                <a:spcPct val="90000"/>
              </a:lnSpc>
              <a:defRPr/>
            </a:pPr>
            <a:endParaRPr lang="en-US" altLang="en-US" sz="2000" dirty="0">
              <a:latin typeface="Helvetica" panose="020B0604020202020204" pitchFamily="34" charset="0"/>
            </a:endParaRPr>
          </a:p>
          <a:p>
            <a:pPr eaLnBrk="1" hangingPunct="1">
              <a:lnSpc>
                <a:spcPct val="90000"/>
              </a:lnSpc>
              <a:defRPr/>
            </a:pPr>
            <a:r>
              <a:rPr lang="en-US" altLang="en-US" sz="2800" dirty="0">
                <a:latin typeface="Helvetica" panose="020B0604020202020204" pitchFamily="34" charset="0"/>
              </a:rPr>
              <a:t>Secondary stakeholder</a:t>
            </a:r>
            <a:endParaRPr lang="en-US" altLang="en-US" sz="2400" dirty="0">
              <a:latin typeface="Helvetica" panose="020B0604020202020204" pitchFamily="34" charset="0"/>
            </a:endParaRPr>
          </a:p>
          <a:p>
            <a:pPr lvl="1" eaLnBrk="1" hangingPunct="1">
              <a:lnSpc>
                <a:spcPct val="90000"/>
              </a:lnSpc>
              <a:defRPr/>
            </a:pPr>
            <a:r>
              <a:rPr lang="en-US" altLang="en-US" sz="2200" dirty="0">
                <a:solidFill>
                  <a:srgbClr val="000000"/>
                </a:solidFill>
                <a:latin typeface="Helvetica" panose="020B0604020202020204" pitchFamily="34" charset="0"/>
              </a:rPr>
              <a:t>All other individuals or institutions with a stake, interest or intermediary role in the activity</a:t>
            </a:r>
            <a:endParaRPr lang="en-US" altLang="en-US" sz="2000" dirty="0">
              <a:solidFill>
                <a:srgbClr val="000000"/>
              </a:solidFill>
              <a:latin typeface="Helvetica" panose="020B0604020202020204" pitchFamily="34" charset="0"/>
            </a:endParaRPr>
          </a:p>
          <a:p>
            <a:pPr>
              <a:defRPr/>
            </a:pPr>
            <a:endParaRPr lang="en-GB" dirty="0"/>
          </a:p>
        </p:txBody>
      </p:sp>
    </p:spTree>
    <p:extLst>
      <p:ext uri="{BB962C8B-B14F-4D97-AF65-F5344CB8AC3E}">
        <p14:creationId xmlns:p14="http://schemas.microsoft.com/office/powerpoint/2010/main" val="1989236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74F5-D604-F240-AF75-658EC30CEDBF}"/>
              </a:ext>
            </a:extLst>
          </p:cNvPr>
          <p:cNvSpPr>
            <a:spLocks noGrp="1"/>
          </p:cNvSpPr>
          <p:nvPr>
            <p:ph type="title"/>
          </p:nvPr>
        </p:nvSpPr>
        <p:spPr/>
        <p:txBody>
          <a:bodyPr/>
          <a:lstStyle/>
          <a:p>
            <a:pPr>
              <a:defRPr/>
            </a:pPr>
            <a:r>
              <a:rPr lang="en-US" altLang="en-US" dirty="0"/>
              <a:t>Importance / Influence of stakeholders</a:t>
            </a:r>
            <a:endParaRPr lang="en-GB" dirty="0"/>
          </a:p>
        </p:txBody>
      </p:sp>
      <p:pic>
        <p:nvPicPr>
          <p:cNvPr id="17411" name="Picture 5" descr="influenceMatrix">
            <a:extLst>
              <a:ext uri="{FF2B5EF4-FFF2-40B4-BE49-F238E27FC236}">
                <a16:creationId xmlns:a16="http://schemas.microsoft.com/office/drawing/2014/main" id="{CE1B3C86-DC1F-824F-A0FC-C6780E99D35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333500" y="1600200"/>
            <a:ext cx="5326732" cy="37287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7929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FFD85A0E-C2DD-0A41-BA3C-9F491FDDCDA2}"/>
              </a:ext>
            </a:extLst>
          </p:cNvPr>
          <p:cNvSpPr>
            <a:spLocks noGrp="1" noChangeArrowheads="1"/>
          </p:cNvSpPr>
          <p:nvPr>
            <p:ph type="title"/>
          </p:nvPr>
        </p:nvSpPr>
        <p:spPr>
          <a:xfrm>
            <a:off x="457200" y="274638"/>
            <a:ext cx="8229600" cy="487362"/>
          </a:xfrm>
        </p:spPr>
        <p:txBody>
          <a:bodyPr/>
          <a:lstStyle/>
          <a:p>
            <a:pPr eaLnBrk="1" hangingPunct="1">
              <a:defRPr/>
            </a:pPr>
            <a:r>
              <a:rPr lang="en-US" altLang="en-US" sz="4000" dirty="0"/>
              <a:t>Importance / Influence Matrix</a:t>
            </a:r>
            <a:endParaRPr lang="en-US" altLang="en-US" dirty="0"/>
          </a:p>
        </p:txBody>
      </p:sp>
      <p:pic>
        <p:nvPicPr>
          <p:cNvPr id="18435" name="Picture 10">
            <a:extLst>
              <a:ext uri="{FF2B5EF4-FFF2-40B4-BE49-F238E27FC236}">
                <a16:creationId xmlns:a16="http://schemas.microsoft.com/office/drawing/2014/main" id="{4D46097E-1034-3942-AA94-D8FD041966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 y="1052736"/>
            <a:ext cx="8229600" cy="5681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43" name="Rectangle 11">
            <a:extLst>
              <a:ext uri="{FF2B5EF4-FFF2-40B4-BE49-F238E27FC236}">
                <a16:creationId xmlns:a16="http://schemas.microsoft.com/office/drawing/2014/main" id="{83B24303-97BD-8E40-974D-E8A341B27088}"/>
              </a:ext>
            </a:extLst>
          </p:cNvPr>
          <p:cNvSpPr>
            <a:spLocks noChangeArrowheads="1"/>
          </p:cNvSpPr>
          <p:nvPr/>
        </p:nvSpPr>
        <p:spPr bwMode="auto">
          <a:xfrm>
            <a:off x="838200" y="2971800"/>
            <a:ext cx="3581400" cy="1074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4"/>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4"/>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4"/>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9pPr>
          </a:lstStyle>
          <a:p>
            <a:pPr algn="ctr" eaLnBrk="1" hangingPunct="1">
              <a:spcBef>
                <a:spcPct val="30000"/>
              </a:spcBef>
              <a:buClrTx/>
              <a:buFontTx/>
              <a:buNone/>
            </a:pPr>
            <a:r>
              <a:rPr lang="en-US" altLang="en-US" sz="1500"/>
              <a:t>Shows stakeholders of high importance to the activity, but with low influence. </a:t>
            </a:r>
          </a:p>
          <a:p>
            <a:pPr algn="ctr" eaLnBrk="1" hangingPunct="1">
              <a:spcBef>
                <a:spcPct val="30000"/>
              </a:spcBef>
              <a:buClrTx/>
              <a:buFontTx/>
              <a:buNone/>
            </a:pPr>
            <a:r>
              <a:rPr lang="en-US" altLang="en-US" sz="1500"/>
              <a:t>They require special initiatives if their interests are to be met</a:t>
            </a:r>
          </a:p>
        </p:txBody>
      </p:sp>
      <p:sp>
        <p:nvSpPr>
          <p:cNvPr id="44044" name="Rectangle 12">
            <a:extLst>
              <a:ext uri="{FF2B5EF4-FFF2-40B4-BE49-F238E27FC236}">
                <a16:creationId xmlns:a16="http://schemas.microsoft.com/office/drawing/2014/main" id="{BE6DCB7A-AAC2-1B49-8533-E21450AA5272}"/>
              </a:ext>
            </a:extLst>
          </p:cNvPr>
          <p:cNvSpPr>
            <a:spLocks noChangeArrowheads="1"/>
          </p:cNvSpPr>
          <p:nvPr/>
        </p:nvSpPr>
        <p:spPr bwMode="auto">
          <a:xfrm>
            <a:off x="4724400" y="2762250"/>
            <a:ext cx="3886200"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4"/>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4"/>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4"/>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9pPr>
          </a:lstStyle>
          <a:p>
            <a:pPr algn="ctr" eaLnBrk="1" hangingPunct="1">
              <a:spcBef>
                <a:spcPct val="30000"/>
              </a:spcBef>
              <a:buClrTx/>
              <a:buFontTx/>
              <a:buNone/>
            </a:pPr>
            <a:r>
              <a:rPr lang="en-US" altLang="en-US" sz="1400"/>
              <a:t>Shows stakeholders of high importance to the activity who can also significantly influence its success. Managers will need to develop good working relationship with these stakeholders to ensure an effective coalition of support for the activity</a:t>
            </a:r>
            <a:endParaRPr lang="is-IS" altLang="en-US" sz="1400"/>
          </a:p>
          <a:p>
            <a:pPr algn="ctr" eaLnBrk="1" hangingPunct="1">
              <a:spcBef>
                <a:spcPct val="0"/>
              </a:spcBef>
              <a:buClrTx/>
              <a:buFontTx/>
              <a:buNone/>
            </a:pPr>
            <a:endParaRPr lang="en-US" altLang="en-US" sz="1400"/>
          </a:p>
        </p:txBody>
      </p:sp>
      <p:sp>
        <p:nvSpPr>
          <p:cNvPr id="44045" name="Rectangle 13">
            <a:extLst>
              <a:ext uri="{FF2B5EF4-FFF2-40B4-BE49-F238E27FC236}">
                <a16:creationId xmlns:a16="http://schemas.microsoft.com/office/drawing/2014/main" id="{605035CE-FEAC-4F46-959D-18766D64666E}"/>
              </a:ext>
            </a:extLst>
          </p:cNvPr>
          <p:cNvSpPr>
            <a:spLocks noChangeArrowheads="1"/>
          </p:cNvSpPr>
          <p:nvPr/>
        </p:nvSpPr>
        <p:spPr bwMode="auto">
          <a:xfrm>
            <a:off x="762000" y="4495800"/>
            <a:ext cx="3810000" cy="130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4"/>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4"/>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4"/>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9pPr>
          </a:lstStyle>
          <a:p>
            <a:pPr algn="ctr" eaLnBrk="1" hangingPunct="1">
              <a:spcBef>
                <a:spcPct val="30000"/>
              </a:spcBef>
              <a:buClrTx/>
              <a:buFontTx/>
              <a:buNone/>
            </a:pPr>
            <a:r>
              <a:rPr lang="en-US" altLang="en-US" sz="1500"/>
              <a:t>Shows stakeholders who are of low priority but may need limited monitoring </a:t>
            </a:r>
          </a:p>
          <a:p>
            <a:pPr algn="ctr" eaLnBrk="1" hangingPunct="1">
              <a:spcBef>
                <a:spcPct val="30000"/>
              </a:spcBef>
              <a:buClrTx/>
              <a:buFontTx/>
              <a:buNone/>
            </a:pPr>
            <a:r>
              <a:rPr lang="en-US" altLang="en-US" sz="1500"/>
              <a:t>They are unlikely to be the focus of the activity</a:t>
            </a:r>
            <a:endParaRPr lang="is-IS" altLang="en-US" sz="1500"/>
          </a:p>
          <a:p>
            <a:pPr algn="ctr" eaLnBrk="1" hangingPunct="1">
              <a:spcBef>
                <a:spcPct val="0"/>
              </a:spcBef>
              <a:buClrTx/>
              <a:buFontTx/>
              <a:buNone/>
            </a:pPr>
            <a:endParaRPr lang="en-US" altLang="en-US" sz="1500"/>
          </a:p>
        </p:txBody>
      </p:sp>
      <p:sp>
        <p:nvSpPr>
          <p:cNvPr id="44046" name="Rectangle 14">
            <a:extLst>
              <a:ext uri="{FF2B5EF4-FFF2-40B4-BE49-F238E27FC236}">
                <a16:creationId xmlns:a16="http://schemas.microsoft.com/office/drawing/2014/main" id="{37E81FD8-7A39-E84E-A7E8-A954762048C8}"/>
              </a:ext>
            </a:extLst>
          </p:cNvPr>
          <p:cNvSpPr>
            <a:spLocks noChangeArrowheads="1"/>
          </p:cNvSpPr>
          <p:nvPr/>
        </p:nvSpPr>
        <p:spPr bwMode="auto">
          <a:xfrm>
            <a:off x="4800600" y="4267200"/>
            <a:ext cx="3810000" cy="123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4"/>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4"/>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4"/>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9pPr>
          </a:lstStyle>
          <a:p>
            <a:pPr algn="ctr" eaLnBrk="1" hangingPunct="1">
              <a:spcBef>
                <a:spcPct val="30000"/>
              </a:spcBef>
              <a:buClrTx/>
              <a:buFontTx/>
              <a:buNone/>
            </a:pPr>
            <a:r>
              <a:rPr lang="en-US" altLang="en-US" sz="1400"/>
              <a:t>Shows stakeholders with high influence, who can affect outcome of the activity, but whose interest are not the target of the activity </a:t>
            </a:r>
          </a:p>
          <a:p>
            <a:pPr algn="ctr" eaLnBrk="1" hangingPunct="1">
              <a:spcBef>
                <a:spcPct val="30000"/>
              </a:spcBef>
              <a:buClrTx/>
              <a:buFontTx/>
              <a:buNone/>
            </a:pPr>
            <a:r>
              <a:rPr lang="en-US" altLang="en-US" sz="1400"/>
              <a:t>These stakeholders may be able to block the activity and therefore constitute a killer risk</a:t>
            </a:r>
          </a:p>
        </p:txBody>
      </p:sp>
    </p:spTree>
    <p:extLst>
      <p:ext uri="{BB962C8B-B14F-4D97-AF65-F5344CB8AC3E}">
        <p14:creationId xmlns:p14="http://schemas.microsoft.com/office/powerpoint/2010/main" val="24386091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4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4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4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40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43" grpId="0"/>
      <p:bldP spid="44044" grpId="0"/>
      <p:bldP spid="44045" grpId="0"/>
      <p:bldP spid="4404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E7CBD52-2415-0040-85F9-25A320CADAFF}"/>
              </a:ext>
            </a:extLst>
          </p:cNvPr>
          <p:cNvSpPr>
            <a:spLocks noGrp="1" noChangeArrowheads="1"/>
          </p:cNvSpPr>
          <p:nvPr>
            <p:ph type="title"/>
          </p:nvPr>
        </p:nvSpPr>
        <p:spPr/>
        <p:txBody>
          <a:bodyPr/>
          <a:lstStyle/>
          <a:p>
            <a:pPr eaLnBrk="1" hangingPunct="1">
              <a:defRPr/>
            </a:pPr>
            <a:r>
              <a:rPr lang="en-US" altLang="en-US" sz="4000"/>
              <a:t>Importance / Influence matrix</a:t>
            </a:r>
            <a:endParaRPr lang="en-US" altLang="en-US"/>
          </a:p>
        </p:txBody>
      </p:sp>
      <p:sp>
        <p:nvSpPr>
          <p:cNvPr id="49155" name="Rectangle 3">
            <a:extLst>
              <a:ext uri="{FF2B5EF4-FFF2-40B4-BE49-F238E27FC236}">
                <a16:creationId xmlns:a16="http://schemas.microsoft.com/office/drawing/2014/main" id="{5F0EA5AC-4845-6E4B-85C9-8CCC6A122844}"/>
              </a:ext>
            </a:extLst>
          </p:cNvPr>
          <p:cNvSpPr>
            <a:spLocks noGrp="1" noChangeArrowheads="1"/>
          </p:cNvSpPr>
          <p:nvPr>
            <p:ph type="body" idx="1"/>
          </p:nvPr>
        </p:nvSpPr>
        <p:spPr/>
        <p:txBody>
          <a:bodyPr/>
          <a:lstStyle/>
          <a:p>
            <a:pPr eaLnBrk="1" hangingPunct="1">
              <a:defRPr/>
            </a:pPr>
            <a:r>
              <a:rPr lang="en-US" altLang="en-US" sz="2800" dirty="0"/>
              <a:t>Those included in Boxes A, B and D are the main stakeholders in the activity </a:t>
            </a:r>
          </a:p>
          <a:p>
            <a:pPr lvl="1" eaLnBrk="1" hangingPunct="1">
              <a:defRPr/>
            </a:pPr>
            <a:r>
              <a:rPr lang="en-US" altLang="en-US" sz="2400" dirty="0"/>
              <a:t>They can significantly influence it or are the most important stakeholders if the activities/objectives are to be met</a:t>
            </a:r>
          </a:p>
          <a:p>
            <a:pPr eaLnBrk="1" hangingPunct="1">
              <a:defRPr/>
            </a:pPr>
            <a:r>
              <a:rPr lang="en-US" altLang="en-US" sz="2800" dirty="0"/>
              <a:t>Stakeholders in box C are low priority but may need limited monitoring </a:t>
            </a:r>
          </a:p>
        </p:txBody>
      </p:sp>
    </p:spTree>
    <p:extLst>
      <p:ext uri="{BB962C8B-B14F-4D97-AF65-F5344CB8AC3E}">
        <p14:creationId xmlns:p14="http://schemas.microsoft.com/office/powerpoint/2010/main" val="18260346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15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915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91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AED60124-AFCF-AC4A-87F9-DEE21C5C35F7}"/>
              </a:ext>
            </a:extLst>
          </p:cNvPr>
          <p:cNvSpPr>
            <a:spLocks noGrp="1"/>
          </p:cNvSpPr>
          <p:nvPr>
            <p:ph type="title"/>
          </p:nvPr>
        </p:nvSpPr>
        <p:spPr/>
        <p:txBody>
          <a:bodyPr/>
          <a:lstStyle/>
          <a:p>
            <a:pPr>
              <a:defRPr/>
            </a:pPr>
            <a:r>
              <a:rPr lang="en-US" altLang="en-US" dirty="0"/>
              <a:t>Other Suggestions</a:t>
            </a:r>
          </a:p>
        </p:txBody>
      </p:sp>
      <p:sp>
        <p:nvSpPr>
          <p:cNvPr id="45059" name="Content Placeholder 2">
            <a:extLst>
              <a:ext uri="{FF2B5EF4-FFF2-40B4-BE49-F238E27FC236}">
                <a16:creationId xmlns:a16="http://schemas.microsoft.com/office/drawing/2014/main" id="{631342E9-A171-2341-938D-B530CE0303D0}"/>
              </a:ext>
            </a:extLst>
          </p:cNvPr>
          <p:cNvSpPr>
            <a:spLocks noGrp="1"/>
          </p:cNvSpPr>
          <p:nvPr>
            <p:ph sz="half" idx="1"/>
          </p:nvPr>
        </p:nvSpPr>
        <p:spPr>
          <a:xfrm>
            <a:off x="457200" y="1600200"/>
            <a:ext cx="4419600" cy="4525963"/>
          </a:xfrm>
        </p:spPr>
        <p:txBody>
          <a:bodyPr/>
          <a:lstStyle/>
          <a:p>
            <a:pPr>
              <a:defRPr/>
            </a:pPr>
            <a:r>
              <a:rPr lang="en-US" altLang="en-US" dirty="0">
                <a:solidFill>
                  <a:srgbClr val="C00000"/>
                </a:solidFill>
              </a:rPr>
              <a:t>Power</a:t>
            </a:r>
          </a:p>
          <a:p>
            <a:pPr lvl="1">
              <a:defRPr/>
            </a:pPr>
            <a:r>
              <a:rPr lang="en-US" altLang="en-US" dirty="0"/>
              <a:t>The power the stakeholder or group has or may have to change or stop the initiative</a:t>
            </a:r>
          </a:p>
          <a:p>
            <a:pPr lvl="1">
              <a:defRPr/>
            </a:pPr>
            <a:r>
              <a:rPr lang="en-US" altLang="en-US" dirty="0"/>
              <a:t>Recognize the extent of the power</a:t>
            </a:r>
          </a:p>
          <a:p>
            <a:pPr>
              <a:defRPr/>
            </a:pPr>
            <a:r>
              <a:rPr lang="en-US" altLang="en-US" dirty="0">
                <a:solidFill>
                  <a:srgbClr val="C00000"/>
                </a:solidFill>
              </a:rPr>
              <a:t>Proximity</a:t>
            </a:r>
          </a:p>
          <a:p>
            <a:pPr lvl="1">
              <a:defRPr/>
            </a:pPr>
            <a:r>
              <a:rPr lang="en-US" altLang="en-US" dirty="0"/>
              <a:t>Involvement the stakeholder has with the team</a:t>
            </a:r>
          </a:p>
        </p:txBody>
      </p:sp>
      <p:sp>
        <p:nvSpPr>
          <p:cNvPr id="45060" name="Content Placeholder 3">
            <a:extLst>
              <a:ext uri="{FF2B5EF4-FFF2-40B4-BE49-F238E27FC236}">
                <a16:creationId xmlns:a16="http://schemas.microsoft.com/office/drawing/2014/main" id="{DB942A65-F906-4D4D-A9CE-432B4F1135D9}"/>
              </a:ext>
            </a:extLst>
          </p:cNvPr>
          <p:cNvSpPr>
            <a:spLocks noGrp="1"/>
          </p:cNvSpPr>
          <p:nvPr>
            <p:ph sz="half" idx="2"/>
          </p:nvPr>
        </p:nvSpPr>
        <p:spPr/>
        <p:txBody>
          <a:bodyPr/>
          <a:lstStyle/>
          <a:p>
            <a:pPr>
              <a:defRPr/>
            </a:pPr>
            <a:r>
              <a:rPr lang="en-US" altLang="en-US" dirty="0">
                <a:solidFill>
                  <a:srgbClr val="C00000"/>
                </a:solidFill>
              </a:rPr>
              <a:t>Urgency</a:t>
            </a:r>
          </a:p>
          <a:p>
            <a:pPr lvl="1">
              <a:defRPr/>
            </a:pPr>
            <a:r>
              <a:rPr lang="en-US" altLang="en-US" dirty="0"/>
              <a:t>Time sensitivity</a:t>
            </a:r>
          </a:p>
          <a:p>
            <a:pPr lvl="1">
              <a:defRPr/>
            </a:pPr>
            <a:r>
              <a:rPr lang="en-US" altLang="en-US" dirty="0"/>
              <a:t>Criticality</a:t>
            </a:r>
          </a:p>
          <a:p>
            <a:pPr lvl="1">
              <a:defRPr/>
            </a:pPr>
            <a:r>
              <a:rPr lang="en-US" altLang="en-US" dirty="0"/>
              <a:t>The value the stakeholder has on the outcome of the initiative</a:t>
            </a:r>
          </a:p>
          <a:p>
            <a:pPr lvl="1">
              <a:defRPr/>
            </a:pPr>
            <a:r>
              <a:rPr lang="en-US" altLang="en-US" dirty="0"/>
              <a:t>The action the stakeholder may take</a:t>
            </a:r>
          </a:p>
        </p:txBody>
      </p:sp>
      <p:sp>
        <p:nvSpPr>
          <p:cNvPr id="45061" name="Footer Placeholder 4">
            <a:extLst>
              <a:ext uri="{FF2B5EF4-FFF2-40B4-BE49-F238E27FC236}">
                <a16:creationId xmlns:a16="http://schemas.microsoft.com/office/drawing/2014/main" id="{2747A6F5-E052-B348-A289-84C69EE79CB6}"/>
              </a:ext>
            </a:extLst>
          </p:cNvPr>
          <p:cNvSpPr>
            <a:spLocks noGrp="1"/>
          </p:cNvSpPr>
          <p:nvPr>
            <p:ph type="ftr" sz="quarter" idx="12"/>
          </p:nvPr>
        </p:nvSpPr>
        <p:spPr>
          <a:xfrm>
            <a:off x="457200" y="6245225"/>
            <a:ext cx="28194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6" name="Slide Number Placeholder 5">
            <a:extLst>
              <a:ext uri="{FF2B5EF4-FFF2-40B4-BE49-F238E27FC236}">
                <a16:creationId xmlns:a16="http://schemas.microsoft.com/office/drawing/2014/main" id="{59158CEB-3E7A-3B4E-87F4-BB9A4386E824}"/>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9052C7D0-5982-414B-AA5D-253258BEED1D}" type="slidenum">
              <a:rPr lang="en-US" altLang="en-US"/>
              <a:pPr algn="l" eaLnBrk="1" hangingPunct="1">
                <a:defRPr/>
              </a:pPr>
              <a:t>16</a:t>
            </a:fld>
            <a:endParaRPr lang="en-US" altLang="en-US"/>
          </a:p>
        </p:txBody>
      </p:sp>
      <p:sp>
        <p:nvSpPr>
          <p:cNvPr id="22535" name="TextBox 6">
            <a:extLst>
              <a:ext uri="{FF2B5EF4-FFF2-40B4-BE49-F238E27FC236}">
                <a16:creationId xmlns:a16="http://schemas.microsoft.com/office/drawing/2014/main" id="{1E66E983-8BCC-6941-A260-146666BA6CA0}"/>
              </a:ext>
            </a:extLst>
          </p:cNvPr>
          <p:cNvSpPr txBox="1">
            <a:spLocks noChangeArrowheads="1"/>
          </p:cNvSpPr>
          <p:nvPr/>
        </p:nvSpPr>
        <p:spPr bwMode="auto">
          <a:xfrm>
            <a:off x="4495800" y="6324600"/>
            <a:ext cx="2514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Bourne, pp. 44-45</a:t>
            </a:r>
          </a:p>
        </p:txBody>
      </p:sp>
    </p:spTree>
    <p:extLst>
      <p:ext uri="{BB962C8B-B14F-4D97-AF65-F5344CB8AC3E}">
        <p14:creationId xmlns:p14="http://schemas.microsoft.com/office/powerpoint/2010/main" val="20437367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F58E770C-CC52-AB4E-A5F7-D7B79CF89794}"/>
              </a:ext>
            </a:extLst>
          </p:cNvPr>
          <p:cNvSpPr>
            <a:spLocks noGrp="1"/>
          </p:cNvSpPr>
          <p:nvPr>
            <p:ph type="title"/>
          </p:nvPr>
        </p:nvSpPr>
        <p:spPr/>
        <p:txBody>
          <a:bodyPr/>
          <a:lstStyle/>
          <a:p>
            <a:pPr>
              <a:defRPr/>
            </a:pPr>
            <a:r>
              <a:rPr lang="en-US" altLang="en-US"/>
              <a:t>Definition</a:t>
            </a:r>
          </a:p>
        </p:txBody>
      </p:sp>
      <p:sp>
        <p:nvSpPr>
          <p:cNvPr id="54275" name="Content Placeholder 6">
            <a:extLst>
              <a:ext uri="{FF2B5EF4-FFF2-40B4-BE49-F238E27FC236}">
                <a16:creationId xmlns:a16="http://schemas.microsoft.com/office/drawing/2014/main" id="{FADE8FBB-47B9-D948-8E5A-EEC151ACE29D}"/>
              </a:ext>
            </a:extLst>
          </p:cNvPr>
          <p:cNvSpPr>
            <a:spLocks noGrp="1"/>
          </p:cNvSpPr>
          <p:nvPr>
            <p:ph idx="1"/>
          </p:nvPr>
        </p:nvSpPr>
        <p:spPr/>
        <p:txBody>
          <a:bodyPr/>
          <a:lstStyle/>
          <a:p>
            <a:pPr>
              <a:defRPr/>
            </a:pPr>
            <a:r>
              <a:rPr lang="en-US" altLang="en-US">
                <a:solidFill>
                  <a:srgbClr val="C00000"/>
                </a:solidFill>
              </a:rPr>
              <a:t>Stakeholder Engagement Plan:</a:t>
            </a:r>
          </a:p>
          <a:p>
            <a:pPr lvl="1">
              <a:defRPr/>
            </a:pPr>
            <a:r>
              <a:rPr lang="en-US" altLang="en-US"/>
              <a:t>A detailed strategy for effective stakeholder engagement on the program</a:t>
            </a:r>
          </a:p>
          <a:p>
            <a:pPr lvl="1">
              <a:defRPr/>
            </a:pPr>
            <a:r>
              <a:rPr lang="en-US" altLang="en-US"/>
              <a:t>Includes stakeholder engagement guidelines</a:t>
            </a:r>
          </a:p>
          <a:p>
            <a:pPr lvl="1">
              <a:defRPr/>
            </a:pPr>
            <a:r>
              <a:rPr lang="en-US" altLang="en-US"/>
              <a:t>Provides insight as to how component stakeholders are engaged</a:t>
            </a:r>
          </a:p>
          <a:p>
            <a:pPr lvl="1">
              <a:defRPr/>
            </a:pPr>
            <a:r>
              <a:rPr lang="en-US" altLang="en-US"/>
              <a:t>Defines metrics to measure performance of stakeholder engagement activities</a:t>
            </a:r>
          </a:p>
        </p:txBody>
      </p:sp>
      <p:sp>
        <p:nvSpPr>
          <p:cNvPr id="54276" name="Footer Placeholder 4">
            <a:extLst>
              <a:ext uri="{FF2B5EF4-FFF2-40B4-BE49-F238E27FC236}">
                <a16:creationId xmlns:a16="http://schemas.microsoft.com/office/drawing/2014/main" id="{B9EB785E-C340-8D4B-9833-A7B16E96C330}"/>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en-US" altLang="en-US" sz="1200">
                <a:cs typeface="Arial" panose="020B0604020202020204" pitchFamily="34" charset="0"/>
              </a:rPr>
              <a:t>© Ginger Levin, 2016</a:t>
            </a:r>
          </a:p>
        </p:txBody>
      </p:sp>
      <p:sp>
        <p:nvSpPr>
          <p:cNvPr id="6" name="Slide Number Placeholder 5">
            <a:extLst>
              <a:ext uri="{FF2B5EF4-FFF2-40B4-BE49-F238E27FC236}">
                <a16:creationId xmlns:a16="http://schemas.microsoft.com/office/drawing/2014/main" id="{2ABFFCE4-3DE7-0848-B6AD-AFF011FF16FE}"/>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5B8D231E-4478-2544-9C39-D98AB206CA53}" type="slidenum">
              <a:rPr lang="en-US" altLang="en-US"/>
              <a:pPr algn="l" eaLnBrk="1" hangingPunct="1">
                <a:defRPr/>
              </a:pPr>
              <a:t>17</a:t>
            </a:fld>
            <a:endParaRPr lang="en-US" altLang="en-US"/>
          </a:p>
        </p:txBody>
      </p:sp>
      <p:sp>
        <p:nvSpPr>
          <p:cNvPr id="24582" name="Rectangle 1">
            <a:extLst>
              <a:ext uri="{FF2B5EF4-FFF2-40B4-BE49-F238E27FC236}">
                <a16:creationId xmlns:a16="http://schemas.microsoft.com/office/drawing/2014/main" id="{3F004D00-FB0B-1243-ACD2-D59E57F997B1}"/>
              </a:ext>
            </a:extLst>
          </p:cNvPr>
          <p:cNvSpPr>
            <a:spLocks noChangeArrowheads="1"/>
          </p:cNvSpPr>
          <p:nvPr/>
        </p:nvSpPr>
        <p:spPr bwMode="auto">
          <a:xfrm>
            <a:off x="3784600" y="6248400"/>
            <a:ext cx="34639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50000"/>
              </a:spcBef>
              <a:buClrTx/>
              <a:buFontTx/>
              <a:buNone/>
            </a:pPr>
            <a:r>
              <a:rPr lang="en-US" altLang="en-US" sz="1000" i="1"/>
              <a:t>The Standard for Program Management</a:t>
            </a:r>
            <a:r>
              <a:rPr lang="en-US" altLang="en-US" sz="1000"/>
              <a:t>, p. 160</a:t>
            </a:r>
          </a:p>
        </p:txBody>
      </p:sp>
    </p:spTree>
    <p:extLst>
      <p:ext uri="{BB962C8B-B14F-4D97-AF65-F5344CB8AC3E}">
        <p14:creationId xmlns:p14="http://schemas.microsoft.com/office/powerpoint/2010/main" val="3943473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00B494D-17E3-4D45-917B-004BC8565E7B}"/>
              </a:ext>
            </a:extLst>
          </p:cNvPr>
          <p:cNvSpPr>
            <a:spLocks noGrp="1"/>
          </p:cNvSpPr>
          <p:nvPr>
            <p:ph type="title"/>
          </p:nvPr>
        </p:nvSpPr>
        <p:spPr/>
        <p:txBody>
          <a:bodyPr/>
          <a:lstStyle/>
          <a:p>
            <a:pPr>
              <a:defRPr/>
            </a:pPr>
            <a:r>
              <a:rPr lang="en-US" altLang="en-US"/>
              <a:t>Stakeholder Engagement Planning</a:t>
            </a:r>
          </a:p>
        </p:txBody>
      </p:sp>
      <p:sp>
        <p:nvSpPr>
          <p:cNvPr id="27651" name="Content Placeholder 2">
            <a:extLst>
              <a:ext uri="{FF2B5EF4-FFF2-40B4-BE49-F238E27FC236}">
                <a16:creationId xmlns:a16="http://schemas.microsoft.com/office/drawing/2014/main" id="{52041CDB-C477-3D4D-9552-9F7252456741}"/>
              </a:ext>
            </a:extLst>
          </p:cNvPr>
          <p:cNvSpPr>
            <a:spLocks noGrp="1"/>
          </p:cNvSpPr>
          <p:nvPr>
            <p:ph idx="1"/>
          </p:nvPr>
        </p:nvSpPr>
        <p:spPr/>
        <p:txBody>
          <a:bodyPr/>
          <a:lstStyle/>
          <a:p>
            <a:pPr>
              <a:defRPr/>
            </a:pPr>
            <a:r>
              <a:rPr lang="en-US" sz="2400" dirty="0">
                <a:solidFill>
                  <a:srgbClr val="C00000"/>
                </a:solidFill>
              </a:rPr>
              <a:t>Purpose:</a:t>
            </a:r>
            <a:r>
              <a:rPr lang="en-US" sz="2400" dirty="0"/>
              <a:t>  Satisfy how </a:t>
            </a:r>
            <a:r>
              <a:rPr lang="en-US" sz="2400" u="sng" dirty="0"/>
              <a:t>all</a:t>
            </a:r>
            <a:r>
              <a:rPr lang="en-US" sz="2400" dirty="0"/>
              <a:t> program stakeholders will be engaged during the program</a:t>
            </a:r>
          </a:p>
          <a:p>
            <a:pPr>
              <a:defRPr/>
            </a:pPr>
            <a:r>
              <a:rPr lang="en-US" sz="2400" dirty="0"/>
              <a:t>Analyze the stakeholder engagement plan and the:</a:t>
            </a:r>
          </a:p>
          <a:p>
            <a:pPr lvl="1">
              <a:defRPr/>
            </a:pPr>
            <a:r>
              <a:rPr lang="en-US" sz="2000" dirty="0"/>
              <a:t>Organization’s strategic plan</a:t>
            </a:r>
          </a:p>
          <a:p>
            <a:pPr lvl="1">
              <a:defRPr/>
            </a:pPr>
            <a:r>
              <a:rPr lang="en-US" sz="2000" dirty="0"/>
              <a:t>Program charter</a:t>
            </a:r>
          </a:p>
          <a:p>
            <a:pPr lvl="1">
              <a:defRPr/>
            </a:pPr>
            <a:r>
              <a:rPr lang="en-US" sz="2000" dirty="0"/>
              <a:t>Program business case</a:t>
            </a:r>
          </a:p>
          <a:p>
            <a:pPr marL="342900" lvl="1" indent="-342900">
              <a:defRPr/>
            </a:pPr>
            <a:r>
              <a:rPr lang="en-US" sz="2400" dirty="0">
                <a:ea typeface="+mn-ea"/>
                <a:cs typeface="+mn-cs"/>
              </a:rPr>
              <a:t>Establish a balance between activities needed to mitigate negative stakeholders and encouraging those who view the program positively</a:t>
            </a:r>
          </a:p>
        </p:txBody>
      </p:sp>
      <p:sp>
        <p:nvSpPr>
          <p:cNvPr id="55300" name="Footer Placeholder 3">
            <a:extLst>
              <a:ext uri="{FF2B5EF4-FFF2-40B4-BE49-F238E27FC236}">
                <a16:creationId xmlns:a16="http://schemas.microsoft.com/office/drawing/2014/main" id="{531B1FBF-6C62-3940-9F39-D73EDC4E7DE2}"/>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en-US" altLang="en-US" sz="1200">
                <a:cs typeface="Arial" panose="020B0604020202020204" pitchFamily="34" charset="0"/>
              </a:rPr>
              <a:t>© Ginger Levin, 2016</a:t>
            </a:r>
          </a:p>
        </p:txBody>
      </p:sp>
      <p:sp>
        <p:nvSpPr>
          <p:cNvPr id="5" name="Slide Number Placeholder 4">
            <a:extLst>
              <a:ext uri="{FF2B5EF4-FFF2-40B4-BE49-F238E27FC236}">
                <a16:creationId xmlns:a16="http://schemas.microsoft.com/office/drawing/2014/main" id="{B7C61497-1C87-1D4C-9A12-0882A5CF1169}"/>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F8D737FA-79C0-0748-A505-55CC369ACE60}" type="slidenum">
              <a:rPr lang="en-US" altLang="en-US"/>
              <a:pPr algn="l" eaLnBrk="1" hangingPunct="1">
                <a:defRPr/>
              </a:pPr>
              <a:t>18</a:t>
            </a:fld>
            <a:endParaRPr lang="en-US" altLang="en-US"/>
          </a:p>
        </p:txBody>
      </p:sp>
      <p:sp>
        <p:nvSpPr>
          <p:cNvPr id="26630" name="Rectangle 5">
            <a:extLst>
              <a:ext uri="{FF2B5EF4-FFF2-40B4-BE49-F238E27FC236}">
                <a16:creationId xmlns:a16="http://schemas.microsoft.com/office/drawing/2014/main" id="{E8B4B83F-8947-E547-B653-D3F83AFE0741}"/>
              </a:ext>
            </a:extLst>
          </p:cNvPr>
          <p:cNvSpPr>
            <a:spLocks noChangeArrowheads="1"/>
          </p:cNvSpPr>
          <p:nvPr/>
        </p:nvSpPr>
        <p:spPr bwMode="auto">
          <a:xfrm>
            <a:off x="2971800" y="6019800"/>
            <a:ext cx="33782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50000"/>
              </a:spcBef>
              <a:buClrTx/>
              <a:buFontTx/>
              <a:buNone/>
            </a:pPr>
            <a:r>
              <a:rPr lang="en-US" altLang="en-US" sz="1000" i="1"/>
              <a:t>The Standard for Program Management</a:t>
            </a:r>
            <a:r>
              <a:rPr lang="en-US" altLang="en-US" sz="1000"/>
              <a:t>, p. 49</a:t>
            </a:r>
          </a:p>
        </p:txBody>
      </p:sp>
    </p:spTree>
    <p:extLst>
      <p:ext uri="{BB962C8B-B14F-4D97-AF65-F5344CB8AC3E}">
        <p14:creationId xmlns:p14="http://schemas.microsoft.com/office/powerpoint/2010/main" val="39954340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CF7A6674-B3D3-2A42-8A80-51539F334E78}"/>
              </a:ext>
            </a:extLst>
          </p:cNvPr>
          <p:cNvSpPr>
            <a:spLocks noGrp="1"/>
          </p:cNvSpPr>
          <p:nvPr>
            <p:ph type="title"/>
          </p:nvPr>
        </p:nvSpPr>
        <p:spPr/>
        <p:txBody>
          <a:bodyPr/>
          <a:lstStyle/>
          <a:p>
            <a:pPr>
              <a:defRPr/>
            </a:pPr>
            <a:r>
              <a:rPr lang="en-US" altLang="en-US"/>
              <a:t>Classify the Stakeholder Engagement Levels</a:t>
            </a:r>
          </a:p>
        </p:txBody>
      </p:sp>
      <p:sp>
        <p:nvSpPr>
          <p:cNvPr id="56323" name="Content Placeholder 2">
            <a:extLst>
              <a:ext uri="{FF2B5EF4-FFF2-40B4-BE49-F238E27FC236}">
                <a16:creationId xmlns:a16="http://schemas.microsoft.com/office/drawing/2014/main" id="{372E40EB-725A-E847-BBFB-1D430D48F88C}"/>
              </a:ext>
            </a:extLst>
          </p:cNvPr>
          <p:cNvSpPr>
            <a:spLocks noGrp="1"/>
          </p:cNvSpPr>
          <p:nvPr>
            <p:ph idx="1"/>
          </p:nvPr>
        </p:nvSpPr>
        <p:spPr>
          <a:xfrm>
            <a:off x="427038" y="1424410"/>
            <a:ext cx="8229600" cy="3917032"/>
          </a:xfrm>
        </p:spPr>
        <p:txBody>
          <a:bodyPr/>
          <a:lstStyle/>
          <a:p>
            <a:pPr>
              <a:defRPr/>
            </a:pPr>
            <a:r>
              <a:rPr lang="en-US" altLang="en-US" dirty="0">
                <a:solidFill>
                  <a:srgbClr val="C00000"/>
                </a:solidFill>
              </a:rPr>
              <a:t>Unaware</a:t>
            </a:r>
            <a:r>
              <a:rPr lang="en-US" altLang="en-US" dirty="0"/>
              <a:t> = Unaware of the portfolio, program, or project and potential impacts</a:t>
            </a:r>
          </a:p>
          <a:p>
            <a:pPr>
              <a:defRPr/>
            </a:pPr>
            <a:r>
              <a:rPr lang="en-US" altLang="en-US" dirty="0">
                <a:solidFill>
                  <a:srgbClr val="C00000"/>
                </a:solidFill>
              </a:rPr>
              <a:t>Resistant </a:t>
            </a:r>
            <a:r>
              <a:rPr lang="en-US" altLang="en-US" dirty="0"/>
              <a:t>= Aware but resistant to change</a:t>
            </a:r>
          </a:p>
          <a:p>
            <a:pPr>
              <a:defRPr/>
            </a:pPr>
            <a:r>
              <a:rPr lang="en-US" altLang="en-US" dirty="0">
                <a:solidFill>
                  <a:srgbClr val="C00000"/>
                </a:solidFill>
              </a:rPr>
              <a:t>Neutral </a:t>
            </a:r>
            <a:r>
              <a:rPr lang="en-US" altLang="en-US" dirty="0"/>
              <a:t>= Aware but not supportive or resistant</a:t>
            </a:r>
          </a:p>
          <a:p>
            <a:pPr>
              <a:defRPr/>
            </a:pPr>
            <a:r>
              <a:rPr lang="en-US" altLang="en-US" dirty="0">
                <a:solidFill>
                  <a:srgbClr val="C00000"/>
                </a:solidFill>
              </a:rPr>
              <a:t>Supportive</a:t>
            </a:r>
            <a:r>
              <a:rPr lang="en-US" altLang="en-US" dirty="0"/>
              <a:t> = Aware and supports change</a:t>
            </a:r>
          </a:p>
          <a:p>
            <a:pPr>
              <a:defRPr/>
            </a:pPr>
            <a:r>
              <a:rPr lang="en-US" altLang="en-US" dirty="0">
                <a:solidFill>
                  <a:srgbClr val="C00000"/>
                </a:solidFill>
              </a:rPr>
              <a:t>Leading</a:t>
            </a:r>
            <a:r>
              <a:rPr lang="en-US" altLang="en-US" dirty="0"/>
              <a:t> – Actively engaged in supporting the change</a:t>
            </a:r>
          </a:p>
        </p:txBody>
      </p:sp>
      <p:sp>
        <p:nvSpPr>
          <p:cNvPr id="56324" name="Footer Placeholder 3">
            <a:extLst>
              <a:ext uri="{FF2B5EF4-FFF2-40B4-BE49-F238E27FC236}">
                <a16:creationId xmlns:a16="http://schemas.microsoft.com/office/drawing/2014/main" id="{C7563AC6-4574-074A-A24A-0F6DC9DACAEB}"/>
              </a:ext>
            </a:extLst>
          </p:cNvPr>
          <p:cNvSpPr>
            <a:spLocks noGrp="1"/>
          </p:cNvSpPr>
          <p:nvPr>
            <p:ph type="ftr" sz="quarter" idx="12"/>
          </p:nvPr>
        </p:nvSpPr>
        <p:spPr>
          <a:xfrm>
            <a:off x="381000" y="6248400"/>
            <a:ext cx="30480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F4D01FE5-1A50-6A44-97B7-B0B5B42D4142}"/>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477AE7DD-BA61-EA4C-BAA9-EB67C6983C96}" type="slidenum">
              <a:rPr lang="en-US" altLang="en-US"/>
              <a:pPr algn="l" eaLnBrk="1" hangingPunct="1">
                <a:defRPr/>
              </a:pPr>
              <a:t>19</a:t>
            </a:fld>
            <a:endParaRPr lang="en-US" altLang="en-US"/>
          </a:p>
        </p:txBody>
      </p:sp>
      <p:sp>
        <p:nvSpPr>
          <p:cNvPr id="28678" name="Rectangle 5">
            <a:extLst>
              <a:ext uri="{FF2B5EF4-FFF2-40B4-BE49-F238E27FC236}">
                <a16:creationId xmlns:a16="http://schemas.microsoft.com/office/drawing/2014/main" id="{949611BB-7D8B-D641-ADF3-87C76A0C18B7}"/>
              </a:ext>
            </a:extLst>
          </p:cNvPr>
          <p:cNvSpPr>
            <a:spLocks noChangeArrowheads="1"/>
          </p:cNvSpPr>
          <p:nvPr/>
        </p:nvSpPr>
        <p:spPr bwMode="auto">
          <a:xfrm>
            <a:off x="3954463" y="5943600"/>
            <a:ext cx="117475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i="1"/>
              <a:t>PMBOK 5, </a:t>
            </a:r>
            <a:r>
              <a:rPr lang="en-US" altLang="en-US" sz="1000"/>
              <a:t>p. 401</a:t>
            </a:r>
            <a:endParaRPr lang="en-US" altLang="en-US" sz="1000" i="1"/>
          </a:p>
        </p:txBody>
      </p:sp>
    </p:spTree>
    <p:extLst>
      <p:ext uri="{BB962C8B-B14F-4D97-AF65-F5344CB8AC3E}">
        <p14:creationId xmlns:p14="http://schemas.microsoft.com/office/powerpoint/2010/main" val="22814796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D5CEB170-88F1-C34A-BD5C-A8E26918B34E}"/>
              </a:ext>
            </a:extLst>
          </p:cNvPr>
          <p:cNvSpPr>
            <a:spLocks noGrp="1"/>
          </p:cNvSpPr>
          <p:nvPr>
            <p:ph type="title"/>
          </p:nvPr>
        </p:nvSpPr>
        <p:spPr/>
        <p:txBody>
          <a:bodyPr/>
          <a:lstStyle/>
          <a:p>
            <a:pPr>
              <a:defRPr/>
            </a:pPr>
            <a:r>
              <a:rPr lang="en-US" altLang="en-US"/>
              <a:t>Stakeholder Engagement Plan Contents</a:t>
            </a:r>
          </a:p>
        </p:txBody>
      </p:sp>
      <p:sp>
        <p:nvSpPr>
          <p:cNvPr id="29699" name="Content Placeholder 2">
            <a:extLst>
              <a:ext uri="{FF2B5EF4-FFF2-40B4-BE49-F238E27FC236}">
                <a16:creationId xmlns:a16="http://schemas.microsoft.com/office/drawing/2014/main" id="{1A6A4BA3-167E-2549-9A71-0A39DFAD037F}"/>
              </a:ext>
            </a:extLst>
          </p:cNvPr>
          <p:cNvSpPr>
            <a:spLocks noGrp="1"/>
          </p:cNvSpPr>
          <p:nvPr>
            <p:ph sz="half" idx="1"/>
          </p:nvPr>
        </p:nvSpPr>
        <p:spPr/>
        <p:txBody>
          <a:bodyPr/>
          <a:lstStyle/>
          <a:p>
            <a:pPr>
              <a:defRPr/>
            </a:pPr>
            <a:r>
              <a:rPr lang="en-US" altLang="en-US" sz="2400"/>
              <a:t>Detailed strategy for stakeholder engagement</a:t>
            </a:r>
          </a:p>
          <a:p>
            <a:pPr>
              <a:defRPr/>
            </a:pPr>
            <a:r>
              <a:rPr lang="en-US" altLang="en-US" sz="2400">
                <a:solidFill>
                  <a:srgbClr val="C00000"/>
                </a:solidFill>
              </a:rPr>
              <a:t>Stakeholder engagement guidelines</a:t>
            </a:r>
          </a:p>
          <a:p>
            <a:pPr>
              <a:defRPr/>
            </a:pPr>
            <a:r>
              <a:rPr lang="en-US" altLang="en-US" sz="2400"/>
              <a:t>Insight as to how stakeholders in the components are engaged</a:t>
            </a:r>
          </a:p>
          <a:p>
            <a:pPr>
              <a:defRPr/>
            </a:pPr>
            <a:r>
              <a:rPr lang="en-US" altLang="en-US" sz="2400">
                <a:solidFill>
                  <a:srgbClr val="C00000"/>
                </a:solidFill>
              </a:rPr>
              <a:t>Guidelines for component-level stakeholder engagement</a:t>
            </a:r>
          </a:p>
        </p:txBody>
      </p:sp>
      <p:sp>
        <p:nvSpPr>
          <p:cNvPr id="29700" name="Content Placeholder 3">
            <a:extLst>
              <a:ext uri="{FF2B5EF4-FFF2-40B4-BE49-F238E27FC236}">
                <a16:creationId xmlns:a16="http://schemas.microsoft.com/office/drawing/2014/main" id="{DC6AA6CC-A2C7-714F-AF26-E17B587BB35A}"/>
              </a:ext>
            </a:extLst>
          </p:cNvPr>
          <p:cNvSpPr>
            <a:spLocks noGrp="1"/>
          </p:cNvSpPr>
          <p:nvPr>
            <p:ph sz="half" idx="2"/>
          </p:nvPr>
        </p:nvSpPr>
        <p:spPr/>
        <p:txBody>
          <a:bodyPr/>
          <a:lstStyle/>
          <a:p>
            <a:pPr>
              <a:defRPr/>
            </a:pPr>
            <a:r>
              <a:rPr lang="en-US" altLang="en-US" sz="2400">
                <a:solidFill>
                  <a:srgbClr val="C00000"/>
                </a:solidFill>
              </a:rPr>
              <a:t>Metrics to measure performance of stakeholder engagement activities</a:t>
            </a:r>
          </a:p>
          <a:p>
            <a:pPr lvl="1">
              <a:defRPr/>
            </a:pPr>
            <a:r>
              <a:rPr lang="en-US" altLang="en-US" sz="2000"/>
              <a:t>Participation in meetings</a:t>
            </a:r>
          </a:p>
          <a:p>
            <a:pPr lvl="1">
              <a:defRPr/>
            </a:pPr>
            <a:r>
              <a:rPr lang="en-US" altLang="en-US" sz="2000"/>
              <a:t>Participation in communications</a:t>
            </a:r>
          </a:p>
          <a:p>
            <a:pPr lvl="1">
              <a:defRPr/>
            </a:pPr>
            <a:r>
              <a:rPr lang="en-US" altLang="en-US" sz="2000"/>
              <a:t>Effectiveness of engagement activities in meeting goals</a:t>
            </a:r>
          </a:p>
          <a:p>
            <a:pPr>
              <a:defRPr/>
            </a:pPr>
            <a:r>
              <a:rPr lang="en-US" altLang="en-US" sz="2400"/>
              <a:t>Use it in communication planning and ongoing alignment</a:t>
            </a:r>
          </a:p>
        </p:txBody>
      </p:sp>
      <p:sp>
        <p:nvSpPr>
          <p:cNvPr id="58373" name="Footer Placeholder 4">
            <a:extLst>
              <a:ext uri="{FF2B5EF4-FFF2-40B4-BE49-F238E27FC236}">
                <a16:creationId xmlns:a16="http://schemas.microsoft.com/office/drawing/2014/main" id="{37618F74-F9E2-9845-AB2D-29920ABA8FDE}"/>
              </a:ext>
            </a:extLst>
          </p:cNvPr>
          <p:cNvSpPr>
            <a:spLocks noGrp="1"/>
          </p:cNvSpPr>
          <p:nvPr>
            <p:ph type="ftr" sz="quarter" idx="12"/>
          </p:nvPr>
        </p:nvSpPr>
        <p:spPr>
          <a:xfrm>
            <a:off x="457200" y="6245225"/>
            <a:ext cx="35814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en-US" altLang="en-US" sz="1200">
                <a:cs typeface="Arial" panose="020B0604020202020204" pitchFamily="34" charset="0"/>
              </a:rPr>
              <a:t>© Ginger Levin, 2016</a:t>
            </a:r>
          </a:p>
        </p:txBody>
      </p:sp>
      <p:sp>
        <p:nvSpPr>
          <p:cNvPr id="6" name="Slide Number Placeholder 5">
            <a:extLst>
              <a:ext uri="{FF2B5EF4-FFF2-40B4-BE49-F238E27FC236}">
                <a16:creationId xmlns:a16="http://schemas.microsoft.com/office/drawing/2014/main" id="{9D30C16E-B754-AA4F-8816-86BE4DB6E2F1}"/>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41795CDF-8558-0547-9605-D12F934BE1B2}" type="slidenum">
              <a:rPr lang="en-US" altLang="en-US"/>
              <a:pPr algn="l" eaLnBrk="1" hangingPunct="1">
                <a:defRPr/>
              </a:pPr>
              <a:t>20</a:t>
            </a:fld>
            <a:endParaRPr lang="en-US" altLang="en-US"/>
          </a:p>
        </p:txBody>
      </p:sp>
      <p:sp>
        <p:nvSpPr>
          <p:cNvPr id="30727" name="Rectangle 6">
            <a:extLst>
              <a:ext uri="{FF2B5EF4-FFF2-40B4-BE49-F238E27FC236}">
                <a16:creationId xmlns:a16="http://schemas.microsoft.com/office/drawing/2014/main" id="{C05BCBD1-8FE6-3F40-8B70-F623E4490649}"/>
              </a:ext>
            </a:extLst>
          </p:cNvPr>
          <p:cNvSpPr>
            <a:spLocks noChangeArrowheads="1"/>
          </p:cNvSpPr>
          <p:nvPr/>
        </p:nvSpPr>
        <p:spPr bwMode="auto">
          <a:xfrm>
            <a:off x="3200400" y="6477000"/>
            <a:ext cx="33353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50000"/>
              </a:spcBef>
              <a:buClrTx/>
              <a:buFontTx/>
              <a:buNone/>
            </a:pPr>
            <a:r>
              <a:rPr lang="en-US" altLang="en-US" sz="1000" i="1"/>
              <a:t>The Standard for Program Management</a:t>
            </a:r>
            <a:r>
              <a:rPr lang="en-US" altLang="en-US" sz="1000"/>
              <a:t>, p. 49</a:t>
            </a:r>
          </a:p>
        </p:txBody>
      </p:sp>
    </p:spTree>
    <p:extLst>
      <p:ext uri="{BB962C8B-B14F-4D97-AF65-F5344CB8AC3E}">
        <p14:creationId xmlns:p14="http://schemas.microsoft.com/office/powerpoint/2010/main" val="258268623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 calcmode="lin" valueType="num">
                                      <p:cBhvr additive="base">
                                        <p:cTn id="7" dur="500" fill="hold"/>
                                        <p:tgtEl>
                                          <p:spTgt spid="2969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69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anim calcmode="lin" valueType="num">
                                      <p:cBhvr additive="base">
                                        <p:cTn id="11" dur="500" fill="hold"/>
                                        <p:tgtEl>
                                          <p:spTgt spid="2969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969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anim calcmode="lin" valueType="num">
                                      <p:cBhvr additive="base">
                                        <p:cTn id="15" dur="500" fill="hold"/>
                                        <p:tgtEl>
                                          <p:spTgt spid="2969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969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9699">
                                            <p:txEl>
                                              <p:pRg st="3" end="3"/>
                                            </p:txEl>
                                          </p:spTgt>
                                        </p:tgtEl>
                                        <p:attrNameLst>
                                          <p:attrName>style.visibility</p:attrName>
                                        </p:attrNameLst>
                                      </p:cBhvr>
                                      <p:to>
                                        <p:strVal val="visible"/>
                                      </p:to>
                                    </p:set>
                                    <p:anim calcmode="lin" valueType="num">
                                      <p:cBhvr additive="base">
                                        <p:cTn id="19" dur="500" fill="hold"/>
                                        <p:tgtEl>
                                          <p:spTgt spid="2969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69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9700">
                                            <p:txEl>
                                              <p:pRg st="0" end="0"/>
                                            </p:txEl>
                                          </p:spTgt>
                                        </p:tgtEl>
                                        <p:attrNameLst>
                                          <p:attrName>style.visibility</p:attrName>
                                        </p:attrNameLst>
                                      </p:cBhvr>
                                      <p:to>
                                        <p:strVal val="visible"/>
                                      </p:to>
                                    </p:set>
                                    <p:anim calcmode="lin" valueType="num">
                                      <p:cBhvr additive="base">
                                        <p:cTn id="25" dur="500" fill="hold"/>
                                        <p:tgtEl>
                                          <p:spTgt spid="2970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700">
                                            <p:txEl>
                                              <p:pRg st="0" end="0"/>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9700">
                                            <p:txEl>
                                              <p:pRg st="1" end="1"/>
                                            </p:txEl>
                                          </p:spTgt>
                                        </p:tgtEl>
                                        <p:attrNameLst>
                                          <p:attrName>style.visibility</p:attrName>
                                        </p:attrNameLst>
                                      </p:cBhvr>
                                      <p:to>
                                        <p:strVal val="visible"/>
                                      </p:to>
                                    </p:set>
                                    <p:anim calcmode="lin" valueType="num">
                                      <p:cBhvr additive="base">
                                        <p:cTn id="29" dur="500" fill="hold"/>
                                        <p:tgtEl>
                                          <p:spTgt spid="29700">
                                            <p:txEl>
                                              <p:pRg st="1" end="1"/>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9700">
                                            <p:txEl>
                                              <p:pRg st="1" end="1"/>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9700">
                                            <p:txEl>
                                              <p:pRg st="2" end="2"/>
                                            </p:txEl>
                                          </p:spTgt>
                                        </p:tgtEl>
                                        <p:attrNameLst>
                                          <p:attrName>style.visibility</p:attrName>
                                        </p:attrNameLst>
                                      </p:cBhvr>
                                      <p:to>
                                        <p:strVal val="visible"/>
                                      </p:to>
                                    </p:set>
                                    <p:anim calcmode="lin" valueType="num">
                                      <p:cBhvr additive="base">
                                        <p:cTn id="33" dur="500" fill="hold"/>
                                        <p:tgtEl>
                                          <p:spTgt spid="29700">
                                            <p:txEl>
                                              <p:pRg st="2" end="2"/>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9700">
                                            <p:txEl>
                                              <p:pRg st="2" end="2"/>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9700">
                                            <p:txEl>
                                              <p:pRg st="3" end="3"/>
                                            </p:txEl>
                                          </p:spTgt>
                                        </p:tgtEl>
                                        <p:attrNameLst>
                                          <p:attrName>style.visibility</p:attrName>
                                        </p:attrNameLst>
                                      </p:cBhvr>
                                      <p:to>
                                        <p:strVal val="visible"/>
                                      </p:to>
                                    </p:set>
                                    <p:anim calcmode="lin" valueType="num">
                                      <p:cBhvr additive="base">
                                        <p:cTn id="37" dur="500" fill="hold"/>
                                        <p:tgtEl>
                                          <p:spTgt spid="29700">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9700">
                                            <p:txEl>
                                              <p:pRg st="3" end="3"/>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29700">
                                            <p:txEl>
                                              <p:pRg st="4" end="4"/>
                                            </p:txEl>
                                          </p:spTgt>
                                        </p:tgtEl>
                                        <p:attrNameLst>
                                          <p:attrName>style.visibility</p:attrName>
                                        </p:attrNameLst>
                                      </p:cBhvr>
                                      <p:to>
                                        <p:strVal val="visible"/>
                                      </p:to>
                                    </p:set>
                                    <p:anim calcmode="lin" valueType="num">
                                      <p:cBhvr additive="base">
                                        <p:cTn id="41" dur="500" fill="hold"/>
                                        <p:tgtEl>
                                          <p:spTgt spid="29700">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2970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5">
            <a:extLst>
              <a:ext uri="{FF2B5EF4-FFF2-40B4-BE49-F238E27FC236}">
                <a16:creationId xmlns:a16="http://schemas.microsoft.com/office/drawing/2014/main" id="{CFC39C1A-3F6A-4D43-847B-A0F910DF1868}"/>
              </a:ext>
            </a:extLst>
          </p:cNvPr>
          <p:cNvSpPr>
            <a:spLocks noGrp="1"/>
          </p:cNvSpPr>
          <p:nvPr>
            <p:ph type="title"/>
          </p:nvPr>
        </p:nvSpPr>
        <p:spPr/>
        <p:txBody>
          <a:bodyPr/>
          <a:lstStyle/>
          <a:p>
            <a:pPr>
              <a:defRPr/>
            </a:pPr>
            <a:r>
              <a:rPr lang="en-US" altLang="en-US" dirty="0"/>
              <a:t>Building Stakeholder Relationships</a:t>
            </a:r>
          </a:p>
        </p:txBody>
      </p:sp>
      <p:sp>
        <p:nvSpPr>
          <p:cNvPr id="63491" name="Content Placeholder 8">
            <a:extLst>
              <a:ext uri="{FF2B5EF4-FFF2-40B4-BE49-F238E27FC236}">
                <a16:creationId xmlns:a16="http://schemas.microsoft.com/office/drawing/2014/main" id="{AFA2D27E-F9E3-0E48-BD62-0DCEB23C19E1}"/>
              </a:ext>
            </a:extLst>
          </p:cNvPr>
          <p:cNvSpPr>
            <a:spLocks noGrp="1"/>
          </p:cNvSpPr>
          <p:nvPr>
            <p:ph idx="1"/>
          </p:nvPr>
        </p:nvSpPr>
        <p:spPr>
          <a:xfrm>
            <a:off x="381000" y="1124744"/>
            <a:ext cx="8229600" cy="3917032"/>
          </a:xfrm>
        </p:spPr>
        <p:txBody>
          <a:bodyPr/>
          <a:lstStyle/>
          <a:p>
            <a:pPr>
              <a:defRPr/>
            </a:pPr>
            <a:r>
              <a:rPr lang="en-US" altLang="en-US" sz="2800" dirty="0">
                <a:solidFill>
                  <a:srgbClr val="C00000"/>
                </a:solidFill>
              </a:rPr>
              <a:t>Consider the following:</a:t>
            </a:r>
          </a:p>
          <a:p>
            <a:pPr lvl="1">
              <a:defRPr/>
            </a:pPr>
            <a:r>
              <a:rPr lang="en-US" altLang="en-US" sz="2400" dirty="0"/>
              <a:t>Who is the stakeholder?</a:t>
            </a:r>
          </a:p>
          <a:p>
            <a:pPr lvl="1">
              <a:defRPr/>
            </a:pPr>
            <a:r>
              <a:rPr lang="en-US" altLang="en-US" sz="2400" dirty="0"/>
              <a:t>What help do you and your team need from the stakeholder?</a:t>
            </a:r>
          </a:p>
          <a:p>
            <a:pPr lvl="1">
              <a:defRPr/>
            </a:pPr>
            <a:r>
              <a:rPr lang="en-US" altLang="en-US" sz="2400" dirty="0"/>
              <a:t>What does the stakeholder need from the team?</a:t>
            </a:r>
          </a:p>
          <a:p>
            <a:pPr lvl="1">
              <a:defRPr/>
            </a:pPr>
            <a:r>
              <a:rPr lang="en-US" altLang="en-US" sz="2400" dirty="0"/>
              <a:t>Are there common objectives between the team and the stakeholder?</a:t>
            </a:r>
          </a:p>
          <a:p>
            <a:pPr lvl="1">
              <a:defRPr/>
            </a:pPr>
            <a:r>
              <a:rPr lang="en-US" altLang="en-US" sz="2400" dirty="0"/>
              <a:t>Are there potential barriers between the team and the stakeholder?  Can they be overcome?</a:t>
            </a:r>
          </a:p>
          <a:p>
            <a:pPr lvl="1">
              <a:defRPr/>
            </a:pPr>
            <a:r>
              <a:rPr lang="en-US" altLang="en-US" sz="2400" dirty="0"/>
              <a:t>Which team member will work with each stakeholder?</a:t>
            </a:r>
          </a:p>
          <a:p>
            <a:pPr lvl="1">
              <a:defRPr/>
            </a:pPr>
            <a:r>
              <a:rPr lang="en-US" altLang="en-US" sz="2400" dirty="0"/>
              <a:t>What steps can you take for a positive relationship?</a:t>
            </a:r>
          </a:p>
        </p:txBody>
      </p:sp>
      <p:sp>
        <p:nvSpPr>
          <p:cNvPr id="63492" name="Footer Placeholder 3">
            <a:extLst>
              <a:ext uri="{FF2B5EF4-FFF2-40B4-BE49-F238E27FC236}">
                <a16:creationId xmlns:a16="http://schemas.microsoft.com/office/drawing/2014/main" id="{DD5E7A07-F6CE-F34F-928E-4F87DBAC1D57}"/>
              </a:ext>
            </a:extLst>
          </p:cNvPr>
          <p:cNvSpPr>
            <a:spLocks noGrp="1"/>
          </p:cNvSpPr>
          <p:nvPr>
            <p:ph type="ftr" sz="quarter" idx="12"/>
          </p:nvPr>
        </p:nvSpPr>
        <p:spPr>
          <a:xfrm>
            <a:off x="457200" y="6245225"/>
            <a:ext cx="35052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0BD6D83D-1706-C349-859C-D99C2F95388A}"/>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76BB7E7A-36AB-DA43-BAFF-D203C9E53661}" type="slidenum">
              <a:rPr lang="en-US" altLang="en-US"/>
              <a:pPr algn="l" eaLnBrk="1" hangingPunct="1">
                <a:defRPr/>
              </a:pPr>
              <a:t>21</a:t>
            </a:fld>
            <a:endParaRPr lang="en-US" altLang="en-US"/>
          </a:p>
        </p:txBody>
      </p:sp>
      <p:sp>
        <p:nvSpPr>
          <p:cNvPr id="32774" name="TextBox 9">
            <a:extLst>
              <a:ext uri="{FF2B5EF4-FFF2-40B4-BE49-F238E27FC236}">
                <a16:creationId xmlns:a16="http://schemas.microsoft.com/office/drawing/2014/main" id="{027B7E0E-A3A2-814D-8C51-795A932B5122}"/>
              </a:ext>
            </a:extLst>
          </p:cNvPr>
          <p:cNvSpPr txBox="1">
            <a:spLocks noChangeArrowheads="1"/>
          </p:cNvSpPr>
          <p:nvPr/>
        </p:nvSpPr>
        <p:spPr bwMode="auto">
          <a:xfrm>
            <a:off x="4495800" y="6477000"/>
            <a:ext cx="17145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Parker, 1994</a:t>
            </a:r>
          </a:p>
        </p:txBody>
      </p:sp>
    </p:spTree>
    <p:extLst>
      <p:ext uri="{BB962C8B-B14F-4D97-AF65-F5344CB8AC3E}">
        <p14:creationId xmlns:p14="http://schemas.microsoft.com/office/powerpoint/2010/main" val="33877379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4D25C745-1BFB-9F4B-A782-828EDEA5959B}"/>
              </a:ext>
            </a:extLst>
          </p:cNvPr>
          <p:cNvSpPr>
            <a:spLocks noGrp="1"/>
          </p:cNvSpPr>
          <p:nvPr>
            <p:ph type="title"/>
          </p:nvPr>
        </p:nvSpPr>
        <p:spPr/>
        <p:txBody>
          <a:bodyPr/>
          <a:lstStyle/>
          <a:p>
            <a:pPr>
              <a:defRPr/>
            </a:pPr>
            <a:r>
              <a:rPr lang="en-US" altLang="en-US"/>
              <a:t>Develop Stakeholder Profiles</a:t>
            </a:r>
          </a:p>
        </p:txBody>
      </p:sp>
      <p:sp>
        <p:nvSpPr>
          <p:cNvPr id="64515" name="Content Placeholder 4">
            <a:extLst>
              <a:ext uri="{FF2B5EF4-FFF2-40B4-BE49-F238E27FC236}">
                <a16:creationId xmlns:a16="http://schemas.microsoft.com/office/drawing/2014/main" id="{3FA044C8-A5F0-6D4E-A5A9-FB66DDD7FAA7}"/>
              </a:ext>
            </a:extLst>
          </p:cNvPr>
          <p:cNvSpPr>
            <a:spLocks noGrp="1"/>
          </p:cNvSpPr>
          <p:nvPr>
            <p:ph idx="1"/>
          </p:nvPr>
        </p:nvSpPr>
        <p:spPr>
          <a:xfrm>
            <a:off x="251520" y="1268760"/>
            <a:ext cx="8229600" cy="4525963"/>
          </a:xfrm>
        </p:spPr>
        <p:txBody>
          <a:bodyPr/>
          <a:lstStyle/>
          <a:p>
            <a:pPr marL="514350" indent="-514350">
              <a:buFont typeface="Arial" panose="020B0604020202020204" pitchFamily="34" charset="0"/>
              <a:buAutoNum type="arabicParenR"/>
              <a:defRPr/>
            </a:pPr>
            <a:r>
              <a:rPr lang="en-US" altLang="en-US" sz="2800" dirty="0"/>
              <a:t>Assess the actual attitude of selected stakeholders</a:t>
            </a:r>
          </a:p>
          <a:p>
            <a:pPr marL="514350" indent="-514350">
              <a:buFont typeface="Arial" panose="020B0604020202020204" pitchFamily="34" charset="0"/>
              <a:buAutoNum type="arabicParenR"/>
              <a:defRPr/>
            </a:pPr>
            <a:r>
              <a:rPr lang="en-US" altLang="en-US" sz="2800" dirty="0"/>
              <a:t>Describe the realistic target attitude of the stakeholders responsible for success</a:t>
            </a:r>
          </a:p>
          <a:p>
            <a:pPr marL="514350" indent="-514350">
              <a:buFont typeface="Arial" panose="020B0604020202020204" pitchFamily="34" charset="0"/>
              <a:buAutoNum type="arabicParenR"/>
              <a:defRPr/>
            </a:pPr>
            <a:r>
              <a:rPr lang="en-US" altLang="en-US" sz="2800" dirty="0"/>
              <a:t>Determine the level of support and receptiveness that would best meet the needs of both the portfolio, program, or project  manager and the stakeholder</a:t>
            </a:r>
          </a:p>
          <a:p>
            <a:pPr marL="914400" lvl="1" indent="-514350">
              <a:defRPr/>
            </a:pPr>
            <a:r>
              <a:rPr lang="en-US" altLang="en-US" sz="2400" dirty="0">
                <a:solidFill>
                  <a:srgbClr val="C00000"/>
                </a:solidFill>
              </a:rPr>
              <a:t>Is there an important stakeholder who is actively opposed and will not receive messages?  If yes, what do you do?</a:t>
            </a:r>
          </a:p>
        </p:txBody>
      </p:sp>
      <p:sp>
        <p:nvSpPr>
          <p:cNvPr id="64516" name="Footer Placeholder 2">
            <a:extLst>
              <a:ext uri="{FF2B5EF4-FFF2-40B4-BE49-F238E27FC236}">
                <a16:creationId xmlns:a16="http://schemas.microsoft.com/office/drawing/2014/main" id="{80DEF6DF-7078-114C-9A04-E710316B6218}"/>
              </a:ext>
            </a:extLst>
          </p:cNvPr>
          <p:cNvSpPr>
            <a:spLocks noGrp="1"/>
          </p:cNvSpPr>
          <p:nvPr>
            <p:ph type="ftr" sz="quarter" idx="12"/>
          </p:nvPr>
        </p:nvSpPr>
        <p:spPr>
          <a:xfrm>
            <a:off x="152400" y="6383338"/>
            <a:ext cx="23622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4" name="Slide Number Placeholder 3">
            <a:extLst>
              <a:ext uri="{FF2B5EF4-FFF2-40B4-BE49-F238E27FC236}">
                <a16:creationId xmlns:a16="http://schemas.microsoft.com/office/drawing/2014/main" id="{902B4E96-9A8A-4047-B7D2-7F5DE5B5530A}"/>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F597A729-3AEB-1446-B8BA-2A62E55E2370}" type="slidenum">
              <a:rPr lang="en-US" altLang="en-US"/>
              <a:pPr algn="l" eaLnBrk="1" hangingPunct="1">
                <a:defRPr/>
              </a:pPr>
              <a:t>22</a:t>
            </a:fld>
            <a:endParaRPr lang="en-US" altLang="en-US"/>
          </a:p>
        </p:txBody>
      </p:sp>
      <p:pic>
        <p:nvPicPr>
          <p:cNvPr id="34822" name="Picture 2">
            <a:extLst>
              <a:ext uri="{FF2B5EF4-FFF2-40B4-BE49-F238E27FC236}">
                <a16:creationId xmlns:a16="http://schemas.microsoft.com/office/drawing/2014/main" id="{F8A6226D-0F0F-E74C-A7A8-BA5FA4450BA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6324600"/>
            <a:ext cx="1712913" cy="2619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35791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1F88AB4C-0449-864E-BD8E-3D427146D396}"/>
              </a:ext>
            </a:extLst>
          </p:cNvPr>
          <p:cNvSpPr>
            <a:spLocks noGrp="1"/>
          </p:cNvSpPr>
          <p:nvPr>
            <p:ph type="title"/>
          </p:nvPr>
        </p:nvSpPr>
        <p:spPr/>
        <p:txBody>
          <a:bodyPr/>
          <a:lstStyle/>
          <a:p>
            <a:pPr>
              <a:defRPr/>
            </a:pPr>
            <a:r>
              <a:rPr lang="en-US" altLang="en-US" dirty="0"/>
              <a:t>Value of Effective Stakeholder Engagement.</a:t>
            </a:r>
          </a:p>
        </p:txBody>
      </p:sp>
      <p:sp>
        <p:nvSpPr>
          <p:cNvPr id="66563" name="Content Placeholder 2">
            <a:extLst>
              <a:ext uri="{FF2B5EF4-FFF2-40B4-BE49-F238E27FC236}">
                <a16:creationId xmlns:a16="http://schemas.microsoft.com/office/drawing/2014/main" id="{0F910B9F-0E6A-2A45-A652-DAA56F13EA57}"/>
              </a:ext>
            </a:extLst>
          </p:cNvPr>
          <p:cNvSpPr>
            <a:spLocks noGrp="1"/>
          </p:cNvSpPr>
          <p:nvPr>
            <p:ph idx="1"/>
          </p:nvPr>
        </p:nvSpPr>
        <p:spPr/>
        <p:txBody>
          <a:bodyPr/>
          <a:lstStyle/>
          <a:p>
            <a:pPr>
              <a:defRPr/>
            </a:pPr>
            <a:r>
              <a:rPr lang="en-US" altLang="en-US">
                <a:solidFill>
                  <a:srgbClr val="C00000"/>
                </a:solidFill>
              </a:rPr>
              <a:t>It will be different for each stakeholder group</a:t>
            </a:r>
          </a:p>
          <a:p>
            <a:pPr lvl="1">
              <a:defRPr/>
            </a:pPr>
            <a:r>
              <a:rPr lang="en-US" altLang="en-US"/>
              <a:t>Consider if the value is tangible or intangible</a:t>
            </a:r>
          </a:p>
          <a:p>
            <a:pPr>
              <a:defRPr/>
            </a:pPr>
            <a:r>
              <a:rPr lang="en-US" altLang="en-US">
                <a:solidFill>
                  <a:srgbClr val="C00000"/>
                </a:solidFill>
              </a:rPr>
              <a:t>Remember stakeholder engagement is FREE</a:t>
            </a:r>
          </a:p>
          <a:p>
            <a:pPr lvl="1">
              <a:defRPr/>
            </a:pPr>
            <a:r>
              <a:rPr lang="en-US" altLang="en-US"/>
              <a:t>Consider the cost of </a:t>
            </a:r>
            <a:r>
              <a:rPr lang="en-US" altLang="en-US" i="1">
                <a:solidFill>
                  <a:srgbClr val="C00000"/>
                </a:solidFill>
              </a:rPr>
              <a:t>not</a:t>
            </a:r>
            <a:r>
              <a:rPr lang="en-US" altLang="en-US"/>
              <a:t> engaging </a:t>
            </a:r>
            <a:r>
              <a:rPr lang="en-US" altLang="en-US" i="1">
                <a:solidFill>
                  <a:srgbClr val="C00000"/>
                </a:solidFill>
              </a:rPr>
              <a:t>all </a:t>
            </a:r>
            <a:r>
              <a:rPr lang="en-US" altLang="en-US"/>
              <a:t>stakeholders – it could lead to	:</a:t>
            </a:r>
          </a:p>
          <a:p>
            <a:pPr lvl="2">
              <a:defRPr/>
            </a:pPr>
            <a:r>
              <a:rPr lang="en-US" altLang="en-US"/>
              <a:t>Loss of assets, loss of shareholder value, loss of reputation, reduced staff morale, people leaving the organization</a:t>
            </a:r>
          </a:p>
        </p:txBody>
      </p:sp>
      <p:sp>
        <p:nvSpPr>
          <p:cNvPr id="66564" name="Footer Placeholder 3">
            <a:extLst>
              <a:ext uri="{FF2B5EF4-FFF2-40B4-BE49-F238E27FC236}">
                <a16:creationId xmlns:a16="http://schemas.microsoft.com/office/drawing/2014/main" id="{6AEF3AA1-68EA-B848-ADF5-55C0C3660D7D}"/>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BDA333E0-20A6-904B-9B89-914CCD1B7787}"/>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57C14283-AC20-A34E-A354-F7F813E87D16}" type="slidenum">
              <a:rPr lang="en-US" altLang="en-US"/>
              <a:pPr algn="l" eaLnBrk="1" hangingPunct="1">
                <a:defRPr/>
              </a:pPr>
              <a:t>23</a:t>
            </a:fld>
            <a:endParaRPr lang="en-US" altLang="en-US"/>
          </a:p>
        </p:txBody>
      </p:sp>
      <p:sp>
        <p:nvSpPr>
          <p:cNvPr id="36870" name="Rectangle 5">
            <a:extLst>
              <a:ext uri="{FF2B5EF4-FFF2-40B4-BE49-F238E27FC236}">
                <a16:creationId xmlns:a16="http://schemas.microsoft.com/office/drawing/2014/main" id="{20143678-7850-C54F-A87C-6AD324FB3DE2}"/>
              </a:ext>
            </a:extLst>
          </p:cNvPr>
          <p:cNvSpPr>
            <a:spLocks noChangeArrowheads="1"/>
          </p:cNvSpPr>
          <p:nvPr/>
        </p:nvSpPr>
        <p:spPr bwMode="auto">
          <a:xfrm>
            <a:off x="4419600" y="6248400"/>
            <a:ext cx="17478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Bourne, 2015</a:t>
            </a:r>
          </a:p>
        </p:txBody>
      </p:sp>
    </p:spTree>
    <p:extLst>
      <p:ext uri="{BB962C8B-B14F-4D97-AF65-F5344CB8AC3E}">
        <p14:creationId xmlns:p14="http://schemas.microsoft.com/office/powerpoint/2010/main" val="45352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95D6EAED-39B9-D743-9EFF-6BE90C2F4B51}"/>
              </a:ext>
            </a:extLst>
          </p:cNvPr>
          <p:cNvSpPr>
            <a:spLocks noGrp="1"/>
          </p:cNvSpPr>
          <p:nvPr>
            <p:ph type="title"/>
          </p:nvPr>
        </p:nvSpPr>
        <p:spPr/>
        <p:txBody>
          <a:bodyPr/>
          <a:lstStyle/>
          <a:p>
            <a:pPr>
              <a:defRPr/>
            </a:pPr>
            <a:r>
              <a:rPr lang="en-US" altLang="en-US" dirty="0"/>
              <a:t>Value (Continued)</a:t>
            </a:r>
          </a:p>
        </p:txBody>
      </p:sp>
      <p:sp>
        <p:nvSpPr>
          <p:cNvPr id="67587" name="Content Placeholder 5">
            <a:extLst>
              <a:ext uri="{FF2B5EF4-FFF2-40B4-BE49-F238E27FC236}">
                <a16:creationId xmlns:a16="http://schemas.microsoft.com/office/drawing/2014/main" id="{265E401B-14AC-304B-A65B-76218CADA5D0}"/>
              </a:ext>
            </a:extLst>
          </p:cNvPr>
          <p:cNvSpPr>
            <a:spLocks noGrp="1"/>
          </p:cNvSpPr>
          <p:nvPr>
            <p:ph idx="1"/>
          </p:nvPr>
        </p:nvSpPr>
        <p:spPr/>
        <p:txBody>
          <a:bodyPr/>
          <a:lstStyle/>
          <a:p>
            <a:pPr>
              <a:defRPr/>
            </a:pPr>
            <a:r>
              <a:rPr lang="en-US" altLang="en-US" sz="2800">
                <a:solidFill>
                  <a:srgbClr val="C00000"/>
                </a:solidFill>
              </a:rPr>
              <a:t>Value to the Organization</a:t>
            </a:r>
          </a:p>
          <a:p>
            <a:pPr lvl="1">
              <a:defRPr/>
            </a:pPr>
            <a:r>
              <a:rPr lang="en-US" altLang="en-US" sz="2400"/>
              <a:t>The importance of the program or project for organizational success and business value</a:t>
            </a:r>
          </a:p>
          <a:p>
            <a:pPr lvl="1">
              <a:defRPr/>
            </a:pPr>
            <a:r>
              <a:rPr lang="en-US" altLang="en-US" sz="2400"/>
              <a:t>Assess costs of delays and budget overruns</a:t>
            </a:r>
          </a:p>
          <a:p>
            <a:pPr>
              <a:defRPr/>
            </a:pPr>
            <a:r>
              <a:rPr lang="en-US" altLang="en-US" sz="2800">
                <a:solidFill>
                  <a:srgbClr val="C00000"/>
                </a:solidFill>
              </a:rPr>
              <a:t>Value to the Stakeholders</a:t>
            </a:r>
          </a:p>
          <a:p>
            <a:pPr lvl="1">
              <a:defRPr/>
            </a:pPr>
            <a:r>
              <a:rPr lang="en-US" altLang="en-US" sz="2400"/>
              <a:t>Are the stakeholders getting the information they need, are they consulted, are their concerns addressed?</a:t>
            </a:r>
          </a:p>
          <a:p>
            <a:pPr>
              <a:defRPr/>
            </a:pPr>
            <a:endParaRPr lang="en-US" altLang="en-US"/>
          </a:p>
        </p:txBody>
      </p:sp>
      <p:sp>
        <p:nvSpPr>
          <p:cNvPr id="67588" name="Footer Placeholder 3">
            <a:extLst>
              <a:ext uri="{FF2B5EF4-FFF2-40B4-BE49-F238E27FC236}">
                <a16:creationId xmlns:a16="http://schemas.microsoft.com/office/drawing/2014/main" id="{24284983-B193-FF4E-8FE5-8B124B73CFCB}"/>
              </a:ext>
            </a:extLst>
          </p:cNvPr>
          <p:cNvSpPr>
            <a:spLocks noGrp="1"/>
          </p:cNvSpPr>
          <p:nvPr>
            <p:ph type="ftr" sz="quarter" idx="12"/>
          </p:nvPr>
        </p:nvSpPr>
        <p:spPr>
          <a:xfrm>
            <a:off x="457200" y="6245225"/>
            <a:ext cx="34290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2958DC6F-B937-5145-BA99-20E7E585D97D}"/>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C50BEDCC-FE6C-8047-B286-D47C5B1D7C7E}" type="slidenum">
              <a:rPr lang="en-US" altLang="en-US"/>
              <a:pPr algn="l" eaLnBrk="1" hangingPunct="1">
                <a:defRPr/>
              </a:pPr>
              <a:t>24</a:t>
            </a:fld>
            <a:endParaRPr lang="en-US" altLang="en-US"/>
          </a:p>
        </p:txBody>
      </p:sp>
      <p:sp>
        <p:nvSpPr>
          <p:cNvPr id="38918" name="Rectangle 2">
            <a:extLst>
              <a:ext uri="{FF2B5EF4-FFF2-40B4-BE49-F238E27FC236}">
                <a16:creationId xmlns:a16="http://schemas.microsoft.com/office/drawing/2014/main" id="{EE0B01E3-8D58-1D43-B5CE-1D70EA1DF23B}"/>
              </a:ext>
            </a:extLst>
          </p:cNvPr>
          <p:cNvSpPr>
            <a:spLocks noChangeArrowheads="1"/>
          </p:cNvSpPr>
          <p:nvPr/>
        </p:nvSpPr>
        <p:spPr bwMode="auto">
          <a:xfrm>
            <a:off x="4419600" y="6248400"/>
            <a:ext cx="17478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solidFill>
                  <a:srgbClr val="000000"/>
                </a:solidFill>
              </a:rPr>
              <a:t>Adapted from Bourne, 2015</a:t>
            </a:r>
          </a:p>
        </p:txBody>
      </p:sp>
    </p:spTree>
    <p:extLst>
      <p:ext uri="{BB962C8B-B14F-4D97-AF65-F5344CB8AC3E}">
        <p14:creationId xmlns:p14="http://schemas.microsoft.com/office/powerpoint/2010/main" val="39153916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5">
            <a:extLst>
              <a:ext uri="{FF2B5EF4-FFF2-40B4-BE49-F238E27FC236}">
                <a16:creationId xmlns:a16="http://schemas.microsoft.com/office/drawing/2014/main" id="{25EC51D3-29E3-9A4B-BBD8-DE050E39E01C}"/>
              </a:ext>
            </a:extLst>
          </p:cNvPr>
          <p:cNvSpPr>
            <a:spLocks noGrp="1"/>
          </p:cNvSpPr>
          <p:nvPr>
            <p:ph type="title"/>
          </p:nvPr>
        </p:nvSpPr>
        <p:spPr/>
        <p:txBody>
          <a:bodyPr/>
          <a:lstStyle/>
          <a:p>
            <a:pPr>
              <a:defRPr/>
            </a:pPr>
            <a:r>
              <a:rPr lang="en-US" altLang="en-US" dirty="0"/>
              <a:t>Value (Continued)</a:t>
            </a:r>
          </a:p>
        </p:txBody>
      </p:sp>
      <p:sp>
        <p:nvSpPr>
          <p:cNvPr id="68611" name="Content Placeholder 2">
            <a:extLst>
              <a:ext uri="{FF2B5EF4-FFF2-40B4-BE49-F238E27FC236}">
                <a16:creationId xmlns:a16="http://schemas.microsoft.com/office/drawing/2014/main" id="{EE82705D-827E-0B4D-B415-CC0FBCD6B2E4}"/>
              </a:ext>
            </a:extLst>
          </p:cNvPr>
          <p:cNvSpPr>
            <a:spLocks noGrp="1"/>
          </p:cNvSpPr>
          <p:nvPr>
            <p:ph sz="half" idx="1"/>
          </p:nvPr>
        </p:nvSpPr>
        <p:spPr/>
        <p:txBody>
          <a:bodyPr/>
          <a:lstStyle/>
          <a:p>
            <a:pPr>
              <a:defRPr/>
            </a:pPr>
            <a:r>
              <a:rPr lang="en-US" altLang="en-US" sz="2000">
                <a:solidFill>
                  <a:srgbClr val="C00000"/>
                </a:solidFill>
              </a:rPr>
              <a:t>Value of the Program or Project</a:t>
            </a:r>
          </a:p>
          <a:p>
            <a:pPr lvl="1">
              <a:defRPr/>
            </a:pPr>
            <a:r>
              <a:rPr lang="en-US" altLang="en-US" sz="1800"/>
              <a:t>Determine who is important and how best to deliver information to stakeholders to engage them</a:t>
            </a:r>
          </a:p>
          <a:p>
            <a:pPr lvl="1">
              <a:defRPr/>
            </a:pPr>
            <a:r>
              <a:rPr lang="en-US" altLang="en-US" sz="1800"/>
              <a:t>Provide feedback on the work that is being dome – communication </a:t>
            </a:r>
            <a:r>
              <a:rPr lang="en-US" altLang="en-US" sz="1800" i="1">
                <a:solidFill>
                  <a:srgbClr val="C00000"/>
                </a:solidFill>
              </a:rPr>
              <a:t>from </a:t>
            </a:r>
            <a:r>
              <a:rPr lang="en-US" altLang="en-US" sz="1800"/>
              <a:t>the stakeholder</a:t>
            </a:r>
          </a:p>
          <a:p>
            <a:pPr lvl="1">
              <a:defRPr/>
            </a:pPr>
            <a:r>
              <a:rPr lang="en-US" altLang="en-US" sz="1800"/>
              <a:t>Obtain early warning about events that may impede success  - communication </a:t>
            </a:r>
            <a:r>
              <a:rPr lang="en-US" altLang="en-US" sz="1800" i="1">
                <a:solidFill>
                  <a:srgbClr val="C00000"/>
                </a:solidFill>
              </a:rPr>
              <a:t>from</a:t>
            </a:r>
            <a:r>
              <a:rPr lang="en-US" altLang="en-US" sz="1800" i="1"/>
              <a:t> </a:t>
            </a:r>
            <a:r>
              <a:rPr lang="en-US" altLang="en-US" sz="1800"/>
              <a:t>the stakeholders</a:t>
            </a:r>
          </a:p>
          <a:p>
            <a:pPr lvl="1">
              <a:defRPr/>
            </a:pPr>
            <a:r>
              <a:rPr lang="en-US" altLang="en-US" sz="1800"/>
              <a:t>Target communications </a:t>
            </a:r>
          </a:p>
        </p:txBody>
      </p:sp>
      <p:sp>
        <p:nvSpPr>
          <p:cNvPr id="89092" name="Content Placeholder 6">
            <a:extLst>
              <a:ext uri="{FF2B5EF4-FFF2-40B4-BE49-F238E27FC236}">
                <a16:creationId xmlns:a16="http://schemas.microsoft.com/office/drawing/2014/main" id="{1FF2521C-B34B-504C-8CAF-80B78665D290}"/>
              </a:ext>
            </a:extLst>
          </p:cNvPr>
          <p:cNvSpPr>
            <a:spLocks noGrp="1"/>
          </p:cNvSpPr>
          <p:nvPr>
            <p:ph sz="half" idx="2"/>
          </p:nvPr>
        </p:nvSpPr>
        <p:spPr>
          <a:xfrm>
            <a:off x="4529138" y="1600200"/>
            <a:ext cx="4038600" cy="4525963"/>
          </a:xfrm>
        </p:spPr>
        <p:txBody>
          <a:bodyPr/>
          <a:lstStyle/>
          <a:p>
            <a:pPr>
              <a:defRPr/>
            </a:pPr>
            <a:r>
              <a:rPr lang="en-US" altLang="en-US" sz="2000">
                <a:solidFill>
                  <a:srgbClr val="C00000"/>
                </a:solidFill>
              </a:rPr>
              <a:t>Value to the Team</a:t>
            </a:r>
          </a:p>
          <a:p>
            <a:pPr lvl="1">
              <a:defRPr/>
            </a:pPr>
            <a:r>
              <a:rPr lang="en-US" altLang="en-US" sz="1800"/>
              <a:t>The team can operate more effectively</a:t>
            </a:r>
          </a:p>
          <a:p>
            <a:pPr lvl="1">
              <a:defRPr/>
            </a:pPr>
            <a:r>
              <a:rPr lang="en-US" altLang="en-US" sz="1800"/>
              <a:t>They gain a sense of achievement with communications and engaging with stakeholders</a:t>
            </a:r>
          </a:p>
          <a:p>
            <a:pPr lvl="1">
              <a:defRPr/>
            </a:pPr>
            <a:r>
              <a:rPr lang="en-US" altLang="en-US" sz="1800"/>
              <a:t>They learn more about working together and working with stakeholders – knowing the politics and the environment</a:t>
            </a:r>
          </a:p>
        </p:txBody>
      </p:sp>
      <p:sp>
        <p:nvSpPr>
          <p:cNvPr id="68613" name="Footer Placeholder 3">
            <a:extLst>
              <a:ext uri="{FF2B5EF4-FFF2-40B4-BE49-F238E27FC236}">
                <a16:creationId xmlns:a16="http://schemas.microsoft.com/office/drawing/2014/main" id="{D558D1E5-551C-A14F-BB73-55FFE7B22082}"/>
              </a:ext>
            </a:extLst>
          </p:cNvPr>
          <p:cNvSpPr>
            <a:spLocks noGrp="1"/>
          </p:cNvSpPr>
          <p:nvPr>
            <p:ph type="ftr" sz="quarter" idx="12"/>
          </p:nvPr>
        </p:nvSpPr>
        <p:spPr>
          <a:xfrm>
            <a:off x="457200" y="6245225"/>
            <a:ext cx="32004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CE0C8B0E-1F82-2445-9943-F3AFCB34F063}"/>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03C39F1A-9D29-374C-9A1C-0A91A7E802C1}" type="slidenum">
              <a:rPr lang="en-US" altLang="en-US"/>
              <a:pPr algn="l" eaLnBrk="1" hangingPunct="1">
                <a:defRPr/>
              </a:pPr>
              <a:t>25</a:t>
            </a:fld>
            <a:endParaRPr lang="en-US" altLang="en-US"/>
          </a:p>
        </p:txBody>
      </p:sp>
      <p:sp>
        <p:nvSpPr>
          <p:cNvPr id="40967" name="Rectangle 8">
            <a:extLst>
              <a:ext uri="{FF2B5EF4-FFF2-40B4-BE49-F238E27FC236}">
                <a16:creationId xmlns:a16="http://schemas.microsoft.com/office/drawing/2014/main" id="{12A0D4A7-AB59-5E40-A1C7-E6D641561236}"/>
              </a:ext>
            </a:extLst>
          </p:cNvPr>
          <p:cNvSpPr>
            <a:spLocks noChangeArrowheads="1"/>
          </p:cNvSpPr>
          <p:nvPr/>
        </p:nvSpPr>
        <p:spPr bwMode="auto">
          <a:xfrm>
            <a:off x="4800600" y="6248400"/>
            <a:ext cx="17478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Bourne, 2015</a:t>
            </a:r>
          </a:p>
        </p:txBody>
      </p:sp>
    </p:spTree>
    <p:extLst>
      <p:ext uri="{BB962C8B-B14F-4D97-AF65-F5344CB8AC3E}">
        <p14:creationId xmlns:p14="http://schemas.microsoft.com/office/powerpoint/2010/main" val="11080489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89092">
                                            <p:txEl>
                                              <p:pRg st="0" end="0"/>
                                            </p:txEl>
                                          </p:spTgt>
                                        </p:tgtEl>
                                        <p:attrNameLst>
                                          <p:attrName>style.visibility</p:attrName>
                                        </p:attrNameLst>
                                      </p:cBhvr>
                                      <p:to>
                                        <p:strVal val="visible"/>
                                      </p:to>
                                    </p:set>
                                    <p:anim calcmode="lin" valueType="num">
                                      <p:cBhvr additive="base">
                                        <p:cTn id="7" dur="500" fill="hold"/>
                                        <p:tgtEl>
                                          <p:spTgt spid="8909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9092">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9092">
                                            <p:txEl>
                                              <p:pRg st="1" end="1"/>
                                            </p:txEl>
                                          </p:spTgt>
                                        </p:tgtEl>
                                        <p:attrNameLst>
                                          <p:attrName>style.visibility</p:attrName>
                                        </p:attrNameLst>
                                      </p:cBhvr>
                                      <p:to>
                                        <p:strVal val="visible"/>
                                      </p:to>
                                    </p:set>
                                    <p:anim calcmode="lin" valueType="num">
                                      <p:cBhvr additive="base">
                                        <p:cTn id="11" dur="500" fill="hold"/>
                                        <p:tgtEl>
                                          <p:spTgt spid="89092">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9092">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9092">
                                            <p:txEl>
                                              <p:pRg st="2" end="2"/>
                                            </p:txEl>
                                          </p:spTgt>
                                        </p:tgtEl>
                                        <p:attrNameLst>
                                          <p:attrName>style.visibility</p:attrName>
                                        </p:attrNameLst>
                                      </p:cBhvr>
                                      <p:to>
                                        <p:strVal val="visible"/>
                                      </p:to>
                                    </p:set>
                                    <p:anim calcmode="lin" valueType="num">
                                      <p:cBhvr additive="base">
                                        <p:cTn id="15" dur="500" fill="hold"/>
                                        <p:tgtEl>
                                          <p:spTgt spid="89092">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9092">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9092">
                                            <p:txEl>
                                              <p:pRg st="3" end="3"/>
                                            </p:txEl>
                                          </p:spTgt>
                                        </p:tgtEl>
                                        <p:attrNameLst>
                                          <p:attrName>style.visibility</p:attrName>
                                        </p:attrNameLst>
                                      </p:cBhvr>
                                      <p:to>
                                        <p:strVal val="visible"/>
                                      </p:to>
                                    </p:set>
                                    <p:anim calcmode="lin" valueType="num">
                                      <p:cBhvr additive="base">
                                        <p:cTn id="19" dur="500" fill="hold"/>
                                        <p:tgtEl>
                                          <p:spTgt spid="8909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909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97CBB590-34DB-BB4C-B4AA-0484DD520453}"/>
              </a:ext>
            </a:extLst>
          </p:cNvPr>
          <p:cNvSpPr>
            <a:spLocks noGrp="1"/>
          </p:cNvSpPr>
          <p:nvPr>
            <p:ph type="title"/>
          </p:nvPr>
        </p:nvSpPr>
        <p:spPr>
          <a:xfrm>
            <a:off x="457200" y="274638"/>
            <a:ext cx="8229600" cy="418058"/>
          </a:xfrm>
        </p:spPr>
        <p:txBody>
          <a:bodyPr/>
          <a:lstStyle/>
          <a:p>
            <a:pPr>
              <a:defRPr/>
            </a:pPr>
            <a:r>
              <a:rPr lang="en-US" altLang="en-US" dirty="0"/>
              <a:t>Considerations</a:t>
            </a:r>
          </a:p>
        </p:txBody>
      </p:sp>
      <p:sp>
        <p:nvSpPr>
          <p:cNvPr id="3" name="Content Placeholder 2">
            <a:extLst>
              <a:ext uri="{FF2B5EF4-FFF2-40B4-BE49-F238E27FC236}">
                <a16:creationId xmlns:a16="http://schemas.microsoft.com/office/drawing/2014/main" id="{6BA1C378-5ACA-9C46-BBF9-C59B557BFD5F}"/>
              </a:ext>
            </a:extLst>
          </p:cNvPr>
          <p:cNvSpPr>
            <a:spLocks noGrp="1"/>
          </p:cNvSpPr>
          <p:nvPr>
            <p:ph idx="1"/>
          </p:nvPr>
        </p:nvSpPr>
        <p:spPr>
          <a:xfrm>
            <a:off x="251520" y="980728"/>
            <a:ext cx="8229600" cy="4525963"/>
          </a:xfrm>
        </p:spPr>
        <p:txBody>
          <a:bodyPr/>
          <a:lstStyle/>
          <a:p>
            <a:pPr>
              <a:defRPr/>
            </a:pPr>
            <a:r>
              <a:rPr lang="en-US" sz="2400" dirty="0">
                <a:solidFill>
                  <a:srgbClr val="C00000"/>
                </a:solidFill>
              </a:rPr>
              <a:t>Capture questions and answers </a:t>
            </a:r>
            <a:r>
              <a:rPr lang="en-US" sz="2400" dirty="0"/>
              <a:t>to them raised by stakeholders and publish them </a:t>
            </a:r>
          </a:p>
          <a:p>
            <a:pPr>
              <a:defRPr/>
            </a:pPr>
            <a:r>
              <a:rPr lang="en-US" sz="2400" dirty="0">
                <a:solidFill>
                  <a:srgbClr val="C00000"/>
                </a:solidFill>
              </a:rPr>
              <a:t>Set up a log of communication </a:t>
            </a:r>
            <a:r>
              <a:rPr lang="en-US" sz="2400" dirty="0"/>
              <a:t>to and from stakeholders</a:t>
            </a:r>
          </a:p>
          <a:p>
            <a:pPr>
              <a:defRPr/>
            </a:pPr>
            <a:r>
              <a:rPr lang="en-US" sz="2400" dirty="0">
                <a:solidFill>
                  <a:srgbClr val="C00000"/>
                </a:solidFill>
              </a:rPr>
              <a:t>Set up an issue log </a:t>
            </a:r>
            <a:r>
              <a:rPr lang="en-US" sz="2400" dirty="0"/>
              <a:t>to track issues to resolution</a:t>
            </a:r>
          </a:p>
          <a:p>
            <a:pPr lvl="1">
              <a:defRPr/>
            </a:pPr>
            <a:r>
              <a:rPr lang="en-US" sz="2000" dirty="0"/>
              <a:t>Use impact analysis to determine urgency and probability of issues – goal is to avoid issues becoming risks</a:t>
            </a:r>
          </a:p>
          <a:p>
            <a:pPr>
              <a:defRPr/>
            </a:pPr>
            <a:r>
              <a:rPr lang="en-US" sz="2400" dirty="0">
                <a:solidFill>
                  <a:srgbClr val="C00000"/>
                </a:solidFill>
              </a:rPr>
              <a:t>Review metrics </a:t>
            </a:r>
            <a:r>
              <a:rPr lang="en-US" sz="2400" dirty="0"/>
              <a:t>for stakeholder engagement</a:t>
            </a:r>
          </a:p>
          <a:p>
            <a:pPr lvl="1">
              <a:defRPr/>
            </a:pPr>
            <a:r>
              <a:rPr lang="en-US" sz="2000" dirty="0"/>
              <a:t>Positive contributions to the program’s objectives and benefits</a:t>
            </a:r>
          </a:p>
          <a:p>
            <a:pPr lvl="1">
              <a:defRPr/>
            </a:pPr>
            <a:r>
              <a:rPr lang="en-US" sz="2000" dirty="0"/>
              <a:t>Participation in the program</a:t>
            </a:r>
          </a:p>
          <a:p>
            <a:pPr lvl="2">
              <a:defRPr/>
            </a:pPr>
            <a:r>
              <a:rPr lang="en-US" sz="1600" dirty="0"/>
              <a:t>Identify risks from lack of participation</a:t>
            </a:r>
          </a:p>
          <a:p>
            <a:pPr lvl="2">
              <a:defRPr/>
            </a:pPr>
            <a:r>
              <a:rPr lang="en-US" sz="1600" dirty="0"/>
              <a:t>Analyze participation trends</a:t>
            </a:r>
          </a:p>
          <a:p>
            <a:pPr lvl="2">
              <a:defRPr/>
            </a:pPr>
            <a:r>
              <a:rPr lang="en-US" sz="1600" dirty="0"/>
              <a:t>Perform root-cause analysis</a:t>
            </a:r>
          </a:p>
          <a:p>
            <a:pPr lvl="1">
              <a:defRPr/>
            </a:pPr>
            <a:r>
              <a:rPr lang="en-US" sz="2000" dirty="0"/>
              <a:t>Communications with the team</a:t>
            </a:r>
          </a:p>
          <a:p>
            <a:pPr marL="0" indent="0">
              <a:buFont typeface="Wingdings" pitchFamily="2" charset="2"/>
              <a:buNone/>
              <a:defRPr/>
            </a:pPr>
            <a:endParaRPr lang="en-US" sz="2400" dirty="0"/>
          </a:p>
        </p:txBody>
      </p:sp>
      <p:sp>
        <p:nvSpPr>
          <p:cNvPr id="69636" name="Footer Placeholder 3">
            <a:extLst>
              <a:ext uri="{FF2B5EF4-FFF2-40B4-BE49-F238E27FC236}">
                <a16:creationId xmlns:a16="http://schemas.microsoft.com/office/drawing/2014/main" id="{5EE40694-76BA-F943-83E3-FEF1106D7702}"/>
              </a:ext>
            </a:extLst>
          </p:cNvPr>
          <p:cNvSpPr>
            <a:spLocks noGrp="1"/>
          </p:cNvSpPr>
          <p:nvPr>
            <p:ph type="ftr" sz="quarter" idx="12"/>
          </p:nvPr>
        </p:nvSpPr>
        <p:spPr>
          <a:xfrm>
            <a:off x="457200" y="6245225"/>
            <a:ext cx="43434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en-US" altLang="en-US" sz="1200">
                <a:cs typeface="Arial" panose="020B0604020202020204" pitchFamily="34" charset="0"/>
              </a:rPr>
              <a:t>© Ginger Levin, 2016</a:t>
            </a:r>
          </a:p>
        </p:txBody>
      </p:sp>
      <p:sp>
        <p:nvSpPr>
          <p:cNvPr id="5" name="Slide Number Placeholder 4">
            <a:extLst>
              <a:ext uri="{FF2B5EF4-FFF2-40B4-BE49-F238E27FC236}">
                <a16:creationId xmlns:a16="http://schemas.microsoft.com/office/drawing/2014/main" id="{847F83C6-9B03-FD49-B62F-A7AC1306A768}"/>
              </a:ext>
            </a:extLst>
          </p:cNvPr>
          <p:cNvSpPr>
            <a:spLocks noGrp="1"/>
          </p:cNvSpPr>
          <p:nvPr>
            <p:ph type="sldNum" sz="quarter" idx="10"/>
          </p:nvPr>
        </p:nvSpPr>
        <p:spPr>
          <a:xfrm>
            <a:off x="7391400" y="6245225"/>
            <a:ext cx="1295400" cy="47625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B2F16BB0-777A-4B47-8249-DB4D3FF61C90}" type="slidenum">
              <a:rPr lang="en-US" altLang="en-US"/>
              <a:pPr algn="l" eaLnBrk="1" hangingPunct="1">
                <a:defRPr/>
              </a:pPr>
              <a:t>26</a:t>
            </a:fld>
            <a:endParaRPr lang="en-US" altLang="en-US"/>
          </a:p>
        </p:txBody>
      </p:sp>
      <p:sp>
        <p:nvSpPr>
          <p:cNvPr id="43014" name="Rectangle 5">
            <a:extLst>
              <a:ext uri="{FF2B5EF4-FFF2-40B4-BE49-F238E27FC236}">
                <a16:creationId xmlns:a16="http://schemas.microsoft.com/office/drawing/2014/main" id="{C3D3A4AE-7526-6641-AC25-29FC77D1AB8C}"/>
              </a:ext>
            </a:extLst>
          </p:cNvPr>
          <p:cNvSpPr>
            <a:spLocks noChangeArrowheads="1"/>
          </p:cNvSpPr>
          <p:nvPr/>
        </p:nvSpPr>
        <p:spPr bwMode="auto">
          <a:xfrm>
            <a:off x="3810000" y="6400800"/>
            <a:ext cx="364013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50000"/>
              </a:spcBef>
              <a:buClrTx/>
              <a:buFontTx/>
              <a:buNone/>
            </a:pPr>
            <a:r>
              <a:rPr lang="en-US" altLang="en-US" sz="1000" i="1"/>
              <a:t>The Standard for Program Management</a:t>
            </a:r>
            <a:r>
              <a:rPr lang="en-US" altLang="en-US" sz="1000"/>
              <a:t>, pp. 49-50</a:t>
            </a:r>
          </a:p>
        </p:txBody>
      </p:sp>
    </p:spTree>
    <p:extLst>
      <p:ext uri="{BB962C8B-B14F-4D97-AF65-F5344CB8AC3E}">
        <p14:creationId xmlns:p14="http://schemas.microsoft.com/office/powerpoint/2010/main" val="38937917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E10039B7-6E94-7B41-9CFA-F4F01B8D956A}"/>
              </a:ext>
            </a:extLst>
          </p:cNvPr>
          <p:cNvSpPr>
            <a:spLocks noGrp="1"/>
          </p:cNvSpPr>
          <p:nvPr>
            <p:ph type="title"/>
          </p:nvPr>
        </p:nvSpPr>
        <p:spPr/>
        <p:txBody>
          <a:bodyPr/>
          <a:lstStyle/>
          <a:p>
            <a:pPr>
              <a:defRPr/>
            </a:pPr>
            <a:r>
              <a:rPr lang="en-US" altLang="en-US"/>
              <a:t>Set Expectations with Stakeholders</a:t>
            </a:r>
          </a:p>
        </p:txBody>
      </p:sp>
      <p:sp>
        <p:nvSpPr>
          <p:cNvPr id="71683" name="Content Placeholder 2">
            <a:extLst>
              <a:ext uri="{FF2B5EF4-FFF2-40B4-BE49-F238E27FC236}">
                <a16:creationId xmlns:a16="http://schemas.microsoft.com/office/drawing/2014/main" id="{A643C6F0-83FB-F84A-9F43-A78D16B34364}"/>
              </a:ext>
            </a:extLst>
          </p:cNvPr>
          <p:cNvSpPr>
            <a:spLocks noGrp="1"/>
          </p:cNvSpPr>
          <p:nvPr>
            <p:ph idx="1"/>
          </p:nvPr>
        </p:nvSpPr>
        <p:spPr>
          <a:xfrm>
            <a:off x="457200" y="1340768"/>
            <a:ext cx="8229600" cy="3917032"/>
          </a:xfrm>
        </p:spPr>
        <p:txBody>
          <a:bodyPr/>
          <a:lstStyle/>
          <a:p>
            <a:pPr>
              <a:defRPr/>
            </a:pPr>
            <a:r>
              <a:rPr lang="en-US" altLang="en-US" dirty="0"/>
              <a:t>Have additional meetings with the powerful, influential stakeholders after identifying them</a:t>
            </a:r>
          </a:p>
          <a:p>
            <a:pPr>
              <a:defRPr/>
            </a:pPr>
            <a:r>
              <a:rPr lang="en-US" altLang="en-US" dirty="0">
                <a:solidFill>
                  <a:srgbClr val="C00000"/>
                </a:solidFill>
              </a:rPr>
              <a:t>Strive to avoid making assumptions!</a:t>
            </a:r>
          </a:p>
          <a:p>
            <a:pPr>
              <a:defRPr/>
            </a:pPr>
            <a:r>
              <a:rPr lang="en-US" altLang="en-US" dirty="0"/>
              <a:t>Determine how people want to receive information</a:t>
            </a:r>
          </a:p>
          <a:p>
            <a:pPr>
              <a:defRPr/>
            </a:pPr>
            <a:r>
              <a:rPr lang="en-US" altLang="en-US" dirty="0">
                <a:solidFill>
                  <a:srgbClr val="C00000"/>
                </a:solidFill>
              </a:rPr>
              <a:t>Building strong relationships involves building trust</a:t>
            </a:r>
          </a:p>
          <a:p>
            <a:pPr lvl="1">
              <a:defRPr/>
            </a:pPr>
            <a:r>
              <a:rPr lang="en-US" altLang="en-US" dirty="0"/>
              <a:t>It takes time!</a:t>
            </a:r>
          </a:p>
        </p:txBody>
      </p:sp>
      <p:sp>
        <p:nvSpPr>
          <p:cNvPr id="71684" name="Footer Placeholder 3">
            <a:extLst>
              <a:ext uri="{FF2B5EF4-FFF2-40B4-BE49-F238E27FC236}">
                <a16:creationId xmlns:a16="http://schemas.microsoft.com/office/drawing/2014/main" id="{2DA16D00-8895-2048-9B7A-30081E875F94}"/>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134833E1-FA5E-7849-8378-2F93E06DED44}"/>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C187A155-F25E-3C40-B96E-0E3C176F6526}" type="slidenum">
              <a:rPr lang="en-US" altLang="en-US"/>
              <a:pPr algn="l" eaLnBrk="1" hangingPunct="1">
                <a:defRPr/>
              </a:pPr>
              <a:t>27</a:t>
            </a:fld>
            <a:endParaRPr lang="en-US" altLang="en-US"/>
          </a:p>
        </p:txBody>
      </p:sp>
      <p:sp>
        <p:nvSpPr>
          <p:cNvPr id="45062" name="TextBox 5">
            <a:extLst>
              <a:ext uri="{FF2B5EF4-FFF2-40B4-BE49-F238E27FC236}">
                <a16:creationId xmlns:a16="http://schemas.microsoft.com/office/drawing/2014/main" id="{73AAA95A-32FF-FC4C-B273-F3EF18164585}"/>
              </a:ext>
            </a:extLst>
          </p:cNvPr>
          <p:cNvSpPr txBox="1">
            <a:spLocks noChangeArrowheads="1"/>
          </p:cNvSpPr>
          <p:nvPr/>
        </p:nvSpPr>
        <p:spPr bwMode="auto">
          <a:xfrm>
            <a:off x="4419600" y="6172200"/>
            <a:ext cx="25908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Baugh, p. 55</a:t>
            </a:r>
          </a:p>
        </p:txBody>
      </p:sp>
    </p:spTree>
    <p:extLst>
      <p:ext uri="{BB962C8B-B14F-4D97-AF65-F5344CB8AC3E}">
        <p14:creationId xmlns:p14="http://schemas.microsoft.com/office/powerpoint/2010/main" val="3488910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5409F2E6-7760-7F4A-B187-A8690CE3378F}"/>
              </a:ext>
            </a:extLst>
          </p:cNvPr>
          <p:cNvSpPr>
            <a:spLocks noGrp="1"/>
          </p:cNvSpPr>
          <p:nvPr>
            <p:ph type="title"/>
          </p:nvPr>
        </p:nvSpPr>
        <p:spPr/>
        <p:txBody>
          <a:bodyPr/>
          <a:lstStyle/>
          <a:p>
            <a:pPr>
              <a:defRPr/>
            </a:pPr>
            <a:r>
              <a:rPr lang="en-US" altLang="en-US"/>
              <a:t>Five Key Principles for Building Relationships</a:t>
            </a:r>
          </a:p>
        </p:txBody>
      </p:sp>
      <p:graphicFrame>
        <p:nvGraphicFramePr>
          <p:cNvPr id="6" name="Content Placeholder 5">
            <a:extLst>
              <a:ext uri="{FF2B5EF4-FFF2-40B4-BE49-F238E27FC236}">
                <a16:creationId xmlns:a16="http://schemas.microsoft.com/office/drawing/2014/main" id="{459EF5B8-6C03-EF48-B1CD-8AB30FCC9080}"/>
              </a:ext>
            </a:extLst>
          </p:cNvPr>
          <p:cNvGraphicFramePr>
            <a:graphicFrameLocks noGrp="1"/>
          </p:cNvGraphicFramePr>
          <p:nvPr>
            <p:ph idx="1"/>
            <p:extLst>
              <p:ext uri="{D42A27DB-BD31-4B8C-83A1-F6EECF244321}">
                <p14:modId xmlns:p14="http://schemas.microsoft.com/office/powerpoint/2010/main" val="2961662493"/>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708" name="Footer Placeholder 3">
            <a:extLst>
              <a:ext uri="{FF2B5EF4-FFF2-40B4-BE49-F238E27FC236}">
                <a16:creationId xmlns:a16="http://schemas.microsoft.com/office/drawing/2014/main" id="{F52A9EA1-FD12-9F41-8556-C0D5C3627379}"/>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80F89A8A-20A9-E84F-8BAC-24B72389F821}"/>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4FE8243D-727F-2342-B5A1-E225A63E87A0}" type="slidenum">
              <a:rPr lang="en-US" altLang="en-US"/>
              <a:pPr algn="l" eaLnBrk="1" hangingPunct="1">
                <a:defRPr/>
              </a:pPr>
              <a:t>28</a:t>
            </a:fld>
            <a:endParaRPr lang="en-US" altLang="en-US"/>
          </a:p>
        </p:txBody>
      </p:sp>
      <p:sp>
        <p:nvSpPr>
          <p:cNvPr id="47110" name="TextBox 6">
            <a:extLst>
              <a:ext uri="{FF2B5EF4-FFF2-40B4-BE49-F238E27FC236}">
                <a16:creationId xmlns:a16="http://schemas.microsoft.com/office/drawing/2014/main" id="{C7BB470F-1B9C-2E4D-BD88-41899226E8D7}"/>
              </a:ext>
            </a:extLst>
          </p:cNvPr>
          <p:cNvSpPr txBox="1">
            <a:spLocks noChangeArrowheads="1"/>
          </p:cNvSpPr>
          <p:nvPr/>
        </p:nvSpPr>
        <p:spPr bwMode="auto">
          <a:xfrm>
            <a:off x="4114800" y="6529388"/>
            <a:ext cx="2590800" cy="247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Baugh, p. 56</a:t>
            </a:r>
          </a:p>
        </p:txBody>
      </p:sp>
    </p:spTree>
    <p:extLst>
      <p:ext uri="{BB962C8B-B14F-4D97-AF65-F5344CB8AC3E}">
        <p14:creationId xmlns:p14="http://schemas.microsoft.com/office/powerpoint/2010/main" val="24353297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9448446A-ECB7-454C-8E5C-023F07064D63}"/>
              </a:ext>
            </a:extLst>
          </p:cNvPr>
          <p:cNvSpPr>
            <a:spLocks noGrp="1"/>
          </p:cNvSpPr>
          <p:nvPr>
            <p:ph type="title"/>
          </p:nvPr>
        </p:nvSpPr>
        <p:spPr/>
        <p:txBody>
          <a:bodyPr/>
          <a:lstStyle/>
          <a:p>
            <a:pPr>
              <a:defRPr/>
            </a:pPr>
            <a:r>
              <a:rPr lang="en-US" altLang="en-US"/>
              <a:t>Ask Some Leading Questions!</a:t>
            </a:r>
          </a:p>
        </p:txBody>
      </p:sp>
      <p:sp>
        <p:nvSpPr>
          <p:cNvPr id="103427" name="Content Placeholder 2">
            <a:extLst>
              <a:ext uri="{FF2B5EF4-FFF2-40B4-BE49-F238E27FC236}">
                <a16:creationId xmlns:a16="http://schemas.microsoft.com/office/drawing/2014/main" id="{D3A13B6E-D223-1E46-AEC6-9CBE0470BE7F}"/>
              </a:ext>
            </a:extLst>
          </p:cNvPr>
          <p:cNvSpPr>
            <a:spLocks noGrp="1"/>
          </p:cNvSpPr>
          <p:nvPr>
            <p:ph idx="1"/>
          </p:nvPr>
        </p:nvSpPr>
        <p:spPr>
          <a:xfrm>
            <a:off x="395536" y="1196752"/>
            <a:ext cx="8229600" cy="3917032"/>
          </a:xfrm>
        </p:spPr>
        <p:txBody>
          <a:bodyPr/>
          <a:lstStyle/>
          <a:p>
            <a:pPr>
              <a:defRPr/>
            </a:pPr>
            <a:r>
              <a:rPr lang="en-US" altLang="en-US" sz="2800" dirty="0"/>
              <a:t>I am struggling to recognize how my project  contributes to our organization’s vision when I talk with people – can you help me?</a:t>
            </a:r>
          </a:p>
          <a:p>
            <a:pPr>
              <a:defRPr/>
            </a:pPr>
            <a:r>
              <a:rPr lang="en-US" altLang="en-US" sz="2800" dirty="0"/>
              <a:t>I am new here and managing this major program.  How do you suggest I build my network?  Whom do I need to contact?</a:t>
            </a:r>
          </a:p>
          <a:p>
            <a:pPr>
              <a:defRPr/>
            </a:pPr>
            <a:r>
              <a:rPr lang="en-US" altLang="en-US" sz="2800" dirty="0"/>
              <a:t>I just reviewed the benefits the previous program manager listed – I really do not see the value of some of them.  Can you help me figure out which ones are the most important? </a:t>
            </a:r>
          </a:p>
        </p:txBody>
      </p:sp>
      <p:sp>
        <p:nvSpPr>
          <p:cNvPr id="73732" name="Footer Placeholder 3">
            <a:extLst>
              <a:ext uri="{FF2B5EF4-FFF2-40B4-BE49-F238E27FC236}">
                <a16:creationId xmlns:a16="http://schemas.microsoft.com/office/drawing/2014/main" id="{558DFCBB-3EFE-8744-A3EA-3079B9E532C5}"/>
              </a:ext>
            </a:extLst>
          </p:cNvPr>
          <p:cNvSpPr>
            <a:spLocks noGrp="1"/>
          </p:cNvSpPr>
          <p:nvPr>
            <p:ph type="ftr" sz="quarter" idx="12"/>
          </p:nvPr>
        </p:nvSpPr>
        <p:spPr>
          <a:xfrm>
            <a:off x="457200" y="6245225"/>
            <a:ext cx="26670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09920B73-B95C-E244-9E20-79DF27CA5D63}"/>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8728B5D0-DD7F-5F4A-9E92-3B73829B8DA5}" type="slidenum">
              <a:rPr lang="en-US" altLang="en-US"/>
              <a:pPr algn="l" eaLnBrk="1" hangingPunct="1">
                <a:defRPr/>
              </a:pPr>
              <a:t>29</a:t>
            </a:fld>
            <a:endParaRPr lang="en-US" altLang="en-US"/>
          </a:p>
        </p:txBody>
      </p:sp>
      <p:sp>
        <p:nvSpPr>
          <p:cNvPr id="49158" name="Rectangle 5">
            <a:extLst>
              <a:ext uri="{FF2B5EF4-FFF2-40B4-BE49-F238E27FC236}">
                <a16:creationId xmlns:a16="http://schemas.microsoft.com/office/drawing/2014/main" id="{DCAC243D-9F2C-E043-B219-77FDAB7C93CB}"/>
              </a:ext>
            </a:extLst>
          </p:cNvPr>
          <p:cNvSpPr>
            <a:spLocks noChangeArrowheads="1"/>
          </p:cNvSpPr>
          <p:nvPr/>
        </p:nvSpPr>
        <p:spPr bwMode="auto">
          <a:xfrm>
            <a:off x="3810000" y="6172200"/>
            <a:ext cx="2057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Baugh, 2015, p. 10</a:t>
            </a:r>
          </a:p>
        </p:txBody>
      </p:sp>
    </p:spTree>
    <p:extLst>
      <p:ext uri="{BB962C8B-B14F-4D97-AF65-F5344CB8AC3E}">
        <p14:creationId xmlns:p14="http://schemas.microsoft.com/office/powerpoint/2010/main" val="35093009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03427">
                                            <p:txEl>
                                              <p:pRg st="1" end="1"/>
                                            </p:txEl>
                                          </p:spTgt>
                                        </p:tgtEl>
                                        <p:attrNameLst>
                                          <p:attrName>style.visibility</p:attrName>
                                        </p:attrNameLst>
                                      </p:cBhvr>
                                      <p:to>
                                        <p:strVal val="visible"/>
                                      </p:to>
                                    </p:set>
                                    <p:anim calcmode="lin" valueType="num">
                                      <p:cBhvr additive="base">
                                        <p:cTn id="7" dur="500" fill="hold"/>
                                        <p:tgtEl>
                                          <p:spTgt spid="10342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342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03427">
                                            <p:txEl>
                                              <p:pRg st="2" end="2"/>
                                            </p:txEl>
                                          </p:spTgt>
                                        </p:tgtEl>
                                        <p:attrNameLst>
                                          <p:attrName>style.visibility</p:attrName>
                                        </p:attrNameLst>
                                      </p:cBhvr>
                                      <p:to>
                                        <p:strVal val="visible"/>
                                      </p:to>
                                    </p:set>
                                    <p:anim calcmode="lin" valueType="num">
                                      <p:cBhvr additive="base">
                                        <p:cTn id="13" dur="500" fill="hold"/>
                                        <p:tgtEl>
                                          <p:spTgt spid="10342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3427">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95A4B5B2-7045-8C42-BFE3-7FFCEE3DC124}"/>
              </a:ext>
            </a:extLst>
          </p:cNvPr>
          <p:cNvSpPr>
            <a:spLocks noGrp="1"/>
          </p:cNvSpPr>
          <p:nvPr>
            <p:ph type="title"/>
          </p:nvPr>
        </p:nvSpPr>
        <p:spPr/>
        <p:txBody>
          <a:bodyPr/>
          <a:lstStyle/>
          <a:p>
            <a:pPr>
              <a:defRPr/>
            </a:pPr>
            <a:r>
              <a:rPr lang="en-US" altLang="en-US"/>
              <a:t>Stakeholder Engagement is Ongoing</a:t>
            </a:r>
          </a:p>
        </p:txBody>
      </p:sp>
      <p:sp>
        <p:nvSpPr>
          <p:cNvPr id="76803" name="Footer Placeholder 3">
            <a:extLst>
              <a:ext uri="{FF2B5EF4-FFF2-40B4-BE49-F238E27FC236}">
                <a16:creationId xmlns:a16="http://schemas.microsoft.com/office/drawing/2014/main" id="{25ABAAEF-2343-B945-A9A6-61024CD73E2D}"/>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12F1FFEB-3426-064B-9DC9-DF8E9F1B910D}"/>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4B39F578-6749-2747-8BEB-A7ACFC23F930}" type="slidenum">
              <a:rPr lang="en-US" altLang="en-US"/>
              <a:pPr algn="l" eaLnBrk="1" hangingPunct="1">
                <a:defRPr/>
              </a:pPr>
              <a:t>30</a:t>
            </a:fld>
            <a:endParaRPr lang="en-US" altLang="en-US"/>
          </a:p>
        </p:txBody>
      </p:sp>
      <p:pic>
        <p:nvPicPr>
          <p:cNvPr id="51205" name="Picture 6">
            <a:extLst>
              <a:ext uri="{FF2B5EF4-FFF2-40B4-BE49-F238E27FC236}">
                <a16:creationId xmlns:a16="http://schemas.microsoft.com/office/drawing/2014/main" id="{422FE7BA-7E14-874C-9E50-E27E15DC15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664" y="1600201"/>
            <a:ext cx="6979537" cy="3773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6" name="TextBox 5">
            <a:extLst>
              <a:ext uri="{FF2B5EF4-FFF2-40B4-BE49-F238E27FC236}">
                <a16:creationId xmlns:a16="http://schemas.microsoft.com/office/drawing/2014/main" id="{818FD6C5-DE9A-7E40-89B8-BDB4C73020A5}"/>
              </a:ext>
            </a:extLst>
          </p:cNvPr>
          <p:cNvSpPr txBox="1">
            <a:spLocks noChangeArrowheads="1"/>
          </p:cNvSpPr>
          <p:nvPr/>
        </p:nvSpPr>
        <p:spPr bwMode="auto">
          <a:xfrm>
            <a:off x="3505200" y="6553200"/>
            <a:ext cx="33528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4"/>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4"/>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4"/>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4"/>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Bourne, 2015</a:t>
            </a:r>
          </a:p>
        </p:txBody>
      </p:sp>
    </p:spTree>
    <p:extLst>
      <p:ext uri="{BB962C8B-B14F-4D97-AF65-F5344CB8AC3E}">
        <p14:creationId xmlns:p14="http://schemas.microsoft.com/office/powerpoint/2010/main" val="335577831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a:extLst>
              <a:ext uri="{FF2B5EF4-FFF2-40B4-BE49-F238E27FC236}">
                <a16:creationId xmlns:a16="http://schemas.microsoft.com/office/drawing/2014/main" id="{8EC4BF76-344B-804A-8B47-337253140DB9}"/>
              </a:ext>
            </a:extLst>
          </p:cNvPr>
          <p:cNvSpPr>
            <a:spLocks noGrp="1"/>
          </p:cNvSpPr>
          <p:nvPr>
            <p:ph type="title"/>
          </p:nvPr>
        </p:nvSpPr>
        <p:spPr/>
        <p:txBody>
          <a:bodyPr/>
          <a:lstStyle/>
          <a:p>
            <a:pPr>
              <a:defRPr/>
            </a:pPr>
            <a:r>
              <a:rPr lang="en-US" altLang="en-US"/>
              <a:t>Remember</a:t>
            </a:r>
          </a:p>
        </p:txBody>
      </p:sp>
      <p:sp>
        <p:nvSpPr>
          <p:cNvPr id="3" name="Content Placeholder 2">
            <a:extLst>
              <a:ext uri="{FF2B5EF4-FFF2-40B4-BE49-F238E27FC236}">
                <a16:creationId xmlns:a16="http://schemas.microsoft.com/office/drawing/2014/main" id="{8C04EA67-933C-7E47-ADDB-A0ED80BDB8E4}"/>
              </a:ext>
            </a:extLst>
          </p:cNvPr>
          <p:cNvSpPr>
            <a:spLocks noGrp="1"/>
          </p:cNvSpPr>
          <p:nvPr>
            <p:ph idx="1"/>
          </p:nvPr>
        </p:nvSpPr>
        <p:spPr>
          <a:xfrm>
            <a:off x="381000" y="1524000"/>
            <a:ext cx="8229600" cy="4525963"/>
          </a:xfrm>
        </p:spPr>
        <p:txBody>
          <a:bodyPr/>
          <a:lstStyle/>
          <a:p>
            <a:pPr>
              <a:defRPr/>
            </a:pPr>
            <a:r>
              <a:rPr lang="en-US" sz="2800" dirty="0">
                <a:solidFill>
                  <a:srgbClr val="0070C0"/>
                </a:solidFill>
              </a:rPr>
              <a:t>Continually engage with stakeholders</a:t>
            </a:r>
          </a:p>
          <a:p>
            <a:pPr lvl="1">
              <a:defRPr/>
            </a:pPr>
            <a:r>
              <a:rPr lang="en-US" sz="2400" dirty="0"/>
              <a:t>Communication requirements may change</a:t>
            </a:r>
          </a:p>
          <a:p>
            <a:pPr lvl="1">
              <a:defRPr/>
            </a:pPr>
            <a:r>
              <a:rPr lang="en-US" sz="2400" dirty="0"/>
              <a:t>Ensure communications needs are met</a:t>
            </a:r>
          </a:p>
          <a:p>
            <a:pPr lvl="1">
              <a:defRPr/>
            </a:pPr>
            <a:r>
              <a:rPr lang="en-US" sz="2400" dirty="0"/>
              <a:t>Ensure needs align with the stakeholder engagement plan</a:t>
            </a:r>
          </a:p>
          <a:p>
            <a:pPr lvl="1">
              <a:defRPr/>
            </a:pPr>
            <a:r>
              <a:rPr lang="en-US" sz="2400" dirty="0"/>
              <a:t>Obtain feedback on the plan</a:t>
            </a:r>
          </a:p>
          <a:p>
            <a:pPr>
              <a:defRPr/>
            </a:pPr>
            <a:r>
              <a:rPr lang="en-US" sz="2800" dirty="0">
                <a:solidFill>
                  <a:srgbClr val="0070C0"/>
                </a:solidFill>
              </a:rPr>
              <a:t>Use interviews, questionnaires/surveys, meetings, lesson learned sessions, brainstorming</a:t>
            </a:r>
          </a:p>
          <a:p>
            <a:pPr marL="57150" indent="0">
              <a:buFont typeface="Wingdings" pitchFamily="2" charset="2"/>
              <a:buNone/>
              <a:defRPr/>
            </a:pPr>
            <a:endParaRPr lang="en-US" sz="2800" dirty="0"/>
          </a:p>
          <a:p>
            <a:pPr lvl="1">
              <a:defRPr/>
            </a:pPr>
            <a:endParaRPr lang="en-US" dirty="0"/>
          </a:p>
        </p:txBody>
      </p:sp>
      <p:sp>
        <p:nvSpPr>
          <p:cNvPr id="4" name="Footer Placeholder 3">
            <a:extLst>
              <a:ext uri="{FF2B5EF4-FFF2-40B4-BE49-F238E27FC236}">
                <a16:creationId xmlns:a16="http://schemas.microsoft.com/office/drawing/2014/main" id="{96646164-9C6D-AD45-937D-3D6A916AE27B}"/>
              </a:ext>
            </a:extLst>
          </p:cNvPr>
          <p:cNvSpPr>
            <a:spLocks noGrp="1"/>
          </p:cNvSpPr>
          <p:nvPr>
            <p:ph type="ftr" sz="quarter" idx="12"/>
          </p:nvPr>
        </p:nvSpPr>
        <p:spPr>
          <a:xfrm>
            <a:off x="381000" y="6142038"/>
            <a:ext cx="2133600" cy="476250"/>
          </a:xfrm>
        </p:spPr>
        <p:txBody>
          <a:bodyPr/>
          <a:lstStyle/>
          <a:p>
            <a:pPr algn="r">
              <a:defRPr/>
            </a:pPr>
            <a:r>
              <a:rPr lang="en-US" sz="1000">
                <a:latin typeface="Arial" panose="020B0604020202020204" pitchFamily="34" charset="0"/>
              </a:rPr>
              <a:t>© Ginger Levin, 2016</a:t>
            </a:r>
            <a:endParaRPr lang="en-US" sz="1000" dirty="0">
              <a:latin typeface="Arial" panose="020B0604020202020204" pitchFamily="34" charset="0"/>
            </a:endParaRPr>
          </a:p>
        </p:txBody>
      </p:sp>
      <p:sp>
        <p:nvSpPr>
          <p:cNvPr id="5" name="Slide Number Placeholder 4">
            <a:extLst>
              <a:ext uri="{FF2B5EF4-FFF2-40B4-BE49-F238E27FC236}">
                <a16:creationId xmlns:a16="http://schemas.microsoft.com/office/drawing/2014/main" id="{486DA00A-56F4-B842-8BA6-18ECA10491EC}"/>
              </a:ext>
            </a:extLst>
          </p:cNvPr>
          <p:cNvSpPr>
            <a:spLocks noGrp="1"/>
          </p:cNvSpPr>
          <p:nvPr>
            <p:ph type="sldNum" sz="quarter" idx="10"/>
          </p:nvPr>
        </p:nvSpPr>
        <p:spPr>
          <a:xfrm>
            <a:off x="6553200" y="6356350"/>
            <a:ext cx="2133600" cy="365125"/>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2953D176-1E14-FB41-93DF-F0519B598CE4}" type="slidenum">
              <a:rPr lang="en-US" altLang="en-US"/>
              <a:pPr algn="l" eaLnBrk="1" hangingPunct="1">
                <a:defRPr/>
              </a:pPr>
              <a:t>31</a:t>
            </a:fld>
            <a:endParaRPr lang="en-US" altLang="en-US"/>
          </a:p>
        </p:txBody>
      </p:sp>
      <p:sp>
        <p:nvSpPr>
          <p:cNvPr id="53254" name="Rectangle 5">
            <a:extLst>
              <a:ext uri="{FF2B5EF4-FFF2-40B4-BE49-F238E27FC236}">
                <a16:creationId xmlns:a16="http://schemas.microsoft.com/office/drawing/2014/main" id="{CEBC744E-18B4-E54E-BA2F-AB073D9380CE}"/>
              </a:ext>
            </a:extLst>
          </p:cNvPr>
          <p:cNvSpPr>
            <a:spLocks noChangeArrowheads="1"/>
          </p:cNvSpPr>
          <p:nvPr/>
        </p:nvSpPr>
        <p:spPr bwMode="auto">
          <a:xfrm>
            <a:off x="3733800" y="6248400"/>
            <a:ext cx="26416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100" i="1">
                <a:solidFill>
                  <a:srgbClr val="000000"/>
                </a:solidFill>
              </a:rPr>
              <a:t>Portfolio Management Standard, </a:t>
            </a:r>
            <a:r>
              <a:rPr lang="en-US" altLang="en-US" sz="1100">
                <a:solidFill>
                  <a:srgbClr val="000000"/>
                </a:solidFill>
              </a:rPr>
              <a:t>p. 112</a:t>
            </a:r>
            <a:endParaRPr lang="en-US" altLang="en-US" sz="1000"/>
          </a:p>
        </p:txBody>
      </p:sp>
    </p:spTree>
    <p:extLst>
      <p:ext uri="{BB962C8B-B14F-4D97-AF65-F5344CB8AC3E}">
        <p14:creationId xmlns:p14="http://schemas.microsoft.com/office/powerpoint/2010/main" val="14116108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a:extLst>
              <a:ext uri="{FF2B5EF4-FFF2-40B4-BE49-F238E27FC236}">
                <a16:creationId xmlns:a16="http://schemas.microsoft.com/office/drawing/2014/main" id="{B7E24439-3AB5-AD43-81BF-C4EE04A1AE29}"/>
              </a:ext>
            </a:extLst>
          </p:cNvPr>
          <p:cNvSpPr>
            <a:spLocks noGrp="1"/>
          </p:cNvSpPr>
          <p:nvPr>
            <p:ph type="title"/>
          </p:nvPr>
        </p:nvSpPr>
        <p:spPr/>
        <p:txBody>
          <a:bodyPr/>
          <a:lstStyle/>
          <a:p>
            <a:pPr>
              <a:defRPr/>
            </a:pPr>
            <a:r>
              <a:rPr lang="en-US" altLang="en-US"/>
              <a:t>Continue to Provide Input to Stakeholders But . . . </a:t>
            </a:r>
          </a:p>
        </p:txBody>
      </p:sp>
      <p:sp>
        <p:nvSpPr>
          <p:cNvPr id="79875" name="Content Placeholder 4">
            <a:extLst>
              <a:ext uri="{FF2B5EF4-FFF2-40B4-BE49-F238E27FC236}">
                <a16:creationId xmlns:a16="http://schemas.microsoft.com/office/drawing/2014/main" id="{67D4E81B-1358-8F4C-BF17-77ADF04B74C3}"/>
              </a:ext>
            </a:extLst>
          </p:cNvPr>
          <p:cNvSpPr>
            <a:spLocks noGrp="1"/>
          </p:cNvSpPr>
          <p:nvPr>
            <p:ph sz="half" idx="1"/>
          </p:nvPr>
        </p:nvSpPr>
        <p:spPr/>
        <p:txBody>
          <a:bodyPr/>
          <a:lstStyle/>
          <a:p>
            <a:pPr>
              <a:defRPr/>
            </a:pPr>
            <a:r>
              <a:rPr lang="en-US" altLang="en-US"/>
              <a:t>Ask questions</a:t>
            </a:r>
          </a:p>
          <a:p>
            <a:pPr>
              <a:defRPr/>
            </a:pPr>
            <a:r>
              <a:rPr lang="en-US" altLang="en-US"/>
              <a:t>Push gently</a:t>
            </a:r>
          </a:p>
          <a:p>
            <a:pPr>
              <a:defRPr/>
            </a:pPr>
            <a:r>
              <a:rPr lang="en-US" altLang="en-US"/>
              <a:t>But be ready to alter your approach with key stakeholders and stakeholder groups</a:t>
            </a:r>
          </a:p>
        </p:txBody>
      </p:sp>
      <p:sp>
        <p:nvSpPr>
          <p:cNvPr id="79876" name="Content Placeholder 5">
            <a:extLst>
              <a:ext uri="{FF2B5EF4-FFF2-40B4-BE49-F238E27FC236}">
                <a16:creationId xmlns:a16="http://schemas.microsoft.com/office/drawing/2014/main" id="{23C4CE9D-9B3B-714E-8B41-17B68CB8A5E6}"/>
              </a:ext>
            </a:extLst>
          </p:cNvPr>
          <p:cNvSpPr>
            <a:spLocks noGrp="1"/>
          </p:cNvSpPr>
          <p:nvPr>
            <p:ph sz="half" idx="2"/>
          </p:nvPr>
        </p:nvSpPr>
        <p:spPr/>
        <p:txBody>
          <a:bodyPr/>
          <a:lstStyle/>
          <a:p>
            <a:pPr>
              <a:defRPr/>
            </a:pPr>
            <a:r>
              <a:rPr lang="en-US" altLang="en-US">
                <a:solidFill>
                  <a:srgbClr val="C00000"/>
                </a:solidFill>
              </a:rPr>
              <a:t>Watch for these types of stakeholder responses:</a:t>
            </a:r>
          </a:p>
          <a:p>
            <a:pPr lvl="1">
              <a:defRPr/>
            </a:pPr>
            <a:r>
              <a:rPr lang="en-US" altLang="en-US"/>
              <a:t>Avoiding direct contact</a:t>
            </a:r>
          </a:p>
          <a:p>
            <a:pPr lvl="1">
              <a:defRPr/>
            </a:pPr>
            <a:r>
              <a:rPr lang="en-US" altLang="en-US"/>
              <a:t>Shifting uncomfortably</a:t>
            </a:r>
          </a:p>
          <a:p>
            <a:pPr lvl="1">
              <a:defRPr/>
            </a:pPr>
            <a:r>
              <a:rPr lang="en-US" altLang="en-US"/>
              <a:t>Being defensive</a:t>
            </a:r>
          </a:p>
          <a:p>
            <a:pPr lvl="1">
              <a:defRPr/>
            </a:pPr>
            <a:r>
              <a:rPr lang="en-US" altLang="en-US"/>
              <a:t>Raising one’s tone of voice</a:t>
            </a:r>
          </a:p>
          <a:p>
            <a:pPr lvl="1">
              <a:defRPr/>
            </a:pPr>
            <a:r>
              <a:rPr lang="en-US" altLang="en-US"/>
              <a:t>Giving a vague response</a:t>
            </a:r>
          </a:p>
        </p:txBody>
      </p:sp>
      <p:sp>
        <p:nvSpPr>
          <p:cNvPr id="79877" name="Footer Placeholder 2">
            <a:extLst>
              <a:ext uri="{FF2B5EF4-FFF2-40B4-BE49-F238E27FC236}">
                <a16:creationId xmlns:a16="http://schemas.microsoft.com/office/drawing/2014/main" id="{A3D2E9EC-0F01-EA4D-85CF-DCFA586FBBB5}"/>
              </a:ext>
            </a:extLst>
          </p:cNvPr>
          <p:cNvSpPr>
            <a:spLocks noGrp="1"/>
          </p:cNvSpPr>
          <p:nvPr>
            <p:ph type="ftr" sz="quarter" idx="12"/>
          </p:nvPr>
        </p:nvSpPr>
        <p:spPr>
          <a:xfrm>
            <a:off x="457200" y="6245225"/>
            <a:ext cx="35814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4" name="Slide Number Placeholder 3">
            <a:extLst>
              <a:ext uri="{FF2B5EF4-FFF2-40B4-BE49-F238E27FC236}">
                <a16:creationId xmlns:a16="http://schemas.microsoft.com/office/drawing/2014/main" id="{8A90AF1D-5F6B-634D-B8BA-731B0622753E}"/>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F1FB5EC2-C464-BC4F-A6EE-A8F883C49B89}" type="slidenum">
              <a:rPr lang="en-US" altLang="en-US"/>
              <a:pPr algn="l" eaLnBrk="1" hangingPunct="1">
                <a:defRPr/>
              </a:pPr>
              <a:t>32</a:t>
            </a:fld>
            <a:endParaRPr lang="en-US" altLang="en-US"/>
          </a:p>
        </p:txBody>
      </p:sp>
      <p:sp>
        <p:nvSpPr>
          <p:cNvPr id="55303" name="Rectangle 6">
            <a:extLst>
              <a:ext uri="{FF2B5EF4-FFF2-40B4-BE49-F238E27FC236}">
                <a16:creationId xmlns:a16="http://schemas.microsoft.com/office/drawing/2014/main" id="{8A22019C-74DE-0A4E-B0F6-4AF1BFD65F4E}"/>
              </a:ext>
            </a:extLst>
          </p:cNvPr>
          <p:cNvSpPr>
            <a:spLocks noChangeArrowheads="1"/>
          </p:cNvSpPr>
          <p:nvPr/>
        </p:nvSpPr>
        <p:spPr bwMode="auto">
          <a:xfrm>
            <a:off x="3578225" y="6248400"/>
            <a:ext cx="20574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Baugh, 2015, p. 10</a:t>
            </a:r>
          </a:p>
        </p:txBody>
      </p:sp>
    </p:spTree>
    <p:extLst>
      <p:ext uri="{BB962C8B-B14F-4D97-AF65-F5344CB8AC3E}">
        <p14:creationId xmlns:p14="http://schemas.microsoft.com/office/powerpoint/2010/main" val="19935843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664F6F8A-C37E-8746-9A0E-66403F5B9362}"/>
              </a:ext>
            </a:extLst>
          </p:cNvPr>
          <p:cNvSpPr>
            <a:spLocks noGrp="1"/>
          </p:cNvSpPr>
          <p:nvPr>
            <p:ph type="title"/>
          </p:nvPr>
        </p:nvSpPr>
        <p:spPr/>
        <p:txBody>
          <a:bodyPr/>
          <a:lstStyle/>
          <a:p>
            <a:pPr>
              <a:defRPr/>
            </a:pPr>
            <a:r>
              <a:rPr lang="en-US" altLang="en-US"/>
              <a:t>Effective Stakeholder Engagement</a:t>
            </a:r>
          </a:p>
        </p:txBody>
      </p:sp>
      <p:sp>
        <p:nvSpPr>
          <p:cNvPr id="80899" name="Content Placeholder 2">
            <a:extLst>
              <a:ext uri="{FF2B5EF4-FFF2-40B4-BE49-F238E27FC236}">
                <a16:creationId xmlns:a16="http://schemas.microsoft.com/office/drawing/2014/main" id="{AC80A40F-81DB-3E47-83BE-7F07C1C94828}"/>
              </a:ext>
            </a:extLst>
          </p:cNvPr>
          <p:cNvSpPr>
            <a:spLocks noGrp="1"/>
          </p:cNvSpPr>
          <p:nvPr>
            <p:ph sz="half" idx="1"/>
          </p:nvPr>
        </p:nvSpPr>
        <p:spPr>
          <a:xfrm>
            <a:off x="381000" y="1447800"/>
            <a:ext cx="4038600" cy="4525963"/>
          </a:xfrm>
        </p:spPr>
        <p:txBody>
          <a:bodyPr/>
          <a:lstStyle/>
          <a:p>
            <a:pPr>
              <a:defRPr/>
            </a:pPr>
            <a:r>
              <a:rPr lang="en-US" altLang="en-US" sz="2400" dirty="0">
                <a:solidFill>
                  <a:srgbClr val="C00000"/>
                </a:solidFill>
              </a:rPr>
              <a:t>Build relationships outside of your normal network – and keep them up!</a:t>
            </a:r>
          </a:p>
          <a:p>
            <a:pPr lvl="1">
              <a:defRPr/>
            </a:pPr>
            <a:r>
              <a:rPr lang="en-US" altLang="en-US" sz="2000" dirty="0"/>
              <a:t>Determine those who are the most politically connected</a:t>
            </a:r>
          </a:p>
          <a:p>
            <a:pPr>
              <a:defRPr/>
            </a:pPr>
            <a:r>
              <a:rPr lang="en-US" altLang="en-US" sz="2400" dirty="0">
                <a:solidFill>
                  <a:srgbClr val="C00000"/>
                </a:solidFill>
              </a:rPr>
              <a:t>Recognize some are always going to want to raise an objection</a:t>
            </a:r>
          </a:p>
          <a:p>
            <a:pPr lvl="1">
              <a:defRPr/>
            </a:pPr>
            <a:r>
              <a:rPr lang="en-US" altLang="en-US" sz="2000" dirty="0"/>
              <a:t>Determine who they are and how to best respond</a:t>
            </a:r>
          </a:p>
          <a:p>
            <a:pPr lvl="1">
              <a:defRPr/>
            </a:pPr>
            <a:r>
              <a:rPr lang="en-US" altLang="en-US" sz="2000" dirty="0"/>
              <a:t>Address your concerns directly</a:t>
            </a:r>
          </a:p>
        </p:txBody>
      </p:sp>
      <p:sp>
        <p:nvSpPr>
          <p:cNvPr id="80900" name="Content Placeholder 3">
            <a:extLst>
              <a:ext uri="{FF2B5EF4-FFF2-40B4-BE49-F238E27FC236}">
                <a16:creationId xmlns:a16="http://schemas.microsoft.com/office/drawing/2014/main" id="{8F84988B-614F-0C44-9255-CC76F4DEDB77}"/>
              </a:ext>
            </a:extLst>
          </p:cNvPr>
          <p:cNvSpPr>
            <a:spLocks noGrp="1"/>
          </p:cNvSpPr>
          <p:nvPr>
            <p:ph sz="half" idx="2"/>
          </p:nvPr>
        </p:nvSpPr>
        <p:spPr>
          <a:xfrm>
            <a:off x="4572000" y="1447800"/>
            <a:ext cx="4038600" cy="4525963"/>
          </a:xfrm>
        </p:spPr>
        <p:txBody>
          <a:bodyPr/>
          <a:lstStyle/>
          <a:p>
            <a:pPr>
              <a:defRPr/>
            </a:pPr>
            <a:r>
              <a:rPr lang="en-US" altLang="en-US" dirty="0"/>
              <a:t>Enhance your negotiating skills!</a:t>
            </a:r>
          </a:p>
          <a:p>
            <a:pPr>
              <a:defRPr/>
            </a:pPr>
            <a:r>
              <a:rPr lang="en-US" altLang="en-US" dirty="0">
                <a:solidFill>
                  <a:srgbClr val="C00000"/>
                </a:solidFill>
              </a:rPr>
              <a:t>Clarify why something is important to a stakeholder</a:t>
            </a:r>
          </a:p>
          <a:p>
            <a:pPr lvl="1">
              <a:defRPr/>
            </a:pPr>
            <a:r>
              <a:rPr lang="en-US" altLang="en-US" dirty="0"/>
              <a:t>Actively listen</a:t>
            </a:r>
          </a:p>
          <a:p>
            <a:pPr lvl="1">
              <a:defRPr/>
            </a:pPr>
            <a:r>
              <a:rPr lang="en-US" altLang="en-US" dirty="0"/>
              <a:t>Have some options ready</a:t>
            </a:r>
          </a:p>
          <a:p>
            <a:pPr lvl="1">
              <a:defRPr/>
            </a:pPr>
            <a:r>
              <a:rPr lang="en-US" altLang="en-US" dirty="0"/>
              <a:t>Strive to avoid saying NO!</a:t>
            </a:r>
          </a:p>
        </p:txBody>
      </p:sp>
      <p:sp>
        <p:nvSpPr>
          <p:cNvPr id="80901" name="Footer Placeholder 4">
            <a:extLst>
              <a:ext uri="{FF2B5EF4-FFF2-40B4-BE49-F238E27FC236}">
                <a16:creationId xmlns:a16="http://schemas.microsoft.com/office/drawing/2014/main" id="{8135E2DE-FC1D-1245-955A-8632491CBD6F}"/>
              </a:ext>
            </a:extLst>
          </p:cNvPr>
          <p:cNvSpPr>
            <a:spLocks noGrp="1"/>
          </p:cNvSpPr>
          <p:nvPr>
            <p:ph type="ftr" sz="quarter" idx="12"/>
          </p:nvPr>
        </p:nvSpPr>
        <p:spPr>
          <a:xfrm>
            <a:off x="381000" y="6446838"/>
            <a:ext cx="55626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6" name="Slide Number Placeholder 5">
            <a:extLst>
              <a:ext uri="{FF2B5EF4-FFF2-40B4-BE49-F238E27FC236}">
                <a16:creationId xmlns:a16="http://schemas.microsoft.com/office/drawing/2014/main" id="{5EDF4E7C-8A10-D543-A384-B5E5E0078B8F}"/>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F6E7EED2-BDCD-B746-B2C3-098F23ED581B}" type="slidenum">
              <a:rPr lang="en-US" altLang="en-US"/>
              <a:pPr algn="l" eaLnBrk="1" hangingPunct="1">
                <a:defRPr/>
              </a:pPr>
              <a:t>33</a:t>
            </a:fld>
            <a:endParaRPr lang="en-US" altLang="en-US"/>
          </a:p>
        </p:txBody>
      </p:sp>
      <p:sp>
        <p:nvSpPr>
          <p:cNvPr id="57351" name="Rectangle 6">
            <a:extLst>
              <a:ext uri="{FF2B5EF4-FFF2-40B4-BE49-F238E27FC236}">
                <a16:creationId xmlns:a16="http://schemas.microsoft.com/office/drawing/2014/main" id="{90013352-E174-F74C-B290-1202D85A1691}"/>
              </a:ext>
            </a:extLst>
          </p:cNvPr>
          <p:cNvSpPr>
            <a:spLocks noChangeArrowheads="1"/>
          </p:cNvSpPr>
          <p:nvPr/>
        </p:nvSpPr>
        <p:spPr bwMode="auto">
          <a:xfrm>
            <a:off x="4191000" y="6324600"/>
            <a:ext cx="2405063"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000"/>
              <a:t>Adapted from Baugh, 2015, Chapter 10</a:t>
            </a:r>
          </a:p>
        </p:txBody>
      </p:sp>
    </p:spTree>
    <p:extLst>
      <p:ext uri="{BB962C8B-B14F-4D97-AF65-F5344CB8AC3E}">
        <p14:creationId xmlns:p14="http://schemas.microsoft.com/office/powerpoint/2010/main" val="31461878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a:extLst>
              <a:ext uri="{FF2B5EF4-FFF2-40B4-BE49-F238E27FC236}">
                <a16:creationId xmlns:a16="http://schemas.microsoft.com/office/drawing/2014/main" id="{6CC07F5F-F503-3844-BC93-4EDBCF6C9843}"/>
              </a:ext>
            </a:extLst>
          </p:cNvPr>
          <p:cNvSpPr>
            <a:spLocks noGrp="1"/>
          </p:cNvSpPr>
          <p:nvPr>
            <p:ph type="title"/>
          </p:nvPr>
        </p:nvSpPr>
        <p:spPr/>
        <p:txBody>
          <a:bodyPr/>
          <a:lstStyle/>
          <a:p>
            <a:pPr>
              <a:defRPr/>
            </a:pPr>
            <a:r>
              <a:rPr lang="en-US" altLang="en-US"/>
              <a:t>Engagement is Continuous </a:t>
            </a:r>
          </a:p>
        </p:txBody>
      </p:sp>
      <p:sp>
        <p:nvSpPr>
          <p:cNvPr id="81923" name="Content Placeholder 2">
            <a:extLst>
              <a:ext uri="{FF2B5EF4-FFF2-40B4-BE49-F238E27FC236}">
                <a16:creationId xmlns:a16="http://schemas.microsoft.com/office/drawing/2014/main" id="{441FF178-2662-874B-8942-5E3B5DE2C5CC}"/>
              </a:ext>
            </a:extLst>
          </p:cNvPr>
          <p:cNvSpPr>
            <a:spLocks noGrp="1"/>
          </p:cNvSpPr>
          <p:nvPr>
            <p:ph idx="1"/>
          </p:nvPr>
        </p:nvSpPr>
        <p:spPr/>
        <p:txBody>
          <a:bodyPr/>
          <a:lstStyle/>
          <a:p>
            <a:pPr>
              <a:defRPr/>
            </a:pPr>
            <a:r>
              <a:rPr lang="en-US" altLang="en-US" sz="2400"/>
              <a:t>Especially as a portfolio manager but also for program and project managers</a:t>
            </a:r>
          </a:p>
          <a:p>
            <a:pPr lvl="1">
              <a:defRPr/>
            </a:pPr>
            <a:r>
              <a:rPr lang="en-US" altLang="en-US" sz="2000"/>
              <a:t>Benefit sustainment</a:t>
            </a:r>
          </a:p>
          <a:p>
            <a:pPr>
              <a:defRPr/>
            </a:pPr>
            <a:r>
              <a:rPr lang="en-US" altLang="en-US" sz="2400"/>
              <a:t>Build lasting relationships</a:t>
            </a:r>
          </a:p>
          <a:p>
            <a:pPr>
              <a:defRPr/>
            </a:pPr>
            <a:r>
              <a:rPr lang="en-US" altLang="en-US" sz="2400"/>
              <a:t>Thank people for their help</a:t>
            </a:r>
          </a:p>
          <a:p>
            <a:pPr>
              <a:defRPr/>
            </a:pPr>
            <a:r>
              <a:rPr lang="en-US" altLang="en-US" sz="2400"/>
              <a:t>Re-examine what worked well and what could have been done differently</a:t>
            </a:r>
          </a:p>
          <a:p>
            <a:pPr>
              <a:defRPr/>
            </a:pPr>
            <a:r>
              <a:rPr lang="en-US" altLang="en-US" sz="2400"/>
              <a:t>Remember – </a:t>
            </a:r>
            <a:r>
              <a:rPr lang="en-US" altLang="en-US" sz="2400">
                <a:solidFill>
                  <a:srgbClr val="C00000"/>
                </a:solidFill>
              </a:rPr>
              <a:t>Continuous Improvement Not Business As Usual is Required for Success!</a:t>
            </a:r>
          </a:p>
        </p:txBody>
      </p:sp>
      <p:sp>
        <p:nvSpPr>
          <p:cNvPr id="81924" name="Footer Placeholder 4">
            <a:extLst>
              <a:ext uri="{FF2B5EF4-FFF2-40B4-BE49-F238E27FC236}">
                <a16:creationId xmlns:a16="http://schemas.microsoft.com/office/drawing/2014/main" id="{082EF762-850C-F549-8085-398AA3A99820}"/>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6" name="Slide Number Placeholder 5">
            <a:extLst>
              <a:ext uri="{FF2B5EF4-FFF2-40B4-BE49-F238E27FC236}">
                <a16:creationId xmlns:a16="http://schemas.microsoft.com/office/drawing/2014/main" id="{02B38925-273A-744A-BCAC-57415DFE36A7}"/>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9B032ED7-20D7-C74A-851A-4559B6EB312A}" type="slidenum">
              <a:rPr lang="en-US" altLang="en-US"/>
              <a:pPr algn="l" eaLnBrk="1" hangingPunct="1">
                <a:defRPr/>
              </a:pPr>
              <a:t>34</a:t>
            </a:fld>
            <a:endParaRPr lang="en-US" altLang="en-US"/>
          </a:p>
        </p:txBody>
      </p:sp>
    </p:spTree>
    <p:extLst>
      <p:ext uri="{BB962C8B-B14F-4D97-AF65-F5344CB8AC3E}">
        <p14:creationId xmlns:p14="http://schemas.microsoft.com/office/powerpoint/2010/main" val="9516003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0C84B614-8A17-6848-BDC7-97B65A1DDEFB}"/>
              </a:ext>
            </a:extLst>
          </p:cNvPr>
          <p:cNvSpPr>
            <a:spLocks noGrp="1"/>
          </p:cNvSpPr>
          <p:nvPr>
            <p:ph type="title"/>
          </p:nvPr>
        </p:nvSpPr>
        <p:spPr/>
        <p:txBody>
          <a:bodyPr/>
          <a:lstStyle/>
          <a:p>
            <a:pPr>
              <a:defRPr/>
            </a:pPr>
            <a:r>
              <a:rPr lang="en-US" altLang="en-US"/>
              <a:t>Group Discussion</a:t>
            </a:r>
          </a:p>
        </p:txBody>
      </p:sp>
      <p:sp>
        <p:nvSpPr>
          <p:cNvPr id="82947" name="Content Placeholder 2">
            <a:extLst>
              <a:ext uri="{FF2B5EF4-FFF2-40B4-BE49-F238E27FC236}">
                <a16:creationId xmlns:a16="http://schemas.microsoft.com/office/drawing/2014/main" id="{78E372F5-FC30-B442-AE0F-F3B9594985DF}"/>
              </a:ext>
            </a:extLst>
          </p:cNvPr>
          <p:cNvSpPr>
            <a:spLocks noGrp="1"/>
          </p:cNvSpPr>
          <p:nvPr>
            <p:ph idx="1"/>
          </p:nvPr>
        </p:nvSpPr>
        <p:spPr/>
        <p:txBody>
          <a:bodyPr/>
          <a:lstStyle/>
          <a:p>
            <a:pPr>
              <a:defRPr/>
            </a:pPr>
            <a:r>
              <a:rPr lang="en-US" altLang="en-US" dirty="0"/>
              <a:t>How often do you think managers should engage with stakeholders?</a:t>
            </a:r>
          </a:p>
          <a:p>
            <a:pPr>
              <a:defRPr/>
            </a:pPr>
            <a:r>
              <a:rPr lang="en-US" altLang="en-US" dirty="0">
                <a:solidFill>
                  <a:srgbClr val="C00000"/>
                </a:solidFill>
              </a:rPr>
              <a:t>Do you think managers should have members of their team responsible for certain stakeholders?</a:t>
            </a:r>
          </a:p>
          <a:p>
            <a:pPr>
              <a:defRPr/>
            </a:pPr>
            <a:r>
              <a:rPr lang="en-US" altLang="en-US" dirty="0"/>
              <a:t>What approaches should they use to engage these stakeholders?</a:t>
            </a:r>
          </a:p>
        </p:txBody>
      </p:sp>
      <p:sp>
        <p:nvSpPr>
          <p:cNvPr id="82948" name="Footer Placeholder 3">
            <a:extLst>
              <a:ext uri="{FF2B5EF4-FFF2-40B4-BE49-F238E27FC236}">
                <a16:creationId xmlns:a16="http://schemas.microsoft.com/office/drawing/2014/main" id="{0E02C06F-8C2F-C74C-AAE6-CA0B6894856C}"/>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B38B79F7-541A-EF4C-9AFF-16DA6DC1E85A}"/>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6E5B4CD0-D453-014E-8A6C-2A67BB4820B6}" type="slidenum">
              <a:rPr lang="en-US" altLang="en-US"/>
              <a:pPr algn="l" eaLnBrk="1" hangingPunct="1">
                <a:defRPr/>
              </a:pPr>
              <a:t>35</a:t>
            </a:fld>
            <a:endParaRPr lang="en-US" altLang="en-US"/>
          </a:p>
        </p:txBody>
      </p:sp>
    </p:spTree>
    <p:extLst>
      <p:ext uri="{BB962C8B-B14F-4D97-AF65-F5344CB8AC3E}">
        <p14:creationId xmlns:p14="http://schemas.microsoft.com/office/powerpoint/2010/main" val="7300442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a:extLst>
              <a:ext uri="{FF2B5EF4-FFF2-40B4-BE49-F238E27FC236}">
                <a16:creationId xmlns:a16="http://schemas.microsoft.com/office/drawing/2014/main" id="{9AFD2F23-107C-1747-92CC-1F516F722788}"/>
              </a:ext>
            </a:extLst>
          </p:cNvPr>
          <p:cNvSpPr>
            <a:spLocks noGrp="1"/>
          </p:cNvSpPr>
          <p:nvPr>
            <p:ph type="title"/>
          </p:nvPr>
        </p:nvSpPr>
        <p:spPr>
          <a:xfrm>
            <a:off x="533400" y="17463"/>
            <a:ext cx="8229600" cy="1143000"/>
          </a:xfrm>
        </p:spPr>
        <p:txBody>
          <a:bodyPr/>
          <a:lstStyle/>
          <a:p>
            <a:pPr>
              <a:defRPr/>
            </a:pPr>
            <a:r>
              <a:rPr lang="en-US" altLang="en-US">
                <a:cs typeface="Arial" panose="020B0604020202020204" pitchFamily="34" charset="0"/>
              </a:rPr>
              <a:t>Why Is This Hard??</a:t>
            </a:r>
          </a:p>
        </p:txBody>
      </p:sp>
      <p:pic>
        <p:nvPicPr>
          <p:cNvPr id="43010" name="Picture 2" descr="C:\Program Files (x86)\Microsoft Office\MEDIA\CAGCAT10\j0292020.wmf">
            <a:extLst>
              <a:ext uri="{FF2B5EF4-FFF2-40B4-BE49-F238E27FC236}">
                <a16:creationId xmlns:a16="http://schemas.microsoft.com/office/drawing/2014/main" id="{3B4EF04A-829E-394A-B22D-2F8E404B4C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2133600"/>
            <a:ext cx="1868488" cy="177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1" name="Picture 3" descr="C:\Program Files (x86)\Microsoft Office\MEDIA\CAGCAT10\j0301252.wmf">
            <a:extLst>
              <a:ext uri="{FF2B5EF4-FFF2-40B4-BE49-F238E27FC236}">
                <a16:creationId xmlns:a16="http://schemas.microsoft.com/office/drawing/2014/main" id="{7FAE7BF3-14AD-4544-85F9-C3E189F042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97525" y="1550988"/>
            <a:ext cx="1828800" cy="156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4" name="Picture 6" descr="C:\Users\Morris\AppData\Local\Microsoft\Windows\Temporary Internet Files\Content.IE5\ZBQISF0R\MP900442197[1].jpg">
            <a:extLst>
              <a:ext uri="{FF2B5EF4-FFF2-40B4-BE49-F238E27FC236}">
                <a16:creationId xmlns:a16="http://schemas.microsoft.com/office/drawing/2014/main" id="{7B4768FD-E78F-5444-9E0E-17FDFCBB42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0063" y="3416300"/>
            <a:ext cx="1997075" cy="1330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5" name="Picture 7" descr="C:\Program Files (x86)\Microsoft Office\MEDIA\CAGCAT10\j0186348.wmf">
            <a:extLst>
              <a:ext uri="{FF2B5EF4-FFF2-40B4-BE49-F238E27FC236}">
                <a16:creationId xmlns:a16="http://schemas.microsoft.com/office/drawing/2014/main" id="{D9FBF295-6D68-854D-8AAC-49B3E68B170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4963" y="4124325"/>
            <a:ext cx="1289050" cy="180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6" name="Picture 8" descr="C:\Program Files (x86)\Microsoft Office\MEDIA\CAGCAT10\j0195384.wmf">
            <a:extLst>
              <a:ext uri="{FF2B5EF4-FFF2-40B4-BE49-F238E27FC236}">
                <a16:creationId xmlns:a16="http://schemas.microsoft.com/office/drawing/2014/main" id="{61544DFA-10DB-0E48-BA5A-6820DF81980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22750" y="3698875"/>
            <a:ext cx="1795463" cy="183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EA8D62AF-25D8-664F-B84B-EEA383CFB825}"/>
              </a:ext>
            </a:extLst>
          </p:cNvPr>
          <p:cNvSpPr txBox="1">
            <a:spLocks noChangeArrowheads="1"/>
          </p:cNvSpPr>
          <p:nvPr/>
        </p:nvSpPr>
        <p:spPr bwMode="auto">
          <a:xfrm>
            <a:off x="3616325" y="5791200"/>
            <a:ext cx="28956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400" b="1"/>
              <a:t>Since we now follow Agile, do we need to engage our stakeholders? </a:t>
            </a:r>
          </a:p>
        </p:txBody>
      </p:sp>
      <p:sp>
        <p:nvSpPr>
          <p:cNvPr id="6" name="TextBox 5">
            <a:extLst>
              <a:ext uri="{FF2B5EF4-FFF2-40B4-BE49-F238E27FC236}">
                <a16:creationId xmlns:a16="http://schemas.microsoft.com/office/drawing/2014/main" id="{23306E8D-F1DE-F441-80F8-0016CF78C8E8}"/>
              </a:ext>
            </a:extLst>
          </p:cNvPr>
          <p:cNvSpPr txBox="1">
            <a:spLocks noChangeArrowheads="1"/>
          </p:cNvSpPr>
          <p:nvPr/>
        </p:nvSpPr>
        <p:spPr bwMode="auto">
          <a:xfrm>
            <a:off x="6705600" y="4876800"/>
            <a:ext cx="2286000"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400" b="1"/>
              <a:t>The program is over – and I really do not care if some key stakeholders still had concerns – I got my bonus</a:t>
            </a:r>
          </a:p>
        </p:txBody>
      </p:sp>
      <p:sp>
        <p:nvSpPr>
          <p:cNvPr id="7" name="TextBox 6">
            <a:extLst>
              <a:ext uri="{FF2B5EF4-FFF2-40B4-BE49-F238E27FC236}">
                <a16:creationId xmlns:a16="http://schemas.microsoft.com/office/drawing/2014/main" id="{EB859D29-F100-0648-BA72-38F7425EF520}"/>
              </a:ext>
            </a:extLst>
          </p:cNvPr>
          <p:cNvSpPr txBox="1">
            <a:spLocks noChangeArrowheads="1"/>
          </p:cNvSpPr>
          <p:nvPr/>
        </p:nvSpPr>
        <p:spPr bwMode="auto">
          <a:xfrm>
            <a:off x="7300913" y="1366838"/>
            <a:ext cx="1690687"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400" b="1"/>
              <a:t>The CEO has left – who cares if we did not talk with some key people?</a:t>
            </a:r>
          </a:p>
        </p:txBody>
      </p:sp>
      <p:sp>
        <p:nvSpPr>
          <p:cNvPr id="9" name="TextBox 8">
            <a:extLst>
              <a:ext uri="{FF2B5EF4-FFF2-40B4-BE49-F238E27FC236}">
                <a16:creationId xmlns:a16="http://schemas.microsoft.com/office/drawing/2014/main" id="{C4E4853B-E293-3E4A-8A4C-6136211FE087}"/>
              </a:ext>
            </a:extLst>
          </p:cNvPr>
          <p:cNvSpPr txBox="1">
            <a:spLocks noChangeArrowheads="1"/>
          </p:cNvSpPr>
          <p:nvPr/>
        </p:nvSpPr>
        <p:spPr bwMode="auto">
          <a:xfrm>
            <a:off x="304800" y="1443038"/>
            <a:ext cx="1905000"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400" b="1"/>
              <a:t>Did we really want to reach out to negative people?</a:t>
            </a:r>
          </a:p>
        </p:txBody>
      </p:sp>
      <p:sp>
        <p:nvSpPr>
          <p:cNvPr id="10" name="TextBox 9">
            <a:extLst>
              <a:ext uri="{FF2B5EF4-FFF2-40B4-BE49-F238E27FC236}">
                <a16:creationId xmlns:a16="http://schemas.microsoft.com/office/drawing/2014/main" id="{1A875528-DB4F-A648-B7BE-B93E7474973E}"/>
              </a:ext>
            </a:extLst>
          </p:cNvPr>
          <p:cNvSpPr txBox="1">
            <a:spLocks noChangeArrowheads="1"/>
          </p:cNvSpPr>
          <p:nvPr/>
        </p:nvSpPr>
        <p:spPr bwMode="auto">
          <a:xfrm>
            <a:off x="1811338" y="4062413"/>
            <a:ext cx="1752600" cy="1169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400" b="1"/>
              <a:t>I am the program manager – I lack the time to work with </a:t>
            </a:r>
            <a:r>
              <a:rPr lang="en-US" altLang="en-US" sz="1400" b="1" u="sng"/>
              <a:t>all</a:t>
            </a:r>
            <a:r>
              <a:rPr lang="en-US" altLang="en-US" sz="1400" b="1"/>
              <a:t> of my stakeholders</a:t>
            </a:r>
          </a:p>
        </p:txBody>
      </p:sp>
      <p:pic>
        <p:nvPicPr>
          <p:cNvPr id="43017" name="Picture 9" descr="C:\Users\Morris\AppData\Local\Microsoft\Windows\Temporary Internet Files\Content.IE5\3JR4ZXIA\MC900090561[1].wmf">
            <a:extLst>
              <a:ext uri="{FF2B5EF4-FFF2-40B4-BE49-F238E27FC236}">
                <a16:creationId xmlns:a16="http://schemas.microsoft.com/office/drawing/2014/main" id="{58698BD7-9109-2249-A185-0B56CF01487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rot="10800000" flipV="1">
            <a:off x="2886075" y="1754188"/>
            <a:ext cx="2203450" cy="1611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TextBox 10">
            <a:extLst>
              <a:ext uri="{FF2B5EF4-FFF2-40B4-BE49-F238E27FC236}">
                <a16:creationId xmlns:a16="http://schemas.microsoft.com/office/drawing/2014/main" id="{91B98311-BD2B-8A4F-9188-E0C2ECC97820}"/>
              </a:ext>
            </a:extLst>
          </p:cNvPr>
          <p:cNvSpPr txBox="1">
            <a:spLocks noChangeArrowheads="1"/>
          </p:cNvSpPr>
          <p:nvPr/>
        </p:nvSpPr>
        <p:spPr bwMode="auto">
          <a:xfrm>
            <a:off x="2687638" y="1366838"/>
            <a:ext cx="30702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Font typeface="Wingdings" pitchFamily="2" charset="2"/>
              <a:buBlip>
                <a:blip r:embed="rId8"/>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8"/>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8"/>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8"/>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400" b="1"/>
              <a:t>No one is responsible</a:t>
            </a:r>
          </a:p>
        </p:txBody>
      </p:sp>
      <p:sp>
        <p:nvSpPr>
          <p:cNvPr id="86031" name="Footer Placeholder 1">
            <a:extLst>
              <a:ext uri="{FF2B5EF4-FFF2-40B4-BE49-F238E27FC236}">
                <a16:creationId xmlns:a16="http://schemas.microsoft.com/office/drawing/2014/main" id="{6521FA54-58F1-B441-94BE-8CA9FCD4FB60}"/>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3" name="Slide Number Placeholder 2">
            <a:extLst>
              <a:ext uri="{FF2B5EF4-FFF2-40B4-BE49-F238E27FC236}">
                <a16:creationId xmlns:a16="http://schemas.microsoft.com/office/drawing/2014/main" id="{01B7BAAD-22D4-504E-98DC-23E4EF41EA6D}"/>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57E36EB8-5644-704D-8B71-D7DF120379B2}" type="slidenum">
              <a:rPr lang="en-US" altLang="en-US"/>
              <a:pPr algn="l" eaLnBrk="1" hangingPunct="1">
                <a:defRPr/>
              </a:pPr>
              <a:t>36</a:t>
            </a:fld>
            <a:endParaRPr lang="en-US" altLang="en-US"/>
          </a:p>
        </p:txBody>
      </p:sp>
    </p:spTree>
    <p:extLst>
      <p:ext uri="{BB962C8B-B14F-4D97-AF65-F5344CB8AC3E}">
        <p14:creationId xmlns:p14="http://schemas.microsoft.com/office/powerpoint/2010/main" val="156649267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43010"/>
                                        </p:tgtEl>
                                        <p:attrNameLst>
                                          <p:attrName>style.visibility</p:attrName>
                                        </p:attrNameLst>
                                      </p:cBhvr>
                                      <p:to>
                                        <p:strVal val="visible"/>
                                      </p:to>
                                    </p:set>
                                    <p:anim calcmode="lin" valueType="num">
                                      <p:cBhvr additive="base">
                                        <p:cTn id="7" dur="500" fill="hold"/>
                                        <p:tgtEl>
                                          <p:spTgt spid="43010"/>
                                        </p:tgtEl>
                                        <p:attrNameLst>
                                          <p:attrName>ppt_x</p:attrName>
                                        </p:attrNameLst>
                                      </p:cBhvr>
                                      <p:tavLst>
                                        <p:tav tm="0">
                                          <p:val>
                                            <p:strVal val="#ppt_x"/>
                                          </p:val>
                                        </p:tav>
                                        <p:tav tm="100000">
                                          <p:val>
                                            <p:strVal val="#ppt_x"/>
                                          </p:val>
                                        </p:tav>
                                      </p:tavLst>
                                    </p:anim>
                                    <p:anim calcmode="lin" valueType="num">
                                      <p:cBhvr additive="base">
                                        <p:cTn id="8" dur="500" fill="hold"/>
                                        <p:tgtEl>
                                          <p:spTgt spid="4301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43017"/>
                                        </p:tgtEl>
                                        <p:attrNameLst>
                                          <p:attrName>style.visibility</p:attrName>
                                        </p:attrNameLst>
                                      </p:cBhvr>
                                      <p:to>
                                        <p:strVal val="visible"/>
                                      </p:to>
                                    </p:set>
                                    <p:anim calcmode="lin" valueType="num">
                                      <p:cBhvr additive="base">
                                        <p:cTn id="19" dur="500" fill="hold"/>
                                        <p:tgtEl>
                                          <p:spTgt spid="43017"/>
                                        </p:tgtEl>
                                        <p:attrNameLst>
                                          <p:attrName>ppt_x</p:attrName>
                                        </p:attrNameLst>
                                      </p:cBhvr>
                                      <p:tavLst>
                                        <p:tav tm="0">
                                          <p:val>
                                            <p:strVal val="#ppt_x"/>
                                          </p:val>
                                        </p:tav>
                                        <p:tav tm="100000">
                                          <p:val>
                                            <p:strVal val="#ppt_x"/>
                                          </p:val>
                                        </p:tav>
                                      </p:tavLst>
                                    </p:anim>
                                    <p:anim calcmode="lin" valueType="num">
                                      <p:cBhvr additive="base">
                                        <p:cTn id="20" dur="500" fill="hold"/>
                                        <p:tgtEl>
                                          <p:spTgt spid="4301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43016"/>
                                        </p:tgtEl>
                                        <p:attrNameLst>
                                          <p:attrName>style.visibility</p:attrName>
                                        </p:attrNameLst>
                                      </p:cBhvr>
                                      <p:to>
                                        <p:strVal val="visible"/>
                                      </p:to>
                                    </p:set>
                                    <p:anim calcmode="lin" valueType="num">
                                      <p:cBhvr additive="base">
                                        <p:cTn id="31" dur="500" fill="hold"/>
                                        <p:tgtEl>
                                          <p:spTgt spid="43016"/>
                                        </p:tgtEl>
                                        <p:attrNameLst>
                                          <p:attrName>ppt_x</p:attrName>
                                        </p:attrNameLst>
                                      </p:cBhvr>
                                      <p:tavLst>
                                        <p:tav tm="0">
                                          <p:val>
                                            <p:strVal val="#ppt_x"/>
                                          </p:val>
                                        </p:tav>
                                        <p:tav tm="100000">
                                          <p:val>
                                            <p:strVal val="#ppt_x"/>
                                          </p:val>
                                        </p:tav>
                                      </p:tavLst>
                                    </p:anim>
                                    <p:anim calcmode="lin" valueType="num">
                                      <p:cBhvr additive="base">
                                        <p:cTn id="32" dur="500" fill="hold"/>
                                        <p:tgtEl>
                                          <p:spTgt spid="43016"/>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43015"/>
                                        </p:tgtEl>
                                        <p:attrNameLst>
                                          <p:attrName>style.visibility</p:attrName>
                                        </p:attrNameLst>
                                      </p:cBhvr>
                                      <p:to>
                                        <p:strVal val="visible"/>
                                      </p:to>
                                    </p:set>
                                    <p:anim calcmode="lin" valueType="num">
                                      <p:cBhvr additive="base">
                                        <p:cTn id="43" dur="500" fill="hold"/>
                                        <p:tgtEl>
                                          <p:spTgt spid="43015"/>
                                        </p:tgtEl>
                                        <p:attrNameLst>
                                          <p:attrName>ppt_x</p:attrName>
                                        </p:attrNameLst>
                                      </p:cBhvr>
                                      <p:tavLst>
                                        <p:tav tm="0">
                                          <p:val>
                                            <p:strVal val="#ppt_x"/>
                                          </p:val>
                                        </p:tav>
                                        <p:tav tm="100000">
                                          <p:val>
                                            <p:strVal val="#ppt_x"/>
                                          </p:val>
                                        </p:tav>
                                      </p:tavLst>
                                    </p:anim>
                                    <p:anim calcmode="lin" valueType="num">
                                      <p:cBhvr additive="base">
                                        <p:cTn id="44" dur="500" fill="hold"/>
                                        <p:tgtEl>
                                          <p:spTgt spid="43015"/>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0"/>
                                        </p:tgtEl>
                                        <p:attrNameLst>
                                          <p:attrName>style.visibility</p:attrName>
                                        </p:attrNameLst>
                                      </p:cBhvr>
                                      <p:to>
                                        <p:strVal val="visible"/>
                                      </p:to>
                                    </p:set>
                                    <p:anim calcmode="lin" valueType="num">
                                      <p:cBhvr additive="base">
                                        <p:cTn id="49" dur="500" fill="hold"/>
                                        <p:tgtEl>
                                          <p:spTgt spid="10"/>
                                        </p:tgtEl>
                                        <p:attrNameLst>
                                          <p:attrName>ppt_x</p:attrName>
                                        </p:attrNameLst>
                                      </p:cBhvr>
                                      <p:tavLst>
                                        <p:tav tm="0">
                                          <p:val>
                                            <p:strVal val="#ppt_x"/>
                                          </p:val>
                                        </p:tav>
                                        <p:tav tm="100000">
                                          <p:val>
                                            <p:strVal val="#ppt_x"/>
                                          </p:val>
                                        </p:tav>
                                      </p:tavLst>
                                    </p:anim>
                                    <p:anim calcmode="lin" valueType="num">
                                      <p:cBhvr additive="base">
                                        <p:cTn id="5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43011"/>
                                        </p:tgtEl>
                                        <p:attrNameLst>
                                          <p:attrName>style.visibility</p:attrName>
                                        </p:attrNameLst>
                                      </p:cBhvr>
                                      <p:to>
                                        <p:strVal val="visible"/>
                                      </p:to>
                                    </p:set>
                                    <p:anim calcmode="lin" valueType="num">
                                      <p:cBhvr additive="base">
                                        <p:cTn id="55" dur="500" fill="hold"/>
                                        <p:tgtEl>
                                          <p:spTgt spid="43011"/>
                                        </p:tgtEl>
                                        <p:attrNameLst>
                                          <p:attrName>ppt_x</p:attrName>
                                        </p:attrNameLst>
                                      </p:cBhvr>
                                      <p:tavLst>
                                        <p:tav tm="0">
                                          <p:val>
                                            <p:strVal val="#ppt_x"/>
                                          </p:val>
                                        </p:tav>
                                        <p:tav tm="100000">
                                          <p:val>
                                            <p:strVal val="#ppt_x"/>
                                          </p:val>
                                        </p:tav>
                                      </p:tavLst>
                                    </p:anim>
                                    <p:anim calcmode="lin" valueType="num">
                                      <p:cBhvr additive="base">
                                        <p:cTn id="56" dur="500" fill="hold"/>
                                        <p:tgtEl>
                                          <p:spTgt spid="43011"/>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additive="base">
                                        <p:cTn id="61" dur="500" fill="hold"/>
                                        <p:tgtEl>
                                          <p:spTgt spid="7"/>
                                        </p:tgtEl>
                                        <p:attrNameLst>
                                          <p:attrName>ppt_x</p:attrName>
                                        </p:attrNameLst>
                                      </p:cBhvr>
                                      <p:tavLst>
                                        <p:tav tm="0">
                                          <p:val>
                                            <p:strVal val="#ppt_x"/>
                                          </p:val>
                                        </p:tav>
                                        <p:tav tm="100000">
                                          <p:val>
                                            <p:strVal val="#ppt_x"/>
                                          </p:val>
                                        </p:tav>
                                      </p:tavLst>
                                    </p:anim>
                                    <p:anim calcmode="lin" valueType="num">
                                      <p:cBhvr additive="base">
                                        <p:cTn id="6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43014"/>
                                        </p:tgtEl>
                                        <p:attrNameLst>
                                          <p:attrName>style.visibility</p:attrName>
                                        </p:attrNameLst>
                                      </p:cBhvr>
                                      <p:to>
                                        <p:strVal val="visible"/>
                                      </p:to>
                                    </p:set>
                                    <p:anim calcmode="lin" valueType="num">
                                      <p:cBhvr additive="base">
                                        <p:cTn id="67" dur="500" fill="hold"/>
                                        <p:tgtEl>
                                          <p:spTgt spid="43014"/>
                                        </p:tgtEl>
                                        <p:attrNameLst>
                                          <p:attrName>ppt_x</p:attrName>
                                        </p:attrNameLst>
                                      </p:cBhvr>
                                      <p:tavLst>
                                        <p:tav tm="0">
                                          <p:val>
                                            <p:strVal val="#ppt_x"/>
                                          </p:val>
                                        </p:tav>
                                        <p:tav tm="100000">
                                          <p:val>
                                            <p:strVal val="#ppt_x"/>
                                          </p:val>
                                        </p:tav>
                                      </p:tavLst>
                                    </p:anim>
                                    <p:anim calcmode="lin" valueType="num">
                                      <p:cBhvr additive="base">
                                        <p:cTn id="68" dur="500" fill="hold"/>
                                        <p:tgtEl>
                                          <p:spTgt spid="43014"/>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gtEl>
                                        <p:attrNameLst>
                                          <p:attrName>style.visibility</p:attrName>
                                        </p:attrNameLst>
                                      </p:cBhvr>
                                      <p:to>
                                        <p:strVal val="visible"/>
                                      </p:to>
                                    </p:set>
                                    <p:anim calcmode="lin" valueType="num">
                                      <p:cBhvr additive="base">
                                        <p:cTn id="73" dur="500" fill="hold"/>
                                        <p:tgtEl>
                                          <p:spTgt spid="6"/>
                                        </p:tgtEl>
                                        <p:attrNameLst>
                                          <p:attrName>ppt_x</p:attrName>
                                        </p:attrNameLst>
                                      </p:cBhvr>
                                      <p:tavLst>
                                        <p:tav tm="0">
                                          <p:val>
                                            <p:strVal val="#ppt_x"/>
                                          </p:val>
                                        </p:tav>
                                        <p:tav tm="100000">
                                          <p:val>
                                            <p:strVal val="#ppt_x"/>
                                          </p:val>
                                        </p:tav>
                                      </p:tavLst>
                                    </p:anim>
                                    <p:anim calcmode="lin" valueType="num">
                                      <p:cBhvr additive="base">
                                        <p:cTn id="7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9" grpId="0"/>
      <p:bldP spid="10" grpId="0"/>
      <p:bldP spid="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E2CB4931-5E01-BE4E-8604-162019225836}"/>
              </a:ext>
            </a:extLst>
          </p:cNvPr>
          <p:cNvSpPr>
            <a:spLocks noGrp="1"/>
          </p:cNvSpPr>
          <p:nvPr>
            <p:ph type="title"/>
          </p:nvPr>
        </p:nvSpPr>
        <p:spPr/>
        <p:txBody>
          <a:bodyPr/>
          <a:lstStyle/>
          <a:p>
            <a:pPr>
              <a:defRPr/>
            </a:pPr>
            <a:r>
              <a:rPr lang="en-GB" altLang="en-US"/>
              <a:t>Remember Often the Problem is a Lack of Information</a:t>
            </a:r>
            <a:endParaRPr lang="en-US" altLang="en-US"/>
          </a:p>
        </p:txBody>
      </p:sp>
      <p:grpSp>
        <p:nvGrpSpPr>
          <p:cNvPr id="23" name="Group 22">
            <a:extLst>
              <a:ext uri="{FF2B5EF4-FFF2-40B4-BE49-F238E27FC236}">
                <a16:creationId xmlns:a16="http://schemas.microsoft.com/office/drawing/2014/main" id="{FEC5F46A-361B-6A45-BF42-77C455089525}"/>
              </a:ext>
            </a:extLst>
          </p:cNvPr>
          <p:cNvGrpSpPr>
            <a:grpSpLocks/>
          </p:cNvGrpSpPr>
          <p:nvPr/>
        </p:nvGrpSpPr>
        <p:grpSpPr bwMode="auto">
          <a:xfrm>
            <a:off x="4787900" y="1865313"/>
            <a:ext cx="3487738" cy="1527175"/>
            <a:chOff x="4787900" y="1865312"/>
            <a:chExt cx="3487134" cy="1527175"/>
          </a:xfrm>
        </p:grpSpPr>
        <p:sp>
          <p:nvSpPr>
            <p:cNvPr id="4" name="Freeform 4">
              <a:extLst>
                <a:ext uri="{FF2B5EF4-FFF2-40B4-BE49-F238E27FC236}">
                  <a16:creationId xmlns:a16="http://schemas.microsoft.com/office/drawing/2014/main" id="{5871C9FE-6F4D-8C45-99D4-D36817BEBBD6}"/>
                </a:ext>
              </a:extLst>
            </p:cNvPr>
            <p:cNvSpPr>
              <a:spLocks/>
            </p:cNvSpPr>
            <p:nvPr/>
          </p:nvSpPr>
          <p:spPr bwMode="auto">
            <a:xfrm>
              <a:off x="4787900" y="1865312"/>
              <a:ext cx="1760537" cy="1527175"/>
            </a:xfrm>
            <a:custGeom>
              <a:avLst/>
              <a:gdLst>
                <a:gd name="T0" fmla="*/ 619958187 w 1109"/>
                <a:gd name="T1" fmla="*/ 2147483647 h 962"/>
                <a:gd name="T2" fmla="*/ 2114409562 w 1109"/>
                <a:gd name="T3" fmla="*/ 2147483647 h 962"/>
                <a:gd name="T4" fmla="*/ 2147483647 w 1109"/>
                <a:gd name="T5" fmla="*/ 1980843104 h 962"/>
                <a:gd name="T6" fmla="*/ 2147483647 w 1109"/>
                <a:gd name="T7" fmla="*/ 1539816269 h 962"/>
                <a:gd name="T8" fmla="*/ 2147483647 w 1109"/>
                <a:gd name="T9" fmla="*/ 1081147947 h 962"/>
                <a:gd name="T10" fmla="*/ 2147483647 w 1109"/>
                <a:gd name="T11" fmla="*/ 1358365065 h 962"/>
                <a:gd name="T12" fmla="*/ 2147483647 w 1109"/>
                <a:gd name="T13" fmla="*/ 1186994483 h 962"/>
                <a:gd name="T14" fmla="*/ 2109369253 w 1109"/>
                <a:gd name="T15" fmla="*/ 1023183575 h 962"/>
                <a:gd name="T16" fmla="*/ 1973280915 w 1109"/>
                <a:gd name="T17" fmla="*/ 866933927 h 962"/>
                <a:gd name="T18" fmla="*/ 1824592597 w 1109"/>
                <a:gd name="T19" fmla="*/ 723285652 h 962"/>
                <a:gd name="T20" fmla="*/ 1670862384 w 1109"/>
                <a:gd name="T21" fmla="*/ 592237561 h 962"/>
                <a:gd name="T22" fmla="*/ 1507052743 w 1109"/>
                <a:gd name="T23" fmla="*/ 473789453 h 962"/>
                <a:gd name="T24" fmla="*/ 1335682242 w 1109"/>
                <a:gd name="T25" fmla="*/ 365423456 h 962"/>
                <a:gd name="T26" fmla="*/ 1159271432 w 1109"/>
                <a:gd name="T27" fmla="*/ 269657543 h 962"/>
                <a:gd name="T28" fmla="*/ 975299365 w 1109"/>
                <a:gd name="T29" fmla="*/ 189012514 h 962"/>
                <a:gd name="T30" fmla="*/ 783767431 w 1109"/>
                <a:gd name="T31" fmla="*/ 120967519 h 962"/>
                <a:gd name="T32" fmla="*/ 594756643 w 1109"/>
                <a:gd name="T33" fmla="*/ 68045020 h 962"/>
                <a:gd name="T34" fmla="*/ 398184498 w 1109"/>
                <a:gd name="T35" fmla="*/ 30241880 h 962"/>
                <a:gd name="T36" fmla="*/ 199091455 w 1109"/>
                <a:gd name="T37" fmla="*/ 5040313 h 962"/>
                <a:gd name="T38" fmla="*/ 0 w 1109"/>
                <a:gd name="T39" fmla="*/ 0 h 962"/>
                <a:gd name="T40" fmla="*/ 529232628 w 1109"/>
                <a:gd name="T41" fmla="*/ 698084096 h 962"/>
                <a:gd name="T42" fmla="*/ 201612404 w 1109"/>
                <a:gd name="T43" fmla="*/ 1514614712 h 962"/>
                <a:gd name="T44" fmla="*/ 337700792 w 1109"/>
                <a:gd name="T45" fmla="*/ 1547375942 h 962"/>
                <a:gd name="T46" fmla="*/ 468748921 w 1109"/>
                <a:gd name="T47" fmla="*/ 1590219381 h 962"/>
                <a:gd name="T48" fmla="*/ 594756643 w 1109"/>
                <a:gd name="T49" fmla="*/ 1648182166 h 962"/>
                <a:gd name="T50" fmla="*/ 713203107 w 1109"/>
                <a:gd name="T51" fmla="*/ 1716227558 h 962"/>
                <a:gd name="T52" fmla="*/ 826610850 w 1109"/>
                <a:gd name="T53" fmla="*/ 1801912849 h 962"/>
                <a:gd name="T54" fmla="*/ 932457534 w 1109"/>
                <a:gd name="T55" fmla="*/ 1895157813 h 962"/>
                <a:gd name="T56" fmla="*/ 1028223402 w 1109"/>
                <a:gd name="T57" fmla="*/ 1995964037 h 962"/>
                <a:gd name="T58" fmla="*/ 1123989270 w 1109"/>
                <a:gd name="T59" fmla="*/ 2109371833 h 962"/>
                <a:gd name="T60" fmla="*/ 619958187 w 1109"/>
                <a:gd name="T61" fmla="*/ 2147483647 h 962"/>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109"/>
                <a:gd name="T94" fmla="*/ 0 h 962"/>
                <a:gd name="T95" fmla="*/ 1109 w 1109"/>
                <a:gd name="T96" fmla="*/ 962 h 962"/>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109" h="962">
                  <a:moveTo>
                    <a:pt x="246" y="959"/>
                  </a:moveTo>
                  <a:lnTo>
                    <a:pt x="839" y="961"/>
                  </a:lnTo>
                  <a:lnTo>
                    <a:pt x="934" y="786"/>
                  </a:lnTo>
                  <a:lnTo>
                    <a:pt x="1023" y="611"/>
                  </a:lnTo>
                  <a:lnTo>
                    <a:pt x="1108" y="429"/>
                  </a:lnTo>
                  <a:lnTo>
                    <a:pt x="930" y="539"/>
                  </a:lnTo>
                  <a:lnTo>
                    <a:pt x="885" y="471"/>
                  </a:lnTo>
                  <a:lnTo>
                    <a:pt x="837" y="406"/>
                  </a:lnTo>
                  <a:lnTo>
                    <a:pt x="783" y="344"/>
                  </a:lnTo>
                  <a:lnTo>
                    <a:pt x="724" y="287"/>
                  </a:lnTo>
                  <a:lnTo>
                    <a:pt x="663" y="235"/>
                  </a:lnTo>
                  <a:lnTo>
                    <a:pt x="598" y="188"/>
                  </a:lnTo>
                  <a:lnTo>
                    <a:pt x="530" y="145"/>
                  </a:lnTo>
                  <a:lnTo>
                    <a:pt x="460" y="107"/>
                  </a:lnTo>
                  <a:lnTo>
                    <a:pt x="387" y="75"/>
                  </a:lnTo>
                  <a:lnTo>
                    <a:pt x="311" y="48"/>
                  </a:lnTo>
                  <a:lnTo>
                    <a:pt x="236" y="27"/>
                  </a:lnTo>
                  <a:lnTo>
                    <a:pt x="158" y="12"/>
                  </a:lnTo>
                  <a:lnTo>
                    <a:pt x="79" y="2"/>
                  </a:lnTo>
                  <a:lnTo>
                    <a:pt x="0" y="0"/>
                  </a:lnTo>
                  <a:lnTo>
                    <a:pt x="210" y="277"/>
                  </a:lnTo>
                  <a:lnTo>
                    <a:pt x="80" y="601"/>
                  </a:lnTo>
                  <a:lnTo>
                    <a:pt x="134" y="614"/>
                  </a:lnTo>
                  <a:lnTo>
                    <a:pt x="186" y="631"/>
                  </a:lnTo>
                  <a:lnTo>
                    <a:pt x="236" y="654"/>
                  </a:lnTo>
                  <a:lnTo>
                    <a:pt x="283" y="681"/>
                  </a:lnTo>
                  <a:lnTo>
                    <a:pt x="328" y="715"/>
                  </a:lnTo>
                  <a:lnTo>
                    <a:pt x="370" y="752"/>
                  </a:lnTo>
                  <a:lnTo>
                    <a:pt x="408" y="792"/>
                  </a:lnTo>
                  <a:lnTo>
                    <a:pt x="446" y="837"/>
                  </a:lnTo>
                  <a:lnTo>
                    <a:pt x="246" y="959"/>
                  </a:lnTo>
                </a:path>
              </a:pathLst>
            </a:custGeom>
            <a:solidFill>
              <a:schemeClr val="accent2">
                <a:lumMod val="40000"/>
                <a:lumOff val="60000"/>
              </a:schemeClr>
            </a:solidFill>
            <a:ln w="12700" cap="rnd">
              <a:solidFill>
                <a:schemeClr val="tx1"/>
              </a:solidFill>
              <a:round/>
              <a:headEnd/>
              <a:tailEnd/>
            </a:ln>
            <a:effectLst>
              <a:innerShdw blurRad="63500" dist="50800" dir="13500000">
                <a:prstClr val="black">
                  <a:alpha val="50000"/>
                </a:prstClr>
              </a:innerShdw>
            </a:effectLst>
          </p:spPr>
          <p:txBody>
            <a:bodyPr/>
            <a:lstStyle/>
            <a:p>
              <a:pPr algn="ctr">
                <a:defRPr/>
              </a:pPr>
              <a:endParaRPr lang="en-US" dirty="0">
                <a:latin typeface="Arial" charset="0"/>
                <a:cs typeface="Arial" charset="0"/>
              </a:endParaRPr>
            </a:p>
          </p:txBody>
        </p:sp>
        <p:sp>
          <p:nvSpPr>
            <p:cNvPr id="65580" name="Rectangle 11">
              <a:extLst>
                <a:ext uri="{FF2B5EF4-FFF2-40B4-BE49-F238E27FC236}">
                  <a16:creationId xmlns:a16="http://schemas.microsoft.com/office/drawing/2014/main" id="{0EF6C764-3992-A347-8C1D-3890EE065020}"/>
                </a:ext>
              </a:extLst>
            </p:cNvPr>
            <p:cNvSpPr>
              <a:spLocks noChangeArrowheads="1"/>
            </p:cNvSpPr>
            <p:nvPr/>
          </p:nvSpPr>
          <p:spPr bwMode="auto">
            <a:xfrm>
              <a:off x="6052534" y="1907813"/>
              <a:ext cx="2222500"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lvl1pPr defTabSz="787400">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defTabSz="78740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defTabSz="7874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defTabSz="7874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defTabSz="7874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600" b="1"/>
                <a:t>Only a few people are in the know</a:t>
              </a:r>
            </a:p>
          </p:txBody>
        </p:sp>
      </p:grpSp>
      <p:grpSp>
        <p:nvGrpSpPr>
          <p:cNvPr id="24" name="Group 23">
            <a:extLst>
              <a:ext uri="{FF2B5EF4-FFF2-40B4-BE49-F238E27FC236}">
                <a16:creationId xmlns:a16="http://schemas.microsoft.com/office/drawing/2014/main" id="{4B651A95-E5EE-5949-AC0A-7D9931A0ED3E}"/>
              </a:ext>
            </a:extLst>
          </p:cNvPr>
          <p:cNvGrpSpPr>
            <a:grpSpLocks/>
          </p:cNvGrpSpPr>
          <p:nvPr/>
        </p:nvGrpSpPr>
        <p:grpSpPr bwMode="auto">
          <a:xfrm>
            <a:off x="5286375" y="2989263"/>
            <a:ext cx="3676650" cy="1836737"/>
            <a:chOff x="5286375" y="2989262"/>
            <a:chExt cx="3676649" cy="1836738"/>
          </a:xfrm>
        </p:grpSpPr>
        <p:sp>
          <p:nvSpPr>
            <p:cNvPr id="3" name="Freeform 3">
              <a:extLst>
                <a:ext uri="{FF2B5EF4-FFF2-40B4-BE49-F238E27FC236}">
                  <a16:creationId xmlns:a16="http://schemas.microsoft.com/office/drawing/2014/main" id="{44CADD5E-0279-734A-AFE8-10F32374B70C}"/>
                </a:ext>
              </a:extLst>
            </p:cNvPr>
            <p:cNvSpPr>
              <a:spLocks/>
            </p:cNvSpPr>
            <p:nvPr/>
          </p:nvSpPr>
          <p:spPr bwMode="auto">
            <a:xfrm>
              <a:off x="5286375" y="2989262"/>
              <a:ext cx="1352550" cy="1836738"/>
            </a:xfrm>
            <a:custGeom>
              <a:avLst/>
              <a:gdLst>
                <a:gd name="T0" fmla="*/ 662801896 w 852"/>
                <a:gd name="T1" fmla="*/ 2147483647 h 1157"/>
                <a:gd name="T2" fmla="*/ 2144653942 w 852"/>
                <a:gd name="T3" fmla="*/ 2147483647 h 1157"/>
                <a:gd name="T4" fmla="*/ 1683464686 w 852"/>
                <a:gd name="T5" fmla="*/ 2147483647 h 1157"/>
                <a:gd name="T6" fmla="*/ 1771670924 w 852"/>
                <a:gd name="T7" fmla="*/ 2147483647 h 1157"/>
                <a:gd name="T8" fmla="*/ 1847275589 w 852"/>
                <a:gd name="T9" fmla="*/ 2147483647 h 1157"/>
                <a:gd name="T10" fmla="*/ 1910278684 w 852"/>
                <a:gd name="T11" fmla="*/ 2026206115 h 1157"/>
                <a:gd name="T12" fmla="*/ 1953122122 w 852"/>
                <a:gd name="T13" fmla="*/ 1822074283 h 1157"/>
                <a:gd name="T14" fmla="*/ 1990923661 w 852"/>
                <a:gd name="T15" fmla="*/ 1617940467 h 1157"/>
                <a:gd name="T16" fmla="*/ 2011084905 w 852"/>
                <a:gd name="T17" fmla="*/ 1413808635 h 1157"/>
                <a:gd name="T18" fmla="*/ 2018646165 w 852"/>
                <a:gd name="T19" fmla="*/ 1204634904 h 1157"/>
                <a:gd name="T20" fmla="*/ 2011084905 w 852"/>
                <a:gd name="T21" fmla="*/ 995462760 h 1157"/>
                <a:gd name="T22" fmla="*/ 1988404299 w 852"/>
                <a:gd name="T23" fmla="*/ 791329142 h 1157"/>
                <a:gd name="T24" fmla="*/ 1953122122 w 852"/>
                <a:gd name="T25" fmla="*/ 587197310 h 1157"/>
                <a:gd name="T26" fmla="*/ 1905238373 w 852"/>
                <a:gd name="T27" fmla="*/ 385584741 h 1157"/>
                <a:gd name="T28" fmla="*/ 1839714329 w 852"/>
                <a:gd name="T29" fmla="*/ 189012534 h 1157"/>
                <a:gd name="T30" fmla="*/ 1766630613 w 852"/>
                <a:gd name="T31" fmla="*/ 0 h 1157"/>
                <a:gd name="T32" fmla="*/ 1373485953 w 852"/>
                <a:gd name="T33" fmla="*/ 745966337 h 1157"/>
                <a:gd name="T34" fmla="*/ 524192548 w 852"/>
                <a:gd name="T35" fmla="*/ 733366351 h 1157"/>
                <a:gd name="T36" fmla="*/ 559474726 w 852"/>
                <a:gd name="T37" fmla="*/ 869454967 h 1157"/>
                <a:gd name="T38" fmla="*/ 582155332 w 852"/>
                <a:gd name="T39" fmla="*/ 1013103058 h 1157"/>
                <a:gd name="T40" fmla="*/ 592235954 w 852"/>
                <a:gd name="T41" fmla="*/ 1156752736 h 1157"/>
                <a:gd name="T42" fmla="*/ 589716592 w 852"/>
                <a:gd name="T43" fmla="*/ 1295360515 h 1157"/>
                <a:gd name="T44" fmla="*/ 577115021 w 852"/>
                <a:gd name="T45" fmla="*/ 1439010194 h 1157"/>
                <a:gd name="T46" fmla="*/ 546873154 w 852"/>
                <a:gd name="T47" fmla="*/ 1580138923 h 1157"/>
                <a:gd name="T48" fmla="*/ 511592564 w 852"/>
                <a:gd name="T49" fmla="*/ 1721268048 h 1157"/>
                <a:gd name="T50" fmla="*/ 456149143 w 852"/>
                <a:gd name="T51" fmla="*/ 1849795204 h 1157"/>
                <a:gd name="T52" fmla="*/ 0 w 852"/>
                <a:gd name="T53" fmla="*/ 1582658285 h 1157"/>
                <a:gd name="T54" fmla="*/ 662801896 w 852"/>
                <a:gd name="T55" fmla="*/ 2147483647 h 1157"/>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852"/>
                <a:gd name="T85" fmla="*/ 0 h 1157"/>
                <a:gd name="T86" fmla="*/ 852 w 852"/>
                <a:gd name="T87" fmla="*/ 1157 h 1157"/>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852" h="1157">
                  <a:moveTo>
                    <a:pt x="263" y="1156"/>
                  </a:moveTo>
                  <a:lnTo>
                    <a:pt x="851" y="1143"/>
                  </a:lnTo>
                  <a:lnTo>
                    <a:pt x="668" y="1032"/>
                  </a:lnTo>
                  <a:lnTo>
                    <a:pt x="703" y="958"/>
                  </a:lnTo>
                  <a:lnTo>
                    <a:pt x="733" y="882"/>
                  </a:lnTo>
                  <a:lnTo>
                    <a:pt x="758" y="804"/>
                  </a:lnTo>
                  <a:lnTo>
                    <a:pt x="775" y="723"/>
                  </a:lnTo>
                  <a:lnTo>
                    <a:pt x="790" y="642"/>
                  </a:lnTo>
                  <a:lnTo>
                    <a:pt x="798" y="561"/>
                  </a:lnTo>
                  <a:lnTo>
                    <a:pt x="801" y="478"/>
                  </a:lnTo>
                  <a:lnTo>
                    <a:pt x="798" y="395"/>
                  </a:lnTo>
                  <a:lnTo>
                    <a:pt x="789" y="314"/>
                  </a:lnTo>
                  <a:lnTo>
                    <a:pt x="775" y="233"/>
                  </a:lnTo>
                  <a:lnTo>
                    <a:pt x="756" y="153"/>
                  </a:lnTo>
                  <a:lnTo>
                    <a:pt x="730" y="75"/>
                  </a:lnTo>
                  <a:lnTo>
                    <a:pt x="701" y="0"/>
                  </a:lnTo>
                  <a:lnTo>
                    <a:pt x="545" y="296"/>
                  </a:lnTo>
                  <a:lnTo>
                    <a:pt x="208" y="291"/>
                  </a:lnTo>
                  <a:lnTo>
                    <a:pt x="222" y="345"/>
                  </a:lnTo>
                  <a:lnTo>
                    <a:pt x="231" y="402"/>
                  </a:lnTo>
                  <a:lnTo>
                    <a:pt x="235" y="459"/>
                  </a:lnTo>
                  <a:lnTo>
                    <a:pt x="234" y="514"/>
                  </a:lnTo>
                  <a:lnTo>
                    <a:pt x="229" y="571"/>
                  </a:lnTo>
                  <a:lnTo>
                    <a:pt x="217" y="627"/>
                  </a:lnTo>
                  <a:lnTo>
                    <a:pt x="203" y="683"/>
                  </a:lnTo>
                  <a:lnTo>
                    <a:pt x="181" y="734"/>
                  </a:lnTo>
                  <a:lnTo>
                    <a:pt x="0" y="628"/>
                  </a:lnTo>
                  <a:lnTo>
                    <a:pt x="263" y="1156"/>
                  </a:lnTo>
                </a:path>
              </a:pathLst>
            </a:custGeom>
            <a:solidFill>
              <a:schemeClr val="accent2">
                <a:lumMod val="40000"/>
                <a:lumOff val="60000"/>
              </a:schemeClr>
            </a:solidFill>
            <a:ln w="12700" cap="rnd">
              <a:solidFill>
                <a:schemeClr val="tx1"/>
              </a:solidFill>
              <a:round/>
              <a:headEnd/>
              <a:tailEnd/>
            </a:ln>
            <a:effectLst>
              <a:innerShdw blurRad="63500" dist="50800" dir="13500000">
                <a:prstClr val="black">
                  <a:alpha val="50000"/>
                </a:prstClr>
              </a:innerShdw>
            </a:effectLst>
          </p:spPr>
          <p:txBody>
            <a:bodyPr/>
            <a:lstStyle/>
            <a:p>
              <a:pPr algn="ctr">
                <a:defRPr/>
              </a:pPr>
              <a:endParaRPr lang="en-US" dirty="0">
                <a:latin typeface="Arial" charset="0"/>
                <a:cs typeface="Arial" charset="0"/>
              </a:endParaRPr>
            </a:p>
          </p:txBody>
        </p:sp>
        <p:sp>
          <p:nvSpPr>
            <p:cNvPr id="65576" name="Rectangle 12">
              <a:extLst>
                <a:ext uri="{FF2B5EF4-FFF2-40B4-BE49-F238E27FC236}">
                  <a16:creationId xmlns:a16="http://schemas.microsoft.com/office/drawing/2014/main" id="{214FF5A1-6FD9-6349-9BB5-C08EBFE46A91}"/>
                </a:ext>
              </a:extLst>
            </p:cNvPr>
            <p:cNvSpPr>
              <a:spLocks noChangeArrowheads="1"/>
            </p:cNvSpPr>
            <p:nvPr/>
          </p:nvSpPr>
          <p:spPr bwMode="auto">
            <a:xfrm>
              <a:off x="6638925" y="3131700"/>
              <a:ext cx="2324099" cy="1231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lvl1pPr defTabSz="787400">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defTabSz="78740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defTabSz="7874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defTabSz="7874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defTabSz="7874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600" b="1"/>
                <a:t>There is no advance</a:t>
              </a:r>
            </a:p>
            <a:p>
              <a:pPr algn="ctr" eaLnBrk="1" hangingPunct="1">
                <a:spcBef>
                  <a:spcPct val="0"/>
                </a:spcBef>
                <a:buClrTx/>
                <a:buFontTx/>
                <a:buNone/>
              </a:pPr>
              <a:r>
                <a:rPr lang="en-US" altLang="en-US" sz="1600" b="1"/>
                <a:t>warning of the new program or project or the move to portfolio management </a:t>
              </a:r>
            </a:p>
          </p:txBody>
        </p:sp>
      </p:grpSp>
      <p:grpSp>
        <p:nvGrpSpPr>
          <p:cNvPr id="25" name="Group 24">
            <a:extLst>
              <a:ext uri="{FF2B5EF4-FFF2-40B4-BE49-F238E27FC236}">
                <a16:creationId xmlns:a16="http://schemas.microsoft.com/office/drawing/2014/main" id="{3119B9B6-C4F4-6548-8115-A63CE218366D}"/>
              </a:ext>
            </a:extLst>
          </p:cNvPr>
          <p:cNvGrpSpPr>
            <a:grpSpLocks/>
          </p:cNvGrpSpPr>
          <p:nvPr/>
        </p:nvGrpSpPr>
        <p:grpSpPr bwMode="auto">
          <a:xfrm>
            <a:off x="4440238" y="4338638"/>
            <a:ext cx="4335462" cy="2033587"/>
            <a:chOff x="4440237" y="4338637"/>
            <a:chExt cx="4335462" cy="2032026"/>
          </a:xfrm>
        </p:grpSpPr>
        <p:sp>
          <p:nvSpPr>
            <p:cNvPr id="6" name="Freeform 6">
              <a:extLst>
                <a:ext uri="{FF2B5EF4-FFF2-40B4-BE49-F238E27FC236}">
                  <a16:creationId xmlns:a16="http://schemas.microsoft.com/office/drawing/2014/main" id="{9764CD8D-5F1C-7E48-BB79-703F2045216E}"/>
                </a:ext>
              </a:extLst>
            </p:cNvPr>
            <p:cNvSpPr>
              <a:spLocks/>
            </p:cNvSpPr>
            <p:nvPr/>
          </p:nvSpPr>
          <p:spPr bwMode="auto">
            <a:xfrm>
              <a:off x="4440237" y="4338637"/>
              <a:ext cx="1770063" cy="1681163"/>
            </a:xfrm>
            <a:custGeom>
              <a:avLst/>
              <a:gdLst>
                <a:gd name="T0" fmla="*/ 0 w 1115"/>
                <a:gd name="T1" fmla="*/ 1333163629 h 1059"/>
                <a:gd name="T2" fmla="*/ 703124477 w 1115"/>
                <a:gd name="T3" fmla="*/ 2147483647 h 1059"/>
                <a:gd name="T4" fmla="*/ 703124477 w 1115"/>
                <a:gd name="T5" fmla="*/ 2053928595 h 1059"/>
                <a:gd name="T6" fmla="*/ 889616209 w 1115"/>
                <a:gd name="T7" fmla="*/ 2036286710 h 1059"/>
                <a:gd name="T8" fmla="*/ 1081148054 w 1115"/>
                <a:gd name="T9" fmla="*/ 2003525478 h 1059"/>
                <a:gd name="T10" fmla="*/ 1265118638 w 1115"/>
                <a:gd name="T11" fmla="*/ 1958162673 h 1059"/>
                <a:gd name="T12" fmla="*/ 1444050497 w 1115"/>
                <a:gd name="T13" fmla="*/ 1900198295 h 1059"/>
                <a:gd name="T14" fmla="*/ 1620461407 w 1115"/>
                <a:gd name="T15" fmla="*/ 1829633932 h 1059"/>
                <a:gd name="T16" fmla="*/ 1794351765 w 1115"/>
                <a:gd name="T17" fmla="*/ 1746469583 h 1059"/>
                <a:gd name="T18" fmla="*/ 1960682051 w 1115"/>
                <a:gd name="T19" fmla="*/ 1650703264 h 1059"/>
                <a:gd name="T20" fmla="*/ 2124492976 w 1115"/>
                <a:gd name="T21" fmla="*/ 1544856719 h 1059"/>
                <a:gd name="T22" fmla="*/ 2147483647 w 1115"/>
                <a:gd name="T23" fmla="*/ 1421368289 h 1059"/>
                <a:gd name="T24" fmla="*/ 2147483647 w 1115"/>
                <a:gd name="T25" fmla="*/ 1292841135 h 1059"/>
                <a:gd name="T26" fmla="*/ 2147483647 w 1115"/>
                <a:gd name="T27" fmla="*/ 1149191459 h 1059"/>
                <a:gd name="T28" fmla="*/ 2147483647 w 1115"/>
                <a:gd name="T29" fmla="*/ 995462746 h 1059"/>
                <a:gd name="T30" fmla="*/ 2147483647 w 1115"/>
                <a:gd name="T31" fmla="*/ 839213085 h 1059"/>
                <a:gd name="T32" fmla="*/ 1955641740 w 1115"/>
                <a:gd name="T33" fmla="*/ 887095252 h 1059"/>
                <a:gd name="T34" fmla="*/ 1570058290 w 1115"/>
                <a:gd name="T35" fmla="*/ 90725635 h 1059"/>
                <a:gd name="T36" fmla="*/ 1489413303 w 1115"/>
                <a:gd name="T37" fmla="*/ 173891596 h 1059"/>
                <a:gd name="T38" fmla="*/ 1403728004 w 1115"/>
                <a:gd name="T39" fmla="*/ 246975371 h 1059"/>
                <a:gd name="T40" fmla="*/ 1300400820 w 1115"/>
                <a:gd name="T41" fmla="*/ 322580046 h 1059"/>
                <a:gd name="T42" fmla="*/ 1189513962 w 1115"/>
                <a:gd name="T43" fmla="*/ 395665359 h 1059"/>
                <a:gd name="T44" fmla="*/ 1071067430 w 1115"/>
                <a:gd name="T45" fmla="*/ 448587938 h 1059"/>
                <a:gd name="T46" fmla="*/ 955140261 w 1115"/>
                <a:gd name="T47" fmla="*/ 496471692 h 1059"/>
                <a:gd name="T48" fmla="*/ 831651632 w 1115"/>
                <a:gd name="T49" fmla="*/ 531753874 h 1059"/>
                <a:gd name="T50" fmla="*/ 703124477 w 1115"/>
                <a:gd name="T51" fmla="*/ 554434483 h 1059"/>
                <a:gd name="T52" fmla="*/ 703124477 w 1115"/>
                <a:gd name="T53" fmla="*/ 0 h 1059"/>
                <a:gd name="T54" fmla="*/ 0 w 1115"/>
                <a:gd name="T55" fmla="*/ 1333163629 h 1059"/>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115"/>
                <a:gd name="T85" fmla="*/ 0 h 1059"/>
                <a:gd name="T86" fmla="*/ 1115 w 1115"/>
                <a:gd name="T87" fmla="*/ 1059 h 1059"/>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115" h="1059">
                  <a:moveTo>
                    <a:pt x="0" y="529"/>
                  </a:moveTo>
                  <a:lnTo>
                    <a:pt x="279" y="1058"/>
                  </a:lnTo>
                  <a:lnTo>
                    <a:pt x="279" y="815"/>
                  </a:lnTo>
                  <a:lnTo>
                    <a:pt x="353" y="808"/>
                  </a:lnTo>
                  <a:lnTo>
                    <a:pt x="429" y="795"/>
                  </a:lnTo>
                  <a:lnTo>
                    <a:pt x="502" y="777"/>
                  </a:lnTo>
                  <a:lnTo>
                    <a:pt x="573" y="754"/>
                  </a:lnTo>
                  <a:lnTo>
                    <a:pt x="643" y="726"/>
                  </a:lnTo>
                  <a:lnTo>
                    <a:pt x="712" y="693"/>
                  </a:lnTo>
                  <a:lnTo>
                    <a:pt x="778" y="655"/>
                  </a:lnTo>
                  <a:lnTo>
                    <a:pt x="843" y="613"/>
                  </a:lnTo>
                  <a:lnTo>
                    <a:pt x="901" y="564"/>
                  </a:lnTo>
                  <a:lnTo>
                    <a:pt x="961" y="513"/>
                  </a:lnTo>
                  <a:lnTo>
                    <a:pt x="1015" y="456"/>
                  </a:lnTo>
                  <a:lnTo>
                    <a:pt x="1068" y="395"/>
                  </a:lnTo>
                  <a:lnTo>
                    <a:pt x="1114" y="333"/>
                  </a:lnTo>
                  <a:lnTo>
                    <a:pt x="776" y="352"/>
                  </a:lnTo>
                  <a:lnTo>
                    <a:pt x="623" y="36"/>
                  </a:lnTo>
                  <a:lnTo>
                    <a:pt x="591" y="69"/>
                  </a:lnTo>
                  <a:lnTo>
                    <a:pt x="557" y="98"/>
                  </a:lnTo>
                  <a:lnTo>
                    <a:pt x="516" y="128"/>
                  </a:lnTo>
                  <a:lnTo>
                    <a:pt x="472" y="157"/>
                  </a:lnTo>
                  <a:lnTo>
                    <a:pt x="425" y="178"/>
                  </a:lnTo>
                  <a:lnTo>
                    <a:pt x="379" y="197"/>
                  </a:lnTo>
                  <a:lnTo>
                    <a:pt x="330" y="211"/>
                  </a:lnTo>
                  <a:lnTo>
                    <a:pt x="279" y="220"/>
                  </a:lnTo>
                  <a:lnTo>
                    <a:pt x="279" y="0"/>
                  </a:lnTo>
                  <a:lnTo>
                    <a:pt x="0" y="529"/>
                  </a:lnTo>
                </a:path>
              </a:pathLst>
            </a:custGeom>
            <a:solidFill>
              <a:schemeClr val="accent2">
                <a:lumMod val="40000"/>
                <a:lumOff val="60000"/>
              </a:schemeClr>
            </a:solidFill>
            <a:ln w="12700" cap="rnd">
              <a:solidFill>
                <a:schemeClr val="tx1"/>
              </a:solidFill>
              <a:round/>
              <a:headEnd/>
              <a:tailEnd/>
            </a:ln>
            <a:effectLst>
              <a:innerShdw blurRad="63500" dist="50800" dir="13500000">
                <a:prstClr val="black">
                  <a:alpha val="50000"/>
                </a:prstClr>
              </a:innerShdw>
            </a:effectLst>
          </p:spPr>
          <p:txBody>
            <a:bodyPr/>
            <a:lstStyle/>
            <a:p>
              <a:pPr algn="ctr">
                <a:defRPr/>
              </a:pPr>
              <a:endParaRPr lang="en-US" dirty="0">
                <a:latin typeface="Arial" charset="0"/>
                <a:cs typeface="Arial" charset="0"/>
              </a:endParaRPr>
            </a:p>
          </p:txBody>
        </p:sp>
        <p:sp>
          <p:nvSpPr>
            <p:cNvPr id="65572" name="Rectangle 13">
              <a:extLst>
                <a:ext uri="{FF2B5EF4-FFF2-40B4-BE49-F238E27FC236}">
                  <a16:creationId xmlns:a16="http://schemas.microsoft.com/office/drawing/2014/main" id="{C4928E83-D270-8641-BC72-97362E4ED4C5}"/>
                </a:ext>
              </a:extLst>
            </p:cNvPr>
            <p:cNvSpPr>
              <a:spLocks noChangeArrowheads="1"/>
            </p:cNvSpPr>
            <p:nvPr/>
          </p:nvSpPr>
          <p:spPr bwMode="auto">
            <a:xfrm>
              <a:off x="4952999" y="5632140"/>
              <a:ext cx="3822700" cy="738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lvl1pPr defTabSz="787400">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defTabSz="78740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defTabSz="7874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defTabSz="7874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defTabSz="7874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600" b="1"/>
                <a:t>Limited, if any, meetings are held to describe why we are pursuing the new initiative and its benefits</a:t>
              </a:r>
            </a:p>
          </p:txBody>
        </p:sp>
      </p:grpSp>
      <p:grpSp>
        <p:nvGrpSpPr>
          <p:cNvPr id="26" name="Group 25">
            <a:extLst>
              <a:ext uri="{FF2B5EF4-FFF2-40B4-BE49-F238E27FC236}">
                <a16:creationId xmlns:a16="http://schemas.microsoft.com/office/drawing/2014/main" id="{31C1095C-6B0F-2A40-9724-50F34ADC0406}"/>
              </a:ext>
            </a:extLst>
          </p:cNvPr>
          <p:cNvGrpSpPr>
            <a:grpSpLocks/>
          </p:cNvGrpSpPr>
          <p:nvPr/>
        </p:nvGrpSpPr>
        <p:grpSpPr bwMode="auto">
          <a:xfrm>
            <a:off x="252413" y="4127500"/>
            <a:ext cx="4368800" cy="1673225"/>
            <a:chOff x="252412" y="4127500"/>
            <a:chExt cx="4368800" cy="1673480"/>
          </a:xfrm>
        </p:grpSpPr>
        <p:sp>
          <p:nvSpPr>
            <p:cNvPr id="7" name="Freeform 7">
              <a:extLst>
                <a:ext uri="{FF2B5EF4-FFF2-40B4-BE49-F238E27FC236}">
                  <a16:creationId xmlns:a16="http://schemas.microsoft.com/office/drawing/2014/main" id="{FF238391-1ADF-684A-A6AC-DC267D403270}"/>
                </a:ext>
              </a:extLst>
            </p:cNvPr>
            <p:cNvSpPr>
              <a:spLocks/>
            </p:cNvSpPr>
            <p:nvPr/>
          </p:nvSpPr>
          <p:spPr bwMode="auto">
            <a:xfrm>
              <a:off x="2936875" y="4127500"/>
              <a:ext cx="1684337" cy="1501775"/>
            </a:xfrm>
            <a:custGeom>
              <a:avLst/>
              <a:gdLst>
                <a:gd name="T0" fmla="*/ 937497812 w 1061"/>
                <a:gd name="T1" fmla="*/ 0 h 946"/>
                <a:gd name="T2" fmla="*/ 0 w 1061"/>
                <a:gd name="T3" fmla="*/ 1202113824 h 946"/>
                <a:gd name="T4" fmla="*/ 521671354 w 1061"/>
                <a:gd name="T5" fmla="*/ 995462652 h 946"/>
                <a:gd name="T6" fmla="*/ 635079093 w 1061"/>
                <a:gd name="T7" fmla="*/ 1174392906 h 946"/>
                <a:gd name="T8" fmla="*/ 761086810 w 1061"/>
                <a:gd name="T9" fmla="*/ 1338203814 h 946"/>
                <a:gd name="T10" fmla="*/ 892135034 w 1061"/>
                <a:gd name="T11" fmla="*/ 1491932512 h 946"/>
                <a:gd name="T12" fmla="*/ 1033263677 w 1061"/>
                <a:gd name="T13" fmla="*/ 1635582175 h 946"/>
                <a:gd name="T14" fmla="*/ 1186992298 w 1061"/>
                <a:gd name="T15" fmla="*/ 1771670974 h 946"/>
                <a:gd name="T16" fmla="*/ 1348282176 w 1061"/>
                <a:gd name="T17" fmla="*/ 1892638443 h 946"/>
                <a:gd name="T18" fmla="*/ 1517133311 w 1061"/>
                <a:gd name="T19" fmla="*/ 2003525289 h 946"/>
                <a:gd name="T20" fmla="*/ 1688504203 w 1061"/>
                <a:gd name="T21" fmla="*/ 2099291202 h 946"/>
                <a:gd name="T22" fmla="*/ 1877514985 w 1061"/>
                <a:gd name="T23" fmla="*/ 2147483647 h 946"/>
                <a:gd name="T24" fmla="*/ 2061485458 w 1061"/>
                <a:gd name="T25" fmla="*/ 2147483647 h 946"/>
                <a:gd name="T26" fmla="*/ 2147483647 w 1061"/>
                <a:gd name="T27" fmla="*/ 2147483647 h 946"/>
                <a:gd name="T28" fmla="*/ 2147483647 w 1061"/>
                <a:gd name="T29" fmla="*/ 2147483647 h 946"/>
                <a:gd name="T30" fmla="*/ 2147483647 w 1061"/>
                <a:gd name="T31" fmla="*/ 2147483647 h 946"/>
                <a:gd name="T32" fmla="*/ 2147483647 w 1061"/>
                <a:gd name="T33" fmla="*/ 1685985684 h 946"/>
                <a:gd name="T34" fmla="*/ 2147483647 w 1061"/>
                <a:gd name="T35" fmla="*/ 874495184 h 946"/>
                <a:gd name="T36" fmla="*/ 2147483647 w 1061"/>
                <a:gd name="T37" fmla="*/ 841732367 h 946"/>
                <a:gd name="T38" fmla="*/ 2147483647 w 1061"/>
                <a:gd name="T39" fmla="*/ 793850006 h 946"/>
                <a:gd name="T40" fmla="*/ 2147483647 w 1061"/>
                <a:gd name="T41" fmla="*/ 730845322 h 946"/>
                <a:gd name="T42" fmla="*/ 2142130397 w 1061"/>
                <a:gd name="T43" fmla="*/ 655240654 h 946"/>
                <a:gd name="T44" fmla="*/ 2021162989 w 1061"/>
                <a:gd name="T45" fmla="*/ 561995691 h 946"/>
                <a:gd name="T46" fmla="*/ 1917837454 w 1061"/>
                <a:gd name="T47" fmla="*/ 463708829 h 946"/>
                <a:gd name="T48" fmla="*/ 2147483647 w 1061"/>
                <a:gd name="T49" fmla="*/ 284778476 h 946"/>
                <a:gd name="T50" fmla="*/ 937497812 w 1061"/>
                <a:gd name="T51" fmla="*/ 0 h 94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61"/>
                <a:gd name="T79" fmla="*/ 0 h 946"/>
                <a:gd name="T80" fmla="*/ 1061 w 1061"/>
                <a:gd name="T81" fmla="*/ 946 h 94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61" h="946">
                  <a:moveTo>
                    <a:pt x="372" y="0"/>
                  </a:moveTo>
                  <a:lnTo>
                    <a:pt x="0" y="477"/>
                  </a:lnTo>
                  <a:lnTo>
                    <a:pt x="207" y="395"/>
                  </a:lnTo>
                  <a:lnTo>
                    <a:pt x="252" y="466"/>
                  </a:lnTo>
                  <a:lnTo>
                    <a:pt x="302" y="531"/>
                  </a:lnTo>
                  <a:lnTo>
                    <a:pt x="354" y="592"/>
                  </a:lnTo>
                  <a:lnTo>
                    <a:pt x="410" y="649"/>
                  </a:lnTo>
                  <a:lnTo>
                    <a:pt x="471" y="703"/>
                  </a:lnTo>
                  <a:lnTo>
                    <a:pt x="535" y="751"/>
                  </a:lnTo>
                  <a:lnTo>
                    <a:pt x="602" y="795"/>
                  </a:lnTo>
                  <a:lnTo>
                    <a:pt x="670" y="833"/>
                  </a:lnTo>
                  <a:lnTo>
                    <a:pt x="745" y="867"/>
                  </a:lnTo>
                  <a:lnTo>
                    <a:pt x="818" y="894"/>
                  </a:lnTo>
                  <a:lnTo>
                    <a:pt x="894" y="917"/>
                  </a:lnTo>
                  <a:lnTo>
                    <a:pt x="970" y="934"/>
                  </a:lnTo>
                  <a:lnTo>
                    <a:pt x="1048" y="945"/>
                  </a:lnTo>
                  <a:lnTo>
                    <a:pt x="896" y="669"/>
                  </a:lnTo>
                  <a:lnTo>
                    <a:pt x="1060" y="347"/>
                  </a:lnTo>
                  <a:lnTo>
                    <a:pt x="1004" y="334"/>
                  </a:lnTo>
                  <a:lnTo>
                    <a:pt x="951" y="315"/>
                  </a:lnTo>
                  <a:lnTo>
                    <a:pt x="898" y="290"/>
                  </a:lnTo>
                  <a:lnTo>
                    <a:pt x="850" y="260"/>
                  </a:lnTo>
                  <a:lnTo>
                    <a:pt x="802" y="223"/>
                  </a:lnTo>
                  <a:lnTo>
                    <a:pt x="761" y="184"/>
                  </a:lnTo>
                  <a:lnTo>
                    <a:pt x="938" y="113"/>
                  </a:lnTo>
                  <a:lnTo>
                    <a:pt x="372" y="0"/>
                  </a:lnTo>
                </a:path>
              </a:pathLst>
            </a:custGeom>
            <a:solidFill>
              <a:schemeClr val="accent2">
                <a:lumMod val="40000"/>
                <a:lumOff val="60000"/>
              </a:schemeClr>
            </a:solidFill>
            <a:ln w="12700" cap="rnd">
              <a:solidFill>
                <a:schemeClr val="tx1"/>
              </a:solidFill>
              <a:round/>
              <a:headEnd/>
              <a:tailEnd/>
            </a:ln>
            <a:effectLst>
              <a:innerShdw blurRad="63500" dist="50800" dir="13500000">
                <a:prstClr val="black">
                  <a:alpha val="50000"/>
                </a:prstClr>
              </a:innerShdw>
            </a:effectLst>
          </p:spPr>
          <p:txBody>
            <a:bodyPr/>
            <a:lstStyle/>
            <a:p>
              <a:pPr algn="ctr">
                <a:defRPr/>
              </a:pPr>
              <a:endParaRPr lang="en-US" dirty="0">
                <a:latin typeface="Arial" charset="0"/>
                <a:cs typeface="Arial" charset="0"/>
              </a:endParaRPr>
            </a:p>
          </p:txBody>
        </p:sp>
        <p:sp>
          <p:nvSpPr>
            <p:cNvPr id="65568" name="Rectangle 14">
              <a:extLst>
                <a:ext uri="{FF2B5EF4-FFF2-40B4-BE49-F238E27FC236}">
                  <a16:creationId xmlns:a16="http://schemas.microsoft.com/office/drawing/2014/main" id="{6C3D6541-C4A5-E044-A1AD-F6822301EE62}"/>
                </a:ext>
              </a:extLst>
            </p:cNvPr>
            <p:cNvSpPr>
              <a:spLocks noChangeArrowheads="1"/>
            </p:cNvSpPr>
            <p:nvPr/>
          </p:nvSpPr>
          <p:spPr bwMode="auto">
            <a:xfrm>
              <a:off x="252412" y="5061943"/>
              <a:ext cx="3284537" cy="73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lvl1pPr defTabSz="787400">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defTabSz="78740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defTabSz="7874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defTabSz="7874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defTabSz="7874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600" b="1"/>
                <a:t>We lack information as to how to best work to engage stakeholders as before we worked in silos</a:t>
              </a:r>
            </a:p>
          </p:txBody>
        </p:sp>
      </p:grpSp>
      <p:grpSp>
        <p:nvGrpSpPr>
          <p:cNvPr id="27" name="Group 26">
            <a:extLst>
              <a:ext uri="{FF2B5EF4-FFF2-40B4-BE49-F238E27FC236}">
                <a16:creationId xmlns:a16="http://schemas.microsoft.com/office/drawing/2014/main" id="{EBEC3525-7947-4A4B-9C86-5AAC95766390}"/>
              </a:ext>
            </a:extLst>
          </p:cNvPr>
          <p:cNvGrpSpPr>
            <a:grpSpLocks/>
          </p:cNvGrpSpPr>
          <p:nvPr/>
        </p:nvGrpSpPr>
        <p:grpSpPr bwMode="auto">
          <a:xfrm>
            <a:off x="41275" y="2841625"/>
            <a:ext cx="4183063" cy="1674813"/>
            <a:chOff x="42367" y="2841625"/>
            <a:chExt cx="4181970" cy="1674812"/>
          </a:xfrm>
        </p:grpSpPr>
        <p:sp>
          <p:nvSpPr>
            <p:cNvPr id="8" name="Freeform 8">
              <a:extLst>
                <a:ext uri="{FF2B5EF4-FFF2-40B4-BE49-F238E27FC236}">
                  <a16:creationId xmlns:a16="http://schemas.microsoft.com/office/drawing/2014/main" id="{64A3C911-5FF8-BF4C-A844-83F07D4F48B3}"/>
                </a:ext>
              </a:extLst>
            </p:cNvPr>
            <p:cNvSpPr>
              <a:spLocks/>
            </p:cNvSpPr>
            <p:nvPr/>
          </p:nvSpPr>
          <p:spPr bwMode="auto">
            <a:xfrm>
              <a:off x="2849562" y="2841625"/>
              <a:ext cx="1374775" cy="1674812"/>
            </a:xfrm>
            <a:custGeom>
              <a:avLst/>
              <a:gdLst>
                <a:gd name="T0" fmla="*/ 1439010004 w 866"/>
                <a:gd name="T1" fmla="*/ 0 h 1055"/>
                <a:gd name="T2" fmla="*/ 0 w 866"/>
                <a:gd name="T3" fmla="*/ 2519361 h 1055"/>
                <a:gd name="T4" fmla="*/ 448587884 w 866"/>
                <a:gd name="T5" fmla="*/ 279736436 h 1055"/>
                <a:gd name="T6" fmla="*/ 385584691 w 866"/>
                <a:gd name="T7" fmla="*/ 471268265 h 1055"/>
                <a:gd name="T8" fmla="*/ 327620319 w 866"/>
                <a:gd name="T9" fmla="*/ 665320942 h 1055"/>
                <a:gd name="T10" fmla="*/ 284776881 w 866"/>
                <a:gd name="T11" fmla="*/ 864412539 h 1055"/>
                <a:gd name="T12" fmla="*/ 252015653 w 866"/>
                <a:gd name="T13" fmla="*/ 1066024885 h 1055"/>
                <a:gd name="T14" fmla="*/ 236894720 w 866"/>
                <a:gd name="T15" fmla="*/ 1270158180 h 1055"/>
                <a:gd name="T16" fmla="*/ 234375358 w 866"/>
                <a:gd name="T17" fmla="*/ 1469249578 h 1055"/>
                <a:gd name="T18" fmla="*/ 239415669 w 866"/>
                <a:gd name="T19" fmla="*/ 1673383270 h 1055"/>
                <a:gd name="T20" fmla="*/ 262096275 w 866"/>
                <a:gd name="T21" fmla="*/ 1874994029 h 1055"/>
                <a:gd name="T22" fmla="*/ 297378453 w 866"/>
                <a:gd name="T23" fmla="*/ 2076606375 h 1055"/>
                <a:gd name="T24" fmla="*/ 342741253 w 866"/>
                <a:gd name="T25" fmla="*/ 2147483647 h 1055"/>
                <a:gd name="T26" fmla="*/ 400705624 w 866"/>
                <a:gd name="T27" fmla="*/ 2147483647 h 1055"/>
                <a:gd name="T28" fmla="*/ 476310389 w 866"/>
                <a:gd name="T29" fmla="*/ 2147483647 h 1055"/>
                <a:gd name="T30" fmla="*/ 1038304479 w 866"/>
                <a:gd name="T31" fmla="*/ 1930437424 h 1055"/>
                <a:gd name="T32" fmla="*/ 1769149982 w 866"/>
                <a:gd name="T33" fmla="*/ 2056445141 h 1055"/>
                <a:gd name="T34" fmla="*/ 1716227510 w 866"/>
                <a:gd name="T35" fmla="*/ 1915316498 h 1055"/>
                <a:gd name="T36" fmla="*/ 1678424383 w 866"/>
                <a:gd name="T37" fmla="*/ 1776708804 h 1055"/>
                <a:gd name="T38" fmla="*/ 1658262742 w 866"/>
                <a:gd name="T39" fmla="*/ 1630539455 h 1055"/>
                <a:gd name="T40" fmla="*/ 1643141809 w 866"/>
                <a:gd name="T41" fmla="*/ 1481851144 h 1055"/>
                <a:gd name="T42" fmla="*/ 1643141809 w 866"/>
                <a:gd name="T43" fmla="*/ 1333161244 h 1055"/>
                <a:gd name="T44" fmla="*/ 1663303053 w 866"/>
                <a:gd name="T45" fmla="*/ 1184472933 h 1055"/>
                <a:gd name="T46" fmla="*/ 1693545316 w 866"/>
                <a:gd name="T47" fmla="*/ 1040823342 h 1055"/>
                <a:gd name="T48" fmla="*/ 2147483647 w 866"/>
                <a:gd name="T49" fmla="*/ 1338201553 h 1055"/>
                <a:gd name="T50" fmla="*/ 1439010004 w 866"/>
                <a:gd name="T51" fmla="*/ 0 h 105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866"/>
                <a:gd name="T79" fmla="*/ 0 h 1055"/>
                <a:gd name="T80" fmla="*/ 866 w 866"/>
                <a:gd name="T81" fmla="*/ 1055 h 105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866" h="1055">
                  <a:moveTo>
                    <a:pt x="571" y="0"/>
                  </a:moveTo>
                  <a:lnTo>
                    <a:pt x="0" y="1"/>
                  </a:lnTo>
                  <a:lnTo>
                    <a:pt x="178" y="111"/>
                  </a:lnTo>
                  <a:lnTo>
                    <a:pt x="153" y="187"/>
                  </a:lnTo>
                  <a:lnTo>
                    <a:pt x="130" y="264"/>
                  </a:lnTo>
                  <a:lnTo>
                    <a:pt x="113" y="343"/>
                  </a:lnTo>
                  <a:lnTo>
                    <a:pt x="100" y="423"/>
                  </a:lnTo>
                  <a:lnTo>
                    <a:pt x="94" y="504"/>
                  </a:lnTo>
                  <a:lnTo>
                    <a:pt x="93" y="583"/>
                  </a:lnTo>
                  <a:lnTo>
                    <a:pt x="95" y="664"/>
                  </a:lnTo>
                  <a:lnTo>
                    <a:pt x="104" y="744"/>
                  </a:lnTo>
                  <a:lnTo>
                    <a:pt x="118" y="824"/>
                  </a:lnTo>
                  <a:lnTo>
                    <a:pt x="136" y="903"/>
                  </a:lnTo>
                  <a:lnTo>
                    <a:pt x="159" y="979"/>
                  </a:lnTo>
                  <a:lnTo>
                    <a:pt x="189" y="1054"/>
                  </a:lnTo>
                  <a:lnTo>
                    <a:pt x="412" y="766"/>
                  </a:lnTo>
                  <a:lnTo>
                    <a:pt x="702" y="816"/>
                  </a:lnTo>
                  <a:lnTo>
                    <a:pt x="681" y="760"/>
                  </a:lnTo>
                  <a:lnTo>
                    <a:pt x="666" y="705"/>
                  </a:lnTo>
                  <a:lnTo>
                    <a:pt x="658" y="647"/>
                  </a:lnTo>
                  <a:lnTo>
                    <a:pt x="652" y="588"/>
                  </a:lnTo>
                  <a:lnTo>
                    <a:pt x="652" y="529"/>
                  </a:lnTo>
                  <a:lnTo>
                    <a:pt x="660" y="470"/>
                  </a:lnTo>
                  <a:lnTo>
                    <a:pt x="672" y="413"/>
                  </a:lnTo>
                  <a:lnTo>
                    <a:pt x="865" y="531"/>
                  </a:lnTo>
                  <a:lnTo>
                    <a:pt x="571" y="0"/>
                  </a:lnTo>
                </a:path>
              </a:pathLst>
            </a:custGeom>
            <a:solidFill>
              <a:schemeClr val="accent2">
                <a:lumMod val="40000"/>
                <a:lumOff val="60000"/>
              </a:schemeClr>
            </a:solidFill>
            <a:ln w="12700" cap="rnd">
              <a:solidFill>
                <a:schemeClr val="tx1"/>
              </a:solidFill>
              <a:round/>
              <a:headEnd/>
              <a:tailEnd/>
            </a:ln>
            <a:effectLst>
              <a:innerShdw blurRad="63500" dist="50800" dir="13500000">
                <a:prstClr val="black">
                  <a:alpha val="50000"/>
                </a:prstClr>
              </a:innerShdw>
            </a:effectLst>
          </p:spPr>
          <p:txBody>
            <a:bodyPr/>
            <a:lstStyle/>
            <a:p>
              <a:pPr algn="ctr">
                <a:defRPr/>
              </a:pPr>
              <a:endParaRPr lang="en-US" dirty="0">
                <a:latin typeface="Arial" charset="0"/>
                <a:cs typeface="Arial" charset="0"/>
              </a:endParaRPr>
            </a:p>
          </p:txBody>
        </p:sp>
        <p:sp>
          <p:nvSpPr>
            <p:cNvPr id="65564" name="Rectangle 15">
              <a:extLst>
                <a:ext uri="{FF2B5EF4-FFF2-40B4-BE49-F238E27FC236}">
                  <a16:creationId xmlns:a16="http://schemas.microsoft.com/office/drawing/2014/main" id="{889717F1-A751-BF42-9C5C-CD0052AA890F}"/>
                </a:ext>
              </a:extLst>
            </p:cNvPr>
            <p:cNvSpPr>
              <a:spLocks noChangeArrowheads="1"/>
            </p:cNvSpPr>
            <p:nvPr/>
          </p:nvSpPr>
          <p:spPr bwMode="auto">
            <a:xfrm>
              <a:off x="42367" y="3362534"/>
              <a:ext cx="2992437" cy="492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lvl1pPr defTabSz="787400">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defTabSz="78740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defTabSz="7874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defTabSz="7874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defTabSz="7874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defTabSz="7874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US" altLang="en-US" sz="1600" b="1"/>
                <a:t>The decision has been made,</a:t>
              </a:r>
            </a:p>
            <a:p>
              <a:pPr algn="ctr" eaLnBrk="1" hangingPunct="1">
                <a:spcBef>
                  <a:spcPct val="0"/>
                </a:spcBef>
                <a:buClrTx/>
                <a:buFontTx/>
                <a:buNone/>
              </a:pPr>
              <a:r>
                <a:rPr lang="en-US" altLang="en-US" sz="1600" b="1"/>
                <a:t>we then must accept it</a:t>
              </a:r>
            </a:p>
          </p:txBody>
        </p:sp>
      </p:grpSp>
      <p:grpSp>
        <p:nvGrpSpPr>
          <p:cNvPr id="22" name="Group 21">
            <a:extLst>
              <a:ext uri="{FF2B5EF4-FFF2-40B4-BE49-F238E27FC236}">
                <a16:creationId xmlns:a16="http://schemas.microsoft.com/office/drawing/2014/main" id="{CD129F23-6E98-2641-99C6-89D75826F978}"/>
              </a:ext>
            </a:extLst>
          </p:cNvPr>
          <p:cNvGrpSpPr>
            <a:grpSpLocks/>
          </p:cNvGrpSpPr>
          <p:nvPr/>
        </p:nvGrpSpPr>
        <p:grpSpPr bwMode="auto">
          <a:xfrm>
            <a:off x="1538288" y="1574800"/>
            <a:ext cx="3502025" cy="1744663"/>
            <a:chOff x="1538287" y="1574800"/>
            <a:chExt cx="3502025" cy="1744662"/>
          </a:xfrm>
        </p:grpSpPr>
        <p:sp>
          <p:nvSpPr>
            <p:cNvPr id="5" name="Freeform 5">
              <a:extLst>
                <a:ext uri="{FF2B5EF4-FFF2-40B4-BE49-F238E27FC236}">
                  <a16:creationId xmlns:a16="http://schemas.microsoft.com/office/drawing/2014/main" id="{629B8E5D-CA59-0B45-9018-A4B7F38CF28C}"/>
                </a:ext>
              </a:extLst>
            </p:cNvPr>
            <p:cNvSpPr>
              <a:spLocks/>
            </p:cNvSpPr>
            <p:nvPr/>
          </p:nvSpPr>
          <p:spPr bwMode="auto">
            <a:xfrm>
              <a:off x="1538287" y="1574800"/>
              <a:ext cx="3502025" cy="1744662"/>
            </a:xfrm>
            <a:custGeom>
              <a:avLst/>
              <a:gdLst>
                <a:gd name="T0" fmla="*/ 0 w 2206"/>
                <a:gd name="T1" fmla="*/ 2147483647 h 1099"/>
                <a:gd name="T2" fmla="*/ 2147483647 w 2206"/>
                <a:gd name="T3" fmla="*/ 2147483647 h 1099"/>
                <a:gd name="T4" fmla="*/ 2147483647 w 2206"/>
                <a:gd name="T5" fmla="*/ 2147483647 h 1099"/>
                <a:gd name="T6" fmla="*/ 2147483647 w 2206"/>
                <a:gd name="T7" fmla="*/ 2147483647 h 1099"/>
                <a:gd name="T8" fmla="*/ 2147483647 w 2206"/>
                <a:gd name="T9" fmla="*/ 2147483647 h 1099"/>
                <a:gd name="T10" fmla="*/ 2147483647 w 2206"/>
                <a:gd name="T11" fmla="*/ 2147483647 h 1099"/>
                <a:gd name="T12" fmla="*/ 2147483647 w 2206"/>
                <a:gd name="T13" fmla="*/ 2147483647 h 1099"/>
                <a:gd name="T14" fmla="*/ 2147483647 w 2206"/>
                <a:gd name="T15" fmla="*/ 2147483647 h 1099"/>
                <a:gd name="T16" fmla="*/ 2147483647 w 2206"/>
                <a:gd name="T17" fmla="*/ 2129530475 h 1099"/>
                <a:gd name="T18" fmla="*/ 2147483647 w 2206"/>
                <a:gd name="T19" fmla="*/ 2071566130 h 1099"/>
                <a:gd name="T20" fmla="*/ 2147483647 w 2206"/>
                <a:gd name="T21" fmla="*/ 2023683990 h 1099"/>
                <a:gd name="T22" fmla="*/ 2147483647 w 2206"/>
                <a:gd name="T23" fmla="*/ 1990921189 h 1099"/>
                <a:gd name="T24" fmla="*/ 2147483647 w 2206"/>
                <a:gd name="T25" fmla="*/ 2147483647 h 1099"/>
                <a:gd name="T26" fmla="*/ 2147483647 w 2206"/>
                <a:gd name="T27" fmla="*/ 1186992329 h 1099"/>
                <a:gd name="T28" fmla="*/ 2147483647 w 2206"/>
                <a:gd name="T29" fmla="*/ 0 h 1099"/>
                <a:gd name="T30" fmla="*/ 2147483647 w 2206"/>
                <a:gd name="T31" fmla="*/ 493950462 h 1099"/>
                <a:gd name="T32" fmla="*/ 0 w 2206"/>
                <a:gd name="T33" fmla="*/ 493950462 h 1099"/>
                <a:gd name="T34" fmla="*/ 0 w 2206"/>
                <a:gd name="T35" fmla="*/ 2147483647 h 109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2206"/>
                <a:gd name="T55" fmla="*/ 0 h 1099"/>
                <a:gd name="T56" fmla="*/ 2206 w 2206"/>
                <a:gd name="T57" fmla="*/ 1099 h 109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2206" h="1099">
                  <a:moveTo>
                    <a:pt x="0" y="864"/>
                  </a:moveTo>
                  <a:lnTo>
                    <a:pt x="1339" y="864"/>
                  </a:lnTo>
                  <a:lnTo>
                    <a:pt x="1552" y="1098"/>
                  </a:lnTo>
                  <a:lnTo>
                    <a:pt x="1587" y="1045"/>
                  </a:lnTo>
                  <a:lnTo>
                    <a:pt x="1625" y="996"/>
                  </a:lnTo>
                  <a:lnTo>
                    <a:pt x="1666" y="948"/>
                  </a:lnTo>
                  <a:lnTo>
                    <a:pt x="1711" y="906"/>
                  </a:lnTo>
                  <a:lnTo>
                    <a:pt x="1754" y="872"/>
                  </a:lnTo>
                  <a:lnTo>
                    <a:pt x="1800" y="845"/>
                  </a:lnTo>
                  <a:lnTo>
                    <a:pt x="1850" y="822"/>
                  </a:lnTo>
                  <a:lnTo>
                    <a:pt x="1900" y="803"/>
                  </a:lnTo>
                  <a:lnTo>
                    <a:pt x="1953" y="790"/>
                  </a:lnTo>
                  <a:lnTo>
                    <a:pt x="1983" y="1013"/>
                  </a:lnTo>
                  <a:lnTo>
                    <a:pt x="2205" y="471"/>
                  </a:lnTo>
                  <a:lnTo>
                    <a:pt x="1872" y="0"/>
                  </a:lnTo>
                  <a:lnTo>
                    <a:pt x="1873" y="196"/>
                  </a:lnTo>
                  <a:lnTo>
                    <a:pt x="0" y="196"/>
                  </a:lnTo>
                  <a:lnTo>
                    <a:pt x="0" y="864"/>
                  </a:lnTo>
                </a:path>
              </a:pathLst>
            </a:custGeom>
            <a:solidFill>
              <a:schemeClr val="accent2">
                <a:lumMod val="40000"/>
                <a:lumOff val="60000"/>
              </a:schemeClr>
            </a:solidFill>
            <a:ln w="12700" cap="rnd">
              <a:solidFill>
                <a:schemeClr val="tx1"/>
              </a:solidFill>
              <a:round/>
              <a:headEnd/>
              <a:tailEnd/>
            </a:ln>
            <a:effectLst>
              <a:innerShdw blurRad="63500" dist="50800" dir="13500000">
                <a:prstClr val="black">
                  <a:alpha val="50000"/>
                </a:prstClr>
              </a:innerShdw>
            </a:effectLst>
          </p:spPr>
          <p:txBody>
            <a:bodyPr/>
            <a:lstStyle/>
            <a:p>
              <a:pPr algn="ctr">
                <a:defRPr/>
              </a:pPr>
              <a:endParaRPr lang="en-US" dirty="0">
                <a:latin typeface="Arial" charset="0"/>
                <a:cs typeface="Arial" charset="0"/>
              </a:endParaRPr>
            </a:p>
          </p:txBody>
        </p:sp>
        <p:sp>
          <p:nvSpPr>
            <p:cNvPr id="65560" name="Rectangle 14">
              <a:extLst>
                <a:ext uri="{FF2B5EF4-FFF2-40B4-BE49-F238E27FC236}">
                  <a16:creationId xmlns:a16="http://schemas.microsoft.com/office/drawing/2014/main" id="{2B1669D9-631F-054B-AAEF-113CBB6710FA}"/>
                </a:ext>
              </a:extLst>
            </p:cNvPr>
            <p:cNvSpPr>
              <a:spLocks noChangeArrowheads="1"/>
            </p:cNvSpPr>
            <p:nvPr/>
          </p:nvSpPr>
          <p:spPr bwMode="auto">
            <a:xfrm>
              <a:off x="1666533" y="2121455"/>
              <a:ext cx="3326552"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Font typeface="Wingdings" pitchFamily="2" charset="2"/>
                <a:buBlip>
                  <a:blip r:embed="rId3"/>
                </a:buBlip>
                <a:defRPr sz="3200">
                  <a:solidFill>
                    <a:schemeClr val="tx1"/>
                  </a:solidFill>
                  <a:latin typeface="Arial" panose="020B0604020202020204" pitchFamily="34" charset="0"/>
                </a:defRPr>
              </a:lvl1pPr>
              <a:lvl2pPr marL="742950" indent="-285750">
                <a:spcBef>
                  <a:spcPct val="20000"/>
                </a:spcBef>
                <a:buClr>
                  <a:schemeClr val="folHlink"/>
                </a:buClr>
                <a:buSzPct val="50000"/>
                <a:buFont typeface="Wingdings" pitchFamily="2" charset="2"/>
                <a:buChar char="n"/>
                <a:defRPr sz="2800">
                  <a:solidFill>
                    <a:schemeClr val="tx1"/>
                  </a:solidFill>
                  <a:latin typeface="Arial" panose="020B0604020202020204" pitchFamily="34" charset="0"/>
                </a:defRPr>
              </a:lvl2pPr>
              <a:lvl3pPr marL="1143000" indent="-228600">
                <a:spcBef>
                  <a:spcPct val="20000"/>
                </a:spcBef>
                <a:buClr>
                  <a:schemeClr val="hlink"/>
                </a:buClr>
                <a:buFont typeface="Wingdings" pitchFamily="2" charset="2"/>
                <a:buBlip>
                  <a:blip r:embed="rId3"/>
                </a:buBlip>
                <a:defRPr sz="2400">
                  <a:solidFill>
                    <a:schemeClr val="tx1"/>
                  </a:solidFill>
                  <a:latin typeface="Arial" panose="020B0604020202020204" pitchFamily="34" charset="0"/>
                </a:defRPr>
              </a:lvl3pPr>
              <a:lvl4pPr marL="1600200" indent="-228600">
                <a:spcBef>
                  <a:spcPct val="20000"/>
                </a:spcBef>
                <a:buClr>
                  <a:schemeClr val="folHlink"/>
                </a:buClr>
                <a:buSzPct val="50000"/>
                <a:buFont typeface="Wingdings" pitchFamily="2" charset="2"/>
                <a:buChar char="n"/>
                <a:defRPr sz="2000">
                  <a:solidFill>
                    <a:schemeClr val="tx1"/>
                  </a:solidFill>
                  <a:latin typeface="Arial" panose="020B0604020202020204" pitchFamily="34" charset="0"/>
                </a:defRPr>
              </a:lvl4pPr>
              <a:lvl5pPr marL="2057400" indent="-228600">
                <a:spcBef>
                  <a:spcPct val="20000"/>
                </a:spcBef>
                <a:buClr>
                  <a:schemeClr val="hlink"/>
                </a:buClr>
                <a:buFont typeface="Wingdings" pitchFamily="2" charset="2"/>
                <a:buBlip>
                  <a:blip r:embed="rId3"/>
                </a:buBlip>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lr>
                  <a:schemeClr val="hlink"/>
                </a:buClr>
                <a:buFont typeface="Wingdings" pitchFamily="2" charset="2"/>
                <a:buBlip>
                  <a:blip r:embed="rId3"/>
                </a:buBlip>
                <a:defRPr sz="2000">
                  <a:solidFill>
                    <a:schemeClr val="tx1"/>
                  </a:solidFill>
                  <a:latin typeface="Arial" panose="020B0604020202020204" pitchFamily="34" charset="0"/>
                </a:defRPr>
              </a:lvl9pPr>
            </a:lstStyle>
            <a:p>
              <a:pPr algn="ctr" eaLnBrk="1" hangingPunct="1">
                <a:spcBef>
                  <a:spcPct val="0"/>
                </a:spcBef>
                <a:buClrTx/>
                <a:buFontTx/>
                <a:buNone/>
              </a:pPr>
              <a:r>
                <a:rPr lang="en-GB" altLang="en-US" sz="1800" b="1">
                  <a:solidFill>
                    <a:schemeClr val="bg1"/>
                  </a:solidFill>
                </a:rPr>
                <a:t>People are taken by surprise</a:t>
              </a:r>
              <a:endParaRPr lang="en-US" altLang="en-US" sz="1800" b="1">
                <a:solidFill>
                  <a:schemeClr val="bg1"/>
                </a:solidFill>
              </a:endParaRPr>
            </a:p>
          </p:txBody>
        </p:sp>
      </p:grpSp>
      <p:sp>
        <p:nvSpPr>
          <p:cNvPr id="17" name="Rectangle 14">
            <a:extLst>
              <a:ext uri="{FF2B5EF4-FFF2-40B4-BE49-F238E27FC236}">
                <a16:creationId xmlns:a16="http://schemas.microsoft.com/office/drawing/2014/main" id="{6640F8A3-E1BE-294D-9793-967675C1AC59}"/>
              </a:ext>
            </a:extLst>
          </p:cNvPr>
          <p:cNvSpPr>
            <a:spLocks noChangeArrowheads="1"/>
          </p:cNvSpPr>
          <p:nvPr/>
        </p:nvSpPr>
        <p:spPr bwMode="auto">
          <a:xfrm>
            <a:off x="3962400" y="3608755"/>
            <a:ext cx="1752600" cy="276999"/>
          </a:xfrm>
          <a:prstGeom prst="rect">
            <a:avLst/>
          </a:prstGeom>
          <a:noFill/>
          <a:ln>
            <a:noFill/>
          </a:ln>
          <a:scene3d>
            <a:camera prst="orthographicFront"/>
            <a:lightRig rig="threePt" dir="t"/>
          </a:scene3d>
          <a:sp3d>
            <a:bevelT w="139700" h="139700" prst="divot"/>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p>
            <a:pPr algn="ctr" defTabSz="787400">
              <a:defRPr/>
            </a:pPr>
            <a:r>
              <a:rPr lang="en-US" dirty="0">
                <a:solidFill>
                  <a:schemeClr val="bg1"/>
                </a:solidFill>
                <a:latin typeface="Arial" charset="0"/>
                <a:cs typeface="Arial" charset="0"/>
              </a:rPr>
              <a:t>Resist Change!</a:t>
            </a:r>
          </a:p>
        </p:txBody>
      </p:sp>
      <p:grpSp>
        <p:nvGrpSpPr>
          <p:cNvPr id="21" name="Group 20">
            <a:extLst>
              <a:ext uri="{FF2B5EF4-FFF2-40B4-BE49-F238E27FC236}">
                <a16:creationId xmlns:a16="http://schemas.microsoft.com/office/drawing/2014/main" id="{B3FF7FD0-EE06-4C4D-8714-2D78B9B6DFE3}"/>
              </a:ext>
            </a:extLst>
          </p:cNvPr>
          <p:cNvGrpSpPr>
            <a:grpSpLocks/>
          </p:cNvGrpSpPr>
          <p:nvPr/>
        </p:nvGrpSpPr>
        <p:grpSpPr bwMode="auto">
          <a:xfrm>
            <a:off x="3779838" y="2841625"/>
            <a:ext cx="1935162" cy="1730375"/>
            <a:chOff x="7239000" y="990600"/>
            <a:chExt cx="1295400" cy="1066800"/>
          </a:xfrm>
        </p:grpSpPr>
        <p:sp>
          <p:nvSpPr>
            <p:cNvPr id="19" name="7-Point Star 18">
              <a:extLst>
                <a:ext uri="{FF2B5EF4-FFF2-40B4-BE49-F238E27FC236}">
                  <a16:creationId xmlns:a16="http://schemas.microsoft.com/office/drawing/2014/main" id="{98838AAE-60E2-6847-B29F-9909D3013C63}"/>
                </a:ext>
              </a:extLst>
            </p:cNvPr>
            <p:cNvSpPr/>
            <p:nvPr/>
          </p:nvSpPr>
          <p:spPr bwMode="auto">
            <a:xfrm>
              <a:off x="7239000" y="990600"/>
              <a:ext cx="1295400" cy="1066800"/>
            </a:xfrm>
            <a:prstGeom prst="star7">
              <a:avLst/>
            </a:prstGeom>
            <a:solidFill>
              <a:srgbClr val="FF0000"/>
            </a:solidFill>
            <a:ln w="9525" cap="flat" cmpd="sng" algn="ctr">
              <a:solidFill>
                <a:schemeClr val="tx1"/>
              </a:solidFill>
              <a:prstDash val="solid"/>
              <a:round/>
              <a:headEnd type="none" w="med" len="med"/>
              <a:tailEnd type="none" w="med" len="med"/>
            </a:ln>
            <a:effectLst>
              <a:innerShdw blurRad="114300">
                <a:prstClr val="black"/>
              </a:innerShdw>
            </a:effectLst>
            <a:scene3d>
              <a:camera prst="orthographicFront"/>
              <a:lightRig rig="threePt" dir="t"/>
            </a:scene3d>
            <a:sp3d>
              <a:bevelT w="139700" h="139700" prst="divot"/>
            </a:sp3d>
          </p:spPr>
          <p:txBody>
            <a:bodyPr/>
            <a:lstStyle/>
            <a:p>
              <a:pPr algn="ctr">
                <a:defRPr/>
              </a:pPr>
              <a:endParaRPr lang="en-US" sz="2400" dirty="0">
                <a:latin typeface="Times" charset="0"/>
                <a:cs typeface="Arial" charset="0"/>
              </a:endParaRPr>
            </a:p>
          </p:txBody>
        </p:sp>
        <p:sp>
          <p:nvSpPr>
            <p:cNvPr id="20" name="Rectangle 14">
              <a:extLst>
                <a:ext uri="{FF2B5EF4-FFF2-40B4-BE49-F238E27FC236}">
                  <a16:creationId xmlns:a16="http://schemas.microsoft.com/office/drawing/2014/main" id="{50DA6695-BD5D-D846-9DA8-04124C9769EF}"/>
                </a:ext>
              </a:extLst>
            </p:cNvPr>
            <p:cNvSpPr>
              <a:spLocks noChangeArrowheads="1"/>
            </p:cNvSpPr>
            <p:nvPr/>
          </p:nvSpPr>
          <p:spPr bwMode="auto">
            <a:xfrm>
              <a:off x="7239000" y="1334253"/>
              <a:ext cx="1295400" cy="379497"/>
            </a:xfrm>
            <a:prstGeom prst="rect">
              <a:avLst/>
            </a:prstGeom>
            <a:noFill/>
            <a:ln>
              <a:noFill/>
            </a:ln>
            <a:scene3d>
              <a:camera prst="orthographicFront"/>
              <a:lightRig rig="threePt" dir="t"/>
            </a:scene3d>
            <a:sp3d>
              <a:bevelT w="139700" h="139700" prst="divot"/>
            </a:sp3d>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nchorCtr="1">
              <a:spAutoFit/>
            </a:bodyPr>
            <a:lstStyle/>
            <a:p>
              <a:pPr algn="ctr" defTabSz="787400">
                <a:defRPr/>
              </a:pPr>
              <a:r>
                <a:rPr lang="en-US" sz="2000" b="1" dirty="0">
                  <a:solidFill>
                    <a:schemeClr val="bg1"/>
                  </a:solidFill>
                  <a:latin typeface="Arial" charset="0"/>
                  <a:cs typeface="Arial" charset="0"/>
                </a:rPr>
                <a:t>Resist </a:t>
              </a:r>
            </a:p>
            <a:p>
              <a:pPr algn="ctr" defTabSz="787400">
                <a:defRPr/>
              </a:pPr>
              <a:r>
                <a:rPr lang="en-US" sz="2000" b="1" dirty="0">
                  <a:solidFill>
                    <a:schemeClr val="bg1"/>
                  </a:solidFill>
                  <a:latin typeface="Arial" charset="0"/>
                  <a:cs typeface="Arial" charset="0"/>
                </a:rPr>
                <a:t>Change</a:t>
              </a:r>
              <a:r>
                <a:rPr lang="en-US" dirty="0">
                  <a:solidFill>
                    <a:schemeClr val="bg1"/>
                  </a:solidFill>
                  <a:latin typeface="Arial" charset="0"/>
                  <a:cs typeface="Arial" charset="0"/>
                </a:rPr>
                <a:t>!</a:t>
              </a:r>
            </a:p>
          </p:txBody>
        </p:sp>
      </p:grpSp>
      <p:sp>
        <p:nvSpPr>
          <p:cNvPr id="87053" name="Footer Placeholder 1">
            <a:extLst>
              <a:ext uri="{FF2B5EF4-FFF2-40B4-BE49-F238E27FC236}">
                <a16:creationId xmlns:a16="http://schemas.microsoft.com/office/drawing/2014/main" id="{3CA664A7-8408-2A42-B745-976968055709}"/>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9" name="Slide Number Placeholder 8">
            <a:extLst>
              <a:ext uri="{FF2B5EF4-FFF2-40B4-BE49-F238E27FC236}">
                <a16:creationId xmlns:a16="http://schemas.microsoft.com/office/drawing/2014/main" id="{20DA2192-DED7-FC4F-ABEA-002B4A1A74F6}"/>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5F6355F3-E18E-5747-ADB2-1EB39DA65CE2}" type="slidenum">
              <a:rPr lang="en-US" altLang="en-US"/>
              <a:pPr algn="l" eaLnBrk="1" hangingPunct="1">
                <a:defRPr/>
              </a:pPr>
              <a:t>37</a:t>
            </a:fld>
            <a:endParaRPr lang="en-US" altLang="en-US"/>
          </a:p>
        </p:txBody>
      </p:sp>
    </p:spTree>
    <p:extLst>
      <p:ext uri="{BB962C8B-B14F-4D97-AF65-F5344CB8AC3E}">
        <p14:creationId xmlns:p14="http://schemas.microsoft.com/office/powerpoint/2010/main" val="11524706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fade">
                                      <p:cBhvr>
                                        <p:cTn id="12" dur="500"/>
                                        <p:tgtEl>
                                          <p:spTgt spid="2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animEffect transition="in" filter="fade">
                                      <p:cBhvr>
                                        <p:cTn id="27" dur="500"/>
                                        <p:tgtEl>
                                          <p:spTgt spid="26"/>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0"/>
                                  </p:stCondLst>
                                  <p:childTnLst>
                                    <p:set>
                                      <p:cBhvr>
                                        <p:cTn id="31" dur="1" fill="hold">
                                          <p:stCondLst>
                                            <p:cond delay="0"/>
                                          </p:stCondLst>
                                        </p:cTn>
                                        <p:tgtEl>
                                          <p:spTgt spid="27"/>
                                        </p:tgtEl>
                                        <p:attrNameLst>
                                          <p:attrName>style.visibility</p:attrName>
                                        </p:attrNameLst>
                                      </p:cBhvr>
                                      <p:to>
                                        <p:strVal val="visible"/>
                                      </p:to>
                                    </p:set>
                                    <p:animEffect transition="in" filter="fade">
                                      <p:cBhvr>
                                        <p:cTn id="32" dur="500"/>
                                        <p:tgtEl>
                                          <p:spTgt spid="2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0" presetClass="entr" presetSubtype="0" fill="hold" nodeType="clickEffect">
                                  <p:stCondLst>
                                    <p:cond delay="0"/>
                                  </p:stCondLst>
                                  <p:childTnLst>
                                    <p:set>
                                      <p:cBhvr>
                                        <p:cTn id="36" dur="1" fill="hold">
                                          <p:stCondLst>
                                            <p:cond delay="0"/>
                                          </p:stCondLst>
                                        </p:cTn>
                                        <p:tgtEl>
                                          <p:spTgt spid="21"/>
                                        </p:tgtEl>
                                        <p:attrNameLst>
                                          <p:attrName>style.visibility</p:attrName>
                                        </p:attrNameLst>
                                      </p:cBhvr>
                                      <p:to>
                                        <p:strVal val="visible"/>
                                      </p:to>
                                    </p:set>
                                    <p:animEffect transition="in" filter="fade">
                                      <p:cBhvr>
                                        <p:cTn id="3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a:extLst>
              <a:ext uri="{FF2B5EF4-FFF2-40B4-BE49-F238E27FC236}">
                <a16:creationId xmlns:a16="http://schemas.microsoft.com/office/drawing/2014/main" id="{8C10A2E7-EF54-154F-BC40-55D80938E582}"/>
              </a:ext>
            </a:extLst>
          </p:cNvPr>
          <p:cNvSpPr>
            <a:spLocks noGrp="1"/>
          </p:cNvSpPr>
          <p:nvPr>
            <p:ph type="title"/>
          </p:nvPr>
        </p:nvSpPr>
        <p:spPr/>
        <p:txBody>
          <a:bodyPr/>
          <a:lstStyle/>
          <a:p>
            <a:pPr>
              <a:defRPr/>
            </a:pPr>
            <a:r>
              <a:rPr lang="en-US" altLang="en-US"/>
              <a:t>Guideline #1</a:t>
            </a:r>
          </a:p>
        </p:txBody>
      </p:sp>
      <p:sp>
        <p:nvSpPr>
          <p:cNvPr id="88067" name="Content Placeholder 4">
            <a:extLst>
              <a:ext uri="{FF2B5EF4-FFF2-40B4-BE49-F238E27FC236}">
                <a16:creationId xmlns:a16="http://schemas.microsoft.com/office/drawing/2014/main" id="{FD6C273F-202F-5B4B-B333-F619D6B09340}"/>
              </a:ext>
            </a:extLst>
          </p:cNvPr>
          <p:cNvSpPr>
            <a:spLocks noGrp="1"/>
          </p:cNvSpPr>
          <p:nvPr>
            <p:ph idx="1"/>
          </p:nvPr>
        </p:nvSpPr>
        <p:spPr/>
        <p:txBody>
          <a:bodyPr/>
          <a:lstStyle/>
          <a:p>
            <a:pPr>
              <a:defRPr/>
            </a:pPr>
            <a:r>
              <a:rPr lang="en-US" altLang="en-US"/>
              <a:t>Recognize who the stakeholders are that have the power, interest, or influence to stop or even cancel your work</a:t>
            </a:r>
          </a:p>
          <a:p>
            <a:pPr lvl="1">
              <a:defRPr/>
            </a:pPr>
            <a:r>
              <a:rPr lang="en-US" altLang="en-US">
                <a:solidFill>
                  <a:srgbClr val="C00000"/>
                </a:solidFill>
              </a:rPr>
              <a:t>If these stakeholders are not engaged, you may not even know why it happened</a:t>
            </a:r>
          </a:p>
          <a:p>
            <a:pPr>
              <a:defRPr/>
            </a:pPr>
            <a:r>
              <a:rPr lang="en-US" altLang="en-US"/>
              <a:t>Therefore, spend time identifying stakeholders and keep doing it!</a:t>
            </a:r>
          </a:p>
        </p:txBody>
      </p:sp>
      <p:sp>
        <p:nvSpPr>
          <p:cNvPr id="88068" name="Footer Placeholder 2">
            <a:extLst>
              <a:ext uri="{FF2B5EF4-FFF2-40B4-BE49-F238E27FC236}">
                <a16:creationId xmlns:a16="http://schemas.microsoft.com/office/drawing/2014/main" id="{0BBBCE60-3E26-744B-97EF-35FEAD188C78}"/>
              </a:ext>
            </a:extLst>
          </p:cNvPr>
          <p:cNvSpPr>
            <a:spLocks noGrp="1"/>
          </p:cNvSpPr>
          <p:nvPr>
            <p:ph type="ftr" sz="quarter" idx="12"/>
          </p:nvPr>
        </p:nvSpPr>
        <p:spPr>
          <a:xfrm>
            <a:off x="6553200" y="6243638"/>
            <a:ext cx="2133600" cy="4572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4" name="Slide Number Placeholder 3">
            <a:extLst>
              <a:ext uri="{FF2B5EF4-FFF2-40B4-BE49-F238E27FC236}">
                <a16:creationId xmlns:a16="http://schemas.microsoft.com/office/drawing/2014/main" id="{5EB8C772-FB69-3B47-B0F9-63640CDC4578}"/>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0E737B97-7BDA-7E44-BE1F-D9289D2BCC3B}" type="slidenum">
              <a:rPr lang="en-US" altLang="en-US"/>
              <a:pPr algn="l" eaLnBrk="1" hangingPunct="1">
                <a:defRPr/>
              </a:pPr>
              <a:t>38</a:t>
            </a:fld>
            <a:endParaRPr lang="en-US" altLang="en-US"/>
          </a:p>
        </p:txBody>
      </p:sp>
    </p:spTree>
    <p:extLst>
      <p:ext uri="{BB962C8B-B14F-4D97-AF65-F5344CB8AC3E}">
        <p14:creationId xmlns:p14="http://schemas.microsoft.com/office/powerpoint/2010/main" val="250338736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9F2EEEF6-57E1-954C-97E7-4B4D2FE7B320}"/>
              </a:ext>
            </a:extLst>
          </p:cNvPr>
          <p:cNvSpPr>
            <a:spLocks noGrp="1"/>
          </p:cNvSpPr>
          <p:nvPr>
            <p:ph type="title"/>
          </p:nvPr>
        </p:nvSpPr>
        <p:spPr/>
        <p:txBody>
          <a:bodyPr/>
          <a:lstStyle/>
          <a:p>
            <a:pPr>
              <a:defRPr/>
            </a:pPr>
            <a:r>
              <a:rPr lang="en-US" altLang="en-US"/>
              <a:t>Guideline #2</a:t>
            </a:r>
          </a:p>
        </p:txBody>
      </p:sp>
      <p:sp>
        <p:nvSpPr>
          <p:cNvPr id="89091" name="Content Placeholder 2">
            <a:extLst>
              <a:ext uri="{FF2B5EF4-FFF2-40B4-BE49-F238E27FC236}">
                <a16:creationId xmlns:a16="http://schemas.microsoft.com/office/drawing/2014/main" id="{E947A7C2-2F28-6442-B218-BA856A625C75}"/>
              </a:ext>
            </a:extLst>
          </p:cNvPr>
          <p:cNvSpPr>
            <a:spLocks noGrp="1"/>
          </p:cNvSpPr>
          <p:nvPr>
            <p:ph idx="1"/>
          </p:nvPr>
        </p:nvSpPr>
        <p:spPr>
          <a:xfrm>
            <a:off x="381000" y="1447800"/>
            <a:ext cx="8229600" cy="4525963"/>
          </a:xfrm>
        </p:spPr>
        <p:txBody>
          <a:bodyPr/>
          <a:lstStyle/>
          <a:p>
            <a:pPr>
              <a:defRPr/>
            </a:pPr>
            <a:r>
              <a:rPr lang="en-US" altLang="en-US"/>
              <a:t>Use a model and classify stakeholders into groups</a:t>
            </a:r>
          </a:p>
          <a:p>
            <a:pPr lvl="1">
              <a:defRPr/>
            </a:pPr>
            <a:r>
              <a:rPr lang="en-US" altLang="en-US">
                <a:solidFill>
                  <a:srgbClr val="C00000"/>
                </a:solidFill>
              </a:rPr>
              <a:t>Let the model serve as the basis for focusing communications and your own time</a:t>
            </a:r>
          </a:p>
          <a:p>
            <a:pPr>
              <a:defRPr/>
            </a:pPr>
            <a:r>
              <a:rPr lang="en-US" altLang="en-US"/>
              <a:t>Use stakeholders to help shape strategy from the beginning</a:t>
            </a:r>
          </a:p>
          <a:p>
            <a:pPr>
              <a:defRPr/>
            </a:pPr>
            <a:r>
              <a:rPr lang="en-US" altLang="en-US">
                <a:solidFill>
                  <a:srgbClr val="C00000"/>
                </a:solidFill>
              </a:rPr>
              <a:t>Remember:</a:t>
            </a:r>
            <a:r>
              <a:rPr lang="en-US" altLang="en-US"/>
              <a:t> You need to keep the proponents as active supporters so focus as much or more attention on them as you do on the resistors</a:t>
            </a:r>
          </a:p>
        </p:txBody>
      </p:sp>
      <p:sp>
        <p:nvSpPr>
          <p:cNvPr id="89092" name="Footer Placeholder 3">
            <a:extLst>
              <a:ext uri="{FF2B5EF4-FFF2-40B4-BE49-F238E27FC236}">
                <a16:creationId xmlns:a16="http://schemas.microsoft.com/office/drawing/2014/main" id="{235BAC2C-ADDC-B941-9611-D74032B4686D}"/>
              </a:ext>
            </a:extLst>
          </p:cNvPr>
          <p:cNvSpPr>
            <a:spLocks noGrp="1"/>
          </p:cNvSpPr>
          <p:nvPr>
            <p:ph type="ftr" sz="quarter" idx="12"/>
          </p:nvPr>
        </p:nvSpPr>
        <p:spPr>
          <a:xfrm>
            <a:off x="457200" y="6396038"/>
            <a:ext cx="5562600" cy="47625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Wingdings" panose="05000000000000000000" pitchFamily="2" charset="2"/>
              <a:buChar char="§"/>
              <a:defRPr sz="3200">
                <a:solidFill>
                  <a:schemeClr val="tx1"/>
                </a:solidFill>
                <a:latin typeface="Arial" panose="020B0604020202020204" pitchFamily="34" charset="0"/>
              </a:defRPr>
            </a:lvl1pPr>
            <a:lvl2pPr marL="742950" indent="-285750" eaLnBrk="0" hangingPunct="0">
              <a:spcBef>
                <a:spcPct val="20000"/>
              </a:spcBef>
              <a:buFont typeface="Wingdings" panose="05000000000000000000" pitchFamily="2" charset="2"/>
              <a:buChar char="§"/>
              <a:defRPr sz="2800">
                <a:solidFill>
                  <a:schemeClr val="tx1"/>
                </a:solidFill>
                <a:latin typeface="Arial" panose="020B0604020202020204" pitchFamily="34" charset="0"/>
              </a:defRPr>
            </a:lvl2pPr>
            <a:lvl3pPr marL="1143000" indent="-228600" eaLnBrk="0" hangingPunct="0">
              <a:spcBef>
                <a:spcPct val="20000"/>
              </a:spcBef>
              <a:buFont typeface="Wingdings" panose="05000000000000000000" pitchFamily="2" charset="2"/>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r" eaLnBrk="1" hangingPunct="1">
              <a:spcBef>
                <a:spcPct val="0"/>
              </a:spcBef>
              <a:buFontTx/>
              <a:buNone/>
              <a:defRPr/>
            </a:pPr>
            <a:r>
              <a:rPr lang="nl-NL" altLang="en-US" sz="1200">
                <a:cs typeface="Arial" panose="020B0604020202020204" pitchFamily="34" charset="0"/>
              </a:rPr>
              <a:t>© Ginger Levin, 2016</a:t>
            </a:r>
            <a:endParaRPr lang="en-US" altLang="en-US" sz="1200">
              <a:cs typeface="Arial" panose="020B0604020202020204" pitchFamily="34" charset="0"/>
            </a:endParaRPr>
          </a:p>
        </p:txBody>
      </p:sp>
      <p:sp>
        <p:nvSpPr>
          <p:cNvPr id="5" name="Slide Number Placeholder 4">
            <a:extLst>
              <a:ext uri="{FF2B5EF4-FFF2-40B4-BE49-F238E27FC236}">
                <a16:creationId xmlns:a16="http://schemas.microsoft.com/office/drawing/2014/main" id="{F1640266-DB35-794A-B7A6-3C0D7C5BFF5E}"/>
              </a:ext>
            </a:extLst>
          </p:cNvPr>
          <p:cNvSpPr>
            <a:spLocks noGrp="1"/>
          </p:cNvSpPr>
          <p:nvPr>
            <p:ph type="sldNum" sz="quarter" idx="10"/>
          </p:nvPr>
        </p:nvSpPr>
        <p:spPr>
          <a:xfrm>
            <a:off x="457200" y="6243638"/>
            <a:ext cx="2133600" cy="457200"/>
          </a:xfrm>
        </p:spPr>
        <p:txBody>
          <a:bodyPr/>
          <a:lstStyle>
            <a:lvl1pPr eaLnBrk="0" hangingPunct="0">
              <a:defRPr sz="1000">
                <a:solidFill>
                  <a:schemeClr val="tx1"/>
                </a:solidFill>
                <a:latin typeface="Arial" panose="020B0604020202020204" pitchFamily="34" charset="0"/>
                <a:cs typeface="Arial" panose="020B0604020202020204" pitchFamily="34" charset="0"/>
              </a:defRPr>
            </a:lvl1pPr>
            <a:lvl2pPr marL="742950" indent="-285750" eaLnBrk="0" hangingPunct="0">
              <a:defRPr sz="1000">
                <a:solidFill>
                  <a:schemeClr val="tx1"/>
                </a:solidFill>
                <a:latin typeface="Arial" panose="020B0604020202020204" pitchFamily="34" charset="0"/>
                <a:cs typeface="Arial" panose="020B0604020202020204" pitchFamily="34" charset="0"/>
              </a:defRPr>
            </a:lvl2pPr>
            <a:lvl3pPr marL="1143000" indent="-228600" eaLnBrk="0" hangingPunct="0">
              <a:defRPr sz="1000">
                <a:solidFill>
                  <a:schemeClr val="tx1"/>
                </a:solidFill>
                <a:latin typeface="Arial" panose="020B0604020202020204" pitchFamily="34" charset="0"/>
                <a:cs typeface="Arial" panose="020B0604020202020204" pitchFamily="34" charset="0"/>
              </a:defRPr>
            </a:lvl3pPr>
            <a:lvl4pPr marL="1600200" indent="-228600" eaLnBrk="0" hangingPunct="0">
              <a:defRPr sz="1000">
                <a:solidFill>
                  <a:schemeClr val="tx1"/>
                </a:solidFill>
                <a:latin typeface="Arial" panose="020B0604020202020204" pitchFamily="34" charset="0"/>
                <a:cs typeface="Arial" panose="020B0604020202020204" pitchFamily="34" charset="0"/>
              </a:defRPr>
            </a:lvl4pPr>
            <a:lvl5pPr marL="2057400" indent="-228600" eaLnBrk="0" hangingPunct="0">
              <a:defRPr sz="1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1000">
                <a:solidFill>
                  <a:schemeClr val="tx1"/>
                </a:solidFill>
                <a:latin typeface="Arial" panose="020B0604020202020204" pitchFamily="34" charset="0"/>
                <a:cs typeface="Arial" panose="020B0604020202020204" pitchFamily="34" charset="0"/>
              </a:defRPr>
            </a:lvl9pPr>
          </a:lstStyle>
          <a:p>
            <a:pPr algn="l" eaLnBrk="1" hangingPunct="1">
              <a:defRPr/>
            </a:pPr>
            <a:fld id="{39FB20A6-036A-8B4A-9595-AED24D44724F}" type="slidenum">
              <a:rPr lang="en-US" altLang="en-US"/>
              <a:pPr algn="l" eaLnBrk="1" hangingPunct="1">
                <a:defRPr/>
              </a:pPr>
              <a:t>39</a:t>
            </a:fld>
            <a:endParaRPr lang="en-US" altLang="en-US"/>
          </a:p>
        </p:txBody>
      </p:sp>
    </p:spTree>
    <p:extLst>
      <p:ext uri="{BB962C8B-B14F-4D97-AF65-F5344CB8AC3E}">
        <p14:creationId xmlns:p14="http://schemas.microsoft.com/office/powerpoint/2010/main" val="19403663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1C35B27-06D0-A949-9FFA-12AC3AB8F478}"/>
              </a:ext>
            </a:extLst>
          </p:cNvPr>
          <p:cNvSpPr>
            <a:spLocks noGrp="1" noChangeArrowheads="1"/>
          </p:cNvSpPr>
          <p:nvPr>
            <p:ph type="title"/>
          </p:nvPr>
        </p:nvSpPr>
        <p:spPr/>
        <p:txBody>
          <a:bodyPr/>
          <a:lstStyle/>
          <a:p>
            <a:r>
              <a:rPr lang="en-GB" altLang="en-US" sz="3800" b="1" dirty="0"/>
              <a:t>Exercise</a:t>
            </a:r>
          </a:p>
        </p:txBody>
      </p:sp>
      <p:sp>
        <p:nvSpPr>
          <p:cNvPr id="27651" name="Rectangle 3">
            <a:extLst>
              <a:ext uri="{FF2B5EF4-FFF2-40B4-BE49-F238E27FC236}">
                <a16:creationId xmlns:a16="http://schemas.microsoft.com/office/drawing/2014/main" id="{A773C968-F109-C64C-BC57-AB86C35A6B38}"/>
              </a:ext>
            </a:extLst>
          </p:cNvPr>
          <p:cNvSpPr>
            <a:spLocks noGrp="1" noChangeArrowheads="1"/>
          </p:cNvSpPr>
          <p:nvPr>
            <p:ph type="body" idx="1"/>
          </p:nvPr>
        </p:nvSpPr>
        <p:spPr/>
        <p:txBody>
          <a:bodyPr/>
          <a:lstStyle/>
          <a:p>
            <a:r>
              <a:rPr lang="en-GB" altLang="en-US" dirty="0"/>
              <a:t>Write down three typical project stakeholders</a:t>
            </a:r>
          </a:p>
        </p:txBody>
      </p:sp>
      <p:pic>
        <p:nvPicPr>
          <p:cNvPr id="4" name="Picture 3">
            <a:extLst>
              <a:ext uri="{FF2B5EF4-FFF2-40B4-BE49-F238E27FC236}">
                <a16:creationId xmlns:a16="http://schemas.microsoft.com/office/drawing/2014/main" id="{41D1A6C7-40E8-CF42-BF7B-84F29FB35E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2708920"/>
            <a:ext cx="2324100" cy="2438400"/>
          </a:xfrm>
          <a:prstGeom prst="rect">
            <a:avLst/>
          </a:prstGeom>
        </p:spPr>
      </p:pic>
    </p:spTree>
    <p:extLst>
      <p:ext uri="{BB962C8B-B14F-4D97-AF65-F5344CB8AC3E}">
        <p14:creationId xmlns:p14="http://schemas.microsoft.com/office/powerpoint/2010/main" val="11671491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050">
            <a:extLst>
              <a:ext uri="{FF2B5EF4-FFF2-40B4-BE49-F238E27FC236}">
                <a16:creationId xmlns:a16="http://schemas.microsoft.com/office/drawing/2014/main" id="{9767F5BF-77D7-4349-9E18-DC04E3CAB7A7}"/>
              </a:ext>
            </a:extLst>
          </p:cNvPr>
          <p:cNvSpPr>
            <a:spLocks noGrp="1" noChangeArrowheads="1"/>
          </p:cNvSpPr>
          <p:nvPr>
            <p:ph type="title"/>
          </p:nvPr>
        </p:nvSpPr>
        <p:spPr>
          <a:xfrm>
            <a:off x="304800" y="114300"/>
            <a:ext cx="8610600" cy="819150"/>
          </a:xfrm>
        </p:spPr>
        <p:txBody>
          <a:bodyPr/>
          <a:lstStyle/>
          <a:p>
            <a:r>
              <a:rPr lang="en-GB" altLang="en-US" sz="3800" dirty="0"/>
              <a:t>Exercise  - Typical Stakeholders </a:t>
            </a:r>
          </a:p>
        </p:txBody>
      </p:sp>
      <p:sp>
        <p:nvSpPr>
          <p:cNvPr id="29699" name="Rectangle 2051">
            <a:extLst>
              <a:ext uri="{FF2B5EF4-FFF2-40B4-BE49-F238E27FC236}">
                <a16:creationId xmlns:a16="http://schemas.microsoft.com/office/drawing/2014/main" id="{50C887D1-F362-6E48-86A3-FA70A5E88854}"/>
              </a:ext>
            </a:extLst>
          </p:cNvPr>
          <p:cNvSpPr>
            <a:spLocks noGrp="1" noChangeArrowheads="1"/>
          </p:cNvSpPr>
          <p:nvPr>
            <p:ph type="body" idx="1"/>
          </p:nvPr>
        </p:nvSpPr>
        <p:spPr>
          <a:xfrm>
            <a:off x="304800" y="1268760"/>
            <a:ext cx="8610600" cy="5810250"/>
          </a:xfrm>
        </p:spPr>
        <p:txBody>
          <a:bodyPr/>
          <a:lstStyle/>
          <a:p>
            <a:r>
              <a:rPr lang="en-GB" altLang="en-US" sz="2000" dirty="0"/>
              <a:t>Sponsor</a:t>
            </a:r>
          </a:p>
          <a:p>
            <a:r>
              <a:rPr lang="en-GB" altLang="en-US" sz="2000" dirty="0"/>
              <a:t>Funding Body</a:t>
            </a:r>
          </a:p>
          <a:p>
            <a:r>
              <a:rPr lang="en-GB" altLang="en-US" sz="2000" dirty="0"/>
              <a:t>Customer</a:t>
            </a:r>
          </a:p>
          <a:p>
            <a:r>
              <a:rPr lang="en-GB" altLang="en-US" sz="2000" dirty="0"/>
              <a:t>Suppliers</a:t>
            </a:r>
          </a:p>
          <a:p>
            <a:r>
              <a:rPr lang="en-GB" altLang="en-US" sz="2000" dirty="0"/>
              <a:t>End User</a:t>
            </a:r>
          </a:p>
          <a:p>
            <a:r>
              <a:rPr lang="en-GB" altLang="en-US" sz="2000" dirty="0"/>
              <a:t>HSE/Environmental Agency</a:t>
            </a:r>
          </a:p>
          <a:p>
            <a:r>
              <a:rPr lang="en-GB" altLang="en-US" sz="2000" dirty="0"/>
              <a:t>Maintenance Team</a:t>
            </a:r>
          </a:p>
          <a:p>
            <a:r>
              <a:rPr lang="en-GB" altLang="en-US" sz="2000" dirty="0"/>
              <a:t>Neighbours/Community/Shareholders</a:t>
            </a:r>
          </a:p>
          <a:p>
            <a:r>
              <a:rPr lang="en-GB" altLang="en-US" sz="2000" dirty="0"/>
              <a:t>Fusion Community</a:t>
            </a:r>
          </a:p>
          <a:p>
            <a:r>
              <a:rPr lang="en-GB" altLang="en-US" sz="2000" dirty="0"/>
              <a:t>Interfaces</a:t>
            </a:r>
          </a:p>
          <a:p>
            <a:endParaRPr lang="en-GB" altLang="en-US" dirty="0"/>
          </a:p>
        </p:txBody>
      </p:sp>
    </p:spTree>
    <p:extLst>
      <p:ext uri="{BB962C8B-B14F-4D97-AF65-F5344CB8AC3E}">
        <p14:creationId xmlns:p14="http://schemas.microsoft.com/office/powerpoint/2010/main" val="267639613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7B523FC8-1929-42C8-BE68-695E03D412D3}"/>
              </a:ext>
            </a:extLst>
          </p:cNvPr>
          <p:cNvSpPr>
            <a:spLocks noGrp="1"/>
          </p:cNvSpPr>
          <p:nvPr>
            <p:ph type="title"/>
          </p:nvPr>
        </p:nvSpPr>
        <p:spPr/>
        <p:txBody>
          <a:bodyPr rtlCol="0">
            <a:normAutofit/>
          </a:bodyPr>
          <a:lstStyle/>
          <a:p>
            <a:pPr eaLnBrk="1" fontAlgn="auto" hangingPunct="1">
              <a:spcAft>
                <a:spcPts val="0"/>
              </a:spcAft>
              <a:defRPr/>
            </a:pPr>
            <a:r>
              <a:rPr lang="en-GB" dirty="0"/>
              <a:t>Stakeholder Analysis</a:t>
            </a:r>
            <a:endParaRPr lang="en-US" dirty="0"/>
          </a:p>
        </p:txBody>
      </p:sp>
      <p:sp>
        <p:nvSpPr>
          <p:cNvPr id="40963" name="Content Placeholder 2">
            <a:extLst>
              <a:ext uri="{FF2B5EF4-FFF2-40B4-BE49-F238E27FC236}">
                <a16:creationId xmlns:a16="http://schemas.microsoft.com/office/drawing/2014/main" id="{011AFC63-D4FC-48EC-A91F-E999F978C863}"/>
              </a:ext>
            </a:extLst>
          </p:cNvPr>
          <p:cNvSpPr>
            <a:spLocks noGrp="1"/>
          </p:cNvSpPr>
          <p:nvPr>
            <p:ph idx="1"/>
          </p:nvPr>
        </p:nvSpPr>
        <p:spPr>
          <a:xfrm>
            <a:off x="459347" y="1285875"/>
            <a:ext cx="8229600" cy="3917032"/>
          </a:xfrm>
        </p:spPr>
        <p:txBody>
          <a:bodyPr rtlCol="0">
            <a:normAutofit/>
          </a:bodyPr>
          <a:lstStyle/>
          <a:p>
            <a:pPr marL="438912" indent="-320040" eaLnBrk="1" fontAlgn="auto" hangingPunct="1">
              <a:spcBef>
                <a:spcPts val="0"/>
              </a:spcBef>
              <a:spcAft>
                <a:spcPts val="0"/>
              </a:spcAft>
              <a:buFont typeface="Wingdings 2"/>
              <a:buChar char=""/>
              <a:defRPr/>
            </a:pPr>
            <a:r>
              <a:rPr lang="en-GB" sz="2800" dirty="0"/>
              <a:t>Project </a:t>
            </a:r>
            <a:r>
              <a:rPr lang="en-GB" sz="2800" b="1" i="1" dirty="0" err="1">
                <a:effectLst>
                  <a:outerShdw blurRad="38100" dist="38100" dir="2700000" algn="tl">
                    <a:srgbClr val="000000">
                      <a:alpha val="43137"/>
                    </a:srgbClr>
                  </a:outerShdw>
                </a:effectLst>
              </a:rPr>
              <a:t>BrowsUs</a:t>
            </a:r>
            <a:r>
              <a:rPr lang="en-GB" sz="2800" dirty="0"/>
              <a:t> has been initiated by the customer services department of an international energy company to deliver existing call centre based customer services using a browser based web interface</a:t>
            </a:r>
          </a:p>
          <a:p>
            <a:pPr marL="438912" indent="-320040" eaLnBrk="1" fontAlgn="auto" hangingPunct="1">
              <a:spcBef>
                <a:spcPts val="0"/>
              </a:spcBef>
              <a:spcAft>
                <a:spcPts val="0"/>
              </a:spcAft>
              <a:buFont typeface="Wingdings 2"/>
              <a:buChar char=""/>
              <a:defRPr/>
            </a:pPr>
            <a:endParaRPr lang="en-GB" sz="2800" dirty="0"/>
          </a:p>
          <a:p>
            <a:pPr marL="438912" indent="-320040" eaLnBrk="1" fontAlgn="auto" hangingPunct="1">
              <a:spcBef>
                <a:spcPts val="0"/>
              </a:spcBef>
              <a:spcAft>
                <a:spcPts val="0"/>
              </a:spcAft>
              <a:buFont typeface="Wingdings 2"/>
              <a:buChar char=""/>
              <a:defRPr/>
            </a:pPr>
            <a:r>
              <a:rPr lang="en-GB" sz="2800" dirty="0"/>
              <a:t>Who are the stakeholders in project </a:t>
            </a:r>
            <a:r>
              <a:rPr lang="en-GB" sz="2800" b="1" i="1" dirty="0" err="1">
                <a:effectLst>
                  <a:outerShdw blurRad="38100" dist="38100" dir="2700000" algn="tl">
                    <a:srgbClr val="000000">
                      <a:alpha val="43137"/>
                    </a:srgbClr>
                  </a:outerShdw>
                </a:effectLst>
              </a:rPr>
              <a:t>BrowsUs</a:t>
            </a:r>
            <a:r>
              <a:rPr lang="en-GB" sz="2800" dirty="0"/>
              <a:t>?</a:t>
            </a:r>
          </a:p>
          <a:p>
            <a:pPr marL="438912" indent="-320040" eaLnBrk="1" fontAlgn="auto" hangingPunct="1">
              <a:spcBef>
                <a:spcPts val="0"/>
              </a:spcBef>
              <a:spcAft>
                <a:spcPts val="0"/>
              </a:spcAft>
              <a:buFontTx/>
              <a:buNone/>
              <a:defRPr/>
            </a:pPr>
            <a:endParaRPr lang="en-GB" dirty="0"/>
          </a:p>
        </p:txBody>
      </p:sp>
      <p:pic>
        <p:nvPicPr>
          <p:cNvPr id="37892" name="Picture 4" descr="C:\Documents and Settings\Dave\Local Settings\Temporary Internet Files\Content.IE5\UTTAJMDC\MCj03631680000[1].wmf">
            <a:extLst>
              <a:ext uri="{FF2B5EF4-FFF2-40B4-BE49-F238E27FC236}">
                <a16:creationId xmlns:a16="http://schemas.microsoft.com/office/drawing/2014/main" id="{9244DF3E-9282-3E40-B20E-33208B16FC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625" y="4286250"/>
            <a:ext cx="4857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7893" name="Picture 9" descr="C:\Documents and Settings\Dave\Local Settings\Temporary Internet Files\Content.IE5\UFMVEX2R\MPj04330630000[1].jpg">
            <a:extLst>
              <a:ext uri="{FF2B5EF4-FFF2-40B4-BE49-F238E27FC236}">
                <a16:creationId xmlns:a16="http://schemas.microsoft.com/office/drawing/2014/main" id="{D498DE6C-FF02-4540-AE50-8FA055319A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2375" y="214313"/>
            <a:ext cx="1357313"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BAE359E6-87D2-6042-98BA-3FDD8ADA0A3A}"/>
              </a:ext>
            </a:extLst>
          </p:cNvPr>
          <p:cNvPicPr/>
          <p:nvPr/>
        </p:nvPicPr>
        <p:blipFill>
          <a:blip r:embed="rId4"/>
          <a:stretch>
            <a:fillRect/>
          </a:stretch>
        </p:blipFill>
        <p:spPr>
          <a:xfrm>
            <a:off x="2987824" y="4286250"/>
            <a:ext cx="1962393" cy="1447006"/>
          </a:xfrm>
          <a:prstGeom prst="rect">
            <a:avLst/>
          </a:prstGeom>
        </p:spPr>
      </p:pic>
    </p:spTree>
    <p:extLst>
      <p:ext uri="{BB962C8B-B14F-4D97-AF65-F5344CB8AC3E}">
        <p14:creationId xmlns:p14="http://schemas.microsoft.com/office/powerpoint/2010/main" val="279687092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A1874BE6-5E66-4508-8634-EC62A051C790}"/>
              </a:ext>
            </a:extLst>
          </p:cNvPr>
          <p:cNvSpPr>
            <a:spLocks noGrp="1"/>
          </p:cNvSpPr>
          <p:nvPr>
            <p:ph type="title"/>
          </p:nvPr>
        </p:nvSpPr>
        <p:spPr/>
        <p:txBody>
          <a:bodyPr rtlCol="0">
            <a:normAutofit/>
          </a:bodyPr>
          <a:lstStyle/>
          <a:p>
            <a:pPr eaLnBrk="1" fontAlgn="auto" hangingPunct="1">
              <a:spcAft>
                <a:spcPts val="0"/>
              </a:spcAft>
              <a:defRPr/>
            </a:pPr>
            <a:r>
              <a:rPr lang="en-GB" dirty="0"/>
              <a:t>Power and Interest</a:t>
            </a:r>
            <a:endParaRPr lang="en-US" dirty="0"/>
          </a:p>
        </p:txBody>
      </p:sp>
      <p:sp>
        <p:nvSpPr>
          <p:cNvPr id="40963" name="Content Placeholder 2">
            <a:extLst>
              <a:ext uri="{FF2B5EF4-FFF2-40B4-BE49-F238E27FC236}">
                <a16:creationId xmlns:a16="http://schemas.microsoft.com/office/drawing/2014/main" id="{1477469A-85C5-3546-9078-DD89A6A39114}"/>
              </a:ext>
            </a:extLst>
          </p:cNvPr>
          <p:cNvSpPr>
            <a:spLocks noGrp="1"/>
          </p:cNvSpPr>
          <p:nvPr>
            <p:ph idx="4294967295"/>
          </p:nvPr>
        </p:nvSpPr>
        <p:spPr>
          <a:xfrm>
            <a:off x="0" y="1217613"/>
            <a:ext cx="8229600" cy="3916362"/>
          </a:xfrm>
        </p:spPr>
        <p:txBody>
          <a:bodyPr/>
          <a:lstStyle/>
          <a:p>
            <a:pPr eaLnBrk="1" hangingPunct="1"/>
            <a:r>
              <a:rPr lang="en-GB" altLang="en-US" sz="2800" dirty="0"/>
              <a:t>How much …</a:t>
            </a:r>
          </a:p>
          <a:p>
            <a:pPr lvl="1" eaLnBrk="1" hangingPunct="1"/>
            <a:r>
              <a:rPr lang="en-GB" altLang="en-US" sz="2400" dirty="0"/>
              <a:t>Power to affect the project outcome</a:t>
            </a:r>
          </a:p>
          <a:p>
            <a:pPr lvl="1" eaLnBrk="1" hangingPunct="1"/>
            <a:r>
              <a:rPr lang="en-GB" altLang="en-US" sz="2400" dirty="0"/>
              <a:t>Interest in the project outcome</a:t>
            </a:r>
          </a:p>
          <a:p>
            <a:pPr eaLnBrk="1" hangingPunct="1">
              <a:buFontTx/>
              <a:buNone/>
            </a:pPr>
            <a:r>
              <a:rPr lang="en-GB" altLang="en-US" sz="2800" dirty="0"/>
              <a:t>	 … does each stakeholder have?</a:t>
            </a:r>
            <a:endParaRPr lang="en-US" altLang="en-US" sz="2800" dirty="0"/>
          </a:p>
        </p:txBody>
      </p:sp>
      <p:pic>
        <p:nvPicPr>
          <p:cNvPr id="40964" name="Picture 4" descr="C:\Documents and Settings\Dave\Local Settings\Temporary Internet Files\Content.IE5\UTTAJMDC\MCj03631680000[1].wmf">
            <a:extLst>
              <a:ext uri="{FF2B5EF4-FFF2-40B4-BE49-F238E27FC236}">
                <a16:creationId xmlns:a16="http://schemas.microsoft.com/office/drawing/2014/main" id="{63BD9D25-6FFC-7849-89C1-C5D8DBF5A3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844824"/>
            <a:ext cx="4857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D3F3C8D1-4AEA-4360-8C33-D67F21A8443F}"/>
              </a:ext>
            </a:extLst>
          </p:cNvPr>
          <p:cNvSpPr/>
          <p:nvPr/>
        </p:nvSpPr>
        <p:spPr>
          <a:xfrm>
            <a:off x="4000500" y="3714750"/>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Keep Satisfied</a:t>
            </a:r>
          </a:p>
        </p:txBody>
      </p:sp>
      <p:sp>
        <p:nvSpPr>
          <p:cNvPr id="6" name="Rectangle 5">
            <a:extLst>
              <a:ext uri="{FF2B5EF4-FFF2-40B4-BE49-F238E27FC236}">
                <a16:creationId xmlns:a16="http://schemas.microsoft.com/office/drawing/2014/main" id="{0C3D7D32-C2A1-48CB-A854-D6604EAEE79C}"/>
              </a:ext>
            </a:extLst>
          </p:cNvPr>
          <p:cNvSpPr/>
          <p:nvPr/>
        </p:nvSpPr>
        <p:spPr>
          <a:xfrm>
            <a:off x="4000500" y="5000625"/>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Monitor</a:t>
            </a:r>
          </a:p>
        </p:txBody>
      </p:sp>
      <p:sp>
        <p:nvSpPr>
          <p:cNvPr id="7" name="Rectangle 6">
            <a:extLst>
              <a:ext uri="{FF2B5EF4-FFF2-40B4-BE49-F238E27FC236}">
                <a16:creationId xmlns:a16="http://schemas.microsoft.com/office/drawing/2014/main" id="{F08AE055-D8C7-4C80-9C50-98F27CE0DF59}"/>
              </a:ext>
            </a:extLst>
          </p:cNvPr>
          <p:cNvSpPr/>
          <p:nvPr/>
        </p:nvSpPr>
        <p:spPr>
          <a:xfrm>
            <a:off x="5572125" y="5000625"/>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Keep Informed</a:t>
            </a:r>
          </a:p>
        </p:txBody>
      </p:sp>
      <p:sp>
        <p:nvSpPr>
          <p:cNvPr id="8" name="Rectangle 7">
            <a:extLst>
              <a:ext uri="{FF2B5EF4-FFF2-40B4-BE49-F238E27FC236}">
                <a16:creationId xmlns:a16="http://schemas.microsoft.com/office/drawing/2014/main" id="{09EC7338-31E3-4F90-8481-92A20595F509}"/>
              </a:ext>
            </a:extLst>
          </p:cNvPr>
          <p:cNvSpPr/>
          <p:nvPr/>
        </p:nvSpPr>
        <p:spPr>
          <a:xfrm>
            <a:off x="5572125" y="3714750"/>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Manage Closely</a:t>
            </a:r>
          </a:p>
        </p:txBody>
      </p:sp>
      <p:sp>
        <p:nvSpPr>
          <p:cNvPr id="40969" name="TextBox 8">
            <a:extLst>
              <a:ext uri="{FF2B5EF4-FFF2-40B4-BE49-F238E27FC236}">
                <a16:creationId xmlns:a16="http://schemas.microsoft.com/office/drawing/2014/main" id="{83EE0013-8402-584D-93E5-01FC4F5F7DF5}"/>
              </a:ext>
            </a:extLst>
          </p:cNvPr>
          <p:cNvSpPr txBox="1">
            <a:spLocks noChangeArrowheads="1"/>
          </p:cNvSpPr>
          <p:nvPr/>
        </p:nvSpPr>
        <p:spPr bwMode="auto">
          <a:xfrm>
            <a:off x="4000500" y="6286500"/>
            <a:ext cx="3143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Low           </a:t>
            </a:r>
            <a:r>
              <a:rPr lang="en-GB" altLang="en-US" sz="1800" b="1"/>
              <a:t>Interest </a:t>
            </a:r>
            <a:r>
              <a:rPr lang="en-GB" altLang="en-US" sz="1800"/>
              <a:t>       High</a:t>
            </a:r>
          </a:p>
        </p:txBody>
      </p:sp>
      <p:sp>
        <p:nvSpPr>
          <p:cNvPr id="40970" name="TextBox 9">
            <a:extLst>
              <a:ext uri="{FF2B5EF4-FFF2-40B4-BE49-F238E27FC236}">
                <a16:creationId xmlns:a16="http://schemas.microsoft.com/office/drawing/2014/main" id="{D5B5818A-B20D-6945-BBC2-70A74C69446F}"/>
              </a:ext>
            </a:extLst>
          </p:cNvPr>
          <p:cNvSpPr txBox="1">
            <a:spLocks noChangeArrowheads="1"/>
          </p:cNvSpPr>
          <p:nvPr/>
        </p:nvSpPr>
        <p:spPr bwMode="auto">
          <a:xfrm>
            <a:off x="2987675" y="3722688"/>
            <a:ext cx="877888"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High</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1800" b="1"/>
              <a:t>Power</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1800"/>
              <a:t>Low</a:t>
            </a:r>
            <a:endParaRPr lang="en-US" altLang="en-US" sz="1800"/>
          </a:p>
        </p:txBody>
      </p:sp>
      <p:pic>
        <p:nvPicPr>
          <p:cNvPr id="40971" name="Picture 9" descr="C:\Documents and Settings\Dave\Local Settings\Temporary Internet Files\Content.IE5\UFMVEX2R\MPj04330630000[1].jpg">
            <a:extLst>
              <a:ext uri="{FF2B5EF4-FFF2-40B4-BE49-F238E27FC236}">
                <a16:creationId xmlns:a16="http://schemas.microsoft.com/office/drawing/2014/main" id="{D618D04A-83D6-314F-A76E-759595E9CEF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2375" y="214313"/>
            <a:ext cx="1357313"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72" name="TextBox 9">
            <a:extLst>
              <a:ext uri="{FF2B5EF4-FFF2-40B4-BE49-F238E27FC236}">
                <a16:creationId xmlns:a16="http://schemas.microsoft.com/office/drawing/2014/main" id="{BE09A8CE-E4DE-2745-B3BE-6EC1F926219C}"/>
              </a:ext>
            </a:extLst>
          </p:cNvPr>
          <p:cNvSpPr txBox="1">
            <a:spLocks noChangeArrowheads="1"/>
          </p:cNvSpPr>
          <p:nvPr/>
        </p:nvSpPr>
        <p:spPr bwMode="auto">
          <a:xfrm>
            <a:off x="7278688" y="3722688"/>
            <a:ext cx="877887" cy="2586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High</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1800" b="1"/>
              <a:t>Power</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1800"/>
              <a:t>Low</a:t>
            </a:r>
            <a:endParaRPr lang="en-US" altLang="en-US" sz="1800"/>
          </a:p>
        </p:txBody>
      </p:sp>
      <p:sp>
        <p:nvSpPr>
          <p:cNvPr id="40973" name="TextBox 8">
            <a:extLst>
              <a:ext uri="{FF2B5EF4-FFF2-40B4-BE49-F238E27FC236}">
                <a16:creationId xmlns:a16="http://schemas.microsoft.com/office/drawing/2014/main" id="{2521EEA5-BD8B-C848-987B-19A1724D357C}"/>
              </a:ext>
            </a:extLst>
          </p:cNvPr>
          <p:cNvSpPr txBox="1">
            <a:spLocks noChangeArrowheads="1"/>
          </p:cNvSpPr>
          <p:nvPr/>
        </p:nvSpPr>
        <p:spPr bwMode="auto">
          <a:xfrm>
            <a:off x="4284663" y="3344863"/>
            <a:ext cx="31432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Low           </a:t>
            </a:r>
            <a:r>
              <a:rPr lang="en-GB" altLang="en-US" sz="1800" b="1"/>
              <a:t>Interest </a:t>
            </a:r>
            <a:r>
              <a:rPr lang="en-GB" altLang="en-US" sz="1800"/>
              <a:t>       High</a:t>
            </a:r>
          </a:p>
        </p:txBody>
      </p:sp>
    </p:spTree>
    <p:extLst>
      <p:ext uri="{BB962C8B-B14F-4D97-AF65-F5344CB8AC3E}">
        <p14:creationId xmlns:p14="http://schemas.microsoft.com/office/powerpoint/2010/main" val="205947992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784BA8D5-17EA-434A-991B-92A68B076713}"/>
              </a:ext>
            </a:extLst>
          </p:cNvPr>
          <p:cNvSpPr>
            <a:spLocks noGrp="1"/>
          </p:cNvSpPr>
          <p:nvPr>
            <p:ph type="title"/>
          </p:nvPr>
        </p:nvSpPr>
        <p:spPr/>
        <p:txBody>
          <a:bodyPr rtlCol="0">
            <a:normAutofit/>
          </a:bodyPr>
          <a:lstStyle/>
          <a:p>
            <a:pPr eaLnBrk="1" fontAlgn="auto" hangingPunct="1">
              <a:spcAft>
                <a:spcPts val="0"/>
              </a:spcAft>
              <a:defRPr/>
            </a:pPr>
            <a:r>
              <a:rPr lang="en-GB" dirty="0"/>
              <a:t>Power and Interest</a:t>
            </a:r>
            <a:endParaRPr lang="en-US" dirty="0"/>
          </a:p>
        </p:txBody>
      </p:sp>
      <p:sp>
        <p:nvSpPr>
          <p:cNvPr id="43011" name="Content Placeholder 2">
            <a:extLst>
              <a:ext uri="{FF2B5EF4-FFF2-40B4-BE49-F238E27FC236}">
                <a16:creationId xmlns:a16="http://schemas.microsoft.com/office/drawing/2014/main" id="{9911CCE4-BE28-7C48-B0D1-B17983FB8A9B}"/>
              </a:ext>
            </a:extLst>
          </p:cNvPr>
          <p:cNvSpPr>
            <a:spLocks noGrp="1"/>
          </p:cNvSpPr>
          <p:nvPr>
            <p:ph idx="1"/>
          </p:nvPr>
        </p:nvSpPr>
        <p:spPr/>
        <p:txBody>
          <a:bodyPr/>
          <a:lstStyle/>
          <a:p>
            <a:pPr eaLnBrk="1" hangingPunct="1"/>
            <a:r>
              <a:rPr lang="en-GB" altLang="en-US" sz="2800" dirty="0"/>
              <a:t>How much</a:t>
            </a:r>
          </a:p>
          <a:p>
            <a:pPr lvl="1" eaLnBrk="1" hangingPunct="1"/>
            <a:r>
              <a:rPr lang="en-GB" altLang="en-US" sz="2400" dirty="0"/>
              <a:t>Power to affect the project outcome</a:t>
            </a:r>
          </a:p>
          <a:p>
            <a:pPr lvl="1" eaLnBrk="1" hangingPunct="1"/>
            <a:r>
              <a:rPr lang="en-GB" altLang="en-US" sz="2400" dirty="0"/>
              <a:t>Interest in the project outcome</a:t>
            </a:r>
          </a:p>
          <a:p>
            <a:pPr eaLnBrk="1" hangingPunct="1">
              <a:buFontTx/>
              <a:buNone/>
            </a:pPr>
            <a:r>
              <a:rPr lang="en-GB" altLang="en-US" sz="2800" dirty="0"/>
              <a:t>	does each stakeholder have?</a:t>
            </a:r>
            <a:endParaRPr lang="en-US" altLang="en-US" sz="2800" dirty="0"/>
          </a:p>
        </p:txBody>
      </p:sp>
      <p:pic>
        <p:nvPicPr>
          <p:cNvPr id="43012" name="Picture 4" descr="C:\Documents and Settings\Dave\Local Settings\Temporary Internet Files\Content.IE5\UTTAJMDC\MCj03631680000[1].wmf">
            <a:extLst>
              <a:ext uri="{FF2B5EF4-FFF2-40B4-BE49-F238E27FC236}">
                <a16:creationId xmlns:a16="http://schemas.microsoft.com/office/drawing/2014/main" id="{14432A24-C68B-2D43-8396-36661E56FE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625" y="1714500"/>
            <a:ext cx="4857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BDB676FE-750F-4E9C-A084-BA965CE3F018}"/>
              </a:ext>
            </a:extLst>
          </p:cNvPr>
          <p:cNvSpPr/>
          <p:nvPr/>
        </p:nvSpPr>
        <p:spPr>
          <a:xfrm>
            <a:off x="4000500" y="5000625"/>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9,11</a:t>
            </a:r>
          </a:p>
        </p:txBody>
      </p:sp>
      <p:sp>
        <p:nvSpPr>
          <p:cNvPr id="7" name="Rectangle 6">
            <a:extLst>
              <a:ext uri="{FF2B5EF4-FFF2-40B4-BE49-F238E27FC236}">
                <a16:creationId xmlns:a16="http://schemas.microsoft.com/office/drawing/2014/main" id="{870E6578-9B98-4440-BFE4-6CBC0751AB14}"/>
              </a:ext>
            </a:extLst>
          </p:cNvPr>
          <p:cNvSpPr/>
          <p:nvPr/>
        </p:nvSpPr>
        <p:spPr>
          <a:xfrm>
            <a:off x="5572125" y="5000625"/>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4, 10</a:t>
            </a:r>
          </a:p>
        </p:txBody>
      </p:sp>
      <p:sp>
        <p:nvSpPr>
          <p:cNvPr id="8" name="Rectangle 7">
            <a:extLst>
              <a:ext uri="{FF2B5EF4-FFF2-40B4-BE49-F238E27FC236}">
                <a16:creationId xmlns:a16="http://schemas.microsoft.com/office/drawing/2014/main" id="{022B75F2-7E8C-4E15-8AB0-17FF3ACEFB7F}"/>
              </a:ext>
            </a:extLst>
          </p:cNvPr>
          <p:cNvSpPr/>
          <p:nvPr/>
        </p:nvSpPr>
        <p:spPr>
          <a:xfrm>
            <a:off x="5572125" y="3714750"/>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US" dirty="0">
                <a:solidFill>
                  <a:schemeClr val="tx1"/>
                </a:solidFill>
              </a:rPr>
              <a:t>2,5,6</a:t>
            </a:r>
          </a:p>
        </p:txBody>
      </p:sp>
      <p:sp>
        <p:nvSpPr>
          <p:cNvPr id="43016" name="TextBox 8">
            <a:extLst>
              <a:ext uri="{FF2B5EF4-FFF2-40B4-BE49-F238E27FC236}">
                <a16:creationId xmlns:a16="http://schemas.microsoft.com/office/drawing/2014/main" id="{F68B61A2-21E2-F946-B8B5-533983FA8A1B}"/>
              </a:ext>
            </a:extLst>
          </p:cNvPr>
          <p:cNvSpPr txBox="1">
            <a:spLocks noChangeArrowheads="1"/>
          </p:cNvSpPr>
          <p:nvPr/>
        </p:nvSpPr>
        <p:spPr bwMode="auto">
          <a:xfrm>
            <a:off x="4000500" y="6286500"/>
            <a:ext cx="31432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Low           </a:t>
            </a:r>
            <a:r>
              <a:rPr lang="en-GB" altLang="en-US" sz="1800" b="1"/>
              <a:t>Interest </a:t>
            </a:r>
            <a:r>
              <a:rPr lang="en-GB" altLang="en-US" sz="1800"/>
              <a:t>       High</a:t>
            </a:r>
          </a:p>
        </p:txBody>
      </p:sp>
      <p:sp>
        <p:nvSpPr>
          <p:cNvPr id="43017" name="TextBox 9">
            <a:extLst>
              <a:ext uri="{FF2B5EF4-FFF2-40B4-BE49-F238E27FC236}">
                <a16:creationId xmlns:a16="http://schemas.microsoft.com/office/drawing/2014/main" id="{9F3A5581-1E51-AD4E-9444-7E0BD3E71ABA}"/>
              </a:ext>
            </a:extLst>
          </p:cNvPr>
          <p:cNvSpPr txBox="1">
            <a:spLocks noChangeArrowheads="1"/>
          </p:cNvSpPr>
          <p:nvPr/>
        </p:nvSpPr>
        <p:spPr bwMode="auto">
          <a:xfrm>
            <a:off x="3071813" y="3714750"/>
            <a:ext cx="877887" cy="2586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800"/>
              <a:t>High</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1800" b="1"/>
              <a:t>Power</a:t>
            </a:r>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endParaRPr lang="en-GB" altLang="en-US" sz="1800"/>
          </a:p>
          <a:p>
            <a:pPr eaLnBrk="1" hangingPunct="1">
              <a:spcBef>
                <a:spcPct val="0"/>
              </a:spcBef>
              <a:buFontTx/>
              <a:buNone/>
            </a:pPr>
            <a:r>
              <a:rPr lang="en-GB" altLang="en-US" sz="1800"/>
              <a:t>Low</a:t>
            </a:r>
            <a:endParaRPr lang="en-US" altLang="en-US" sz="1800"/>
          </a:p>
        </p:txBody>
      </p:sp>
      <p:sp>
        <p:nvSpPr>
          <p:cNvPr id="17" name="Rectangle 16">
            <a:extLst>
              <a:ext uri="{FF2B5EF4-FFF2-40B4-BE49-F238E27FC236}">
                <a16:creationId xmlns:a16="http://schemas.microsoft.com/office/drawing/2014/main" id="{76CBAB89-B1B2-41F9-B016-5235892C6DF9}"/>
              </a:ext>
            </a:extLst>
          </p:cNvPr>
          <p:cNvSpPr/>
          <p:nvPr/>
        </p:nvSpPr>
        <p:spPr>
          <a:xfrm>
            <a:off x="4000500" y="3714750"/>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r>
              <a:rPr lang="en-GB" dirty="0">
                <a:solidFill>
                  <a:schemeClr val="tx1"/>
                </a:solidFill>
              </a:rPr>
              <a:t>1,3,7,8,11</a:t>
            </a:r>
          </a:p>
        </p:txBody>
      </p:sp>
      <p:pic>
        <p:nvPicPr>
          <p:cNvPr id="43019" name="Picture 6" descr="C:\Documents and Settings\Dave\Local Settings\Temporary Internet Files\Content.IE5\NQ03J5W9\MCj01560530000[1].wmf">
            <a:extLst>
              <a:ext uri="{FF2B5EF4-FFF2-40B4-BE49-F238E27FC236}">
                <a16:creationId xmlns:a16="http://schemas.microsoft.com/office/drawing/2014/main" id="{3B6DB6B0-4E5F-2C41-B4AA-1BFD306AF5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86000" y="3786188"/>
            <a:ext cx="5000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20" name="Picture 9" descr="C:\Documents and Settings\Dave\Local Settings\Temporary Internet Files\Content.IE5\UFMVEX2R\MPj04330630000[1].jpg">
            <a:extLst>
              <a:ext uri="{FF2B5EF4-FFF2-40B4-BE49-F238E27FC236}">
                <a16:creationId xmlns:a16="http://schemas.microsoft.com/office/drawing/2014/main" id="{BD359250-2D18-B44F-9B4D-BC01C9ADC0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2375" y="214313"/>
            <a:ext cx="1357313"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37527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3C67BEE-87CC-4580-B477-7180C239BB8A}"/>
              </a:ext>
            </a:extLst>
          </p:cNvPr>
          <p:cNvSpPr>
            <a:spLocks noGrp="1"/>
          </p:cNvSpPr>
          <p:nvPr>
            <p:ph type="title"/>
          </p:nvPr>
        </p:nvSpPr>
        <p:spPr/>
        <p:txBody>
          <a:bodyPr rtlCol="0">
            <a:normAutofit/>
          </a:bodyPr>
          <a:lstStyle/>
          <a:p>
            <a:pPr eaLnBrk="1" fontAlgn="auto" hangingPunct="1">
              <a:spcAft>
                <a:spcPts val="0"/>
              </a:spcAft>
              <a:defRPr/>
            </a:pPr>
            <a:r>
              <a:rPr lang="en-GB" dirty="0"/>
              <a:t>Stakeholder Analysis</a:t>
            </a:r>
            <a:endParaRPr lang="en-US" dirty="0"/>
          </a:p>
        </p:txBody>
      </p:sp>
      <p:sp>
        <p:nvSpPr>
          <p:cNvPr id="37891" name="Content Placeholder 2">
            <a:extLst>
              <a:ext uri="{FF2B5EF4-FFF2-40B4-BE49-F238E27FC236}">
                <a16:creationId xmlns:a16="http://schemas.microsoft.com/office/drawing/2014/main" id="{41021079-0665-4108-B06B-ACDD570627FD}"/>
              </a:ext>
            </a:extLst>
          </p:cNvPr>
          <p:cNvSpPr>
            <a:spLocks noGrp="1"/>
          </p:cNvSpPr>
          <p:nvPr>
            <p:ph idx="1"/>
          </p:nvPr>
        </p:nvSpPr>
        <p:spPr>
          <a:xfrm>
            <a:off x="357188" y="1124744"/>
            <a:ext cx="8229600" cy="4840287"/>
          </a:xfrm>
        </p:spPr>
        <p:txBody>
          <a:bodyPr rtlCol="0">
            <a:normAutofit lnSpcReduction="10000"/>
          </a:bodyPr>
          <a:lstStyle/>
          <a:p>
            <a:pPr marL="438912" indent="-320040" eaLnBrk="1" fontAlgn="auto" hangingPunct="1">
              <a:spcBef>
                <a:spcPts val="0"/>
              </a:spcBef>
              <a:spcAft>
                <a:spcPts val="0"/>
              </a:spcAft>
              <a:buFont typeface="Wingdings 2"/>
              <a:buChar char=""/>
              <a:defRPr/>
            </a:pPr>
            <a:r>
              <a:rPr lang="en-GB" sz="3000" dirty="0"/>
              <a:t>Who are the stakeholders in project </a:t>
            </a:r>
            <a:r>
              <a:rPr lang="en-GB" sz="3000" b="1" i="1" dirty="0" err="1">
                <a:effectLst>
                  <a:outerShdw blurRad="38100" dist="38100" dir="2700000" algn="tl">
                    <a:srgbClr val="000000">
                      <a:alpha val="43137"/>
                    </a:srgbClr>
                  </a:outerShdw>
                </a:effectLst>
              </a:rPr>
              <a:t>BrowsUs</a:t>
            </a:r>
            <a:r>
              <a:rPr lang="en-GB" sz="3000" dirty="0"/>
              <a:t>?</a:t>
            </a:r>
          </a:p>
          <a:p>
            <a:pPr marL="438912" indent="-320040" eaLnBrk="1" fontAlgn="auto" hangingPunct="1">
              <a:spcBef>
                <a:spcPts val="0"/>
              </a:spcBef>
              <a:spcAft>
                <a:spcPts val="0"/>
              </a:spcAft>
              <a:buFont typeface="Wingdings 2"/>
              <a:buChar char=""/>
              <a:defRPr/>
            </a:pPr>
            <a:endParaRPr lang="en-GB" sz="2000" dirty="0"/>
          </a:p>
          <a:p>
            <a:pPr marL="857250" lvl="1" indent="-457200" eaLnBrk="1" fontAlgn="auto" hangingPunct="1">
              <a:spcAft>
                <a:spcPts val="0"/>
              </a:spcAft>
              <a:buFontTx/>
              <a:buAutoNum type="arabicPeriod"/>
              <a:defRPr/>
            </a:pPr>
            <a:r>
              <a:rPr lang="en-GB" sz="1900" dirty="0"/>
              <a:t>IT department</a:t>
            </a:r>
          </a:p>
          <a:p>
            <a:pPr marL="857250" lvl="1" indent="-457200" eaLnBrk="1" fontAlgn="auto" hangingPunct="1">
              <a:spcAft>
                <a:spcPts val="0"/>
              </a:spcAft>
              <a:buFontTx/>
              <a:buAutoNum type="arabicPeriod"/>
              <a:defRPr/>
            </a:pPr>
            <a:r>
              <a:rPr lang="en-GB" sz="1900" dirty="0"/>
              <a:t>Marketing department</a:t>
            </a:r>
          </a:p>
          <a:p>
            <a:pPr marL="857250" lvl="1" indent="-457200" eaLnBrk="1" fontAlgn="auto" hangingPunct="1">
              <a:spcAft>
                <a:spcPts val="0"/>
              </a:spcAft>
              <a:buFontTx/>
              <a:buAutoNum type="arabicPeriod"/>
              <a:defRPr/>
            </a:pPr>
            <a:r>
              <a:rPr lang="en-GB" sz="1900" dirty="0"/>
              <a:t>Finance department</a:t>
            </a:r>
          </a:p>
          <a:p>
            <a:pPr marL="857250" lvl="1" indent="-457200" eaLnBrk="1" fontAlgn="auto" hangingPunct="1">
              <a:spcAft>
                <a:spcPts val="0"/>
              </a:spcAft>
              <a:buFontTx/>
              <a:buAutoNum type="arabicPeriod"/>
              <a:defRPr/>
            </a:pPr>
            <a:r>
              <a:rPr lang="en-GB" sz="1900" dirty="0"/>
              <a:t>The company’s customers</a:t>
            </a:r>
          </a:p>
          <a:p>
            <a:pPr marL="857250" lvl="1" indent="-457200" eaLnBrk="1" fontAlgn="auto" hangingPunct="1">
              <a:spcAft>
                <a:spcPts val="0"/>
              </a:spcAft>
              <a:buFontTx/>
              <a:buAutoNum type="arabicPeriod"/>
              <a:defRPr/>
            </a:pPr>
            <a:r>
              <a:rPr lang="en-GB" sz="1900" dirty="0"/>
              <a:t>Suppliers of IT and telecommunications equipment</a:t>
            </a:r>
          </a:p>
          <a:p>
            <a:pPr marL="857250" lvl="1" indent="-457200" eaLnBrk="1" fontAlgn="auto" hangingPunct="1">
              <a:spcAft>
                <a:spcPts val="0"/>
              </a:spcAft>
              <a:buFontTx/>
              <a:buAutoNum type="arabicPeriod"/>
              <a:defRPr/>
            </a:pPr>
            <a:r>
              <a:rPr lang="en-GB" sz="1900" dirty="0"/>
              <a:t>Project team members (all of the companies employees)</a:t>
            </a:r>
          </a:p>
          <a:p>
            <a:pPr marL="857250" lvl="1" indent="-457200" eaLnBrk="1" fontAlgn="auto" hangingPunct="1">
              <a:spcAft>
                <a:spcPts val="0"/>
              </a:spcAft>
              <a:buFontTx/>
              <a:buAutoNum type="arabicPeriod"/>
              <a:defRPr/>
            </a:pPr>
            <a:r>
              <a:rPr lang="en-GB" sz="1900" dirty="0"/>
              <a:t>The IT infrastructure provider (BT)</a:t>
            </a:r>
          </a:p>
          <a:p>
            <a:pPr marL="857250" lvl="1" indent="-457200" eaLnBrk="1" fontAlgn="auto" hangingPunct="1">
              <a:spcAft>
                <a:spcPts val="0"/>
              </a:spcAft>
              <a:buFontTx/>
              <a:buAutoNum type="arabicPeriod"/>
              <a:defRPr/>
            </a:pPr>
            <a:r>
              <a:rPr lang="en-GB" sz="1900" dirty="0"/>
              <a:t>The companies ISP (also, providers of web browser provider, development tools, etc)</a:t>
            </a:r>
          </a:p>
          <a:p>
            <a:pPr marL="857250" lvl="1" indent="-457200" eaLnBrk="1" fontAlgn="auto" hangingPunct="1">
              <a:spcAft>
                <a:spcPts val="0"/>
              </a:spcAft>
              <a:buFontTx/>
              <a:buAutoNum type="arabicPeriod"/>
              <a:defRPr/>
            </a:pPr>
            <a:r>
              <a:rPr lang="en-GB" sz="1900" dirty="0"/>
              <a:t>Industry regulators</a:t>
            </a:r>
          </a:p>
          <a:p>
            <a:pPr marL="857250" lvl="1" indent="-457200" eaLnBrk="1" fontAlgn="auto" hangingPunct="1">
              <a:spcAft>
                <a:spcPts val="0"/>
              </a:spcAft>
              <a:buFontTx/>
              <a:buAutoNum type="arabicPeriod"/>
              <a:defRPr/>
            </a:pPr>
            <a:r>
              <a:rPr lang="en-GB" sz="1900" dirty="0"/>
              <a:t>Other energy supply companies (competitors)</a:t>
            </a:r>
          </a:p>
          <a:p>
            <a:pPr marL="857250" lvl="1" indent="-457200" eaLnBrk="1" fontAlgn="auto" hangingPunct="1">
              <a:spcAft>
                <a:spcPts val="0"/>
              </a:spcAft>
              <a:buFontTx/>
              <a:buAutoNum type="arabicPeriod"/>
              <a:defRPr/>
            </a:pPr>
            <a:r>
              <a:rPr lang="en-GB" sz="1900" dirty="0"/>
              <a:t>The general public</a:t>
            </a:r>
          </a:p>
          <a:p>
            <a:pPr marL="438912" indent="-320040" eaLnBrk="1" fontAlgn="auto" hangingPunct="1">
              <a:spcBef>
                <a:spcPts val="0"/>
              </a:spcBef>
              <a:spcAft>
                <a:spcPts val="0"/>
              </a:spcAft>
              <a:buFontTx/>
              <a:buNone/>
              <a:defRPr/>
            </a:pPr>
            <a:endParaRPr lang="en-GB" dirty="0"/>
          </a:p>
        </p:txBody>
      </p:sp>
      <p:pic>
        <p:nvPicPr>
          <p:cNvPr id="38916" name="Picture 4" descr="C:\Documents and Settings\Dave\Local Settings\Temporary Internet Files\Content.IE5\UTTAJMDC\MCj03631680000[1].wmf">
            <a:extLst>
              <a:ext uri="{FF2B5EF4-FFF2-40B4-BE49-F238E27FC236}">
                <a16:creationId xmlns:a16="http://schemas.microsoft.com/office/drawing/2014/main" id="{3F78265E-7E09-EE4F-B708-A1D773A280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188" y="1714500"/>
            <a:ext cx="485775" cy="639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7" name="Picture 6" descr="C:\Documents and Settings\Dave\Local Settings\Temporary Internet Files\Content.IE5\NQ03J5W9\MCj01560530000[1].wmf">
            <a:extLst>
              <a:ext uri="{FF2B5EF4-FFF2-40B4-BE49-F238E27FC236}">
                <a16:creationId xmlns:a16="http://schemas.microsoft.com/office/drawing/2014/main" id="{564E2435-1B2B-0947-B11E-8E0A3070777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750" y="2428875"/>
            <a:ext cx="500063" cy="57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9" descr="C:\Documents and Settings\Dave\Local Settings\Temporary Internet Files\Content.IE5\UFMVEX2R\MPj04330630000[1].jpg">
            <a:extLst>
              <a:ext uri="{FF2B5EF4-FFF2-40B4-BE49-F238E27FC236}">
                <a16:creationId xmlns:a16="http://schemas.microsoft.com/office/drawing/2014/main" id="{D4747D20-57AF-7D48-9D26-8CF2D23D98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72375" y="214313"/>
            <a:ext cx="1357313"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10302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2493</TotalTime>
  <Words>3344</Words>
  <Application>Microsoft Macintosh PowerPoint</Application>
  <PresentationFormat>On-screen Show (4:3)</PresentationFormat>
  <Paragraphs>440</Paragraphs>
  <Slides>45</Slides>
  <Notes>32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45</vt:i4>
      </vt:variant>
    </vt:vector>
  </HeadingPairs>
  <TitlesOfParts>
    <vt:vector size="55" baseType="lpstr">
      <vt:lpstr>Arial</vt:lpstr>
      <vt:lpstr>Calibri</vt:lpstr>
      <vt:lpstr>Helvetica</vt:lpstr>
      <vt:lpstr>Myriad Pro</vt:lpstr>
      <vt:lpstr>Times</vt:lpstr>
      <vt:lpstr>Times New Roman</vt:lpstr>
      <vt:lpstr>Verdana</vt:lpstr>
      <vt:lpstr>Wingdings</vt:lpstr>
      <vt:lpstr>Wingdings 2</vt:lpstr>
      <vt:lpstr>20140311PresentationUWTSDTemplate</vt:lpstr>
      <vt:lpstr>BMSK5004</vt:lpstr>
      <vt:lpstr>Stakeholder</vt:lpstr>
      <vt:lpstr>Stakeholder analysis </vt:lpstr>
      <vt:lpstr>What is a stakeholder?</vt:lpstr>
      <vt:lpstr>What is a Stakeholder?</vt:lpstr>
      <vt:lpstr>Stakeholders and the Project </vt:lpstr>
      <vt:lpstr>Stakeholders definition, analysis and risk quantification (PMI, 1996).</vt:lpstr>
      <vt:lpstr>The List of Stakeholders Is Huge</vt:lpstr>
      <vt:lpstr>Group Discussion</vt:lpstr>
      <vt:lpstr>Organizational stakeholders</vt:lpstr>
      <vt:lpstr>Stakeholder analysis</vt:lpstr>
      <vt:lpstr>Categorization of stakeholders</vt:lpstr>
      <vt:lpstr>Importance / Influence of stakeholders</vt:lpstr>
      <vt:lpstr>Importance / Influence Matrix</vt:lpstr>
      <vt:lpstr>Importance / Influence matrix</vt:lpstr>
      <vt:lpstr>Other Suggestions</vt:lpstr>
      <vt:lpstr>Definition</vt:lpstr>
      <vt:lpstr>Stakeholder Engagement Planning</vt:lpstr>
      <vt:lpstr>Classify the Stakeholder Engagement Levels</vt:lpstr>
      <vt:lpstr>Stakeholder Engagement Plan Contents</vt:lpstr>
      <vt:lpstr>Building Stakeholder Relationships</vt:lpstr>
      <vt:lpstr>Develop Stakeholder Profiles</vt:lpstr>
      <vt:lpstr>Value of Effective Stakeholder Engagement.</vt:lpstr>
      <vt:lpstr>Value (Continued)</vt:lpstr>
      <vt:lpstr>Value (Continued)</vt:lpstr>
      <vt:lpstr>Considerations</vt:lpstr>
      <vt:lpstr>Set Expectations with Stakeholders</vt:lpstr>
      <vt:lpstr>Five Key Principles for Building Relationships</vt:lpstr>
      <vt:lpstr>Ask Some Leading Questions!</vt:lpstr>
      <vt:lpstr>Stakeholder Engagement is Ongoing</vt:lpstr>
      <vt:lpstr>Remember</vt:lpstr>
      <vt:lpstr>Continue to Provide Input to Stakeholders But . . . </vt:lpstr>
      <vt:lpstr>Effective Stakeholder Engagement</vt:lpstr>
      <vt:lpstr>Engagement is Continuous </vt:lpstr>
      <vt:lpstr>Group Discussion</vt:lpstr>
      <vt:lpstr>Why Is This Hard??</vt:lpstr>
      <vt:lpstr>Remember Often the Problem is a Lack of Information</vt:lpstr>
      <vt:lpstr>Guideline #1</vt:lpstr>
      <vt:lpstr>Guideline #2</vt:lpstr>
      <vt:lpstr>Exercise</vt:lpstr>
      <vt:lpstr>Exercise  - Typical Stakeholders </vt:lpstr>
      <vt:lpstr>Stakeholder Analysis</vt:lpstr>
      <vt:lpstr>Power and Interest</vt:lpstr>
      <vt:lpstr>Power and Interest</vt:lpstr>
      <vt:lpstr>Stakeholder Analysis</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143</cp:revision>
  <cp:lastPrinted>2018-07-09T15:27:01Z</cp:lastPrinted>
  <dcterms:created xsi:type="dcterms:W3CDTF">2002-10-07T19:43:58Z</dcterms:created>
  <dcterms:modified xsi:type="dcterms:W3CDTF">2020-06-04T20:02:04Z</dcterms:modified>
</cp:coreProperties>
</file>