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sldIdLst>
    <p:sldId id="256" r:id="rId2"/>
    <p:sldId id="257" r:id="rId3"/>
    <p:sldId id="258" r:id="rId4"/>
    <p:sldId id="260" r:id="rId5"/>
    <p:sldId id="259" r:id="rId6"/>
    <p:sldId id="261" r:id="rId7"/>
    <p:sldId id="262" r:id="rId8"/>
    <p:sldId id="263" r:id="rId9"/>
    <p:sldId id="265" r:id="rId10"/>
    <p:sldId id="264" r:id="rId11"/>
    <p:sldId id="266" r:id="rId12"/>
    <p:sldId id="267" r:id="rId13"/>
    <p:sldId id="268" r:id="rId14"/>
    <p:sldId id="269" r:id="rId15"/>
    <p:sldId id="270" r:id="rId16"/>
    <p:sldId id="271" r:id="rId17"/>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0" d="100"/>
          <a:sy n="80" d="100"/>
        </p:scale>
        <p:origin x="-8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GB" smtClean="0"/>
              <a:t>Click to edit Master title style</a:t>
            </a:r>
            <a:endParaRPr kumimoji="0" lang="en-US"/>
          </a:p>
        </p:txBody>
      </p:sp>
      <p:sp>
        <p:nvSpPr>
          <p:cNvPr id="22" name="Subtitle 21"/>
          <p:cNvSpPr>
            <a:spLocks noGrp="1"/>
          </p:cNvSpPr>
          <p:nvPr>
            <p:ph type="subTitle" idx="1"/>
          </p:nvPr>
        </p:nvSpPr>
        <p:spPr>
          <a:xfrm>
            <a:off x="1432560" y="1850064"/>
            <a:ext cx="7406640" cy="1752600"/>
          </a:xfrm>
          <a:prstGeom prst="rect">
            <a:avLst/>
          </a:prstGeo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GB"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04AF466F-BDA4-4F18-9C7B-FF0A9A1B0E80}" type="datetime1">
              <a:rPr lang="en-US" smtClean="0"/>
              <a:pPr/>
              <a:t>15/10/2012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6E2D2B3B-882E-40F3-A32F-6DD516915044}" type="slidenum">
              <a:rPr lang="en-US" smtClean="0"/>
              <a:pPr/>
              <a:t>‹#›</a:t>
            </a:fld>
            <a:endParaRPr lang="en-US" dirty="0"/>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Content Placeholder 2"/>
          <p:cNvSpPr>
            <a:spLocks noGrp="1"/>
          </p:cNvSpPr>
          <p:nvPr>
            <p:ph idx="1"/>
          </p:nvPr>
        </p:nvSpPr>
        <p:spPr>
          <a:xfrm>
            <a:off x="1435608" y="1723292"/>
            <a:ext cx="7498080" cy="3932659"/>
          </a:xfrm>
          <a:prstGeom prst="rect">
            <a:avLst/>
          </a:prstGeom>
        </p:spPr>
        <p:txBody>
          <a:bodyPr/>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1CEF607B-A47E-422C-9BEF-122CCDB7C526}" type="datetime1">
              <a:rPr lang="en-US" smtClean="0"/>
              <a:pPr/>
              <a:t>15/10/2012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extLst/>
          </a:lstStyle>
          <a:p>
            <a:fld id="{63A9A7CB-BEE6-4F99-898E-913F06E8E125}" type="datetime1">
              <a:rPr lang="en-US" smtClean="0"/>
              <a:pPr/>
              <a:t>15/10/2012</a:t>
            </a:fld>
            <a:endParaRPr lang="en-US"/>
          </a:p>
        </p:txBody>
      </p:sp>
      <p:sp>
        <p:nvSpPr>
          <p:cNvPr id="5" name="Footer Placeholder 4"/>
          <p:cNvSpPr>
            <a:spLocks noGrp="1"/>
          </p:cNvSpPr>
          <p:nvPr>
            <p:ph type="ftr" sz="quarter" idx="11"/>
          </p:nvPr>
        </p:nvSpPr>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6E2D2B3B-882E-40F3-A32F-6DD516915044}"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GB"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5276088" y="1524000"/>
            <a:ext cx="36576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B6EE300C-6FC5-4FC3-AF1A-075E4F50620D}" type="datetime1">
              <a:rPr lang="en-US" smtClean="0"/>
              <a:pPr/>
              <a:t>15/10/2012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328278"/>
            <a:ext cx="4023360" cy="640080"/>
          </a:xfrm>
          <a:prstGeom prst="rect">
            <a:avLst/>
          </a:prstGeo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63440" y="328278"/>
            <a:ext cx="4023360" cy="640080"/>
          </a:xfrm>
          <a:prstGeom prst="rect">
            <a:avLst/>
          </a:prstGeo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969336"/>
            <a:ext cx="402336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63440" y="969336"/>
            <a:ext cx="402336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extLst/>
          </a:lstStyle>
          <a:p>
            <a:fld id="{F50D295D-4A77-4DEB-B04C-9F4282A8BC04}" type="datetime1">
              <a:rPr lang="en-US" smtClean="0"/>
              <a:pPr/>
              <a:t>15/10/2012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02B28685-4D0C-42D5-8013-B5904CD1FCBC}" type="datetime1">
              <a:rPr lang="en-US" smtClean="0"/>
              <a:pPr/>
              <a:t>15/10/2012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FDF226C0-9885-4BA9-BBFA-A52CBFEBB775}" type="datetime1">
              <a:rPr lang="en-US" smtClean="0"/>
              <a:pPr/>
              <a:t>15/10/2012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6E2D2B3B-882E-40F3-A32F-6DD516915044}"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1406964"/>
            <a:ext cx="381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2133600"/>
            <a:ext cx="81534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EBEE1B38-C5EB-4D66-9137-0AFE9CDEDE8F}" type="datetime1">
              <a:rPr lang="en-US" smtClean="0"/>
              <a:pPr/>
              <a:t>15/10/2012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327B613C-1AD7-49D3-885D-F654C5CDBAA6}" type="datetime1">
              <a:rPr lang="en-US" smtClean="0"/>
              <a:pPr/>
              <a:t>15/10/2012</a:t>
            </a:fld>
            <a:endParaRPr lang="en-US" dirty="0"/>
          </a:p>
        </p:txBody>
      </p:sp>
      <p:sp>
        <p:nvSpPr>
          <p:cNvPr id="6" name="Footer Placeholder 5"/>
          <p:cNvSpPr>
            <a:spLocks noGrp="1"/>
          </p:cNvSpPr>
          <p:nvPr>
            <p:ph type="ftr" sz="quarter" idx="11"/>
          </p:nvPr>
        </p:nvSpPr>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6E2D2B3B-882E-40F3-A32F-6DD516915044}" type="slidenum">
              <a:rPr lang="en-US" smtClean="0"/>
              <a:pPr/>
              <a:t>‹#›</a:t>
            </a:fld>
            <a:endParaRPr lang="en-US" dirty="0"/>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GB" smtClean="0"/>
              <a:t>Drag picture to placeholder or click icon to add</a:t>
            </a:r>
            <a:endParaRPr kumimoji="0" lang="en-US" dirty="0"/>
          </a:p>
        </p:txBody>
      </p:sp>
      <p:sp>
        <p:nvSpPr>
          <p:cNvPr id="9" name="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GB"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1435608" y="1723292"/>
            <a:ext cx="7498080" cy="3932659"/>
          </a:xfrm>
          <a:prstGeom prst="rect">
            <a:avLst/>
          </a:prstGeom>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58FB4290-6522-4139-852E-05BD9E7F0D2E}" type="datetime1">
              <a:rPr lang="en-US" smtClean="0"/>
              <a:pPr/>
              <a:t>15/10/2012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E2D2B3B-882E-40F3-A32F-6DD51691504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1078397" y="6305550"/>
            <a:ext cx="3927361" cy="476250"/>
          </a:xfrm>
        </p:spPr>
        <p:txBody>
          <a:bodyPr/>
          <a:lstStyle>
            <a:lvl1pPr>
              <a:defRPr sz="1200">
                <a:latin typeface="Times"/>
                <a:cs typeface="Times"/>
              </a:defRPr>
            </a:lvl1pPr>
            <a:extLst/>
          </a:lstStyle>
          <a:p>
            <a:r>
              <a:rPr lang="en-US" dirty="0" smtClean="0"/>
              <a:t>School of Applied Computing </a:t>
            </a:r>
          </a:p>
          <a:p>
            <a:r>
              <a:rPr lang="en-US" dirty="0" smtClean="0"/>
              <a:t>Faculty of Design and Applied Engineering</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110870" y="-13386"/>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GB" dirty="0" smtClean="0"/>
              <a:t>Click to edit Master title style</a:t>
            </a:r>
            <a:endParaRPr kumimoji="0" lang="en-US" dirty="0"/>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327B613C-1AD7-49D3-885D-F654C5CDBAA6}" type="datetime1">
              <a:rPr lang="en-US" smtClean="0"/>
              <a:pPr/>
              <a:t>15/10/2012</a:t>
            </a:fld>
            <a:endParaRPr lang="en-US" dirty="0"/>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dirty="0"/>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E2D2B3B-882E-40F3-A32F-6DD516915044}" type="slidenum">
              <a:rPr lang="en-US" smtClean="0"/>
              <a:pPr/>
              <a:t>‹#›</a:t>
            </a:fld>
            <a:endParaRPr lang="en-US" dirty="0"/>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pic>
        <p:nvPicPr>
          <p:cNvPr id="13" name="Picture 17" descr="smu80"/>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5648325" y="6082668"/>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userDrawn="1"/>
        </p:nvSpPr>
        <p:spPr>
          <a:xfrm>
            <a:off x="1152157" y="6004358"/>
            <a:ext cx="4686807" cy="646331"/>
          </a:xfrm>
          <a:prstGeom prst="rect">
            <a:avLst/>
          </a:prstGeom>
          <a:noFill/>
        </p:spPr>
        <p:txBody>
          <a:bodyPr wrap="square" rtlCol="0">
            <a:spAutoFit/>
          </a:bodyPr>
          <a:lstStyle/>
          <a:p>
            <a:r>
              <a:rPr lang="en-US" sz="1800" dirty="0" smtClean="0">
                <a:solidFill>
                  <a:schemeClr val="accent5">
                    <a:lumMod val="75000"/>
                  </a:schemeClr>
                </a:solidFill>
              </a:rPr>
              <a:t>School of Applied Computing</a:t>
            </a:r>
          </a:p>
          <a:p>
            <a:r>
              <a:rPr lang="en-US" sz="1800" dirty="0" smtClean="0">
                <a:solidFill>
                  <a:schemeClr val="accent5">
                    <a:lumMod val="75000"/>
                  </a:schemeClr>
                </a:solidFill>
              </a:rPr>
              <a:t>Faculty </a:t>
            </a:r>
            <a:r>
              <a:rPr lang="en-US" sz="1800" smtClean="0">
                <a:solidFill>
                  <a:schemeClr val="accent5">
                    <a:lumMod val="75000"/>
                  </a:schemeClr>
                </a:solidFill>
              </a:rPr>
              <a:t>of Applied Design and Engineering</a:t>
            </a:r>
            <a:endParaRPr lang="en-US" sz="1800" dirty="0">
              <a:solidFill>
                <a:schemeClr val="accent5">
                  <a:lumMod val="75000"/>
                </a:schemeClr>
              </a:solidFill>
            </a:endParaRPr>
          </a:p>
        </p:txBody>
      </p:sp>
    </p:spTree>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Lst>
  <p:hf sldNum="0" hdr="0" ftr="0" dt="0"/>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04288" y="2116048"/>
            <a:ext cx="6361652" cy="1188262"/>
          </a:xfrm>
        </p:spPr>
        <p:txBody>
          <a:bodyPr>
            <a:noAutofit/>
          </a:bodyPr>
          <a:lstStyle/>
          <a:p>
            <a:pPr algn="ctr"/>
            <a:r>
              <a:rPr lang="en-US" sz="6600" dirty="0" smtClean="0">
                <a:latin typeface="Times New Roman"/>
                <a:cs typeface="Times New Roman"/>
              </a:rPr>
              <a:t>Asynchronous Connections</a:t>
            </a:r>
            <a:endParaRPr lang="en-US" sz="6600" dirty="0">
              <a:latin typeface="Times New Roman"/>
              <a:cs typeface="Times New Roman"/>
            </a:endParaRPr>
          </a:p>
        </p:txBody>
      </p:sp>
    </p:spTree>
    <p:extLst>
      <p:ext uri="{BB962C8B-B14F-4D97-AF65-F5344CB8AC3E}">
        <p14:creationId xmlns:p14="http://schemas.microsoft.com/office/powerpoint/2010/main" val="394300320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8788"/>
          </a:xfrm>
        </p:spPr>
        <p:txBody>
          <a:bodyPr/>
          <a:lstStyle/>
          <a:p>
            <a:r>
              <a:rPr lang="en-GB" dirty="0" smtClean="0"/>
              <a:t>Asynchronous Connections</a:t>
            </a:r>
            <a:endParaRPr lang="en-GB" dirty="0"/>
          </a:p>
        </p:txBody>
      </p:sp>
      <p:sp>
        <p:nvSpPr>
          <p:cNvPr id="3" name="Content Placeholder 2"/>
          <p:cNvSpPr>
            <a:spLocks noGrp="1"/>
          </p:cNvSpPr>
          <p:nvPr>
            <p:ph idx="1"/>
          </p:nvPr>
        </p:nvSpPr>
        <p:spPr>
          <a:xfrm>
            <a:off x="1435608" y="1321904"/>
            <a:ext cx="7498080" cy="4334047"/>
          </a:xfrm>
        </p:spPr>
        <p:txBody>
          <a:bodyPr/>
          <a:lstStyle/>
          <a:p>
            <a:r>
              <a:rPr lang="en-GB" sz="2400" dirty="0" smtClean="0"/>
              <a:t>Asynchronous connections use standard phone lines and are available virtually everywhere. </a:t>
            </a:r>
          </a:p>
          <a:p>
            <a:r>
              <a:rPr lang="en-GB" sz="2400" dirty="0" smtClean="0"/>
              <a:t>Wide availability provides a huge advantage over other remote access solutions and effectively mandates the inclusion of asynchronous connections in modern implementations.</a:t>
            </a:r>
          </a:p>
          <a:p>
            <a:r>
              <a:rPr lang="en-GB" sz="2400" dirty="0" smtClean="0"/>
              <a:t>Asynchronous Connections require a lengthy call setup time sometimes more than a minute which can substantially impact user and application performance.</a:t>
            </a:r>
          </a:p>
          <a:p>
            <a:endParaRPr lang="en-GB" sz="2400" dirty="0"/>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2173" y="274638"/>
            <a:ext cx="7498080" cy="550115"/>
          </a:xfrm>
        </p:spPr>
        <p:txBody>
          <a:bodyPr>
            <a:normAutofit fontScale="90000"/>
          </a:bodyPr>
          <a:lstStyle/>
          <a:p>
            <a:r>
              <a:rPr lang="en-GB" dirty="0" smtClean="0"/>
              <a:t>Asynchronous Modems</a:t>
            </a:r>
            <a:endParaRPr lang="en-GB" dirty="0"/>
          </a:p>
        </p:txBody>
      </p:sp>
      <p:sp>
        <p:nvSpPr>
          <p:cNvPr id="3" name="Content Placeholder 2"/>
          <p:cNvSpPr>
            <a:spLocks noGrp="1"/>
          </p:cNvSpPr>
          <p:nvPr>
            <p:ph idx="1"/>
          </p:nvPr>
        </p:nvSpPr>
        <p:spPr>
          <a:xfrm>
            <a:off x="1435608" y="1021976"/>
            <a:ext cx="7498080" cy="4633975"/>
          </a:xfrm>
        </p:spPr>
        <p:txBody>
          <a:bodyPr/>
          <a:lstStyle/>
          <a:p>
            <a:r>
              <a:rPr lang="en-GB" sz="2000" dirty="0" smtClean="0"/>
              <a:t>Modems are modulators/demodulators, but most people simply define them by high-level function modems connect devices to the telephone network.</a:t>
            </a:r>
          </a:p>
          <a:p>
            <a:r>
              <a:rPr lang="en-GB" sz="2000" dirty="0" smtClean="0"/>
              <a:t>These device connect the computer or router to the phone network and may incorporate a pass-through for an analog phone set.</a:t>
            </a:r>
          </a:p>
          <a:p>
            <a:r>
              <a:rPr lang="en-GB" sz="2000" dirty="0" smtClean="0"/>
              <a:t>Modems are considered as Data Communications Equipment (DCE), while computers and routers are Data Terminal Equipment (DTE).</a:t>
            </a:r>
          </a:p>
          <a:p>
            <a:r>
              <a:rPr lang="en-GB" sz="2000" dirty="0" smtClean="0"/>
              <a:t>The connection between the modems, or DCE, is analog in nature meaning that bits are defined by an analog waveform that is continuous and variable.</a:t>
            </a:r>
          </a:p>
          <a:p>
            <a:r>
              <a:rPr lang="en-GB" sz="2000" dirty="0" smtClean="0"/>
              <a:t>DTE connections are digital in nature; this means that each bit has a clear zero or one volt to denote the bit.</a:t>
            </a:r>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2173" y="274638"/>
            <a:ext cx="7498080" cy="550115"/>
          </a:xfrm>
        </p:spPr>
        <p:txBody>
          <a:bodyPr>
            <a:normAutofit fontScale="90000"/>
          </a:bodyPr>
          <a:lstStyle/>
          <a:p>
            <a:r>
              <a:rPr lang="en-GB" dirty="0" smtClean="0"/>
              <a:t>Asynchronous Modems</a:t>
            </a:r>
            <a:endParaRPr lang="en-GB" dirty="0"/>
          </a:p>
        </p:txBody>
      </p:sp>
      <p:sp>
        <p:nvSpPr>
          <p:cNvPr id="3" name="Content Placeholder 2"/>
          <p:cNvSpPr>
            <a:spLocks noGrp="1"/>
          </p:cNvSpPr>
          <p:nvPr>
            <p:ph idx="1"/>
          </p:nvPr>
        </p:nvSpPr>
        <p:spPr>
          <a:xfrm>
            <a:off x="1435608" y="1021976"/>
            <a:ext cx="7498080" cy="4633975"/>
          </a:xfrm>
        </p:spPr>
        <p:txBody>
          <a:bodyPr/>
          <a:lstStyle/>
          <a:p>
            <a:r>
              <a:rPr lang="en-GB" sz="2000" dirty="0" smtClean="0"/>
              <a:t>It is important to remember that asynchronous refers to clocking and not a digital or analog transmission.</a:t>
            </a:r>
          </a:p>
          <a:p>
            <a:r>
              <a:rPr lang="en-GB" sz="2000" dirty="0" smtClean="0"/>
              <a:t>Clocking in asynchronous connections is provided with start and stop bits which results in 10 bits per byte of data. 8 for data byte, one for start and one for stop.</a:t>
            </a:r>
          </a:p>
          <a:p>
            <a:endParaRPr lang="en-GB" sz="2000" dirty="0"/>
          </a:p>
        </p:txBody>
      </p:sp>
      <p:pic>
        <p:nvPicPr>
          <p:cNvPr id="1026" name="Picture 2" descr="C:\Users\sc-kr\Desktop\Drawing1.jpg"/>
          <p:cNvPicPr>
            <a:picLocks noChangeAspect="1" noChangeArrowheads="1"/>
          </p:cNvPicPr>
          <p:nvPr/>
        </p:nvPicPr>
        <p:blipFill>
          <a:blip r:embed="rId2"/>
          <a:srcRect/>
          <a:stretch>
            <a:fillRect/>
          </a:stretch>
        </p:blipFill>
        <p:spPr bwMode="auto">
          <a:xfrm>
            <a:off x="1767620" y="3494088"/>
            <a:ext cx="7022633" cy="1206500"/>
          </a:xfrm>
          <a:prstGeom prst="rect">
            <a:avLst/>
          </a:prstGeom>
          <a:noFill/>
        </p:spPr>
      </p:pic>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30797"/>
          </a:xfrm>
        </p:spPr>
        <p:txBody>
          <a:bodyPr>
            <a:normAutofit fontScale="90000"/>
          </a:bodyPr>
          <a:lstStyle/>
          <a:p>
            <a:r>
              <a:rPr lang="en-GB" sz="3600" dirty="0" smtClean="0"/>
              <a:t>Signalling and Cabling</a:t>
            </a:r>
            <a:endParaRPr lang="en-GB" sz="3600" dirty="0"/>
          </a:p>
        </p:txBody>
      </p:sp>
      <p:sp>
        <p:nvSpPr>
          <p:cNvPr id="3" name="Content Placeholder 2"/>
          <p:cNvSpPr>
            <a:spLocks noGrp="1"/>
          </p:cNvSpPr>
          <p:nvPr>
            <p:ph idx="1"/>
          </p:nvPr>
        </p:nvSpPr>
        <p:spPr>
          <a:xfrm>
            <a:off x="1435608" y="1048872"/>
            <a:ext cx="7498080" cy="4607080"/>
          </a:xfrm>
        </p:spPr>
        <p:txBody>
          <a:bodyPr/>
          <a:lstStyle/>
          <a:p>
            <a:r>
              <a:rPr lang="en-GB" sz="2000" dirty="0" smtClean="0"/>
              <a:t>The cables used in asynchronous connections differ depending on the end device and the type and distance of the connection.</a:t>
            </a:r>
          </a:p>
          <a:p>
            <a:r>
              <a:rPr lang="en-GB" sz="2000" dirty="0" smtClean="0"/>
              <a:t>Modems typically use two different types of connectors; one for DTE and one for DCE. </a:t>
            </a:r>
          </a:p>
          <a:p>
            <a:r>
              <a:rPr lang="en-GB" sz="2000" dirty="0" smtClean="0"/>
              <a:t>An RS-232C 25pin connector typically provides the DTE termination.</a:t>
            </a:r>
          </a:p>
          <a:p>
            <a:r>
              <a:rPr lang="en-GB" sz="2000" dirty="0" smtClean="0"/>
              <a:t>The DCE connection to the phone network is provided by a standard RJ-11 connector.</a:t>
            </a:r>
          </a:p>
          <a:p>
            <a:r>
              <a:rPr lang="en-GB" sz="2000" dirty="0" smtClean="0"/>
              <a:t>For the connection between the DTE and the DCE, there are individual wires are used in the serial cable. </a:t>
            </a:r>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667" y="0"/>
            <a:ext cx="7498080" cy="887506"/>
          </a:xfrm>
        </p:spPr>
        <p:txBody>
          <a:bodyPr>
            <a:normAutofit/>
          </a:bodyPr>
          <a:lstStyle/>
          <a:p>
            <a:r>
              <a:rPr lang="en-GB" sz="3600" dirty="0" smtClean="0"/>
              <a:t>DTE to DCE signalling</a:t>
            </a:r>
            <a:endParaRPr lang="en-GB" sz="3600" dirty="0"/>
          </a:p>
        </p:txBody>
      </p:sp>
      <p:sp>
        <p:nvSpPr>
          <p:cNvPr id="3" name="Content Placeholder 2"/>
          <p:cNvSpPr>
            <a:spLocks noGrp="1"/>
          </p:cNvSpPr>
          <p:nvPr>
            <p:ph idx="1"/>
          </p:nvPr>
        </p:nvSpPr>
        <p:spPr>
          <a:xfrm>
            <a:off x="1317812" y="887506"/>
            <a:ext cx="7615876" cy="4768445"/>
          </a:xfrm>
        </p:spPr>
        <p:txBody>
          <a:bodyPr/>
          <a:lstStyle/>
          <a:p>
            <a:r>
              <a:rPr lang="en-GB" sz="2000" dirty="0" err="1" smtClean="0"/>
              <a:t>Tx</a:t>
            </a:r>
            <a:r>
              <a:rPr lang="en-GB" sz="2000" dirty="0" smtClean="0"/>
              <a:t>:  </a:t>
            </a:r>
            <a:r>
              <a:rPr lang="en-GB" sz="2000" dirty="0" smtClean="0"/>
              <a:t>Transmits data from the DTE to the DCE.  All serial connections send their data one bit at a time over a single transmission path. This differs from parallel transmission that have multiple paths. </a:t>
            </a:r>
            <a:r>
              <a:rPr lang="en-GB" sz="2000" dirty="0" err="1" smtClean="0"/>
              <a:t>Tx</a:t>
            </a:r>
            <a:r>
              <a:rPr lang="en-GB" sz="2000" dirty="0" smtClean="0"/>
              <a:t> is on pin 2.</a:t>
            </a:r>
          </a:p>
          <a:p>
            <a:endParaRPr lang="en-GB" sz="2000" dirty="0" smtClean="0"/>
          </a:p>
          <a:p>
            <a:r>
              <a:rPr lang="en-GB" sz="2000" dirty="0" smtClean="0"/>
              <a:t>Rx: </a:t>
            </a:r>
            <a:r>
              <a:rPr lang="en-GB" sz="2000" dirty="0" smtClean="0"/>
              <a:t> Receives </a:t>
            </a:r>
            <a:r>
              <a:rPr lang="en-GB" sz="2000" dirty="0" smtClean="0"/>
              <a:t>data from the DCE to the DTE and is carried on pin 3. If there is a need to cross two serial ports together as is the case DTE to DTE connections, pin 2 is linked to 3 and vice versa.</a:t>
            </a:r>
          </a:p>
          <a:p>
            <a:endParaRPr lang="en-GB" sz="2000" dirty="0" smtClean="0"/>
          </a:p>
          <a:p>
            <a:r>
              <a:rPr lang="en-GB" sz="2000" dirty="0" smtClean="0"/>
              <a:t>RTS: </a:t>
            </a:r>
            <a:r>
              <a:rPr lang="en-GB" sz="2000" dirty="0" smtClean="0"/>
              <a:t> Request </a:t>
            </a:r>
            <a:r>
              <a:rPr lang="en-GB" sz="2000" dirty="0" smtClean="0"/>
              <a:t>to send is one of the two hardware flow control wires. It signals that the DTE can receive data from the DCE. This depends on having sufficient buffers available.</a:t>
            </a:r>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667" y="0"/>
            <a:ext cx="7498080" cy="887506"/>
          </a:xfrm>
        </p:spPr>
        <p:txBody>
          <a:bodyPr>
            <a:normAutofit/>
          </a:bodyPr>
          <a:lstStyle/>
          <a:p>
            <a:r>
              <a:rPr lang="en-GB" sz="3600" dirty="0" smtClean="0"/>
              <a:t>DTE to DCE signalling</a:t>
            </a:r>
            <a:endParaRPr lang="en-GB" sz="3600" dirty="0"/>
          </a:p>
        </p:txBody>
      </p:sp>
      <p:sp>
        <p:nvSpPr>
          <p:cNvPr id="3" name="Content Placeholder 2"/>
          <p:cNvSpPr>
            <a:spLocks noGrp="1"/>
          </p:cNvSpPr>
          <p:nvPr>
            <p:ph idx="1"/>
          </p:nvPr>
        </p:nvSpPr>
        <p:spPr>
          <a:xfrm>
            <a:off x="1317812" y="887506"/>
            <a:ext cx="7615876" cy="4768445"/>
          </a:xfrm>
        </p:spPr>
        <p:txBody>
          <a:bodyPr/>
          <a:lstStyle/>
          <a:p>
            <a:r>
              <a:rPr lang="en-GB" sz="2000" dirty="0" smtClean="0"/>
              <a:t>CTS: Clear to send is the second hardware flow control wire and it signals that the DCE is ready to receive from the DTE.</a:t>
            </a:r>
          </a:p>
          <a:p>
            <a:endParaRPr lang="en-GB" sz="2000" dirty="0" smtClean="0"/>
          </a:p>
          <a:p>
            <a:r>
              <a:rPr lang="en-GB" sz="2000" dirty="0" smtClean="0"/>
              <a:t>DTR: The data terminal ready wire is a modern control signalling wire which signifies that the DTE can accept a call from the DCE.</a:t>
            </a:r>
          </a:p>
          <a:p>
            <a:endParaRPr lang="en-GB" sz="2000" dirty="0" smtClean="0"/>
          </a:p>
          <a:p>
            <a:r>
              <a:rPr lang="en-GB" sz="2000" dirty="0" smtClean="0"/>
              <a:t>CD: carrier detection indicates that the DCEs have connected. It is also a modem control wire.</a:t>
            </a:r>
          </a:p>
          <a:p>
            <a:endParaRPr lang="en-GB" sz="2000" dirty="0" smtClean="0"/>
          </a:p>
          <a:p>
            <a:r>
              <a:rPr lang="en-GB" sz="2000" dirty="0" smtClean="0"/>
              <a:t>Ground: The electrical ground provides a baseline for voltage changes on the TC and RX wires. It is on pin 7.</a:t>
            </a:r>
          </a:p>
          <a:p>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020" y="161364"/>
            <a:ext cx="7498080" cy="923365"/>
          </a:xfrm>
        </p:spPr>
        <p:txBody>
          <a:bodyPr>
            <a:normAutofit/>
          </a:bodyPr>
          <a:lstStyle/>
          <a:p>
            <a:r>
              <a:rPr lang="en-GB" sz="3600" dirty="0" smtClean="0"/>
              <a:t>Modulation Standards</a:t>
            </a:r>
            <a:endParaRPr lang="en-GB" sz="3600" dirty="0"/>
          </a:p>
        </p:txBody>
      </p:sp>
      <p:sp>
        <p:nvSpPr>
          <p:cNvPr id="3" name="Content Placeholder 2"/>
          <p:cNvSpPr>
            <a:spLocks noGrp="1"/>
          </p:cNvSpPr>
          <p:nvPr>
            <p:ph idx="1"/>
          </p:nvPr>
        </p:nvSpPr>
        <p:spPr>
          <a:xfrm>
            <a:off x="1290918" y="1201270"/>
            <a:ext cx="7642770" cy="4454681"/>
          </a:xfrm>
        </p:spPr>
        <p:txBody>
          <a:bodyPr/>
          <a:lstStyle/>
          <a:p>
            <a:r>
              <a:rPr lang="en-GB" sz="2000" dirty="0" smtClean="0"/>
              <a:t>Modulation defines the method used to encode the data stream between DCE devices. </a:t>
            </a:r>
          </a:p>
          <a:p>
            <a:endParaRPr lang="en-GB" sz="2000" dirty="0" smtClean="0"/>
          </a:p>
          <a:p>
            <a:r>
              <a:rPr lang="en-GB" sz="2000" dirty="0" smtClean="0"/>
              <a:t>There are many different modulation standards including several proprietary methods.</a:t>
            </a:r>
          </a:p>
          <a:p>
            <a:endParaRPr lang="en-GB" sz="2000" dirty="0" smtClean="0"/>
          </a:p>
          <a:p>
            <a:r>
              <a:rPr lang="en-GB" sz="2000" dirty="0" smtClean="0"/>
              <a:t>Modems will negotiate the modulation standard to be used during connection should line conditions permit. </a:t>
            </a:r>
          </a:p>
          <a:p>
            <a:endParaRPr lang="en-GB" sz="2000" dirty="0" smtClean="0"/>
          </a:p>
          <a:p>
            <a:r>
              <a:rPr lang="en-GB" sz="2000" dirty="0" smtClean="0"/>
              <a:t>This can provide improved performance or prevent a connection from terminating should the line condition degrade.</a:t>
            </a:r>
            <a:endParaRPr lang="en-GB" sz="1800" dirty="0"/>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7020" y="161364"/>
            <a:ext cx="7498080" cy="923365"/>
          </a:xfrm>
        </p:spPr>
        <p:txBody>
          <a:bodyPr>
            <a:normAutofit/>
          </a:bodyPr>
          <a:lstStyle/>
          <a:p>
            <a:r>
              <a:rPr lang="en-GB" sz="3600" dirty="0" smtClean="0"/>
              <a:t>Modulation Standards</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5981273"/>
              </p:ext>
            </p:extLst>
          </p:nvPr>
        </p:nvGraphicFramePr>
        <p:xfrm>
          <a:off x="1290638" y="1201738"/>
          <a:ext cx="7643811" cy="4348480"/>
        </p:xfrm>
        <a:graphic>
          <a:graphicData uri="http://schemas.openxmlformats.org/drawingml/2006/table">
            <a:tbl>
              <a:tblPr firstRow="1" bandRow="1">
                <a:tableStyleId>{5C22544A-7EE6-4342-B048-85BDC9FD1C3A}</a:tableStyleId>
              </a:tblPr>
              <a:tblGrid>
                <a:gridCol w="2547937"/>
                <a:gridCol w="2547937"/>
                <a:gridCol w="2547937"/>
              </a:tblGrid>
              <a:tr h="370840">
                <a:tc>
                  <a:txBody>
                    <a:bodyPr/>
                    <a:lstStyle/>
                    <a:p>
                      <a:r>
                        <a:rPr lang="en-GB" dirty="0" smtClean="0"/>
                        <a:t>Modulation</a:t>
                      </a:r>
                      <a:endParaRPr lang="en-GB" dirty="0"/>
                    </a:p>
                  </a:txBody>
                  <a:tcPr/>
                </a:tc>
                <a:tc>
                  <a:txBody>
                    <a:bodyPr/>
                    <a:lstStyle/>
                    <a:p>
                      <a:r>
                        <a:rPr lang="en-GB" dirty="0" smtClean="0"/>
                        <a:t>DCE to DCE Bandwidth</a:t>
                      </a:r>
                      <a:endParaRPr lang="en-GB" dirty="0"/>
                    </a:p>
                  </a:txBody>
                  <a:tcPr/>
                </a:tc>
                <a:tc>
                  <a:txBody>
                    <a:bodyPr/>
                    <a:lstStyle/>
                    <a:p>
                      <a:r>
                        <a:rPr lang="en-GB" dirty="0" smtClean="0"/>
                        <a:t>Status</a:t>
                      </a:r>
                      <a:endParaRPr lang="en-GB" dirty="0"/>
                    </a:p>
                  </a:txBody>
                  <a:tcPr/>
                </a:tc>
              </a:tr>
              <a:tr h="370840">
                <a:tc>
                  <a:txBody>
                    <a:bodyPr/>
                    <a:lstStyle/>
                    <a:p>
                      <a:r>
                        <a:rPr lang="en-GB" dirty="0" smtClean="0"/>
                        <a:t>V.22</a:t>
                      </a:r>
                      <a:endParaRPr lang="en-GB" dirty="0"/>
                    </a:p>
                  </a:txBody>
                  <a:tcPr/>
                </a:tc>
                <a:tc>
                  <a:txBody>
                    <a:bodyPr/>
                    <a:lstStyle/>
                    <a:p>
                      <a:r>
                        <a:rPr lang="en-GB" dirty="0" smtClean="0"/>
                        <a:t>1200bps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V.22bis</a:t>
                      </a:r>
                      <a:endParaRPr lang="en-GB" dirty="0"/>
                    </a:p>
                  </a:txBody>
                  <a:tcPr/>
                </a:tc>
                <a:tc>
                  <a:txBody>
                    <a:bodyPr/>
                    <a:lstStyle/>
                    <a:p>
                      <a:r>
                        <a:rPr lang="en-GB" dirty="0" smtClean="0"/>
                        <a:t>2400bps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V.32</a:t>
                      </a:r>
                      <a:endParaRPr lang="en-GB" dirty="0"/>
                    </a:p>
                  </a:txBody>
                  <a:tcPr/>
                </a:tc>
                <a:tc>
                  <a:txBody>
                    <a:bodyPr/>
                    <a:lstStyle/>
                    <a:p>
                      <a:r>
                        <a:rPr lang="en-GB" dirty="0" smtClean="0"/>
                        <a:t>9600bps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V.34</a:t>
                      </a:r>
                      <a:endParaRPr lang="en-GB" dirty="0"/>
                    </a:p>
                  </a:txBody>
                  <a:tcPr/>
                </a:tc>
                <a:tc>
                  <a:txBody>
                    <a:bodyPr/>
                    <a:lstStyle/>
                    <a:p>
                      <a:r>
                        <a:rPr lang="en-GB" dirty="0" smtClean="0"/>
                        <a:t>28.8Kbps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err="1" smtClean="0"/>
                        <a:t>V.Fast</a:t>
                      </a:r>
                      <a:endParaRPr lang="en-GB" dirty="0"/>
                    </a:p>
                  </a:txBody>
                  <a:tcPr/>
                </a:tc>
                <a:tc>
                  <a:txBody>
                    <a:bodyPr/>
                    <a:lstStyle/>
                    <a:p>
                      <a:r>
                        <a:rPr lang="en-GB" dirty="0" smtClean="0"/>
                        <a:t>28.8Kbps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V.FC</a:t>
                      </a:r>
                      <a:endParaRPr lang="en-GB" dirty="0"/>
                    </a:p>
                  </a:txBody>
                  <a:tcPr/>
                </a:tc>
                <a:tc>
                  <a:txBody>
                    <a:bodyPr/>
                    <a:lstStyle/>
                    <a:p>
                      <a:r>
                        <a:rPr lang="en-GB" dirty="0" smtClean="0"/>
                        <a:t>28.8Kbps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V.34 annex 1201H</a:t>
                      </a:r>
                      <a:endParaRPr lang="en-GB" dirty="0"/>
                    </a:p>
                  </a:txBody>
                  <a:tcPr/>
                </a:tc>
                <a:tc>
                  <a:txBody>
                    <a:bodyPr/>
                    <a:lstStyle/>
                    <a:p>
                      <a:r>
                        <a:rPr lang="en-GB" dirty="0" smtClean="0"/>
                        <a:t>33.6Kbps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ITU</a:t>
                      </a:r>
                      <a:r>
                        <a:rPr lang="en-GB" baseline="0" dirty="0" smtClean="0"/>
                        <a:t> standard</a:t>
                      </a:r>
                      <a:endParaRPr lang="en-GB" dirty="0" smtClean="0"/>
                    </a:p>
                  </a:txBody>
                  <a:tcPr/>
                </a:tc>
              </a:tr>
              <a:tr h="370840">
                <a:tc>
                  <a:txBody>
                    <a:bodyPr/>
                    <a:lstStyle/>
                    <a:p>
                      <a:r>
                        <a:rPr lang="en-GB" dirty="0" smtClean="0"/>
                        <a:t>K56Flex</a:t>
                      </a:r>
                      <a:endParaRPr lang="en-GB" dirty="0"/>
                    </a:p>
                  </a:txBody>
                  <a:tcPr/>
                </a:tc>
                <a:tc>
                  <a:txBody>
                    <a:bodyPr/>
                    <a:lstStyle/>
                    <a:p>
                      <a:r>
                        <a:rPr lang="en-GB" dirty="0" smtClean="0"/>
                        <a:t>56Kbps</a:t>
                      </a:r>
                      <a:endParaRPr lang="en-GB" dirty="0"/>
                    </a:p>
                  </a:txBody>
                  <a:tcPr/>
                </a:tc>
                <a:tc>
                  <a:txBody>
                    <a:bodyPr/>
                    <a:lstStyle/>
                    <a:p>
                      <a:r>
                        <a:rPr lang="en-GB" dirty="0" smtClean="0"/>
                        <a:t>Proprietary</a:t>
                      </a:r>
                      <a:endParaRPr lang="en-GB" dirty="0"/>
                    </a:p>
                  </a:txBody>
                  <a:tcPr/>
                </a:tc>
              </a:tr>
              <a:tr h="370840">
                <a:tc>
                  <a:txBody>
                    <a:bodyPr/>
                    <a:lstStyle/>
                    <a:p>
                      <a:r>
                        <a:rPr lang="en-GB" dirty="0" smtClean="0"/>
                        <a:t>X2</a:t>
                      </a:r>
                      <a:endParaRPr lang="en-GB" dirty="0"/>
                    </a:p>
                  </a:txBody>
                  <a:tcPr/>
                </a:tc>
                <a:tc>
                  <a:txBody>
                    <a:bodyPr/>
                    <a:lstStyle/>
                    <a:p>
                      <a:r>
                        <a:rPr lang="en-GB" dirty="0" smtClean="0"/>
                        <a:t>56Kbps</a:t>
                      </a:r>
                      <a:endParaRPr lang="en-GB" dirty="0"/>
                    </a:p>
                  </a:txBody>
                  <a:tcPr/>
                </a:tc>
                <a:tc>
                  <a:txBody>
                    <a:bodyPr/>
                    <a:lstStyle/>
                    <a:p>
                      <a:r>
                        <a:rPr lang="en-GB" dirty="0" smtClean="0"/>
                        <a:t>Proprietary</a:t>
                      </a:r>
                      <a:endParaRPr lang="en-GB" dirty="0"/>
                    </a:p>
                  </a:txBody>
                  <a:tcPr/>
                </a:tc>
              </a:tr>
              <a:tr h="370840">
                <a:tc>
                  <a:txBody>
                    <a:bodyPr/>
                    <a:lstStyle/>
                    <a:p>
                      <a:r>
                        <a:rPr lang="en-GB" dirty="0" smtClean="0"/>
                        <a:t>V.90</a:t>
                      </a:r>
                      <a:endParaRPr lang="en-GB" dirty="0"/>
                    </a:p>
                  </a:txBody>
                  <a:tcPr/>
                </a:tc>
                <a:tc>
                  <a:txBody>
                    <a:bodyPr/>
                    <a:lstStyle/>
                    <a:p>
                      <a:r>
                        <a:rPr lang="en-GB" dirty="0" smtClean="0"/>
                        <a:t>56Kbps</a:t>
                      </a:r>
                      <a:endParaRPr lang="en-GB" dirty="0"/>
                    </a:p>
                  </a:txBody>
                  <a:tcPr/>
                </a:tc>
                <a:tc>
                  <a:txBody>
                    <a:bodyPr/>
                    <a:lstStyle/>
                    <a:p>
                      <a:r>
                        <a:rPr lang="en-GB" dirty="0" smtClean="0"/>
                        <a:t>ITU</a:t>
                      </a:r>
                      <a:r>
                        <a:rPr lang="en-GB" baseline="0" dirty="0" smtClean="0"/>
                        <a:t> standard</a:t>
                      </a:r>
                      <a:endParaRPr lang="en-GB" dirty="0"/>
                    </a:p>
                  </a:txBody>
                  <a:tcPr/>
                </a:tc>
              </a:tr>
            </a:tbl>
          </a:graphicData>
        </a:graphic>
      </p:graphicFrame>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597" y="0"/>
            <a:ext cx="7498080" cy="986118"/>
          </a:xfrm>
        </p:spPr>
        <p:txBody>
          <a:bodyPr>
            <a:normAutofit/>
          </a:bodyPr>
          <a:lstStyle/>
          <a:p>
            <a:r>
              <a:rPr lang="en-GB" sz="3600" dirty="0" smtClean="0"/>
              <a:t>Data Compression</a:t>
            </a:r>
            <a:endParaRPr lang="en-GB" sz="3600" dirty="0"/>
          </a:p>
        </p:txBody>
      </p:sp>
      <p:sp>
        <p:nvSpPr>
          <p:cNvPr id="3" name="Content Placeholder 2"/>
          <p:cNvSpPr>
            <a:spLocks noGrp="1"/>
          </p:cNvSpPr>
          <p:nvPr>
            <p:ph idx="1"/>
          </p:nvPr>
        </p:nvSpPr>
        <p:spPr>
          <a:xfrm>
            <a:off x="1317812" y="986118"/>
            <a:ext cx="7615876" cy="4669833"/>
          </a:xfrm>
        </p:spPr>
        <p:txBody>
          <a:bodyPr/>
          <a:lstStyle/>
          <a:p>
            <a:r>
              <a:rPr lang="en-GB" sz="1800" dirty="0" smtClean="0"/>
              <a:t>Data compression allows the representation of the bit stream that substitutes repetitive data with fewer bits that will be interpreted, or uncompressed, on the other modem.</a:t>
            </a:r>
          </a:p>
          <a:p>
            <a:r>
              <a:rPr lang="en-GB" sz="1800" dirty="0" smtClean="0"/>
              <a:t>One of the more common compression systems today is V.42bis, which is based on the theoretical works of Professors </a:t>
            </a:r>
            <a:r>
              <a:rPr lang="en-GB" sz="1800" dirty="0" err="1" smtClean="0"/>
              <a:t>Ziv</a:t>
            </a:r>
            <a:r>
              <a:rPr lang="en-GB" sz="1800" dirty="0" smtClean="0"/>
              <a:t> and Lempel at </a:t>
            </a:r>
            <a:r>
              <a:rPr lang="en-GB" sz="1800" dirty="0" err="1" smtClean="0"/>
              <a:t>Technion</a:t>
            </a:r>
            <a:r>
              <a:rPr lang="en-GB" sz="1800" dirty="0" smtClean="0"/>
              <a:t> University in Israel. </a:t>
            </a:r>
          </a:p>
          <a:p>
            <a:r>
              <a:rPr lang="en-GB" sz="1800" dirty="0" smtClean="0"/>
              <a:t>The work of </a:t>
            </a:r>
            <a:r>
              <a:rPr lang="en-GB" sz="1800" dirty="0" err="1" smtClean="0"/>
              <a:t>Ziv</a:t>
            </a:r>
            <a:r>
              <a:rPr lang="en-GB" sz="1800" dirty="0" smtClean="0"/>
              <a:t> and Lempel was used by Englishman Terry Welch to develop the LZW algorithm, named to honour the 3 men. </a:t>
            </a:r>
          </a:p>
          <a:p>
            <a:r>
              <a:rPr lang="en-GB" sz="1800" dirty="0" smtClean="0"/>
              <a:t>The LZW process uses two steps in order to parse character sequences into a table of strings; these strings are then represented with one of 256 codes. </a:t>
            </a:r>
          </a:p>
          <a:p>
            <a:r>
              <a:rPr lang="en-GB" sz="1800" dirty="0" smtClean="0"/>
              <a:t>The parsing process works by constantly trying to find longer sequences that aren’t part of the current 256 values.</a:t>
            </a:r>
          </a:p>
          <a:p>
            <a:r>
              <a:rPr lang="en-GB" sz="1800" dirty="0" smtClean="0"/>
              <a:t>This allows the compression process to substitute longer and longer strings, which subsequently increases the benefits of the compression.</a:t>
            </a:r>
          </a:p>
          <a:p>
            <a:endParaRPr lang="en-GB" sz="1800" dirty="0"/>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1490" y="220848"/>
            <a:ext cx="7498080" cy="720444"/>
          </a:xfrm>
        </p:spPr>
        <p:txBody>
          <a:bodyPr>
            <a:normAutofit/>
          </a:bodyPr>
          <a:lstStyle/>
          <a:p>
            <a:r>
              <a:rPr lang="en-GB" sz="3200" dirty="0" smtClean="0"/>
              <a:t>Error Correction</a:t>
            </a:r>
            <a:endParaRPr lang="en-GB" sz="3200" dirty="0"/>
          </a:p>
        </p:txBody>
      </p:sp>
      <p:sp>
        <p:nvSpPr>
          <p:cNvPr id="3" name="Content Placeholder 2"/>
          <p:cNvSpPr>
            <a:spLocks noGrp="1"/>
          </p:cNvSpPr>
          <p:nvPr>
            <p:ph idx="1"/>
          </p:nvPr>
        </p:nvSpPr>
        <p:spPr>
          <a:xfrm>
            <a:off x="1211490" y="1165412"/>
            <a:ext cx="7722198" cy="4490539"/>
          </a:xfrm>
        </p:spPr>
        <p:txBody>
          <a:bodyPr/>
          <a:lstStyle/>
          <a:p>
            <a:r>
              <a:rPr lang="en-GB" sz="1800" dirty="0" smtClean="0"/>
              <a:t>Error correction validates the integrity of the data and is frequently used with compression to verify that the compression process did not corrupt the data.</a:t>
            </a:r>
          </a:p>
          <a:p>
            <a:endParaRPr lang="en-GB" sz="1800" dirty="0" smtClean="0"/>
          </a:p>
          <a:p>
            <a:r>
              <a:rPr lang="en-GB" sz="1800" dirty="0" smtClean="0"/>
              <a:t>The impact of a single-bit error can distort substantial amounts of compressed data instead of just impacting a single bit, it might distort two or more bytes which in turn may require retransmission of even more data.</a:t>
            </a:r>
          </a:p>
          <a:p>
            <a:endParaRPr lang="en-GB" sz="1800" dirty="0" smtClean="0"/>
          </a:p>
          <a:p>
            <a:r>
              <a:rPr lang="en-GB" sz="1800" dirty="0" smtClean="0"/>
              <a:t>Detection of errors as quickly as possible can reduce the amount of data that needs to be retransmitted and thus, improve total throughput.</a:t>
            </a:r>
          </a:p>
          <a:p>
            <a:endParaRPr lang="en-GB" sz="1800" dirty="0" smtClean="0"/>
          </a:p>
          <a:p>
            <a:r>
              <a:rPr lang="en-GB" sz="1800" dirty="0" smtClean="0"/>
              <a:t>The error correction process relies on a checksum value that validates the data.</a:t>
            </a:r>
          </a:p>
          <a:p>
            <a:endParaRPr lang="en-GB" sz="1800" dirty="0"/>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21833"/>
          </a:xfrm>
        </p:spPr>
        <p:txBody>
          <a:bodyPr>
            <a:noAutofit/>
          </a:bodyPr>
          <a:lstStyle/>
          <a:p>
            <a:r>
              <a:rPr lang="en-GB" sz="2800" dirty="0" smtClean="0"/>
              <a:t>Configuring Asynchronous Modem Connections </a:t>
            </a:r>
            <a:endParaRPr lang="en-GB" sz="2800" dirty="0"/>
          </a:p>
        </p:txBody>
      </p:sp>
      <p:sp>
        <p:nvSpPr>
          <p:cNvPr id="3" name="Content Placeholder 2"/>
          <p:cNvSpPr>
            <a:spLocks noGrp="1"/>
          </p:cNvSpPr>
          <p:nvPr>
            <p:ph idx="1"/>
          </p:nvPr>
        </p:nvSpPr>
        <p:spPr>
          <a:xfrm>
            <a:off x="1435608" y="1407459"/>
            <a:ext cx="7296016" cy="3970586"/>
          </a:xfrm>
        </p:spPr>
        <p:txBody>
          <a:bodyPr/>
          <a:lstStyle/>
          <a:p>
            <a:r>
              <a:rPr lang="en-GB" sz="2400" dirty="0" smtClean="0"/>
              <a:t>Asynchronous connections like other connections require configuration before they may be used.</a:t>
            </a:r>
          </a:p>
          <a:p>
            <a:endParaRPr lang="en-GB" sz="2400" dirty="0" smtClean="0"/>
          </a:p>
          <a:p>
            <a:r>
              <a:rPr lang="en-GB" sz="2400" dirty="0" smtClean="0"/>
              <a:t>There are three possible configuration options:</a:t>
            </a:r>
          </a:p>
          <a:p>
            <a:pPr lvl="1"/>
            <a:r>
              <a:rPr lang="en-GB" sz="1800" dirty="0" smtClean="0"/>
              <a:t>Manual configuration	</a:t>
            </a:r>
          </a:p>
          <a:p>
            <a:pPr lvl="1"/>
            <a:r>
              <a:rPr lang="en-GB" sz="1800" dirty="0" err="1" smtClean="0"/>
              <a:t>Autoconfigure</a:t>
            </a:r>
            <a:endParaRPr lang="en-GB" sz="1800" dirty="0" smtClean="0"/>
          </a:p>
          <a:p>
            <a:pPr lvl="1"/>
            <a:r>
              <a:rPr lang="en-GB" sz="1800" dirty="0" err="1" smtClean="0"/>
              <a:t>Autodiscovery</a:t>
            </a:r>
            <a:endParaRPr lang="en-GB" sz="1800" dirty="0" smtClean="0"/>
          </a:p>
          <a:p>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420" y="134471"/>
            <a:ext cx="7498080" cy="914400"/>
          </a:xfrm>
        </p:spPr>
        <p:txBody>
          <a:bodyPr>
            <a:normAutofit/>
          </a:bodyPr>
          <a:lstStyle/>
          <a:p>
            <a:r>
              <a:rPr lang="en-GB" sz="3600" dirty="0" smtClean="0"/>
              <a:t>Manual Configuration</a:t>
            </a:r>
            <a:endParaRPr lang="en-GB" sz="3600" dirty="0"/>
          </a:p>
        </p:txBody>
      </p:sp>
      <p:sp>
        <p:nvSpPr>
          <p:cNvPr id="3" name="Content Placeholder 2"/>
          <p:cNvSpPr>
            <a:spLocks noGrp="1"/>
          </p:cNvSpPr>
          <p:nvPr>
            <p:ph idx="1"/>
          </p:nvPr>
        </p:nvSpPr>
        <p:spPr>
          <a:xfrm>
            <a:off x="1229420" y="1416424"/>
            <a:ext cx="7704268" cy="4239527"/>
          </a:xfrm>
        </p:spPr>
        <p:txBody>
          <a:bodyPr/>
          <a:lstStyle/>
          <a:p>
            <a:r>
              <a:rPr lang="en-GB" sz="2000" dirty="0" smtClean="0"/>
              <a:t>Requires knowledge of the commands required by the modem to establish the parameters that govern flow control, error control, compression, and the number of rings that will occur before the line is answered.</a:t>
            </a:r>
          </a:p>
          <a:p>
            <a:endParaRPr lang="en-GB" sz="2000" dirty="0" smtClean="0"/>
          </a:p>
          <a:p>
            <a:r>
              <a:rPr lang="en-GB" sz="2000" dirty="0" smtClean="0"/>
              <a:t>Flow control is a function that uses the clear-to-send and ready-to-send pins on the serial cable to govern the bit stream and it may be serviced by hardware or software.</a:t>
            </a:r>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Autoconfigure</a:t>
            </a:r>
            <a:endParaRPr lang="en-GB" dirty="0"/>
          </a:p>
        </p:txBody>
      </p:sp>
      <p:sp>
        <p:nvSpPr>
          <p:cNvPr id="3" name="Content Placeholder 2"/>
          <p:cNvSpPr>
            <a:spLocks noGrp="1"/>
          </p:cNvSpPr>
          <p:nvPr>
            <p:ph idx="1"/>
          </p:nvPr>
        </p:nvSpPr>
        <p:spPr>
          <a:xfrm>
            <a:off x="1308847" y="1417638"/>
            <a:ext cx="7624841" cy="4238313"/>
          </a:xfrm>
        </p:spPr>
        <p:txBody>
          <a:bodyPr/>
          <a:lstStyle/>
          <a:p>
            <a:r>
              <a:rPr lang="en-GB" sz="2400" dirty="0" smtClean="0"/>
              <a:t>Used to automatically configure a modem from a router that has been given the modem type.</a:t>
            </a:r>
          </a:p>
          <a:p>
            <a:endParaRPr lang="en-GB" sz="2400" dirty="0" smtClean="0"/>
          </a:p>
          <a:p>
            <a:r>
              <a:rPr lang="en-GB" sz="2400" dirty="0" smtClean="0"/>
              <a:t>The configuration information is stored in a database on the router.</a:t>
            </a:r>
          </a:p>
          <a:p>
            <a:endParaRPr lang="en-GB" sz="2400" dirty="0" smtClean="0"/>
          </a:p>
          <a:p>
            <a:r>
              <a:rPr lang="en-GB" sz="2400" dirty="0" smtClean="0"/>
              <a:t>Most modern modems provide the ability to identify their type and specifications which a computer or router can use to assist in the configuration process.</a:t>
            </a:r>
            <a:endParaRPr lang="en-GB" sz="2400" dirty="0"/>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4923" y="220848"/>
            <a:ext cx="7498080" cy="693552"/>
          </a:xfrm>
        </p:spPr>
        <p:txBody>
          <a:bodyPr>
            <a:normAutofit fontScale="90000"/>
          </a:bodyPr>
          <a:lstStyle/>
          <a:p>
            <a:r>
              <a:rPr lang="en-GB" dirty="0" err="1" smtClean="0"/>
              <a:t>Autodiscovery</a:t>
            </a:r>
            <a:endParaRPr lang="en-GB" dirty="0"/>
          </a:p>
        </p:txBody>
      </p:sp>
      <p:sp>
        <p:nvSpPr>
          <p:cNvPr id="3" name="Content Placeholder 2"/>
          <p:cNvSpPr>
            <a:spLocks noGrp="1"/>
          </p:cNvSpPr>
          <p:nvPr>
            <p:ph idx="1"/>
          </p:nvPr>
        </p:nvSpPr>
        <p:spPr>
          <a:xfrm>
            <a:off x="1435608" y="1461247"/>
            <a:ext cx="7498080" cy="4005232"/>
          </a:xfrm>
        </p:spPr>
        <p:txBody>
          <a:bodyPr/>
          <a:lstStyle/>
          <a:p>
            <a:r>
              <a:rPr lang="en-GB" sz="2200" dirty="0" smtClean="0"/>
              <a:t>Detects the modem type and then supplies the proper initialization string information.</a:t>
            </a:r>
          </a:p>
          <a:p>
            <a:endParaRPr lang="en-GB" sz="2200" dirty="0" smtClean="0"/>
          </a:p>
          <a:p>
            <a:r>
              <a:rPr lang="en-GB" sz="2200" dirty="0" smtClean="0"/>
              <a:t>This process works by first negotiating the baud, or data rate, and then sending queries to the modem to learn its identity.</a:t>
            </a:r>
          </a:p>
          <a:p>
            <a:endParaRPr lang="en-GB" sz="2200" dirty="0" smtClean="0"/>
          </a:p>
          <a:p>
            <a:r>
              <a:rPr lang="en-GB" sz="2200" dirty="0" smtClean="0"/>
              <a:t>This is accomplished with standard attention (AT) command sequences based on the router’s database. </a:t>
            </a:r>
          </a:p>
          <a:p>
            <a:endParaRPr lang="en-GB" sz="2200" dirty="0" smtClean="0"/>
          </a:p>
          <a:p>
            <a:r>
              <a:rPr lang="en-GB" sz="2200" dirty="0" smtClean="0"/>
              <a:t>If there is no match, the </a:t>
            </a:r>
            <a:r>
              <a:rPr lang="en-GB" sz="2200" dirty="0" err="1" smtClean="0"/>
              <a:t>autodiscovery</a:t>
            </a:r>
            <a:r>
              <a:rPr lang="en-GB" sz="2200" dirty="0" smtClean="0"/>
              <a:t> function will fail.</a:t>
            </a:r>
            <a:endParaRPr lang="en-GB" sz="2200" dirty="0"/>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4" name="Content Placeholder 2"/>
          <p:cNvSpPr>
            <a:spLocks noGrp="1"/>
          </p:cNvSpPr>
          <p:nvPr>
            <p:ph idx="1"/>
          </p:nvPr>
        </p:nvSpPr>
        <p:spPr>
          <a:xfrm>
            <a:off x="1435608" y="1461247"/>
            <a:ext cx="7498080" cy="4005232"/>
          </a:xfrm>
        </p:spPr>
        <p:txBody>
          <a:bodyPr/>
          <a:lstStyle/>
          <a:p>
            <a:r>
              <a:rPr lang="en-GB" sz="2200" dirty="0" smtClean="0"/>
              <a:t>Asynchronous connection</a:t>
            </a:r>
          </a:p>
          <a:p>
            <a:r>
              <a:rPr lang="en-GB" sz="2200" dirty="0" smtClean="0"/>
              <a:t>Asynchronous modem</a:t>
            </a:r>
          </a:p>
          <a:p>
            <a:r>
              <a:rPr lang="en-GB" sz="2200" dirty="0" smtClean="0"/>
              <a:t>Signalling and Modulation</a:t>
            </a:r>
          </a:p>
          <a:p>
            <a:r>
              <a:rPr lang="en-GB" sz="2200" dirty="0" smtClean="0"/>
              <a:t>Data compression</a:t>
            </a:r>
          </a:p>
          <a:p>
            <a:r>
              <a:rPr lang="en-GB" sz="2200" dirty="0" smtClean="0"/>
              <a:t>Error correction</a:t>
            </a:r>
          </a:p>
          <a:p>
            <a:r>
              <a:rPr lang="en-GB" sz="2200" dirty="0" smtClean="0"/>
              <a:t>Configuration</a:t>
            </a:r>
          </a:p>
          <a:p>
            <a:pPr lvl="1"/>
            <a:r>
              <a:rPr lang="en-GB" sz="1800" dirty="0" smtClean="0"/>
              <a:t>Manual</a:t>
            </a:r>
          </a:p>
          <a:p>
            <a:pPr lvl="1"/>
            <a:r>
              <a:rPr lang="en-GB" sz="1800" dirty="0" err="1" smtClean="0"/>
              <a:t>Autoconfigure</a:t>
            </a:r>
            <a:endParaRPr lang="en-GB" sz="1800" dirty="0" smtClean="0"/>
          </a:p>
          <a:p>
            <a:pPr lvl="1"/>
            <a:r>
              <a:rPr lang="en-GB" sz="1800" dirty="0" err="1" smtClean="0"/>
              <a:t>Autodiscovery</a:t>
            </a:r>
            <a:endParaRPr lang="en-GB" sz="1800" dirty="0" smtClean="0"/>
          </a:p>
          <a:p>
            <a:endParaRPr lang="en-GB" sz="2200" dirty="0"/>
          </a:p>
        </p:txBody>
      </p:sp>
    </p:spTree>
    <p:extLst>
      <p:ext uri="{BB962C8B-B14F-4D97-AF65-F5344CB8AC3E}">
        <p14:creationId xmlns:p14="http://schemas.microsoft.com/office/powerpoint/2010/main" val="138742518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ＭＳ ゴシック"/>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ＭＳ ゴシック"/>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Solstice.thmx</Template>
  <TotalTime>481</TotalTime>
  <Words>1188</Words>
  <Application>Microsoft Macintosh PowerPoint</Application>
  <PresentationFormat>On-screen Show (4:3)</PresentationFormat>
  <Paragraphs>126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Solstice</vt:lpstr>
      <vt:lpstr>Asynchronous Connections</vt:lpstr>
      <vt:lpstr>Asynchronous Connections</vt:lpstr>
      <vt:lpstr>Asynchronous Modems</vt:lpstr>
      <vt:lpstr>Asynchronous Modems</vt:lpstr>
      <vt:lpstr>Signalling and Cabling</vt:lpstr>
      <vt:lpstr>DTE to DCE signalling</vt:lpstr>
      <vt:lpstr>DTE to DCE signalling</vt:lpstr>
      <vt:lpstr>Modulation Standards</vt:lpstr>
      <vt:lpstr>Modulation Standards</vt:lpstr>
      <vt:lpstr>Data Compression</vt:lpstr>
      <vt:lpstr>Error Correction</vt:lpstr>
      <vt:lpstr>Configuring Asynchronous Modem Connections </vt:lpstr>
      <vt:lpstr>Manual Configuration</vt:lpstr>
      <vt:lpstr>Autoconfigure</vt:lpstr>
      <vt:lpstr>Autodiscovery</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123</cp:revision>
  <dcterms:created xsi:type="dcterms:W3CDTF">2011-09-26T14:07:52Z</dcterms:created>
  <dcterms:modified xsi:type="dcterms:W3CDTF">2012-10-15T18:56:15Z</dcterms:modified>
</cp:coreProperties>
</file>