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Agrandir" panose="020B0604020202020204" charset="0"/>
      <p:regular r:id="rId18"/>
    </p:embeddedFont>
    <p:embeddedFont>
      <p:font typeface="Agrandir Bold" panose="020B0604020202020204" charset="0"/>
      <p:regular r:id="rId19"/>
    </p:embeddedFont>
    <p:embeddedFont>
      <p:font typeface="Agrandir Medium" panose="020B0604020202020204" charset="0"/>
      <p:regular r:id="rId20"/>
    </p:embeddedFont>
    <p:embeddedFont>
      <p:font typeface="Calibri" panose="020F0502020204030204" pitchFamily="34" charset="0"/>
      <p:regular r:id="rId21"/>
      <p:bold r:id="rId22"/>
      <p:italic r:id="rId23"/>
      <p:boldItalic r:id="rId24"/>
    </p:embeddedFont>
    <p:embeddedFont>
      <p:font typeface="Open Sans" panose="020B0606030504020204" pitchFamily="34" charset="0"/>
      <p:regular r:id="rId25"/>
      <p:bold r:id="rId26"/>
      <p:italic r:id="rId27"/>
      <p:boldItalic r:id="rId28"/>
    </p:embeddedFont>
    <p:embeddedFont>
      <p:font typeface="Open Sans Bold" panose="020B0806030504020204" charset="0"/>
      <p:regular r:id="rId29"/>
    </p:embeddedFont>
    <p:embeddedFont>
      <p:font typeface="Public Sans" panose="020B0604020202020204" charset="0"/>
      <p:regular r:id="rId30"/>
    </p:embeddedFont>
    <p:embeddedFont>
      <p:font typeface="Public Sans Bold" panose="020B0604020202020204" charset="0"/>
      <p:regular r:id="rId31"/>
    </p:embeddedFont>
    <p:embeddedFont>
      <p:font typeface="Public Sans Italics" panose="020B0604020202020204" charset="0"/>
      <p:regular r:id="rId32"/>
    </p:embeddedFont>
    <p:embeddedFont>
      <p:font typeface="Public Sans Medium" panose="020B0604020202020204" charset="0"/>
      <p:regular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3196B2-94D1-4D80-B3C9-C9FCDFCA9E8A}" v="48" dt="2026-07-17T08:59:39.889"/>
    <p1510:client id="{A83DF97A-40EF-4FEE-9C3F-D0A5A471383E}" v="3" dt="2026-07-17T10:13:21.7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265" autoAdjust="0"/>
    <p:restoredTop sz="94622" autoAdjust="0"/>
  </p:normalViewPr>
  <p:slideViewPr>
    <p:cSldViewPr>
      <p:cViewPr varScale="1">
        <p:scale>
          <a:sx n="55" d="100"/>
          <a:sy n="55" d="100"/>
        </p:scale>
        <p:origin x="126" y="504"/>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9" Type="http://schemas.microsoft.com/office/2015/10/relationships/revisionInfo" Target="revisionInfo.xml"/><Relationship Id="rId21" Type="http://schemas.openxmlformats.org/officeDocument/2006/relationships/font" Target="fonts/font4.fntdata"/><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8.fntdata"/><Relationship Id="rId33" Type="http://schemas.openxmlformats.org/officeDocument/2006/relationships/font" Target="fonts/font16.fntdata"/><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font" Target="fonts/font15.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font" Target="fonts/font1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la Mansoor (2433628)" userId="560dfece-802c-4187-b755-04717f692ae7" providerId="ADAL" clId="{33A7FA26-8FD5-4086-BBEE-D0705E2DD6B6}"/>
    <pc:docChg chg="custSel modSld">
      <pc:chgData name="Anila Mansoor (2433628)" userId="560dfece-802c-4187-b755-04717f692ae7" providerId="ADAL" clId="{33A7FA26-8FD5-4086-BBEE-D0705E2DD6B6}" dt="2026-07-17T08:59:39.889" v="220"/>
      <pc:docMkLst>
        <pc:docMk/>
      </pc:docMkLst>
      <pc:sldChg chg="addSp delSp modSp mod modTransition">
        <pc:chgData name="Anila Mansoor (2433628)" userId="560dfece-802c-4187-b755-04717f692ae7" providerId="ADAL" clId="{33A7FA26-8FD5-4086-BBEE-D0705E2DD6B6}" dt="2026-07-17T08:59:39.889" v="220"/>
        <pc:sldMkLst>
          <pc:docMk/>
          <pc:sldMk cId="0" sldId="256"/>
        </pc:sldMkLst>
        <pc:spChg chg="mod">
          <ac:chgData name="Anila Mansoor (2433628)" userId="560dfece-802c-4187-b755-04717f692ae7" providerId="ADAL" clId="{33A7FA26-8FD5-4086-BBEE-D0705E2DD6B6}" dt="2026-07-07T12:34:05.214" v="89" actId="20577"/>
          <ac:spMkLst>
            <pc:docMk/>
            <pc:sldMk cId="0" sldId="256"/>
            <ac:spMk id="8" creationId="{00000000-0000-0000-0000-000000000000}"/>
          </ac:spMkLst>
        </pc:spChg>
        <pc:picChg chg="add del mod">
          <ac:chgData name="Anila Mansoor (2433628)" userId="560dfece-802c-4187-b755-04717f692ae7" providerId="ADAL" clId="{33A7FA26-8FD5-4086-BBEE-D0705E2DD6B6}" dt="2026-07-17T08:40:26.361" v="190"/>
          <ac:picMkLst>
            <pc:docMk/>
            <pc:sldMk cId="0" sldId="256"/>
            <ac:picMk id="12" creationId="{71FE4628-6BD8-37BB-43E2-9F5AC093D224}"/>
          </ac:picMkLst>
        </pc:picChg>
        <pc:picChg chg="add del mod">
          <ac:chgData name="Anila Mansoor (2433628)" userId="560dfece-802c-4187-b755-04717f692ae7" providerId="ADAL" clId="{33A7FA26-8FD5-4086-BBEE-D0705E2DD6B6}" dt="2026-07-17T08:31:02.339" v="176"/>
          <ac:picMkLst>
            <pc:docMk/>
            <pc:sldMk cId="0" sldId="256"/>
            <ac:picMk id="12" creationId="{CF51AE69-1315-FAB3-E149-FE3DBFFD018E}"/>
          </ac:picMkLst>
        </pc:picChg>
        <pc:picChg chg="add del mod">
          <ac:chgData name="Anila Mansoor (2433628)" userId="560dfece-802c-4187-b755-04717f692ae7" providerId="ADAL" clId="{33A7FA26-8FD5-4086-BBEE-D0705E2DD6B6}" dt="2026-07-16T17:46:53.301" v="155"/>
          <ac:picMkLst>
            <pc:docMk/>
            <pc:sldMk cId="0" sldId="256"/>
            <ac:picMk id="12" creationId="{D6DF6DE5-592F-2E14-3918-014308E57BFD}"/>
          </ac:picMkLst>
        </pc:picChg>
        <pc:picChg chg="add del mod">
          <ac:chgData name="Anila Mansoor (2433628)" userId="560dfece-802c-4187-b755-04717f692ae7" providerId="ADAL" clId="{33A7FA26-8FD5-4086-BBEE-D0705E2DD6B6}" dt="2026-07-16T11:13:29.133" v="152"/>
          <ac:picMkLst>
            <pc:docMk/>
            <pc:sldMk cId="0" sldId="256"/>
            <ac:picMk id="13" creationId="{9C6912BF-A200-10A7-B920-7FD0A4CA66AA}"/>
          </ac:picMkLst>
        </pc:picChg>
        <pc:picChg chg="add del mod">
          <ac:chgData name="Anila Mansoor (2433628)" userId="560dfece-802c-4187-b755-04717f692ae7" providerId="ADAL" clId="{33A7FA26-8FD5-4086-BBEE-D0705E2DD6B6}" dt="2026-07-16T18:02:44.659" v="158"/>
          <ac:picMkLst>
            <pc:docMk/>
            <pc:sldMk cId="0" sldId="256"/>
            <ac:picMk id="14" creationId="{554C917B-FBBA-5A4B-E8CE-C1E6D2EEFBB3}"/>
          </ac:picMkLst>
        </pc:picChg>
        <pc:picChg chg="add del mod">
          <ac:chgData name="Anila Mansoor (2433628)" userId="560dfece-802c-4187-b755-04717f692ae7" providerId="ADAL" clId="{33A7FA26-8FD5-4086-BBEE-D0705E2DD6B6}" dt="2026-07-17T08:45:05.202" v="193"/>
          <ac:picMkLst>
            <pc:docMk/>
            <pc:sldMk cId="0" sldId="256"/>
            <ac:picMk id="16" creationId="{21C347C6-09A7-A49B-6F0D-B62EF1FF653C}"/>
          </ac:picMkLst>
        </pc:picChg>
        <pc:picChg chg="add del mod">
          <ac:chgData name="Anila Mansoor (2433628)" userId="560dfece-802c-4187-b755-04717f692ae7" providerId="ADAL" clId="{33A7FA26-8FD5-4086-BBEE-D0705E2DD6B6}" dt="2026-07-17T08:49:03.509" v="196"/>
          <ac:picMkLst>
            <pc:docMk/>
            <pc:sldMk cId="0" sldId="256"/>
            <ac:picMk id="18" creationId="{E27AD27A-4121-AD18-A7E8-212482657B95}"/>
          </ac:picMkLst>
        </pc:picChg>
        <pc:picChg chg="add del mod">
          <ac:chgData name="Anila Mansoor (2433628)" userId="560dfece-802c-4187-b755-04717f692ae7" providerId="ADAL" clId="{33A7FA26-8FD5-4086-BBEE-D0705E2DD6B6}" dt="2026-07-17T08:33:28.689" v="187"/>
          <ac:picMkLst>
            <pc:docMk/>
            <pc:sldMk cId="0" sldId="256"/>
            <ac:picMk id="20" creationId="{0C6011E4-C475-6ABC-419F-C0316AE1C51A}"/>
          </ac:picMkLst>
        </pc:picChg>
        <pc:picChg chg="add del mod">
          <ac:chgData name="Anila Mansoor (2433628)" userId="560dfece-802c-4187-b755-04717f692ae7" providerId="ADAL" clId="{33A7FA26-8FD5-4086-BBEE-D0705E2DD6B6}" dt="2026-07-17T08:53:45.098" v="199"/>
          <ac:picMkLst>
            <pc:docMk/>
            <pc:sldMk cId="0" sldId="256"/>
            <ac:picMk id="23" creationId="{C4D5F7B1-6293-7ECA-C17E-EFE2EBEF9E70}"/>
          </ac:picMkLst>
        </pc:picChg>
      </pc:sldChg>
      <pc:sldChg chg="addSp delSp modSp mod modTransition">
        <pc:chgData name="Anila Mansoor (2433628)" userId="560dfece-802c-4187-b755-04717f692ae7" providerId="ADAL" clId="{33A7FA26-8FD5-4086-BBEE-D0705E2DD6B6}" dt="2026-07-17T08:59:39.889" v="220"/>
        <pc:sldMkLst>
          <pc:docMk/>
          <pc:sldMk cId="0" sldId="257"/>
        </pc:sldMkLst>
        <pc:picChg chg="add del mod">
          <ac:chgData name="Anila Mansoor (2433628)" userId="560dfece-802c-4187-b755-04717f692ae7" providerId="ADAL" clId="{33A7FA26-8FD5-4086-BBEE-D0705E2DD6B6}" dt="2026-07-17T08:31:02.339" v="176"/>
          <ac:picMkLst>
            <pc:docMk/>
            <pc:sldMk cId="0" sldId="257"/>
            <ac:picMk id="12" creationId="{89BE4F7C-82D8-EE8E-DACC-1DC83A0F2639}"/>
          </ac:picMkLst>
        </pc:picChg>
        <pc:picChg chg="add del mod">
          <ac:chgData name="Anila Mansoor (2433628)" userId="560dfece-802c-4187-b755-04717f692ae7" providerId="ADAL" clId="{33A7FA26-8FD5-4086-BBEE-D0705E2DD6B6}" dt="2026-07-16T18:02:44.659" v="158"/>
          <ac:picMkLst>
            <pc:docMk/>
            <pc:sldMk cId="0" sldId="257"/>
            <ac:picMk id="13" creationId="{05682B05-8A2B-EC6F-50AE-D800BFD58D24}"/>
          </ac:picMkLst>
        </pc:picChg>
        <pc:picChg chg="add del mod">
          <ac:chgData name="Anila Mansoor (2433628)" userId="560dfece-802c-4187-b755-04717f692ae7" providerId="ADAL" clId="{33A7FA26-8FD5-4086-BBEE-D0705E2DD6B6}" dt="2026-07-17T08:53:45.098" v="199"/>
          <ac:picMkLst>
            <pc:docMk/>
            <pc:sldMk cId="0" sldId="257"/>
            <ac:picMk id="15" creationId="{9AC54C26-6923-862C-D921-C90E1C812696}"/>
          </ac:picMkLst>
        </pc:picChg>
      </pc:sldChg>
      <pc:sldChg chg="addSp delSp modSp mod modTransition">
        <pc:chgData name="Anila Mansoor (2433628)" userId="560dfece-802c-4187-b755-04717f692ae7" providerId="ADAL" clId="{33A7FA26-8FD5-4086-BBEE-D0705E2DD6B6}" dt="2026-07-17T08:59:39.889" v="220"/>
        <pc:sldMkLst>
          <pc:docMk/>
          <pc:sldMk cId="0" sldId="258"/>
        </pc:sldMkLst>
        <pc:picChg chg="add del mod">
          <ac:chgData name="Anila Mansoor (2433628)" userId="560dfece-802c-4187-b755-04717f692ae7" providerId="ADAL" clId="{33A7FA26-8FD5-4086-BBEE-D0705E2DD6B6}" dt="2026-07-17T08:31:02.339" v="176"/>
          <ac:picMkLst>
            <pc:docMk/>
            <pc:sldMk cId="0" sldId="258"/>
            <ac:picMk id="8" creationId="{BEE54763-42F0-CD4F-06EC-EEF3AF605EB5}"/>
          </ac:picMkLst>
        </pc:picChg>
        <pc:picChg chg="add del mod">
          <ac:chgData name="Anila Mansoor (2433628)" userId="560dfece-802c-4187-b755-04717f692ae7" providerId="ADAL" clId="{33A7FA26-8FD5-4086-BBEE-D0705E2DD6B6}" dt="2026-07-16T18:02:44.659" v="158"/>
          <ac:picMkLst>
            <pc:docMk/>
            <pc:sldMk cId="0" sldId="258"/>
            <ac:picMk id="8" creationId="{D07D8C7B-E827-D1EA-AB37-E7D81A92D5DC}"/>
          </ac:picMkLst>
        </pc:picChg>
        <pc:picChg chg="add del mod">
          <ac:chgData name="Anila Mansoor (2433628)" userId="560dfece-802c-4187-b755-04717f692ae7" providerId="ADAL" clId="{33A7FA26-8FD5-4086-BBEE-D0705E2DD6B6}" dt="2026-07-17T08:55:26.397" v="202" actId="478"/>
          <ac:picMkLst>
            <pc:docMk/>
            <pc:sldMk cId="0" sldId="258"/>
            <ac:picMk id="10" creationId="{3F6E530C-AD03-86B1-37C9-7D50AB79408C}"/>
          </ac:picMkLst>
        </pc:picChg>
      </pc:sldChg>
      <pc:sldChg chg="addSp delSp modSp mod modTransition">
        <pc:chgData name="Anila Mansoor (2433628)" userId="560dfece-802c-4187-b755-04717f692ae7" providerId="ADAL" clId="{33A7FA26-8FD5-4086-BBEE-D0705E2DD6B6}" dt="2026-07-17T08:59:39.889" v="220"/>
        <pc:sldMkLst>
          <pc:docMk/>
          <pc:sldMk cId="0" sldId="259"/>
        </pc:sldMkLst>
        <pc:picChg chg="add del mod">
          <ac:chgData name="Anila Mansoor (2433628)" userId="560dfece-802c-4187-b755-04717f692ae7" providerId="ADAL" clId="{33A7FA26-8FD5-4086-BBEE-D0705E2DD6B6}" dt="2026-07-16T18:02:44.659" v="158"/>
          <ac:picMkLst>
            <pc:docMk/>
            <pc:sldMk cId="0" sldId="259"/>
            <ac:picMk id="6" creationId="{0DD96228-70B6-9429-6AAF-C4F292E08F43}"/>
          </ac:picMkLst>
        </pc:picChg>
        <pc:picChg chg="add del mod">
          <ac:chgData name="Anila Mansoor (2433628)" userId="560dfece-802c-4187-b755-04717f692ae7" providerId="ADAL" clId="{33A7FA26-8FD5-4086-BBEE-D0705E2DD6B6}" dt="2026-07-17T08:31:02.339" v="176"/>
          <ac:picMkLst>
            <pc:docMk/>
            <pc:sldMk cId="0" sldId="259"/>
            <ac:picMk id="6" creationId="{5BD772FE-07C5-C1ED-A656-8BF49CCA831B}"/>
          </ac:picMkLst>
        </pc:picChg>
        <pc:picChg chg="add del mod">
          <ac:chgData name="Anila Mansoor (2433628)" userId="560dfece-802c-4187-b755-04717f692ae7" providerId="ADAL" clId="{33A7FA26-8FD5-4086-BBEE-D0705E2DD6B6}" dt="2026-07-17T08:55:32.513" v="203" actId="478"/>
          <ac:picMkLst>
            <pc:docMk/>
            <pc:sldMk cId="0" sldId="259"/>
            <ac:picMk id="8" creationId="{6FB1EC2A-F140-9BF3-6AB6-95001B74C09A}"/>
          </ac:picMkLst>
        </pc:picChg>
      </pc:sldChg>
      <pc:sldChg chg="addSp delSp modSp mod modTransition">
        <pc:chgData name="Anila Mansoor (2433628)" userId="560dfece-802c-4187-b755-04717f692ae7" providerId="ADAL" clId="{33A7FA26-8FD5-4086-BBEE-D0705E2DD6B6}" dt="2026-07-17T08:59:39.889" v="220"/>
        <pc:sldMkLst>
          <pc:docMk/>
          <pc:sldMk cId="0" sldId="260"/>
        </pc:sldMkLst>
        <pc:picChg chg="add del mod">
          <ac:chgData name="Anila Mansoor (2433628)" userId="560dfece-802c-4187-b755-04717f692ae7" providerId="ADAL" clId="{33A7FA26-8FD5-4086-BBEE-D0705E2DD6B6}" dt="2026-07-17T08:31:02.339" v="176"/>
          <ac:picMkLst>
            <pc:docMk/>
            <pc:sldMk cId="0" sldId="260"/>
            <ac:picMk id="6" creationId="{8D01FBF0-2E91-E9C6-DE2C-E8A0A5CE9925}"/>
          </ac:picMkLst>
        </pc:picChg>
        <pc:picChg chg="add del mod">
          <ac:chgData name="Anila Mansoor (2433628)" userId="560dfece-802c-4187-b755-04717f692ae7" providerId="ADAL" clId="{33A7FA26-8FD5-4086-BBEE-D0705E2DD6B6}" dt="2026-07-16T18:02:44.659" v="158"/>
          <ac:picMkLst>
            <pc:docMk/>
            <pc:sldMk cId="0" sldId="260"/>
            <ac:picMk id="6" creationId="{C49B76EF-2CD9-6B6E-A7AA-438C7F6FA650}"/>
          </ac:picMkLst>
        </pc:picChg>
        <pc:picChg chg="add del mod">
          <ac:chgData name="Anila Mansoor (2433628)" userId="560dfece-802c-4187-b755-04717f692ae7" providerId="ADAL" clId="{33A7FA26-8FD5-4086-BBEE-D0705E2DD6B6}" dt="2026-07-17T08:55:37.270" v="204" actId="478"/>
          <ac:picMkLst>
            <pc:docMk/>
            <pc:sldMk cId="0" sldId="260"/>
            <ac:picMk id="8" creationId="{D53E5837-65E4-B727-BCF0-81812BC182FF}"/>
          </ac:picMkLst>
        </pc:picChg>
      </pc:sldChg>
      <pc:sldChg chg="addSp delSp modSp mod modTransition">
        <pc:chgData name="Anila Mansoor (2433628)" userId="560dfece-802c-4187-b755-04717f692ae7" providerId="ADAL" clId="{33A7FA26-8FD5-4086-BBEE-D0705E2DD6B6}" dt="2026-07-17T08:59:39.889" v="220"/>
        <pc:sldMkLst>
          <pc:docMk/>
          <pc:sldMk cId="0" sldId="261"/>
        </pc:sldMkLst>
        <pc:picChg chg="add del mod">
          <ac:chgData name="Anila Mansoor (2433628)" userId="560dfece-802c-4187-b755-04717f692ae7" providerId="ADAL" clId="{33A7FA26-8FD5-4086-BBEE-D0705E2DD6B6}" dt="2026-07-16T18:02:44.659" v="158"/>
          <ac:picMkLst>
            <pc:docMk/>
            <pc:sldMk cId="0" sldId="261"/>
            <ac:picMk id="23" creationId="{6D461017-E9B4-79D0-B3A7-F3CE7274BAE3}"/>
          </ac:picMkLst>
        </pc:picChg>
        <pc:picChg chg="add del mod">
          <ac:chgData name="Anila Mansoor (2433628)" userId="560dfece-802c-4187-b755-04717f692ae7" providerId="ADAL" clId="{33A7FA26-8FD5-4086-BBEE-D0705E2DD6B6}" dt="2026-07-17T08:31:02.339" v="176"/>
          <ac:picMkLst>
            <pc:docMk/>
            <pc:sldMk cId="0" sldId="261"/>
            <ac:picMk id="23" creationId="{C75B78F9-8BA7-2EB2-84A1-003554CBD12A}"/>
          </ac:picMkLst>
        </pc:picChg>
        <pc:picChg chg="add del mod">
          <ac:chgData name="Anila Mansoor (2433628)" userId="560dfece-802c-4187-b755-04717f692ae7" providerId="ADAL" clId="{33A7FA26-8FD5-4086-BBEE-D0705E2DD6B6}" dt="2026-07-17T08:55:42.255" v="205" actId="478"/>
          <ac:picMkLst>
            <pc:docMk/>
            <pc:sldMk cId="0" sldId="261"/>
            <ac:picMk id="25" creationId="{D807F437-DE6E-654E-4387-091EEEF8A997}"/>
          </ac:picMkLst>
        </pc:picChg>
      </pc:sldChg>
      <pc:sldChg chg="addSp delSp modSp mod modTransition">
        <pc:chgData name="Anila Mansoor (2433628)" userId="560dfece-802c-4187-b755-04717f692ae7" providerId="ADAL" clId="{33A7FA26-8FD5-4086-BBEE-D0705E2DD6B6}" dt="2026-07-17T08:59:39.889" v="220"/>
        <pc:sldMkLst>
          <pc:docMk/>
          <pc:sldMk cId="0" sldId="262"/>
        </pc:sldMkLst>
        <pc:picChg chg="add del mod">
          <ac:chgData name="Anila Mansoor (2433628)" userId="560dfece-802c-4187-b755-04717f692ae7" providerId="ADAL" clId="{33A7FA26-8FD5-4086-BBEE-D0705E2DD6B6}" dt="2026-07-17T08:31:02.339" v="176"/>
          <ac:picMkLst>
            <pc:docMk/>
            <pc:sldMk cId="0" sldId="262"/>
            <ac:picMk id="9" creationId="{1A0CE552-F900-540E-B671-EECDFFC91E3D}"/>
          </ac:picMkLst>
        </pc:picChg>
        <pc:picChg chg="add del mod">
          <ac:chgData name="Anila Mansoor (2433628)" userId="560dfece-802c-4187-b755-04717f692ae7" providerId="ADAL" clId="{33A7FA26-8FD5-4086-BBEE-D0705E2DD6B6}" dt="2026-07-16T18:02:44.659" v="158"/>
          <ac:picMkLst>
            <pc:docMk/>
            <pc:sldMk cId="0" sldId="262"/>
            <ac:picMk id="9" creationId="{5EDFDE08-BAD5-30B4-D7EA-F9FEE135377B}"/>
          </ac:picMkLst>
        </pc:picChg>
        <pc:picChg chg="add del mod">
          <ac:chgData name="Anila Mansoor (2433628)" userId="560dfece-802c-4187-b755-04717f692ae7" providerId="ADAL" clId="{33A7FA26-8FD5-4086-BBEE-D0705E2DD6B6}" dt="2026-07-17T08:55:48.979" v="206" actId="478"/>
          <ac:picMkLst>
            <pc:docMk/>
            <pc:sldMk cId="0" sldId="262"/>
            <ac:picMk id="11" creationId="{14285AC9-DEDE-0AA2-FB89-FF3C07CA8A26}"/>
          </ac:picMkLst>
        </pc:picChg>
      </pc:sldChg>
      <pc:sldChg chg="addSp delSp modSp mod modTransition">
        <pc:chgData name="Anila Mansoor (2433628)" userId="560dfece-802c-4187-b755-04717f692ae7" providerId="ADAL" clId="{33A7FA26-8FD5-4086-BBEE-D0705E2DD6B6}" dt="2026-07-17T08:59:39.889" v="220"/>
        <pc:sldMkLst>
          <pc:docMk/>
          <pc:sldMk cId="0" sldId="263"/>
        </pc:sldMkLst>
        <pc:picChg chg="add del mod">
          <ac:chgData name="Anila Mansoor (2433628)" userId="560dfece-802c-4187-b755-04717f692ae7" providerId="ADAL" clId="{33A7FA26-8FD5-4086-BBEE-D0705E2DD6B6}" dt="2026-07-17T08:32:11.249" v="177"/>
          <ac:picMkLst>
            <pc:docMk/>
            <pc:sldMk cId="0" sldId="263"/>
            <ac:picMk id="20" creationId="{95B919B7-6A83-0FE2-E158-6CB3EE7055EE}"/>
          </ac:picMkLst>
        </pc:picChg>
        <pc:picChg chg="add del mod">
          <ac:chgData name="Anila Mansoor (2433628)" userId="560dfece-802c-4187-b755-04717f692ae7" providerId="ADAL" clId="{33A7FA26-8FD5-4086-BBEE-D0705E2DD6B6}" dt="2026-07-16T18:02:44.659" v="158"/>
          <ac:picMkLst>
            <pc:docMk/>
            <pc:sldMk cId="0" sldId="263"/>
            <ac:picMk id="20" creationId="{A51D3E34-0E59-473F-42ED-CB3CCADCD5F6}"/>
          </ac:picMkLst>
        </pc:picChg>
        <pc:picChg chg="add del mod">
          <ac:chgData name="Anila Mansoor (2433628)" userId="560dfece-802c-4187-b755-04717f692ae7" providerId="ADAL" clId="{33A7FA26-8FD5-4086-BBEE-D0705E2DD6B6}" dt="2026-07-17T08:56:08.391" v="208" actId="478"/>
          <ac:picMkLst>
            <pc:docMk/>
            <pc:sldMk cId="0" sldId="263"/>
            <ac:picMk id="21" creationId="{4586D65F-FC9F-363E-CF65-3769BCAB42D3}"/>
          </ac:picMkLst>
        </pc:picChg>
      </pc:sldChg>
      <pc:sldChg chg="addSp delSp modSp mod modTransition">
        <pc:chgData name="Anila Mansoor (2433628)" userId="560dfece-802c-4187-b755-04717f692ae7" providerId="ADAL" clId="{33A7FA26-8FD5-4086-BBEE-D0705E2DD6B6}" dt="2026-07-17T08:59:39.889" v="220"/>
        <pc:sldMkLst>
          <pc:docMk/>
          <pc:sldMk cId="0" sldId="264"/>
        </pc:sldMkLst>
        <pc:picChg chg="add del mod">
          <ac:chgData name="Anila Mansoor (2433628)" userId="560dfece-802c-4187-b755-04717f692ae7" providerId="ADAL" clId="{33A7FA26-8FD5-4086-BBEE-D0705E2DD6B6}" dt="2026-07-16T18:02:44.659" v="158"/>
          <ac:picMkLst>
            <pc:docMk/>
            <pc:sldMk cId="0" sldId="264"/>
            <ac:picMk id="20" creationId="{6E5E27A9-E6D2-9D04-3223-580619EFE30E}"/>
          </ac:picMkLst>
        </pc:picChg>
        <pc:picChg chg="add del mod">
          <ac:chgData name="Anila Mansoor (2433628)" userId="560dfece-802c-4187-b755-04717f692ae7" providerId="ADAL" clId="{33A7FA26-8FD5-4086-BBEE-D0705E2DD6B6}" dt="2026-07-17T08:56:12.302" v="210" actId="478"/>
          <ac:picMkLst>
            <pc:docMk/>
            <pc:sldMk cId="0" sldId="264"/>
            <ac:picMk id="20" creationId="{E1CABCBA-06AF-0BCE-3005-E6873993610B}"/>
          </ac:picMkLst>
        </pc:picChg>
      </pc:sldChg>
      <pc:sldChg chg="addSp delSp modSp mod modTransition">
        <pc:chgData name="Anila Mansoor (2433628)" userId="560dfece-802c-4187-b755-04717f692ae7" providerId="ADAL" clId="{33A7FA26-8FD5-4086-BBEE-D0705E2DD6B6}" dt="2026-07-17T08:59:39.889" v="220"/>
        <pc:sldMkLst>
          <pc:docMk/>
          <pc:sldMk cId="0" sldId="265"/>
        </pc:sldMkLst>
        <pc:picChg chg="add del mod">
          <ac:chgData name="Anila Mansoor (2433628)" userId="560dfece-802c-4187-b755-04717f692ae7" providerId="ADAL" clId="{33A7FA26-8FD5-4086-BBEE-D0705E2DD6B6}" dt="2026-07-16T18:02:44.659" v="158"/>
          <ac:picMkLst>
            <pc:docMk/>
            <pc:sldMk cId="0" sldId="265"/>
            <ac:picMk id="8" creationId="{355DFF5B-6847-3596-C0F5-9F62E1828312}"/>
          </ac:picMkLst>
        </pc:picChg>
        <pc:picChg chg="add del mod">
          <ac:chgData name="Anila Mansoor (2433628)" userId="560dfece-802c-4187-b755-04717f692ae7" providerId="ADAL" clId="{33A7FA26-8FD5-4086-BBEE-D0705E2DD6B6}" dt="2026-07-17T08:56:15.313" v="211" actId="478"/>
          <ac:picMkLst>
            <pc:docMk/>
            <pc:sldMk cId="0" sldId="265"/>
            <ac:picMk id="8" creationId="{4CE2933F-1670-6AAE-BAC7-770FAD1F4A3B}"/>
          </ac:picMkLst>
        </pc:picChg>
      </pc:sldChg>
      <pc:sldChg chg="addSp delSp modSp mod modTransition">
        <pc:chgData name="Anila Mansoor (2433628)" userId="560dfece-802c-4187-b755-04717f692ae7" providerId="ADAL" clId="{33A7FA26-8FD5-4086-BBEE-D0705E2DD6B6}" dt="2026-07-17T08:59:39.889" v="220"/>
        <pc:sldMkLst>
          <pc:docMk/>
          <pc:sldMk cId="0" sldId="266"/>
        </pc:sldMkLst>
        <pc:picChg chg="add del mod">
          <ac:chgData name="Anila Mansoor (2433628)" userId="560dfece-802c-4187-b755-04717f692ae7" providerId="ADAL" clId="{33A7FA26-8FD5-4086-BBEE-D0705E2DD6B6}" dt="2026-07-17T08:56:19.319" v="212" actId="478"/>
          <ac:picMkLst>
            <pc:docMk/>
            <pc:sldMk cId="0" sldId="266"/>
            <ac:picMk id="7" creationId="{12B09494-448A-DCEB-D0AF-423B85E9A166}"/>
          </ac:picMkLst>
        </pc:picChg>
        <pc:picChg chg="add del mod">
          <ac:chgData name="Anila Mansoor (2433628)" userId="560dfece-802c-4187-b755-04717f692ae7" providerId="ADAL" clId="{33A7FA26-8FD5-4086-BBEE-D0705E2DD6B6}" dt="2026-07-16T18:02:44.659" v="158"/>
          <ac:picMkLst>
            <pc:docMk/>
            <pc:sldMk cId="0" sldId="266"/>
            <ac:picMk id="7" creationId="{5A437F43-BDCE-304B-48CB-1B7DDEB130BB}"/>
          </ac:picMkLst>
        </pc:picChg>
      </pc:sldChg>
      <pc:sldChg chg="addSp delSp modSp mod modTransition">
        <pc:chgData name="Anila Mansoor (2433628)" userId="560dfece-802c-4187-b755-04717f692ae7" providerId="ADAL" clId="{33A7FA26-8FD5-4086-BBEE-D0705E2DD6B6}" dt="2026-07-17T08:59:39.889" v="220"/>
        <pc:sldMkLst>
          <pc:docMk/>
          <pc:sldMk cId="0" sldId="267"/>
        </pc:sldMkLst>
        <pc:picChg chg="add del mod">
          <ac:chgData name="Anila Mansoor (2433628)" userId="560dfece-802c-4187-b755-04717f692ae7" providerId="ADAL" clId="{33A7FA26-8FD5-4086-BBEE-D0705E2DD6B6}" dt="2026-07-16T18:02:44.659" v="158"/>
          <ac:picMkLst>
            <pc:docMk/>
            <pc:sldMk cId="0" sldId="267"/>
            <ac:picMk id="8" creationId="{10199B68-AA8A-758F-FAFC-E7B911C1D25D}"/>
          </ac:picMkLst>
        </pc:picChg>
        <pc:picChg chg="add del mod">
          <ac:chgData name="Anila Mansoor (2433628)" userId="560dfece-802c-4187-b755-04717f692ae7" providerId="ADAL" clId="{33A7FA26-8FD5-4086-BBEE-D0705E2DD6B6}" dt="2026-07-17T08:56:22.614" v="213" actId="478"/>
          <ac:picMkLst>
            <pc:docMk/>
            <pc:sldMk cId="0" sldId="267"/>
            <ac:picMk id="8" creationId="{2A510C48-F18B-B113-3D2D-51FBECABADB7}"/>
          </ac:picMkLst>
        </pc:picChg>
      </pc:sldChg>
      <pc:sldChg chg="addSp delSp modSp mod modTransition">
        <pc:chgData name="Anila Mansoor (2433628)" userId="560dfece-802c-4187-b755-04717f692ae7" providerId="ADAL" clId="{33A7FA26-8FD5-4086-BBEE-D0705E2DD6B6}" dt="2026-07-17T08:59:39.889" v="220"/>
        <pc:sldMkLst>
          <pc:docMk/>
          <pc:sldMk cId="0" sldId="268"/>
        </pc:sldMkLst>
        <pc:picChg chg="add del mod">
          <ac:chgData name="Anila Mansoor (2433628)" userId="560dfece-802c-4187-b755-04717f692ae7" providerId="ADAL" clId="{33A7FA26-8FD5-4086-BBEE-D0705E2DD6B6}" dt="2026-07-17T08:56:29.264" v="214" actId="478"/>
          <ac:picMkLst>
            <pc:docMk/>
            <pc:sldMk cId="0" sldId="268"/>
            <ac:picMk id="6" creationId="{71C056B6-7246-32BF-6138-4E9FAA9624A3}"/>
          </ac:picMkLst>
        </pc:picChg>
        <pc:picChg chg="add del mod">
          <ac:chgData name="Anila Mansoor (2433628)" userId="560dfece-802c-4187-b755-04717f692ae7" providerId="ADAL" clId="{33A7FA26-8FD5-4086-BBEE-D0705E2DD6B6}" dt="2026-07-16T18:02:44.659" v="158"/>
          <ac:picMkLst>
            <pc:docMk/>
            <pc:sldMk cId="0" sldId="268"/>
            <ac:picMk id="6" creationId="{88BC2634-10B4-2516-8A7B-5FC5443B4E12}"/>
          </ac:picMkLst>
        </pc:picChg>
      </pc:sldChg>
      <pc:sldChg chg="addSp delSp modSp mod modTransition">
        <pc:chgData name="Anila Mansoor (2433628)" userId="560dfece-802c-4187-b755-04717f692ae7" providerId="ADAL" clId="{33A7FA26-8FD5-4086-BBEE-D0705E2DD6B6}" dt="2026-07-17T08:59:39.889" v="220"/>
        <pc:sldMkLst>
          <pc:docMk/>
          <pc:sldMk cId="0" sldId="269"/>
        </pc:sldMkLst>
        <pc:picChg chg="add del mod">
          <ac:chgData name="Anila Mansoor (2433628)" userId="560dfece-802c-4187-b755-04717f692ae7" providerId="ADAL" clId="{33A7FA26-8FD5-4086-BBEE-D0705E2DD6B6}" dt="2026-07-16T18:02:44.659" v="158"/>
          <ac:picMkLst>
            <pc:docMk/>
            <pc:sldMk cId="0" sldId="269"/>
            <ac:picMk id="4" creationId="{0CA497E3-C0E3-8FE5-8E7B-FAE4BC5CD906}"/>
          </ac:picMkLst>
        </pc:picChg>
        <pc:picChg chg="add del mod">
          <ac:chgData name="Anila Mansoor (2433628)" userId="560dfece-802c-4187-b755-04717f692ae7" providerId="ADAL" clId="{33A7FA26-8FD5-4086-BBEE-D0705E2DD6B6}" dt="2026-07-17T08:56:33.064" v="215" actId="478"/>
          <ac:picMkLst>
            <pc:docMk/>
            <pc:sldMk cId="0" sldId="269"/>
            <ac:picMk id="4" creationId="{9C50563B-752E-DF07-19E1-70D059434499}"/>
          </ac:picMkLst>
        </pc:picChg>
      </pc:sldChg>
      <pc:sldChg chg="addSp delSp modSp mod modTransition">
        <pc:chgData name="Anila Mansoor (2433628)" userId="560dfece-802c-4187-b755-04717f692ae7" providerId="ADAL" clId="{33A7FA26-8FD5-4086-BBEE-D0705E2DD6B6}" dt="2026-07-17T08:59:39.889" v="220"/>
        <pc:sldMkLst>
          <pc:docMk/>
          <pc:sldMk cId="0" sldId="270"/>
        </pc:sldMkLst>
        <pc:picChg chg="add del mod">
          <ac:chgData name="Anila Mansoor (2433628)" userId="560dfece-802c-4187-b755-04717f692ae7" providerId="ADAL" clId="{33A7FA26-8FD5-4086-BBEE-D0705E2DD6B6}" dt="2026-07-16T18:02:44.659" v="158"/>
          <ac:picMkLst>
            <pc:docMk/>
            <pc:sldMk cId="0" sldId="270"/>
            <ac:picMk id="3" creationId="{5F83B360-BDA4-A3FB-DA6B-4AAF2ECB6896}"/>
          </ac:picMkLst>
        </pc:picChg>
        <pc:picChg chg="add del mod">
          <ac:chgData name="Anila Mansoor (2433628)" userId="560dfece-802c-4187-b755-04717f692ae7" providerId="ADAL" clId="{33A7FA26-8FD5-4086-BBEE-D0705E2DD6B6}" dt="2026-07-17T08:56:40.588" v="216" actId="478"/>
          <ac:picMkLst>
            <pc:docMk/>
            <pc:sldMk cId="0" sldId="270"/>
            <ac:picMk id="3" creationId="{A066FEFA-D9C9-7C10-952F-4C33A0A1D3FF}"/>
          </ac:picMkLst>
        </pc:picChg>
      </pc:sldChg>
      <pc:sldChg chg="addSp delSp modSp mod modTransition">
        <pc:chgData name="Anila Mansoor (2433628)" userId="560dfece-802c-4187-b755-04717f692ae7" providerId="ADAL" clId="{33A7FA26-8FD5-4086-BBEE-D0705E2DD6B6}" dt="2026-07-17T08:59:39.889" v="220"/>
        <pc:sldMkLst>
          <pc:docMk/>
          <pc:sldMk cId="0" sldId="271"/>
        </pc:sldMkLst>
        <pc:picChg chg="add del mod">
          <ac:chgData name="Anila Mansoor (2433628)" userId="560dfece-802c-4187-b755-04717f692ae7" providerId="ADAL" clId="{33A7FA26-8FD5-4086-BBEE-D0705E2DD6B6}" dt="2026-07-16T18:02:44.659" v="158"/>
          <ac:picMkLst>
            <pc:docMk/>
            <pc:sldMk cId="0" sldId="271"/>
            <ac:picMk id="7" creationId="{F6B0CCAC-AAB6-0F24-FA07-DC0420620373}"/>
          </ac:picMkLst>
        </pc:picChg>
        <pc:picChg chg="add del mod">
          <ac:chgData name="Anila Mansoor (2433628)" userId="560dfece-802c-4187-b755-04717f692ae7" providerId="ADAL" clId="{33A7FA26-8FD5-4086-BBEE-D0705E2DD6B6}" dt="2026-07-17T08:56:45.727" v="218" actId="478"/>
          <ac:picMkLst>
            <pc:docMk/>
            <pc:sldMk cId="0" sldId="271"/>
            <ac:picMk id="7" creationId="{F7210A2B-2640-5BDB-8BC4-C358F4DFD9B3}"/>
          </ac:picMkLst>
        </pc:picChg>
      </pc:sldChg>
    </pc:docChg>
  </pc:docChgLst>
  <pc:docChgLst>
    <pc:chgData name="Anila Mansoor (2433628)" userId="560dfece-802c-4187-b755-04717f692ae7" providerId="ADAL" clId="{A83DF97A-40EF-4FEE-9C3F-D0A5A471383E}"/>
    <pc:docChg chg="modSld">
      <pc:chgData name="Anila Mansoor (2433628)" userId="560dfece-802c-4187-b755-04717f692ae7" providerId="ADAL" clId="{A83DF97A-40EF-4FEE-9C3F-D0A5A471383E}" dt="2026-07-17T10:13:21.734" v="2"/>
      <pc:docMkLst>
        <pc:docMk/>
      </pc:docMkLst>
      <pc:sldChg chg="addSp delSp modSp modTransition modAnim">
        <pc:chgData name="Anila Mansoor (2433628)" userId="560dfece-802c-4187-b755-04717f692ae7" providerId="ADAL" clId="{A83DF97A-40EF-4FEE-9C3F-D0A5A471383E}" dt="2026-07-17T10:13:21.734" v="2"/>
        <pc:sldMkLst>
          <pc:docMk/>
          <pc:sldMk cId="0" sldId="256"/>
        </pc:sldMkLst>
        <pc:picChg chg="add del mod">
          <ac:chgData name="Anila Mansoor (2433628)" userId="560dfece-802c-4187-b755-04717f692ae7" providerId="ADAL" clId="{A83DF97A-40EF-4FEE-9C3F-D0A5A471383E}" dt="2026-07-17T09:55:50.910" v="1"/>
          <ac:picMkLst>
            <pc:docMk/>
            <pc:sldMk cId="0" sldId="256"/>
            <ac:picMk id="13" creationId="{18B8A848-3191-ECCD-EB5F-C52FBCF26CAE}"/>
          </ac:picMkLst>
        </pc:picChg>
        <pc:picChg chg="add mod">
          <ac:chgData name="Anila Mansoor (2433628)" userId="560dfece-802c-4187-b755-04717f692ae7" providerId="ADAL" clId="{A83DF97A-40EF-4FEE-9C3F-D0A5A471383E}" dt="2026-07-17T10:13:21.734" v="2"/>
          <ac:picMkLst>
            <pc:docMk/>
            <pc:sldMk cId="0" sldId="256"/>
            <ac:picMk id="17" creationId="{508B65CF-F0DA-3806-4BE7-9C465AF1319D}"/>
          </ac:picMkLst>
        </pc:picChg>
      </pc:sldChg>
      <pc:sldChg chg="addSp delSp modSp modTransition modAnim">
        <pc:chgData name="Anila Mansoor (2433628)" userId="560dfece-802c-4187-b755-04717f692ae7" providerId="ADAL" clId="{A83DF97A-40EF-4FEE-9C3F-D0A5A471383E}" dt="2026-07-17T10:13:21.734" v="2"/>
        <pc:sldMkLst>
          <pc:docMk/>
          <pc:sldMk cId="0" sldId="257"/>
        </pc:sldMkLst>
        <pc:picChg chg="add del mod">
          <ac:chgData name="Anila Mansoor (2433628)" userId="560dfece-802c-4187-b755-04717f692ae7" providerId="ADAL" clId="{A83DF97A-40EF-4FEE-9C3F-D0A5A471383E}" dt="2026-07-17T09:55:50.910" v="1"/>
          <ac:picMkLst>
            <pc:docMk/>
            <pc:sldMk cId="0" sldId="257"/>
            <ac:picMk id="13" creationId="{3B59C7F4-01BF-D9A8-89FF-BC6F8E8A923B}"/>
          </ac:picMkLst>
        </pc:picChg>
        <pc:picChg chg="add mod">
          <ac:chgData name="Anila Mansoor (2433628)" userId="560dfece-802c-4187-b755-04717f692ae7" providerId="ADAL" clId="{A83DF97A-40EF-4FEE-9C3F-D0A5A471383E}" dt="2026-07-17T10:13:21.734" v="2"/>
          <ac:picMkLst>
            <pc:docMk/>
            <pc:sldMk cId="0" sldId="257"/>
            <ac:picMk id="18" creationId="{87097E0D-6EE2-68FA-7714-FE0331714455}"/>
          </ac:picMkLst>
        </pc:picChg>
      </pc:sldChg>
      <pc:sldChg chg="addSp modSp modTransition">
        <pc:chgData name="Anila Mansoor (2433628)" userId="560dfece-802c-4187-b755-04717f692ae7" providerId="ADAL" clId="{A83DF97A-40EF-4FEE-9C3F-D0A5A471383E}" dt="2026-07-17T10:13:21.734" v="2"/>
        <pc:sldMkLst>
          <pc:docMk/>
          <pc:sldMk cId="0" sldId="258"/>
        </pc:sldMkLst>
        <pc:picChg chg="add mod">
          <ac:chgData name="Anila Mansoor (2433628)" userId="560dfece-802c-4187-b755-04717f692ae7" providerId="ADAL" clId="{A83DF97A-40EF-4FEE-9C3F-D0A5A471383E}" dt="2026-07-17T10:13:21.734" v="2"/>
          <ac:picMkLst>
            <pc:docMk/>
            <pc:sldMk cId="0" sldId="258"/>
            <ac:picMk id="9" creationId="{735FE559-8164-0D49-FD83-64795EA209A6}"/>
          </ac:picMkLst>
        </pc:picChg>
      </pc:sldChg>
      <pc:sldChg chg="addSp modSp modTransition">
        <pc:chgData name="Anila Mansoor (2433628)" userId="560dfece-802c-4187-b755-04717f692ae7" providerId="ADAL" clId="{A83DF97A-40EF-4FEE-9C3F-D0A5A471383E}" dt="2026-07-17T10:13:21.734" v="2"/>
        <pc:sldMkLst>
          <pc:docMk/>
          <pc:sldMk cId="0" sldId="259"/>
        </pc:sldMkLst>
        <pc:picChg chg="add mod">
          <ac:chgData name="Anila Mansoor (2433628)" userId="560dfece-802c-4187-b755-04717f692ae7" providerId="ADAL" clId="{A83DF97A-40EF-4FEE-9C3F-D0A5A471383E}" dt="2026-07-17T10:13:21.734" v="2"/>
          <ac:picMkLst>
            <pc:docMk/>
            <pc:sldMk cId="0" sldId="259"/>
            <ac:picMk id="7" creationId="{72ADFE84-7766-689E-837B-FC6B99BAAA15}"/>
          </ac:picMkLst>
        </pc:picChg>
      </pc:sldChg>
      <pc:sldChg chg="addSp modSp modTransition">
        <pc:chgData name="Anila Mansoor (2433628)" userId="560dfece-802c-4187-b755-04717f692ae7" providerId="ADAL" clId="{A83DF97A-40EF-4FEE-9C3F-D0A5A471383E}" dt="2026-07-17T10:13:21.734" v="2"/>
        <pc:sldMkLst>
          <pc:docMk/>
          <pc:sldMk cId="0" sldId="260"/>
        </pc:sldMkLst>
        <pc:picChg chg="add mod">
          <ac:chgData name="Anila Mansoor (2433628)" userId="560dfece-802c-4187-b755-04717f692ae7" providerId="ADAL" clId="{A83DF97A-40EF-4FEE-9C3F-D0A5A471383E}" dt="2026-07-17T10:13:21.734" v="2"/>
          <ac:picMkLst>
            <pc:docMk/>
            <pc:sldMk cId="0" sldId="260"/>
            <ac:picMk id="7" creationId="{A2A035C7-9C14-371B-99F8-E96603F97190}"/>
          </ac:picMkLst>
        </pc:picChg>
      </pc:sldChg>
      <pc:sldChg chg="addSp modSp modTransition">
        <pc:chgData name="Anila Mansoor (2433628)" userId="560dfece-802c-4187-b755-04717f692ae7" providerId="ADAL" clId="{A83DF97A-40EF-4FEE-9C3F-D0A5A471383E}" dt="2026-07-17T10:13:21.734" v="2"/>
        <pc:sldMkLst>
          <pc:docMk/>
          <pc:sldMk cId="0" sldId="261"/>
        </pc:sldMkLst>
        <pc:picChg chg="add mod">
          <ac:chgData name="Anila Mansoor (2433628)" userId="560dfece-802c-4187-b755-04717f692ae7" providerId="ADAL" clId="{A83DF97A-40EF-4FEE-9C3F-D0A5A471383E}" dt="2026-07-17T10:13:21.734" v="2"/>
          <ac:picMkLst>
            <pc:docMk/>
            <pc:sldMk cId="0" sldId="261"/>
            <ac:picMk id="24" creationId="{C2844569-DB75-7BE5-5403-F3325388013C}"/>
          </ac:picMkLst>
        </pc:picChg>
      </pc:sldChg>
      <pc:sldChg chg="addSp modSp modTransition">
        <pc:chgData name="Anila Mansoor (2433628)" userId="560dfece-802c-4187-b755-04717f692ae7" providerId="ADAL" clId="{A83DF97A-40EF-4FEE-9C3F-D0A5A471383E}" dt="2026-07-17T10:13:21.734" v="2"/>
        <pc:sldMkLst>
          <pc:docMk/>
          <pc:sldMk cId="0" sldId="262"/>
        </pc:sldMkLst>
        <pc:picChg chg="add mod">
          <ac:chgData name="Anila Mansoor (2433628)" userId="560dfece-802c-4187-b755-04717f692ae7" providerId="ADAL" clId="{A83DF97A-40EF-4FEE-9C3F-D0A5A471383E}" dt="2026-07-17T10:13:21.734" v="2"/>
          <ac:picMkLst>
            <pc:docMk/>
            <pc:sldMk cId="0" sldId="262"/>
            <ac:picMk id="10" creationId="{9811FDDE-B684-B9A7-BE78-B3019268D821}"/>
          </ac:picMkLst>
        </pc:picChg>
      </pc:sldChg>
      <pc:sldChg chg="addSp modSp modTransition">
        <pc:chgData name="Anila Mansoor (2433628)" userId="560dfece-802c-4187-b755-04717f692ae7" providerId="ADAL" clId="{A83DF97A-40EF-4FEE-9C3F-D0A5A471383E}" dt="2026-07-17T10:13:21.734" v="2"/>
        <pc:sldMkLst>
          <pc:docMk/>
          <pc:sldMk cId="0" sldId="263"/>
        </pc:sldMkLst>
        <pc:picChg chg="add mod">
          <ac:chgData name="Anila Mansoor (2433628)" userId="560dfece-802c-4187-b755-04717f692ae7" providerId="ADAL" clId="{A83DF97A-40EF-4FEE-9C3F-D0A5A471383E}" dt="2026-07-17T10:13:21.734" v="2"/>
          <ac:picMkLst>
            <pc:docMk/>
            <pc:sldMk cId="0" sldId="263"/>
            <ac:picMk id="21" creationId="{D0F6F2B9-A563-CEB0-FC0F-F7013674092D}"/>
          </ac:picMkLst>
        </pc:picChg>
      </pc:sldChg>
      <pc:sldChg chg="addSp modSp modTransition">
        <pc:chgData name="Anila Mansoor (2433628)" userId="560dfece-802c-4187-b755-04717f692ae7" providerId="ADAL" clId="{A83DF97A-40EF-4FEE-9C3F-D0A5A471383E}" dt="2026-07-17T10:13:21.734" v="2"/>
        <pc:sldMkLst>
          <pc:docMk/>
          <pc:sldMk cId="0" sldId="264"/>
        </pc:sldMkLst>
        <pc:picChg chg="add mod">
          <ac:chgData name="Anila Mansoor (2433628)" userId="560dfece-802c-4187-b755-04717f692ae7" providerId="ADAL" clId="{A83DF97A-40EF-4FEE-9C3F-D0A5A471383E}" dt="2026-07-17T10:13:21.734" v="2"/>
          <ac:picMkLst>
            <pc:docMk/>
            <pc:sldMk cId="0" sldId="264"/>
            <ac:picMk id="21" creationId="{0AB76A4E-2AC0-83FB-4EED-C02173262457}"/>
          </ac:picMkLst>
        </pc:picChg>
      </pc:sldChg>
      <pc:sldChg chg="addSp modSp modTransition">
        <pc:chgData name="Anila Mansoor (2433628)" userId="560dfece-802c-4187-b755-04717f692ae7" providerId="ADAL" clId="{A83DF97A-40EF-4FEE-9C3F-D0A5A471383E}" dt="2026-07-17T10:13:21.734" v="2"/>
        <pc:sldMkLst>
          <pc:docMk/>
          <pc:sldMk cId="0" sldId="265"/>
        </pc:sldMkLst>
        <pc:picChg chg="add mod">
          <ac:chgData name="Anila Mansoor (2433628)" userId="560dfece-802c-4187-b755-04717f692ae7" providerId="ADAL" clId="{A83DF97A-40EF-4FEE-9C3F-D0A5A471383E}" dt="2026-07-17T10:13:21.734" v="2"/>
          <ac:picMkLst>
            <pc:docMk/>
            <pc:sldMk cId="0" sldId="265"/>
            <ac:picMk id="9" creationId="{18A90E46-C329-D65B-DD7E-074E974DDD61}"/>
          </ac:picMkLst>
        </pc:picChg>
      </pc:sldChg>
      <pc:sldChg chg="addSp modSp modTransition">
        <pc:chgData name="Anila Mansoor (2433628)" userId="560dfece-802c-4187-b755-04717f692ae7" providerId="ADAL" clId="{A83DF97A-40EF-4FEE-9C3F-D0A5A471383E}" dt="2026-07-17T10:13:21.734" v="2"/>
        <pc:sldMkLst>
          <pc:docMk/>
          <pc:sldMk cId="0" sldId="266"/>
        </pc:sldMkLst>
        <pc:picChg chg="add mod">
          <ac:chgData name="Anila Mansoor (2433628)" userId="560dfece-802c-4187-b755-04717f692ae7" providerId="ADAL" clId="{A83DF97A-40EF-4FEE-9C3F-D0A5A471383E}" dt="2026-07-17T10:13:21.734" v="2"/>
          <ac:picMkLst>
            <pc:docMk/>
            <pc:sldMk cId="0" sldId="266"/>
            <ac:picMk id="8" creationId="{C7A8723D-8A4A-63DD-37D5-2ECAD95C8CCD}"/>
          </ac:picMkLst>
        </pc:picChg>
      </pc:sldChg>
      <pc:sldChg chg="addSp modSp modTransition">
        <pc:chgData name="Anila Mansoor (2433628)" userId="560dfece-802c-4187-b755-04717f692ae7" providerId="ADAL" clId="{A83DF97A-40EF-4FEE-9C3F-D0A5A471383E}" dt="2026-07-17T10:13:21.734" v="2"/>
        <pc:sldMkLst>
          <pc:docMk/>
          <pc:sldMk cId="0" sldId="267"/>
        </pc:sldMkLst>
        <pc:picChg chg="add mod">
          <ac:chgData name="Anila Mansoor (2433628)" userId="560dfece-802c-4187-b755-04717f692ae7" providerId="ADAL" clId="{A83DF97A-40EF-4FEE-9C3F-D0A5A471383E}" dt="2026-07-17T10:13:21.734" v="2"/>
          <ac:picMkLst>
            <pc:docMk/>
            <pc:sldMk cId="0" sldId="267"/>
            <ac:picMk id="9" creationId="{9A6F87B3-C590-3C2A-0EE3-B90912E37914}"/>
          </ac:picMkLst>
        </pc:picChg>
      </pc:sldChg>
      <pc:sldChg chg="addSp modSp modTransition">
        <pc:chgData name="Anila Mansoor (2433628)" userId="560dfece-802c-4187-b755-04717f692ae7" providerId="ADAL" clId="{A83DF97A-40EF-4FEE-9C3F-D0A5A471383E}" dt="2026-07-17T10:13:21.734" v="2"/>
        <pc:sldMkLst>
          <pc:docMk/>
          <pc:sldMk cId="0" sldId="268"/>
        </pc:sldMkLst>
        <pc:picChg chg="add mod">
          <ac:chgData name="Anila Mansoor (2433628)" userId="560dfece-802c-4187-b755-04717f692ae7" providerId="ADAL" clId="{A83DF97A-40EF-4FEE-9C3F-D0A5A471383E}" dt="2026-07-17T10:13:21.734" v="2"/>
          <ac:picMkLst>
            <pc:docMk/>
            <pc:sldMk cId="0" sldId="268"/>
            <ac:picMk id="7" creationId="{958DAC97-C3A7-84DC-A4C9-0F27D854AF97}"/>
          </ac:picMkLst>
        </pc:picChg>
      </pc:sldChg>
      <pc:sldChg chg="addSp modSp modTransition">
        <pc:chgData name="Anila Mansoor (2433628)" userId="560dfece-802c-4187-b755-04717f692ae7" providerId="ADAL" clId="{A83DF97A-40EF-4FEE-9C3F-D0A5A471383E}" dt="2026-07-17T10:13:21.734" v="2"/>
        <pc:sldMkLst>
          <pc:docMk/>
          <pc:sldMk cId="0" sldId="269"/>
        </pc:sldMkLst>
        <pc:picChg chg="add mod">
          <ac:chgData name="Anila Mansoor (2433628)" userId="560dfece-802c-4187-b755-04717f692ae7" providerId="ADAL" clId="{A83DF97A-40EF-4FEE-9C3F-D0A5A471383E}" dt="2026-07-17T10:13:21.734" v="2"/>
          <ac:picMkLst>
            <pc:docMk/>
            <pc:sldMk cId="0" sldId="269"/>
            <ac:picMk id="5" creationId="{338EC6CA-0BFE-E01B-91C1-2F675548EA72}"/>
          </ac:picMkLst>
        </pc:picChg>
      </pc:sldChg>
      <pc:sldChg chg="addSp modSp modTransition">
        <pc:chgData name="Anila Mansoor (2433628)" userId="560dfece-802c-4187-b755-04717f692ae7" providerId="ADAL" clId="{A83DF97A-40EF-4FEE-9C3F-D0A5A471383E}" dt="2026-07-17T10:13:21.734" v="2"/>
        <pc:sldMkLst>
          <pc:docMk/>
          <pc:sldMk cId="0" sldId="270"/>
        </pc:sldMkLst>
        <pc:picChg chg="add mod">
          <ac:chgData name="Anila Mansoor (2433628)" userId="560dfece-802c-4187-b755-04717f692ae7" providerId="ADAL" clId="{A83DF97A-40EF-4FEE-9C3F-D0A5A471383E}" dt="2026-07-17T10:13:21.734" v="2"/>
          <ac:picMkLst>
            <pc:docMk/>
            <pc:sldMk cId="0" sldId="270"/>
            <ac:picMk id="4" creationId="{FD5D09B6-BF5B-25C8-F759-A0D349902F27}"/>
          </ac:picMkLst>
        </pc:picChg>
      </pc:sldChg>
      <pc:sldChg chg="addSp modSp modTransition">
        <pc:chgData name="Anila Mansoor (2433628)" userId="560dfece-802c-4187-b755-04717f692ae7" providerId="ADAL" clId="{A83DF97A-40EF-4FEE-9C3F-D0A5A471383E}" dt="2026-07-17T10:13:21.734" v="2"/>
        <pc:sldMkLst>
          <pc:docMk/>
          <pc:sldMk cId="0" sldId="271"/>
        </pc:sldMkLst>
        <pc:picChg chg="add mod">
          <ac:chgData name="Anila Mansoor (2433628)" userId="560dfece-802c-4187-b755-04717f692ae7" providerId="ADAL" clId="{A83DF97A-40EF-4FEE-9C3F-D0A5A471383E}" dt="2026-07-17T10:13:21.734" v="2"/>
          <ac:picMkLst>
            <pc:docMk/>
            <pc:sldMk cId="0" sldId="271"/>
            <ac:picMk id="8" creationId="{A8FD3490-02EB-7640-8BE7-BFBEC23229C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9.sv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4.sv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8D2E4"/>
        </a:solidFill>
        <a:effectLst/>
      </p:bgPr>
    </p:bg>
    <p:spTree>
      <p:nvGrpSpPr>
        <p:cNvPr id="1" name=""/>
        <p:cNvGrpSpPr/>
        <p:nvPr/>
      </p:nvGrpSpPr>
      <p:grpSpPr>
        <a:xfrm>
          <a:off x="0" y="0"/>
          <a:ext cx="0" cy="0"/>
          <a:chOff x="0" y="0"/>
          <a:chExt cx="0" cy="0"/>
        </a:xfrm>
      </p:grpSpPr>
      <p:grpSp>
        <p:nvGrpSpPr>
          <p:cNvPr id="2" name="Group 2"/>
          <p:cNvGrpSpPr/>
          <p:nvPr/>
        </p:nvGrpSpPr>
        <p:grpSpPr>
          <a:xfrm>
            <a:off x="9144000" y="1801680"/>
            <a:ext cx="8841904" cy="7001324"/>
            <a:chOff x="0" y="0"/>
            <a:chExt cx="2328732" cy="1843970"/>
          </a:xfrm>
        </p:grpSpPr>
        <p:sp>
          <p:nvSpPr>
            <p:cNvPr id="3" name="Freeform 3"/>
            <p:cNvSpPr/>
            <p:nvPr/>
          </p:nvSpPr>
          <p:spPr>
            <a:xfrm>
              <a:off x="0" y="0"/>
              <a:ext cx="2328732" cy="1843970"/>
            </a:xfrm>
            <a:custGeom>
              <a:avLst/>
              <a:gdLst/>
              <a:ahLst/>
              <a:cxnLst/>
              <a:rect l="l" t="t" r="r" b="b"/>
              <a:pathLst>
                <a:path w="2328732" h="1843970">
                  <a:moveTo>
                    <a:pt x="0" y="0"/>
                  </a:moveTo>
                  <a:lnTo>
                    <a:pt x="2328732" y="0"/>
                  </a:lnTo>
                  <a:lnTo>
                    <a:pt x="2328732" y="1843970"/>
                  </a:lnTo>
                  <a:lnTo>
                    <a:pt x="0" y="1843970"/>
                  </a:lnTo>
                  <a:close/>
                </a:path>
              </a:pathLst>
            </a:custGeom>
            <a:solidFill>
              <a:srgbClr val="FBF6F1"/>
            </a:solidFill>
          </p:spPr>
          <p:txBody>
            <a:bodyPr/>
            <a:lstStyle/>
            <a:p>
              <a:endParaRPr lang="en-GB"/>
            </a:p>
          </p:txBody>
        </p:sp>
        <p:sp>
          <p:nvSpPr>
            <p:cNvPr id="4" name="TextBox 4"/>
            <p:cNvSpPr txBox="1"/>
            <p:nvPr/>
          </p:nvSpPr>
          <p:spPr>
            <a:xfrm>
              <a:off x="0" y="-28575"/>
              <a:ext cx="2328732" cy="1872545"/>
            </a:xfrm>
            <a:prstGeom prst="rect">
              <a:avLst/>
            </a:prstGeom>
          </p:spPr>
          <p:txBody>
            <a:bodyPr lIns="50800" tIns="50800" rIns="50800" bIns="50800" rtlCol="0" anchor="ctr"/>
            <a:lstStyle/>
            <a:p>
              <a:pPr algn="ctr">
                <a:lnSpc>
                  <a:spcPts val="1960"/>
                </a:lnSpc>
              </a:pPr>
              <a:endParaRPr/>
            </a:p>
          </p:txBody>
        </p:sp>
      </p:grpSp>
      <p:sp>
        <p:nvSpPr>
          <p:cNvPr id="5" name="Freeform 5"/>
          <p:cNvSpPr/>
          <p:nvPr/>
        </p:nvSpPr>
        <p:spPr>
          <a:xfrm>
            <a:off x="9462192" y="2404908"/>
            <a:ext cx="8205520" cy="5477184"/>
          </a:xfrm>
          <a:custGeom>
            <a:avLst/>
            <a:gdLst/>
            <a:ahLst/>
            <a:cxnLst/>
            <a:rect l="l" t="t" r="r" b="b"/>
            <a:pathLst>
              <a:path w="8205520" h="5477184">
                <a:moveTo>
                  <a:pt x="0" y="0"/>
                </a:moveTo>
                <a:lnTo>
                  <a:pt x="8205520" y="0"/>
                </a:lnTo>
                <a:lnTo>
                  <a:pt x="8205520" y="5477184"/>
                </a:lnTo>
                <a:lnTo>
                  <a:pt x="0" y="5477184"/>
                </a:lnTo>
                <a:lnTo>
                  <a:pt x="0" y="0"/>
                </a:lnTo>
                <a:close/>
              </a:path>
            </a:pathLst>
          </a:custGeom>
          <a:blipFill>
            <a:blip r:embed="rId4"/>
            <a:stretch>
              <a:fillRect/>
            </a:stretch>
          </a:blipFill>
        </p:spPr>
        <p:txBody>
          <a:bodyPr/>
          <a:lstStyle/>
          <a:p>
            <a:endParaRPr lang="en-GB"/>
          </a:p>
        </p:txBody>
      </p:sp>
      <p:sp>
        <p:nvSpPr>
          <p:cNvPr id="6" name="TextBox 6"/>
          <p:cNvSpPr txBox="1"/>
          <p:nvPr/>
        </p:nvSpPr>
        <p:spPr>
          <a:xfrm>
            <a:off x="1028700" y="2954865"/>
            <a:ext cx="8329057" cy="1581234"/>
          </a:xfrm>
          <a:prstGeom prst="rect">
            <a:avLst/>
          </a:prstGeom>
        </p:spPr>
        <p:txBody>
          <a:bodyPr lIns="0" tIns="0" rIns="0" bIns="0" rtlCol="0" anchor="t">
            <a:spAutoFit/>
          </a:bodyPr>
          <a:lstStyle/>
          <a:p>
            <a:pPr marL="0" lvl="0" indent="0" algn="l">
              <a:lnSpc>
                <a:spcPts val="6002"/>
              </a:lnSpc>
            </a:pPr>
            <a:r>
              <a:rPr lang="en-US" sz="6252" b="1" spc="-600">
                <a:solidFill>
                  <a:srgbClr val="156669"/>
                </a:solidFill>
                <a:latin typeface="Public Sans Bold"/>
                <a:ea typeface="Public Sans Bold"/>
                <a:cs typeface="Public Sans Bold"/>
                <a:sym typeface="Public Sans Bold"/>
              </a:rPr>
              <a:t>Type 2 Diabetes Mellitus: Patient Care Plan</a:t>
            </a:r>
          </a:p>
        </p:txBody>
      </p:sp>
      <p:sp>
        <p:nvSpPr>
          <p:cNvPr id="7" name="TextBox 7"/>
          <p:cNvSpPr txBox="1"/>
          <p:nvPr/>
        </p:nvSpPr>
        <p:spPr>
          <a:xfrm>
            <a:off x="1028700" y="4821495"/>
            <a:ext cx="7527889" cy="480846"/>
          </a:xfrm>
          <a:prstGeom prst="rect">
            <a:avLst/>
          </a:prstGeom>
        </p:spPr>
        <p:txBody>
          <a:bodyPr lIns="0" tIns="0" rIns="0" bIns="0" rtlCol="0" anchor="t">
            <a:spAutoFit/>
          </a:bodyPr>
          <a:lstStyle/>
          <a:p>
            <a:pPr marL="0" lvl="0" indent="0" algn="l">
              <a:lnSpc>
                <a:spcPts val="3482"/>
              </a:lnSpc>
            </a:pPr>
            <a:r>
              <a:rPr lang="en-US" sz="3745" spc="-307">
                <a:solidFill>
                  <a:srgbClr val="156669"/>
                </a:solidFill>
                <a:latin typeface="Public Sans"/>
                <a:ea typeface="Public Sans"/>
                <a:cs typeface="Public Sans"/>
                <a:sym typeface="Public Sans"/>
              </a:rPr>
              <a:t>I</a:t>
            </a:r>
            <a:r>
              <a:rPr lang="en-US" sz="3745" i="1" spc="-307">
                <a:solidFill>
                  <a:srgbClr val="156669"/>
                </a:solidFill>
                <a:latin typeface="Public Sans Italics"/>
                <a:ea typeface="Public Sans Italics"/>
                <a:cs typeface="Public Sans Italics"/>
                <a:sym typeface="Public Sans Italics"/>
              </a:rPr>
              <a:t>ntroduction to Physiology (BMHP5023)</a:t>
            </a:r>
          </a:p>
        </p:txBody>
      </p:sp>
      <p:sp>
        <p:nvSpPr>
          <p:cNvPr id="8" name="TextBox 8"/>
          <p:cNvSpPr txBox="1"/>
          <p:nvPr/>
        </p:nvSpPr>
        <p:spPr>
          <a:xfrm>
            <a:off x="814943" y="7544907"/>
            <a:ext cx="6956263" cy="2154436"/>
          </a:xfrm>
          <a:prstGeom prst="rect">
            <a:avLst/>
          </a:prstGeom>
        </p:spPr>
        <p:txBody>
          <a:bodyPr lIns="0" tIns="0" rIns="0" bIns="0" rtlCol="0" anchor="t">
            <a:spAutoFit/>
          </a:bodyPr>
          <a:lstStyle/>
          <a:p>
            <a:pPr algn="l">
              <a:lnSpc>
                <a:spcPts val="2790"/>
              </a:lnSpc>
            </a:pPr>
            <a:r>
              <a:rPr lang="en-US" sz="3000" spc="-246" dirty="0">
                <a:solidFill>
                  <a:srgbClr val="156669"/>
                </a:solidFill>
                <a:latin typeface="Public Sans"/>
                <a:ea typeface="Public Sans"/>
                <a:cs typeface="Public Sans"/>
                <a:sym typeface="Public Sans"/>
              </a:rPr>
              <a:t> Student Name :ANILA MANSOOR </a:t>
            </a:r>
          </a:p>
          <a:p>
            <a:pPr marL="0" lvl="0" indent="0" algn="l">
              <a:lnSpc>
                <a:spcPts val="2790"/>
              </a:lnSpc>
            </a:pPr>
            <a:r>
              <a:rPr lang="en-US" sz="3000" spc="-246" dirty="0">
                <a:solidFill>
                  <a:srgbClr val="156669"/>
                </a:solidFill>
                <a:latin typeface="Public Sans"/>
                <a:ea typeface="Public Sans"/>
                <a:cs typeface="Public Sans"/>
                <a:sym typeface="Public Sans"/>
              </a:rPr>
              <a:t> Student Number :2433628</a:t>
            </a:r>
          </a:p>
          <a:p>
            <a:pPr marL="0" lvl="0" indent="0" algn="l">
              <a:lnSpc>
                <a:spcPts val="2790"/>
              </a:lnSpc>
            </a:pPr>
            <a:r>
              <a:rPr lang="en-US" sz="3000" spc="-246" dirty="0">
                <a:solidFill>
                  <a:srgbClr val="156669"/>
                </a:solidFill>
                <a:latin typeface="Public Sans"/>
                <a:ea typeface="Public Sans"/>
                <a:cs typeface="Public Sans"/>
                <a:sym typeface="Public Sans"/>
              </a:rPr>
              <a:t>MODULE NAME:BMHP5023</a:t>
            </a:r>
          </a:p>
          <a:p>
            <a:pPr marL="0" lvl="0" indent="0" algn="l">
              <a:lnSpc>
                <a:spcPts val="2790"/>
              </a:lnSpc>
            </a:pPr>
            <a:r>
              <a:rPr lang="en-US" sz="3000" spc="-246" dirty="0">
                <a:solidFill>
                  <a:srgbClr val="156669"/>
                </a:solidFill>
                <a:latin typeface="Public Sans"/>
                <a:ea typeface="Public Sans"/>
                <a:cs typeface="Public Sans"/>
                <a:sym typeface="Public Sans"/>
              </a:rPr>
              <a:t>MODULE ID:INTRODUCTION TO PHYSIOLOGY</a:t>
            </a:r>
          </a:p>
          <a:p>
            <a:pPr marL="0" lvl="0" indent="0" algn="l">
              <a:lnSpc>
                <a:spcPts val="2790"/>
              </a:lnSpc>
            </a:pPr>
            <a:endParaRPr lang="en-US" sz="3000" spc="-246" dirty="0">
              <a:solidFill>
                <a:srgbClr val="156669"/>
              </a:solidFill>
              <a:latin typeface="Public Sans"/>
              <a:ea typeface="Public Sans"/>
              <a:cs typeface="Public Sans"/>
              <a:sym typeface="Public Sans"/>
            </a:endParaRPr>
          </a:p>
        </p:txBody>
      </p:sp>
      <p:sp>
        <p:nvSpPr>
          <p:cNvPr id="9" name="AutoShape 9"/>
          <p:cNvSpPr/>
          <p:nvPr/>
        </p:nvSpPr>
        <p:spPr>
          <a:xfrm>
            <a:off x="1278966" y="5521417"/>
            <a:ext cx="6492240" cy="0"/>
          </a:xfrm>
          <a:prstGeom prst="line">
            <a:avLst/>
          </a:prstGeom>
          <a:ln w="38100" cap="flat">
            <a:solidFill>
              <a:srgbClr val="000000"/>
            </a:solidFill>
            <a:prstDash val="solid"/>
            <a:headEnd type="none" w="sm" len="sm"/>
            <a:tailEnd type="none" w="sm" len="sm"/>
          </a:ln>
        </p:spPr>
        <p:txBody>
          <a:bodyPr/>
          <a:lstStyle/>
          <a:p>
            <a:endParaRPr lang="en-GB"/>
          </a:p>
        </p:txBody>
      </p:sp>
      <p:sp>
        <p:nvSpPr>
          <p:cNvPr id="10" name="TextBox 10"/>
          <p:cNvSpPr txBox="1"/>
          <p:nvPr/>
        </p:nvSpPr>
        <p:spPr>
          <a:xfrm>
            <a:off x="2189389" y="5682365"/>
            <a:ext cx="4207371" cy="573400"/>
          </a:xfrm>
          <a:prstGeom prst="rect">
            <a:avLst/>
          </a:prstGeom>
        </p:spPr>
        <p:txBody>
          <a:bodyPr lIns="0" tIns="0" rIns="0" bIns="0" rtlCol="0" anchor="t">
            <a:spAutoFit/>
          </a:bodyPr>
          <a:lstStyle/>
          <a:p>
            <a:pPr algn="ctr">
              <a:lnSpc>
                <a:spcPts val="4620"/>
              </a:lnSpc>
              <a:spcBef>
                <a:spcPct val="0"/>
              </a:spcBef>
            </a:pPr>
            <a:r>
              <a:rPr lang="en-US" sz="3300" spc="-316">
                <a:solidFill>
                  <a:srgbClr val="156669"/>
                </a:solidFill>
                <a:latin typeface="Public Sans"/>
                <a:ea typeface="Public Sans"/>
                <a:cs typeface="Public Sans"/>
                <a:sym typeface="Public Sans"/>
              </a:rPr>
              <a:t>Component 2 Presentation</a:t>
            </a:r>
          </a:p>
        </p:txBody>
      </p:sp>
      <p:pic>
        <p:nvPicPr>
          <p:cNvPr id="17" name="Audio 16">
            <a:hlinkClick r:id="" action="ppaction://media"/>
            <a:extLst>
              <a:ext uri="{FF2B5EF4-FFF2-40B4-BE49-F238E27FC236}">
                <a16:creationId xmlns:a16="http://schemas.microsoft.com/office/drawing/2014/main" id="{508B65CF-F0DA-3806-4BE7-9C465AF1319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2703"/>
    </mc:Choice>
    <mc:Fallback>
      <p:transition spd="slow" advTm="42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B8D2E4"/>
        </a:solidFill>
        <a:effectLst/>
      </p:bgPr>
    </p:bg>
    <p:spTree>
      <p:nvGrpSpPr>
        <p:cNvPr id="1" name=""/>
        <p:cNvGrpSpPr/>
        <p:nvPr/>
      </p:nvGrpSpPr>
      <p:grpSpPr>
        <a:xfrm>
          <a:off x="0" y="0"/>
          <a:ext cx="0" cy="0"/>
          <a:chOff x="0" y="0"/>
          <a:chExt cx="0" cy="0"/>
        </a:xfrm>
      </p:grpSpPr>
      <p:sp>
        <p:nvSpPr>
          <p:cNvPr id="2" name="Freeform 2"/>
          <p:cNvSpPr/>
          <p:nvPr/>
        </p:nvSpPr>
        <p:spPr>
          <a:xfrm>
            <a:off x="1038225" y="1567756"/>
            <a:ext cx="7248987" cy="4789799"/>
          </a:xfrm>
          <a:custGeom>
            <a:avLst/>
            <a:gdLst/>
            <a:ahLst/>
            <a:cxnLst/>
            <a:rect l="l" t="t" r="r" b="b"/>
            <a:pathLst>
              <a:path w="7248987" h="4789799">
                <a:moveTo>
                  <a:pt x="0" y="0"/>
                </a:moveTo>
                <a:lnTo>
                  <a:pt x="7248987" y="0"/>
                </a:lnTo>
                <a:lnTo>
                  <a:pt x="7248987" y="4789799"/>
                </a:lnTo>
                <a:lnTo>
                  <a:pt x="0" y="4789799"/>
                </a:lnTo>
                <a:lnTo>
                  <a:pt x="0" y="0"/>
                </a:lnTo>
                <a:close/>
              </a:path>
            </a:pathLst>
          </a:custGeom>
          <a:blipFill>
            <a:blip r:embed="rId4"/>
            <a:stretch>
              <a:fillRect l="-3491" t="-39211" r="-120894" b="-51809"/>
            </a:stretch>
          </a:blipFill>
        </p:spPr>
        <p:txBody>
          <a:bodyPr/>
          <a:lstStyle/>
          <a:p>
            <a:endParaRPr lang="en-GB"/>
          </a:p>
        </p:txBody>
      </p:sp>
      <p:sp>
        <p:nvSpPr>
          <p:cNvPr id="3" name="TextBox 3"/>
          <p:cNvSpPr txBox="1"/>
          <p:nvPr/>
        </p:nvSpPr>
        <p:spPr>
          <a:xfrm>
            <a:off x="1038225" y="296152"/>
            <a:ext cx="12633646" cy="1604775"/>
          </a:xfrm>
          <a:prstGeom prst="rect">
            <a:avLst/>
          </a:prstGeom>
        </p:spPr>
        <p:txBody>
          <a:bodyPr lIns="0" tIns="0" rIns="0" bIns="0" rtlCol="0" anchor="t">
            <a:spAutoFit/>
          </a:bodyPr>
          <a:lstStyle/>
          <a:p>
            <a:pPr algn="l">
              <a:lnSpc>
                <a:spcPts val="6144"/>
              </a:lnSpc>
            </a:pPr>
            <a:r>
              <a:rPr lang="en-US" sz="6400" b="1" spc="-614">
                <a:solidFill>
                  <a:srgbClr val="156669"/>
                </a:solidFill>
                <a:latin typeface="Public Sans Bold"/>
                <a:ea typeface="Public Sans Bold"/>
                <a:cs typeface="Public Sans Bold"/>
                <a:sym typeface="Public Sans Bold"/>
              </a:rPr>
              <a:t>Patient Profile and Clinical Presentation</a:t>
            </a:r>
          </a:p>
          <a:p>
            <a:pPr marL="0" lvl="0" indent="0" algn="l">
              <a:lnSpc>
                <a:spcPts val="6144"/>
              </a:lnSpc>
            </a:pPr>
            <a:endParaRPr lang="en-US" sz="6400" b="1" spc="-614">
              <a:solidFill>
                <a:srgbClr val="156669"/>
              </a:solidFill>
              <a:latin typeface="Public Sans Bold"/>
              <a:ea typeface="Public Sans Bold"/>
              <a:cs typeface="Public Sans Bold"/>
              <a:sym typeface="Public Sans Bold"/>
            </a:endParaRPr>
          </a:p>
        </p:txBody>
      </p:sp>
      <p:sp>
        <p:nvSpPr>
          <p:cNvPr id="4" name="AutoShape 4"/>
          <p:cNvSpPr/>
          <p:nvPr/>
        </p:nvSpPr>
        <p:spPr>
          <a:xfrm>
            <a:off x="4099403" y="1050915"/>
            <a:ext cx="6492240" cy="0"/>
          </a:xfrm>
          <a:prstGeom prst="line">
            <a:avLst/>
          </a:prstGeom>
          <a:ln w="38100" cap="flat">
            <a:solidFill>
              <a:srgbClr val="000000"/>
            </a:solidFill>
            <a:prstDash val="solid"/>
            <a:headEnd type="none" w="sm" len="sm"/>
            <a:tailEnd type="none" w="sm" len="sm"/>
          </a:ln>
        </p:spPr>
        <p:txBody>
          <a:bodyPr/>
          <a:lstStyle/>
          <a:p>
            <a:endParaRPr lang="en-GB"/>
          </a:p>
        </p:txBody>
      </p:sp>
      <p:sp>
        <p:nvSpPr>
          <p:cNvPr id="5" name="Freeform 5"/>
          <p:cNvSpPr/>
          <p:nvPr/>
        </p:nvSpPr>
        <p:spPr>
          <a:xfrm>
            <a:off x="11229032" y="7288917"/>
            <a:ext cx="2610873" cy="2435306"/>
          </a:xfrm>
          <a:custGeom>
            <a:avLst/>
            <a:gdLst/>
            <a:ahLst/>
            <a:cxnLst/>
            <a:rect l="l" t="t" r="r" b="b"/>
            <a:pathLst>
              <a:path w="2610873" h="2435306">
                <a:moveTo>
                  <a:pt x="0" y="0"/>
                </a:moveTo>
                <a:lnTo>
                  <a:pt x="2610873" y="0"/>
                </a:lnTo>
                <a:lnTo>
                  <a:pt x="2610873" y="2435307"/>
                </a:lnTo>
                <a:lnTo>
                  <a:pt x="0" y="2435307"/>
                </a:lnTo>
                <a:lnTo>
                  <a:pt x="0" y="0"/>
                </a:lnTo>
                <a:close/>
              </a:path>
            </a:pathLst>
          </a:custGeom>
          <a:blipFill>
            <a:blip r:embed="rId4"/>
            <a:stretch>
              <a:fillRect l="-252854" t="-146093" r="-183847" b="-77737"/>
            </a:stretch>
          </a:blipFill>
        </p:spPr>
        <p:txBody>
          <a:bodyPr/>
          <a:lstStyle/>
          <a:p>
            <a:endParaRPr lang="en-GB"/>
          </a:p>
        </p:txBody>
      </p:sp>
      <p:sp>
        <p:nvSpPr>
          <p:cNvPr id="6" name="Freeform 6"/>
          <p:cNvSpPr/>
          <p:nvPr/>
        </p:nvSpPr>
        <p:spPr>
          <a:xfrm>
            <a:off x="14162075" y="7271648"/>
            <a:ext cx="3202973" cy="2435306"/>
          </a:xfrm>
          <a:custGeom>
            <a:avLst/>
            <a:gdLst/>
            <a:ahLst/>
            <a:cxnLst/>
            <a:rect l="l" t="t" r="r" b="b"/>
            <a:pathLst>
              <a:path w="3202973" h="2435306">
                <a:moveTo>
                  <a:pt x="0" y="0"/>
                </a:moveTo>
                <a:lnTo>
                  <a:pt x="3202973" y="0"/>
                </a:lnTo>
                <a:lnTo>
                  <a:pt x="3202973" y="2435306"/>
                </a:lnTo>
                <a:lnTo>
                  <a:pt x="0" y="2435306"/>
                </a:lnTo>
                <a:lnTo>
                  <a:pt x="0" y="0"/>
                </a:lnTo>
                <a:close/>
              </a:path>
            </a:pathLst>
          </a:custGeom>
          <a:blipFill>
            <a:blip r:embed="rId4"/>
            <a:stretch>
              <a:fillRect l="-285856" t="-139898" r="-46720" b="-80298"/>
            </a:stretch>
          </a:blipFill>
        </p:spPr>
        <p:txBody>
          <a:bodyPr/>
          <a:lstStyle/>
          <a:p>
            <a:endParaRPr lang="en-GB"/>
          </a:p>
        </p:txBody>
      </p:sp>
      <p:sp>
        <p:nvSpPr>
          <p:cNvPr id="7" name="TextBox 7"/>
          <p:cNvSpPr txBox="1"/>
          <p:nvPr/>
        </p:nvSpPr>
        <p:spPr>
          <a:xfrm>
            <a:off x="9224688" y="1958077"/>
            <a:ext cx="6619562" cy="5354799"/>
          </a:xfrm>
          <a:prstGeom prst="rect">
            <a:avLst/>
          </a:prstGeom>
        </p:spPr>
        <p:txBody>
          <a:bodyPr lIns="0" tIns="0" rIns="0" bIns="0" rtlCol="0" anchor="t">
            <a:spAutoFit/>
          </a:bodyPr>
          <a:lstStyle/>
          <a:p>
            <a:pPr algn="l">
              <a:lnSpc>
                <a:spcPts val="3460"/>
              </a:lnSpc>
            </a:pPr>
            <a:r>
              <a:rPr lang="en-US" sz="2123" b="1" dirty="0">
                <a:solidFill>
                  <a:srgbClr val="156669"/>
                </a:solidFill>
                <a:latin typeface="Agrandir Medium"/>
                <a:ea typeface="Agrandir Medium"/>
                <a:cs typeface="Agrandir Medium"/>
                <a:sym typeface="Agrandir Medium"/>
              </a:rPr>
              <a:t>Obesity</a:t>
            </a:r>
          </a:p>
          <a:p>
            <a:pPr marL="366708" lvl="1" indent="-183354" algn="l">
              <a:lnSpc>
                <a:spcPts val="2768"/>
              </a:lnSpc>
              <a:buFont typeface="Arial"/>
              <a:buChar char="•"/>
            </a:pPr>
            <a:r>
              <a:rPr lang="en-US" sz="1698" b="1" dirty="0">
                <a:solidFill>
                  <a:srgbClr val="156669"/>
                </a:solidFill>
                <a:latin typeface="Agrandir Medium"/>
                <a:ea typeface="Agrandir Medium"/>
                <a:cs typeface="Agrandir Medium"/>
                <a:sym typeface="Agrandir Medium"/>
              </a:rPr>
              <a:t>Surplus fat makes it more difficult for the body to use insulin properly (</a:t>
            </a:r>
            <a:r>
              <a:rPr lang="en-US" sz="1698" b="1" dirty="0" err="1">
                <a:solidFill>
                  <a:srgbClr val="156669"/>
                </a:solidFill>
                <a:latin typeface="Agrandir Medium"/>
                <a:ea typeface="Agrandir Medium"/>
                <a:cs typeface="Agrandir Medium"/>
                <a:sym typeface="Agrandir Medium"/>
              </a:rPr>
              <a:t>Shojaei</a:t>
            </a:r>
            <a:r>
              <a:rPr lang="en-US" sz="1698" b="1" dirty="0">
                <a:solidFill>
                  <a:srgbClr val="156669"/>
                </a:solidFill>
                <a:latin typeface="Agrandir Medium"/>
                <a:ea typeface="Agrandir Medium"/>
                <a:cs typeface="Agrandir Medium"/>
                <a:sym typeface="Agrandir Medium"/>
              </a:rPr>
              <a:t>, 2024).</a:t>
            </a:r>
          </a:p>
          <a:p>
            <a:pPr algn="l">
              <a:lnSpc>
                <a:spcPts val="3460"/>
              </a:lnSpc>
            </a:pPr>
            <a:r>
              <a:rPr lang="en-US" sz="2123" b="1" u="sng" dirty="0">
                <a:solidFill>
                  <a:srgbClr val="156669"/>
                </a:solidFill>
                <a:latin typeface="Agrandir Medium"/>
                <a:ea typeface="Agrandir Medium"/>
                <a:cs typeface="Agrandir Medium"/>
                <a:sym typeface="Agrandir Medium"/>
              </a:rPr>
              <a:t>Smoking</a:t>
            </a:r>
          </a:p>
          <a:p>
            <a:pPr marL="366708" lvl="1" indent="-183354" algn="l">
              <a:lnSpc>
                <a:spcPts val="2768"/>
              </a:lnSpc>
              <a:buFont typeface="Arial"/>
              <a:buChar char="•"/>
            </a:pPr>
            <a:r>
              <a:rPr lang="en-US" sz="1698" b="1" dirty="0">
                <a:solidFill>
                  <a:srgbClr val="156669"/>
                </a:solidFill>
                <a:latin typeface="Agrandir Medium"/>
                <a:ea typeface="Agrandir Medium"/>
                <a:cs typeface="Agrandir Medium"/>
                <a:sym typeface="Agrandir Medium"/>
              </a:rPr>
              <a:t>Smoking raises the risk for cardiovascular disease and can cause vascular damage and exacerbate diabetic issues. (Ishida et al., 2024)</a:t>
            </a:r>
          </a:p>
          <a:p>
            <a:pPr algn="l">
              <a:lnSpc>
                <a:spcPts val="3460"/>
              </a:lnSpc>
            </a:pPr>
            <a:r>
              <a:rPr lang="en-US" sz="2123" b="1" u="sng" dirty="0">
                <a:solidFill>
                  <a:srgbClr val="156669"/>
                </a:solidFill>
                <a:latin typeface="Agrandir Medium"/>
                <a:ea typeface="Agrandir Medium"/>
                <a:cs typeface="Agrandir Medium"/>
                <a:sym typeface="Agrandir Medium"/>
              </a:rPr>
              <a:t>Sedentary Lifestyle</a:t>
            </a:r>
          </a:p>
          <a:p>
            <a:pPr marL="366708" lvl="1" indent="-183354" algn="l">
              <a:lnSpc>
                <a:spcPts val="2768"/>
              </a:lnSpc>
              <a:buFont typeface="Arial"/>
              <a:buChar char="•"/>
            </a:pPr>
            <a:r>
              <a:rPr lang="en-US" sz="1698" b="1" dirty="0">
                <a:solidFill>
                  <a:srgbClr val="156669"/>
                </a:solidFill>
                <a:latin typeface="Agrandir Medium"/>
                <a:ea typeface="Agrandir Medium"/>
                <a:cs typeface="Agrandir Medium"/>
                <a:sym typeface="Agrandir Medium"/>
              </a:rPr>
              <a:t>Physical inactivity leads to decreased uptake of glucose by skeletal muscle and can lead to insulin resistance </a:t>
            </a:r>
            <a:r>
              <a:rPr lang="en-US" sz="1698" b="1" dirty="0">
                <a:solidFill>
                  <a:srgbClr val="156669"/>
                </a:solidFill>
                <a:latin typeface="Agrandir"/>
                <a:ea typeface="Agrandir"/>
                <a:cs typeface="Agrandir"/>
                <a:sym typeface="Agrandir"/>
              </a:rPr>
              <a:t>(Handy and Holloway, 2023).</a:t>
            </a:r>
          </a:p>
          <a:p>
            <a:pPr algn="l">
              <a:lnSpc>
                <a:spcPts val="3460"/>
              </a:lnSpc>
            </a:pPr>
            <a:r>
              <a:rPr lang="en-US" sz="2123" b="1" u="sng" dirty="0">
                <a:solidFill>
                  <a:srgbClr val="156669"/>
                </a:solidFill>
                <a:latin typeface="Agrandir Medium"/>
                <a:ea typeface="Agrandir Medium"/>
                <a:cs typeface="Agrandir Medium"/>
                <a:sym typeface="Agrandir Medium"/>
              </a:rPr>
              <a:t>Family History</a:t>
            </a:r>
          </a:p>
          <a:p>
            <a:pPr marL="366708" lvl="1" indent="-183354" algn="l">
              <a:lnSpc>
                <a:spcPts val="2768"/>
              </a:lnSpc>
              <a:buFont typeface="Arial"/>
              <a:buChar char="•"/>
            </a:pPr>
            <a:r>
              <a:rPr lang="en-US" sz="1698" b="1" dirty="0">
                <a:solidFill>
                  <a:srgbClr val="156669"/>
                </a:solidFill>
                <a:latin typeface="Agrandir Medium"/>
                <a:ea typeface="Agrandir Medium"/>
                <a:cs typeface="Agrandir Medium"/>
                <a:sym typeface="Agrandir Medium"/>
              </a:rPr>
              <a:t>There is a genetic tendency that makes a person more susceptible to Type 2 Diabetes Mellitus.</a:t>
            </a:r>
          </a:p>
        </p:txBody>
      </p:sp>
      <p:sp>
        <p:nvSpPr>
          <p:cNvPr id="8" name="TextBox 8"/>
          <p:cNvSpPr txBox="1"/>
          <p:nvPr/>
        </p:nvSpPr>
        <p:spPr>
          <a:xfrm>
            <a:off x="9144000" y="1195443"/>
            <a:ext cx="4343400" cy="730969"/>
          </a:xfrm>
          <a:prstGeom prst="rect">
            <a:avLst/>
          </a:prstGeom>
        </p:spPr>
        <p:txBody>
          <a:bodyPr wrap="square" lIns="0" tIns="0" rIns="0" bIns="0" rtlCol="0" anchor="t">
            <a:spAutoFit/>
          </a:bodyPr>
          <a:lstStyle/>
          <a:p>
            <a:pPr algn="ctr">
              <a:lnSpc>
                <a:spcPts val="5740"/>
              </a:lnSpc>
              <a:spcBef>
                <a:spcPct val="0"/>
              </a:spcBef>
            </a:pPr>
            <a:r>
              <a:rPr lang="en-US" sz="4100" b="1" u="sng" spc="-393" dirty="0">
                <a:solidFill>
                  <a:srgbClr val="156669"/>
                </a:solidFill>
                <a:latin typeface="Public Sans Bold"/>
                <a:ea typeface="Public Sans Bold"/>
                <a:cs typeface="Public Sans Bold"/>
                <a:sym typeface="Public Sans Bold"/>
              </a:rPr>
              <a:t>KEY RISK FACTORS</a:t>
            </a:r>
          </a:p>
        </p:txBody>
      </p:sp>
      <p:sp>
        <p:nvSpPr>
          <p:cNvPr id="9" name="TextBox 9"/>
          <p:cNvSpPr txBox="1"/>
          <p:nvPr/>
        </p:nvSpPr>
        <p:spPr>
          <a:xfrm>
            <a:off x="1116602" y="6788671"/>
            <a:ext cx="4141198" cy="538609"/>
          </a:xfrm>
          <a:prstGeom prst="rect">
            <a:avLst/>
          </a:prstGeom>
        </p:spPr>
        <p:txBody>
          <a:bodyPr wrap="square" lIns="0" tIns="0" rIns="0" bIns="0" rtlCol="0" anchor="t">
            <a:spAutoFit/>
          </a:bodyPr>
          <a:lstStyle/>
          <a:p>
            <a:pPr algn="ctr">
              <a:lnSpc>
                <a:spcPts val="4179"/>
              </a:lnSpc>
              <a:spcBef>
                <a:spcPct val="0"/>
              </a:spcBef>
            </a:pPr>
            <a:r>
              <a:rPr lang="en-US" sz="2985" b="1" u="sng" spc="-286" dirty="0">
                <a:solidFill>
                  <a:srgbClr val="156669"/>
                </a:solidFill>
                <a:latin typeface="Public Sans Bold"/>
                <a:ea typeface="Public Sans Bold"/>
                <a:cs typeface="Public Sans Bold"/>
                <a:sym typeface="Public Sans Bold"/>
              </a:rPr>
              <a:t>CLINICAL SIGNIFICANCE</a:t>
            </a:r>
          </a:p>
        </p:txBody>
      </p:sp>
      <p:sp>
        <p:nvSpPr>
          <p:cNvPr id="10" name="TextBox 10"/>
          <p:cNvSpPr txBox="1"/>
          <p:nvPr/>
        </p:nvSpPr>
        <p:spPr>
          <a:xfrm>
            <a:off x="1038225" y="7455789"/>
            <a:ext cx="8658557" cy="2604250"/>
          </a:xfrm>
          <a:prstGeom prst="rect">
            <a:avLst/>
          </a:prstGeom>
        </p:spPr>
        <p:txBody>
          <a:bodyPr lIns="0" tIns="0" rIns="0" bIns="0" rtlCol="0" anchor="t">
            <a:spAutoFit/>
          </a:bodyPr>
          <a:lstStyle/>
          <a:p>
            <a:pPr marL="452415" lvl="1" indent="-226208" algn="l">
              <a:lnSpc>
                <a:spcPts val="2933"/>
              </a:lnSpc>
              <a:buFont typeface="Arial"/>
              <a:buChar char="•"/>
            </a:pPr>
            <a:r>
              <a:rPr lang="en-US" sz="2095" spc="-136" dirty="0" err="1">
                <a:solidFill>
                  <a:srgbClr val="156669"/>
                </a:solidFill>
                <a:latin typeface="Public Sans"/>
                <a:ea typeface="Public Sans"/>
                <a:cs typeface="Public Sans"/>
                <a:sym typeface="Public Sans"/>
              </a:rPr>
              <a:t>Mr</a:t>
            </a:r>
            <a:r>
              <a:rPr lang="en-US" sz="2095" spc="-136" dirty="0">
                <a:solidFill>
                  <a:srgbClr val="156669"/>
                </a:solidFill>
                <a:latin typeface="Public Sans"/>
                <a:ea typeface="Public Sans"/>
                <a:cs typeface="Public Sans"/>
                <a:sym typeface="Public Sans"/>
              </a:rPr>
              <a:t> Ahmed has some factors that he can change to reduce insulin resistance, and others that he can't.</a:t>
            </a:r>
          </a:p>
          <a:p>
            <a:pPr marL="452415" lvl="1" indent="-226208" algn="l">
              <a:lnSpc>
                <a:spcPts val="2933"/>
              </a:lnSpc>
              <a:buFont typeface="Arial"/>
              <a:buChar char="•"/>
            </a:pPr>
            <a:r>
              <a:rPr lang="en-US" sz="2095" spc="-136" dirty="0">
                <a:solidFill>
                  <a:srgbClr val="156669"/>
                </a:solidFill>
                <a:latin typeface="Public Sans"/>
                <a:ea typeface="Public Sans"/>
                <a:cs typeface="Public Sans"/>
                <a:sym typeface="Public Sans"/>
              </a:rPr>
              <a:t>A poor </a:t>
            </a:r>
            <a:r>
              <a:rPr lang="en-US" sz="2095" spc="-136" dirty="0" err="1">
                <a:solidFill>
                  <a:srgbClr val="156669"/>
                </a:solidFill>
                <a:latin typeface="Public Sans"/>
                <a:ea typeface="Public Sans"/>
                <a:cs typeface="Public Sans"/>
                <a:sym typeface="Public Sans"/>
              </a:rPr>
              <a:t>glycaemic</a:t>
            </a:r>
            <a:r>
              <a:rPr lang="en-US" sz="2095" spc="-136" dirty="0">
                <a:solidFill>
                  <a:srgbClr val="156669"/>
                </a:solidFill>
                <a:latin typeface="Public Sans"/>
                <a:ea typeface="Public Sans"/>
                <a:cs typeface="Public Sans"/>
                <a:sym typeface="Public Sans"/>
              </a:rPr>
              <a:t> control and progression of the disease contribute to obesity, smoking and inactivity (Bitew et al., 2023).</a:t>
            </a:r>
          </a:p>
          <a:p>
            <a:pPr marL="452415" lvl="1" indent="-226208" algn="l">
              <a:lnSpc>
                <a:spcPts val="2933"/>
              </a:lnSpc>
              <a:buFont typeface="Arial"/>
              <a:buChar char="•"/>
            </a:pPr>
            <a:r>
              <a:rPr lang="en-US" sz="2095" spc="-136" dirty="0">
                <a:solidFill>
                  <a:srgbClr val="156669"/>
                </a:solidFill>
                <a:latin typeface="Public Sans"/>
                <a:ea typeface="Public Sans"/>
                <a:cs typeface="Public Sans"/>
                <a:sym typeface="Public Sans"/>
              </a:rPr>
              <a:t>His risk for Type 2 Diabetes complications is higher due to his family history.</a:t>
            </a:r>
          </a:p>
          <a:p>
            <a:pPr marL="452415" lvl="1" indent="-226208" algn="l">
              <a:lnSpc>
                <a:spcPts val="2933"/>
              </a:lnSpc>
              <a:buFont typeface="Arial"/>
              <a:buChar char="•"/>
            </a:pPr>
            <a:r>
              <a:rPr lang="en-US" sz="2095" spc="-136" dirty="0">
                <a:solidFill>
                  <a:srgbClr val="156669"/>
                </a:solidFill>
                <a:latin typeface="Public Sans"/>
                <a:ea typeface="Public Sans"/>
                <a:cs typeface="Public Sans"/>
                <a:sym typeface="Public Sans"/>
              </a:rPr>
              <a:t>Therefore, it is important to have early lifestyle change, monitoring and evidence-based care planning.</a:t>
            </a:r>
          </a:p>
        </p:txBody>
      </p:sp>
      <p:pic>
        <p:nvPicPr>
          <p:cNvPr id="18" name="Audio 17">
            <a:hlinkClick r:id="" action="ppaction://media"/>
            <a:extLst>
              <a:ext uri="{FF2B5EF4-FFF2-40B4-BE49-F238E27FC236}">
                <a16:creationId xmlns:a16="http://schemas.microsoft.com/office/drawing/2014/main" id="{87097E0D-6EE2-68FA-7714-FE033171445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5776"/>
    </mc:Choice>
    <mc:Fallback>
      <p:transition spd="slow" advTm="85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TextBox 2"/>
          <p:cNvSpPr txBox="1"/>
          <p:nvPr/>
        </p:nvSpPr>
        <p:spPr>
          <a:xfrm>
            <a:off x="435324" y="607731"/>
            <a:ext cx="16823976" cy="817627"/>
          </a:xfrm>
          <a:prstGeom prst="rect">
            <a:avLst/>
          </a:prstGeom>
        </p:spPr>
        <p:txBody>
          <a:bodyPr lIns="0" tIns="0" rIns="0" bIns="0" rtlCol="0" anchor="t">
            <a:spAutoFit/>
          </a:bodyPr>
          <a:lstStyle/>
          <a:p>
            <a:pPr marL="0" lvl="0" indent="0" algn="l">
              <a:lnSpc>
                <a:spcPts val="5952"/>
              </a:lnSpc>
            </a:pPr>
            <a:r>
              <a:rPr lang="en-US" sz="6200" b="1" spc="-595">
                <a:solidFill>
                  <a:srgbClr val="1A4093"/>
                </a:solidFill>
                <a:latin typeface="Public Sans Bold"/>
                <a:ea typeface="Public Sans Bold"/>
                <a:cs typeface="Public Sans Bold"/>
                <a:sym typeface="Public Sans Bold"/>
              </a:rPr>
              <a:t>UNDERSTANDING TYPE 2 DIABETES MELLITUS</a:t>
            </a:r>
          </a:p>
        </p:txBody>
      </p:sp>
      <p:sp>
        <p:nvSpPr>
          <p:cNvPr id="3" name="AutoShape 3"/>
          <p:cNvSpPr/>
          <p:nvPr/>
        </p:nvSpPr>
        <p:spPr>
          <a:xfrm>
            <a:off x="3939662" y="1362493"/>
            <a:ext cx="6492240" cy="0"/>
          </a:xfrm>
          <a:prstGeom prst="line">
            <a:avLst/>
          </a:prstGeom>
          <a:ln w="38100" cap="flat">
            <a:solidFill>
              <a:srgbClr val="000000"/>
            </a:solidFill>
            <a:prstDash val="solid"/>
            <a:headEnd type="none" w="sm" len="sm"/>
            <a:tailEnd type="none" w="sm" len="sm"/>
          </a:ln>
        </p:spPr>
        <p:txBody>
          <a:bodyPr/>
          <a:lstStyle/>
          <a:p>
            <a:endParaRPr lang="en-GB"/>
          </a:p>
        </p:txBody>
      </p:sp>
      <p:sp>
        <p:nvSpPr>
          <p:cNvPr id="4" name="Freeform 4"/>
          <p:cNvSpPr/>
          <p:nvPr/>
        </p:nvSpPr>
        <p:spPr>
          <a:xfrm>
            <a:off x="10781104" y="7970888"/>
            <a:ext cx="5200429" cy="1869886"/>
          </a:xfrm>
          <a:custGeom>
            <a:avLst/>
            <a:gdLst/>
            <a:ahLst/>
            <a:cxnLst/>
            <a:rect l="l" t="t" r="r" b="b"/>
            <a:pathLst>
              <a:path w="5200429" h="1869886">
                <a:moveTo>
                  <a:pt x="0" y="0"/>
                </a:moveTo>
                <a:lnTo>
                  <a:pt x="5200429" y="0"/>
                </a:lnTo>
                <a:lnTo>
                  <a:pt x="5200429" y="1869887"/>
                </a:lnTo>
                <a:lnTo>
                  <a:pt x="0" y="1869887"/>
                </a:lnTo>
                <a:lnTo>
                  <a:pt x="0" y="0"/>
                </a:lnTo>
                <a:close/>
              </a:path>
            </a:pathLst>
          </a:custGeom>
          <a:blipFill>
            <a:blip r:embed="rId4"/>
            <a:stretch>
              <a:fillRect l="-6798" t="-331299" r="-197728" b="-132970"/>
            </a:stretch>
          </a:blipFill>
        </p:spPr>
        <p:txBody>
          <a:bodyPr/>
          <a:lstStyle/>
          <a:p>
            <a:endParaRPr lang="en-GB"/>
          </a:p>
        </p:txBody>
      </p:sp>
      <p:sp>
        <p:nvSpPr>
          <p:cNvPr id="5" name="Freeform 5"/>
          <p:cNvSpPr/>
          <p:nvPr/>
        </p:nvSpPr>
        <p:spPr>
          <a:xfrm>
            <a:off x="8847312" y="1459117"/>
            <a:ext cx="9068012" cy="6511772"/>
          </a:xfrm>
          <a:custGeom>
            <a:avLst/>
            <a:gdLst/>
            <a:ahLst/>
            <a:cxnLst/>
            <a:rect l="l" t="t" r="r" b="b"/>
            <a:pathLst>
              <a:path w="9068012" h="6511772">
                <a:moveTo>
                  <a:pt x="0" y="0"/>
                </a:moveTo>
                <a:lnTo>
                  <a:pt x="9068013" y="0"/>
                </a:lnTo>
                <a:lnTo>
                  <a:pt x="9068013" y="6511771"/>
                </a:lnTo>
                <a:lnTo>
                  <a:pt x="0" y="6511771"/>
                </a:lnTo>
                <a:lnTo>
                  <a:pt x="0" y="0"/>
                </a:lnTo>
                <a:close/>
              </a:path>
            </a:pathLst>
          </a:custGeom>
          <a:blipFill>
            <a:blip r:embed="rId4"/>
            <a:stretch>
              <a:fillRect l="-60651" t="-15356" r="-5238" b="-38651"/>
            </a:stretch>
          </a:blipFill>
        </p:spPr>
        <p:txBody>
          <a:bodyPr/>
          <a:lstStyle/>
          <a:p>
            <a:endParaRPr lang="en-GB"/>
          </a:p>
        </p:txBody>
      </p:sp>
      <p:sp>
        <p:nvSpPr>
          <p:cNvPr id="6" name="TextBox 6"/>
          <p:cNvSpPr txBox="1"/>
          <p:nvPr/>
        </p:nvSpPr>
        <p:spPr>
          <a:xfrm>
            <a:off x="757715" y="1810771"/>
            <a:ext cx="7723912" cy="4781804"/>
          </a:xfrm>
          <a:prstGeom prst="rect">
            <a:avLst/>
          </a:prstGeom>
        </p:spPr>
        <p:txBody>
          <a:bodyPr lIns="0" tIns="0" rIns="0" bIns="0" rtlCol="0" anchor="t">
            <a:spAutoFit/>
          </a:bodyPr>
          <a:lstStyle/>
          <a:p>
            <a:pPr marL="0" lvl="0" indent="0" algn="just">
              <a:lnSpc>
                <a:spcPts val="3388"/>
              </a:lnSpc>
            </a:pPr>
            <a:r>
              <a:rPr lang="en-US" sz="2200" b="1" u="sng" spc="145">
                <a:solidFill>
                  <a:srgbClr val="1A4093"/>
                </a:solidFill>
                <a:latin typeface="Public Sans Medium"/>
                <a:ea typeface="Public Sans Medium"/>
                <a:cs typeface="Public Sans Medium"/>
                <a:sym typeface="Public Sans Medium"/>
              </a:rPr>
              <a:t>WHAT</a:t>
            </a:r>
            <a:r>
              <a:rPr lang="en-US" sz="2200" b="1" u="sng" strike="noStrike" spc="145">
                <a:solidFill>
                  <a:srgbClr val="1A4093"/>
                </a:solidFill>
                <a:latin typeface="Public Sans Medium"/>
                <a:ea typeface="Public Sans Medium"/>
                <a:cs typeface="Public Sans Medium"/>
                <a:sym typeface="Public Sans Medium"/>
              </a:rPr>
              <a:t> IS TYPE 2 DIABETES?</a:t>
            </a:r>
          </a:p>
          <a:p>
            <a:pPr marL="0" lvl="0" indent="0" algn="just">
              <a:lnSpc>
                <a:spcPts val="3388"/>
              </a:lnSpc>
            </a:pPr>
            <a:r>
              <a:rPr lang="en-US" sz="2200" b="1" u="none" strike="noStrike" spc="145">
                <a:solidFill>
                  <a:srgbClr val="1A4093"/>
                </a:solidFill>
                <a:latin typeface="Public Sans Medium"/>
                <a:ea typeface="Public Sans Medium"/>
                <a:cs typeface="Public Sans Medium"/>
                <a:sym typeface="Public Sans Medium"/>
              </a:rPr>
              <a:t>Type 2 Diabetes Mellitus (T2DM) is a chronic metabolic disorder (Blagov et al., 2024) that is defined by the following:</a:t>
            </a:r>
          </a:p>
          <a:p>
            <a:pPr algn="just">
              <a:lnSpc>
                <a:spcPts val="3696"/>
              </a:lnSpc>
            </a:pPr>
            <a:r>
              <a:rPr lang="en-US" sz="2400" b="1" u="sng" strike="noStrike" spc="158">
                <a:solidFill>
                  <a:srgbClr val="1A4093"/>
                </a:solidFill>
                <a:latin typeface="Public Sans Medium"/>
                <a:ea typeface="Public Sans Medium"/>
                <a:cs typeface="Public Sans Medium"/>
                <a:sym typeface="Public Sans Medium"/>
              </a:rPr>
              <a:t> INSULIN RESISTANCE</a:t>
            </a:r>
          </a:p>
          <a:p>
            <a:pPr marL="474981" lvl="1" indent="-237491" algn="just">
              <a:lnSpc>
                <a:spcPts val="3388"/>
              </a:lnSpc>
              <a:buFont typeface="Arial"/>
              <a:buChar char="•"/>
            </a:pPr>
            <a:r>
              <a:rPr lang="en-US" sz="2200" b="1" u="none" strike="noStrike" spc="145">
                <a:solidFill>
                  <a:srgbClr val="1A4093"/>
                </a:solidFill>
                <a:latin typeface="Public Sans Medium"/>
                <a:ea typeface="Public Sans Medium"/>
                <a:cs typeface="Public Sans Medium"/>
                <a:sym typeface="Public Sans Medium"/>
              </a:rPr>
              <a:t>The insulin is not effective in the body cells.</a:t>
            </a:r>
          </a:p>
          <a:p>
            <a:pPr marL="0" lvl="0" indent="0" algn="just">
              <a:lnSpc>
                <a:spcPts val="3542"/>
              </a:lnSpc>
            </a:pPr>
            <a:r>
              <a:rPr lang="en-US" sz="2300" b="1" u="sng" strike="noStrike" spc="151">
                <a:solidFill>
                  <a:srgbClr val="1A4093"/>
                </a:solidFill>
                <a:latin typeface="Public Sans Medium"/>
                <a:ea typeface="Public Sans Medium"/>
                <a:cs typeface="Public Sans Medium"/>
                <a:sym typeface="Public Sans Medium"/>
              </a:rPr>
              <a:t>PROGRESSIVE Β-CELL DYSFUNCTION</a:t>
            </a:r>
          </a:p>
          <a:p>
            <a:pPr marL="474981" lvl="1" indent="-237491" algn="just">
              <a:lnSpc>
                <a:spcPts val="3388"/>
              </a:lnSpc>
              <a:buFont typeface="Arial"/>
              <a:buChar char="•"/>
            </a:pPr>
            <a:r>
              <a:rPr lang="en-US" sz="2200" b="1" u="none" strike="noStrike" spc="145">
                <a:solidFill>
                  <a:srgbClr val="1A4093"/>
                </a:solidFill>
                <a:latin typeface="Public Sans Medium"/>
                <a:ea typeface="Public Sans Medium"/>
                <a:cs typeface="Public Sans Medium"/>
                <a:sym typeface="Public Sans Medium"/>
              </a:rPr>
              <a:t>Over time, pancreatic β-cells begin to make less insulin (Khin, Lee and Jun, 2023).</a:t>
            </a:r>
          </a:p>
          <a:p>
            <a:pPr marL="0" lvl="0" indent="0" algn="just">
              <a:lnSpc>
                <a:spcPts val="3542"/>
              </a:lnSpc>
            </a:pPr>
            <a:r>
              <a:rPr lang="en-US" sz="2300" b="1" u="sng" strike="noStrike" spc="151">
                <a:solidFill>
                  <a:srgbClr val="1A4093"/>
                </a:solidFill>
                <a:latin typeface="Public Sans Medium"/>
                <a:ea typeface="Public Sans Medium"/>
                <a:cs typeface="Public Sans Medium"/>
                <a:sym typeface="Public Sans Medium"/>
              </a:rPr>
              <a:t>PERSISTENT HYPERGLYCAEMIA</a:t>
            </a:r>
          </a:p>
          <a:p>
            <a:pPr marL="474981" lvl="1" indent="-237491" algn="just">
              <a:lnSpc>
                <a:spcPts val="3388"/>
              </a:lnSpc>
              <a:buFont typeface="Arial"/>
              <a:buChar char="•"/>
            </a:pPr>
            <a:r>
              <a:rPr lang="en-US" sz="2200" b="1" u="none" strike="noStrike" spc="145">
                <a:solidFill>
                  <a:srgbClr val="1A4093"/>
                </a:solidFill>
                <a:latin typeface="Public Sans Medium"/>
                <a:ea typeface="Public Sans Medium"/>
                <a:cs typeface="Public Sans Medium"/>
                <a:sym typeface="Public Sans Medium"/>
              </a:rPr>
              <a:t>High blood sugar for extended periods of time.</a:t>
            </a:r>
          </a:p>
        </p:txBody>
      </p:sp>
      <p:sp>
        <p:nvSpPr>
          <p:cNvPr id="7" name="TextBox 7"/>
          <p:cNvSpPr txBox="1"/>
          <p:nvPr/>
        </p:nvSpPr>
        <p:spPr>
          <a:xfrm>
            <a:off x="435324" y="7528465"/>
            <a:ext cx="10345780" cy="1989638"/>
          </a:xfrm>
          <a:prstGeom prst="rect">
            <a:avLst/>
          </a:prstGeom>
        </p:spPr>
        <p:txBody>
          <a:bodyPr lIns="0" tIns="0" rIns="0" bIns="0" rtlCol="0" anchor="t">
            <a:spAutoFit/>
          </a:bodyPr>
          <a:lstStyle/>
          <a:p>
            <a:pPr algn="just">
              <a:lnSpc>
                <a:spcPts val="3420"/>
              </a:lnSpc>
              <a:spcBef>
                <a:spcPct val="0"/>
              </a:spcBef>
            </a:pPr>
            <a:r>
              <a:rPr lang="en-US" sz="2443" b="1" spc="-234">
                <a:solidFill>
                  <a:srgbClr val="1A4093"/>
                </a:solidFill>
                <a:latin typeface="Public Sans Bold"/>
                <a:ea typeface="Public Sans Bold"/>
                <a:cs typeface="Public Sans Bold"/>
                <a:sym typeface="Public Sans Bold"/>
              </a:rPr>
              <a:t>CLINICAL RELEVANCE</a:t>
            </a:r>
          </a:p>
          <a:p>
            <a:pPr marL="485294" lvl="1" indent="-242647" algn="l">
              <a:lnSpc>
                <a:spcPts val="3146"/>
              </a:lnSpc>
              <a:buFont typeface="Arial"/>
              <a:buChar char="•"/>
            </a:pPr>
            <a:r>
              <a:rPr lang="en-US" sz="2247" spc="-215">
                <a:solidFill>
                  <a:srgbClr val="1A4093"/>
                </a:solidFill>
                <a:latin typeface="Public Sans"/>
                <a:ea typeface="Public Sans"/>
                <a:cs typeface="Public Sans"/>
                <a:sym typeface="Public Sans"/>
              </a:rPr>
              <a:t>Mr Ahmed's obesity and lack of exercise probably played a role in the insulin resistance.</a:t>
            </a:r>
          </a:p>
          <a:p>
            <a:pPr marL="485294" lvl="1" indent="-242647" algn="l">
              <a:lnSpc>
                <a:spcPts val="3146"/>
              </a:lnSpc>
              <a:buFont typeface="Arial"/>
              <a:buChar char="•"/>
            </a:pPr>
            <a:r>
              <a:rPr lang="en-US" sz="2247" spc="-215">
                <a:solidFill>
                  <a:srgbClr val="1A4093"/>
                </a:solidFill>
                <a:latin typeface="Public Sans"/>
                <a:ea typeface="Public Sans"/>
                <a:cs typeface="Public Sans"/>
                <a:sym typeface="Public Sans"/>
              </a:rPr>
              <a:t>The body cells are less sensitive to insulin and don't absorb glucose as well.</a:t>
            </a:r>
          </a:p>
          <a:p>
            <a:pPr marL="485294" lvl="1" indent="-242647" algn="l">
              <a:lnSpc>
                <a:spcPts val="3146"/>
              </a:lnSpc>
              <a:buFont typeface="Arial"/>
              <a:buChar char="•"/>
            </a:pPr>
            <a:r>
              <a:rPr lang="en-US" sz="2247" spc="-215">
                <a:solidFill>
                  <a:srgbClr val="1A4093"/>
                </a:solidFill>
                <a:latin typeface="Public Sans"/>
                <a:ea typeface="Public Sans"/>
                <a:cs typeface="Public Sans"/>
                <a:sym typeface="Public Sans"/>
              </a:rPr>
              <a:t>This means that the blood glucose level rises and results in hyperglycaemia.</a:t>
            </a:r>
          </a:p>
          <a:p>
            <a:pPr marL="485294" lvl="1" indent="-242647" algn="l">
              <a:lnSpc>
                <a:spcPts val="3146"/>
              </a:lnSpc>
              <a:buFont typeface="Arial"/>
              <a:buChar char="•"/>
            </a:pPr>
            <a:r>
              <a:rPr lang="en-US" sz="2247" spc="-215">
                <a:solidFill>
                  <a:srgbClr val="1A4093"/>
                </a:solidFill>
                <a:latin typeface="Public Sans"/>
                <a:ea typeface="Public Sans"/>
                <a:cs typeface="Public Sans"/>
                <a:sym typeface="Public Sans"/>
              </a:rPr>
              <a:t>High blood sugar levels mean more risk of cardiovascular and other long term complications.</a:t>
            </a:r>
          </a:p>
        </p:txBody>
      </p:sp>
      <p:pic>
        <p:nvPicPr>
          <p:cNvPr id="9" name="Audio 8">
            <a:hlinkClick r:id="" action="ppaction://media"/>
            <a:extLst>
              <a:ext uri="{FF2B5EF4-FFF2-40B4-BE49-F238E27FC236}">
                <a16:creationId xmlns:a16="http://schemas.microsoft.com/office/drawing/2014/main" id="{735FE559-8164-0D49-FD83-64795EA209A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1047"/>
    </mc:Choice>
    <mc:Fallback>
      <p:transition spd="slow" advTm="71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FAAC8"/>
        </a:solidFill>
        <a:effectLst/>
      </p:bgPr>
    </p:bg>
    <p:spTree>
      <p:nvGrpSpPr>
        <p:cNvPr id="1" name=""/>
        <p:cNvGrpSpPr/>
        <p:nvPr/>
      </p:nvGrpSpPr>
      <p:grpSpPr>
        <a:xfrm>
          <a:off x="0" y="0"/>
          <a:ext cx="0" cy="0"/>
          <a:chOff x="0" y="0"/>
          <a:chExt cx="0" cy="0"/>
        </a:xfrm>
      </p:grpSpPr>
      <p:sp>
        <p:nvSpPr>
          <p:cNvPr id="2" name="Freeform 2"/>
          <p:cNvSpPr/>
          <p:nvPr/>
        </p:nvSpPr>
        <p:spPr>
          <a:xfrm>
            <a:off x="10231728" y="2116800"/>
            <a:ext cx="7566749" cy="6053399"/>
          </a:xfrm>
          <a:custGeom>
            <a:avLst/>
            <a:gdLst/>
            <a:ahLst/>
            <a:cxnLst/>
            <a:rect l="l" t="t" r="r" b="b"/>
            <a:pathLst>
              <a:path w="7566749" h="6053399">
                <a:moveTo>
                  <a:pt x="0" y="0"/>
                </a:moveTo>
                <a:lnTo>
                  <a:pt x="7566749" y="0"/>
                </a:lnTo>
                <a:lnTo>
                  <a:pt x="7566749" y="6053400"/>
                </a:lnTo>
                <a:lnTo>
                  <a:pt x="0" y="6053400"/>
                </a:lnTo>
                <a:lnTo>
                  <a:pt x="0" y="0"/>
                </a:lnTo>
                <a:close/>
              </a:path>
            </a:pathLst>
          </a:custGeom>
          <a:blipFill>
            <a:blip r:embed="rId4"/>
            <a:stretch>
              <a:fillRect/>
            </a:stretch>
          </a:blipFill>
        </p:spPr>
        <p:txBody>
          <a:bodyPr/>
          <a:lstStyle/>
          <a:p>
            <a:endParaRPr lang="en-GB"/>
          </a:p>
        </p:txBody>
      </p:sp>
      <p:sp>
        <p:nvSpPr>
          <p:cNvPr id="3" name="TextBox 3"/>
          <p:cNvSpPr txBox="1"/>
          <p:nvPr/>
        </p:nvSpPr>
        <p:spPr>
          <a:xfrm>
            <a:off x="962826" y="843216"/>
            <a:ext cx="14427061" cy="1905002"/>
          </a:xfrm>
          <a:prstGeom prst="rect">
            <a:avLst/>
          </a:prstGeom>
        </p:spPr>
        <p:txBody>
          <a:bodyPr lIns="0" tIns="0" rIns="0" bIns="0" rtlCol="0" anchor="t">
            <a:spAutoFit/>
          </a:bodyPr>
          <a:lstStyle/>
          <a:p>
            <a:pPr algn="l">
              <a:lnSpc>
                <a:spcPts val="7200"/>
              </a:lnSpc>
            </a:pPr>
            <a:r>
              <a:rPr lang="en-US" sz="7500" spc="-720">
                <a:solidFill>
                  <a:srgbClr val="FBF6F1"/>
                </a:solidFill>
                <a:latin typeface="Public Sans"/>
                <a:ea typeface="Public Sans"/>
                <a:cs typeface="Public Sans"/>
                <a:sym typeface="Public Sans"/>
              </a:rPr>
              <a:t>Anatomy of the Endocrine System: </a:t>
            </a:r>
          </a:p>
          <a:p>
            <a:pPr marL="0" lvl="0" indent="0" algn="l">
              <a:lnSpc>
                <a:spcPts val="7200"/>
              </a:lnSpc>
            </a:pPr>
            <a:r>
              <a:rPr lang="en-US" sz="7500" spc="-720">
                <a:solidFill>
                  <a:srgbClr val="FBF6F1"/>
                </a:solidFill>
                <a:latin typeface="Public Sans"/>
                <a:ea typeface="Public Sans"/>
                <a:cs typeface="Public Sans"/>
                <a:sym typeface="Public Sans"/>
              </a:rPr>
              <a:t>The Pancreas</a:t>
            </a:r>
          </a:p>
        </p:txBody>
      </p:sp>
      <p:sp>
        <p:nvSpPr>
          <p:cNvPr id="4" name="TextBox 4"/>
          <p:cNvSpPr txBox="1"/>
          <p:nvPr/>
        </p:nvSpPr>
        <p:spPr>
          <a:xfrm>
            <a:off x="1274525" y="2595818"/>
            <a:ext cx="7869475" cy="5377152"/>
          </a:xfrm>
          <a:prstGeom prst="rect">
            <a:avLst/>
          </a:prstGeom>
        </p:spPr>
        <p:txBody>
          <a:bodyPr lIns="0" tIns="0" rIns="0" bIns="0" rtlCol="0" anchor="t">
            <a:spAutoFit/>
          </a:bodyPr>
          <a:lstStyle/>
          <a:p>
            <a:pPr algn="just">
              <a:lnSpc>
                <a:spcPts val="3516"/>
              </a:lnSpc>
            </a:pPr>
            <a:r>
              <a:rPr lang="en-US" sz="2157" b="1">
                <a:solidFill>
                  <a:srgbClr val="FBF6F1"/>
                </a:solidFill>
                <a:latin typeface="Agrandir Medium"/>
                <a:ea typeface="Agrandir Medium"/>
                <a:cs typeface="Agrandir Medium"/>
                <a:sym typeface="Agrandir Medium"/>
              </a:rPr>
              <a:t>K</a:t>
            </a:r>
            <a:r>
              <a:rPr lang="en-US" sz="2157" b="1">
                <a:solidFill>
                  <a:srgbClr val="FBF6F1"/>
                </a:solidFill>
                <a:latin typeface="Agrandir Bold"/>
                <a:ea typeface="Agrandir Bold"/>
                <a:cs typeface="Agrandir Bold"/>
                <a:sym typeface="Agrandir Bold"/>
              </a:rPr>
              <a:t>ey Structures</a:t>
            </a:r>
          </a:p>
          <a:p>
            <a:pPr marL="465762" lvl="1" indent="-232881" algn="l">
              <a:lnSpc>
                <a:spcPts val="3516"/>
              </a:lnSpc>
              <a:buFont typeface="Arial"/>
              <a:buChar char="•"/>
            </a:pPr>
            <a:r>
              <a:rPr lang="en-US" sz="2157">
                <a:solidFill>
                  <a:srgbClr val="FBF6F1"/>
                </a:solidFill>
                <a:latin typeface="Agrandir"/>
                <a:ea typeface="Agrandir"/>
                <a:cs typeface="Agrandir"/>
                <a:sym typeface="Agrandir"/>
              </a:rPr>
              <a:t>The pancreas is located behind the stomach.</a:t>
            </a:r>
          </a:p>
          <a:p>
            <a:pPr marL="465762" lvl="1" indent="-232881" algn="just">
              <a:lnSpc>
                <a:spcPts val="3516"/>
              </a:lnSpc>
              <a:buFont typeface="Arial"/>
              <a:buChar char="•"/>
            </a:pPr>
            <a:r>
              <a:rPr lang="en-US" sz="2157">
                <a:solidFill>
                  <a:srgbClr val="FBF6F1"/>
                </a:solidFill>
                <a:latin typeface="Agrandir"/>
                <a:ea typeface="Agrandir"/>
                <a:cs typeface="Agrandir"/>
                <a:sym typeface="Agrandir"/>
              </a:rPr>
              <a:t>It has an endocrine function with the release of hormones into the blood.</a:t>
            </a:r>
          </a:p>
          <a:p>
            <a:pPr marL="465762" lvl="1" indent="-232881" algn="just">
              <a:lnSpc>
                <a:spcPts val="3516"/>
              </a:lnSpc>
              <a:buFont typeface="Arial"/>
              <a:buChar char="•"/>
            </a:pPr>
            <a:r>
              <a:rPr lang="en-US" sz="2157">
                <a:solidFill>
                  <a:srgbClr val="FBF6F1"/>
                </a:solidFill>
                <a:latin typeface="Agrandir"/>
                <a:ea typeface="Agrandir"/>
                <a:cs typeface="Agrandir"/>
                <a:sym typeface="Agrandir"/>
              </a:rPr>
              <a:t>Insulin is made in β cells of the Islets of Langerhans (Lehrstrand et al., 2024).</a:t>
            </a:r>
          </a:p>
          <a:p>
            <a:pPr marL="465762" lvl="1" indent="-232881" algn="just">
              <a:lnSpc>
                <a:spcPts val="3516"/>
              </a:lnSpc>
              <a:buFont typeface="Arial"/>
              <a:buChar char="•"/>
            </a:pPr>
            <a:r>
              <a:rPr lang="en-US" sz="2157">
                <a:solidFill>
                  <a:srgbClr val="FBF6F1"/>
                </a:solidFill>
                <a:latin typeface="Agrandir"/>
                <a:ea typeface="Agrandir"/>
                <a:cs typeface="Agrandir"/>
                <a:sym typeface="Agrandir"/>
              </a:rPr>
              <a:t>Insulin is a hormone that is produced by β-cells and helps to control blood glucose levels (De la Cruz Concepción et al., 2023).</a:t>
            </a:r>
          </a:p>
          <a:p>
            <a:pPr marL="465762" lvl="1" indent="-232881" algn="just">
              <a:lnSpc>
                <a:spcPts val="3516"/>
              </a:lnSpc>
              <a:buFont typeface="Arial"/>
              <a:buChar char="•"/>
            </a:pPr>
            <a:r>
              <a:rPr lang="en-US" sz="2157">
                <a:solidFill>
                  <a:srgbClr val="FBF6F1"/>
                </a:solidFill>
                <a:latin typeface="Agrandir"/>
                <a:ea typeface="Agrandir"/>
                <a:cs typeface="Agrandir"/>
                <a:sym typeface="Agrandir"/>
              </a:rPr>
              <a:t>Beta cells are stressed for a prolonged period in Type 2 Diabetes because of insulin resistance (Lee and Lee, 2022).</a:t>
            </a:r>
          </a:p>
        </p:txBody>
      </p:sp>
      <p:sp>
        <p:nvSpPr>
          <p:cNvPr id="5" name="TextBox 5"/>
          <p:cNvSpPr txBox="1"/>
          <p:nvPr/>
        </p:nvSpPr>
        <p:spPr>
          <a:xfrm>
            <a:off x="1028700" y="8122575"/>
            <a:ext cx="17259300" cy="1989655"/>
          </a:xfrm>
          <a:prstGeom prst="rect">
            <a:avLst/>
          </a:prstGeom>
        </p:spPr>
        <p:txBody>
          <a:bodyPr lIns="0" tIns="0" rIns="0" bIns="0" rtlCol="0" anchor="t">
            <a:spAutoFit/>
          </a:bodyPr>
          <a:lstStyle/>
          <a:p>
            <a:pPr algn="just">
              <a:lnSpc>
                <a:spcPts val="3208"/>
              </a:lnSpc>
              <a:spcBef>
                <a:spcPct val="0"/>
              </a:spcBef>
            </a:pPr>
            <a:r>
              <a:rPr lang="en-US" sz="2292" spc="-68">
                <a:solidFill>
                  <a:srgbClr val="FBF6F1"/>
                </a:solidFill>
                <a:latin typeface="Open Sans"/>
                <a:ea typeface="Open Sans"/>
                <a:cs typeface="Open Sans"/>
                <a:sym typeface="Open Sans"/>
              </a:rPr>
              <a:t>C</a:t>
            </a:r>
            <a:r>
              <a:rPr lang="en-US" sz="2292" b="1" spc="-68">
                <a:solidFill>
                  <a:srgbClr val="FBF6F1"/>
                </a:solidFill>
                <a:latin typeface="Open Sans Bold"/>
                <a:ea typeface="Open Sans Bold"/>
                <a:cs typeface="Open Sans Bold"/>
                <a:sym typeface="Open Sans Bold"/>
              </a:rPr>
              <a:t>linical Relevance</a:t>
            </a:r>
          </a:p>
          <a:p>
            <a:pPr marL="494872" lvl="1" indent="-247436" algn="l">
              <a:lnSpc>
                <a:spcPts val="3208"/>
              </a:lnSpc>
              <a:buFont typeface="Arial"/>
              <a:buChar char="•"/>
            </a:pPr>
            <a:r>
              <a:rPr lang="en-US" sz="2292" spc="-68">
                <a:solidFill>
                  <a:srgbClr val="FBF6F1"/>
                </a:solidFill>
                <a:latin typeface="Open Sans"/>
                <a:ea typeface="Open Sans"/>
                <a:cs typeface="Open Sans"/>
                <a:sym typeface="Open Sans"/>
              </a:rPr>
              <a:t>In healthy people insulin is produced by beta cells to maintain blood glucose homeostasis (Hantzidiamantis, Lappin and Awosika, 2024).</a:t>
            </a:r>
          </a:p>
          <a:p>
            <a:pPr marL="494872" lvl="1" indent="-247436" algn="l">
              <a:lnSpc>
                <a:spcPts val="3208"/>
              </a:lnSpc>
              <a:buFont typeface="Arial"/>
              <a:buChar char="•"/>
            </a:pPr>
            <a:r>
              <a:rPr lang="en-US" sz="2292" spc="-68">
                <a:solidFill>
                  <a:srgbClr val="FBF6F1"/>
                </a:solidFill>
                <a:latin typeface="Open Sans"/>
                <a:ea typeface="Open Sans"/>
                <a:cs typeface="Open Sans"/>
                <a:sym typeface="Open Sans"/>
              </a:rPr>
              <a:t>In Type 2 Diabetes, insulin resistance is present for long periods of time, leading to the beta cells being put under greater demand.</a:t>
            </a:r>
          </a:p>
          <a:p>
            <a:pPr marL="494872" lvl="1" indent="-247436" algn="l">
              <a:lnSpc>
                <a:spcPts val="3208"/>
              </a:lnSpc>
              <a:buFont typeface="Arial"/>
              <a:buChar char="•"/>
            </a:pPr>
            <a:r>
              <a:rPr lang="en-US" sz="2292" spc="-68">
                <a:solidFill>
                  <a:srgbClr val="FBF6F1"/>
                </a:solidFill>
                <a:latin typeface="Open Sans"/>
                <a:ea typeface="Open Sans"/>
                <a:cs typeface="Open Sans"/>
                <a:sym typeface="Open Sans"/>
              </a:rPr>
              <a:t>As time goes on, beta cell function decreases, leading to chronic hyperglycaemia (Khin, Lee and Jun, 2023).</a:t>
            </a:r>
          </a:p>
        </p:txBody>
      </p:sp>
      <p:pic>
        <p:nvPicPr>
          <p:cNvPr id="7" name="Audio 6">
            <a:hlinkClick r:id="" action="ppaction://media"/>
            <a:extLst>
              <a:ext uri="{FF2B5EF4-FFF2-40B4-BE49-F238E27FC236}">
                <a16:creationId xmlns:a16="http://schemas.microsoft.com/office/drawing/2014/main" id="{72ADFE84-7766-689E-837B-FC6B99BAAA1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4126"/>
    </mc:Choice>
    <mc:Fallback>
      <p:transition spd="slow" advTm="74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9589443" y="1988357"/>
            <a:ext cx="6479861" cy="5534882"/>
          </a:xfrm>
          <a:custGeom>
            <a:avLst/>
            <a:gdLst/>
            <a:ahLst/>
            <a:cxnLst/>
            <a:rect l="l" t="t" r="r" b="b"/>
            <a:pathLst>
              <a:path w="6479861" h="5534882">
                <a:moveTo>
                  <a:pt x="0" y="0"/>
                </a:moveTo>
                <a:lnTo>
                  <a:pt x="6479861" y="0"/>
                </a:lnTo>
                <a:lnTo>
                  <a:pt x="6479861" y="5534882"/>
                </a:lnTo>
                <a:lnTo>
                  <a:pt x="0" y="5534882"/>
                </a:lnTo>
                <a:lnTo>
                  <a:pt x="0" y="0"/>
                </a:lnTo>
                <a:close/>
              </a:path>
            </a:pathLst>
          </a:custGeom>
          <a:blipFill>
            <a:blip r:embed="rId4"/>
            <a:stretch>
              <a:fillRect/>
            </a:stretch>
          </a:blipFill>
        </p:spPr>
        <p:txBody>
          <a:bodyPr/>
          <a:lstStyle/>
          <a:p>
            <a:endParaRPr lang="en-GB"/>
          </a:p>
        </p:txBody>
      </p:sp>
      <p:sp>
        <p:nvSpPr>
          <p:cNvPr id="3" name="TextBox 3"/>
          <p:cNvSpPr txBox="1"/>
          <p:nvPr/>
        </p:nvSpPr>
        <p:spPr>
          <a:xfrm>
            <a:off x="612093" y="852558"/>
            <a:ext cx="16294693" cy="1680594"/>
          </a:xfrm>
          <a:prstGeom prst="rect">
            <a:avLst/>
          </a:prstGeom>
        </p:spPr>
        <p:txBody>
          <a:bodyPr lIns="0" tIns="0" rIns="0" bIns="0" rtlCol="0" anchor="t">
            <a:spAutoFit/>
          </a:bodyPr>
          <a:lstStyle/>
          <a:p>
            <a:pPr algn="l">
              <a:lnSpc>
                <a:spcPts val="6432"/>
              </a:lnSpc>
            </a:pPr>
            <a:r>
              <a:rPr lang="en-US" sz="6700" spc="-643">
                <a:solidFill>
                  <a:srgbClr val="156669"/>
                </a:solidFill>
                <a:latin typeface="Public Sans"/>
                <a:ea typeface="Public Sans"/>
                <a:cs typeface="Public Sans"/>
                <a:sym typeface="Public Sans"/>
              </a:rPr>
              <a:t>Normal Physiology of Blood Glucose Regulation</a:t>
            </a:r>
          </a:p>
          <a:p>
            <a:pPr marL="0" lvl="0" indent="0" algn="l">
              <a:lnSpc>
                <a:spcPts val="6432"/>
              </a:lnSpc>
            </a:pPr>
            <a:endParaRPr lang="en-US" sz="6700" spc="-643">
              <a:solidFill>
                <a:srgbClr val="156669"/>
              </a:solidFill>
              <a:latin typeface="Public Sans"/>
              <a:ea typeface="Public Sans"/>
              <a:cs typeface="Public Sans"/>
              <a:sym typeface="Public Sans"/>
            </a:endParaRPr>
          </a:p>
        </p:txBody>
      </p:sp>
      <p:sp>
        <p:nvSpPr>
          <p:cNvPr id="4" name="TextBox 4"/>
          <p:cNvSpPr txBox="1"/>
          <p:nvPr/>
        </p:nvSpPr>
        <p:spPr>
          <a:xfrm>
            <a:off x="1028700" y="2080861"/>
            <a:ext cx="7794590" cy="5692775"/>
          </a:xfrm>
          <a:prstGeom prst="rect">
            <a:avLst/>
          </a:prstGeom>
        </p:spPr>
        <p:txBody>
          <a:bodyPr lIns="0" tIns="0" rIns="0" bIns="0" rtlCol="0" anchor="t">
            <a:spAutoFit/>
          </a:bodyPr>
          <a:lstStyle/>
          <a:p>
            <a:pPr algn="just">
              <a:lnSpc>
                <a:spcPts val="4074"/>
              </a:lnSpc>
            </a:pPr>
            <a:r>
              <a:rPr lang="en-US" sz="2499">
                <a:solidFill>
                  <a:srgbClr val="156669"/>
                </a:solidFill>
                <a:latin typeface="Agrandir"/>
                <a:ea typeface="Agrandir"/>
                <a:cs typeface="Agrandir"/>
                <a:sym typeface="Agrandir"/>
              </a:rPr>
              <a:t>N</a:t>
            </a:r>
            <a:r>
              <a:rPr lang="en-US" sz="2499" b="1" u="sng">
                <a:solidFill>
                  <a:srgbClr val="156669"/>
                </a:solidFill>
                <a:latin typeface="Agrandir Bold"/>
                <a:ea typeface="Agrandir Bold"/>
                <a:cs typeface="Agrandir Bold"/>
                <a:sym typeface="Agrandir Bold"/>
              </a:rPr>
              <a:t>ormal Blood Glucose Regulation</a:t>
            </a:r>
          </a:p>
          <a:p>
            <a:pPr marL="539749" lvl="1" indent="-269875" algn="just">
              <a:lnSpc>
                <a:spcPts val="4074"/>
              </a:lnSpc>
              <a:buFont typeface="Arial"/>
              <a:buChar char="•"/>
            </a:pPr>
            <a:r>
              <a:rPr lang="en-US" sz="2499">
                <a:solidFill>
                  <a:srgbClr val="156669"/>
                </a:solidFill>
                <a:latin typeface="Agrandir"/>
                <a:ea typeface="Agrandir"/>
                <a:cs typeface="Agrandir"/>
                <a:sym typeface="Agrandir"/>
              </a:rPr>
              <a:t>Glucose (sugar) levels increase following meals.</a:t>
            </a:r>
          </a:p>
          <a:p>
            <a:pPr marL="539749" lvl="1" indent="-269875" algn="just">
              <a:lnSpc>
                <a:spcPts val="4074"/>
              </a:lnSpc>
              <a:buFont typeface="Arial"/>
              <a:buChar char="•"/>
            </a:pPr>
            <a:r>
              <a:rPr lang="en-US" sz="2499">
                <a:solidFill>
                  <a:srgbClr val="156669"/>
                </a:solidFill>
                <a:latin typeface="Agrandir"/>
                <a:ea typeface="Agrandir"/>
                <a:cs typeface="Agrandir"/>
                <a:sym typeface="Agrandir"/>
              </a:rPr>
              <a:t>The increase is detected by the β-cells of the pancreas, which secrete insulin.</a:t>
            </a:r>
          </a:p>
          <a:p>
            <a:pPr marL="539749" lvl="1" indent="-269875" algn="just">
              <a:lnSpc>
                <a:spcPts val="4074"/>
              </a:lnSpc>
              <a:buFont typeface="Arial"/>
              <a:buChar char="•"/>
            </a:pPr>
            <a:r>
              <a:rPr lang="en-US" sz="2499">
                <a:solidFill>
                  <a:srgbClr val="156669"/>
                </a:solidFill>
                <a:latin typeface="Agrandir"/>
                <a:ea typeface="Agrandir"/>
                <a:cs typeface="Agrandir"/>
                <a:sym typeface="Agrandir"/>
              </a:rPr>
              <a:t>Insulin assists glucose in getting into cells to provide them with fuel (Chandra et al., 2024).</a:t>
            </a:r>
          </a:p>
          <a:p>
            <a:pPr marL="539749" lvl="1" indent="-269875" algn="just">
              <a:lnSpc>
                <a:spcPts val="4074"/>
              </a:lnSpc>
              <a:buFont typeface="Arial"/>
              <a:buChar char="•"/>
            </a:pPr>
            <a:r>
              <a:rPr lang="en-US" sz="2499">
                <a:solidFill>
                  <a:srgbClr val="156669"/>
                </a:solidFill>
                <a:latin typeface="Agrandir"/>
                <a:ea typeface="Agrandir"/>
                <a:cs typeface="Agrandir"/>
                <a:sym typeface="Agrandir"/>
              </a:rPr>
              <a:t>When there is too much glucose, it gets stored in the liver as glycogen (Soon and Torbenson, 2023).</a:t>
            </a:r>
          </a:p>
          <a:p>
            <a:pPr marL="539749" lvl="1" indent="-269875" algn="just">
              <a:lnSpc>
                <a:spcPts val="4074"/>
              </a:lnSpc>
              <a:buFont typeface="Arial"/>
              <a:buChar char="•"/>
            </a:pPr>
            <a:r>
              <a:rPr lang="en-US" sz="2499">
                <a:solidFill>
                  <a:srgbClr val="156669"/>
                </a:solidFill>
                <a:latin typeface="Agrandir"/>
                <a:ea typeface="Agrandir"/>
                <a:cs typeface="Agrandir"/>
                <a:sym typeface="Agrandir"/>
              </a:rPr>
              <a:t>The blood sugar level settles back to the normal range (homeostasis).</a:t>
            </a:r>
          </a:p>
        </p:txBody>
      </p:sp>
      <p:sp>
        <p:nvSpPr>
          <p:cNvPr id="5" name="TextBox 5"/>
          <p:cNvSpPr txBox="1"/>
          <p:nvPr/>
        </p:nvSpPr>
        <p:spPr>
          <a:xfrm>
            <a:off x="1028700" y="7886070"/>
            <a:ext cx="14184809" cy="1372230"/>
          </a:xfrm>
          <a:prstGeom prst="rect">
            <a:avLst/>
          </a:prstGeom>
        </p:spPr>
        <p:txBody>
          <a:bodyPr lIns="0" tIns="0" rIns="0" bIns="0" rtlCol="0" anchor="t">
            <a:spAutoFit/>
          </a:bodyPr>
          <a:lstStyle/>
          <a:p>
            <a:pPr algn="l">
              <a:lnSpc>
                <a:spcPts val="3640"/>
              </a:lnSpc>
              <a:spcBef>
                <a:spcPct val="0"/>
              </a:spcBef>
            </a:pPr>
            <a:r>
              <a:rPr lang="en-US" sz="2600">
                <a:solidFill>
                  <a:srgbClr val="156669"/>
                </a:solidFill>
                <a:latin typeface="Public Sans"/>
                <a:ea typeface="Public Sans"/>
                <a:cs typeface="Public Sans"/>
                <a:sym typeface="Public Sans"/>
              </a:rPr>
              <a:t>C</a:t>
            </a:r>
            <a:r>
              <a:rPr lang="en-US" sz="2600" b="1">
                <a:solidFill>
                  <a:srgbClr val="156669"/>
                </a:solidFill>
                <a:latin typeface="Public Sans Bold"/>
                <a:ea typeface="Public Sans Bold"/>
                <a:cs typeface="Public Sans Bold"/>
                <a:sym typeface="Public Sans Bold"/>
              </a:rPr>
              <a:t>linical Relevance</a:t>
            </a:r>
          </a:p>
          <a:p>
            <a:pPr marL="561383" lvl="1" indent="-280691" algn="l">
              <a:lnSpc>
                <a:spcPts val="3640"/>
              </a:lnSpc>
              <a:buFont typeface="Arial"/>
              <a:buChar char="•"/>
            </a:pPr>
            <a:r>
              <a:rPr lang="en-US" sz="2600">
                <a:solidFill>
                  <a:srgbClr val="156669"/>
                </a:solidFill>
                <a:latin typeface="Public Sans"/>
                <a:ea typeface="Public Sans"/>
                <a:cs typeface="Public Sans"/>
                <a:sym typeface="Public Sans"/>
              </a:rPr>
              <a:t>Insulin is used in people who are healthy to control their blood sugar.</a:t>
            </a:r>
          </a:p>
          <a:p>
            <a:pPr marL="561383" lvl="1" indent="-280691" algn="l">
              <a:lnSpc>
                <a:spcPts val="3640"/>
              </a:lnSpc>
              <a:buFont typeface="Arial"/>
              <a:buChar char="•"/>
            </a:pPr>
            <a:r>
              <a:rPr lang="en-US" sz="2600">
                <a:solidFill>
                  <a:srgbClr val="156669"/>
                </a:solidFill>
                <a:latin typeface="Public Sans"/>
                <a:ea typeface="Public Sans"/>
                <a:cs typeface="Public Sans"/>
                <a:sym typeface="Public Sans"/>
              </a:rPr>
              <a:t>Insulin resistance in the Type 2 Diabetes impairs this process (Accili, Deng and Liu, 2025).</a:t>
            </a:r>
          </a:p>
        </p:txBody>
      </p:sp>
      <p:pic>
        <p:nvPicPr>
          <p:cNvPr id="7" name="Audio 6">
            <a:hlinkClick r:id="" action="ppaction://media"/>
            <a:extLst>
              <a:ext uri="{FF2B5EF4-FFF2-40B4-BE49-F238E27FC236}">
                <a16:creationId xmlns:a16="http://schemas.microsoft.com/office/drawing/2014/main" id="{A2A035C7-9C14-371B-99F8-E96603F9719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254"/>
    </mc:Choice>
    <mc:Fallback>
      <p:transition spd="slow" advTm="632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B8D2E4"/>
        </a:solidFill>
        <a:effectLst/>
      </p:bgPr>
    </p:bg>
    <p:spTree>
      <p:nvGrpSpPr>
        <p:cNvPr id="1" name=""/>
        <p:cNvGrpSpPr/>
        <p:nvPr/>
      </p:nvGrpSpPr>
      <p:grpSpPr>
        <a:xfrm>
          <a:off x="0" y="0"/>
          <a:ext cx="0" cy="0"/>
          <a:chOff x="0" y="0"/>
          <a:chExt cx="0" cy="0"/>
        </a:xfrm>
      </p:grpSpPr>
      <p:sp>
        <p:nvSpPr>
          <p:cNvPr id="2" name="TextBox 2"/>
          <p:cNvSpPr txBox="1"/>
          <p:nvPr/>
        </p:nvSpPr>
        <p:spPr>
          <a:xfrm>
            <a:off x="1219200" y="1660716"/>
            <a:ext cx="7924800" cy="2987038"/>
          </a:xfrm>
          <a:prstGeom prst="rect">
            <a:avLst/>
          </a:prstGeom>
        </p:spPr>
        <p:txBody>
          <a:bodyPr lIns="0" tIns="0" rIns="0" bIns="0" rtlCol="0" anchor="t">
            <a:spAutoFit/>
          </a:bodyPr>
          <a:lstStyle/>
          <a:p>
            <a:pPr marL="0" lvl="0" indent="0" algn="l">
              <a:lnSpc>
                <a:spcPts val="7679"/>
              </a:lnSpc>
            </a:pPr>
            <a:r>
              <a:rPr lang="en-US" sz="7999" spc="-767">
                <a:solidFill>
                  <a:srgbClr val="156669"/>
                </a:solidFill>
                <a:latin typeface="Public Sans"/>
                <a:ea typeface="Public Sans"/>
                <a:cs typeface="Public Sans"/>
                <a:sym typeface="Public Sans"/>
              </a:rPr>
              <a:t>Pathophysiology of Type 2 Diabetes Mellitus</a:t>
            </a:r>
          </a:p>
        </p:txBody>
      </p:sp>
      <p:sp>
        <p:nvSpPr>
          <p:cNvPr id="3" name="TextBox 3"/>
          <p:cNvSpPr txBox="1"/>
          <p:nvPr/>
        </p:nvSpPr>
        <p:spPr>
          <a:xfrm>
            <a:off x="1219199" y="4417696"/>
            <a:ext cx="7794591" cy="3013646"/>
          </a:xfrm>
          <a:prstGeom prst="rect">
            <a:avLst/>
          </a:prstGeom>
        </p:spPr>
        <p:txBody>
          <a:bodyPr wrap="square" lIns="0" tIns="0" rIns="0" bIns="0" rtlCol="0" anchor="t">
            <a:spAutoFit/>
          </a:bodyPr>
          <a:lstStyle/>
          <a:p>
            <a:pPr algn="just">
              <a:lnSpc>
                <a:spcPts val="3749"/>
              </a:lnSpc>
            </a:pPr>
            <a:r>
              <a:rPr lang="en-US" sz="2300" b="1" dirty="0">
                <a:solidFill>
                  <a:srgbClr val="156669"/>
                </a:solidFill>
                <a:latin typeface="Agrandir Medium"/>
                <a:ea typeface="Agrandir Medium"/>
                <a:cs typeface="Agrandir Medium"/>
                <a:sym typeface="Agrandir Medium"/>
              </a:rPr>
              <a:t>P</a:t>
            </a:r>
            <a:r>
              <a:rPr lang="en-US" sz="2300" b="1" u="sng" dirty="0">
                <a:solidFill>
                  <a:srgbClr val="156669"/>
                </a:solidFill>
                <a:latin typeface="Agrandir Medium"/>
                <a:ea typeface="Agrandir Medium"/>
                <a:cs typeface="Agrandir Medium"/>
                <a:sym typeface="Agrandir Medium"/>
              </a:rPr>
              <a:t>athophysiology</a:t>
            </a:r>
          </a:p>
          <a:p>
            <a:pPr algn="just">
              <a:lnSpc>
                <a:spcPts val="3260"/>
              </a:lnSpc>
            </a:pPr>
            <a:r>
              <a:rPr lang="en-US" sz="2000" dirty="0">
                <a:solidFill>
                  <a:srgbClr val="156669"/>
                </a:solidFill>
                <a:latin typeface="Agrandir"/>
                <a:ea typeface="Agrandir"/>
                <a:cs typeface="Agrandir"/>
                <a:sym typeface="Agrandir"/>
              </a:rPr>
              <a:t>Type 2 Diabetes occurs when insulin cannot be used by the body cells. The pancreas initially adapts by increasing its production of insulin, but chronic insulin resistance increases the demand for insulin on the β-cells. As time goes on, the β-cell function breaks down, leading to persistent </a:t>
            </a:r>
            <a:r>
              <a:rPr lang="en-US" sz="2000" dirty="0" err="1">
                <a:solidFill>
                  <a:srgbClr val="156669"/>
                </a:solidFill>
                <a:latin typeface="Agrandir"/>
                <a:ea typeface="Agrandir"/>
                <a:cs typeface="Agrandir"/>
                <a:sym typeface="Agrandir"/>
              </a:rPr>
              <a:t>hyperglycaemia</a:t>
            </a:r>
            <a:r>
              <a:rPr lang="en-US" sz="2000" dirty="0">
                <a:solidFill>
                  <a:srgbClr val="156669"/>
                </a:solidFill>
                <a:latin typeface="Agrandir"/>
                <a:ea typeface="Agrandir"/>
                <a:cs typeface="Agrandir"/>
                <a:sym typeface="Agrandir"/>
              </a:rPr>
              <a:t> and a higher risk of long-term complications (</a:t>
            </a:r>
            <a:r>
              <a:rPr lang="en-US" sz="2000" dirty="0" err="1">
                <a:solidFill>
                  <a:srgbClr val="156669"/>
                </a:solidFill>
                <a:latin typeface="Agrandir"/>
                <a:ea typeface="Agrandir"/>
                <a:cs typeface="Agrandir"/>
                <a:sym typeface="Agrandir"/>
              </a:rPr>
              <a:t>Skelin</a:t>
            </a:r>
            <a:r>
              <a:rPr lang="en-US" sz="2000" dirty="0">
                <a:solidFill>
                  <a:srgbClr val="156669"/>
                </a:solidFill>
                <a:latin typeface="Agrandir"/>
                <a:ea typeface="Agrandir"/>
                <a:cs typeface="Agrandir"/>
                <a:sym typeface="Agrandir"/>
              </a:rPr>
              <a:t> </a:t>
            </a:r>
            <a:r>
              <a:rPr lang="en-US" sz="2000" dirty="0" err="1">
                <a:solidFill>
                  <a:srgbClr val="156669"/>
                </a:solidFill>
                <a:latin typeface="Agrandir"/>
                <a:ea typeface="Agrandir"/>
                <a:cs typeface="Agrandir"/>
                <a:sym typeface="Agrandir"/>
              </a:rPr>
              <a:t>Klemen</a:t>
            </a:r>
            <a:r>
              <a:rPr lang="en-US" sz="2000" dirty="0">
                <a:solidFill>
                  <a:srgbClr val="156669"/>
                </a:solidFill>
                <a:latin typeface="Agrandir"/>
                <a:ea typeface="Agrandir"/>
                <a:cs typeface="Agrandir"/>
                <a:sym typeface="Agrandir"/>
              </a:rPr>
              <a:t> et al., 2023).</a:t>
            </a:r>
          </a:p>
        </p:txBody>
      </p:sp>
      <p:grpSp>
        <p:nvGrpSpPr>
          <p:cNvPr id="4" name="Group 4"/>
          <p:cNvGrpSpPr/>
          <p:nvPr/>
        </p:nvGrpSpPr>
        <p:grpSpPr>
          <a:xfrm>
            <a:off x="9746958" y="1489266"/>
            <a:ext cx="7097287" cy="2434044"/>
            <a:chOff x="0" y="0"/>
            <a:chExt cx="2213460" cy="759115"/>
          </a:xfrm>
        </p:grpSpPr>
        <p:sp>
          <p:nvSpPr>
            <p:cNvPr id="5" name="Freeform 5"/>
            <p:cNvSpPr/>
            <p:nvPr/>
          </p:nvSpPr>
          <p:spPr>
            <a:xfrm>
              <a:off x="0" y="0"/>
              <a:ext cx="2213460" cy="759115"/>
            </a:xfrm>
            <a:custGeom>
              <a:avLst/>
              <a:gdLst/>
              <a:ahLst/>
              <a:cxnLst/>
              <a:rect l="l" t="t" r="r" b="b"/>
              <a:pathLst>
                <a:path w="2213460" h="759115">
                  <a:moveTo>
                    <a:pt x="16362" y="0"/>
                  </a:moveTo>
                  <a:lnTo>
                    <a:pt x="2197097" y="0"/>
                  </a:lnTo>
                  <a:cubicBezTo>
                    <a:pt x="2201437" y="0"/>
                    <a:pt x="2205599" y="1724"/>
                    <a:pt x="2208667" y="4792"/>
                  </a:cubicBezTo>
                  <a:cubicBezTo>
                    <a:pt x="2211736" y="7861"/>
                    <a:pt x="2213460" y="12023"/>
                    <a:pt x="2213460" y="16362"/>
                  </a:cubicBezTo>
                  <a:lnTo>
                    <a:pt x="2213460" y="742753"/>
                  </a:lnTo>
                  <a:cubicBezTo>
                    <a:pt x="2213460" y="747092"/>
                    <a:pt x="2211736" y="751254"/>
                    <a:pt x="2208667" y="754323"/>
                  </a:cubicBezTo>
                  <a:cubicBezTo>
                    <a:pt x="2205599" y="757391"/>
                    <a:pt x="2201437" y="759115"/>
                    <a:pt x="2197097" y="759115"/>
                  </a:cubicBezTo>
                  <a:lnTo>
                    <a:pt x="16362" y="759115"/>
                  </a:lnTo>
                  <a:cubicBezTo>
                    <a:pt x="12023" y="759115"/>
                    <a:pt x="7861" y="757391"/>
                    <a:pt x="4792" y="754323"/>
                  </a:cubicBezTo>
                  <a:cubicBezTo>
                    <a:pt x="1724" y="751254"/>
                    <a:pt x="0" y="747092"/>
                    <a:pt x="0" y="742753"/>
                  </a:cubicBezTo>
                  <a:lnTo>
                    <a:pt x="0" y="16362"/>
                  </a:lnTo>
                  <a:cubicBezTo>
                    <a:pt x="0" y="12023"/>
                    <a:pt x="1724" y="7861"/>
                    <a:pt x="4792" y="4792"/>
                  </a:cubicBezTo>
                  <a:cubicBezTo>
                    <a:pt x="7861" y="1724"/>
                    <a:pt x="12023" y="0"/>
                    <a:pt x="16362" y="0"/>
                  </a:cubicBezTo>
                  <a:close/>
                </a:path>
              </a:pathLst>
            </a:custGeom>
            <a:solidFill>
              <a:srgbClr val="FBF6F1"/>
            </a:solidFill>
            <a:ln w="9525" cap="sq">
              <a:solidFill>
                <a:srgbClr val="000000"/>
              </a:solidFill>
              <a:prstDash val="solid"/>
              <a:miter/>
            </a:ln>
          </p:spPr>
          <p:txBody>
            <a:bodyPr/>
            <a:lstStyle/>
            <a:p>
              <a:endParaRPr lang="en-GB"/>
            </a:p>
          </p:txBody>
        </p:sp>
        <p:sp>
          <p:nvSpPr>
            <p:cNvPr id="6" name="TextBox 6"/>
            <p:cNvSpPr txBox="1"/>
            <p:nvPr/>
          </p:nvSpPr>
          <p:spPr>
            <a:xfrm>
              <a:off x="0" y="-38100"/>
              <a:ext cx="2213460" cy="797215"/>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9784783" y="3925191"/>
            <a:ext cx="7097287" cy="2434044"/>
            <a:chOff x="0" y="0"/>
            <a:chExt cx="2213460" cy="759115"/>
          </a:xfrm>
        </p:grpSpPr>
        <p:sp>
          <p:nvSpPr>
            <p:cNvPr id="8" name="Freeform 8"/>
            <p:cNvSpPr/>
            <p:nvPr/>
          </p:nvSpPr>
          <p:spPr>
            <a:xfrm>
              <a:off x="0" y="0"/>
              <a:ext cx="2213460" cy="759115"/>
            </a:xfrm>
            <a:custGeom>
              <a:avLst/>
              <a:gdLst/>
              <a:ahLst/>
              <a:cxnLst/>
              <a:rect l="l" t="t" r="r" b="b"/>
              <a:pathLst>
                <a:path w="2213460" h="759115">
                  <a:moveTo>
                    <a:pt x="16362" y="0"/>
                  </a:moveTo>
                  <a:lnTo>
                    <a:pt x="2197097" y="0"/>
                  </a:lnTo>
                  <a:cubicBezTo>
                    <a:pt x="2201437" y="0"/>
                    <a:pt x="2205599" y="1724"/>
                    <a:pt x="2208667" y="4792"/>
                  </a:cubicBezTo>
                  <a:cubicBezTo>
                    <a:pt x="2211736" y="7861"/>
                    <a:pt x="2213460" y="12023"/>
                    <a:pt x="2213460" y="16362"/>
                  </a:cubicBezTo>
                  <a:lnTo>
                    <a:pt x="2213460" y="742753"/>
                  </a:lnTo>
                  <a:cubicBezTo>
                    <a:pt x="2213460" y="747092"/>
                    <a:pt x="2211736" y="751254"/>
                    <a:pt x="2208667" y="754323"/>
                  </a:cubicBezTo>
                  <a:cubicBezTo>
                    <a:pt x="2205599" y="757391"/>
                    <a:pt x="2201437" y="759115"/>
                    <a:pt x="2197097" y="759115"/>
                  </a:cubicBezTo>
                  <a:lnTo>
                    <a:pt x="16362" y="759115"/>
                  </a:lnTo>
                  <a:cubicBezTo>
                    <a:pt x="12023" y="759115"/>
                    <a:pt x="7861" y="757391"/>
                    <a:pt x="4792" y="754323"/>
                  </a:cubicBezTo>
                  <a:cubicBezTo>
                    <a:pt x="1724" y="751254"/>
                    <a:pt x="0" y="747092"/>
                    <a:pt x="0" y="742753"/>
                  </a:cubicBezTo>
                  <a:lnTo>
                    <a:pt x="0" y="16362"/>
                  </a:lnTo>
                  <a:cubicBezTo>
                    <a:pt x="0" y="12023"/>
                    <a:pt x="1724" y="7861"/>
                    <a:pt x="4792" y="4792"/>
                  </a:cubicBezTo>
                  <a:cubicBezTo>
                    <a:pt x="7861" y="1724"/>
                    <a:pt x="12023" y="0"/>
                    <a:pt x="16362" y="0"/>
                  </a:cubicBezTo>
                  <a:close/>
                </a:path>
              </a:pathLst>
            </a:custGeom>
            <a:solidFill>
              <a:srgbClr val="FBF6F1"/>
            </a:solidFill>
            <a:ln w="9525" cap="sq">
              <a:solidFill>
                <a:srgbClr val="000000"/>
              </a:solidFill>
              <a:prstDash val="solid"/>
              <a:miter/>
            </a:ln>
          </p:spPr>
          <p:txBody>
            <a:bodyPr/>
            <a:lstStyle/>
            <a:p>
              <a:endParaRPr lang="en-GB"/>
            </a:p>
          </p:txBody>
        </p:sp>
        <p:sp>
          <p:nvSpPr>
            <p:cNvPr id="9" name="TextBox 9"/>
            <p:cNvSpPr txBox="1"/>
            <p:nvPr/>
          </p:nvSpPr>
          <p:spPr>
            <a:xfrm>
              <a:off x="0" y="-38100"/>
              <a:ext cx="2213460" cy="797215"/>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9784783" y="6487936"/>
            <a:ext cx="7097287" cy="2434044"/>
            <a:chOff x="0" y="0"/>
            <a:chExt cx="2213460" cy="759115"/>
          </a:xfrm>
        </p:grpSpPr>
        <p:sp>
          <p:nvSpPr>
            <p:cNvPr id="11" name="Freeform 11"/>
            <p:cNvSpPr/>
            <p:nvPr/>
          </p:nvSpPr>
          <p:spPr>
            <a:xfrm>
              <a:off x="0" y="0"/>
              <a:ext cx="2213460" cy="759115"/>
            </a:xfrm>
            <a:custGeom>
              <a:avLst/>
              <a:gdLst/>
              <a:ahLst/>
              <a:cxnLst/>
              <a:rect l="l" t="t" r="r" b="b"/>
              <a:pathLst>
                <a:path w="2213460" h="759115">
                  <a:moveTo>
                    <a:pt x="16362" y="0"/>
                  </a:moveTo>
                  <a:lnTo>
                    <a:pt x="2197097" y="0"/>
                  </a:lnTo>
                  <a:cubicBezTo>
                    <a:pt x="2201437" y="0"/>
                    <a:pt x="2205599" y="1724"/>
                    <a:pt x="2208667" y="4792"/>
                  </a:cubicBezTo>
                  <a:cubicBezTo>
                    <a:pt x="2211736" y="7861"/>
                    <a:pt x="2213460" y="12023"/>
                    <a:pt x="2213460" y="16362"/>
                  </a:cubicBezTo>
                  <a:lnTo>
                    <a:pt x="2213460" y="742753"/>
                  </a:lnTo>
                  <a:cubicBezTo>
                    <a:pt x="2213460" y="747092"/>
                    <a:pt x="2211736" y="751254"/>
                    <a:pt x="2208667" y="754323"/>
                  </a:cubicBezTo>
                  <a:cubicBezTo>
                    <a:pt x="2205599" y="757391"/>
                    <a:pt x="2201437" y="759115"/>
                    <a:pt x="2197097" y="759115"/>
                  </a:cubicBezTo>
                  <a:lnTo>
                    <a:pt x="16362" y="759115"/>
                  </a:lnTo>
                  <a:cubicBezTo>
                    <a:pt x="12023" y="759115"/>
                    <a:pt x="7861" y="757391"/>
                    <a:pt x="4792" y="754323"/>
                  </a:cubicBezTo>
                  <a:cubicBezTo>
                    <a:pt x="1724" y="751254"/>
                    <a:pt x="0" y="747092"/>
                    <a:pt x="0" y="742753"/>
                  </a:cubicBezTo>
                  <a:lnTo>
                    <a:pt x="0" y="16362"/>
                  </a:lnTo>
                  <a:cubicBezTo>
                    <a:pt x="0" y="12023"/>
                    <a:pt x="1724" y="7861"/>
                    <a:pt x="4792" y="4792"/>
                  </a:cubicBezTo>
                  <a:cubicBezTo>
                    <a:pt x="7861" y="1724"/>
                    <a:pt x="12023" y="0"/>
                    <a:pt x="16362" y="0"/>
                  </a:cubicBezTo>
                  <a:close/>
                </a:path>
              </a:pathLst>
            </a:custGeom>
            <a:solidFill>
              <a:srgbClr val="FBF6F1"/>
            </a:solidFill>
            <a:ln w="9525" cap="sq">
              <a:solidFill>
                <a:srgbClr val="000000"/>
              </a:solidFill>
              <a:prstDash val="solid"/>
              <a:miter/>
            </a:ln>
          </p:spPr>
          <p:txBody>
            <a:bodyPr/>
            <a:lstStyle/>
            <a:p>
              <a:endParaRPr lang="en-GB"/>
            </a:p>
          </p:txBody>
        </p:sp>
        <p:sp>
          <p:nvSpPr>
            <p:cNvPr id="12" name="TextBox 12"/>
            <p:cNvSpPr txBox="1"/>
            <p:nvPr/>
          </p:nvSpPr>
          <p:spPr>
            <a:xfrm>
              <a:off x="0" y="-38100"/>
              <a:ext cx="2213460" cy="797215"/>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9839543" y="7106068"/>
            <a:ext cx="1831939" cy="1295399"/>
          </a:xfrm>
          <a:prstGeom prst="rect">
            <a:avLst/>
          </a:prstGeom>
        </p:spPr>
        <p:txBody>
          <a:bodyPr lIns="0" tIns="0" rIns="0" bIns="0" rtlCol="0" anchor="t">
            <a:spAutoFit/>
          </a:bodyPr>
          <a:lstStyle/>
          <a:p>
            <a:pPr marL="0" lvl="0" indent="0" algn="l">
              <a:lnSpc>
                <a:spcPts val="9599"/>
              </a:lnSpc>
              <a:spcBef>
                <a:spcPct val="0"/>
              </a:spcBef>
            </a:pPr>
            <a:r>
              <a:rPr lang="en-US" sz="9999" u="none" strike="noStrike" spc="-959">
                <a:solidFill>
                  <a:srgbClr val="156669"/>
                </a:solidFill>
                <a:latin typeface="Public Sans"/>
                <a:ea typeface="Public Sans"/>
                <a:cs typeface="Public Sans"/>
                <a:sym typeface="Public Sans"/>
              </a:rPr>
              <a:t>03.</a:t>
            </a:r>
          </a:p>
        </p:txBody>
      </p:sp>
      <p:sp>
        <p:nvSpPr>
          <p:cNvPr id="14" name="TextBox 14"/>
          <p:cNvSpPr txBox="1"/>
          <p:nvPr/>
        </p:nvSpPr>
        <p:spPr>
          <a:xfrm>
            <a:off x="11616722" y="6448811"/>
            <a:ext cx="3945453" cy="549275"/>
          </a:xfrm>
          <a:prstGeom prst="rect">
            <a:avLst/>
          </a:prstGeom>
        </p:spPr>
        <p:txBody>
          <a:bodyPr lIns="0" tIns="0" rIns="0" bIns="0" rtlCol="0" anchor="t">
            <a:spAutoFit/>
          </a:bodyPr>
          <a:lstStyle/>
          <a:p>
            <a:pPr marL="0" lvl="0" indent="0" algn="l">
              <a:lnSpc>
                <a:spcPts val="4074"/>
              </a:lnSpc>
              <a:spcBef>
                <a:spcPct val="0"/>
              </a:spcBef>
            </a:pPr>
            <a:r>
              <a:rPr lang="en-US" sz="2499" b="1" u="sng">
                <a:solidFill>
                  <a:srgbClr val="156669"/>
                </a:solidFill>
                <a:latin typeface="Agrandir Medium"/>
                <a:ea typeface="Agrandir Medium"/>
                <a:cs typeface="Agrandir Medium"/>
                <a:sym typeface="Agrandir Medium"/>
              </a:rPr>
              <a:t>Β-C</a:t>
            </a:r>
            <a:r>
              <a:rPr lang="en-US" sz="2499" b="1" u="sng" strike="noStrike">
                <a:solidFill>
                  <a:srgbClr val="156669"/>
                </a:solidFill>
                <a:latin typeface="Agrandir Medium"/>
                <a:ea typeface="Agrandir Medium"/>
                <a:cs typeface="Agrandir Medium"/>
                <a:sym typeface="Agrandir Medium"/>
              </a:rPr>
              <a:t>ELL DYSFUNCTION</a:t>
            </a:r>
          </a:p>
        </p:txBody>
      </p:sp>
      <p:sp>
        <p:nvSpPr>
          <p:cNvPr id="15" name="TextBox 15"/>
          <p:cNvSpPr txBox="1"/>
          <p:nvPr/>
        </p:nvSpPr>
        <p:spPr>
          <a:xfrm>
            <a:off x="9784783" y="4417696"/>
            <a:ext cx="1831939" cy="1295399"/>
          </a:xfrm>
          <a:prstGeom prst="rect">
            <a:avLst/>
          </a:prstGeom>
        </p:spPr>
        <p:txBody>
          <a:bodyPr lIns="0" tIns="0" rIns="0" bIns="0" rtlCol="0" anchor="t">
            <a:spAutoFit/>
          </a:bodyPr>
          <a:lstStyle/>
          <a:p>
            <a:pPr marL="0" lvl="0" indent="0" algn="l">
              <a:lnSpc>
                <a:spcPts val="9599"/>
              </a:lnSpc>
              <a:spcBef>
                <a:spcPct val="0"/>
              </a:spcBef>
            </a:pPr>
            <a:r>
              <a:rPr lang="en-US" sz="9999" u="none" strike="noStrike" spc="-959">
                <a:solidFill>
                  <a:srgbClr val="156669"/>
                </a:solidFill>
                <a:latin typeface="Public Sans"/>
                <a:ea typeface="Public Sans"/>
                <a:cs typeface="Public Sans"/>
                <a:sym typeface="Public Sans"/>
              </a:rPr>
              <a:t>02.</a:t>
            </a:r>
          </a:p>
        </p:txBody>
      </p:sp>
      <p:sp>
        <p:nvSpPr>
          <p:cNvPr id="16" name="TextBox 16"/>
          <p:cNvSpPr txBox="1"/>
          <p:nvPr/>
        </p:nvSpPr>
        <p:spPr>
          <a:xfrm>
            <a:off x="11500814" y="4025901"/>
            <a:ext cx="5034586" cy="520700"/>
          </a:xfrm>
          <a:prstGeom prst="rect">
            <a:avLst/>
          </a:prstGeom>
        </p:spPr>
        <p:txBody>
          <a:bodyPr wrap="square" lIns="0" tIns="0" rIns="0" bIns="0" rtlCol="0" anchor="t">
            <a:spAutoFit/>
          </a:bodyPr>
          <a:lstStyle/>
          <a:p>
            <a:pPr marL="0" lvl="0" indent="0" algn="l">
              <a:lnSpc>
                <a:spcPts val="4074"/>
              </a:lnSpc>
              <a:spcBef>
                <a:spcPct val="0"/>
              </a:spcBef>
            </a:pPr>
            <a:r>
              <a:rPr lang="en-US" sz="2499" b="1" u="sng" dirty="0">
                <a:solidFill>
                  <a:srgbClr val="156669"/>
                </a:solidFill>
                <a:latin typeface="Agrandir Medium"/>
                <a:ea typeface="Agrandir Medium"/>
                <a:cs typeface="Agrandir Medium"/>
                <a:sym typeface="Agrandir Medium"/>
              </a:rPr>
              <a:t>P</a:t>
            </a:r>
            <a:r>
              <a:rPr lang="en-US" sz="2499" b="1" u="sng" strike="noStrike" dirty="0">
                <a:solidFill>
                  <a:srgbClr val="156669"/>
                </a:solidFill>
                <a:latin typeface="Agrandir Medium"/>
                <a:ea typeface="Agrandir Medium"/>
                <a:cs typeface="Agrandir Medium"/>
                <a:sym typeface="Agrandir Medium"/>
              </a:rPr>
              <a:t>ANCREATIC COMPENSATION</a:t>
            </a:r>
          </a:p>
        </p:txBody>
      </p:sp>
      <p:sp>
        <p:nvSpPr>
          <p:cNvPr id="17" name="TextBox 17"/>
          <p:cNvSpPr txBox="1"/>
          <p:nvPr/>
        </p:nvSpPr>
        <p:spPr>
          <a:xfrm>
            <a:off x="9839543" y="2043880"/>
            <a:ext cx="1831939" cy="1295399"/>
          </a:xfrm>
          <a:prstGeom prst="rect">
            <a:avLst/>
          </a:prstGeom>
        </p:spPr>
        <p:txBody>
          <a:bodyPr lIns="0" tIns="0" rIns="0" bIns="0" rtlCol="0" anchor="t">
            <a:spAutoFit/>
          </a:bodyPr>
          <a:lstStyle/>
          <a:p>
            <a:pPr marL="0" lvl="0" indent="0" algn="l">
              <a:lnSpc>
                <a:spcPts val="9599"/>
              </a:lnSpc>
              <a:spcBef>
                <a:spcPct val="0"/>
              </a:spcBef>
            </a:pPr>
            <a:r>
              <a:rPr lang="en-US" sz="9999" u="none" strike="noStrike" spc="-959">
                <a:solidFill>
                  <a:srgbClr val="156669"/>
                </a:solidFill>
                <a:latin typeface="Public Sans"/>
                <a:ea typeface="Public Sans"/>
                <a:cs typeface="Public Sans"/>
                <a:sym typeface="Public Sans"/>
              </a:rPr>
              <a:t>01.</a:t>
            </a:r>
          </a:p>
        </p:txBody>
      </p:sp>
      <p:sp>
        <p:nvSpPr>
          <p:cNvPr id="18" name="TextBox 18"/>
          <p:cNvSpPr txBox="1"/>
          <p:nvPr/>
        </p:nvSpPr>
        <p:spPr>
          <a:xfrm>
            <a:off x="11671483" y="1464443"/>
            <a:ext cx="3945453" cy="549275"/>
          </a:xfrm>
          <a:prstGeom prst="rect">
            <a:avLst/>
          </a:prstGeom>
        </p:spPr>
        <p:txBody>
          <a:bodyPr lIns="0" tIns="0" rIns="0" bIns="0" rtlCol="0" anchor="t">
            <a:spAutoFit/>
          </a:bodyPr>
          <a:lstStyle/>
          <a:p>
            <a:pPr marL="0" lvl="0" indent="0" algn="l">
              <a:lnSpc>
                <a:spcPts val="4074"/>
              </a:lnSpc>
              <a:spcBef>
                <a:spcPct val="0"/>
              </a:spcBef>
            </a:pPr>
            <a:r>
              <a:rPr lang="en-US" sz="2499" b="1" u="sng">
                <a:solidFill>
                  <a:srgbClr val="156669"/>
                </a:solidFill>
                <a:latin typeface="Agrandir Medium"/>
                <a:ea typeface="Agrandir Medium"/>
                <a:cs typeface="Agrandir Medium"/>
                <a:sym typeface="Agrandir Medium"/>
              </a:rPr>
              <a:t>IN</a:t>
            </a:r>
            <a:r>
              <a:rPr lang="en-US" sz="2499" b="1" u="sng" strike="noStrike">
                <a:solidFill>
                  <a:srgbClr val="156669"/>
                </a:solidFill>
                <a:latin typeface="Agrandir Medium"/>
                <a:ea typeface="Agrandir Medium"/>
                <a:cs typeface="Agrandir Medium"/>
                <a:sym typeface="Agrandir Medium"/>
              </a:rPr>
              <a:t>SULIN RESISTANCE</a:t>
            </a:r>
          </a:p>
        </p:txBody>
      </p:sp>
      <p:sp>
        <p:nvSpPr>
          <p:cNvPr id="19" name="TextBox 19"/>
          <p:cNvSpPr txBox="1"/>
          <p:nvPr/>
        </p:nvSpPr>
        <p:spPr>
          <a:xfrm>
            <a:off x="11671483" y="1985143"/>
            <a:ext cx="4681301" cy="1673446"/>
          </a:xfrm>
          <a:prstGeom prst="rect">
            <a:avLst/>
          </a:prstGeom>
        </p:spPr>
        <p:txBody>
          <a:bodyPr lIns="0" tIns="0" rIns="0" bIns="0" rtlCol="0" anchor="t">
            <a:spAutoFit/>
          </a:bodyPr>
          <a:lstStyle/>
          <a:p>
            <a:pPr marL="349279" lvl="1" indent="-174639" algn="l">
              <a:lnSpc>
                <a:spcPts val="2264"/>
              </a:lnSpc>
              <a:buFont typeface="Arial"/>
              <a:buChar char="•"/>
            </a:pPr>
            <a:r>
              <a:rPr lang="en-US" sz="1617">
                <a:solidFill>
                  <a:srgbClr val="156669"/>
                </a:solidFill>
                <a:latin typeface="Open Sans"/>
                <a:ea typeface="Open Sans"/>
                <a:cs typeface="Open Sans"/>
                <a:sym typeface="Open Sans"/>
              </a:rPr>
              <a:t>The cells in the body are not sensitive to insulin (Ranganath Muniyappa, Madan and Varghese, 2024).</a:t>
            </a:r>
          </a:p>
          <a:p>
            <a:pPr marL="349279" lvl="1" indent="-174639" algn="l">
              <a:lnSpc>
                <a:spcPts val="2264"/>
              </a:lnSpc>
              <a:buFont typeface="Arial"/>
              <a:buChar char="•"/>
            </a:pPr>
            <a:r>
              <a:rPr lang="en-US" sz="1617">
                <a:solidFill>
                  <a:srgbClr val="156669"/>
                </a:solidFill>
                <a:latin typeface="Open Sans"/>
                <a:ea typeface="Open Sans"/>
                <a:cs typeface="Open Sans"/>
                <a:sym typeface="Open Sans"/>
              </a:rPr>
              <a:t>Glucose is not transported into cells very effectively.</a:t>
            </a:r>
          </a:p>
          <a:p>
            <a:pPr marL="349279" lvl="1" indent="-174639" algn="l">
              <a:lnSpc>
                <a:spcPts val="2264"/>
              </a:lnSpc>
              <a:buFont typeface="Arial"/>
              <a:buChar char="•"/>
            </a:pPr>
            <a:r>
              <a:rPr lang="en-US" sz="1617">
                <a:solidFill>
                  <a:srgbClr val="156669"/>
                </a:solidFill>
                <a:latin typeface="Open Sans"/>
                <a:ea typeface="Open Sans"/>
                <a:cs typeface="Open Sans"/>
                <a:sym typeface="Open Sans"/>
              </a:rPr>
              <a:t>Glucose levels in the blood start to increase.</a:t>
            </a:r>
          </a:p>
        </p:txBody>
      </p:sp>
      <p:sp>
        <p:nvSpPr>
          <p:cNvPr id="20" name="TextBox 20"/>
          <p:cNvSpPr txBox="1"/>
          <p:nvPr/>
        </p:nvSpPr>
        <p:spPr>
          <a:xfrm>
            <a:off x="11671483" y="4546600"/>
            <a:ext cx="5172762" cy="1461770"/>
          </a:xfrm>
          <a:prstGeom prst="rect">
            <a:avLst/>
          </a:prstGeom>
        </p:spPr>
        <p:txBody>
          <a:bodyPr lIns="0" tIns="0" rIns="0" bIns="0" rtlCol="0" anchor="t">
            <a:spAutoFit/>
          </a:bodyPr>
          <a:lstStyle/>
          <a:p>
            <a:pPr marL="367031" lvl="1" indent="-183515" algn="l">
              <a:lnSpc>
                <a:spcPts val="2380"/>
              </a:lnSpc>
              <a:buFont typeface="Arial"/>
              <a:buChar char="•"/>
            </a:pPr>
            <a:r>
              <a:rPr lang="en-US" sz="1700" dirty="0">
                <a:solidFill>
                  <a:srgbClr val="156669"/>
                </a:solidFill>
                <a:latin typeface="Open Sans"/>
                <a:ea typeface="Open Sans"/>
                <a:cs typeface="Open Sans"/>
                <a:sym typeface="Open Sans"/>
              </a:rPr>
              <a:t>The insulin is produced by the β-cells.</a:t>
            </a:r>
          </a:p>
          <a:p>
            <a:pPr marL="367031" lvl="1" indent="-183515" algn="l">
              <a:lnSpc>
                <a:spcPts val="2380"/>
              </a:lnSpc>
              <a:buFont typeface="Arial"/>
              <a:buChar char="•"/>
            </a:pPr>
            <a:r>
              <a:rPr lang="en-US" sz="1700" dirty="0">
                <a:solidFill>
                  <a:srgbClr val="156669"/>
                </a:solidFill>
                <a:latin typeface="Open Sans"/>
                <a:ea typeface="Open Sans"/>
                <a:cs typeface="Open Sans"/>
                <a:sym typeface="Open Sans"/>
              </a:rPr>
              <a:t>Pancreas has to work harder to control blood sugar (</a:t>
            </a:r>
            <a:r>
              <a:rPr lang="en-US" sz="1700" dirty="0" err="1">
                <a:solidFill>
                  <a:srgbClr val="156669"/>
                </a:solidFill>
                <a:latin typeface="Open Sans"/>
                <a:ea typeface="Open Sans"/>
                <a:cs typeface="Open Sans"/>
                <a:sym typeface="Open Sans"/>
              </a:rPr>
              <a:t>Karpińska</a:t>
            </a:r>
            <a:r>
              <a:rPr lang="en-US" sz="1700" dirty="0">
                <a:solidFill>
                  <a:srgbClr val="156669"/>
                </a:solidFill>
                <a:latin typeface="Open Sans"/>
                <a:ea typeface="Open Sans"/>
                <a:cs typeface="Open Sans"/>
                <a:sym typeface="Open Sans"/>
              </a:rPr>
              <a:t> and </a:t>
            </a:r>
            <a:r>
              <a:rPr lang="en-US" sz="1700" dirty="0" err="1">
                <a:solidFill>
                  <a:srgbClr val="156669"/>
                </a:solidFill>
                <a:latin typeface="Open Sans"/>
                <a:ea typeface="Open Sans"/>
                <a:cs typeface="Open Sans"/>
                <a:sym typeface="Open Sans"/>
              </a:rPr>
              <a:t>Czauderna</a:t>
            </a:r>
            <a:r>
              <a:rPr lang="en-US" sz="1700" dirty="0">
                <a:solidFill>
                  <a:srgbClr val="156669"/>
                </a:solidFill>
                <a:latin typeface="Open Sans"/>
                <a:ea typeface="Open Sans"/>
                <a:cs typeface="Open Sans"/>
                <a:sym typeface="Open Sans"/>
              </a:rPr>
              <a:t>, 2022).</a:t>
            </a:r>
          </a:p>
          <a:p>
            <a:pPr marL="367031" lvl="1" indent="-183515" algn="l">
              <a:lnSpc>
                <a:spcPts val="2380"/>
              </a:lnSpc>
              <a:buFont typeface="Arial"/>
              <a:buChar char="•"/>
            </a:pPr>
            <a:r>
              <a:rPr lang="en-US" sz="1700" dirty="0">
                <a:solidFill>
                  <a:srgbClr val="156669"/>
                </a:solidFill>
                <a:latin typeface="Open Sans"/>
                <a:ea typeface="Open Sans"/>
                <a:cs typeface="Open Sans"/>
                <a:sym typeface="Open Sans"/>
              </a:rPr>
              <a:t>This temporarily compensates for insulin resistance.</a:t>
            </a:r>
          </a:p>
        </p:txBody>
      </p:sp>
      <p:sp>
        <p:nvSpPr>
          <p:cNvPr id="21" name="TextBox 21"/>
          <p:cNvSpPr txBox="1"/>
          <p:nvPr/>
        </p:nvSpPr>
        <p:spPr>
          <a:xfrm>
            <a:off x="11671483" y="7093336"/>
            <a:ext cx="4454886" cy="1461770"/>
          </a:xfrm>
          <a:prstGeom prst="rect">
            <a:avLst/>
          </a:prstGeom>
        </p:spPr>
        <p:txBody>
          <a:bodyPr lIns="0" tIns="0" rIns="0" bIns="0" rtlCol="0" anchor="t">
            <a:spAutoFit/>
          </a:bodyPr>
          <a:lstStyle/>
          <a:p>
            <a:pPr marL="367031" lvl="1" indent="-183515" algn="l">
              <a:lnSpc>
                <a:spcPts val="2380"/>
              </a:lnSpc>
              <a:buFont typeface="Arial"/>
              <a:buChar char="•"/>
            </a:pPr>
            <a:r>
              <a:rPr lang="en-US" sz="1700">
                <a:solidFill>
                  <a:srgbClr val="156669"/>
                </a:solidFill>
                <a:latin typeface="Open Sans"/>
                <a:ea typeface="Open Sans"/>
                <a:cs typeface="Open Sans"/>
                <a:sym typeface="Open Sans"/>
              </a:rPr>
              <a:t>Over time, the ability of the β-cells to function decreases.</a:t>
            </a:r>
          </a:p>
          <a:p>
            <a:pPr marL="367031" lvl="1" indent="-183515" algn="l">
              <a:lnSpc>
                <a:spcPts val="2380"/>
              </a:lnSpc>
              <a:buFont typeface="Arial"/>
              <a:buChar char="•"/>
            </a:pPr>
            <a:r>
              <a:rPr lang="en-US" sz="1700">
                <a:solidFill>
                  <a:srgbClr val="156669"/>
                </a:solidFill>
                <a:latin typeface="Open Sans"/>
                <a:ea typeface="Open Sans"/>
                <a:cs typeface="Open Sans"/>
                <a:sym typeface="Open Sans"/>
              </a:rPr>
              <a:t>The body is no longer able to make enough insulin.</a:t>
            </a:r>
          </a:p>
          <a:p>
            <a:pPr marL="367031" lvl="1" indent="-183515" algn="l">
              <a:lnSpc>
                <a:spcPts val="2380"/>
              </a:lnSpc>
              <a:buFont typeface="Arial"/>
              <a:buChar char="•"/>
            </a:pPr>
            <a:r>
              <a:rPr lang="en-US" sz="1700">
                <a:solidFill>
                  <a:srgbClr val="156669"/>
                </a:solidFill>
                <a:latin typeface="Open Sans"/>
                <a:ea typeface="Open Sans"/>
                <a:cs typeface="Open Sans"/>
                <a:sym typeface="Open Sans"/>
              </a:rPr>
              <a:t>Persistent hyperglycaemia develops.</a:t>
            </a:r>
          </a:p>
        </p:txBody>
      </p:sp>
      <p:sp>
        <p:nvSpPr>
          <p:cNvPr id="22" name="TextBox 22"/>
          <p:cNvSpPr txBox="1"/>
          <p:nvPr/>
        </p:nvSpPr>
        <p:spPr>
          <a:xfrm>
            <a:off x="1349410" y="8063331"/>
            <a:ext cx="7623830" cy="1414780"/>
          </a:xfrm>
          <a:prstGeom prst="rect">
            <a:avLst/>
          </a:prstGeom>
        </p:spPr>
        <p:txBody>
          <a:bodyPr lIns="0" tIns="0" rIns="0" bIns="0" rtlCol="0" anchor="t">
            <a:spAutoFit/>
          </a:bodyPr>
          <a:lstStyle/>
          <a:p>
            <a:pPr algn="just">
              <a:lnSpc>
                <a:spcPts val="2939"/>
              </a:lnSpc>
              <a:spcBef>
                <a:spcPct val="0"/>
              </a:spcBef>
            </a:pPr>
            <a:r>
              <a:rPr lang="en-US" sz="2099">
                <a:solidFill>
                  <a:srgbClr val="156669"/>
                </a:solidFill>
                <a:latin typeface="Open Sans"/>
                <a:ea typeface="Open Sans"/>
                <a:cs typeface="Open Sans"/>
                <a:sym typeface="Open Sans"/>
              </a:rPr>
              <a:t>C</a:t>
            </a:r>
            <a:r>
              <a:rPr lang="en-US" sz="2099" b="1">
                <a:solidFill>
                  <a:srgbClr val="156669"/>
                </a:solidFill>
                <a:latin typeface="Open Sans Bold"/>
                <a:ea typeface="Open Sans Bold"/>
                <a:cs typeface="Open Sans Bold"/>
                <a:sym typeface="Open Sans Bold"/>
              </a:rPr>
              <a:t>linical Relevance</a:t>
            </a:r>
          </a:p>
          <a:p>
            <a:pPr marL="431799" lvl="1" indent="-215899" algn="l">
              <a:lnSpc>
                <a:spcPts val="2799"/>
              </a:lnSpc>
              <a:buFont typeface="Arial"/>
              <a:buChar char="•"/>
            </a:pPr>
            <a:r>
              <a:rPr lang="en-US" sz="1999">
                <a:solidFill>
                  <a:srgbClr val="156669"/>
                </a:solidFill>
                <a:latin typeface="Open Sans"/>
                <a:ea typeface="Open Sans"/>
                <a:cs typeface="Open Sans"/>
                <a:sym typeface="Open Sans"/>
              </a:rPr>
              <a:t>This is partly because of Mr Ahmed's obesity and inactivity, which have probably contributed to the development of insulin resistance and β-cell dysfunction.</a:t>
            </a:r>
          </a:p>
        </p:txBody>
      </p:sp>
      <p:pic>
        <p:nvPicPr>
          <p:cNvPr id="24" name="Audio 23">
            <a:hlinkClick r:id="" action="ppaction://media"/>
            <a:extLst>
              <a:ext uri="{FF2B5EF4-FFF2-40B4-BE49-F238E27FC236}">
                <a16:creationId xmlns:a16="http://schemas.microsoft.com/office/drawing/2014/main" id="{C2844569-DB75-7BE5-5403-F3325388013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080"/>
    </mc:Choice>
    <mc:Fallback>
      <p:transition spd="slow" advTm="65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B8D2E4"/>
        </a:solidFill>
        <a:effectLst/>
      </p:bgPr>
    </p:bg>
    <p:spTree>
      <p:nvGrpSpPr>
        <p:cNvPr id="1" name=""/>
        <p:cNvGrpSpPr/>
        <p:nvPr/>
      </p:nvGrpSpPr>
      <p:grpSpPr>
        <a:xfrm>
          <a:off x="0" y="0"/>
          <a:ext cx="0" cy="0"/>
          <a:chOff x="0" y="0"/>
          <a:chExt cx="0" cy="0"/>
        </a:xfrm>
      </p:grpSpPr>
      <p:sp>
        <p:nvSpPr>
          <p:cNvPr id="2" name="Freeform 2"/>
          <p:cNvSpPr/>
          <p:nvPr/>
        </p:nvSpPr>
        <p:spPr>
          <a:xfrm>
            <a:off x="6200056" y="1863370"/>
            <a:ext cx="5406292" cy="6038823"/>
          </a:xfrm>
          <a:custGeom>
            <a:avLst/>
            <a:gdLst/>
            <a:ahLst/>
            <a:cxnLst/>
            <a:rect l="l" t="t" r="r" b="b"/>
            <a:pathLst>
              <a:path w="5406292" h="6038823">
                <a:moveTo>
                  <a:pt x="0" y="0"/>
                </a:moveTo>
                <a:lnTo>
                  <a:pt x="5406292" y="0"/>
                </a:lnTo>
                <a:lnTo>
                  <a:pt x="5406292" y="6038823"/>
                </a:lnTo>
                <a:lnTo>
                  <a:pt x="0" y="6038823"/>
                </a:lnTo>
                <a:lnTo>
                  <a:pt x="0" y="0"/>
                </a:lnTo>
                <a:close/>
              </a:path>
            </a:pathLst>
          </a:custGeom>
          <a:blipFill>
            <a:blip r:embed="rId4"/>
            <a:stretch>
              <a:fillRect l="-2983" r="-7459"/>
            </a:stretch>
          </a:blipFill>
        </p:spPr>
        <p:txBody>
          <a:bodyPr/>
          <a:lstStyle/>
          <a:p>
            <a:endParaRPr lang="en-GB"/>
          </a:p>
        </p:txBody>
      </p:sp>
      <p:sp>
        <p:nvSpPr>
          <p:cNvPr id="3" name="TextBox 3"/>
          <p:cNvSpPr txBox="1"/>
          <p:nvPr/>
        </p:nvSpPr>
        <p:spPr>
          <a:xfrm>
            <a:off x="717380" y="945160"/>
            <a:ext cx="16371644" cy="918210"/>
          </a:xfrm>
          <a:prstGeom prst="rect">
            <a:avLst/>
          </a:prstGeom>
        </p:spPr>
        <p:txBody>
          <a:bodyPr lIns="0" tIns="0" rIns="0" bIns="0" rtlCol="0" anchor="t">
            <a:spAutoFit/>
          </a:bodyPr>
          <a:lstStyle/>
          <a:p>
            <a:pPr marL="0" lvl="0" indent="0" algn="ctr">
              <a:lnSpc>
                <a:spcPts val="6719"/>
              </a:lnSpc>
              <a:spcBef>
                <a:spcPct val="0"/>
              </a:spcBef>
            </a:pPr>
            <a:r>
              <a:rPr lang="en-US" sz="6999" b="1" spc="-671">
                <a:solidFill>
                  <a:srgbClr val="156669"/>
                </a:solidFill>
                <a:latin typeface="Public Sans Bold"/>
                <a:ea typeface="Public Sans Bold"/>
                <a:cs typeface="Public Sans Bold"/>
                <a:sym typeface="Public Sans Bold"/>
              </a:rPr>
              <a:t>Effects of Type 2 Diabetes on Body Functioning</a:t>
            </a:r>
          </a:p>
        </p:txBody>
      </p:sp>
      <p:sp>
        <p:nvSpPr>
          <p:cNvPr id="4" name="TextBox 4"/>
          <p:cNvSpPr txBox="1"/>
          <p:nvPr/>
        </p:nvSpPr>
        <p:spPr>
          <a:xfrm>
            <a:off x="1028700" y="2340509"/>
            <a:ext cx="4829748" cy="2526411"/>
          </a:xfrm>
          <a:prstGeom prst="rect">
            <a:avLst/>
          </a:prstGeom>
        </p:spPr>
        <p:txBody>
          <a:bodyPr lIns="0" tIns="0" rIns="0" bIns="0" rtlCol="0" anchor="t">
            <a:spAutoFit/>
          </a:bodyPr>
          <a:lstStyle/>
          <a:p>
            <a:pPr algn="l">
              <a:lnSpc>
                <a:spcPts val="3911"/>
              </a:lnSpc>
            </a:pPr>
            <a:endParaRPr/>
          </a:p>
          <a:p>
            <a:pPr marL="518160" lvl="1" indent="-259080" algn="l">
              <a:lnSpc>
                <a:spcPts val="3911"/>
              </a:lnSpc>
              <a:buFont typeface="Arial"/>
              <a:buChar char="•"/>
            </a:pPr>
            <a:r>
              <a:rPr lang="en-US" sz="2400" u="none" strike="noStrike">
                <a:solidFill>
                  <a:srgbClr val="156669"/>
                </a:solidFill>
                <a:latin typeface="Agrandir"/>
                <a:ea typeface="Agrandir"/>
                <a:cs typeface="Agrandir"/>
                <a:sym typeface="Agrandir"/>
              </a:rPr>
              <a:t>Fatigue</a:t>
            </a:r>
          </a:p>
          <a:p>
            <a:pPr marL="518160" lvl="1" indent="-259080" algn="l">
              <a:lnSpc>
                <a:spcPts val="3911"/>
              </a:lnSpc>
              <a:buFont typeface="Arial"/>
              <a:buChar char="•"/>
            </a:pPr>
            <a:r>
              <a:rPr lang="en-US" sz="2400" u="none" strike="noStrike">
                <a:solidFill>
                  <a:srgbClr val="156669"/>
                </a:solidFill>
                <a:latin typeface="Agrandir"/>
                <a:ea typeface="Agrandir"/>
                <a:cs typeface="Agrandir"/>
                <a:sym typeface="Agrandir"/>
              </a:rPr>
              <a:t>Excessive thirst (polydipsia)</a:t>
            </a:r>
          </a:p>
          <a:p>
            <a:pPr marL="518160" lvl="1" indent="-259080" algn="l">
              <a:lnSpc>
                <a:spcPts val="3911"/>
              </a:lnSpc>
              <a:buFont typeface="Arial"/>
              <a:buChar char="•"/>
            </a:pPr>
            <a:r>
              <a:rPr lang="en-US" sz="2400" u="none" strike="noStrike">
                <a:solidFill>
                  <a:srgbClr val="156669"/>
                </a:solidFill>
                <a:latin typeface="Agrandir"/>
                <a:ea typeface="Agrandir"/>
                <a:cs typeface="Agrandir"/>
                <a:sym typeface="Agrandir"/>
              </a:rPr>
              <a:t>Frequent urination (polyuria)</a:t>
            </a:r>
          </a:p>
          <a:p>
            <a:pPr marL="518160" lvl="1" indent="-259080" algn="l">
              <a:lnSpc>
                <a:spcPts val="3911"/>
              </a:lnSpc>
              <a:buFont typeface="Arial"/>
              <a:buChar char="•"/>
            </a:pPr>
            <a:r>
              <a:rPr lang="en-US" sz="2400" u="none" strike="noStrike">
                <a:solidFill>
                  <a:srgbClr val="156669"/>
                </a:solidFill>
                <a:latin typeface="Agrandir"/>
                <a:ea typeface="Agrandir"/>
                <a:cs typeface="Agrandir"/>
                <a:sym typeface="Agrandir"/>
              </a:rPr>
              <a:t>Blurred vision</a:t>
            </a:r>
          </a:p>
        </p:txBody>
      </p:sp>
      <p:sp>
        <p:nvSpPr>
          <p:cNvPr id="5" name="TextBox 5"/>
          <p:cNvSpPr txBox="1"/>
          <p:nvPr/>
        </p:nvSpPr>
        <p:spPr>
          <a:xfrm>
            <a:off x="717380" y="2290788"/>
            <a:ext cx="5021118" cy="547117"/>
          </a:xfrm>
          <a:prstGeom prst="rect">
            <a:avLst/>
          </a:prstGeom>
        </p:spPr>
        <p:txBody>
          <a:bodyPr lIns="0" tIns="0" rIns="0" bIns="0" rtlCol="0" anchor="t">
            <a:spAutoFit/>
          </a:bodyPr>
          <a:lstStyle/>
          <a:p>
            <a:pPr marL="0" lvl="0" indent="0" algn="ctr">
              <a:lnSpc>
                <a:spcPts val="4032"/>
              </a:lnSpc>
              <a:spcBef>
                <a:spcPct val="0"/>
              </a:spcBef>
            </a:pPr>
            <a:r>
              <a:rPr lang="en-US" sz="4200" b="1" spc="-403">
                <a:solidFill>
                  <a:srgbClr val="156669"/>
                </a:solidFill>
                <a:latin typeface="Public Sans Bold"/>
                <a:ea typeface="Public Sans Bold"/>
                <a:cs typeface="Public Sans Bold"/>
                <a:sym typeface="Public Sans Bold"/>
              </a:rPr>
              <a:t>Short-Term Effects</a:t>
            </a:r>
          </a:p>
        </p:txBody>
      </p:sp>
      <p:sp>
        <p:nvSpPr>
          <p:cNvPr id="6" name="TextBox 6"/>
          <p:cNvSpPr txBox="1"/>
          <p:nvPr/>
        </p:nvSpPr>
        <p:spPr>
          <a:xfrm>
            <a:off x="12002480" y="2016333"/>
            <a:ext cx="5447319" cy="756617"/>
          </a:xfrm>
          <a:prstGeom prst="rect">
            <a:avLst/>
          </a:prstGeom>
        </p:spPr>
        <p:txBody>
          <a:bodyPr wrap="square" lIns="0" tIns="0" rIns="0" bIns="0" rtlCol="0" anchor="t">
            <a:spAutoFit/>
          </a:bodyPr>
          <a:lstStyle/>
          <a:p>
            <a:pPr algn="ctr">
              <a:lnSpc>
                <a:spcPts val="5880"/>
              </a:lnSpc>
              <a:spcBef>
                <a:spcPct val="0"/>
              </a:spcBef>
            </a:pPr>
            <a:r>
              <a:rPr lang="en-US" sz="4200" b="1" spc="-403" dirty="0">
                <a:solidFill>
                  <a:srgbClr val="156669"/>
                </a:solidFill>
                <a:latin typeface="Public Sans Bold"/>
                <a:ea typeface="Public Sans Bold"/>
                <a:cs typeface="Public Sans Bold"/>
                <a:sym typeface="Public Sans Bold"/>
              </a:rPr>
              <a:t>Long-Term Complications</a:t>
            </a:r>
          </a:p>
        </p:txBody>
      </p:sp>
      <p:sp>
        <p:nvSpPr>
          <p:cNvPr id="7" name="TextBox 7"/>
          <p:cNvSpPr txBox="1"/>
          <p:nvPr/>
        </p:nvSpPr>
        <p:spPr>
          <a:xfrm>
            <a:off x="12002481" y="2805002"/>
            <a:ext cx="4829748" cy="5562156"/>
          </a:xfrm>
          <a:prstGeom prst="rect">
            <a:avLst/>
          </a:prstGeom>
        </p:spPr>
        <p:txBody>
          <a:bodyPr lIns="0" tIns="0" rIns="0" bIns="0" rtlCol="0" anchor="t">
            <a:spAutoFit/>
          </a:bodyPr>
          <a:lstStyle/>
          <a:p>
            <a:pPr algn="l">
              <a:lnSpc>
                <a:spcPts val="4074"/>
              </a:lnSpc>
            </a:pPr>
            <a:r>
              <a:rPr lang="en-US" sz="2499" b="1" u="sng" dirty="0">
                <a:solidFill>
                  <a:srgbClr val="156669"/>
                </a:solidFill>
                <a:latin typeface="Agrandir Bold"/>
                <a:ea typeface="Agrandir Bold"/>
                <a:cs typeface="Agrandir Bold"/>
                <a:sym typeface="Agrandir Bold"/>
              </a:rPr>
              <a:t>Ca</a:t>
            </a:r>
            <a:r>
              <a:rPr lang="en-US" sz="2499" b="1" u="sng" strike="noStrike" dirty="0">
                <a:solidFill>
                  <a:srgbClr val="156669"/>
                </a:solidFill>
                <a:latin typeface="Agrandir Bold"/>
                <a:ea typeface="Agrandir Bold"/>
                <a:cs typeface="Agrandir Bold"/>
                <a:sym typeface="Agrandir Bold"/>
              </a:rPr>
              <a:t>rd</a:t>
            </a:r>
            <a:r>
              <a:rPr lang="en-US" sz="2499" b="1" u="sng" dirty="0">
                <a:solidFill>
                  <a:srgbClr val="156669"/>
                </a:solidFill>
                <a:latin typeface="Agrandir Bold"/>
                <a:ea typeface="Agrandir Bold"/>
                <a:cs typeface="Agrandir Bold"/>
                <a:sym typeface="Agrandir Bold"/>
              </a:rPr>
              <a:t>i</a:t>
            </a:r>
            <a:r>
              <a:rPr lang="en-US" sz="2499" b="1" u="sng" strike="noStrike" dirty="0">
                <a:solidFill>
                  <a:srgbClr val="156669"/>
                </a:solidFill>
                <a:latin typeface="Agrandir Bold"/>
                <a:ea typeface="Agrandir Bold"/>
                <a:cs typeface="Agrandir Bold"/>
                <a:sym typeface="Agrandir Bold"/>
              </a:rPr>
              <a:t>ovasc</a:t>
            </a:r>
            <a:r>
              <a:rPr lang="en-US" sz="2499" b="1" u="sng" dirty="0">
                <a:solidFill>
                  <a:srgbClr val="156669"/>
                </a:solidFill>
                <a:latin typeface="Agrandir Bold"/>
                <a:ea typeface="Agrandir Bold"/>
                <a:cs typeface="Agrandir Bold"/>
                <a:sym typeface="Agrandir Bold"/>
              </a:rPr>
              <a:t>u</a:t>
            </a:r>
            <a:r>
              <a:rPr lang="en-US" sz="2499" b="1" u="sng" strike="noStrike" dirty="0">
                <a:solidFill>
                  <a:srgbClr val="156669"/>
                </a:solidFill>
                <a:latin typeface="Agrandir Bold"/>
                <a:ea typeface="Agrandir Bold"/>
                <a:cs typeface="Agrandir Bold"/>
                <a:sym typeface="Agrandir Bold"/>
              </a:rPr>
              <a:t>lar Diseas</a:t>
            </a:r>
            <a:r>
              <a:rPr lang="en-US" sz="2499" b="1" u="sng" dirty="0">
                <a:solidFill>
                  <a:srgbClr val="156669"/>
                </a:solidFill>
                <a:latin typeface="Agrandir Bold"/>
                <a:ea typeface="Agrandir Bold"/>
                <a:cs typeface="Agrandir Bold"/>
                <a:sym typeface="Agrandir Bold"/>
              </a:rPr>
              <a:t>e</a:t>
            </a:r>
          </a:p>
          <a:p>
            <a:pPr marL="518160" lvl="1" indent="-259080" algn="l">
              <a:lnSpc>
                <a:spcPts val="3911"/>
              </a:lnSpc>
              <a:buFont typeface="Arial"/>
              <a:buChar char="•"/>
            </a:pPr>
            <a:r>
              <a:rPr lang="en-US" sz="2400" u="none" strike="noStrike" dirty="0">
                <a:solidFill>
                  <a:srgbClr val="156669"/>
                </a:solidFill>
                <a:latin typeface="Agrandir"/>
                <a:ea typeface="Agrandir"/>
                <a:cs typeface="Agrandir"/>
                <a:sym typeface="Agrandir"/>
              </a:rPr>
              <a:t>Higher chan</a:t>
            </a:r>
            <a:r>
              <a:rPr lang="en-US" sz="2400" dirty="0">
                <a:solidFill>
                  <a:srgbClr val="156669"/>
                </a:solidFill>
                <a:latin typeface="Agrandir"/>
                <a:ea typeface="Agrandir"/>
                <a:cs typeface="Agrandir"/>
                <a:sym typeface="Agrandir"/>
              </a:rPr>
              <a:t>ces</a:t>
            </a:r>
            <a:r>
              <a:rPr lang="en-US" sz="2400" u="none" strike="noStrike" dirty="0">
                <a:solidFill>
                  <a:srgbClr val="156669"/>
                </a:solidFill>
                <a:latin typeface="Agrandir"/>
                <a:ea typeface="Agrandir"/>
                <a:cs typeface="Agrandir"/>
                <a:sym typeface="Agrandir"/>
              </a:rPr>
              <a:t> of de</a:t>
            </a:r>
            <a:r>
              <a:rPr lang="en-US" sz="2400" dirty="0">
                <a:solidFill>
                  <a:srgbClr val="156669"/>
                </a:solidFill>
                <a:latin typeface="Agrandir"/>
                <a:ea typeface="Agrandir"/>
                <a:cs typeface="Agrandir"/>
                <a:sym typeface="Agrandir"/>
              </a:rPr>
              <a:t>ve</a:t>
            </a:r>
            <a:r>
              <a:rPr lang="en-US" sz="2400" u="none" strike="noStrike" dirty="0">
                <a:solidFill>
                  <a:srgbClr val="156669"/>
                </a:solidFill>
                <a:latin typeface="Agrandir"/>
                <a:ea typeface="Agrandir"/>
                <a:cs typeface="Agrandir"/>
                <a:sym typeface="Agrandir"/>
              </a:rPr>
              <a:t>loping</a:t>
            </a:r>
            <a:r>
              <a:rPr lang="en-US" sz="2400" dirty="0">
                <a:solidFill>
                  <a:srgbClr val="156669"/>
                </a:solidFill>
                <a:latin typeface="Agrandir"/>
                <a:ea typeface="Agrandir"/>
                <a:cs typeface="Agrandir"/>
                <a:sym typeface="Agrandir"/>
              </a:rPr>
              <a:t> h</a:t>
            </a:r>
            <a:r>
              <a:rPr lang="en-US" sz="2400" u="none" strike="noStrike" dirty="0">
                <a:solidFill>
                  <a:srgbClr val="156669"/>
                </a:solidFill>
                <a:latin typeface="Agrandir"/>
                <a:ea typeface="Agrandir"/>
                <a:cs typeface="Agrandir"/>
                <a:sym typeface="Agrandir"/>
              </a:rPr>
              <a:t>ea</a:t>
            </a:r>
            <a:r>
              <a:rPr lang="en-US" sz="2400" dirty="0">
                <a:solidFill>
                  <a:srgbClr val="156669"/>
                </a:solidFill>
                <a:latin typeface="Agrandir"/>
                <a:ea typeface="Agrandir"/>
                <a:cs typeface="Agrandir"/>
                <a:sym typeface="Agrandir"/>
              </a:rPr>
              <a:t>r</a:t>
            </a:r>
            <a:r>
              <a:rPr lang="en-US" sz="2400" u="none" strike="noStrike" dirty="0">
                <a:solidFill>
                  <a:srgbClr val="156669"/>
                </a:solidFill>
                <a:latin typeface="Agrandir"/>
                <a:ea typeface="Agrandir"/>
                <a:cs typeface="Agrandir"/>
                <a:sym typeface="Agrandir"/>
              </a:rPr>
              <a:t>t attack and </a:t>
            </a:r>
            <a:r>
              <a:rPr lang="en-US" sz="2400" dirty="0">
                <a:solidFill>
                  <a:srgbClr val="156669"/>
                </a:solidFill>
                <a:latin typeface="Agrandir"/>
                <a:ea typeface="Agrandir"/>
                <a:cs typeface="Agrandir"/>
                <a:sym typeface="Agrandir"/>
              </a:rPr>
              <a:t>st</a:t>
            </a:r>
            <a:r>
              <a:rPr lang="en-US" sz="2400" u="none" strike="noStrike" dirty="0">
                <a:solidFill>
                  <a:srgbClr val="156669"/>
                </a:solidFill>
                <a:latin typeface="Agrandir"/>
                <a:ea typeface="Agrandir"/>
                <a:cs typeface="Agrandir"/>
                <a:sym typeface="Agrandir"/>
              </a:rPr>
              <a:t>roke.</a:t>
            </a:r>
          </a:p>
          <a:p>
            <a:pPr algn="l">
              <a:lnSpc>
                <a:spcPts val="4074"/>
              </a:lnSpc>
            </a:pPr>
            <a:r>
              <a:rPr lang="en-US" sz="2499" b="1" u="sng" strike="noStrike" dirty="0">
                <a:solidFill>
                  <a:srgbClr val="156669"/>
                </a:solidFill>
                <a:latin typeface="Agrandir Bold"/>
                <a:ea typeface="Agrandir Bold"/>
                <a:cs typeface="Agrandir Bold"/>
                <a:sym typeface="Agrandir Bold"/>
              </a:rPr>
              <a:t>Diabetic</a:t>
            </a:r>
            <a:r>
              <a:rPr lang="en-US" sz="2499" b="1" u="sng" dirty="0">
                <a:solidFill>
                  <a:srgbClr val="156669"/>
                </a:solidFill>
                <a:latin typeface="Agrandir Bold"/>
                <a:ea typeface="Agrandir Bold"/>
                <a:cs typeface="Agrandir Bold"/>
                <a:sym typeface="Agrandir Bold"/>
              </a:rPr>
              <a:t> </a:t>
            </a:r>
            <a:r>
              <a:rPr lang="en-US" sz="2499" b="1" u="sng" strike="noStrike" dirty="0">
                <a:solidFill>
                  <a:srgbClr val="156669"/>
                </a:solidFill>
                <a:latin typeface="Agrandir Bold"/>
                <a:ea typeface="Agrandir Bold"/>
                <a:cs typeface="Agrandir Bold"/>
                <a:sym typeface="Agrandir Bold"/>
              </a:rPr>
              <a:t>Ne</a:t>
            </a:r>
            <a:r>
              <a:rPr lang="en-US" sz="2499" b="1" u="sng" dirty="0">
                <a:solidFill>
                  <a:srgbClr val="156669"/>
                </a:solidFill>
                <a:latin typeface="Agrandir Bold"/>
                <a:ea typeface="Agrandir Bold"/>
                <a:cs typeface="Agrandir Bold"/>
                <a:sym typeface="Agrandir Bold"/>
              </a:rPr>
              <a:t>p</a:t>
            </a:r>
            <a:r>
              <a:rPr lang="en-US" sz="2499" b="1" u="sng" strike="noStrike" dirty="0">
                <a:solidFill>
                  <a:srgbClr val="156669"/>
                </a:solidFill>
                <a:latin typeface="Agrandir Bold"/>
                <a:ea typeface="Agrandir Bold"/>
                <a:cs typeface="Agrandir Bold"/>
                <a:sym typeface="Agrandir Bold"/>
              </a:rPr>
              <a:t>hr</a:t>
            </a:r>
            <a:r>
              <a:rPr lang="en-US" sz="2499" b="1" u="sng" dirty="0">
                <a:solidFill>
                  <a:srgbClr val="156669"/>
                </a:solidFill>
                <a:latin typeface="Agrandir Bold"/>
                <a:ea typeface="Agrandir Bold"/>
                <a:cs typeface="Agrandir Bold"/>
                <a:sym typeface="Agrandir Bold"/>
              </a:rPr>
              <a:t>o</a:t>
            </a:r>
            <a:r>
              <a:rPr lang="en-US" sz="2499" b="1" u="sng" strike="noStrike" dirty="0">
                <a:solidFill>
                  <a:srgbClr val="156669"/>
                </a:solidFill>
                <a:latin typeface="Agrandir Bold"/>
                <a:ea typeface="Agrandir Bold"/>
                <a:cs typeface="Agrandir Bold"/>
                <a:sym typeface="Agrandir Bold"/>
              </a:rPr>
              <a:t>path</a:t>
            </a:r>
            <a:r>
              <a:rPr lang="en-US" sz="2499" b="1" u="sng" dirty="0">
                <a:solidFill>
                  <a:srgbClr val="156669"/>
                </a:solidFill>
                <a:latin typeface="Agrandir Bold"/>
                <a:ea typeface="Agrandir Bold"/>
                <a:cs typeface="Agrandir Bold"/>
                <a:sym typeface="Agrandir Bold"/>
              </a:rPr>
              <a:t>y</a:t>
            </a:r>
          </a:p>
          <a:p>
            <a:pPr marL="518160" lvl="1" indent="-259080" algn="l">
              <a:lnSpc>
                <a:spcPts val="3911"/>
              </a:lnSpc>
              <a:buFont typeface="Arial"/>
              <a:buChar char="•"/>
            </a:pPr>
            <a:r>
              <a:rPr lang="en-US" sz="2400" u="none" strike="noStrike" dirty="0">
                <a:solidFill>
                  <a:srgbClr val="156669"/>
                </a:solidFill>
                <a:latin typeface="Agrandir"/>
                <a:ea typeface="Agrandir"/>
                <a:cs typeface="Agrandir"/>
                <a:sym typeface="Agrandir"/>
              </a:rPr>
              <a:t>Progressive ki</a:t>
            </a:r>
            <a:r>
              <a:rPr lang="en-US" sz="2400" dirty="0">
                <a:solidFill>
                  <a:srgbClr val="156669"/>
                </a:solidFill>
                <a:latin typeface="Agrandir"/>
                <a:ea typeface="Agrandir"/>
                <a:cs typeface="Agrandir"/>
                <a:sym typeface="Agrandir"/>
              </a:rPr>
              <a:t>d</a:t>
            </a:r>
            <a:r>
              <a:rPr lang="en-US" sz="2400" u="none" strike="noStrike" dirty="0">
                <a:solidFill>
                  <a:srgbClr val="156669"/>
                </a:solidFill>
                <a:latin typeface="Agrandir"/>
                <a:ea typeface="Agrandir"/>
                <a:cs typeface="Agrandir"/>
                <a:sym typeface="Agrandir"/>
              </a:rPr>
              <a:t>ney damage.</a:t>
            </a:r>
          </a:p>
          <a:p>
            <a:pPr algn="l">
              <a:lnSpc>
                <a:spcPts val="4074"/>
              </a:lnSpc>
            </a:pPr>
            <a:r>
              <a:rPr lang="en-US" sz="2499" b="1" u="sng" strike="noStrike" dirty="0">
                <a:solidFill>
                  <a:srgbClr val="156669"/>
                </a:solidFill>
                <a:latin typeface="Agrandir Bold"/>
                <a:ea typeface="Agrandir Bold"/>
                <a:cs typeface="Agrandir Bold"/>
                <a:sym typeface="Agrandir Bold"/>
              </a:rPr>
              <a:t>D</a:t>
            </a:r>
            <a:r>
              <a:rPr lang="en-US" sz="2499" b="1" u="sng" dirty="0">
                <a:solidFill>
                  <a:srgbClr val="156669"/>
                </a:solidFill>
                <a:latin typeface="Agrandir Bold"/>
                <a:ea typeface="Agrandir Bold"/>
                <a:cs typeface="Agrandir Bold"/>
                <a:sym typeface="Agrandir Bold"/>
              </a:rPr>
              <a:t>i</a:t>
            </a:r>
            <a:r>
              <a:rPr lang="en-US" sz="2499" b="1" u="sng" strike="noStrike" dirty="0">
                <a:solidFill>
                  <a:srgbClr val="156669"/>
                </a:solidFill>
                <a:latin typeface="Agrandir Bold"/>
                <a:ea typeface="Agrandir Bold"/>
                <a:cs typeface="Agrandir Bold"/>
                <a:sym typeface="Agrandir Bold"/>
              </a:rPr>
              <a:t>abetic Neuro</a:t>
            </a:r>
            <a:r>
              <a:rPr lang="en-US" sz="2499" b="1" u="sng" dirty="0">
                <a:solidFill>
                  <a:srgbClr val="156669"/>
                </a:solidFill>
                <a:latin typeface="Agrandir Bold"/>
                <a:ea typeface="Agrandir Bold"/>
                <a:cs typeface="Agrandir Bold"/>
                <a:sym typeface="Agrandir Bold"/>
              </a:rPr>
              <a:t>pa</a:t>
            </a:r>
            <a:r>
              <a:rPr lang="en-US" sz="2499" b="1" u="sng" strike="noStrike" dirty="0">
                <a:solidFill>
                  <a:srgbClr val="156669"/>
                </a:solidFill>
                <a:latin typeface="Agrandir Bold"/>
                <a:ea typeface="Agrandir Bold"/>
                <a:cs typeface="Agrandir Bold"/>
                <a:sym typeface="Agrandir Bold"/>
              </a:rPr>
              <a:t>thy</a:t>
            </a:r>
          </a:p>
          <a:p>
            <a:pPr marL="518160" lvl="1" indent="-259080" algn="l">
              <a:lnSpc>
                <a:spcPts val="3911"/>
              </a:lnSpc>
              <a:buFont typeface="Arial"/>
              <a:buChar char="•"/>
            </a:pPr>
            <a:r>
              <a:rPr lang="en-US" sz="2400" u="none" strike="noStrike" dirty="0">
                <a:solidFill>
                  <a:srgbClr val="156669"/>
                </a:solidFill>
                <a:latin typeface="Agrandir"/>
                <a:ea typeface="Agrandir"/>
                <a:cs typeface="Agrandir"/>
                <a:sym typeface="Agrandir"/>
              </a:rPr>
              <a:t>Damag</a:t>
            </a:r>
            <a:r>
              <a:rPr lang="en-US" sz="2400" dirty="0">
                <a:solidFill>
                  <a:srgbClr val="156669"/>
                </a:solidFill>
                <a:latin typeface="Agrandir"/>
                <a:ea typeface="Agrandir"/>
                <a:cs typeface="Agrandir"/>
                <a:sym typeface="Agrandir"/>
              </a:rPr>
              <a:t>e</a:t>
            </a:r>
            <a:r>
              <a:rPr lang="en-US" sz="2400" u="none" strike="noStrike" dirty="0">
                <a:solidFill>
                  <a:srgbClr val="156669"/>
                </a:solidFill>
                <a:latin typeface="Agrandir"/>
                <a:ea typeface="Agrandir"/>
                <a:cs typeface="Agrandir"/>
                <a:sym typeface="Agrandir"/>
              </a:rPr>
              <a:t> to th</a:t>
            </a:r>
            <a:r>
              <a:rPr lang="en-US" sz="2400" dirty="0">
                <a:solidFill>
                  <a:srgbClr val="156669"/>
                </a:solidFill>
                <a:latin typeface="Agrandir"/>
                <a:ea typeface="Agrandir"/>
                <a:cs typeface="Agrandir"/>
                <a:sym typeface="Agrandir"/>
              </a:rPr>
              <a:t>e</a:t>
            </a:r>
            <a:r>
              <a:rPr lang="en-US" sz="2400" u="none" strike="noStrike" dirty="0">
                <a:solidFill>
                  <a:srgbClr val="156669"/>
                </a:solidFill>
                <a:latin typeface="Agrandir"/>
                <a:ea typeface="Agrandir"/>
                <a:cs typeface="Agrandir"/>
                <a:sym typeface="Agrandir"/>
              </a:rPr>
              <a:t> </a:t>
            </a:r>
            <a:r>
              <a:rPr lang="en-US" sz="2400" dirty="0">
                <a:solidFill>
                  <a:srgbClr val="156669"/>
                </a:solidFill>
                <a:latin typeface="Agrandir"/>
                <a:ea typeface="Agrandir"/>
                <a:cs typeface="Agrandir"/>
                <a:sym typeface="Agrandir"/>
              </a:rPr>
              <a:t>n</a:t>
            </a:r>
            <a:r>
              <a:rPr lang="en-US" sz="2400" u="none" strike="noStrike" dirty="0">
                <a:solidFill>
                  <a:srgbClr val="156669"/>
                </a:solidFill>
                <a:latin typeface="Agrandir"/>
                <a:ea typeface="Agrandir"/>
                <a:cs typeface="Agrandir"/>
                <a:sym typeface="Agrandir"/>
              </a:rPr>
              <a:t>erves tha</a:t>
            </a:r>
            <a:r>
              <a:rPr lang="en-US" sz="2400" dirty="0">
                <a:solidFill>
                  <a:srgbClr val="156669"/>
                </a:solidFill>
                <a:latin typeface="Agrandir"/>
                <a:ea typeface="Agrandir"/>
                <a:cs typeface="Agrandir"/>
                <a:sym typeface="Agrandir"/>
              </a:rPr>
              <a:t>t </a:t>
            </a:r>
            <a:r>
              <a:rPr lang="en-US" sz="2400" u="none" strike="noStrike" dirty="0">
                <a:solidFill>
                  <a:srgbClr val="156669"/>
                </a:solidFill>
                <a:latin typeface="Agrandir"/>
                <a:ea typeface="Agrandir"/>
                <a:cs typeface="Agrandir"/>
                <a:sym typeface="Agrandir"/>
              </a:rPr>
              <a:t>res</a:t>
            </a:r>
            <a:r>
              <a:rPr lang="en-US" sz="2400" dirty="0">
                <a:solidFill>
                  <a:srgbClr val="156669"/>
                </a:solidFill>
                <a:latin typeface="Agrandir"/>
                <a:ea typeface="Agrandir"/>
                <a:cs typeface="Agrandir"/>
                <a:sym typeface="Agrandir"/>
              </a:rPr>
              <a:t>u</a:t>
            </a:r>
            <a:r>
              <a:rPr lang="en-US" sz="2400" u="none" strike="noStrike" dirty="0">
                <a:solidFill>
                  <a:srgbClr val="156669"/>
                </a:solidFill>
                <a:latin typeface="Agrandir"/>
                <a:ea typeface="Agrandir"/>
                <a:cs typeface="Agrandir"/>
                <a:sym typeface="Agrandir"/>
              </a:rPr>
              <a:t>lt </a:t>
            </a:r>
            <a:r>
              <a:rPr lang="en-US" sz="2400" dirty="0">
                <a:solidFill>
                  <a:srgbClr val="156669"/>
                </a:solidFill>
                <a:latin typeface="Agrandir"/>
                <a:ea typeface="Agrandir"/>
                <a:cs typeface="Agrandir"/>
                <a:sym typeface="Agrandir"/>
              </a:rPr>
              <a:t>in</a:t>
            </a:r>
            <a:r>
              <a:rPr lang="en-US" sz="2400" u="none" strike="noStrike" dirty="0">
                <a:solidFill>
                  <a:srgbClr val="156669"/>
                </a:solidFill>
                <a:latin typeface="Agrandir"/>
                <a:ea typeface="Agrandir"/>
                <a:cs typeface="Agrandir"/>
                <a:sym typeface="Agrandir"/>
              </a:rPr>
              <a:t> p</a:t>
            </a:r>
            <a:r>
              <a:rPr lang="en-US" sz="2400" dirty="0">
                <a:solidFill>
                  <a:srgbClr val="156669"/>
                </a:solidFill>
                <a:latin typeface="Agrandir"/>
                <a:ea typeface="Agrandir"/>
                <a:cs typeface="Agrandir"/>
                <a:sym typeface="Agrandir"/>
              </a:rPr>
              <a:t>ain o</a:t>
            </a:r>
            <a:r>
              <a:rPr lang="en-US" sz="2400" u="none" strike="noStrike" dirty="0">
                <a:solidFill>
                  <a:srgbClr val="156669"/>
                </a:solidFill>
                <a:latin typeface="Agrandir"/>
                <a:ea typeface="Agrandir"/>
                <a:cs typeface="Agrandir"/>
                <a:sym typeface="Agrandir"/>
              </a:rPr>
              <a:t>r n</a:t>
            </a:r>
            <a:r>
              <a:rPr lang="en-US" sz="2400" dirty="0">
                <a:solidFill>
                  <a:srgbClr val="156669"/>
                </a:solidFill>
                <a:latin typeface="Agrandir"/>
                <a:ea typeface="Agrandir"/>
                <a:cs typeface="Agrandir"/>
                <a:sym typeface="Agrandir"/>
              </a:rPr>
              <a:t>u</a:t>
            </a:r>
            <a:r>
              <a:rPr lang="en-US" sz="2400" u="none" strike="noStrike" dirty="0">
                <a:solidFill>
                  <a:srgbClr val="156669"/>
                </a:solidFill>
                <a:latin typeface="Agrandir"/>
                <a:ea typeface="Agrandir"/>
                <a:cs typeface="Agrandir"/>
                <a:sym typeface="Agrandir"/>
              </a:rPr>
              <a:t>mbness.</a:t>
            </a:r>
          </a:p>
          <a:p>
            <a:pPr algn="l">
              <a:lnSpc>
                <a:spcPts val="4074"/>
              </a:lnSpc>
            </a:pPr>
            <a:r>
              <a:rPr lang="en-US" sz="2499" b="1" u="sng" strike="noStrike" dirty="0">
                <a:solidFill>
                  <a:srgbClr val="156669"/>
                </a:solidFill>
                <a:latin typeface="Agrandir Bold"/>
                <a:ea typeface="Agrandir Bold"/>
                <a:cs typeface="Agrandir Bold"/>
                <a:sym typeface="Agrandir Bold"/>
              </a:rPr>
              <a:t>D</a:t>
            </a:r>
            <a:r>
              <a:rPr lang="en-US" sz="2499" b="1" u="sng" dirty="0">
                <a:solidFill>
                  <a:srgbClr val="156669"/>
                </a:solidFill>
                <a:latin typeface="Agrandir Bold"/>
                <a:ea typeface="Agrandir Bold"/>
                <a:cs typeface="Agrandir Bold"/>
                <a:sym typeface="Agrandir Bold"/>
              </a:rPr>
              <a:t>ia</a:t>
            </a:r>
            <a:r>
              <a:rPr lang="en-US" sz="2499" b="1" u="sng" strike="noStrike" dirty="0">
                <a:solidFill>
                  <a:srgbClr val="156669"/>
                </a:solidFill>
                <a:latin typeface="Agrandir Bold"/>
                <a:ea typeface="Agrandir Bold"/>
                <a:cs typeface="Agrandir Bold"/>
                <a:sym typeface="Agrandir Bold"/>
              </a:rPr>
              <a:t>betic Retinopathy</a:t>
            </a:r>
          </a:p>
          <a:p>
            <a:pPr marL="518160" lvl="1" indent="-259080" algn="l">
              <a:lnSpc>
                <a:spcPts val="3911"/>
              </a:lnSpc>
              <a:buFont typeface="Arial"/>
              <a:buChar char="•"/>
            </a:pPr>
            <a:r>
              <a:rPr lang="en-US" sz="2400" u="none" strike="noStrike" dirty="0">
                <a:solidFill>
                  <a:srgbClr val="156669"/>
                </a:solidFill>
                <a:latin typeface="Agrandir"/>
                <a:ea typeface="Agrandir"/>
                <a:cs typeface="Agrandir"/>
                <a:sym typeface="Agrandir"/>
              </a:rPr>
              <a:t>Loss of b</a:t>
            </a:r>
            <a:r>
              <a:rPr lang="en-US" sz="2400" dirty="0">
                <a:solidFill>
                  <a:srgbClr val="156669"/>
                </a:solidFill>
                <a:latin typeface="Agrandir"/>
                <a:ea typeface="Agrandir"/>
                <a:cs typeface="Agrandir"/>
                <a:sym typeface="Agrandir"/>
              </a:rPr>
              <a:t>l</a:t>
            </a:r>
            <a:r>
              <a:rPr lang="en-US" sz="2400" u="none" strike="noStrike" dirty="0">
                <a:solidFill>
                  <a:srgbClr val="156669"/>
                </a:solidFill>
                <a:latin typeface="Agrandir"/>
                <a:ea typeface="Agrandir"/>
                <a:cs typeface="Agrandir"/>
                <a:sym typeface="Agrandir"/>
              </a:rPr>
              <a:t>oo</a:t>
            </a:r>
            <a:r>
              <a:rPr lang="en-US" sz="2400" dirty="0">
                <a:solidFill>
                  <a:srgbClr val="156669"/>
                </a:solidFill>
                <a:latin typeface="Agrandir"/>
                <a:ea typeface="Agrandir"/>
                <a:cs typeface="Agrandir"/>
                <a:sym typeface="Agrandir"/>
              </a:rPr>
              <a:t>d v</a:t>
            </a:r>
            <a:r>
              <a:rPr lang="en-US" sz="2400" u="none" strike="noStrike" dirty="0">
                <a:solidFill>
                  <a:srgbClr val="156669"/>
                </a:solidFill>
                <a:latin typeface="Agrandir"/>
                <a:ea typeface="Agrandir"/>
                <a:cs typeface="Agrandir"/>
                <a:sym typeface="Agrandir"/>
              </a:rPr>
              <a:t>es</a:t>
            </a:r>
            <a:r>
              <a:rPr lang="en-US" sz="2400" dirty="0">
                <a:solidFill>
                  <a:srgbClr val="156669"/>
                </a:solidFill>
                <a:latin typeface="Agrandir"/>
                <a:ea typeface="Agrandir"/>
                <a:cs typeface="Agrandir"/>
                <a:sym typeface="Agrandir"/>
              </a:rPr>
              <a:t>s</a:t>
            </a:r>
            <a:r>
              <a:rPr lang="en-US" sz="2400" u="none" strike="noStrike" dirty="0">
                <a:solidFill>
                  <a:srgbClr val="156669"/>
                </a:solidFill>
                <a:latin typeface="Agrandir"/>
                <a:ea typeface="Agrandir"/>
                <a:cs typeface="Agrandir"/>
                <a:sym typeface="Agrandir"/>
              </a:rPr>
              <a:t>els </a:t>
            </a:r>
            <a:r>
              <a:rPr lang="en-US" sz="2400" dirty="0">
                <a:solidFill>
                  <a:srgbClr val="156669"/>
                </a:solidFill>
                <a:latin typeface="Agrandir"/>
                <a:ea typeface="Agrandir"/>
                <a:cs typeface="Agrandir"/>
                <a:sym typeface="Agrandir"/>
              </a:rPr>
              <a:t>in</a:t>
            </a:r>
            <a:r>
              <a:rPr lang="en-US" sz="2400" u="none" strike="noStrike" dirty="0">
                <a:solidFill>
                  <a:srgbClr val="156669"/>
                </a:solidFill>
                <a:latin typeface="Agrandir"/>
                <a:ea typeface="Agrandir"/>
                <a:cs typeface="Agrandir"/>
                <a:sym typeface="Agrandir"/>
              </a:rPr>
              <a:t> the eyes.</a:t>
            </a:r>
          </a:p>
        </p:txBody>
      </p:sp>
      <p:sp>
        <p:nvSpPr>
          <p:cNvPr id="8" name="TextBox 8"/>
          <p:cNvSpPr txBox="1"/>
          <p:nvPr/>
        </p:nvSpPr>
        <p:spPr>
          <a:xfrm>
            <a:off x="1028700" y="5095520"/>
            <a:ext cx="4829748" cy="4681220"/>
          </a:xfrm>
          <a:prstGeom prst="rect">
            <a:avLst/>
          </a:prstGeom>
        </p:spPr>
        <p:txBody>
          <a:bodyPr lIns="0" tIns="0" rIns="0" bIns="0" rtlCol="0" anchor="t">
            <a:spAutoFit/>
          </a:bodyPr>
          <a:lstStyle/>
          <a:p>
            <a:pPr algn="just">
              <a:lnSpc>
                <a:spcPts val="3499"/>
              </a:lnSpc>
              <a:spcBef>
                <a:spcPct val="0"/>
              </a:spcBef>
            </a:pPr>
            <a:r>
              <a:rPr lang="en-US" sz="2499" b="1" u="sng" spc="-84">
                <a:solidFill>
                  <a:srgbClr val="156669"/>
                </a:solidFill>
                <a:latin typeface="Agrandir Bold"/>
                <a:ea typeface="Agrandir Bold"/>
                <a:cs typeface="Agrandir Bold"/>
                <a:sym typeface="Agrandir Bold"/>
              </a:rPr>
              <a:t>Clinical Relevance</a:t>
            </a:r>
          </a:p>
          <a:p>
            <a:pPr marL="518160" lvl="1" indent="-259080" algn="just">
              <a:lnSpc>
                <a:spcPts val="3359"/>
              </a:lnSpc>
              <a:buFont typeface="Arial"/>
              <a:buChar char="•"/>
            </a:pPr>
            <a:r>
              <a:rPr lang="en-US" sz="2400" spc="86">
                <a:solidFill>
                  <a:srgbClr val="156669"/>
                </a:solidFill>
                <a:latin typeface="Agrandir"/>
                <a:ea typeface="Agrandir"/>
                <a:cs typeface="Agrandir"/>
                <a:sym typeface="Agrandir"/>
              </a:rPr>
              <a:t>Chronic hyperglycaemia may cause damage to blood vessels and nerves in the whole body (Mauricio, Mònica Gratacòs and Josep Franch-Nadal, 2023).</a:t>
            </a:r>
          </a:p>
          <a:p>
            <a:pPr marL="518160" lvl="1" indent="-259080" algn="just">
              <a:lnSpc>
                <a:spcPts val="3359"/>
              </a:lnSpc>
              <a:buFont typeface="Arial"/>
              <a:buChar char="•"/>
            </a:pPr>
            <a:r>
              <a:rPr lang="en-US" sz="2400" spc="-81">
                <a:solidFill>
                  <a:srgbClr val="156669"/>
                </a:solidFill>
                <a:latin typeface="Agrandir"/>
                <a:ea typeface="Agrandir"/>
                <a:cs typeface="Agrandir"/>
                <a:sym typeface="Agrandir"/>
              </a:rPr>
              <a:t>Mr Ahmed is at risk of cardiovascular complications due to his smoking habit and hypertension.</a:t>
            </a:r>
          </a:p>
        </p:txBody>
      </p:sp>
      <p:pic>
        <p:nvPicPr>
          <p:cNvPr id="10" name="Audio 9">
            <a:hlinkClick r:id="" action="ppaction://media"/>
            <a:extLst>
              <a:ext uri="{FF2B5EF4-FFF2-40B4-BE49-F238E27FC236}">
                <a16:creationId xmlns:a16="http://schemas.microsoft.com/office/drawing/2014/main" id="{9811FDDE-B684-B9A7-BE78-B3019268D82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4012"/>
    </mc:Choice>
    <mc:Fallback>
      <p:transition spd="slow" advTm="74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TextBox 2"/>
          <p:cNvSpPr txBox="1"/>
          <p:nvPr/>
        </p:nvSpPr>
        <p:spPr>
          <a:xfrm>
            <a:off x="1194641" y="473269"/>
            <a:ext cx="14281516" cy="930786"/>
          </a:xfrm>
          <a:prstGeom prst="rect">
            <a:avLst/>
          </a:prstGeom>
        </p:spPr>
        <p:txBody>
          <a:bodyPr lIns="0" tIns="0" rIns="0" bIns="0" rtlCol="0" anchor="t">
            <a:spAutoFit/>
          </a:bodyPr>
          <a:lstStyle/>
          <a:p>
            <a:pPr marL="0" lvl="0" indent="0" algn="ctr">
              <a:lnSpc>
                <a:spcPts val="6816"/>
              </a:lnSpc>
            </a:pPr>
            <a:r>
              <a:rPr lang="en-US" sz="7100" spc="-681">
                <a:solidFill>
                  <a:srgbClr val="156669"/>
                </a:solidFill>
                <a:latin typeface="Public Sans"/>
                <a:ea typeface="Public Sans"/>
                <a:cs typeface="Public Sans"/>
                <a:sym typeface="Public Sans"/>
              </a:rPr>
              <a:t>Evidence-Based Care Plan for Mr Ahmed</a:t>
            </a:r>
          </a:p>
        </p:txBody>
      </p:sp>
      <p:grpSp>
        <p:nvGrpSpPr>
          <p:cNvPr id="3" name="Group 3"/>
          <p:cNvGrpSpPr/>
          <p:nvPr/>
        </p:nvGrpSpPr>
        <p:grpSpPr>
          <a:xfrm>
            <a:off x="1229013" y="2039525"/>
            <a:ext cx="5276675" cy="4821694"/>
            <a:chOff x="0" y="0"/>
            <a:chExt cx="1721972" cy="1573495"/>
          </a:xfrm>
        </p:grpSpPr>
        <p:sp>
          <p:nvSpPr>
            <p:cNvPr id="4" name="Freeform 4"/>
            <p:cNvSpPr/>
            <p:nvPr/>
          </p:nvSpPr>
          <p:spPr>
            <a:xfrm>
              <a:off x="0" y="0"/>
              <a:ext cx="1721972" cy="1573495"/>
            </a:xfrm>
            <a:custGeom>
              <a:avLst/>
              <a:gdLst/>
              <a:ahLst/>
              <a:cxnLst/>
              <a:rect l="l" t="t" r="r" b="b"/>
              <a:pathLst>
                <a:path w="1721972" h="1573495">
                  <a:moveTo>
                    <a:pt x="22008" y="0"/>
                  </a:moveTo>
                  <a:lnTo>
                    <a:pt x="1699964" y="0"/>
                  </a:lnTo>
                  <a:cubicBezTo>
                    <a:pt x="1705801" y="0"/>
                    <a:pt x="1711399" y="2319"/>
                    <a:pt x="1715526" y="6446"/>
                  </a:cubicBezTo>
                  <a:cubicBezTo>
                    <a:pt x="1719654" y="10573"/>
                    <a:pt x="1721972" y="16171"/>
                    <a:pt x="1721972" y="22008"/>
                  </a:cubicBezTo>
                  <a:lnTo>
                    <a:pt x="1721972" y="1551487"/>
                  </a:lnTo>
                  <a:cubicBezTo>
                    <a:pt x="1721972" y="1563642"/>
                    <a:pt x="1712119" y="1573495"/>
                    <a:pt x="1699964" y="1573495"/>
                  </a:cubicBezTo>
                  <a:lnTo>
                    <a:pt x="22008" y="1573495"/>
                  </a:lnTo>
                  <a:cubicBezTo>
                    <a:pt x="16171" y="1573495"/>
                    <a:pt x="10573" y="1571177"/>
                    <a:pt x="6446" y="1567050"/>
                  </a:cubicBezTo>
                  <a:cubicBezTo>
                    <a:pt x="2319" y="1562922"/>
                    <a:pt x="0" y="1557324"/>
                    <a:pt x="0" y="1551487"/>
                  </a:cubicBezTo>
                  <a:lnTo>
                    <a:pt x="0" y="22008"/>
                  </a:lnTo>
                  <a:cubicBezTo>
                    <a:pt x="0" y="16171"/>
                    <a:pt x="2319" y="10573"/>
                    <a:pt x="6446" y="6446"/>
                  </a:cubicBezTo>
                  <a:cubicBezTo>
                    <a:pt x="10573" y="2319"/>
                    <a:pt x="16171" y="0"/>
                    <a:pt x="22008" y="0"/>
                  </a:cubicBezTo>
                  <a:close/>
                </a:path>
              </a:pathLst>
            </a:custGeom>
            <a:solidFill>
              <a:srgbClr val="B8D2E4"/>
            </a:solidFill>
            <a:ln cap="sq">
              <a:noFill/>
              <a:prstDash val="solid"/>
              <a:miter/>
            </a:ln>
          </p:spPr>
          <p:txBody>
            <a:bodyPr/>
            <a:lstStyle/>
            <a:p>
              <a:endParaRPr lang="en-GB"/>
            </a:p>
          </p:txBody>
        </p:sp>
        <p:sp>
          <p:nvSpPr>
            <p:cNvPr id="5" name="TextBox 5"/>
            <p:cNvSpPr txBox="1"/>
            <p:nvPr/>
          </p:nvSpPr>
          <p:spPr>
            <a:xfrm>
              <a:off x="0" y="-38100"/>
              <a:ext cx="1721972" cy="1611595"/>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1838341" y="2347604"/>
            <a:ext cx="3731880" cy="1754730"/>
          </a:xfrm>
          <a:prstGeom prst="rect">
            <a:avLst/>
          </a:prstGeom>
        </p:spPr>
        <p:txBody>
          <a:bodyPr lIns="0" tIns="0" rIns="0" bIns="0" rtlCol="0" anchor="t">
            <a:spAutoFit/>
          </a:bodyPr>
          <a:lstStyle/>
          <a:p>
            <a:pPr algn="ctr">
              <a:lnSpc>
                <a:spcPts val="4567"/>
              </a:lnSpc>
              <a:spcBef>
                <a:spcPct val="0"/>
              </a:spcBef>
            </a:pPr>
            <a:r>
              <a:rPr lang="en-US" sz="4757" u="none" strike="noStrike" spc="-456">
                <a:solidFill>
                  <a:srgbClr val="156669"/>
                </a:solidFill>
                <a:latin typeface="Public Sans"/>
                <a:ea typeface="Public Sans"/>
                <a:cs typeface="Public Sans"/>
                <a:sym typeface="Public Sans"/>
              </a:rPr>
              <a:t>01. Lifestyle Modification</a:t>
            </a:r>
          </a:p>
          <a:p>
            <a:pPr marL="0" lvl="0" indent="0" algn="ctr">
              <a:lnSpc>
                <a:spcPts val="4567"/>
              </a:lnSpc>
              <a:spcBef>
                <a:spcPct val="0"/>
              </a:spcBef>
            </a:pPr>
            <a:endParaRPr lang="en-US" sz="4757" u="none" strike="noStrike" spc="-456">
              <a:solidFill>
                <a:srgbClr val="156669"/>
              </a:solidFill>
              <a:latin typeface="Public Sans"/>
              <a:ea typeface="Public Sans"/>
              <a:cs typeface="Public Sans"/>
              <a:sym typeface="Public Sans"/>
            </a:endParaRPr>
          </a:p>
        </p:txBody>
      </p:sp>
      <p:sp>
        <p:nvSpPr>
          <p:cNvPr id="7" name="TextBox 7"/>
          <p:cNvSpPr txBox="1"/>
          <p:nvPr/>
        </p:nvSpPr>
        <p:spPr>
          <a:xfrm>
            <a:off x="1401863" y="3518735"/>
            <a:ext cx="4930974" cy="2606675"/>
          </a:xfrm>
          <a:prstGeom prst="rect">
            <a:avLst/>
          </a:prstGeom>
        </p:spPr>
        <p:txBody>
          <a:bodyPr lIns="0" tIns="0" rIns="0" bIns="0" rtlCol="0" anchor="t">
            <a:spAutoFit/>
          </a:bodyPr>
          <a:lstStyle/>
          <a:p>
            <a:pPr marL="539749" lvl="1" indent="-269875" algn="l">
              <a:lnSpc>
                <a:spcPts val="4074"/>
              </a:lnSpc>
              <a:buFont typeface="Arial"/>
              <a:buChar char="•"/>
            </a:pPr>
            <a:r>
              <a:rPr lang="en-US" sz="2499">
                <a:solidFill>
                  <a:srgbClr val="156669"/>
                </a:solidFill>
                <a:latin typeface="Agrandir"/>
                <a:ea typeface="Agrandir"/>
                <a:cs typeface="Agrandir"/>
                <a:sym typeface="Agrandir"/>
              </a:rPr>
              <a:t>Losing weight by eat</a:t>
            </a:r>
            <a:r>
              <a:rPr lang="en-US" sz="2499" u="none" strike="noStrike">
                <a:solidFill>
                  <a:srgbClr val="156669"/>
                </a:solidFill>
                <a:latin typeface="Agrandir"/>
                <a:ea typeface="Agrandir"/>
                <a:cs typeface="Agrandir"/>
                <a:sym typeface="Agrandir"/>
              </a:rPr>
              <a:t>ing a healthy meal plan.</a:t>
            </a:r>
          </a:p>
          <a:p>
            <a:pPr marL="539749" lvl="1" indent="-269875" algn="l">
              <a:lnSpc>
                <a:spcPts val="4074"/>
              </a:lnSpc>
              <a:buFont typeface="Arial"/>
              <a:buChar char="•"/>
            </a:pPr>
            <a:r>
              <a:rPr lang="en-US" sz="2499" u="none" strike="noStrike">
                <a:solidFill>
                  <a:srgbClr val="156669"/>
                </a:solidFill>
                <a:latin typeface="Agrandir"/>
                <a:ea typeface="Agrandir"/>
                <a:cs typeface="Agrandir"/>
                <a:sym typeface="Agrandir"/>
              </a:rPr>
              <a:t>Move more (aim to be active for 150 minutes a week).</a:t>
            </a:r>
          </a:p>
          <a:p>
            <a:pPr marL="539749" lvl="1" indent="-269875" algn="l">
              <a:lnSpc>
                <a:spcPts val="4074"/>
              </a:lnSpc>
              <a:buFont typeface="Arial"/>
              <a:buChar char="•"/>
            </a:pPr>
            <a:r>
              <a:rPr lang="en-US" sz="2499" u="none" strike="noStrike">
                <a:solidFill>
                  <a:srgbClr val="156669"/>
                </a:solidFill>
                <a:latin typeface="Agrandir"/>
                <a:ea typeface="Agrandir"/>
                <a:cs typeface="Agrandir"/>
                <a:sym typeface="Agrandir"/>
              </a:rPr>
              <a:t>Smoking cessation support.</a:t>
            </a:r>
          </a:p>
        </p:txBody>
      </p:sp>
      <p:grpSp>
        <p:nvGrpSpPr>
          <p:cNvPr id="8" name="Group 8"/>
          <p:cNvGrpSpPr/>
          <p:nvPr/>
        </p:nvGrpSpPr>
        <p:grpSpPr>
          <a:xfrm>
            <a:off x="6605819" y="2039525"/>
            <a:ext cx="5276675" cy="4821694"/>
            <a:chOff x="0" y="0"/>
            <a:chExt cx="1721972" cy="1573495"/>
          </a:xfrm>
        </p:grpSpPr>
        <p:sp>
          <p:nvSpPr>
            <p:cNvPr id="9" name="Freeform 9"/>
            <p:cNvSpPr/>
            <p:nvPr/>
          </p:nvSpPr>
          <p:spPr>
            <a:xfrm>
              <a:off x="0" y="0"/>
              <a:ext cx="1721972" cy="1573495"/>
            </a:xfrm>
            <a:custGeom>
              <a:avLst/>
              <a:gdLst/>
              <a:ahLst/>
              <a:cxnLst/>
              <a:rect l="l" t="t" r="r" b="b"/>
              <a:pathLst>
                <a:path w="1721972" h="1573495">
                  <a:moveTo>
                    <a:pt x="22008" y="0"/>
                  </a:moveTo>
                  <a:lnTo>
                    <a:pt x="1699964" y="0"/>
                  </a:lnTo>
                  <a:cubicBezTo>
                    <a:pt x="1705801" y="0"/>
                    <a:pt x="1711399" y="2319"/>
                    <a:pt x="1715526" y="6446"/>
                  </a:cubicBezTo>
                  <a:cubicBezTo>
                    <a:pt x="1719654" y="10573"/>
                    <a:pt x="1721972" y="16171"/>
                    <a:pt x="1721972" y="22008"/>
                  </a:cubicBezTo>
                  <a:lnTo>
                    <a:pt x="1721972" y="1551487"/>
                  </a:lnTo>
                  <a:cubicBezTo>
                    <a:pt x="1721972" y="1563642"/>
                    <a:pt x="1712119" y="1573495"/>
                    <a:pt x="1699964" y="1573495"/>
                  </a:cubicBezTo>
                  <a:lnTo>
                    <a:pt x="22008" y="1573495"/>
                  </a:lnTo>
                  <a:cubicBezTo>
                    <a:pt x="16171" y="1573495"/>
                    <a:pt x="10573" y="1571177"/>
                    <a:pt x="6446" y="1567050"/>
                  </a:cubicBezTo>
                  <a:cubicBezTo>
                    <a:pt x="2319" y="1562922"/>
                    <a:pt x="0" y="1557324"/>
                    <a:pt x="0" y="1551487"/>
                  </a:cubicBezTo>
                  <a:lnTo>
                    <a:pt x="0" y="22008"/>
                  </a:lnTo>
                  <a:cubicBezTo>
                    <a:pt x="0" y="16171"/>
                    <a:pt x="2319" y="10573"/>
                    <a:pt x="6446" y="6446"/>
                  </a:cubicBezTo>
                  <a:cubicBezTo>
                    <a:pt x="10573" y="2319"/>
                    <a:pt x="16171" y="0"/>
                    <a:pt x="22008" y="0"/>
                  </a:cubicBezTo>
                  <a:close/>
                </a:path>
              </a:pathLst>
            </a:custGeom>
            <a:solidFill>
              <a:srgbClr val="B8D2E4"/>
            </a:solidFill>
            <a:ln cap="sq">
              <a:noFill/>
              <a:prstDash val="solid"/>
              <a:miter/>
            </a:ln>
          </p:spPr>
          <p:txBody>
            <a:bodyPr/>
            <a:lstStyle/>
            <a:p>
              <a:endParaRPr lang="en-GB"/>
            </a:p>
          </p:txBody>
        </p:sp>
        <p:sp>
          <p:nvSpPr>
            <p:cNvPr id="10" name="TextBox 10"/>
            <p:cNvSpPr txBox="1"/>
            <p:nvPr/>
          </p:nvSpPr>
          <p:spPr>
            <a:xfrm>
              <a:off x="0" y="-38100"/>
              <a:ext cx="1721972" cy="1611595"/>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7032311" y="2347604"/>
            <a:ext cx="4338782" cy="1161212"/>
          </a:xfrm>
          <a:prstGeom prst="rect">
            <a:avLst/>
          </a:prstGeom>
        </p:spPr>
        <p:txBody>
          <a:bodyPr lIns="0" tIns="0" rIns="0" bIns="0" rtlCol="0" anchor="t">
            <a:spAutoFit/>
          </a:bodyPr>
          <a:lstStyle/>
          <a:p>
            <a:pPr marL="0" lvl="0" indent="0" algn="ctr">
              <a:lnSpc>
                <a:spcPts val="4473"/>
              </a:lnSpc>
              <a:spcBef>
                <a:spcPct val="0"/>
              </a:spcBef>
            </a:pPr>
            <a:r>
              <a:rPr lang="en-US" sz="4660" spc="-447">
                <a:solidFill>
                  <a:srgbClr val="156669"/>
                </a:solidFill>
                <a:latin typeface="Public Sans"/>
                <a:ea typeface="Public Sans"/>
                <a:cs typeface="Public Sans"/>
                <a:sym typeface="Public Sans"/>
              </a:rPr>
              <a:t>02. Medical Management</a:t>
            </a:r>
          </a:p>
        </p:txBody>
      </p:sp>
      <p:sp>
        <p:nvSpPr>
          <p:cNvPr id="12" name="TextBox 12"/>
          <p:cNvSpPr txBox="1"/>
          <p:nvPr/>
        </p:nvSpPr>
        <p:spPr>
          <a:xfrm>
            <a:off x="6819065" y="3648926"/>
            <a:ext cx="4850183" cy="2552365"/>
          </a:xfrm>
          <a:prstGeom prst="rect">
            <a:avLst/>
          </a:prstGeom>
        </p:spPr>
        <p:txBody>
          <a:bodyPr lIns="0" tIns="0" rIns="0" bIns="0" rtlCol="0" anchor="t">
            <a:spAutoFit/>
          </a:bodyPr>
          <a:lstStyle/>
          <a:p>
            <a:pPr marL="528522" lvl="1" indent="-264261" algn="l">
              <a:lnSpc>
                <a:spcPts val="3990"/>
              </a:lnSpc>
              <a:buFont typeface="Arial"/>
              <a:buChar char="•"/>
            </a:pPr>
            <a:r>
              <a:rPr lang="en-US" sz="2447">
                <a:solidFill>
                  <a:srgbClr val="156669"/>
                </a:solidFill>
                <a:latin typeface="Agrandir"/>
                <a:ea typeface="Agrandir"/>
                <a:cs typeface="Agrandir"/>
                <a:sym typeface="Agrandir"/>
              </a:rPr>
              <a:t>Use</a:t>
            </a:r>
            <a:r>
              <a:rPr lang="en-US" sz="2447" u="none" strike="noStrike">
                <a:solidFill>
                  <a:srgbClr val="156669"/>
                </a:solidFill>
                <a:latin typeface="Agrandir"/>
                <a:ea typeface="Agrandir"/>
                <a:cs typeface="Agrandir"/>
                <a:sym typeface="Agrandir"/>
              </a:rPr>
              <a:t> Metformin as first line therapy.</a:t>
            </a:r>
          </a:p>
          <a:p>
            <a:pPr marL="528522" lvl="1" indent="-264261" algn="l">
              <a:lnSpc>
                <a:spcPts val="3990"/>
              </a:lnSpc>
              <a:buFont typeface="Arial"/>
              <a:buChar char="•"/>
            </a:pPr>
            <a:r>
              <a:rPr lang="en-US" sz="2447" u="none" strike="noStrike">
                <a:solidFill>
                  <a:srgbClr val="156669"/>
                </a:solidFill>
                <a:latin typeface="Agrandir"/>
                <a:ea typeface="Agrandir"/>
                <a:cs typeface="Agrandir"/>
                <a:sym typeface="Agrandir"/>
              </a:rPr>
              <a:t>Regular medication reviews.</a:t>
            </a:r>
          </a:p>
          <a:p>
            <a:pPr marL="528522" lvl="1" indent="-264261" algn="l">
              <a:lnSpc>
                <a:spcPts val="3990"/>
              </a:lnSpc>
              <a:buFont typeface="Arial"/>
              <a:buChar char="•"/>
            </a:pPr>
            <a:r>
              <a:rPr lang="en-US" sz="2447" u="none" strike="noStrike">
                <a:solidFill>
                  <a:srgbClr val="156669"/>
                </a:solidFill>
                <a:latin typeface="Agrandir"/>
                <a:ea typeface="Agrandir"/>
                <a:cs typeface="Agrandir"/>
                <a:sym typeface="Agrandir"/>
              </a:rPr>
              <a:t>Monitor treatment adherence.</a:t>
            </a:r>
          </a:p>
        </p:txBody>
      </p:sp>
      <p:grpSp>
        <p:nvGrpSpPr>
          <p:cNvPr id="13" name="Group 13"/>
          <p:cNvGrpSpPr/>
          <p:nvPr/>
        </p:nvGrpSpPr>
        <p:grpSpPr>
          <a:xfrm>
            <a:off x="11982625" y="2039525"/>
            <a:ext cx="5276675" cy="4821694"/>
            <a:chOff x="0" y="0"/>
            <a:chExt cx="1721972" cy="1573495"/>
          </a:xfrm>
        </p:grpSpPr>
        <p:sp>
          <p:nvSpPr>
            <p:cNvPr id="14" name="Freeform 14"/>
            <p:cNvSpPr/>
            <p:nvPr/>
          </p:nvSpPr>
          <p:spPr>
            <a:xfrm>
              <a:off x="0" y="0"/>
              <a:ext cx="1721972" cy="1573495"/>
            </a:xfrm>
            <a:custGeom>
              <a:avLst/>
              <a:gdLst/>
              <a:ahLst/>
              <a:cxnLst/>
              <a:rect l="l" t="t" r="r" b="b"/>
              <a:pathLst>
                <a:path w="1721972" h="1573495">
                  <a:moveTo>
                    <a:pt x="22008" y="0"/>
                  </a:moveTo>
                  <a:lnTo>
                    <a:pt x="1699964" y="0"/>
                  </a:lnTo>
                  <a:cubicBezTo>
                    <a:pt x="1705801" y="0"/>
                    <a:pt x="1711399" y="2319"/>
                    <a:pt x="1715526" y="6446"/>
                  </a:cubicBezTo>
                  <a:cubicBezTo>
                    <a:pt x="1719654" y="10573"/>
                    <a:pt x="1721972" y="16171"/>
                    <a:pt x="1721972" y="22008"/>
                  </a:cubicBezTo>
                  <a:lnTo>
                    <a:pt x="1721972" y="1551487"/>
                  </a:lnTo>
                  <a:cubicBezTo>
                    <a:pt x="1721972" y="1563642"/>
                    <a:pt x="1712119" y="1573495"/>
                    <a:pt x="1699964" y="1573495"/>
                  </a:cubicBezTo>
                  <a:lnTo>
                    <a:pt x="22008" y="1573495"/>
                  </a:lnTo>
                  <a:cubicBezTo>
                    <a:pt x="16171" y="1573495"/>
                    <a:pt x="10573" y="1571177"/>
                    <a:pt x="6446" y="1567050"/>
                  </a:cubicBezTo>
                  <a:cubicBezTo>
                    <a:pt x="2319" y="1562922"/>
                    <a:pt x="0" y="1557324"/>
                    <a:pt x="0" y="1551487"/>
                  </a:cubicBezTo>
                  <a:lnTo>
                    <a:pt x="0" y="22008"/>
                  </a:lnTo>
                  <a:cubicBezTo>
                    <a:pt x="0" y="16171"/>
                    <a:pt x="2319" y="10573"/>
                    <a:pt x="6446" y="6446"/>
                  </a:cubicBezTo>
                  <a:cubicBezTo>
                    <a:pt x="10573" y="2319"/>
                    <a:pt x="16171" y="0"/>
                    <a:pt x="22008" y="0"/>
                  </a:cubicBezTo>
                  <a:close/>
                </a:path>
              </a:pathLst>
            </a:custGeom>
            <a:solidFill>
              <a:srgbClr val="B8D2E4"/>
            </a:solidFill>
            <a:ln cap="sq">
              <a:noFill/>
              <a:prstDash val="solid"/>
              <a:miter/>
            </a:ln>
          </p:spPr>
          <p:txBody>
            <a:bodyPr/>
            <a:lstStyle/>
            <a:p>
              <a:endParaRPr lang="en-GB"/>
            </a:p>
          </p:txBody>
        </p:sp>
        <p:sp>
          <p:nvSpPr>
            <p:cNvPr id="15" name="TextBox 15"/>
            <p:cNvSpPr txBox="1"/>
            <p:nvPr/>
          </p:nvSpPr>
          <p:spPr>
            <a:xfrm>
              <a:off x="0" y="-38100"/>
              <a:ext cx="1721972" cy="1611595"/>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12538936" y="2347604"/>
            <a:ext cx="4222398" cy="1183310"/>
          </a:xfrm>
          <a:prstGeom prst="rect">
            <a:avLst/>
          </a:prstGeom>
        </p:spPr>
        <p:txBody>
          <a:bodyPr lIns="0" tIns="0" rIns="0" bIns="0" rtlCol="0" anchor="t">
            <a:spAutoFit/>
          </a:bodyPr>
          <a:lstStyle/>
          <a:p>
            <a:pPr marL="0" lvl="0" indent="0" algn="ctr">
              <a:lnSpc>
                <a:spcPts val="4569"/>
              </a:lnSpc>
              <a:spcBef>
                <a:spcPct val="0"/>
              </a:spcBef>
            </a:pPr>
            <a:r>
              <a:rPr lang="en-US" sz="4760" u="none" strike="noStrike" spc="-456">
                <a:solidFill>
                  <a:srgbClr val="156669"/>
                </a:solidFill>
                <a:latin typeface="Public Sans"/>
                <a:ea typeface="Public Sans"/>
                <a:cs typeface="Public Sans"/>
                <a:sym typeface="Public Sans"/>
              </a:rPr>
              <a:t>03. Patient Education</a:t>
            </a:r>
          </a:p>
        </p:txBody>
      </p:sp>
      <p:sp>
        <p:nvSpPr>
          <p:cNvPr id="17" name="TextBox 17"/>
          <p:cNvSpPr txBox="1"/>
          <p:nvPr/>
        </p:nvSpPr>
        <p:spPr>
          <a:xfrm>
            <a:off x="12073609" y="3349939"/>
            <a:ext cx="5185691" cy="3021711"/>
          </a:xfrm>
          <a:prstGeom prst="rect">
            <a:avLst/>
          </a:prstGeom>
        </p:spPr>
        <p:txBody>
          <a:bodyPr lIns="0" tIns="0" rIns="0" bIns="0" rtlCol="0" anchor="t">
            <a:spAutoFit/>
          </a:bodyPr>
          <a:lstStyle/>
          <a:p>
            <a:pPr marL="518160" lvl="1" indent="-259080" algn="just">
              <a:lnSpc>
                <a:spcPts val="3911"/>
              </a:lnSpc>
              <a:buFont typeface="Arial"/>
              <a:buChar char="•"/>
            </a:pPr>
            <a:r>
              <a:rPr lang="en-US" sz="2400" spc="-60">
                <a:solidFill>
                  <a:srgbClr val="156669"/>
                </a:solidFill>
                <a:latin typeface="Agrandir"/>
                <a:ea typeface="Agrandir"/>
                <a:cs typeface="Agrandir"/>
                <a:sym typeface="Agrandir"/>
              </a:rPr>
              <a:t>Educatio</a:t>
            </a:r>
            <a:r>
              <a:rPr lang="en-US" sz="2400" u="none" strike="noStrike" spc="-60">
                <a:solidFill>
                  <a:srgbClr val="156669"/>
                </a:solidFill>
                <a:latin typeface="Agrandir"/>
                <a:ea typeface="Agrandir"/>
                <a:cs typeface="Agrandir"/>
                <a:sym typeface="Agrandir"/>
              </a:rPr>
              <a:t>n on blood glucose control.</a:t>
            </a:r>
          </a:p>
          <a:p>
            <a:pPr marL="518160" lvl="1" indent="-259080" algn="just">
              <a:lnSpc>
                <a:spcPts val="3911"/>
              </a:lnSpc>
              <a:buFont typeface="Arial"/>
              <a:buChar char="•"/>
            </a:pPr>
            <a:r>
              <a:rPr lang="en-US" sz="2400" u="none" strike="noStrike" spc="-60">
                <a:solidFill>
                  <a:srgbClr val="156669"/>
                </a:solidFill>
                <a:latin typeface="Agrandir"/>
                <a:ea typeface="Agrandir"/>
                <a:cs typeface="Agrandir"/>
                <a:sym typeface="Agrandir"/>
              </a:rPr>
              <a:t>Promote self-management skills.</a:t>
            </a:r>
          </a:p>
          <a:p>
            <a:pPr marL="518160" lvl="1" indent="-259080" algn="just">
              <a:lnSpc>
                <a:spcPts val="3911"/>
              </a:lnSpc>
              <a:buFont typeface="Arial"/>
              <a:buChar char="•"/>
            </a:pPr>
            <a:r>
              <a:rPr lang="en-US" sz="2400" u="none" strike="noStrike" spc="-60">
                <a:solidFill>
                  <a:srgbClr val="156669"/>
                </a:solidFill>
                <a:latin typeface="Agrandir"/>
                <a:ea typeface="Agrandir"/>
                <a:cs typeface="Agrandir"/>
                <a:sym typeface="Agrandir"/>
              </a:rPr>
              <a:t>Promote participation in diabetes support groups (education programmes).</a:t>
            </a:r>
          </a:p>
        </p:txBody>
      </p:sp>
      <p:sp>
        <p:nvSpPr>
          <p:cNvPr id="18" name="TextBox 18"/>
          <p:cNvSpPr txBox="1"/>
          <p:nvPr/>
        </p:nvSpPr>
        <p:spPr>
          <a:xfrm>
            <a:off x="1229013" y="7272433"/>
            <a:ext cx="3988891" cy="587376"/>
          </a:xfrm>
          <a:prstGeom prst="rect">
            <a:avLst/>
          </a:prstGeom>
        </p:spPr>
        <p:txBody>
          <a:bodyPr lIns="0" tIns="0" rIns="0" bIns="0" rtlCol="0" anchor="t">
            <a:spAutoFit/>
          </a:bodyPr>
          <a:lstStyle/>
          <a:p>
            <a:pPr algn="ctr">
              <a:lnSpc>
                <a:spcPts val="4899"/>
              </a:lnSpc>
              <a:spcBef>
                <a:spcPct val="0"/>
              </a:spcBef>
            </a:pPr>
            <a:r>
              <a:rPr lang="en-US" sz="3499" b="1" u="sng">
                <a:solidFill>
                  <a:srgbClr val="156669"/>
                </a:solidFill>
                <a:latin typeface="Open Sans Bold"/>
                <a:ea typeface="Open Sans Bold"/>
                <a:cs typeface="Open Sans Bold"/>
                <a:sym typeface="Open Sans Bold"/>
              </a:rPr>
              <a:t>Clinical Relevance</a:t>
            </a:r>
          </a:p>
        </p:txBody>
      </p:sp>
      <p:sp>
        <p:nvSpPr>
          <p:cNvPr id="19" name="TextBox 19"/>
          <p:cNvSpPr txBox="1"/>
          <p:nvPr/>
        </p:nvSpPr>
        <p:spPr>
          <a:xfrm>
            <a:off x="1319997" y="7974109"/>
            <a:ext cx="16470583" cy="789305"/>
          </a:xfrm>
          <a:prstGeom prst="rect">
            <a:avLst/>
          </a:prstGeom>
        </p:spPr>
        <p:txBody>
          <a:bodyPr lIns="0" tIns="0" rIns="0" bIns="0" rtlCol="0" anchor="t">
            <a:spAutoFit/>
          </a:bodyPr>
          <a:lstStyle/>
          <a:p>
            <a:pPr marL="496567" lvl="1" indent="-248284" algn="l">
              <a:lnSpc>
                <a:spcPts val="3219"/>
              </a:lnSpc>
              <a:buFont typeface="Arial"/>
              <a:buChar char="•"/>
            </a:pPr>
            <a:r>
              <a:rPr lang="en-US" sz="2299">
                <a:solidFill>
                  <a:srgbClr val="156669"/>
                </a:solidFill>
                <a:latin typeface="Open Sans"/>
                <a:ea typeface="Open Sans"/>
                <a:cs typeface="Open Sans"/>
                <a:sym typeface="Open Sans"/>
              </a:rPr>
              <a:t>These interventions are directed towards the risk factors of Mr Ahmed that can be modified and are designed to help improve glycaemic control, minimise complications and improve the quality of life.</a:t>
            </a:r>
          </a:p>
        </p:txBody>
      </p:sp>
      <p:pic>
        <p:nvPicPr>
          <p:cNvPr id="21" name="Audio 20">
            <a:hlinkClick r:id="" action="ppaction://media"/>
            <a:extLst>
              <a:ext uri="{FF2B5EF4-FFF2-40B4-BE49-F238E27FC236}">
                <a16:creationId xmlns:a16="http://schemas.microsoft.com/office/drawing/2014/main" id="{D0F6F2B9-A563-CEB0-FC0F-F7013674092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4015"/>
    </mc:Choice>
    <mc:Fallback>
      <p:transition spd="slow" advTm="74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TextBox 2"/>
          <p:cNvSpPr txBox="1"/>
          <p:nvPr/>
        </p:nvSpPr>
        <p:spPr>
          <a:xfrm>
            <a:off x="1194641" y="473269"/>
            <a:ext cx="12070975" cy="930786"/>
          </a:xfrm>
          <a:prstGeom prst="rect">
            <a:avLst/>
          </a:prstGeom>
        </p:spPr>
        <p:txBody>
          <a:bodyPr lIns="0" tIns="0" rIns="0" bIns="0" rtlCol="0" anchor="t">
            <a:spAutoFit/>
          </a:bodyPr>
          <a:lstStyle/>
          <a:p>
            <a:pPr marL="0" lvl="0" indent="0" algn="ctr">
              <a:lnSpc>
                <a:spcPts val="6816"/>
              </a:lnSpc>
            </a:pPr>
            <a:r>
              <a:rPr lang="en-US" sz="7100" spc="-681">
                <a:solidFill>
                  <a:srgbClr val="156669"/>
                </a:solidFill>
                <a:latin typeface="Public Sans"/>
                <a:ea typeface="Public Sans"/>
                <a:cs typeface="Public Sans"/>
                <a:sym typeface="Public Sans"/>
              </a:rPr>
              <a:t>Monitoring and Evaluation of Care</a:t>
            </a:r>
          </a:p>
        </p:txBody>
      </p:sp>
      <p:grpSp>
        <p:nvGrpSpPr>
          <p:cNvPr id="3" name="Group 3"/>
          <p:cNvGrpSpPr/>
          <p:nvPr/>
        </p:nvGrpSpPr>
        <p:grpSpPr>
          <a:xfrm>
            <a:off x="1229013" y="2039525"/>
            <a:ext cx="5276675" cy="4821694"/>
            <a:chOff x="0" y="0"/>
            <a:chExt cx="1721972" cy="1573495"/>
          </a:xfrm>
        </p:grpSpPr>
        <p:sp>
          <p:nvSpPr>
            <p:cNvPr id="4" name="Freeform 4"/>
            <p:cNvSpPr/>
            <p:nvPr/>
          </p:nvSpPr>
          <p:spPr>
            <a:xfrm>
              <a:off x="0" y="0"/>
              <a:ext cx="1721972" cy="1573495"/>
            </a:xfrm>
            <a:custGeom>
              <a:avLst/>
              <a:gdLst/>
              <a:ahLst/>
              <a:cxnLst/>
              <a:rect l="l" t="t" r="r" b="b"/>
              <a:pathLst>
                <a:path w="1721972" h="1573495">
                  <a:moveTo>
                    <a:pt x="22008" y="0"/>
                  </a:moveTo>
                  <a:lnTo>
                    <a:pt x="1699964" y="0"/>
                  </a:lnTo>
                  <a:cubicBezTo>
                    <a:pt x="1705801" y="0"/>
                    <a:pt x="1711399" y="2319"/>
                    <a:pt x="1715526" y="6446"/>
                  </a:cubicBezTo>
                  <a:cubicBezTo>
                    <a:pt x="1719654" y="10573"/>
                    <a:pt x="1721972" y="16171"/>
                    <a:pt x="1721972" y="22008"/>
                  </a:cubicBezTo>
                  <a:lnTo>
                    <a:pt x="1721972" y="1551487"/>
                  </a:lnTo>
                  <a:cubicBezTo>
                    <a:pt x="1721972" y="1563642"/>
                    <a:pt x="1712119" y="1573495"/>
                    <a:pt x="1699964" y="1573495"/>
                  </a:cubicBezTo>
                  <a:lnTo>
                    <a:pt x="22008" y="1573495"/>
                  </a:lnTo>
                  <a:cubicBezTo>
                    <a:pt x="16171" y="1573495"/>
                    <a:pt x="10573" y="1571177"/>
                    <a:pt x="6446" y="1567050"/>
                  </a:cubicBezTo>
                  <a:cubicBezTo>
                    <a:pt x="2319" y="1562922"/>
                    <a:pt x="0" y="1557324"/>
                    <a:pt x="0" y="1551487"/>
                  </a:cubicBezTo>
                  <a:lnTo>
                    <a:pt x="0" y="22008"/>
                  </a:lnTo>
                  <a:cubicBezTo>
                    <a:pt x="0" y="16171"/>
                    <a:pt x="2319" y="10573"/>
                    <a:pt x="6446" y="6446"/>
                  </a:cubicBezTo>
                  <a:cubicBezTo>
                    <a:pt x="10573" y="2319"/>
                    <a:pt x="16171" y="0"/>
                    <a:pt x="22008" y="0"/>
                  </a:cubicBezTo>
                  <a:close/>
                </a:path>
              </a:pathLst>
            </a:custGeom>
            <a:solidFill>
              <a:srgbClr val="B8D2E4"/>
            </a:solidFill>
            <a:ln cap="sq">
              <a:noFill/>
              <a:prstDash val="solid"/>
              <a:miter/>
            </a:ln>
          </p:spPr>
          <p:txBody>
            <a:bodyPr/>
            <a:lstStyle/>
            <a:p>
              <a:endParaRPr lang="en-GB"/>
            </a:p>
          </p:txBody>
        </p:sp>
        <p:sp>
          <p:nvSpPr>
            <p:cNvPr id="5" name="TextBox 5"/>
            <p:cNvSpPr txBox="1"/>
            <p:nvPr/>
          </p:nvSpPr>
          <p:spPr>
            <a:xfrm>
              <a:off x="0" y="-38100"/>
              <a:ext cx="1721972" cy="1611595"/>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1838341" y="2347604"/>
            <a:ext cx="3731880" cy="1183230"/>
          </a:xfrm>
          <a:prstGeom prst="rect">
            <a:avLst/>
          </a:prstGeom>
        </p:spPr>
        <p:txBody>
          <a:bodyPr lIns="0" tIns="0" rIns="0" bIns="0" rtlCol="0" anchor="t">
            <a:spAutoFit/>
          </a:bodyPr>
          <a:lstStyle/>
          <a:p>
            <a:pPr marL="0" lvl="0" indent="0" algn="ctr">
              <a:lnSpc>
                <a:spcPts val="4567"/>
              </a:lnSpc>
              <a:spcBef>
                <a:spcPct val="0"/>
              </a:spcBef>
            </a:pPr>
            <a:r>
              <a:rPr lang="en-US" sz="4757" u="none" strike="noStrike" spc="-456">
                <a:solidFill>
                  <a:srgbClr val="156669"/>
                </a:solidFill>
                <a:latin typeface="Public Sans"/>
                <a:ea typeface="Public Sans"/>
                <a:cs typeface="Public Sans"/>
                <a:sym typeface="Public Sans"/>
              </a:rPr>
              <a:t>01. Glycaemic Monitoring</a:t>
            </a:r>
          </a:p>
        </p:txBody>
      </p:sp>
      <p:sp>
        <p:nvSpPr>
          <p:cNvPr id="7" name="TextBox 7"/>
          <p:cNvSpPr txBox="1"/>
          <p:nvPr/>
        </p:nvSpPr>
        <p:spPr>
          <a:xfrm>
            <a:off x="1401863" y="3518735"/>
            <a:ext cx="4930974" cy="3121025"/>
          </a:xfrm>
          <a:prstGeom prst="rect">
            <a:avLst/>
          </a:prstGeom>
        </p:spPr>
        <p:txBody>
          <a:bodyPr lIns="0" tIns="0" rIns="0" bIns="0" rtlCol="0" anchor="t">
            <a:spAutoFit/>
          </a:bodyPr>
          <a:lstStyle/>
          <a:p>
            <a:pPr marL="539749" lvl="1" indent="-269875" algn="l">
              <a:lnSpc>
                <a:spcPts val="4074"/>
              </a:lnSpc>
              <a:buFont typeface="Arial"/>
              <a:buChar char="•"/>
            </a:pPr>
            <a:r>
              <a:rPr lang="en-US" sz="2499">
                <a:solidFill>
                  <a:srgbClr val="156669"/>
                </a:solidFill>
                <a:latin typeface="Agrandir"/>
                <a:ea typeface="Agrandir"/>
                <a:cs typeface="Agrandir"/>
                <a:sym typeface="Agrandir"/>
              </a:rPr>
              <a:t>HbA1c </a:t>
            </a:r>
            <a:r>
              <a:rPr lang="en-US" sz="2499" u="none" strike="noStrike">
                <a:solidFill>
                  <a:srgbClr val="156669"/>
                </a:solidFill>
                <a:latin typeface="Agrandir"/>
                <a:ea typeface="Agrandir"/>
                <a:cs typeface="Agrandir"/>
                <a:sym typeface="Agrandir"/>
              </a:rPr>
              <a:t>is checked every 3-6 months.</a:t>
            </a:r>
          </a:p>
          <a:p>
            <a:pPr marL="539749" lvl="1" indent="-269875" algn="l">
              <a:lnSpc>
                <a:spcPts val="4074"/>
              </a:lnSpc>
              <a:buFont typeface="Arial"/>
              <a:buChar char="•"/>
            </a:pPr>
            <a:r>
              <a:rPr lang="en-US" sz="2499" u="none" strike="noStrike">
                <a:solidFill>
                  <a:srgbClr val="156669"/>
                </a:solidFill>
                <a:latin typeface="Agrandir"/>
                <a:ea typeface="Agrandir"/>
                <a:cs typeface="Agrandir"/>
                <a:sym typeface="Agrandir"/>
              </a:rPr>
              <a:t>Frequent blood sugar testing.</a:t>
            </a:r>
          </a:p>
          <a:p>
            <a:pPr marL="539749" lvl="1" indent="-269875" algn="l">
              <a:lnSpc>
                <a:spcPts val="4074"/>
              </a:lnSpc>
              <a:buFont typeface="Arial"/>
              <a:buChar char="•"/>
            </a:pPr>
            <a:r>
              <a:rPr lang="en-US" sz="2499" u="none" strike="noStrike">
                <a:solidFill>
                  <a:srgbClr val="156669"/>
                </a:solidFill>
                <a:latin typeface="Agrandir"/>
                <a:ea typeface="Agrandir"/>
                <a:cs typeface="Agrandir"/>
                <a:sym typeface="Agrandir"/>
              </a:rPr>
              <a:t>Assess effectiveness of treatment.</a:t>
            </a:r>
          </a:p>
        </p:txBody>
      </p:sp>
      <p:grpSp>
        <p:nvGrpSpPr>
          <p:cNvPr id="8" name="Group 8"/>
          <p:cNvGrpSpPr/>
          <p:nvPr/>
        </p:nvGrpSpPr>
        <p:grpSpPr>
          <a:xfrm>
            <a:off x="6605819" y="2039525"/>
            <a:ext cx="5276675" cy="4821694"/>
            <a:chOff x="0" y="0"/>
            <a:chExt cx="1721972" cy="1573495"/>
          </a:xfrm>
        </p:grpSpPr>
        <p:sp>
          <p:nvSpPr>
            <p:cNvPr id="9" name="Freeform 9"/>
            <p:cNvSpPr/>
            <p:nvPr/>
          </p:nvSpPr>
          <p:spPr>
            <a:xfrm>
              <a:off x="0" y="0"/>
              <a:ext cx="1721972" cy="1573495"/>
            </a:xfrm>
            <a:custGeom>
              <a:avLst/>
              <a:gdLst/>
              <a:ahLst/>
              <a:cxnLst/>
              <a:rect l="l" t="t" r="r" b="b"/>
              <a:pathLst>
                <a:path w="1721972" h="1573495">
                  <a:moveTo>
                    <a:pt x="22008" y="0"/>
                  </a:moveTo>
                  <a:lnTo>
                    <a:pt x="1699964" y="0"/>
                  </a:lnTo>
                  <a:cubicBezTo>
                    <a:pt x="1705801" y="0"/>
                    <a:pt x="1711399" y="2319"/>
                    <a:pt x="1715526" y="6446"/>
                  </a:cubicBezTo>
                  <a:cubicBezTo>
                    <a:pt x="1719654" y="10573"/>
                    <a:pt x="1721972" y="16171"/>
                    <a:pt x="1721972" y="22008"/>
                  </a:cubicBezTo>
                  <a:lnTo>
                    <a:pt x="1721972" y="1551487"/>
                  </a:lnTo>
                  <a:cubicBezTo>
                    <a:pt x="1721972" y="1563642"/>
                    <a:pt x="1712119" y="1573495"/>
                    <a:pt x="1699964" y="1573495"/>
                  </a:cubicBezTo>
                  <a:lnTo>
                    <a:pt x="22008" y="1573495"/>
                  </a:lnTo>
                  <a:cubicBezTo>
                    <a:pt x="16171" y="1573495"/>
                    <a:pt x="10573" y="1571177"/>
                    <a:pt x="6446" y="1567050"/>
                  </a:cubicBezTo>
                  <a:cubicBezTo>
                    <a:pt x="2319" y="1562922"/>
                    <a:pt x="0" y="1557324"/>
                    <a:pt x="0" y="1551487"/>
                  </a:cubicBezTo>
                  <a:lnTo>
                    <a:pt x="0" y="22008"/>
                  </a:lnTo>
                  <a:cubicBezTo>
                    <a:pt x="0" y="16171"/>
                    <a:pt x="2319" y="10573"/>
                    <a:pt x="6446" y="6446"/>
                  </a:cubicBezTo>
                  <a:cubicBezTo>
                    <a:pt x="10573" y="2319"/>
                    <a:pt x="16171" y="0"/>
                    <a:pt x="22008" y="0"/>
                  </a:cubicBezTo>
                  <a:close/>
                </a:path>
              </a:pathLst>
            </a:custGeom>
            <a:solidFill>
              <a:srgbClr val="B8D2E4"/>
            </a:solidFill>
            <a:ln cap="sq">
              <a:noFill/>
              <a:prstDash val="solid"/>
              <a:miter/>
            </a:ln>
          </p:spPr>
          <p:txBody>
            <a:bodyPr/>
            <a:lstStyle/>
            <a:p>
              <a:endParaRPr lang="en-GB"/>
            </a:p>
          </p:txBody>
        </p:sp>
        <p:sp>
          <p:nvSpPr>
            <p:cNvPr id="10" name="TextBox 10"/>
            <p:cNvSpPr txBox="1"/>
            <p:nvPr/>
          </p:nvSpPr>
          <p:spPr>
            <a:xfrm>
              <a:off x="0" y="-38100"/>
              <a:ext cx="1721972" cy="1611595"/>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7032311" y="2347604"/>
            <a:ext cx="4338782" cy="1161212"/>
          </a:xfrm>
          <a:prstGeom prst="rect">
            <a:avLst/>
          </a:prstGeom>
        </p:spPr>
        <p:txBody>
          <a:bodyPr lIns="0" tIns="0" rIns="0" bIns="0" rtlCol="0" anchor="t">
            <a:spAutoFit/>
          </a:bodyPr>
          <a:lstStyle/>
          <a:p>
            <a:pPr marL="0" lvl="0" indent="0" algn="ctr">
              <a:lnSpc>
                <a:spcPts val="4473"/>
              </a:lnSpc>
              <a:spcBef>
                <a:spcPct val="0"/>
              </a:spcBef>
            </a:pPr>
            <a:r>
              <a:rPr lang="en-US" sz="4660" u="none" strike="noStrike" spc="-447">
                <a:solidFill>
                  <a:srgbClr val="156669"/>
                </a:solidFill>
                <a:latin typeface="Public Sans"/>
                <a:ea typeface="Public Sans"/>
                <a:cs typeface="Public Sans"/>
                <a:sym typeface="Public Sans"/>
              </a:rPr>
              <a:t>02. Physical Health Monitoring</a:t>
            </a:r>
          </a:p>
        </p:txBody>
      </p:sp>
      <p:sp>
        <p:nvSpPr>
          <p:cNvPr id="12" name="TextBox 12"/>
          <p:cNvSpPr txBox="1"/>
          <p:nvPr/>
        </p:nvSpPr>
        <p:spPr>
          <a:xfrm>
            <a:off x="6819065" y="3648926"/>
            <a:ext cx="4850183" cy="2552365"/>
          </a:xfrm>
          <a:prstGeom prst="rect">
            <a:avLst/>
          </a:prstGeom>
        </p:spPr>
        <p:txBody>
          <a:bodyPr lIns="0" tIns="0" rIns="0" bIns="0" rtlCol="0" anchor="t">
            <a:spAutoFit/>
          </a:bodyPr>
          <a:lstStyle/>
          <a:p>
            <a:pPr marL="528522" lvl="1" indent="-264261" algn="l">
              <a:lnSpc>
                <a:spcPts val="3990"/>
              </a:lnSpc>
              <a:buFont typeface="Arial"/>
              <a:buChar char="•"/>
            </a:pPr>
            <a:r>
              <a:rPr lang="en-US" sz="2447">
                <a:solidFill>
                  <a:srgbClr val="156669"/>
                </a:solidFill>
                <a:latin typeface="Agrandir"/>
                <a:ea typeface="Agrandir"/>
                <a:cs typeface="Agrandir"/>
                <a:sym typeface="Agrandir"/>
              </a:rPr>
              <a:t>Blo</a:t>
            </a:r>
            <a:r>
              <a:rPr lang="en-US" sz="2447" u="none" strike="noStrike">
                <a:solidFill>
                  <a:srgbClr val="156669"/>
                </a:solidFill>
                <a:latin typeface="Agrandir"/>
                <a:ea typeface="Agrandir"/>
                <a:cs typeface="Agrandir"/>
                <a:sym typeface="Agrandir"/>
              </a:rPr>
              <a:t>od pressure checks.</a:t>
            </a:r>
          </a:p>
          <a:p>
            <a:pPr marL="528522" lvl="1" indent="-264261" algn="l">
              <a:lnSpc>
                <a:spcPts val="3990"/>
              </a:lnSpc>
              <a:buFont typeface="Arial"/>
              <a:buChar char="•"/>
            </a:pPr>
            <a:r>
              <a:rPr lang="en-US" sz="2447" u="none" strike="noStrike">
                <a:solidFill>
                  <a:srgbClr val="156669"/>
                </a:solidFill>
                <a:latin typeface="Agrandir"/>
                <a:ea typeface="Agrandir"/>
                <a:cs typeface="Agrandir"/>
                <a:sym typeface="Agrandir"/>
              </a:rPr>
              <a:t>Weight and BMI monitoring.</a:t>
            </a:r>
          </a:p>
          <a:p>
            <a:pPr marL="528522" lvl="1" indent="-264261" algn="l">
              <a:lnSpc>
                <a:spcPts val="3990"/>
              </a:lnSpc>
              <a:buFont typeface="Arial"/>
              <a:buChar char="•"/>
            </a:pPr>
            <a:r>
              <a:rPr lang="en-US" sz="2447" u="none" strike="noStrike">
                <a:solidFill>
                  <a:srgbClr val="156669"/>
                </a:solidFill>
                <a:latin typeface="Agrandir"/>
                <a:ea typeface="Agrandir"/>
                <a:cs typeface="Agrandir"/>
                <a:sym typeface="Agrandir"/>
              </a:rPr>
              <a:t>Kidney function tests (eGFR).</a:t>
            </a:r>
          </a:p>
          <a:p>
            <a:pPr marL="528522" lvl="1" indent="-264261" algn="l">
              <a:lnSpc>
                <a:spcPts val="3990"/>
              </a:lnSpc>
              <a:buFont typeface="Arial"/>
              <a:buChar char="•"/>
            </a:pPr>
            <a:r>
              <a:rPr lang="en-US" sz="2447" u="none" strike="noStrike">
                <a:solidFill>
                  <a:srgbClr val="156669"/>
                </a:solidFill>
                <a:latin typeface="Agrandir"/>
                <a:ea typeface="Agrandir"/>
                <a:cs typeface="Agrandir"/>
                <a:sym typeface="Agrandir"/>
              </a:rPr>
              <a:t>Annual diabetic eye screening.</a:t>
            </a:r>
          </a:p>
        </p:txBody>
      </p:sp>
      <p:grpSp>
        <p:nvGrpSpPr>
          <p:cNvPr id="13" name="Group 13"/>
          <p:cNvGrpSpPr/>
          <p:nvPr/>
        </p:nvGrpSpPr>
        <p:grpSpPr>
          <a:xfrm>
            <a:off x="11982625" y="2039525"/>
            <a:ext cx="5276675" cy="4821694"/>
            <a:chOff x="0" y="0"/>
            <a:chExt cx="1721972" cy="1573495"/>
          </a:xfrm>
        </p:grpSpPr>
        <p:sp>
          <p:nvSpPr>
            <p:cNvPr id="14" name="Freeform 14"/>
            <p:cNvSpPr/>
            <p:nvPr/>
          </p:nvSpPr>
          <p:spPr>
            <a:xfrm>
              <a:off x="0" y="0"/>
              <a:ext cx="1721972" cy="1573495"/>
            </a:xfrm>
            <a:custGeom>
              <a:avLst/>
              <a:gdLst/>
              <a:ahLst/>
              <a:cxnLst/>
              <a:rect l="l" t="t" r="r" b="b"/>
              <a:pathLst>
                <a:path w="1721972" h="1573495">
                  <a:moveTo>
                    <a:pt x="22008" y="0"/>
                  </a:moveTo>
                  <a:lnTo>
                    <a:pt x="1699964" y="0"/>
                  </a:lnTo>
                  <a:cubicBezTo>
                    <a:pt x="1705801" y="0"/>
                    <a:pt x="1711399" y="2319"/>
                    <a:pt x="1715526" y="6446"/>
                  </a:cubicBezTo>
                  <a:cubicBezTo>
                    <a:pt x="1719654" y="10573"/>
                    <a:pt x="1721972" y="16171"/>
                    <a:pt x="1721972" y="22008"/>
                  </a:cubicBezTo>
                  <a:lnTo>
                    <a:pt x="1721972" y="1551487"/>
                  </a:lnTo>
                  <a:cubicBezTo>
                    <a:pt x="1721972" y="1563642"/>
                    <a:pt x="1712119" y="1573495"/>
                    <a:pt x="1699964" y="1573495"/>
                  </a:cubicBezTo>
                  <a:lnTo>
                    <a:pt x="22008" y="1573495"/>
                  </a:lnTo>
                  <a:cubicBezTo>
                    <a:pt x="16171" y="1573495"/>
                    <a:pt x="10573" y="1571177"/>
                    <a:pt x="6446" y="1567050"/>
                  </a:cubicBezTo>
                  <a:cubicBezTo>
                    <a:pt x="2319" y="1562922"/>
                    <a:pt x="0" y="1557324"/>
                    <a:pt x="0" y="1551487"/>
                  </a:cubicBezTo>
                  <a:lnTo>
                    <a:pt x="0" y="22008"/>
                  </a:lnTo>
                  <a:cubicBezTo>
                    <a:pt x="0" y="16171"/>
                    <a:pt x="2319" y="10573"/>
                    <a:pt x="6446" y="6446"/>
                  </a:cubicBezTo>
                  <a:cubicBezTo>
                    <a:pt x="10573" y="2319"/>
                    <a:pt x="16171" y="0"/>
                    <a:pt x="22008" y="0"/>
                  </a:cubicBezTo>
                  <a:close/>
                </a:path>
              </a:pathLst>
            </a:custGeom>
            <a:solidFill>
              <a:srgbClr val="B8D2E4"/>
            </a:solidFill>
            <a:ln cap="sq">
              <a:noFill/>
              <a:prstDash val="solid"/>
              <a:miter/>
            </a:ln>
          </p:spPr>
          <p:txBody>
            <a:bodyPr/>
            <a:lstStyle/>
            <a:p>
              <a:endParaRPr lang="en-GB"/>
            </a:p>
          </p:txBody>
        </p:sp>
        <p:sp>
          <p:nvSpPr>
            <p:cNvPr id="15" name="TextBox 15"/>
            <p:cNvSpPr txBox="1"/>
            <p:nvPr/>
          </p:nvSpPr>
          <p:spPr>
            <a:xfrm>
              <a:off x="0" y="-38100"/>
              <a:ext cx="1721972" cy="1611595"/>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12538936" y="2347604"/>
            <a:ext cx="4222398" cy="1183310"/>
          </a:xfrm>
          <a:prstGeom prst="rect">
            <a:avLst/>
          </a:prstGeom>
        </p:spPr>
        <p:txBody>
          <a:bodyPr lIns="0" tIns="0" rIns="0" bIns="0" rtlCol="0" anchor="t">
            <a:spAutoFit/>
          </a:bodyPr>
          <a:lstStyle/>
          <a:p>
            <a:pPr marL="0" lvl="0" indent="0" algn="ctr">
              <a:lnSpc>
                <a:spcPts val="4569"/>
              </a:lnSpc>
              <a:spcBef>
                <a:spcPct val="0"/>
              </a:spcBef>
            </a:pPr>
            <a:r>
              <a:rPr lang="en-US" sz="4760" u="none" strike="noStrike" spc="-456">
                <a:solidFill>
                  <a:srgbClr val="156669"/>
                </a:solidFill>
                <a:latin typeface="Public Sans"/>
                <a:ea typeface="Public Sans"/>
                <a:cs typeface="Public Sans"/>
                <a:sym typeface="Public Sans"/>
              </a:rPr>
              <a:t>03. Prevention of Complications</a:t>
            </a:r>
          </a:p>
        </p:txBody>
      </p:sp>
      <p:sp>
        <p:nvSpPr>
          <p:cNvPr id="17" name="TextBox 17"/>
          <p:cNvSpPr txBox="1"/>
          <p:nvPr/>
        </p:nvSpPr>
        <p:spPr>
          <a:xfrm>
            <a:off x="12073609" y="3349939"/>
            <a:ext cx="5185691" cy="2031111"/>
          </a:xfrm>
          <a:prstGeom prst="rect">
            <a:avLst/>
          </a:prstGeom>
        </p:spPr>
        <p:txBody>
          <a:bodyPr lIns="0" tIns="0" rIns="0" bIns="0" rtlCol="0" anchor="t">
            <a:spAutoFit/>
          </a:bodyPr>
          <a:lstStyle/>
          <a:p>
            <a:pPr marL="518160" lvl="1" indent="-259080" algn="just">
              <a:lnSpc>
                <a:spcPts val="3911"/>
              </a:lnSpc>
              <a:buFont typeface="Arial"/>
              <a:buChar char="•"/>
            </a:pPr>
            <a:r>
              <a:rPr lang="en-US" sz="2400" spc="-60">
                <a:solidFill>
                  <a:srgbClr val="156669"/>
                </a:solidFill>
                <a:latin typeface="Agrandir"/>
                <a:ea typeface="Agrandir"/>
                <a:cs typeface="Agrandir"/>
                <a:sym typeface="Agrandir"/>
              </a:rPr>
              <a:t>A</a:t>
            </a:r>
            <a:r>
              <a:rPr lang="en-US" sz="2400" u="none" strike="noStrike" spc="-60">
                <a:solidFill>
                  <a:srgbClr val="156669"/>
                </a:solidFill>
                <a:latin typeface="Agrandir"/>
                <a:ea typeface="Agrandir"/>
                <a:cs typeface="Agrandir"/>
                <a:sym typeface="Agrandir"/>
              </a:rPr>
              <a:t>nnual foot examinations.</a:t>
            </a:r>
          </a:p>
          <a:p>
            <a:pPr marL="518160" lvl="1" indent="-259080" algn="just">
              <a:lnSpc>
                <a:spcPts val="3911"/>
              </a:lnSpc>
              <a:buFont typeface="Arial"/>
              <a:buChar char="•"/>
            </a:pPr>
            <a:r>
              <a:rPr lang="en-US" sz="2400" u="none" strike="noStrike" spc="-60">
                <a:solidFill>
                  <a:srgbClr val="156669"/>
                </a:solidFill>
                <a:latin typeface="Agrandir"/>
                <a:ea typeface="Agrandir"/>
                <a:cs typeface="Agrandir"/>
                <a:sym typeface="Agrandir"/>
              </a:rPr>
              <a:t>Early diagnosis of neuropathy.</a:t>
            </a:r>
          </a:p>
          <a:p>
            <a:pPr marL="518160" lvl="1" indent="-259080" algn="just">
              <a:lnSpc>
                <a:spcPts val="3911"/>
              </a:lnSpc>
              <a:buFont typeface="Arial"/>
              <a:buChar char="•"/>
            </a:pPr>
            <a:r>
              <a:rPr lang="en-US" sz="2400" u="none" strike="noStrike" spc="-60">
                <a:solidFill>
                  <a:srgbClr val="156669"/>
                </a:solidFill>
                <a:latin typeface="Agrandir"/>
                <a:ea typeface="Agrandir"/>
                <a:cs typeface="Agrandir"/>
                <a:sym typeface="Agrandir"/>
              </a:rPr>
              <a:t>Cardiovascular Risk factor monitoring.</a:t>
            </a:r>
          </a:p>
        </p:txBody>
      </p:sp>
      <p:sp>
        <p:nvSpPr>
          <p:cNvPr id="18" name="TextBox 18"/>
          <p:cNvSpPr txBox="1"/>
          <p:nvPr/>
        </p:nvSpPr>
        <p:spPr>
          <a:xfrm>
            <a:off x="1229013" y="7272433"/>
            <a:ext cx="3988891" cy="587376"/>
          </a:xfrm>
          <a:prstGeom prst="rect">
            <a:avLst/>
          </a:prstGeom>
        </p:spPr>
        <p:txBody>
          <a:bodyPr lIns="0" tIns="0" rIns="0" bIns="0" rtlCol="0" anchor="t">
            <a:spAutoFit/>
          </a:bodyPr>
          <a:lstStyle/>
          <a:p>
            <a:pPr algn="ctr">
              <a:lnSpc>
                <a:spcPts val="4899"/>
              </a:lnSpc>
              <a:spcBef>
                <a:spcPct val="0"/>
              </a:spcBef>
            </a:pPr>
            <a:r>
              <a:rPr lang="en-US" sz="3499" b="1" u="sng">
                <a:solidFill>
                  <a:srgbClr val="156669"/>
                </a:solidFill>
                <a:latin typeface="Open Sans Bold"/>
                <a:ea typeface="Open Sans Bold"/>
                <a:cs typeface="Open Sans Bold"/>
                <a:sym typeface="Open Sans Bold"/>
              </a:rPr>
              <a:t>Clinical Relevance</a:t>
            </a:r>
          </a:p>
        </p:txBody>
      </p:sp>
      <p:sp>
        <p:nvSpPr>
          <p:cNvPr id="19" name="TextBox 19"/>
          <p:cNvSpPr txBox="1"/>
          <p:nvPr/>
        </p:nvSpPr>
        <p:spPr>
          <a:xfrm>
            <a:off x="1319997" y="7974109"/>
            <a:ext cx="16470583" cy="789305"/>
          </a:xfrm>
          <a:prstGeom prst="rect">
            <a:avLst/>
          </a:prstGeom>
        </p:spPr>
        <p:txBody>
          <a:bodyPr lIns="0" tIns="0" rIns="0" bIns="0" rtlCol="0" anchor="t">
            <a:spAutoFit/>
          </a:bodyPr>
          <a:lstStyle/>
          <a:p>
            <a:pPr marL="496567" lvl="1" indent="-248284" algn="l">
              <a:lnSpc>
                <a:spcPts val="3219"/>
              </a:lnSpc>
              <a:buFont typeface="Arial"/>
              <a:buChar char="•"/>
            </a:pPr>
            <a:r>
              <a:rPr lang="en-US" sz="2299">
                <a:solidFill>
                  <a:srgbClr val="156669"/>
                </a:solidFill>
                <a:latin typeface="Open Sans"/>
                <a:ea typeface="Open Sans"/>
                <a:cs typeface="Open Sans"/>
                <a:sym typeface="Open Sans"/>
              </a:rPr>
              <a:t>Frequent monitoring helps to identify problems at an early stage and helps to manage diabetes well.</a:t>
            </a:r>
          </a:p>
          <a:p>
            <a:pPr marL="496567" lvl="1" indent="-248284" algn="l">
              <a:lnSpc>
                <a:spcPts val="3219"/>
              </a:lnSpc>
              <a:buFont typeface="Arial"/>
              <a:buChar char="•"/>
            </a:pPr>
            <a:r>
              <a:rPr lang="en-US" sz="2299">
                <a:solidFill>
                  <a:srgbClr val="156669"/>
                </a:solidFill>
                <a:latin typeface="Open Sans"/>
                <a:ea typeface="Open Sans"/>
                <a:cs typeface="Open Sans"/>
                <a:sym typeface="Open Sans"/>
              </a:rPr>
              <a:t>Monitoring is especially important for Mr Ahmed as he is obese, smokes and suffers from hypertension.</a:t>
            </a:r>
          </a:p>
        </p:txBody>
      </p:sp>
      <p:pic>
        <p:nvPicPr>
          <p:cNvPr id="21" name="Audio 20">
            <a:hlinkClick r:id="" action="ppaction://media"/>
            <a:extLst>
              <a:ext uri="{FF2B5EF4-FFF2-40B4-BE49-F238E27FC236}">
                <a16:creationId xmlns:a16="http://schemas.microsoft.com/office/drawing/2014/main" id="{0AB76A4E-2AC0-83FB-4EED-C0217326245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036"/>
    </mc:Choice>
    <mc:Fallback>
      <p:transition spd="slow" advTm="65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6F1"/>
        </a:solidFill>
        <a:effectLst/>
      </p:bgPr>
    </p:bg>
    <p:spTree>
      <p:nvGrpSpPr>
        <p:cNvPr id="1" name=""/>
        <p:cNvGrpSpPr/>
        <p:nvPr/>
      </p:nvGrpSpPr>
      <p:grpSpPr>
        <a:xfrm>
          <a:off x="0" y="0"/>
          <a:ext cx="0" cy="0"/>
          <a:chOff x="0" y="0"/>
          <a:chExt cx="0" cy="0"/>
        </a:xfrm>
      </p:grpSpPr>
      <p:sp>
        <p:nvSpPr>
          <p:cNvPr id="2" name="Freeform 2"/>
          <p:cNvSpPr/>
          <p:nvPr/>
        </p:nvSpPr>
        <p:spPr>
          <a:xfrm>
            <a:off x="11272373" y="2319727"/>
            <a:ext cx="5370284" cy="5389884"/>
          </a:xfrm>
          <a:custGeom>
            <a:avLst/>
            <a:gdLst/>
            <a:ahLst/>
            <a:cxnLst/>
            <a:rect l="l" t="t" r="r" b="b"/>
            <a:pathLst>
              <a:path w="5370284" h="5389884">
                <a:moveTo>
                  <a:pt x="0" y="0"/>
                </a:moveTo>
                <a:lnTo>
                  <a:pt x="5370284" y="0"/>
                </a:lnTo>
                <a:lnTo>
                  <a:pt x="5370284" y="5389883"/>
                </a:lnTo>
                <a:lnTo>
                  <a:pt x="0" y="5389883"/>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3" name="TextBox 3"/>
          <p:cNvSpPr txBox="1"/>
          <p:nvPr/>
        </p:nvSpPr>
        <p:spPr>
          <a:xfrm>
            <a:off x="1028700" y="721231"/>
            <a:ext cx="15971404" cy="748288"/>
          </a:xfrm>
          <a:prstGeom prst="rect">
            <a:avLst/>
          </a:prstGeom>
        </p:spPr>
        <p:txBody>
          <a:bodyPr lIns="0" tIns="0" rIns="0" bIns="0" rtlCol="0" anchor="t">
            <a:spAutoFit/>
          </a:bodyPr>
          <a:lstStyle/>
          <a:p>
            <a:pPr marL="0" lvl="0" indent="0" algn="l">
              <a:lnSpc>
                <a:spcPts val="5568"/>
              </a:lnSpc>
            </a:pPr>
            <a:r>
              <a:rPr lang="en-US" sz="5800" spc="-556">
                <a:solidFill>
                  <a:srgbClr val="156669"/>
                </a:solidFill>
                <a:latin typeface="Public Sans"/>
                <a:ea typeface="Public Sans"/>
                <a:cs typeface="Public Sans"/>
                <a:sym typeface="Public Sans"/>
              </a:rPr>
              <a:t>COMMUNICATION AND PERSON-CENTRED CARE</a:t>
            </a:r>
          </a:p>
        </p:txBody>
      </p:sp>
      <p:sp>
        <p:nvSpPr>
          <p:cNvPr id="4" name="TextBox 4"/>
          <p:cNvSpPr txBox="1"/>
          <p:nvPr/>
        </p:nvSpPr>
        <p:spPr>
          <a:xfrm>
            <a:off x="971132" y="1880724"/>
            <a:ext cx="7685823" cy="3642107"/>
          </a:xfrm>
          <a:prstGeom prst="rect">
            <a:avLst/>
          </a:prstGeom>
        </p:spPr>
        <p:txBody>
          <a:bodyPr lIns="0" tIns="0" rIns="0" bIns="0" rtlCol="0" anchor="t">
            <a:spAutoFit/>
          </a:bodyPr>
          <a:lstStyle/>
          <a:p>
            <a:pPr marL="626107" lvl="1" indent="-313054" algn="just">
              <a:lnSpc>
                <a:spcPts val="4726"/>
              </a:lnSpc>
              <a:buFont typeface="Arial"/>
              <a:buChar char="•"/>
            </a:pPr>
            <a:r>
              <a:rPr lang="en-US" sz="2899">
                <a:solidFill>
                  <a:srgbClr val="156669"/>
                </a:solidFill>
                <a:latin typeface="Agrandir"/>
                <a:ea typeface="Agrandir"/>
                <a:cs typeface="Agrandir"/>
                <a:sym typeface="Agrandir"/>
              </a:rPr>
              <a:t>Use clear and understandable language.</a:t>
            </a:r>
          </a:p>
          <a:p>
            <a:pPr marL="626107" lvl="1" indent="-313054" algn="just">
              <a:lnSpc>
                <a:spcPts val="4726"/>
              </a:lnSpc>
              <a:buFont typeface="Arial"/>
              <a:buChar char="•"/>
            </a:pPr>
            <a:r>
              <a:rPr lang="en-US" sz="2899">
                <a:solidFill>
                  <a:srgbClr val="156669"/>
                </a:solidFill>
                <a:latin typeface="Agrandir"/>
                <a:ea typeface="Agrandir"/>
                <a:cs typeface="Agrandir"/>
                <a:sym typeface="Agrandir"/>
              </a:rPr>
              <a:t>Encourage shared decision-making.</a:t>
            </a:r>
          </a:p>
          <a:p>
            <a:pPr marL="626107" lvl="1" indent="-313054" algn="just">
              <a:lnSpc>
                <a:spcPts val="4726"/>
              </a:lnSpc>
              <a:buFont typeface="Arial"/>
              <a:buChar char="•"/>
            </a:pPr>
            <a:r>
              <a:rPr lang="en-US" sz="2899">
                <a:solidFill>
                  <a:srgbClr val="156669"/>
                </a:solidFill>
                <a:latin typeface="Agrandir"/>
                <a:ea typeface="Agrandir"/>
                <a:cs typeface="Agrandir"/>
                <a:sym typeface="Agrandir"/>
              </a:rPr>
              <a:t>Be considerate of personal and cultural preferences.</a:t>
            </a:r>
          </a:p>
          <a:p>
            <a:pPr marL="626107" lvl="1" indent="-313054" algn="just">
              <a:lnSpc>
                <a:spcPts val="4726"/>
              </a:lnSpc>
              <a:buFont typeface="Arial"/>
              <a:buChar char="•"/>
            </a:pPr>
            <a:r>
              <a:rPr lang="en-US" sz="2899">
                <a:solidFill>
                  <a:srgbClr val="156669"/>
                </a:solidFill>
                <a:latin typeface="Agrandir"/>
                <a:ea typeface="Agrandir"/>
                <a:cs typeface="Agrandir"/>
                <a:sym typeface="Agrandir"/>
              </a:rPr>
              <a:t>Offer customized diabetes education and support.</a:t>
            </a:r>
          </a:p>
        </p:txBody>
      </p:sp>
      <p:sp>
        <p:nvSpPr>
          <p:cNvPr id="5" name="TextBox 5"/>
          <p:cNvSpPr txBox="1"/>
          <p:nvPr/>
        </p:nvSpPr>
        <p:spPr>
          <a:xfrm>
            <a:off x="1269854" y="5673044"/>
            <a:ext cx="6490935" cy="720599"/>
          </a:xfrm>
          <a:prstGeom prst="rect">
            <a:avLst/>
          </a:prstGeom>
        </p:spPr>
        <p:txBody>
          <a:bodyPr lIns="0" tIns="0" rIns="0" bIns="0" rtlCol="0" anchor="t">
            <a:spAutoFit/>
          </a:bodyPr>
          <a:lstStyle/>
          <a:p>
            <a:pPr algn="ctr">
              <a:lnSpc>
                <a:spcPts val="5215"/>
              </a:lnSpc>
              <a:spcBef>
                <a:spcPct val="0"/>
              </a:spcBef>
            </a:pPr>
            <a:r>
              <a:rPr lang="en-US" sz="3199" b="1">
                <a:solidFill>
                  <a:srgbClr val="156669"/>
                </a:solidFill>
                <a:latin typeface="Agrandir Bold"/>
                <a:ea typeface="Agrandir Bold"/>
                <a:cs typeface="Agrandir Bold"/>
                <a:sym typeface="Agrandir Bold"/>
              </a:rPr>
              <a:t>PERSON-CENTRED APPROACH</a:t>
            </a:r>
          </a:p>
        </p:txBody>
      </p:sp>
      <p:sp>
        <p:nvSpPr>
          <p:cNvPr id="6" name="TextBox 6"/>
          <p:cNvSpPr txBox="1"/>
          <p:nvPr/>
        </p:nvSpPr>
        <p:spPr>
          <a:xfrm>
            <a:off x="1269854" y="6603193"/>
            <a:ext cx="8462499" cy="1105789"/>
          </a:xfrm>
          <a:prstGeom prst="rect">
            <a:avLst/>
          </a:prstGeom>
        </p:spPr>
        <p:txBody>
          <a:bodyPr lIns="0" tIns="0" rIns="0" bIns="0" rtlCol="0" anchor="t">
            <a:spAutoFit/>
          </a:bodyPr>
          <a:lstStyle/>
          <a:p>
            <a:pPr marL="561339" lvl="1" indent="-280669" algn="l">
              <a:lnSpc>
                <a:spcPts val="4237"/>
              </a:lnSpc>
              <a:buFont typeface="Arial"/>
              <a:buChar char="•"/>
            </a:pPr>
            <a:r>
              <a:rPr lang="en-US" sz="2599">
                <a:solidFill>
                  <a:srgbClr val="156669"/>
                </a:solidFill>
                <a:latin typeface="Agrandir"/>
                <a:ea typeface="Agrandir"/>
                <a:cs typeface="Agrandir"/>
                <a:sym typeface="Agrandir"/>
              </a:rPr>
              <a:t>Involve Mr Ahmed in care decisions.</a:t>
            </a:r>
          </a:p>
          <a:p>
            <a:pPr marL="561339" lvl="1" indent="-280669" algn="l">
              <a:lnSpc>
                <a:spcPts val="4237"/>
              </a:lnSpc>
              <a:buFont typeface="Arial"/>
              <a:buChar char="•"/>
            </a:pPr>
            <a:r>
              <a:rPr lang="en-US" sz="2599">
                <a:solidFill>
                  <a:srgbClr val="156669"/>
                </a:solidFill>
                <a:latin typeface="Agrandir"/>
                <a:ea typeface="Agrandir"/>
                <a:cs typeface="Agrandir"/>
                <a:sym typeface="Agrandir"/>
              </a:rPr>
              <a:t>Encourage self-control and self-sufficiency</a:t>
            </a:r>
          </a:p>
        </p:txBody>
      </p:sp>
      <p:sp>
        <p:nvSpPr>
          <p:cNvPr id="7" name="TextBox 7"/>
          <p:cNvSpPr txBox="1"/>
          <p:nvPr/>
        </p:nvSpPr>
        <p:spPr>
          <a:xfrm>
            <a:off x="1223280" y="7919160"/>
            <a:ext cx="17064720" cy="1603820"/>
          </a:xfrm>
          <a:prstGeom prst="rect">
            <a:avLst/>
          </a:prstGeom>
        </p:spPr>
        <p:txBody>
          <a:bodyPr lIns="0" tIns="0" rIns="0" bIns="0" rtlCol="0" anchor="t">
            <a:spAutoFit/>
          </a:bodyPr>
          <a:lstStyle/>
          <a:p>
            <a:pPr algn="l">
              <a:lnSpc>
                <a:spcPts val="4237"/>
              </a:lnSpc>
              <a:spcBef>
                <a:spcPct val="0"/>
              </a:spcBef>
            </a:pPr>
            <a:r>
              <a:rPr lang="en-US" sz="2599" b="1" u="sng">
                <a:solidFill>
                  <a:srgbClr val="156669"/>
                </a:solidFill>
                <a:latin typeface="Agrandir Bold"/>
                <a:ea typeface="Agrandir Bold"/>
                <a:cs typeface="Agrandir Bold"/>
                <a:sym typeface="Agrandir Bold"/>
              </a:rPr>
              <a:t>CLINICAL RELEVANCE</a:t>
            </a:r>
          </a:p>
          <a:p>
            <a:pPr marL="539749" lvl="1" indent="-269875" algn="l">
              <a:lnSpc>
                <a:spcPts val="4074"/>
              </a:lnSpc>
              <a:buFont typeface="Arial"/>
              <a:buChar char="•"/>
            </a:pPr>
            <a:r>
              <a:rPr lang="en-US" sz="2499">
                <a:solidFill>
                  <a:srgbClr val="156669"/>
                </a:solidFill>
                <a:latin typeface="Agrandir"/>
                <a:ea typeface="Agrandir"/>
                <a:cs typeface="Agrandir"/>
                <a:sym typeface="Agrandir"/>
              </a:rPr>
              <a:t>Patients are more likely to adhere to treatment, engage in treatment and enjoy better sustained health when they communicate effectively with their provider (Religioni et al., 2025).</a:t>
            </a:r>
          </a:p>
        </p:txBody>
      </p:sp>
      <p:pic>
        <p:nvPicPr>
          <p:cNvPr id="9" name="Audio 8">
            <a:hlinkClick r:id="" action="ppaction://media"/>
            <a:extLst>
              <a:ext uri="{FF2B5EF4-FFF2-40B4-BE49-F238E27FC236}">
                <a16:creationId xmlns:a16="http://schemas.microsoft.com/office/drawing/2014/main" id="{18A90E46-C329-D65B-DD7E-074E974DDD6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1377"/>
    </mc:Choice>
    <mc:Fallback>
      <p:transition spd="slow" advTm="61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FAAC8"/>
        </a:solidFill>
        <a:effectLst/>
      </p:bgPr>
    </p:bg>
    <p:spTree>
      <p:nvGrpSpPr>
        <p:cNvPr id="1" name=""/>
        <p:cNvGrpSpPr/>
        <p:nvPr/>
      </p:nvGrpSpPr>
      <p:grpSpPr>
        <a:xfrm>
          <a:off x="0" y="0"/>
          <a:ext cx="0" cy="0"/>
          <a:chOff x="0" y="0"/>
          <a:chExt cx="0" cy="0"/>
        </a:xfrm>
      </p:grpSpPr>
      <p:sp>
        <p:nvSpPr>
          <p:cNvPr id="2" name="TextBox 2"/>
          <p:cNvSpPr txBox="1"/>
          <p:nvPr/>
        </p:nvSpPr>
        <p:spPr>
          <a:xfrm>
            <a:off x="1028700" y="868538"/>
            <a:ext cx="15088176" cy="1043938"/>
          </a:xfrm>
          <a:prstGeom prst="rect">
            <a:avLst/>
          </a:prstGeom>
        </p:spPr>
        <p:txBody>
          <a:bodyPr lIns="0" tIns="0" rIns="0" bIns="0" rtlCol="0" anchor="t">
            <a:spAutoFit/>
          </a:bodyPr>
          <a:lstStyle/>
          <a:p>
            <a:pPr marL="0" lvl="0" indent="0" algn="l">
              <a:lnSpc>
                <a:spcPts val="7679"/>
              </a:lnSpc>
            </a:pPr>
            <a:r>
              <a:rPr lang="en-US" sz="7999" spc="-767">
                <a:solidFill>
                  <a:srgbClr val="FBF6F1"/>
                </a:solidFill>
                <a:latin typeface="Public Sans"/>
                <a:ea typeface="Public Sans"/>
                <a:cs typeface="Public Sans"/>
                <a:sym typeface="Public Sans"/>
              </a:rPr>
              <a:t>Ethical and Professional Considerations</a:t>
            </a:r>
          </a:p>
        </p:txBody>
      </p:sp>
      <p:sp>
        <p:nvSpPr>
          <p:cNvPr id="3" name="TextBox 3"/>
          <p:cNvSpPr txBox="1"/>
          <p:nvPr/>
        </p:nvSpPr>
        <p:spPr>
          <a:xfrm>
            <a:off x="1028700" y="1978723"/>
            <a:ext cx="8340246" cy="5714493"/>
          </a:xfrm>
          <a:prstGeom prst="rect">
            <a:avLst/>
          </a:prstGeom>
        </p:spPr>
        <p:txBody>
          <a:bodyPr lIns="0" tIns="0" rIns="0" bIns="0" rtlCol="0" anchor="t">
            <a:spAutoFit/>
          </a:bodyPr>
          <a:lstStyle/>
          <a:p>
            <a:pPr algn="just">
              <a:lnSpc>
                <a:spcPts val="4726"/>
              </a:lnSpc>
            </a:pPr>
            <a:r>
              <a:rPr lang="en-US" sz="2899" b="1" u="sng">
                <a:solidFill>
                  <a:srgbClr val="FBF6F1"/>
                </a:solidFill>
                <a:latin typeface="Agrandir Medium"/>
                <a:ea typeface="Agrandir Medium"/>
                <a:cs typeface="Agrandir Medium"/>
                <a:sym typeface="Agrandir Medium"/>
              </a:rPr>
              <a:t>Confidentiality</a:t>
            </a:r>
          </a:p>
          <a:p>
            <a:pPr marL="582928" lvl="1" indent="-291464" algn="just">
              <a:lnSpc>
                <a:spcPts val="4400"/>
              </a:lnSpc>
              <a:buFont typeface="Arial"/>
              <a:buChar char="•"/>
            </a:pPr>
            <a:r>
              <a:rPr lang="en-US" sz="2699">
                <a:solidFill>
                  <a:srgbClr val="FBF6F1"/>
                </a:solidFill>
                <a:latin typeface="Agrandir"/>
                <a:ea typeface="Agrandir"/>
                <a:cs typeface="Agrandir"/>
                <a:sym typeface="Agrandir"/>
              </a:rPr>
              <a:t>Protect patient information.</a:t>
            </a:r>
          </a:p>
          <a:p>
            <a:pPr marL="582928" lvl="1" indent="-291464" algn="just">
              <a:lnSpc>
                <a:spcPts val="4400"/>
              </a:lnSpc>
              <a:buFont typeface="Arial"/>
              <a:buChar char="•"/>
            </a:pPr>
            <a:r>
              <a:rPr lang="en-US" sz="2699">
                <a:solidFill>
                  <a:srgbClr val="FBF6F1"/>
                </a:solidFill>
                <a:latin typeface="Agrandir"/>
                <a:ea typeface="Agrandir"/>
                <a:cs typeface="Agrandir"/>
                <a:sym typeface="Agrandir"/>
              </a:rPr>
              <a:t>Adhere to data protection procedures.</a:t>
            </a:r>
          </a:p>
          <a:p>
            <a:pPr algn="just">
              <a:lnSpc>
                <a:spcPts val="4726"/>
              </a:lnSpc>
            </a:pPr>
            <a:r>
              <a:rPr lang="en-US" sz="2899" b="1" u="sng">
                <a:solidFill>
                  <a:srgbClr val="FBF6F1"/>
                </a:solidFill>
                <a:latin typeface="Agrandir Medium"/>
                <a:ea typeface="Agrandir Medium"/>
                <a:cs typeface="Agrandir Medium"/>
                <a:sym typeface="Agrandir Medium"/>
              </a:rPr>
              <a:t>Informed Consent</a:t>
            </a:r>
          </a:p>
          <a:p>
            <a:pPr marL="582928" lvl="1" indent="-291464" algn="just">
              <a:lnSpc>
                <a:spcPts val="4400"/>
              </a:lnSpc>
              <a:buFont typeface="Arial"/>
              <a:buChar char="•"/>
            </a:pPr>
            <a:r>
              <a:rPr lang="en-US" sz="2699">
                <a:solidFill>
                  <a:srgbClr val="FBF6F1"/>
                </a:solidFill>
                <a:latin typeface="Agrandir"/>
                <a:ea typeface="Agrandir"/>
                <a:cs typeface="Agrandir"/>
                <a:sym typeface="Agrandir"/>
              </a:rPr>
              <a:t>Make sure Mr Ahmed has information on treatment options.</a:t>
            </a:r>
          </a:p>
          <a:p>
            <a:pPr marL="582928" lvl="1" indent="-291464" algn="just">
              <a:lnSpc>
                <a:spcPts val="4400"/>
              </a:lnSpc>
              <a:buFont typeface="Arial"/>
              <a:buChar char="•"/>
            </a:pPr>
            <a:r>
              <a:rPr lang="en-US" sz="2699">
                <a:solidFill>
                  <a:srgbClr val="FBF6F1"/>
                </a:solidFill>
                <a:latin typeface="Agrandir"/>
                <a:ea typeface="Agrandir"/>
                <a:cs typeface="Agrandir"/>
                <a:sym typeface="Agrandir"/>
              </a:rPr>
              <a:t>Support informed decision-making.</a:t>
            </a:r>
          </a:p>
          <a:p>
            <a:pPr algn="just">
              <a:lnSpc>
                <a:spcPts val="4726"/>
              </a:lnSpc>
            </a:pPr>
            <a:r>
              <a:rPr lang="en-US" sz="2899" b="1" u="sng">
                <a:solidFill>
                  <a:srgbClr val="FBF6F1"/>
                </a:solidFill>
                <a:latin typeface="Agrandir Medium"/>
                <a:ea typeface="Agrandir Medium"/>
                <a:cs typeface="Agrandir Medium"/>
                <a:sym typeface="Agrandir Medium"/>
              </a:rPr>
              <a:t>Respect and Equality</a:t>
            </a:r>
          </a:p>
          <a:p>
            <a:pPr marL="582928" lvl="1" indent="-291464" algn="just">
              <a:lnSpc>
                <a:spcPts val="4400"/>
              </a:lnSpc>
              <a:buFont typeface="Arial"/>
              <a:buChar char="•"/>
            </a:pPr>
            <a:r>
              <a:rPr lang="en-US" sz="2699">
                <a:solidFill>
                  <a:srgbClr val="FBF6F1"/>
                </a:solidFill>
                <a:latin typeface="Agrandir"/>
                <a:ea typeface="Agrandir"/>
                <a:cs typeface="Agrandir"/>
                <a:sym typeface="Agrandir"/>
              </a:rPr>
              <a:t>Provide non-discriminatory care.</a:t>
            </a:r>
          </a:p>
          <a:p>
            <a:pPr marL="582928" lvl="1" indent="-291464" algn="just">
              <a:lnSpc>
                <a:spcPts val="4400"/>
              </a:lnSpc>
              <a:buFont typeface="Arial"/>
              <a:buChar char="•"/>
            </a:pPr>
            <a:r>
              <a:rPr lang="en-US" sz="2699">
                <a:solidFill>
                  <a:srgbClr val="FBF6F1"/>
                </a:solidFill>
                <a:latin typeface="Agrandir"/>
                <a:ea typeface="Agrandir"/>
                <a:cs typeface="Agrandir"/>
                <a:sym typeface="Agrandir"/>
              </a:rPr>
              <a:t>Honor cultural/ personal values.</a:t>
            </a:r>
          </a:p>
        </p:txBody>
      </p:sp>
      <p:grpSp>
        <p:nvGrpSpPr>
          <p:cNvPr id="4" name="Group 4"/>
          <p:cNvGrpSpPr/>
          <p:nvPr/>
        </p:nvGrpSpPr>
        <p:grpSpPr>
          <a:xfrm>
            <a:off x="11163354" y="2295304"/>
            <a:ext cx="5724337" cy="5220725"/>
            <a:chOff x="0" y="0"/>
            <a:chExt cx="6962546" cy="6350000"/>
          </a:xfrm>
        </p:grpSpPr>
        <p:sp>
          <p:nvSpPr>
            <p:cNvPr id="5" name="Freeform 5"/>
            <p:cNvSpPr/>
            <p:nvPr/>
          </p:nvSpPr>
          <p:spPr>
            <a:xfrm>
              <a:off x="4" y="0"/>
              <a:ext cx="6962553" cy="6349980"/>
            </a:xfrm>
            <a:custGeom>
              <a:avLst/>
              <a:gdLst/>
              <a:ahLst/>
              <a:cxnLst/>
              <a:rect l="l" t="t" r="r" b="b"/>
              <a:pathLst>
                <a:path w="6962553" h="6349980">
                  <a:moveTo>
                    <a:pt x="5577176" y="4380890"/>
                  </a:moveTo>
                  <a:cubicBezTo>
                    <a:pt x="5969415" y="4288752"/>
                    <a:pt x="6417141" y="4282122"/>
                    <a:pt x="6704669" y="3999865"/>
                  </a:cubicBezTo>
                  <a:cubicBezTo>
                    <a:pt x="6899906" y="3808209"/>
                    <a:pt x="6977198" y="3519322"/>
                    <a:pt x="6960294" y="3246272"/>
                  </a:cubicBezTo>
                  <a:cubicBezTo>
                    <a:pt x="6943378" y="2973210"/>
                    <a:pt x="6842019" y="2712390"/>
                    <a:pt x="6722576" y="2466251"/>
                  </a:cubicBezTo>
                  <a:cubicBezTo>
                    <a:pt x="6466074" y="1937652"/>
                    <a:pt x="6119910" y="1452702"/>
                    <a:pt x="5703325" y="1038377"/>
                  </a:cubicBezTo>
                  <a:cubicBezTo>
                    <a:pt x="5657453" y="992759"/>
                    <a:pt x="5609396" y="947064"/>
                    <a:pt x="5550137" y="921106"/>
                  </a:cubicBezTo>
                  <a:cubicBezTo>
                    <a:pt x="5439063" y="872452"/>
                    <a:pt x="5306107" y="902779"/>
                    <a:pt x="5204342" y="968718"/>
                  </a:cubicBezTo>
                  <a:cubicBezTo>
                    <a:pt x="5102577" y="1034656"/>
                    <a:pt x="5007974" y="1135164"/>
                    <a:pt x="4932994" y="1230452"/>
                  </a:cubicBezTo>
                  <a:cubicBezTo>
                    <a:pt x="4848831" y="949947"/>
                    <a:pt x="4708077" y="686549"/>
                    <a:pt x="4521666" y="460692"/>
                  </a:cubicBezTo>
                  <a:cubicBezTo>
                    <a:pt x="4398845" y="311887"/>
                    <a:pt x="4252998" y="177025"/>
                    <a:pt x="4076645" y="98755"/>
                  </a:cubicBezTo>
                  <a:cubicBezTo>
                    <a:pt x="3862739" y="3823"/>
                    <a:pt x="3621134" y="-1308"/>
                    <a:pt x="3387124" y="190"/>
                  </a:cubicBezTo>
                  <a:cubicBezTo>
                    <a:pt x="3167364" y="1600"/>
                    <a:pt x="2945075" y="7836"/>
                    <a:pt x="2733011" y="65532"/>
                  </a:cubicBezTo>
                  <a:cubicBezTo>
                    <a:pt x="2441317" y="144907"/>
                    <a:pt x="2184955" y="316941"/>
                    <a:pt x="1934485" y="486219"/>
                  </a:cubicBezTo>
                  <a:cubicBezTo>
                    <a:pt x="1879202" y="523583"/>
                    <a:pt x="1822027" y="562953"/>
                    <a:pt x="1788893" y="620865"/>
                  </a:cubicBezTo>
                  <a:cubicBezTo>
                    <a:pt x="1751491" y="686244"/>
                    <a:pt x="1750221" y="765442"/>
                    <a:pt x="1750615" y="840765"/>
                  </a:cubicBezTo>
                  <a:cubicBezTo>
                    <a:pt x="1752647" y="1232649"/>
                    <a:pt x="1773170" y="1624432"/>
                    <a:pt x="1812096" y="2014385"/>
                  </a:cubicBezTo>
                  <a:cubicBezTo>
                    <a:pt x="1442119" y="1945970"/>
                    <a:pt x="1007449" y="1955800"/>
                    <a:pt x="633752" y="1999450"/>
                  </a:cubicBezTo>
                  <a:cubicBezTo>
                    <a:pt x="602548" y="2003095"/>
                    <a:pt x="569680" y="2007819"/>
                    <a:pt x="545029" y="2027288"/>
                  </a:cubicBezTo>
                  <a:cubicBezTo>
                    <a:pt x="504516" y="2059280"/>
                    <a:pt x="500351" y="2117890"/>
                    <a:pt x="496744" y="2169376"/>
                  </a:cubicBezTo>
                  <a:cubicBezTo>
                    <a:pt x="462378" y="2658923"/>
                    <a:pt x="181314" y="3096108"/>
                    <a:pt x="74926" y="3575190"/>
                  </a:cubicBezTo>
                  <a:cubicBezTo>
                    <a:pt x="34756" y="3756089"/>
                    <a:pt x="19859" y="3941496"/>
                    <a:pt x="5063" y="4126205"/>
                  </a:cubicBezTo>
                  <a:cubicBezTo>
                    <a:pt x="-1134" y="4203560"/>
                    <a:pt x="-6887" y="4284104"/>
                    <a:pt x="21700" y="4356240"/>
                  </a:cubicBezTo>
                  <a:cubicBezTo>
                    <a:pt x="47735" y="4421962"/>
                    <a:pt x="99869" y="4473918"/>
                    <a:pt x="155495" y="4517555"/>
                  </a:cubicBezTo>
                  <a:cubicBezTo>
                    <a:pt x="381403" y="4694746"/>
                    <a:pt x="675128" y="4760087"/>
                    <a:pt x="960929" y="4787455"/>
                  </a:cubicBezTo>
                  <a:cubicBezTo>
                    <a:pt x="1246730" y="4814824"/>
                    <a:pt x="1536696" y="4809528"/>
                    <a:pt x="1817747" y="4868202"/>
                  </a:cubicBezTo>
                  <a:cubicBezTo>
                    <a:pt x="1832619" y="5154028"/>
                    <a:pt x="1950919" y="5439778"/>
                    <a:pt x="2009403" y="5719940"/>
                  </a:cubicBezTo>
                  <a:cubicBezTo>
                    <a:pt x="2027399" y="5806161"/>
                    <a:pt x="2048125" y="5893676"/>
                    <a:pt x="2094061" y="5968822"/>
                  </a:cubicBezTo>
                  <a:cubicBezTo>
                    <a:pt x="2175874" y="6102655"/>
                    <a:pt x="2325925" y="6178817"/>
                    <a:pt x="2474718" y="6228461"/>
                  </a:cubicBezTo>
                  <a:cubicBezTo>
                    <a:pt x="2843450" y="6351486"/>
                    <a:pt x="3240300" y="6351207"/>
                    <a:pt x="3629009" y="6349683"/>
                  </a:cubicBezTo>
                  <a:cubicBezTo>
                    <a:pt x="4087733" y="6347892"/>
                    <a:pt x="4546456" y="6346089"/>
                    <a:pt x="5005180" y="6344298"/>
                  </a:cubicBezTo>
                  <a:cubicBezTo>
                    <a:pt x="5046595" y="6344133"/>
                    <a:pt x="5090779" y="6343167"/>
                    <a:pt x="5125056" y="6319926"/>
                  </a:cubicBezTo>
                  <a:cubicBezTo>
                    <a:pt x="5163092" y="6294145"/>
                    <a:pt x="5179793" y="6247321"/>
                    <a:pt x="5193915" y="6203582"/>
                  </a:cubicBezTo>
                  <a:cubicBezTo>
                    <a:pt x="5387933" y="5602503"/>
                    <a:pt x="5487247" y="5006099"/>
                    <a:pt x="5577176" y="4380890"/>
                  </a:cubicBezTo>
                  <a:close/>
                </a:path>
              </a:pathLst>
            </a:custGeom>
            <a:blipFill>
              <a:blip r:embed="rId4"/>
              <a:stretch>
                <a:fillRect l="-18444" r="-18444"/>
              </a:stretch>
            </a:blipFill>
          </p:spPr>
          <p:txBody>
            <a:bodyPr/>
            <a:lstStyle/>
            <a:p>
              <a:endParaRPr lang="en-GB"/>
            </a:p>
          </p:txBody>
        </p:sp>
      </p:grpSp>
      <p:sp>
        <p:nvSpPr>
          <p:cNvPr id="6" name="TextBox 6"/>
          <p:cNvSpPr txBox="1"/>
          <p:nvPr/>
        </p:nvSpPr>
        <p:spPr>
          <a:xfrm>
            <a:off x="1135526" y="7912291"/>
            <a:ext cx="17152474" cy="1436497"/>
          </a:xfrm>
          <a:prstGeom prst="rect">
            <a:avLst/>
          </a:prstGeom>
        </p:spPr>
        <p:txBody>
          <a:bodyPr lIns="0" tIns="0" rIns="0" bIns="0" rtlCol="0" anchor="t">
            <a:spAutoFit/>
          </a:bodyPr>
          <a:lstStyle/>
          <a:p>
            <a:pPr algn="l">
              <a:lnSpc>
                <a:spcPts val="3749"/>
              </a:lnSpc>
              <a:spcBef>
                <a:spcPct val="0"/>
              </a:spcBef>
            </a:pPr>
            <a:r>
              <a:rPr lang="en-US" sz="2300" spc="232">
                <a:solidFill>
                  <a:srgbClr val="FFFFFF"/>
                </a:solidFill>
                <a:latin typeface="Agrandir"/>
                <a:ea typeface="Agrandir"/>
                <a:cs typeface="Agrandir"/>
                <a:sym typeface="Agrandir"/>
              </a:rPr>
              <a:t>Clinical Relevance</a:t>
            </a:r>
          </a:p>
          <a:p>
            <a:pPr algn="l">
              <a:lnSpc>
                <a:spcPts val="3749"/>
              </a:lnSpc>
              <a:spcBef>
                <a:spcPct val="0"/>
              </a:spcBef>
            </a:pPr>
            <a:r>
              <a:rPr lang="en-US" sz="2300" spc="232">
                <a:solidFill>
                  <a:srgbClr val="FFFFFF"/>
                </a:solidFill>
                <a:latin typeface="Agrandir"/>
                <a:ea typeface="Agrandir"/>
                <a:cs typeface="Agrandir"/>
                <a:sym typeface="Agrandir"/>
              </a:rPr>
              <a:t>Ethical practice helps to foster trust, enhance communication and to support person centred care (Kholofelo Matlhaba, 2024).</a:t>
            </a:r>
          </a:p>
        </p:txBody>
      </p:sp>
      <p:pic>
        <p:nvPicPr>
          <p:cNvPr id="8" name="Audio 7">
            <a:hlinkClick r:id="" action="ppaction://media"/>
            <a:extLst>
              <a:ext uri="{FF2B5EF4-FFF2-40B4-BE49-F238E27FC236}">
                <a16:creationId xmlns:a16="http://schemas.microsoft.com/office/drawing/2014/main" id="{C7A8723D-8A4A-63DD-37D5-2ECAD95C8CC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613"/>
    </mc:Choice>
    <mc:Fallback>
      <p:transition spd="slow" advTm="65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B8D2E4"/>
        </a:solidFill>
        <a:effectLst/>
      </p:bgPr>
    </p:bg>
    <p:spTree>
      <p:nvGrpSpPr>
        <p:cNvPr id="1" name=""/>
        <p:cNvGrpSpPr/>
        <p:nvPr/>
      </p:nvGrpSpPr>
      <p:grpSpPr>
        <a:xfrm>
          <a:off x="0" y="0"/>
          <a:ext cx="0" cy="0"/>
          <a:chOff x="0" y="0"/>
          <a:chExt cx="0" cy="0"/>
        </a:xfrm>
      </p:grpSpPr>
      <p:grpSp>
        <p:nvGrpSpPr>
          <p:cNvPr id="2" name="Group 2"/>
          <p:cNvGrpSpPr/>
          <p:nvPr/>
        </p:nvGrpSpPr>
        <p:grpSpPr>
          <a:xfrm>
            <a:off x="331406" y="302221"/>
            <a:ext cx="17625189" cy="9682557"/>
            <a:chOff x="0" y="0"/>
            <a:chExt cx="4642025" cy="2550139"/>
          </a:xfrm>
        </p:grpSpPr>
        <p:sp>
          <p:nvSpPr>
            <p:cNvPr id="3" name="Freeform 3"/>
            <p:cNvSpPr/>
            <p:nvPr/>
          </p:nvSpPr>
          <p:spPr>
            <a:xfrm>
              <a:off x="0" y="0"/>
              <a:ext cx="4642025" cy="2550139"/>
            </a:xfrm>
            <a:custGeom>
              <a:avLst/>
              <a:gdLst/>
              <a:ahLst/>
              <a:cxnLst/>
              <a:rect l="l" t="t" r="r" b="b"/>
              <a:pathLst>
                <a:path w="4642025" h="2550139">
                  <a:moveTo>
                    <a:pt x="0" y="0"/>
                  </a:moveTo>
                  <a:lnTo>
                    <a:pt x="4642025" y="0"/>
                  </a:lnTo>
                  <a:lnTo>
                    <a:pt x="4642025" y="2550139"/>
                  </a:lnTo>
                  <a:lnTo>
                    <a:pt x="0" y="2550139"/>
                  </a:lnTo>
                  <a:close/>
                </a:path>
              </a:pathLst>
            </a:custGeom>
            <a:solidFill>
              <a:srgbClr val="FBF6F1"/>
            </a:solidFill>
          </p:spPr>
          <p:txBody>
            <a:bodyPr/>
            <a:lstStyle/>
            <a:p>
              <a:endParaRPr lang="en-GB"/>
            </a:p>
          </p:txBody>
        </p:sp>
        <p:sp>
          <p:nvSpPr>
            <p:cNvPr id="4" name="TextBox 4"/>
            <p:cNvSpPr txBox="1"/>
            <p:nvPr/>
          </p:nvSpPr>
          <p:spPr>
            <a:xfrm>
              <a:off x="0" y="-28575"/>
              <a:ext cx="4642025" cy="2578714"/>
            </a:xfrm>
            <a:prstGeom prst="rect">
              <a:avLst/>
            </a:prstGeom>
          </p:spPr>
          <p:txBody>
            <a:bodyPr lIns="50800" tIns="50800" rIns="50800" bIns="50800" rtlCol="0" anchor="ctr"/>
            <a:lstStyle/>
            <a:p>
              <a:pPr algn="ctr">
                <a:lnSpc>
                  <a:spcPts val="1960"/>
                </a:lnSpc>
              </a:pPr>
              <a:endParaRPr/>
            </a:p>
          </p:txBody>
        </p:sp>
      </p:grpSp>
      <p:sp>
        <p:nvSpPr>
          <p:cNvPr id="5" name="Freeform 5"/>
          <p:cNvSpPr/>
          <p:nvPr/>
        </p:nvSpPr>
        <p:spPr>
          <a:xfrm>
            <a:off x="11223243" y="2488383"/>
            <a:ext cx="6384232" cy="4253495"/>
          </a:xfrm>
          <a:custGeom>
            <a:avLst/>
            <a:gdLst/>
            <a:ahLst/>
            <a:cxnLst/>
            <a:rect l="l" t="t" r="r" b="b"/>
            <a:pathLst>
              <a:path w="6384232" h="4253495">
                <a:moveTo>
                  <a:pt x="0" y="0"/>
                </a:moveTo>
                <a:lnTo>
                  <a:pt x="6384232" y="0"/>
                </a:lnTo>
                <a:lnTo>
                  <a:pt x="6384232" y="4253494"/>
                </a:lnTo>
                <a:lnTo>
                  <a:pt x="0" y="4253494"/>
                </a:lnTo>
                <a:lnTo>
                  <a:pt x="0" y="0"/>
                </a:lnTo>
                <a:close/>
              </a:path>
            </a:pathLst>
          </a:custGeom>
          <a:blipFill>
            <a:blip r:embed="rId4"/>
            <a:stretch>
              <a:fillRect/>
            </a:stretch>
          </a:blipFill>
        </p:spPr>
        <p:txBody>
          <a:bodyPr/>
          <a:lstStyle/>
          <a:p>
            <a:endParaRPr lang="en-GB"/>
          </a:p>
        </p:txBody>
      </p:sp>
      <p:sp>
        <p:nvSpPr>
          <p:cNvPr id="6" name="TextBox 6"/>
          <p:cNvSpPr txBox="1"/>
          <p:nvPr/>
        </p:nvSpPr>
        <p:spPr>
          <a:xfrm>
            <a:off x="680525" y="904247"/>
            <a:ext cx="14298198" cy="1043938"/>
          </a:xfrm>
          <a:prstGeom prst="rect">
            <a:avLst/>
          </a:prstGeom>
        </p:spPr>
        <p:txBody>
          <a:bodyPr lIns="0" tIns="0" rIns="0" bIns="0" rtlCol="0" anchor="t">
            <a:spAutoFit/>
          </a:bodyPr>
          <a:lstStyle/>
          <a:p>
            <a:pPr marL="0" lvl="0" indent="0" algn="ctr">
              <a:lnSpc>
                <a:spcPts val="7679"/>
              </a:lnSpc>
            </a:pPr>
            <a:r>
              <a:rPr lang="en-US" sz="7999" spc="-767">
                <a:solidFill>
                  <a:srgbClr val="156669"/>
                </a:solidFill>
                <a:latin typeface="Public Sans"/>
                <a:ea typeface="Public Sans"/>
                <a:cs typeface="Public Sans"/>
                <a:sym typeface="Public Sans"/>
              </a:rPr>
              <a:t>Conclusion and Recommendations</a:t>
            </a:r>
          </a:p>
        </p:txBody>
      </p:sp>
      <p:sp>
        <p:nvSpPr>
          <p:cNvPr id="7" name="TextBox 7"/>
          <p:cNvSpPr txBox="1"/>
          <p:nvPr/>
        </p:nvSpPr>
        <p:spPr>
          <a:xfrm>
            <a:off x="1028700" y="2269699"/>
            <a:ext cx="10194543" cy="5442332"/>
          </a:xfrm>
          <a:prstGeom prst="rect">
            <a:avLst/>
          </a:prstGeom>
        </p:spPr>
        <p:txBody>
          <a:bodyPr lIns="0" tIns="0" rIns="0" bIns="0" rtlCol="0" anchor="t">
            <a:spAutoFit/>
          </a:bodyPr>
          <a:lstStyle/>
          <a:p>
            <a:pPr algn="just">
              <a:lnSpc>
                <a:spcPts val="4726"/>
              </a:lnSpc>
            </a:pPr>
            <a:r>
              <a:rPr lang="en-US" sz="2899" b="1">
                <a:solidFill>
                  <a:srgbClr val="156669"/>
                </a:solidFill>
                <a:latin typeface="Agrandir Medium"/>
                <a:ea typeface="Agrandir Medium"/>
                <a:cs typeface="Agrandir Medium"/>
                <a:sym typeface="Agrandir Medium"/>
              </a:rPr>
              <a:t>Key Findings</a:t>
            </a:r>
          </a:p>
          <a:p>
            <a:pPr marL="626107" lvl="1" indent="-313054" algn="l">
              <a:lnSpc>
                <a:spcPts val="4726"/>
              </a:lnSpc>
              <a:buFont typeface="Arial"/>
              <a:buChar char="•"/>
            </a:pPr>
            <a:r>
              <a:rPr lang="en-US" sz="2899">
                <a:solidFill>
                  <a:srgbClr val="156669"/>
                </a:solidFill>
                <a:latin typeface="Agrandir"/>
                <a:ea typeface="Agrandir"/>
                <a:cs typeface="Agrandir"/>
                <a:sym typeface="Agrandir"/>
              </a:rPr>
              <a:t>Type 2 Diabetes is characterised by insulin resistance and β-cell dysfunction (Accili, Deng and Liu, 2025b).</a:t>
            </a:r>
          </a:p>
          <a:p>
            <a:pPr marL="626107" lvl="1" indent="-313054" algn="l">
              <a:lnSpc>
                <a:spcPts val="4726"/>
              </a:lnSpc>
              <a:buFont typeface="Arial"/>
              <a:buChar char="•"/>
            </a:pPr>
            <a:r>
              <a:rPr lang="en-US" sz="2899">
                <a:solidFill>
                  <a:srgbClr val="156669"/>
                </a:solidFill>
                <a:latin typeface="Agrandir"/>
                <a:ea typeface="Agrandir"/>
                <a:cs typeface="Agrandir"/>
                <a:sym typeface="Agrandir"/>
              </a:rPr>
              <a:t>Ahmed is at risk of complications due to his obesity, smoking, lack of physical activity and family history.</a:t>
            </a:r>
          </a:p>
          <a:p>
            <a:pPr marL="626107" lvl="1" indent="-313054" algn="l">
              <a:lnSpc>
                <a:spcPts val="4726"/>
              </a:lnSpc>
              <a:buFont typeface="Arial"/>
              <a:buChar char="•"/>
            </a:pPr>
            <a:r>
              <a:rPr lang="en-US" sz="2899">
                <a:solidFill>
                  <a:srgbClr val="156669"/>
                </a:solidFill>
                <a:latin typeface="Agrandir"/>
                <a:ea typeface="Agrandir"/>
                <a:cs typeface="Agrandir"/>
                <a:sym typeface="Agrandir"/>
              </a:rPr>
              <a:t>Chronic hyperglycaemia can have a harmful impact on several body systems and can result in cardiovascular, renal and neurological complications (Bogdan Vlacho et al., 2024).</a:t>
            </a:r>
          </a:p>
        </p:txBody>
      </p:sp>
      <p:pic>
        <p:nvPicPr>
          <p:cNvPr id="9" name="Audio 8">
            <a:hlinkClick r:id="" action="ppaction://media"/>
            <a:extLst>
              <a:ext uri="{FF2B5EF4-FFF2-40B4-BE49-F238E27FC236}">
                <a16:creationId xmlns:a16="http://schemas.microsoft.com/office/drawing/2014/main" id="{9A6F87B3-C590-3C2A-0EE3-B90912E3791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3570"/>
    </mc:Choice>
    <mc:Fallback>
      <p:transition spd="slow" advTm="103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B8D2E4"/>
        </a:solidFill>
        <a:effectLst/>
      </p:bgPr>
    </p:bg>
    <p:spTree>
      <p:nvGrpSpPr>
        <p:cNvPr id="1" name=""/>
        <p:cNvGrpSpPr/>
        <p:nvPr/>
      </p:nvGrpSpPr>
      <p:grpSpPr>
        <a:xfrm>
          <a:off x="0" y="0"/>
          <a:ext cx="0" cy="0"/>
          <a:chOff x="0" y="0"/>
          <a:chExt cx="0" cy="0"/>
        </a:xfrm>
      </p:grpSpPr>
      <p:sp>
        <p:nvSpPr>
          <p:cNvPr id="2" name="Freeform 2"/>
          <p:cNvSpPr/>
          <p:nvPr/>
        </p:nvSpPr>
        <p:spPr>
          <a:xfrm>
            <a:off x="9428146" y="1595439"/>
            <a:ext cx="6481543" cy="6183743"/>
          </a:xfrm>
          <a:custGeom>
            <a:avLst/>
            <a:gdLst/>
            <a:ahLst/>
            <a:cxnLst/>
            <a:rect l="l" t="t" r="r" b="b"/>
            <a:pathLst>
              <a:path w="6481543" h="6183743">
                <a:moveTo>
                  <a:pt x="0" y="0"/>
                </a:moveTo>
                <a:lnTo>
                  <a:pt x="6481543" y="0"/>
                </a:lnTo>
                <a:lnTo>
                  <a:pt x="6481543" y="6183742"/>
                </a:lnTo>
                <a:lnTo>
                  <a:pt x="0" y="6183742"/>
                </a:lnTo>
                <a:lnTo>
                  <a:pt x="0" y="0"/>
                </a:lnTo>
                <a:close/>
              </a:path>
            </a:pathLst>
          </a:custGeom>
          <a:blipFill>
            <a:blip r:embed="rId4"/>
            <a:stretch>
              <a:fillRect/>
            </a:stretch>
          </a:blipFill>
        </p:spPr>
        <p:txBody>
          <a:bodyPr/>
          <a:lstStyle/>
          <a:p>
            <a:endParaRPr lang="en-GB"/>
          </a:p>
        </p:txBody>
      </p:sp>
      <p:sp>
        <p:nvSpPr>
          <p:cNvPr id="3" name="TextBox 3"/>
          <p:cNvSpPr txBox="1"/>
          <p:nvPr/>
        </p:nvSpPr>
        <p:spPr>
          <a:xfrm>
            <a:off x="1511725" y="309562"/>
            <a:ext cx="7479875" cy="1346522"/>
          </a:xfrm>
          <a:prstGeom prst="rect">
            <a:avLst/>
          </a:prstGeom>
        </p:spPr>
        <p:txBody>
          <a:bodyPr wrap="square" lIns="0" tIns="0" rIns="0" bIns="0" rtlCol="0" anchor="t">
            <a:spAutoFit/>
          </a:bodyPr>
          <a:lstStyle/>
          <a:p>
            <a:pPr algn="ctr">
              <a:lnSpc>
                <a:spcPts val="10499"/>
              </a:lnSpc>
              <a:spcBef>
                <a:spcPct val="0"/>
              </a:spcBef>
            </a:pPr>
            <a:r>
              <a:rPr lang="en-US" sz="7499" b="1" u="sng" spc="-614" dirty="0">
                <a:solidFill>
                  <a:srgbClr val="FFFFFF"/>
                </a:solidFill>
                <a:latin typeface="Public Sans Bold"/>
                <a:ea typeface="Public Sans Bold"/>
                <a:cs typeface="Public Sans Bold"/>
                <a:sym typeface="Public Sans Bold"/>
              </a:rPr>
              <a:t> Recommendations</a:t>
            </a:r>
          </a:p>
        </p:txBody>
      </p:sp>
      <p:sp>
        <p:nvSpPr>
          <p:cNvPr id="4" name="TextBox 4"/>
          <p:cNvSpPr txBox="1"/>
          <p:nvPr/>
        </p:nvSpPr>
        <p:spPr>
          <a:xfrm>
            <a:off x="1689873" y="2001992"/>
            <a:ext cx="7019826" cy="5941059"/>
          </a:xfrm>
          <a:prstGeom prst="rect">
            <a:avLst/>
          </a:prstGeom>
        </p:spPr>
        <p:txBody>
          <a:bodyPr lIns="0" tIns="0" rIns="0" bIns="0" rtlCol="0" anchor="t">
            <a:spAutoFit/>
          </a:bodyPr>
          <a:lstStyle/>
          <a:p>
            <a:pPr algn="just">
              <a:lnSpc>
                <a:spcPts val="4480"/>
              </a:lnSpc>
              <a:spcBef>
                <a:spcPct val="0"/>
              </a:spcBef>
            </a:pPr>
            <a:r>
              <a:rPr lang="en-US" sz="3200" b="1" spc="-67" dirty="0">
                <a:solidFill>
                  <a:srgbClr val="FBF6F1"/>
                </a:solidFill>
                <a:latin typeface="Public Sans Bold"/>
                <a:ea typeface="Public Sans Bold"/>
                <a:cs typeface="Public Sans Bold"/>
                <a:sym typeface="Public Sans Bold"/>
              </a:rPr>
              <a:t>Lifestyle Modification</a:t>
            </a:r>
          </a:p>
          <a:p>
            <a:pPr marL="647706" lvl="1" indent="-323853" algn="l">
              <a:lnSpc>
                <a:spcPts val="4200"/>
              </a:lnSpc>
              <a:buFont typeface="Arial"/>
              <a:buChar char="•"/>
            </a:pPr>
            <a:r>
              <a:rPr lang="en-US" sz="3000" spc="-63" dirty="0">
                <a:solidFill>
                  <a:srgbClr val="FBF6F1"/>
                </a:solidFill>
                <a:latin typeface="Public Sans"/>
                <a:ea typeface="Public Sans"/>
                <a:cs typeface="Public Sans"/>
                <a:sym typeface="Public Sans"/>
              </a:rPr>
              <a:t>Weight reduction.</a:t>
            </a:r>
          </a:p>
          <a:p>
            <a:pPr marL="647706" lvl="1" indent="-323853" algn="l">
              <a:lnSpc>
                <a:spcPts val="4200"/>
              </a:lnSpc>
              <a:buFont typeface="Arial"/>
              <a:buChar char="•"/>
            </a:pPr>
            <a:r>
              <a:rPr lang="en-US" sz="3000" spc="-63" dirty="0">
                <a:solidFill>
                  <a:srgbClr val="FBF6F1"/>
                </a:solidFill>
                <a:latin typeface="Public Sans"/>
                <a:ea typeface="Public Sans"/>
                <a:cs typeface="Public Sans"/>
                <a:sym typeface="Public Sans"/>
              </a:rPr>
              <a:t>Smoking cessation.</a:t>
            </a:r>
          </a:p>
          <a:p>
            <a:pPr marL="647706" lvl="1" indent="-323853" algn="l">
              <a:lnSpc>
                <a:spcPts val="4200"/>
              </a:lnSpc>
              <a:buFont typeface="Arial"/>
              <a:buChar char="•"/>
            </a:pPr>
            <a:r>
              <a:rPr lang="en-US" sz="3000" spc="-63" dirty="0">
                <a:solidFill>
                  <a:srgbClr val="FBF6F1"/>
                </a:solidFill>
                <a:latin typeface="Public Sans"/>
                <a:ea typeface="Public Sans"/>
                <a:cs typeface="Public Sans"/>
                <a:sym typeface="Public Sans"/>
              </a:rPr>
              <a:t>Regular physical activity.</a:t>
            </a:r>
          </a:p>
          <a:p>
            <a:pPr algn="just">
              <a:lnSpc>
                <a:spcPts val="4480"/>
              </a:lnSpc>
              <a:spcBef>
                <a:spcPct val="0"/>
              </a:spcBef>
            </a:pPr>
            <a:r>
              <a:rPr lang="en-US" sz="3200" b="1" spc="-67" dirty="0">
                <a:solidFill>
                  <a:srgbClr val="FBF6F1"/>
                </a:solidFill>
                <a:latin typeface="Public Sans Bold"/>
                <a:ea typeface="Public Sans Bold"/>
                <a:cs typeface="Public Sans Bold"/>
                <a:sym typeface="Public Sans Bold"/>
              </a:rPr>
              <a:t>Ongoing Monitoring</a:t>
            </a:r>
          </a:p>
          <a:p>
            <a:pPr marL="647706" lvl="1" indent="-323853" algn="l">
              <a:lnSpc>
                <a:spcPts val="4200"/>
              </a:lnSpc>
              <a:buFont typeface="Arial"/>
              <a:buChar char="•"/>
            </a:pPr>
            <a:r>
              <a:rPr lang="en-US" sz="3000" spc="-63" dirty="0">
                <a:solidFill>
                  <a:srgbClr val="FBF6F1"/>
                </a:solidFill>
                <a:latin typeface="Public Sans"/>
                <a:ea typeface="Public Sans"/>
                <a:cs typeface="Public Sans"/>
                <a:sym typeface="Public Sans"/>
              </a:rPr>
              <a:t>HbA1c reviews.</a:t>
            </a:r>
          </a:p>
          <a:p>
            <a:pPr marL="647706" lvl="1" indent="-323853" algn="l">
              <a:lnSpc>
                <a:spcPts val="4200"/>
              </a:lnSpc>
              <a:buFont typeface="Arial"/>
              <a:buChar char="•"/>
            </a:pPr>
            <a:r>
              <a:rPr lang="en-US" sz="3000" spc="-63" dirty="0">
                <a:solidFill>
                  <a:srgbClr val="FBF6F1"/>
                </a:solidFill>
                <a:latin typeface="Public Sans"/>
                <a:ea typeface="Public Sans"/>
                <a:cs typeface="Public Sans"/>
                <a:sym typeface="Public Sans"/>
              </a:rPr>
              <a:t>Blood pressure monitoring.</a:t>
            </a:r>
          </a:p>
          <a:p>
            <a:pPr marL="647706" lvl="1" indent="-323853" algn="l">
              <a:lnSpc>
                <a:spcPts val="4200"/>
              </a:lnSpc>
              <a:buFont typeface="Arial"/>
              <a:buChar char="•"/>
            </a:pPr>
            <a:r>
              <a:rPr lang="en-US" sz="3000" spc="-63" dirty="0">
                <a:solidFill>
                  <a:srgbClr val="FBF6F1"/>
                </a:solidFill>
                <a:latin typeface="Public Sans"/>
                <a:ea typeface="Public Sans"/>
                <a:cs typeface="Public Sans"/>
                <a:sym typeface="Public Sans"/>
              </a:rPr>
              <a:t>Once a year foot and eye examination.</a:t>
            </a:r>
          </a:p>
          <a:p>
            <a:pPr algn="just">
              <a:lnSpc>
                <a:spcPts val="4480"/>
              </a:lnSpc>
              <a:spcBef>
                <a:spcPct val="0"/>
              </a:spcBef>
            </a:pPr>
            <a:r>
              <a:rPr lang="en-US" sz="3200" b="1" spc="-67" dirty="0">
                <a:solidFill>
                  <a:srgbClr val="FBF6F1"/>
                </a:solidFill>
                <a:latin typeface="Public Sans Bold"/>
                <a:ea typeface="Public Sans Bold"/>
                <a:cs typeface="Public Sans Bold"/>
                <a:sym typeface="Public Sans Bold"/>
              </a:rPr>
              <a:t>Person-</a:t>
            </a:r>
            <a:r>
              <a:rPr lang="en-US" sz="3200" b="1" spc="-67" dirty="0" err="1">
                <a:solidFill>
                  <a:srgbClr val="FBF6F1"/>
                </a:solidFill>
                <a:latin typeface="Public Sans Bold"/>
                <a:ea typeface="Public Sans Bold"/>
                <a:cs typeface="Public Sans Bold"/>
                <a:sym typeface="Public Sans Bold"/>
              </a:rPr>
              <a:t>Centred</a:t>
            </a:r>
            <a:r>
              <a:rPr lang="en-US" sz="3200" b="1" spc="-67" dirty="0">
                <a:solidFill>
                  <a:srgbClr val="FBF6F1"/>
                </a:solidFill>
                <a:latin typeface="Public Sans Bold"/>
                <a:ea typeface="Public Sans Bold"/>
                <a:cs typeface="Public Sans Bold"/>
                <a:sym typeface="Public Sans Bold"/>
              </a:rPr>
              <a:t> Care</a:t>
            </a:r>
          </a:p>
          <a:p>
            <a:pPr marL="647706" lvl="1" indent="-323853" algn="l">
              <a:lnSpc>
                <a:spcPts val="4200"/>
              </a:lnSpc>
              <a:buFont typeface="Arial"/>
              <a:buChar char="•"/>
            </a:pPr>
            <a:r>
              <a:rPr lang="en-US" sz="3000" spc="-63" dirty="0">
                <a:solidFill>
                  <a:srgbClr val="FBF6F1"/>
                </a:solidFill>
                <a:latin typeface="Public Sans"/>
                <a:ea typeface="Public Sans"/>
                <a:cs typeface="Public Sans"/>
                <a:sym typeface="Public Sans"/>
              </a:rPr>
              <a:t>Shared decision-making.</a:t>
            </a:r>
          </a:p>
          <a:p>
            <a:pPr marL="647706" lvl="1" indent="-323853" algn="l">
              <a:lnSpc>
                <a:spcPts val="4200"/>
              </a:lnSpc>
              <a:buFont typeface="Arial"/>
              <a:buChar char="•"/>
            </a:pPr>
            <a:r>
              <a:rPr lang="en-US" sz="3000" spc="-63" dirty="0">
                <a:solidFill>
                  <a:srgbClr val="FBF6F1"/>
                </a:solidFill>
                <a:latin typeface="Public Sans"/>
                <a:ea typeface="Public Sans"/>
                <a:cs typeface="Public Sans"/>
                <a:sym typeface="Public Sans"/>
              </a:rPr>
              <a:t>Continuous training and assistance.</a:t>
            </a:r>
          </a:p>
        </p:txBody>
      </p:sp>
      <p:sp>
        <p:nvSpPr>
          <p:cNvPr id="5" name="TextBox 5"/>
          <p:cNvSpPr txBox="1"/>
          <p:nvPr/>
        </p:nvSpPr>
        <p:spPr>
          <a:xfrm>
            <a:off x="1197861" y="8496300"/>
            <a:ext cx="15023675" cy="1615827"/>
          </a:xfrm>
          <a:prstGeom prst="rect">
            <a:avLst/>
          </a:prstGeom>
        </p:spPr>
        <p:txBody>
          <a:bodyPr wrap="square" lIns="0" tIns="0" rIns="0" bIns="0" rtlCol="0" anchor="t">
            <a:spAutoFit/>
          </a:bodyPr>
          <a:lstStyle/>
          <a:p>
            <a:pPr algn="l">
              <a:lnSpc>
                <a:spcPts val="4200"/>
              </a:lnSpc>
              <a:spcBef>
                <a:spcPct val="0"/>
              </a:spcBef>
            </a:pPr>
            <a:r>
              <a:rPr lang="en-US" sz="3000" b="1" spc="-246" dirty="0">
                <a:solidFill>
                  <a:srgbClr val="FFFFFF"/>
                </a:solidFill>
                <a:latin typeface="Public Sans Bold"/>
                <a:ea typeface="Public Sans Bold"/>
                <a:cs typeface="Public Sans Bold"/>
                <a:sym typeface="Public Sans Bold"/>
              </a:rPr>
              <a:t>Final Statement</a:t>
            </a:r>
          </a:p>
          <a:p>
            <a:pPr algn="l">
              <a:lnSpc>
                <a:spcPts val="4200"/>
              </a:lnSpc>
              <a:spcBef>
                <a:spcPct val="0"/>
              </a:spcBef>
            </a:pPr>
            <a:r>
              <a:rPr lang="en-US" sz="3000" spc="-246" dirty="0">
                <a:solidFill>
                  <a:srgbClr val="FFFFFF"/>
                </a:solidFill>
                <a:latin typeface="Public Sans"/>
                <a:ea typeface="Public Sans"/>
                <a:cs typeface="Public Sans"/>
                <a:sym typeface="Public Sans"/>
              </a:rPr>
              <a:t>To optimize </a:t>
            </a:r>
            <a:r>
              <a:rPr lang="en-US" sz="3000" spc="-246" dirty="0" err="1">
                <a:solidFill>
                  <a:srgbClr val="FFFFFF"/>
                </a:solidFill>
                <a:latin typeface="Public Sans"/>
                <a:ea typeface="Public Sans"/>
                <a:cs typeface="Public Sans"/>
                <a:sym typeface="Public Sans"/>
              </a:rPr>
              <a:t>Mr</a:t>
            </a:r>
            <a:r>
              <a:rPr lang="en-US" sz="3000" spc="-246" dirty="0">
                <a:solidFill>
                  <a:srgbClr val="FFFFFF"/>
                </a:solidFill>
                <a:latin typeface="Public Sans"/>
                <a:ea typeface="Public Sans"/>
                <a:cs typeface="Public Sans"/>
                <a:sym typeface="Public Sans"/>
              </a:rPr>
              <a:t> Ahmed's long-term health care outcomes and quality of life, early intervention and effective monitoring and evidence-based care planning are crucial.</a:t>
            </a:r>
          </a:p>
        </p:txBody>
      </p:sp>
      <p:pic>
        <p:nvPicPr>
          <p:cNvPr id="7" name="Audio 6">
            <a:hlinkClick r:id="" action="ppaction://media"/>
            <a:extLst>
              <a:ext uri="{FF2B5EF4-FFF2-40B4-BE49-F238E27FC236}">
                <a16:creationId xmlns:a16="http://schemas.microsoft.com/office/drawing/2014/main" id="{958DAC97-C3A7-84DC-A4C9-0F27D854AF9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160"/>
    </mc:Choice>
    <mc:Fallback>
      <p:transition spd="slow" advTm="3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B8D2E4"/>
        </a:solidFill>
        <a:effectLst/>
      </p:bgPr>
    </p:bg>
    <p:spTree>
      <p:nvGrpSpPr>
        <p:cNvPr id="1" name=""/>
        <p:cNvGrpSpPr/>
        <p:nvPr/>
      </p:nvGrpSpPr>
      <p:grpSpPr>
        <a:xfrm>
          <a:off x="0" y="0"/>
          <a:ext cx="0" cy="0"/>
          <a:chOff x="0" y="0"/>
          <a:chExt cx="0" cy="0"/>
        </a:xfrm>
      </p:grpSpPr>
      <p:sp>
        <p:nvSpPr>
          <p:cNvPr id="2" name="TextBox 2"/>
          <p:cNvSpPr txBox="1"/>
          <p:nvPr/>
        </p:nvSpPr>
        <p:spPr>
          <a:xfrm>
            <a:off x="1607914" y="363136"/>
            <a:ext cx="4869085" cy="1346522"/>
          </a:xfrm>
          <a:prstGeom prst="rect">
            <a:avLst/>
          </a:prstGeom>
        </p:spPr>
        <p:txBody>
          <a:bodyPr wrap="square" lIns="0" tIns="0" rIns="0" bIns="0" rtlCol="0" anchor="t">
            <a:spAutoFit/>
          </a:bodyPr>
          <a:lstStyle/>
          <a:p>
            <a:pPr algn="ctr">
              <a:lnSpc>
                <a:spcPts val="10499"/>
              </a:lnSpc>
              <a:spcBef>
                <a:spcPct val="0"/>
              </a:spcBef>
            </a:pPr>
            <a:r>
              <a:rPr lang="en-US" sz="7499" b="1" u="sng" spc="-614" dirty="0">
                <a:solidFill>
                  <a:srgbClr val="FFFFFF"/>
                </a:solidFill>
                <a:latin typeface="Public Sans Bold"/>
                <a:ea typeface="Public Sans Bold"/>
                <a:cs typeface="Public Sans Bold"/>
                <a:sym typeface="Public Sans Bold"/>
              </a:rPr>
              <a:t> References</a:t>
            </a:r>
          </a:p>
        </p:txBody>
      </p:sp>
      <p:sp>
        <p:nvSpPr>
          <p:cNvPr id="3" name="TextBox 3"/>
          <p:cNvSpPr txBox="1"/>
          <p:nvPr/>
        </p:nvSpPr>
        <p:spPr>
          <a:xfrm>
            <a:off x="803623" y="1851025"/>
            <a:ext cx="17216503" cy="7407275"/>
          </a:xfrm>
          <a:prstGeom prst="rect">
            <a:avLst/>
          </a:prstGeom>
        </p:spPr>
        <p:txBody>
          <a:bodyPr lIns="0" tIns="0" rIns="0" bIns="0" rtlCol="0" anchor="t">
            <a:spAutoFit/>
          </a:bodyPr>
          <a:lstStyle/>
          <a:p>
            <a:pPr algn="just">
              <a:lnSpc>
                <a:spcPts val="2800"/>
              </a:lnSpc>
              <a:spcBef>
                <a:spcPct val="0"/>
              </a:spcBef>
            </a:pPr>
            <a:r>
              <a:rPr lang="en-US" sz="2000" spc="-164" dirty="0" err="1">
                <a:solidFill>
                  <a:srgbClr val="FFFFFF"/>
                </a:solidFill>
                <a:latin typeface="Public Sans"/>
                <a:ea typeface="Public Sans"/>
                <a:cs typeface="Public Sans"/>
                <a:sym typeface="Public Sans"/>
              </a:rPr>
              <a:t>Accili</a:t>
            </a:r>
            <a:r>
              <a:rPr lang="en-US" sz="2000" spc="-164" dirty="0">
                <a:solidFill>
                  <a:srgbClr val="FFFFFF"/>
                </a:solidFill>
                <a:latin typeface="Public Sans"/>
                <a:ea typeface="Public Sans"/>
                <a:cs typeface="Public Sans"/>
                <a:sym typeface="Public Sans"/>
              </a:rPr>
              <a:t>, D., Deng, Z. and Liu, Q. (2025). Insulin resistance in type 2 diabetes mellitus. Nature reviews. Endocrinology, [online] pp.10.1038/s41574-02501114-y.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://doi.org/10.1038/s41574-025-01114-y.</a:t>
            </a:r>
          </a:p>
          <a:p>
            <a:pPr algn="just">
              <a:lnSpc>
                <a:spcPts val="2800"/>
              </a:lnSpc>
              <a:spcBef>
                <a:spcPct val="0"/>
              </a:spcBef>
            </a:pPr>
            <a:r>
              <a:rPr lang="en-US" sz="2000" spc="-164" dirty="0" err="1">
                <a:solidFill>
                  <a:srgbClr val="FFFFFF"/>
                </a:solidFill>
                <a:latin typeface="Public Sans"/>
                <a:ea typeface="Public Sans"/>
                <a:cs typeface="Public Sans"/>
                <a:sym typeface="Public Sans"/>
              </a:rPr>
              <a:t>Bitew</a:t>
            </a:r>
            <a:r>
              <a:rPr lang="en-US" sz="2000" spc="-164" dirty="0">
                <a:solidFill>
                  <a:srgbClr val="FFFFFF"/>
                </a:solidFill>
                <a:latin typeface="Public Sans"/>
                <a:ea typeface="Public Sans"/>
                <a:cs typeface="Public Sans"/>
                <a:sym typeface="Public Sans"/>
              </a:rPr>
              <a:t>, Z.W., </a:t>
            </a:r>
            <a:r>
              <a:rPr lang="en-US" sz="2000" spc="-164" dirty="0" err="1">
                <a:solidFill>
                  <a:srgbClr val="FFFFFF"/>
                </a:solidFill>
                <a:latin typeface="Public Sans"/>
                <a:ea typeface="Public Sans"/>
                <a:cs typeface="Public Sans"/>
                <a:sym typeface="Public Sans"/>
              </a:rPr>
              <a:t>Alemu</a:t>
            </a:r>
            <a:r>
              <a:rPr lang="en-US" sz="2000" spc="-164" dirty="0">
                <a:solidFill>
                  <a:srgbClr val="FFFFFF"/>
                </a:solidFill>
                <a:latin typeface="Public Sans"/>
                <a:ea typeface="Public Sans"/>
                <a:cs typeface="Public Sans"/>
                <a:sym typeface="Public Sans"/>
              </a:rPr>
              <a:t>, A., </a:t>
            </a:r>
            <a:r>
              <a:rPr lang="en-US" sz="2000" spc="-164" dirty="0" err="1">
                <a:solidFill>
                  <a:srgbClr val="FFFFFF"/>
                </a:solidFill>
                <a:latin typeface="Public Sans"/>
                <a:ea typeface="Public Sans"/>
                <a:cs typeface="Public Sans"/>
                <a:sym typeface="Public Sans"/>
              </a:rPr>
              <a:t>Jember</a:t>
            </a:r>
            <a:r>
              <a:rPr lang="en-US" sz="2000" spc="-164" dirty="0">
                <a:solidFill>
                  <a:srgbClr val="FFFFFF"/>
                </a:solidFill>
                <a:latin typeface="Public Sans"/>
                <a:ea typeface="Public Sans"/>
                <a:cs typeface="Public Sans"/>
                <a:sym typeface="Public Sans"/>
              </a:rPr>
              <a:t>, D.A., </a:t>
            </a:r>
            <a:r>
              <a:rPr lang="en-US" sz="2000" spc="-164" dirty="0" err="1">
                <a:solidFill>
                  <a:srgbClr val="FFFFFF"/>
                </a:solidFill>
                <a:latin typeface="Public Sans"/>
                <a:ea typeface="Public Sans"/>
                <a:cs typeface="Public Sans"/>
                <a:sym typeface="Public Sans"/>
              </a:rPr>
              <a:t>Tadesse</a:t>
            </a:r>
            <a:r>
              <a:rPr lang="en-US" sz="2000" spc="-164" dirty="0">
                <a:solidFill>
                  <a:srgbClr val="FFFFFF"/>
                </a:solidFill>
                <a:latin typeface="Public Sans"/>
                <a:ea typeface="Public Sans"/>
                <a:cs typeface="Public Sans"/>
                <a:sym typeface="Public Sans"/>
              </a:rPr>
              <a:t>, E., </a:t>
            </a:r>
            <a:r>
              <a:rPr lang="en-US" sz="2000" spc="-164" dirty="0" err="1">
                <a:solidFill>
                  <a:srgbClr val="FFFFFF"/>
                </a:solidFill>
                <a:latin typeface="Public Sans"/>
                <a:ea typeface="Public Sans"/>
                <a:cs typeface="Public Sans"/>
                <a:sym typeface="Public Sans"/>
              </a:rPr>
              <a:t>Getaneh</a:t>
            </a:r>
            <a:r>
              <a:rPr lang="en-US" sz="2000" spc="-164" dirty="0">
                <a:solidFill>
                  <a:srgbClr val="FFFFFF"/>
                </a:solidFill>
                <a:latin typeface="Public Sans"/>
                <a:ea typeface="Public Sans"/>
                <a:cs typeface="Public Sans"/>
                <a:sym typeface="Public Sans"/>
              </a:rPr>
              <a:t>, F.B., </a:t>
            </a:r>
            <a:r>
              <a:rPr lang="en-US" sz="2000" spc="-164" dirty="0" err="1">
                <a:solidFill>
                  <a:srgbClr val="FFFFFF"/>
                </a:solidFill>
                <a:latin typeface="Public Sans"/>
                <a:ea typeface="Public Sans"/>
                <a:cs typeface="Public Sans"/>
                <a:sym typeface="Public Sans"/>
              </a:rPr>
              <a:t>Sied</a:t>
            </a:r>
            <a:r>
              <a:rPr lang="en-US" sz="2000" spc="-164" dirty="0">
                <a:solidFill>
                  <a:srgbClr val="FFFFFF"/>
                </a:solidFill>
                <a:latin typeface="Public Sans"/>
                <a:ea typeface="Public Sans"/>
                <a:cs typeface="Public Sans"/>
                <a:sym typeface="Public Sans"/>
              </a:rPr>
              <a:t>, A. and </a:t>
            </a:r>
            <a:r>
              <a:rPr lang="en-US" sz="2000" spc="-164" dirty="0" err="1">
                <a:solidFill>
                  <a:srgbClr val="FFFFFF"/>
                </a:solidFill>
                <a:latin typeface="Public Sans"/>
                <a:ea typeface="Public Sans"/>
                <a:cs typeface="Public Sans"/>
                <a:sym typeface="Public Sans"/>
              </a:rPr>
              <a:t>Weldeyonnes</a:t>
            </a:r>
            <a:r>
              <a:rPr lang="en-US" sz="2000" spc="-164" dirty="0">
                <a:solidFill>
                  <a:srgbClr val="FFFFFF"/>
                </a:solidFill>
                <a:latin typeface="Public Sans"/>
                <a:ea typeface="Public Sans"/>
                <a:cs typeface="Public Sans"/>
                <a:sym typeface="Public Sans"/>
              </a:rPr>
              <a:t>, M. (2023). Prevalence of Glycemic Control and Factors Associated With Poor Glycemic Control: A Systematic Review and Meta-analysis. INQUIRY: The Journal of Health Care Organization, Provision, and Financing, 60, p.004695802311557.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://doi.org/10.1177/00469580231155716.</a:t>
            </a:r>
          </a:p>
          <a:p>
            <a:pPr algn="just">
              <a:lnSpc>
                <a:spcPts val="2800"/>
              </a:lnSpc>
              <a:spcBef>
                <a:spcPct val="0"/>
              </a:spcBef>
            </a:pPr>
            <a:r>
              <a:rPr lang="en-US" sz="2000" spc="-164" dirty="0" err="1">
                <a:solidFill>
                  <a:srgbClr val="FFFFFF"/>
                </a:solidFill>
                <a:latin typeface="Public Sans"/>
                <a:ea typeface="Public Sans"/>
                <a:cs typeface="Public Sans"/>
                <a:sym typeface="Public Sans"/>
              </a:rPr>
              <a:t>Blagov</a:t>
            </a:r>
            <a:r>
              <a:rPr lang="en-US" sz="2000" spc="-164" dirty="0">
                <a:solidFill>
                  <a:srgbClr val="FFFFFF"/>
                </a:solidFill>
                <a:latin typeface="Public Sans"/>
                <a:ea typeface="Public Sans"/>
                <a:cs typeface="Public Sans"/>
                <a:sym typeface="Public Sans"/>
              </a:rPr>
              <a:t>, A., </a:t>
            </a:r>
            <a:r>
              <a:rPr lang="en-US" sz="2000" spc="-164" dirty="0" err="1">
                <a:solidFill>
                  <a:srgbClr val="FFFFFF"/>
                </a:solidFill>
                <a:latin typeface="Public Sans"/>
                <a:ea typeface="Public Sans"/>
                <a:cs typeface="Public Sans"/>
                <a:sym typeface="Public Sans"/>
              </a:rPr>
              <a:t>Ludmila</a:t>
            </a:r>
            <a:r>
              <a:rPr lang="en-US" sz="2000" spc="-164" dirty="0">
                <a:solidFill>
                  <a:srgbClr val="FFFFFF"/>
                </a:solidFill>
                <a:latin typeface="Public Sans"/>
                <a:ea typeface="Public Sans"/>
                <a:cs typeface="Public Sans"/>
                <a:sym typeface="Public Sans"/>
              </a:rPr>
              <a:t> </a:t>
            </a:r>
            <a:r>
              <a:rPr lang="en-US" sz="2000" spc="-164" dirty="0" err="1">
                <a:solidFill>
                  <a:srgbClr val="FFFFFF"/>
                </a:solidFill>
                <a:latin typeface="Public Sans"/>
                <a:ea typeface="Public Sans"/>
                <a:cs typeface="Public Sans"/>
                <a:sym typeface="Public Sans"/>
              </a:rPr>
              <a:t>Nedosugova</a:t>
            </a:r>
            <a:r>
              <a:rPr lang="en-US" sz="2000" spc="-164" dirty="0">
                <a:solidFill>
                  <a:srgbClr val="FFFFFF"/>
                </a:solidFill>
                <a:latin typeface="Public Sans"/>
                <a:ea typeface="Public Sans"/>
                <a:cs typeface="Public Sans"/>
                <a:sym typeface="Public Sans"/>
              </a:rPr>
              <a:t>, </a:t>
            </a:r>
            <a:r>
              <a:rPr lang="en-US" sz="2000" spc="-164" dirty="0" err="1">
                <a:solidFill>
                  <a:srgbClr val="FFFFFF"/>
                </a:solidFill>
                <a:latin typeface="Public Sans"/>
                <a:ea typeface="Public Sans"/>
                <a:cs typeface="Public Sans"/>
                <a:sym typeface="Public Sans"/>
              </a:rPr>
              <a:t>Kirichenko</a:t>
            </a:r>
            <a:r>
              <a:rPr lang="en-US" sz="2000" spc="-164" dirty="0">
                <a:solidFill>
                  <a:srgbClr val="FFFFFF"/>
                </a:solidFill>
                <a:latin typeface="Public Sans"/>
                <a:ea typeface="Public Sans"/>
                <a:cs typeface="Public Sans"/>
                <a:sym typeface="Public Sans"/>
              </a:rPr>
              <a:t>, T., </a:t>
            </a:r>
            <a:r>
              <a:rPr lang="en-US" sz="2000" spc="-164" dirty="0" err="1">
                <a:solidFill>
                  <a:srgbClr val="FFFFFF"/>
                </a:solidFill>
                <a:latin typeface="Public Sans"/>
                <a:ea typeface="Public Sans"/>
                <a:cs typeface="Public Sans"/>
                <a:sym typeface="Public Sans"/>
              </a:rPr>
              <a:t>Vasily</a:t>
            </a:r>
            <a:r>
              <a:rPr lang="en-US" sz="2000" spc="-164" dirty="0">
                <a:solidFill>
                  <a:srgbClr val="FFFFFF"/>
                </a:solidFill>
                <a:latin typeface="Public Sans"/>
                <a:ea typeface="Public Sans"/>
                <a:cs typeface="Public Sans"/>
                <a:sym typeface="Public Sans"/>
              </a:rPr>
              <a:t> </a:t>
            </a:r>
            <a:r>
              <a:rPr lang="en-US" sz="2000" spc="-164" dirty="0" err="1">
                <a:solidFill>
                  <a:srgbClr val="FFFFFF"/>
                </a:solidFill>
                <a:latin typeface="Public Sans"/>
                <a:ea typeface="Public Sans"/>
                <a:cs typeface="Public Sans"/>
                <a:sym typeface="Public Sans"/>
              </a:rPr>
              <a:t>Sukhorukov</a:t>
            </a:r>
            <a:r>
              <a:rPr lang="en-US" sz="2000" spc="-164" dirty="0">
                <a:solidFill>
                  <a:srgbClr val="FFFFFF"/>
                </a:solidFill>
                <a:latin typeface="Public Sans"/>
                <a:ea typeface="Public Sans"/>
                <a:cs typeface="Public Sans"/>
                <a:sym typeface="Public Sans"/>
              </a:rPr>
              <a:t>, </a:t>
            </a:r>
            <a:r>
              <a:rPr lang="en-US" sz="2000" spc="-164" dirty="0" err="1">
                <a:solidFill>
                  <a:srgbClr val="FFFFFF"/>
                </a:solidFill>
                <a:latin typeface="Public Sans"/>
                <a:ea typeface="Public Sans"/>
                <a:cs typeface="Public Sans"/>
                <a:sym typeface="Public Sans"/>
              </a:rPr>
              <a:t>Melnichenko</a:t>
            </a:r>
            <a:r>
              <a:rPr lang="en-US" sz="2000" spc="-164" dirty="0">
                <a:solidFill>
                  <a:srgbClr val="FFFFFF"/>
                </a:solidFill>
                <a:latin typeface="Public Sans"/>
                <a:ea typeface="Public Sans"/>
                <a:cs typeface="Public Sans"/>
                <a:sym typeface="Public Sans"/>
              </a:rPr>
              <a:t>, A. and </a:t>
            </a:r>
            <a:r>
              <a:rPr lang="en-US" sz="2000" spc="-164" dirty="0" err="1">
                <a:solidFill>
                  <a:srgbClr val="FFFFFF"/>
                </a:solidFill>
                <a:latin typeface="Public Sans"/>
                <a:ea typeface="Public Sans"/>
                <a:cs typeface="Public Sans"/>
                <a:sym typeface="Public Sans"/>
              </a:rPr>
              <a:t>Orekhov</a:t>
            </a:r>
            <a:r>
              <a:rPr lang="en-US" sz="2000" spc="-164" dirty="0">
                <a:solidFill>
                  <a:srgbClr val="FFFFFF"/>
                </a:solidFill>
                <a:latin typeface="Public Sans"/>
                <a:ea typeface="Public Sans"/>
                <a:cs typeface="Public Sans"/>
                <a:sym typeface="Public Sans"/>
              </a:rPr>
              <a:t>, A. (2024). Mitochondrial Dysfunction as a Factor of Energy Metabolism Disorders in Type 2 Diabetes Mellitus. Frontiers in bioscience, 16(1), pp.5–5.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://doi.org/10.31083/j.fbs1601005.</a:t>
            </a:r>
          </a:p>
          <a:p>
            <a:pPr algn="just">
              <a:lnSpc>
                <a:spcPts val="2800"/>
              </a:lnSpc>
              <a:spcBef>
                <a:spcPct val="0"/>
              </a:spcBef>
            </a:pPr>
            <a:r>
              <a:rPr lang="en-US" sz="2000" spc="-164" dirty="0">
                <a:solidFill>
                  <a:srgbClr val="FFFFFF"/>
                </a:solidFill>
                <a:latin typeface="Public Sans"/>
                <a:ea typeface="Public Sans"/>
                <a:cs typeface="Public Sans"/>
                <a:sym typeface="Public Sans"/>
              </a:rPr>
              <a:t>Bogdan </a:t>
            </a:r>
            <a:r>
              <a:rPr lang="en-US" sz="2000" spc="-164" dirty="0" err="1">
                <a:solidFill>
                  <a:srgbClr val="FFFFFF"/>
                </a:solidFill>
                <a:latin typeface="Public Sans"/>
                <a:ea typeface="Public Sans"/>
                <a:cs typeface="Public Sans"/>
                <a:sym typeface="Public Sans"/>
              </a:rPr>
              <a:t>Vlacho</a:t>
            </a:r>
            <a:r>
              <a:rPr lang="en-US" sz="2000" spc="-164" dirty="0">
                <a:solidFill>
                  <a:srgbClr val="FFFFFF"/>
                </a:solidFill>
                <a:latin typeface="Public Sans"/>
                <a:ea typeface="Public Sans"/>
                <a:cs typeface="Public Sans"/>
                <a:sym typeface="Public Sans"/>
              </a:rPr>
              <a:t>, </a:t>
            </a:r>
            <a:r>
              <a:rPr lang="en-US" sz="2000" spc="-164" dirty="0" err="1">
                <a:solidFill>
                  <a:srgbClr val="FFFFFF"/>
                </a:solidFill>
                <a:latin typeface="Public Sans"/>
                <a:ea typeface="Public Sans"/>
                <a:cs typeface="Public Sans"/>
                <a:sym typeface="Public Sans"/>
              </a:rPr>
              <a:t>Rossell-Rusiñol</a:t>
            </a:r>
            <a:r>
              <a:rPr lang="en-US" sz="2000" spc="-164" dirty="0">
                <a:solidFill>
                  <a:srgbClr val="FFFFFF"/>
                </a:solidFill>
                <a:latin typeface="Public Sans"/>
                <a:ea typeface="Public Sans"/>
                <a:cs typeface="Public Sans"/>
                <a:sym typeface="Public Sans"/>
              </a:rPr>
              <a:t>, J., </a:t>
            </a:r>
            <a:r>
              <a:rPr lang="en-US" sz="2000" spc="-164" dirty="0" err="1">
                <a:solidFill>
                  <a:srgbClr val="FFFFFF"/>
                </a:solidFill>
                <a:latin typeface="Public Sans"/>
                <a:ea typeface="Public Sans"/>
                <a:cs typeface="Public Sans"/>
                <a:sym typeface="Public Sans"/>
              </a:rPr>
              <a:t>Granado</a:t>
            </a:r>
            <a:r>
              <a:rPr lang="en-US" sz="2000" spc="-164" dirty="0">
                <a:solidFill>
                  <a:srgbClr val="FFFFFF"/>
                </a:solidFill>
                <a:latin typeface="Public Sans"/>
                <a:ea typeface="Public Sans"/>
                <a:cs typeface="Public Sans"/>
                <a:sym typeface="Public Sans"/>
              </a:rPr>
              <a:t>-Casas, M., Mauricio, D. and </a:t>
            </a:r>
            <a:r>
              <a:rPr lang="en-US" sz="2000" spc="-164" dirty="0" err="1">
                <a:solidFill>
                  <a:srgbClr val="FFFFFF"/>
                </a:solidFill>
                <a:latin typeface="Public Sans"/>
                <a:ea typeface="Public Sans"/>
                <a:cs typeface="Public Sans"/>
                <a:sym typeface="Public Sans"/>
              </a:rPr>
              <a:t>Josep</a:t>
            </a:r>
            <a:r>
              <a:rPr lang="en-US" sz="2000" spc="-164" dirty="0">
                <a:solidFill>
                  <a:srgbClr val="FFFFFF"/>
                </a:solidFill>
                <a:latin typeface="Public Sans"/>
                <a:ea typeface="Public Sans"/>
                <a:cs typeface="Public Sans"/>
                <a:sym typeface="Public Sans"/>
              </a:rPr>
              <a:t> </a:t>
            </a:r>
            <a:r>
              <a:rPr lang="en-US" sz="2000" spc="-164" dirty="0" err="1">
                <a:solidFill>
                  <a:srgbClr val="FFFFFF"/>
                </a:solidFill>
                <a:latin typeface="Public Sans"/>
                <a:ea typeface="Public Sans"/>
                <a:cs typeface="Public Sans"/>
                <a:sym typeface="Public Sans"/>
              </a:rPr>
              <a:t>Julve</a:t>
            </a:r>
            <a:r>
              <a:rPr lang="en-US" sz="2000" spc="-164" dirty="0">
                <a:solidFill>
                  <a:srgbClr val="FFFFFF"/>
                </a:solidFill>
                <a:latin typeface="Public Sans"/>
                <a:ea typeface="Public Sans"/>
                <a:cs typeface="Public Sans"/>
                <a:sym typeface="Public Sans"/>
              </a:rPr>
              <a:t> (2024). Overview on chronic complications of diabetes mellitus. Elsevier eBooks, pp.1–10.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://doi.org/10.1016/b978-0-323-88426-6.00009-9.</a:t>
            </a:r>
          </a:p>
          <a:p>
            <a:pPr algn="just">
              <a:lnSpc>
                <a:spcPts val="2800"/>
              </a:lnSpc>
              <a:spcBef>
                <a:spcPct val="0"/>
              </a:spcBef>
            </a:pPr>
            <a:r>
              <a:rPr lang="en-US" sz="2000" spc="-164" dirty="0">
                <a:solidFill>
                  <a:srgbClr val="FFFFFF"/>
                </a:solidFill>
                <a:latin typeface="Public Sans"/>
                <a:ea typeface="Public Sans"/>
                <a:cs typeface="Public Sans"/>
                <a:sym typeface="Public Sans"/>
              </a:rPr>
              <a:t>Chandra, P., </a:t>
            </a:r>
            <a:r>
              <a:rPr lang="en-US" sz="2000" spc="-164" dirty="0" err="1">
                <a:solidFill>
                  <a:srgbClr val="FFFFFF"/>
                </a:solidFill>
                <a:latin typeface="Public Sans"/>
                <a:ea typeface="Public Sans"/>
                <a:cs typeface="Public Sans"/>
                <a:sym typeface="Public Sans"/>
              </a:rPr>
              <a:t>Porwal</a:t>
            </a:r>
            <a:r>
              <a:rPr lang="en-US" sz="2000" spc="-164" dirty="0">
                <a:solidFill>
                  <a:srgbClr val="FFFFFF"/>
                </a:solidFill>
                <a:latin typeface="Public Sans"/>
                <a:ea typeface="Public Sans"/>
                <a:cs typeface="Public Sans"/>
                <a:sym typeface="Public Sans"/>
              </a:rPr>
              <a:t>, M., </a:t>
            </a:r>
            <a:r>
              <a:rPr lang="en-US" sz="2000" spc="-164" dirty="0" err="1">
                <a:solidFill>
                  <a:srgbClr val="FFFFFF"/>
                </a:solidFill>
                <a:latin typeface="Public Sans"/>
                <a:ea typeface="Public Sans"/>
                <a:cs typeface="Public Sans"/>
                <a:sym typeface="Public Sans"/>
              </a:rPr>
              <a:t>Rastogi</a:t>
            </a:r>
            <a:r>
              <a:rPr lang="en-US" sz="2000" spc="-164" dirty="0">
                <a:solidFill>
                  <a:srgbClr val="FFFFFF"/>
                </a:solidFill>
                <a:latin typeface="Public Sans"/>
                <a:ea typeface="Public Sans"/>
                <a:cs typeface="Public Sans"/>
                <a:sym typeface="Public Sans"/>
              </a:rPr>
              <a:t>, V., </a:t>
            </a:r>
            <a:r>
              <a:rPr lang="en-US" sz="2000" spc="-164" dirty="0" err="1">
                <a:solidFill>
                  <a:srgbClr val="FFFFFF"/>
                </a:solidFill>
                <a:latin typeface="Public Sans"/>
                <a:ea typeface="Public Sans"/>
                <a:cs typeface="Public Sans"/>
                <a:sym typeface="Public Sans"/>
              </a:rPr>
              <a:t>Tyagi</a:t>
            </a:r>
            <a:r>
              <a:rPr lang="en-US" sz="2000" spc="-164" dirty="0">
                <a:solidFill>
                  <a:srgbClr val="FFFFFF"/>
                </a:solidFill>
                <a:latin typeface="Public Sans"/>
                <a:ea typeface="Public Sans"/>
                <a:cs typeface="Public Sans"/>
                <a:sym typeface="Public Sans"/>
              </a:rPr>
              <a:t>, S.J., Sharma, H. and </a:t>
            </a:r>
            <a:r>
              <a:rPr lang="en-US" sz="2000" spc="-164" dirty="0" err="1">
                <a:solidFill>
                  <a:srgbClr val="FFFFFF"/>
                </a:solidFill>
                <a:latin typeface="Public Sans"/>
                <a:ea typeface="Public Sans"/>
                <a:cs typeface="Public Sans"/>
                <a:sym typeface="Public Sans"/>
              </a:rPr>
              <a:t>Verma</a:t>
            </a:r>
            <a:r>
              <a:rPr lang="en-US" sz="2000" spc="-164" dirty="0">
                <a:solidFill>
                  <a:srgbClr val="FFFFFF"/>
                </a:solidFill>
                <a:latin typeface="Public Sans"/>
                <a:ea typeface="Public Sans"/>
                <a:cs typeface="Public Sans"/>
                <a:sym typeface="Public Sans"/>
              </a:rPr>
              <a:t>, A. (2024). Carb‐Loaded Passion: A Comprehensive Exploration of Carbohydrates in Shaping Aphrodisiac Effects. Macromolecular Symposia, 413(5).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://doi.org/10.1002/masy.202400064.</a:t>
            </a:r>
          </a:p>
          <a:p>
            <a:pPr algn="just">
              <a:lnSpc>
                <a:spcPts val="2800"/>
              </a:lnSpc>
              <a:spcBef>
                <a:spcPct val="0"/>
              </a:spcBef>
            </a:pPr>
            <a:r>
              <a:rPr lang="en-US" sz="2000" spc="-164" dirty="0">
                <a:solidFill>
                  <a:srgbClr val="FFFFFF"/>
                </a:solidFill>
                <a:latin typeface="Public Sans"/>
                <a:ea typeface="Public Sans"/>
                <a:cs typeface="Public Sans"/>
                <a:sym typeface="Public Sans"/>
              </a:rPr>
              <a:t>De la Cruz Concepción, B., Cortez, Y.A.F., Bonilla, M.I.B., Bello, J.M.M. and </a:t>
            </a:r>
            <a:r>
              <a:rPr lang="en-US" sz="2000" spc="-164" dirty="0" err="1">
                <a:solidFill>
                  <a:srgbClr val="FFFFFF"/>
                </a:solidFill>
                <a:latin typeface="Public Sans"/>
                <a:ea typeface="Public Sans"/>
                <a:cs typeface="Public Sans"/>
                <a:sym typeface="Public Sans"/>
              </a:rPr>
              <a:t>Rojo</a:t>
            </a:r>
            <a:r>
              <a:rPr lang="en-US" sz="2000" spc="-164" dirty="0">
                <a:solidFill>
                  <a:srgbClr val="FFFFFF"/>
                </a:solidFill>
                <a:latin typeface="Public Sans"/>
                <a:ea typeface="Public Sans"/>
                <a:cs typeface="Public Sans"/>
                <a:sym typeface="Public Sans"/>
              </a:rPr>
              <a:t>, M.E. (2023). Insulin: A connection between pancreatic β cells and the hypothalamus. World Journal of Diabetes, 14(2), pp.76–91.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://doi.org/10.4239/wjd.v14.i2.76.</a:t>
            </a:r>
          </a:p>
          <a:p>
            <a:pPr algn="just">
              <a:lnSpc>
                <a:spcPts val="2800"/>
              </a:lnSpc>
              <a:spcBef>
                <a:spcPct val="0"/>
              </a:spcBef>
            </a:pPr>
            <a:r>
              <a:rPr lang="en-US" sz="2000" spc="-164" dirty="0">
                <a:solidFill>
                  <a:srgbClr val="FFFFFF"/>
                </a:solidFill>
                <a:latin typeface="Public Sans"/>
                <a:ea typeface="Public Sans"/>
                <a:cs typeface="Public Sans"/>
                <a:sym typeface="Public Sans"/>
              </a:rPr>
              <a:t>Handy, R.M. and Holloway, G.P. (2023). Insights into the development of insulin resistance: Unraveling the interaction of physical inactivity, lipid metabolism and mitochondrial biology. Frontiers in Physiology, 14.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://doi.org/10.3389/fphys.2023.1151389.</a:t>
            </a:r>
          </a:p>
          <a:p>
            <a:pPr algn="just">
              <a:lnSpc>
                <a:spcPts val="2800"/>
              </a:lnSpc>
              <a:spcBef>
                <a:spcPct val="0"/>
              </a:spcBef>
            </a:pPr>
            <a:r>
              <a:rPr lang="en-US" sz="2000" spc="-164" dirty="0" err="1">
                <a:solidFill>
                  <a:srgbClr val="FFFFFF"/>
                </a:solidFill>
                <a:latin typeface="Public Sans"/>
                <a:ea typeface="Public Sans"/>
                <a:cs typeface="Public Sans"/>
                <a:sym typeface="Public Sans"/>
              </a:rPr>
              <a:t>Hantzidiamantis</a:t>
            </a:r>
            <a:r>
              <a:rPr lang="en-US" sz="2000" spc="-164" dirty="0">
                <a:solidFill>
                  <a:srgbClr val="FFFFFF"/>
                </a:solidFill>
                <a:latin typeface="Public Sans"/>
                <a:ea typeface="Public Sans"/>
                <a:cs typeface="Public Sans"/>
                <a:sym typeface="Public Sans"/>
              </a:rPr>
              <a:t>, P.J., </a:t>
            </a:r>
            <a:r>
              <a:rPr lang="en-US" sz="2000" spc="-164" dirty="0" err="1">
                <a:solidFill>
                  <a:srgbClr val="FFFFFF"/>
                </a:solidFill>
                <a:latin typeface="Public Sans"/>
                <a:ea typeface="Public Sans"/>
                <a:cs typeface="Public Sans"/>
                <a:sym typeface="Public Sans"/>
              </a:rPr>
              <a:t>Lappin</a:t>
            </a:r>
            <a:r>
              <a:rPr lang="en-US" sz="2000" spc="-164" dirty="0">
                <a:solidFill>
                  <a:srgbClr val="FFFFFF"/>
                </a:solidFill>
                <a:latin typeface="Public Sans"/>
                <a:ea typeface="Public Sans"/>
                <a:cs typeface="Public Sans"/>
                <a:sym typeface="Public Sans"/>
              </a:rPr>
              <a:t>, S.L. and </a:t>
            </a:r>
            <a:r>
              <a:rPr lang="en-US" sz="2000" spc="-164" dirty="0" err="1">
                <a:solidFill>
                  <a:srgbClr val="FFFFFF"/>
                </a:solidFill>
                <a:latin typeface="Public Sans"/>
                <a:ea typeface="Public Sans"/>
                <a:cs typeface="Public Sans"/>
                <a:sym typeface="Public Sans"/>
              </a:rPr>
              <a:t>Awosika</a:t>
            </a:r>
            <a:r>
              <a:rPr lang="en-US" sz="2000" spc="-164" dirty="0">
                <a:solidFill>
                  <a:srgbClr val="FFFFFF"/>
                </a:solidFill>
                <a:latin typeface="Public Sans"/>
                <a:ea typeface="Public Sans"/>
                <a:cs typeface="Public Sans"/>
                <a:sym typeface="Public Sans"/>
              </a:rPr>
              <a:t>, A.O. (2024). Physiology, glucose. [online] PubMed. Available at: https://www.ncbi.nlm.nih.gov/books/NBK545201/.</a:t>
            </a:r>
          </a:p>
          <a:p>
            <a:pPr algn="just">
              <a:lnSpc>
                <a:spcPts val="2800"/>
              </a:lnSpc>
              <a:spcBef>
                <a:spcPct val="0"/>
              </a:spcBef>
            </a:pPr>
            <a:r>
              <a:rPr lang="en-US" sz="2000" spc="-164" dirty="0">
                <a:solidFill>
                  <a:srgbClr val="FFFFFF"/>
                </a:solidFill>
                <a:latin typeface="Public Sans"/>
                <a:ea typeface="Public Sans"/>
                <a:cs typeface="Public Sans"/>
                <a:sym typeface="Public Sans"/>
              </a:rPr>
              <a:t>Ishida, M., Sakai, C., Kobayashi, Y. and Ishida, T. (2024). Cigarette Smoking and Atherosclerotic Cardiovascular Disease. Journal of Atherosclerosis and Thrombosis, 31(3).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://doi.org/10.5551/jat.rv22015.</a:t>
            </a:r>
          </a:p>
          <a:p>
            <a:pPr algn="just">
              <a:lnSpc>
                <a:spcPts val="2800"/>
              </a:lnSpc>
              <a:spcBef>
                <a:spcPct val="0"/>
              </a:spcBef>
            </a:pPr>
            <a:r>
              <a:rPr lang="en-US" sz="2000" spc="-164" dirty="0" err="1">
                <a:solidFill>
                  <a:srgbClr val="FFFFFF"/>
                </a:solidFill>
                <a:latin typeface="Public Sans"/>
                <a:ea typeface="Public Sans"/>
                <a:cs typeface="Public Sans"/>
                <a:sym typeface="Public Sans"/>
              </a:rPr>
              <a:t>Karpińska</a:t>
            </a:r>
            <a:r>
              <a:rPr lang="en-US" sz="2000" spc="-164" dirty="0">
                <a:solidFill>
                  <a:srgbClr val="FFFFFF"/>
                </a:solidFill>
                <a:latin typeface="Public Sans"/>
                <a:ea typeface="Public Sans"/>
                <a:cs typeface="Public Sans"/>
                <a:sym typeface="Public Sans"/>
              </a:rPr>
              <a:t>, M. and </a:t>
            </a:r>
            <a:r>
              <a:rPr lang="en-US" sz="2000" spc="-164" dirty="0" err="1">
                <a:solidFill>
                  <a:srgbClr val="FFFFFF"/>
                </a:solidFill>
                <a:latin typeface="Public Sans"/>
                <a:ea typeface="Public Sans"/>
                <a:cs typeface="Public Sans"/>
                <a:sym typeface="Public Sans"/>
              </a:rPr>
              <a:t>Czauderna</a:t>
            </a:r>
            <a:r>
              <a:rPr lang="en-US" sz="2000" spc="-164" dirty="0">
                <a:solidFill>
                  <a:srgbClr val="FFFFFF"/>
                </a:solidFill>
                <a:latin typeface="Public Sans"/>
                <a:ea typeface="Public Sans"/>
                <a:cs typeface="Public Sans"/>
                <a:sym typeface="Public Sans"/>
              </a:rPr>
              <a:t>, M. (2022). Pancreas—Its Functions, Disorders, and Physiological Impact on the Mammals’ Organism. Frontiers in Physiology, [online] 13(807632).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://doi.org/10.3389/fphys.2022.807632.</a:t>
            </a:r>
          </a:p>
          <a:p>
            <a:pPr algn="just">
              <a:lnSpc>
                <a:spcPts val="2800"/>
              </a:lnSpc>
              <a:spcBef>
                <a:spcPct val="0"/>
              </a:spcBef>
            </a:pPr>
            <a:endParaRPr lang="en-US" sz="2000" spc="-164" dirty="0">
              <a:solidFill>
                <a:srgbClr val="FFFFFF"/>
              </a:solidFill>
              <a:latin typeface="Public Sans"/>
              <a:ea typeface="Public Sans"/>
              <a:cs typeface="Public Sans"/>
              <a:sym typeface="Public Sans"/>
            </a:endParaRPr>
          </a:p>
        </p:txBody>
      </p:sp>
      <p:pic>
        <p:nvPicPr>
          <p:cNvPr id="5" name="Audio 4">
            <a:hlinkClick r:id="" action="ppaction://media"/>
            <a:extLst>
              <a:ext uri="{FF2B5EF4-FFF2-40B4-BE49-F238E27FC236}">
                <a16:creationId xmlns:a16="http://schemas.microsoft.com/office/drawing/2014/main" id="{338EC6CA-0BFE-E01B-91C1-2F675548EA7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412"/>
    </mc:Choice>
    <mc:Fallback>
      <p:transition spd="slow" advTm="14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B8D2E4"/>
        </a:solidFill>
        <a:effectLst/>
      </p:bgPr>
    </p:bg>
    <p:spTree>
      <p:nvGrpSpPr>
        <p:cNvPr id="1" name=""/>
        <p:cNvGrpSpPr/>
        <p:nvPr/>
      </p:nvGrpSpPr>
      <p:grpSpPr>
        <a:xfrm>
          <a:off x="0" y="0"/>
          <a:ext cx="0" cy="0"/>
          <a:chOff x="0" y="0"/>
          <a:chExt cx="0" cy="0"/>
        </a:xfrm>
      </p:grpSpPr>
      <p:sp>
        <p:nvSpPr>
          <p:cNvPr id="2" name="TextBox 2"/>
          <p:cNvSpPr txBox="1"/>
          <p:nvPr/>
        </p:nvSpPr>
        <p:spPr>
          <a:xfrm>
            <a:off x="348237" y="1235075"/>
            <a:ext cx="17939763" cy="7759700"/>
          </a:xfrm>
          <a:prstGeom prst="rect">
            <a:avLst/>
          </a:prstGeom>
        </p:spPr>
        <p:txBody>
          <a:bodyPr lIns="0" tIns="0" rIns="0" bIns="0" rtlCol="0" anchor="t">
            <a:spAutoFit/>
          </a:bodyPr>
          <a:lstStyle/>
          <a:p>
            <a:pPr algn="just">
              <a:lnSpc>
                <a:spcPts val="2800"/>
              </a:lnSpc>
              <a:spcBef>
                <a:spcPct val="0"/>
              </a:spcBef>
            </a:pPr>
            <a:endParaRPr dirty="0"/>
          </a:p>
          <a:p>
            <a:pPr algn="just">
              <a:lnSpc>
                <a:spcPts val="2800"/>
              </a:lnSpc>
              <a:spcBef>
                <a:spcPct val="0"/>
              </a:spcBef>
            </a:pPr>
            <a:r>
              <a:rPr lang="en-US" sz="2000" spc="-164" dirty="0" err="1">
                <a:solidFill>
                  <a:srgbClr val="FFFFFF"/>
                </a:solidFill>
                <a:latin typeface="Public Sans"/>
                <a:ea typeface="Public Sans"/>
                <a:cs typeface="Public Sans"/>
                <a:sym typeface="Public Sans"/>
              </a:rPr>
              <a:t>Karpińska</a:t>
            </a:r>
            <a:r>
              <a:rPr lang="en-US" sz="2000" spc="-164" dirty="0">
                <a:solidFill>
                  <a:srgbClr val="FFFFFF"/>
                </a:solidFill>
                <a:latin typeface="Public Sans"/>
                <a:ea typeface="Public Sans"/>
                <a:cs typeface="Public Sans"/>
                <a:sym typeface="Public Sans"/>
              </a:rPr>
              <a:t>, M. and </a:t>
            </a:r>
            <a:r>
              <a:rPr lang="en-US" sz="2000" spc="-164" dirty="0" err="1">
                <a:solidFill>
                  <a:srgbClr val="FFFFFF"/>
                </a:solidFill>
                <a:latin typeface="Public Sans"/>
                <a:ea typeface="Public Sans"/>
                <a:cs typeface="Public Sans"/>
                <a:sym typeface="Public Sans"/>
              </a:rPr>
              <a:t>Czauderna</a:t>
            </a:r>
            <a:r>
              <a:rPr lang="en-US" sz="2000" spc="-164" dirty="0">
                <a:solidFill>
                  <a:srgbClr val="FFFFFF"/>
                </a:solidFill>
                <a:latin typeface="Public Sans"/>
                <a:ea typeface="Public Sans"/>
                <a:cs typeface="Public Sans"/>
                <a:sym typeface="Public Sans"/>
              </a:rPr>
              <a:t>, M. (2022). Pancreas—Its Functions, Disorders, and Physiological Impact on the Mammals’ Organism. Frontiers in Physiology, [online] 13(807632).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://doi.org/10.3389/fphys.2022.807632.</a:t>
            </a:r>
          </a:p>
          <a:p>
            <a:pPr algn="just">
              <a:lnSpc>
                <a:spcPts val="2800"/>
              </a:lnSpc>
              <a:spcBef>
                <a:spcPct val="0"/>
              </a:spcBef>
            </a:pPr>
            <a:r>
              <a:rPr lang="en-US" sz="2000" spc="-164" dirty="0" err="1">
                <a:solidFill>
                  <a:srgbClr val="FFFFFF"/>
                </a:solidFill>
                <a:latin typeface="Public Sans"/>
                <a:ea typeface="Public Sans"/>
                <a:cs typeface="Public Sans"/>
                <a:sym typeface="Public Sans"/>
              </a:rPr>
              <a:t>Khin</a:t>
            </a:r>
            <a:r>
              <a:rPr lang="en-US" sz="2000" spc="-164" dirty="0">
                <a:solidFill>
                  <a:srgbClr val="FFFFFF"/>
                </a:solidFill>
                <a:latin typeface="Public Sans"/>
                <a:ea typeface="Public Sans"/>
                <a:cs typeface="Public Sans"/>
                <a:sym typeface="Public Sans"/>
              </a:rPr>
              <a:t>, P.P., Lee, J.H. and Jun, H.-S. (2023a). Pancreatic beta-cell dysfunction in type 2 diabetes. European Journal of Inflammation, [online] 21.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://doi.org/10.1177/1721727x231154152.</a:t>
            </a:r>
          </a:p>
          <a:p>
            <a:pPr algn="just">
              <a:lnSpc>
                <a:spcPts val="2800"/>
              </a:lnSpc>
              <a:spcBef>
                <a:spcPct val="0"/>
              </a:spcBef>
            </a:pPr>
            <a:r>
              <a:rPr lang="en-US" sz="2000" spc="-164" dirty="0" err="1">
                <a:solidFill>
                  <a:srgbClr val="FFFFFF"/>
                </a:solidFill>
                <a:latin typeface="Public Sans"/>
                <a:ea typeface="Public Sans"/>
                <a:cs typeface="Public Sans"/>
                <a:sym typeface="Public Sans"/>
              </a:rPr>
              <a:t>Khin</a:t>
            </a:r>
            <a:r>
              <a:rPr lang="en-US" sz="2000" spc="-164" dirty="0">
                <a:solidFill>
                  <a:srgbClr val="FFFFFF"/>
                </a:solidFill>
                <a:latin typeface="Public Sans"/>
                <a:ea typeface="Public Sans"/>
                <a:cs typeface="Public Sans"/>
                <a:sym typeface="Public Sans"/>
              </a:rPr>
              <a:t>, P.P., Lee, J.H. and Jun, H.-S. (2023b). Pancreatic beta-cell dysfunction in type 2 diabetes. European Journal of Inflammation, [online] 21.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://doi.org/10.1177/1721727x231154152.</a:t>
            </a:r>
          </a:p>
          <a:p>
            <a:pPr algn="just">
              <a:lnSpc>
                <a:spcPts val="2800"/>
              </a:lnSpc>
              <a:spcBef>
                <a:spcPct val="0"/>
              </a:spcBef>
            </a:pPr>
            <a:r>
              <a:rPr lang="en-US" sz="2000" spc="-164" dirty="0" err="1">
                <a:solidFill>
                  <a:srgbClr val="FFFFFF"/>
                </a:solidFill>
                <a:latin typeface="Public Sans"/>
                <a:ea typeface="Public Sans"/>
                <a:cs typeface="Public Sans"/>
                <a:sym typeface="Public Sans"/>
              </a:rPr>
              <a:t>Kholofelo</a:t>
            </a:r>
            <a:r>
              <a:rPr lang="en-US" sz="2000" spc="-164" dirty="0">
                <a:solidFill>
                  <a:srgbClr val="FFFFFF"/>
                </a:solidFill>
                <a:latin typeface="Public Sans"/>
                <a:ea typeface="Public Sans"/>
                <a:cs typeface="Public Sans"/>
                <a:sym typeface="Public Sans"/>
              </a:rPr>
              <a:t> </a:t>
            </a:r>
            <a:r>
              <a:rPr lang="en-US" sz="2000" spc="-164" dirty="0" err="1">
                <a:solidFill>
                  <a:srgbClr val="FFFFFF"/>
                </a:solidFill>
                <a:latin typeface="Public Sans"/>
                <a:ea typeface="Public Sans"/>
                <a:cs typeface="Public Sans"/>
                <a:sym typeface="Public Sans"/>
              </a:rPr>
              <a:t>Matlhaba</a:t>
            </a:r>
            <a:r>
              <a:rPr lang="en-US" sz="2000" spc="-164" dirty="0">
                <a:solidFill>
                  <a:srgbClr val="FFFFFF"/>
                </a:solidFill>
                <a:latin typeface="Public Sans"/>
                <a:ea typeface="Public Sans"/>
                <a:cs typeface="Public Sans"/>
                <a:sym typeface="Public Sans"/>
              </a:rPr>
              <a:t> (2024). Patient-Centered Care. Enhancing Clinical Competence of Graduate Nurses, pp.149–160.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://doi.org/10.1007/978-3-031-81407-5_6.</a:t>
            </a:r>
          </a:p>
          <a:p>
            <a:pPr algn="just">
              <a:lnSpc>
                <a:spcPts val="2800"/>
              </a:lnSpc>
              <a:spcBef>
                <a:spcPct val="0"/>
              </a:spcBef>
            </a:pPr>
            <a:r>
              <a:rPr lang="en-US" sz="2000" spc="-164" dirty="0">
                <a:solidFill>
                  <a:srgbClr val="FFFFFF"/>
                </a:solidFill>
                <a:latin typeface="Public Sans"/>
                <a:ea typeface="Public Sans"/>
                <a:cs typeface="Public Sans"/>
                <a:sym typeface="Public Sans"/>
              </a:rPr>
              <a:t>Lee, J.-H. and Lee, J. (2022). Endoplasmic Reticulum (ER) Stress and Its Role in Pancreatic β-Cell Dysfunction and Senescence in Type 2 Diabetes. International Journal of Molecular Sciences, [online] 23(9), p.4843.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://doi.org/10.3390/ijms23094843.</a:t>
            </a:r>
          </a:p>
          <a:p>
            <a:pPr algn="just">
              <a:lnSpc>
                <a:spcPts val="2800"/>
              </a:lnSpc>
              <a:spcBef>
                <a:spcPct val="0"/>
              </a:spcBef>
            </a:pPr>
            <a:r>
              <a:rPr lang="en-US" sz="2000" spc="-164" dirty="0" err="1">
                <a:solidFill>
                  <a:srgbClr val="FFFFFF"/>
                </a:solidFill>
                <a:latin typeface="Public Sans"/>
                <a:ea typeface="Public Sans"/>
                <a:cs typeface="Public Sans"/>
                <a:sym typeface="Public Sans"/>
              </a:rPr>
              <a:t>Lehrstrand</a:t>
            </a:r>
            <a:r>
              <a:rPr lang="en-US" sz="2000" spc="-164" dirty="0">
                <a:solidFill>
                  <a:srgbClr val="FFFFFF"/>
                </a:solidFill>
                <a:latin typeface="Public Sans"/>
                <a:ea typeface="Public Sans"/>
                <a:cs typeface="Public Sans"/>
                <a:sym typeface="Public Sans"/>
              </a:rPr>
              <a:t>, J., Davies, W.I.L., Hahn, M., </a:t>
            </a:r>
            <a:r>
              <a:rPr lang="en-US" sz="2000" spc="-164" dirty="0" err="1">
                <a:solidFill>
                  <a:srgbClr val="FFFFFF"/>
                </a:solidFill>
                <a:latin typeface="Public Sans"/>
                <a:ea typeface="Public Sans"/>
                <a:cs typeface="Public Sans"/>
                <a:sym typeface="Public Sans"/>
              </a:rPr>
              <a:t>Korsgren</a:t>
            </a:r>
            <a:r>
              <a:rPr lang="en-US" sz="2000" spc="-164" dirty="0">
                <a:solidFill>
                  <a:srgbClr val="FFFFFF"/>
                </a:solidFill>
                <a:latin typeface="Public Sans"/>
                <a:ea typeface="Public Sans"/>
                <a:cs typeface="Public Sans"/>
                <a:sym typeface="Public Sans"/>
              </a:rPr>
              <a:t>, O., </a:t>
            </a:r>
            <a:r>
              <a:rPr lang="en-US" sz="2000" spc="-164" dirty="0" err="1">
                <a:solidFill>
                  <a:srgbClr val="FFFFFF"/>
                </a:solidFill>
                <a:latin typeface="Public Sans"/>
                <a:ea typeface="Public Sans"/>
                <a:cs typeface="Public Sans"/>
                <a:sym typeface="Public Sans"/>
              </a:rPr>
              <a:t>Alanentalo</a:t>
            </a:r>
            <a:r>
              <a:rPr lang="en-US" sz="2000" spc="-164" dirty="0">
                <a:solidFill>
                  <a:srgbClr val="FFFFFF"/>
                </a:solidFill>
                <a:latin typeface="Public Sans"/>
                <a:ea typeface="Public Sans"/>
                <a:cs typeface="Public Sans"/>
                <a:sym typeface="Public Sans"/>
              </a:rPr>
              <a:t>, T. and </a:t>
            </a:r>
            <a:r>
              <a:rPr lang="en-US" sz="2000" spc="-164" dirty="0" err="1">
                <a:solidFill>
                  <a:srgbClr val="FFFFFF"/>
                </a:solidFill>
                <a:latin typeface="Public Sans"/>
                <a:ea typeface="Public Sans"/>
                <a:cs typeface="Public Sans"/>
                <a:sym typeface="Public Sans"/>
              </a:rPr>
              <a:t>Ahlgren</a:t>
            </a:r>
            <a:r>
              <a:rPr lang="en-US" sz="2000" spc="-164" dirty="0">
                <a:solidFill>
                  <a:srgbClr val="FFFFFF"/>
                </a:solidFill>
                <a:latin typeface="Public Sans"/>
                <a:ea typeface="Public Sans"/>
                <a:cs typeface="Public Sans"/>
                <a:sym typeface="Public Sans"/>
              </a:rPr>
              <a:t>, U. (2024). Illuminating the complete ß-cell mass of the human pancreas- signifying a new view on the islets of Langerhans. Nature Communications, [online] 15(1), p.3318.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://doi.org/10.1038/s41467-024-47686-7.</a:t>
            </a:r>
          </a:p>
          <a:p>
            <a:pPr algn="just">
              <a:lnSpc>
                <a:spcPts val="2800"/>
              </a:lnSpc>
              <a:spcBef>
                <a:spcPct val="0"/>
              </a:spcBef>
            </a:pPr>
            <a:r>
              <a:rPr lang="en-US" sz="2000" spc="-164" dirty="0">
                <a:solidFill>
                  <a:srgbClr val="FFFFFF"/>
                </a:solidFill>
                <a:latin typeface="Public Sans"/>
                <a:ea typeface="Public Sans"/>
                <a:cs typeface="Public Sans"/>
                <a:sym typeface="Public Sans"/>
              </a:rPr>
              <a:t>Mauricio, D., </a:t>
            </a:r>
            <a:r>
              <a:rPr lang="en-US" sz="2000" spc="-164" dirty="0" err="1">
                <a:solidFill>
                  <a:srgbClr val="FFFFFF"/>
                </a:solidFill>
                <a:latin typeface="Public Sans"/>
                <a:ea typeface="Public Sans"/>
                <a:cs typeface="Public Sans"/>
                <a:sym typeface="Public Sans"/>
              </a:rPr>
              <a:t>Mònica</a:t>
            </a:r>
            <a:r>
              <a:rPr lang="en-US" sz="2000" spc="-164" dirty="0">
                <a:solidFill>
                  <a:srgbClr val="FFFFFF"/>
                </a:solidFill>
                <a:latin typeface="Public Sans"/>
                <a:ea typeface="Public Sans"/>
                <a:cs typeface="Public Sans"/>
                <a:sym typeface="Public Sans"/>
              </a:rPr>
              <a:t> </a:t>
            </a:r>
            <a:r>
              <a:rPr lang="en-US" sz="2000" spc="-164" dirty="0" err="1">
                <a:solidFill>
                  <a:srgbClr val="FFFFFF"/>
                </a:solidFill>
                <a:latin typeface="Public Sans"/>
                <a:ea typeface="Public Sans"/>
                <a:cs typeface="Public Sans"/>
                <a:sym typeface="Public Sans"/>
              </a:rPr>
              <a:t>Gratacòs</a:t>
            </a:r>
            <a:r>
              <a:rPr lang="en-US" sz="2000" spc="-164" dirty="0">
                <a:solidFill>
                  <a:srgbClr val="FFFFFF"/>
                </a:solidFill>
                <a:latin typeface="Public Sans"/>
                <a:ea typeface="Public Sans"/>
                <a:cs typeface="Public Sans"/>
                <a:sym typeface="Public Sans"/>
              </a:rPr>
              <a:t> and </a:t>
            </a:r>
            <a:r>
              <a:rPr lang="en-US" sz="2000" spc="-164" dirty="0" err="1">
                <a:solidFill>
                  <a:srgbClr val="FFFFFF"/>
                </a:solidFill>
                <a:latin typeface="Public Sans"/>
                <a:ea typeface="Public Sans"/>
                <a:cs typeface="Public Sans"/>
                <a:sym typeface="Public Sans"/>
              </a:rPr>
              <a:t>Josep</a:t>
            </a:r>
            <a:r>
              <a:rPr lang="en-US" sz="2000" spc="-164" dirty="0">
                <a:solidFill>
                  <a:srgbClr val="FFFFFF"/>
                </a:solidFill>
                <a:latin typeface="Public Sans"/>
                <a:ea typeface="Public Sans"/>
                <a:cs typeface="Public Sans"/>
                <a:sym typeface="Public Sans"/>
              </a:rPr>
              <a:t> </a:t>
            </a:r>
            <a:r>
              <a:rPr lang="en-US" sz="2000" spc="-164" dirty="0" err="1">
                <a:solidFill>
                  <a:srgbClr val="FFFFFF"/>
                </a:solidFill>
                <a:latin typeface="Public Sans"/>
                <a:ea typeface="Public Sans"/>
                <a:cs typeface="Public Sans"/>
                <a:sym typeface="Public Sans"/>
              </a:rPr>
              <a:t>Franch</a:t>
            </a:r>
            <a:r>
              <a:rPr lang="en-US" sz="2000" spc="-164" dirty="0">
                <a:solidFill>
                  <a:srgbClr val="FFFFFF"/>
                </a:solidFill>
                <a:latin typeface="Public Sans"/>
                <a:ea typeface="Public Sans"/>
                <a:cs typeface="Public Sans"/>
                <a:sym typeface="Public Sans"/>
              </a:rPr>
              <a:t>-Nadal (2023). Diabetic microvascular disease in non-classical beds: the hidden impact beyond the retina, the kidney, and the peripheral nerves. Cardiovascular </a:t>
            </a:r>
            <a:r>
              <a:rPr lang="en-US" sz="2000" spc="-164" dirty="0" err="1">
                <a:solidFill>
                  <a:srgbClr val="FFFFFF"/>
                </a:solidFill>
                <a:latin typeface="Public Sans"/>
                <a:ea typeface="Public Sans"/>
                <a:cs typeface="Public Sans"/>
                <a:sym typeface="Public Sans"/>
              </a:rPr>
              <a:t>Diabetology</a:t>
            </a:r>
            <a:r>
              <a:rPr lang="en-US" sz="2000" spc="-164" dirty="0">
                <a:solidFill>
                  <a:srgbClr val="FFFFFF"/>
                </a:solidFill>
                <a:latin typeface="Public Sans"/>
                <a:ea typeface="Public Sans"/>
                <a:cs typeface="Public Sans"/>
                <a:sym typeface="Public Sans"/>
              </a:rPr>
              <a:t>, 22(1).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://doi.org/10.1186/s12933-023-02056-3.</a:t>
            </a:r>
          </a:p>
          <a:p>
            <a:pPr algn="just">
              <a:lnSpc>
                <a:spcPts val="2800"/>
              </a:lnSpc>
              <a:spcBef>
                <a:spcPct val="0"/>
              </a:spcBef>
            </a:pPr>
            <a:r>
              <a:rPr lang="en-US" sz="2000" spc="-164" dirty="0" err="1">
                <a:solidFill>
                  <a:srgbClr val="FFFFFF"/>
                </a:solidFill>
                <a:latin typeface="Public Sans"/>
                <a:ea typeface="Public Sans"/>
                <a:cs typeface="Public Sans"/>
                <a:sym typeface="Public Sans"/>
              </a:rPr>
              <a:t>Ranganath</a:t>
            </a:r>
            <a:r>
              <a:rPr lang="en-US" sz="2000" spc="-164" dirty="0">
                <a:solidFill>
                  <a:srgbClr val="FFFFFF"/>
                </a:solidFill>
                <a:latin typeface="Public Sans"/>
                <a:ea typeface="Public Sans"/>
                <a:cs typeface="Public Sans"/>
                <a:sym typeface="Public Sans"/>
              </a:rPr>
              <a:t> </a:t>
            </a:r>
            <a:r>
              <a:rPr lang="en-US" sz="2000" spc="-164" dirty="0" err="1">
                <a:solidFill>
                  <a:srgbClr val="FFFFFF"/>
                </a:solidFill>
                <a:latin typeface="Public Sans"/>
                <a:ea typeface="Public Sans"/>
                <a:cs typeface="Public Sans"/>
                <a:sym typeface="Public Sans"/>
              </a:rPr>
              <a:t>Muniyappa</a:t>
            </a:r>
            <a:r>
              <a:rPr lang="en-US" sz="2000" spc="-164" dirty="0">
                <a:solidFill>
                  <a:srgbClr val="FFFFFF"/>
                </a:solidFill>
                <a:latin typeface="Public Sans"/>
                <a:ea typeface="Public Sans"/>
                <a:cs typeface="Public Sans"/>
                <a:sym typeface="Public Sans"/>
              </a:rPr>
              <a:t>, Madan, R. and Varghese, R.T. (2024). Assessing Insulin Sensitivity and Resistance in Humans. [online] Nih.gov. Available at: https://www.ncbi.nlm.nih.gov/books/NBK278954/?utm_campaign=CHD_ketosana-review.</a:t>
            </a:r>
          </a:p>
          <a:p>
            <a:pPr algn="just">
              <a:lnSpc>
                <a:spcPts val="2800"/>
              </a:lnSpc>
              <a:spcBef>
                <a:spcPct val="0"/>
              </a:spcBef>
            </a:pPr>
            <a:r>
              <a:rPr lang="en-US" sz="2000" spc="-164" dirty="0" err="1">
                <a:solidFill>
                  <a:srgbClr val="FFFFFF"/>
                </a:solidFill>
                <a:latin typeface="Public Sans"/>
                <a:ea typeface="Public Sans"/>
                <a:cs typeface="Public Sans"/>
                <a:sym typeface="Public Sans"/>
              </a:rPr>
              <a:t>Religioni</a:t>
            </a:r>
            <a:r>
              <a:rPr lang="en-US" sz="2000" spc="-164" dirty="0">
                <a:solidFill>
                  <a:srgbClr val="FFFFFF"/>
                </a:solidFill>
                <a:latin typeface="Public Sans"/>
                <a:ea typeface="Public Sans"/>
                <a:cs typeface="Public Sans"/>
                <a:sym typeface="Public Sans"/>
              </a:rPr>
              <a:t>, U., Barrios-Rodríguez, R., </a:t>
            </a:r>
            <a:r>
              <a:rPr lang="en-US" sz="2000" spc="-164" dirty="0" err="1">
                <a:solidFill>
                  <a:srgbClr val="FFFFFF"/>
                </a:solidFill>
                <a:latin typeface="Public Sans"/>
                <a:ea typeface="Public Sans"/>
                <a:cs typeface="Public Sans"/>
                <a:sym typeface="Public Sans"/>
              </a:rPr>
              <a:t>Requena</a:t>
            </a:r>
            <a:r>
              <a:rPr lang="en-US" sz="2000" spc="-164" dirty="0">
                <a:solidFill>
                  <a:srgbClr val="FFFFFF"/>
                </a:solidFill>
                <a:latin typeface="Public Sans"/>
                <a:ea typeface="Public Sans"/>
                <a:cs typeface="Public Sans"/>
                <a:sym typeface="Public Sans"/>
              </a:rPr>
              <a:t>, P., </a:t>
            </a:r>
            <a:r>
              <a:rPr lang="en-US" sz="2000" spc="-164" dirty="0" err="1">
                <a:solidFill>
                  <a:srgbClr val="FFFFFF"/>
                </a:solidFill>
                <a:latin typeface="Public Sans"/>
                <a:ea typeface="Public Sans"/>
                <a:cs typeface="Public Sans"/>
                <a:sym typeface="Public Sans"/>
              </a:rPr>
              <a:t>Borowska</a:t>
            </a:r>
            <a:r>
              <a:rPr lang="en-US" sz="2000" spc="-164" dirty="0">
                <a:solidFill>
                  <a:srgbClr val="FFFFFF"/>
                </a:solidFill>
                <a:latin typeface="Public Sans"/>
                <a:ea typeface="Public Sans"/>
                <a:cs typeface="Public Sans"/>
                <a:sym typeface="Public Sans"/>
              </a:rPr>
              <a:t>, M. and </a:t>
            </a:r>
            <a:r>
              <a:rPr lang="en-US" sz="2000" spc="-164" dirty="0" err="1">
                <a:solidFill>
                  <a:srgbClr val="FFFFFF"/>
                </a:solidFill>
                <a:latin typeface="Public Sans"/>
                <a:ea typeface="Public Sans"/>
                <a:cs typeface="Public Sans"/>
                <a:sym typeface="Public Sans"/>
              </a:rPr>
              <a:t>Ostrowski</a:t>
            </a:r>
            <a:r>
              <a:rPr lang="en-US" sz="2000" spc="-164" dirty="0">
                <a:solidFill>
                  <a:srgbClr val="FFFFFF"/>
                </a:solidFill>
                <a:latin typeface="Public Sans"/>
                <a:ea typeface="Public Sans"/>
                <a:cs typeface="Public Sans"/>
                <a:sym typeface="Public Sans"/>
              </a:rPr>
              <a:t>, J. (2025). Enhancing therapy adherence: Impact on clinical outcomes, healthcare costs, and patient quality of life. </a:t>
            </a:r>
            <a:r>
              <a:rPr lang="en-US" sz="2000" spc="-164" dirty="0" err="1">
                <a:solidFill>
                  <a:srgbClr val="FFFFFF"/>
                </a:solidFill>
                <a:latin typeface="Public Sans"/>
                <a:ea typeface="Public Sans"/>
                <a:cs typeface="Public Sans"/>
                <a:sym typeface="Public Sans"/>
              </a:rPr>
              <a:t>Medicina</a:t>
            </a:r>
            <a:r>
              <a:rPr lang="en-US" sz="2000" spc="-164" dirty="0">
                <a:solidFill>
                  <a:srgbClr val="FFFFFF"/>
                </a:solidFill>
                <a:latin typeface="Public Sans"/>
                <a:ea typeface="Public Sans"/>
                <a:cs typeface="Public Sans"/>
                <a:sym typeface="Public Sans"/>
              </a:rPr>
              <a:t>, [online] 61(1), pp.153–153.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://doi.org/10.3390/medicina61010153.</a:t>
            </a:r>
          </a:p>
          <a:p>
            <a:pPr algn="just">
              <a:lnSpc>
                <a:spcPts val="2800"/>
              </a:lnSpc>
              <a:spcBef>
                <a:spcPct val="0"/>
              </a:spcBef>
            </a:pPr>
            <a:r>
              <a:rPr lang="en-US" sz="2000" spc="-164" dirty="0" err="1">
                <a:solidFill>
                  <a:srgbClr val="FFFFFF"/>
                </a:solidFill>
                <a:latin typeface="Public Sans"/>
                <a:ea typeface="Public Sans"/>
                <a:cs typeface="Public Sans"/>
                <a:sym typeface="Public Sans"/>
              </a:rPr>
              <a:t>Shojaei</a:t>
            </a:r>
            <a:r>
              <a:rPr lang="en-US" sz="2000" spc="-164" dirty="0">
                <a:solidFill>
                  <a:srgbClr val="FFFFFF"/>
                </a:solidFill>
                <a:latin typeface="Public Sans"/>
                <a:ea typeface="Public Sans"/>
                <a:cs typeface="Public Sans"/>
                <a:sym typeface="Public Sans"/>
              </a:rPr>
              <a:t>, M. (2024). Original Article: Alternative Systematic Review of Insulin Resistance and the Role of Sex Steroids on Leptin Levels Citation M </a:t>
            </a:r>
            <a:r>
              <a:rPr lang="en-US" sz="2000" spc="-164" dirty="0" err="1">
                <a:solidFill>
                  <a:srgbClr val="FFFFFF"/>
                </a:solidFill>
                <a:latin typeface="Public Sans"/>
                <a:ea typeface="Public Sans"/>
                <a:cs typeface="Public Sans"/>
                <a:sym typeface="Public Sans"/>
              </a:rPr>
              <a:t>Shojaei</a:t>
            </a:r>
            <a:r>
              <a:rPr lang="en-US" sz="2000" spc="-164" dirty="0">
                <a:solidFill>
                  <a:srgbClr val="FFFFFF"/>
                </a:solidFill>
                <a:latin typeface="Public Sans"/>
                <a:ea typeface="Public Sans"/>
                <a:cs typeface="Public Sans"/>
                <a:sym typeface="Public Sans"/>
              </a:rPr>
              <a:t>, Alternative Systematic Review of Insulin Resistance and the Role of Sex Steroids on Leptin Levels Article info. [online] 3(1), pp.296–306.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://doi.org/10.5281/zenodo.20240308.</a:t>
            </a:r>
          </a:p>
          <a:p>
            <a:pPr algn="just">
              <a:lnSpc>
                <a:spcPts val="2800"/>
              </a:lnSpc>
              <a:spcBef>
                <a:spcPct val="0"/>
              </a:spcBef>
            </a:pPr>
            <a:r>
              <a:rPr lang="en-US" sz="2000" spc="-164" dirty="0" err="1">
                <a:solidFill>
                  <a:srgbClr val="FFFFFF"/>
                </a:solidFill>
                <a:latin typeface="Public Sans"/>
                <a:ea typeface="Public Sans"/>
                <a:cs typeface="Public Sans"/>
                <a:sym typeface="Public Sans"/>
              </a:rPr>
              <a:t>Skelin</a:t>
            </a:r>
            <a:r>
              <a:rPr lang="en-US" sz="2000" spc="-164" dirty="0">
                <a:solidFill>
                  <a:srgbClr val="FFFFFF"/>
                </a:solidFill>
                <a:latin typeface="Public Sans"/>
                <a:ea typeface="Public Sans"/>
                <a:cs typeface="Public Sans"/>
                <a:sym typeface="Public Sans"/>
              </a:rPr>
              <a:t> </a:t>
            </a:r>
            <a:r>
              <a:rPr lang="en-US" sz="2000" spc="-164" dirty="0" err="1">
                <a:solidFill>
                  <a:srgbClr val="FFFFFF"/>
                </a:solidFill>
                <a:latin typeface="Public Sans"/>
                <a:ea typeface="Public Sans"/>
                <a:cs typeface="Public Sans"/>
                <a:sym typeface="Public Sans"/>
              </a:rPr>
              <a:t>Klemen</a:t>
            </a:r>
            <a:r>
              <a:rPr lang="en-US" sz="2000" spc="-164" dirty="0">
                <a:solidFill>
                  <a:srgbClr val="FFFFFF"/>
                </a:solidFill>
                <a:latin typeface="Public Sans"/>
                <a:ea typeface="Public Sans"/>
                <a:cs typeface="Public Sans"/>
                <a:sym typeface="Public Sans"/>
              </a:rPr>
              <a:t>, M., </a:t>
            </a:r>
            <a:r>
              <a:rPr lang="en-US" sz="2000" spc="-164" dirty="0" err="1">
                <a:solidFill>
                  <a:srgbClr val="FFFFFF"/>
                </a:solidFill>
                <a:latin typeface="Public Sans"/>
                <a:ea typeface="Public Sans"/>
                <a:cs typeface="Public Sans"/>
                <a:sym typeface="Public Sans"/>
              </a:rPr>
              <a:t>Kopecky</a:t>
            </a:r>
            <a:r>
              <a:rPr lang="en-US" sz="2000" spc="-164" dirty="0">
                <a:solidFill>
                  <a:srgbClr val="FFFFFF"/>
                </a:solidFill>
                <a:latin typeface="Public Sans"/>
                <a:ea typeface="Public Sans"/>
                <a:cs typeface="Public Sans"/>
                <a:sym typeface="Public Sans"/>
              </a:rPr>
              <a:t>, J., </a:t>
            </a:r>
            <a:r>
              <a:rPr lang="en-US" sz="2000" spc="-164" dirty="0" err="1">
                <a:solidFill>
                  <a:srgbClr val="FFFFFF"/>
                </a:solidFill>
                <a:latin typeface="Public Sans"/>
                <a:ea typeface="Public Sans"/>
                <a:cs typeface="Public Sans"/>
                <a:sym typeface="Public Sans"/>
              </a:rPr>
              <a:t>Dolenšek</a:t>
            </a:r>
            <a:r>
              <a:rPr lang="en-US" sz="2000" spc="-164" dirty="0">
                <a:solidFill>
                  <a:srgbClr val="FFFFFF"/>
                </a:solidFill>
                <a:latin typeface="Public Sans"/>
                <a:ea typeface="Public Sans"/>
                <a:cs typeface="Public Sans"/>
                <a:sym typeface="Public Sans"/>
              </a:rPr>
              <a:t>, J. and </a:t>
            </a:r>
            <a:r>
              <a:rPr lang="en-US" sz="2000" spc="-164" dirty="0" err="1">
                <a:solidFill>
                  <a:srgbClr val="FFFFFF"/>
                </a:solidFill>
                <a:latin typeface="Public Sans"/>
                <a:ea typeface="Public Sans"/>
                <a:cs typeface="Public Sans"/>
                <a:sym typeface="Public Sans"/>
              </a:rPr>
              <a:t>Stožer</a:t>
            </a:r>
            <a:r>
              <a:rPr lang="en-US" sz="2000" spc="-164" dirty="0">
                <a:solidFill>
                  <a:srgbClr val="FFFFFF"/>
                </a:solidFill>
                <a:latin typeface="Public Sans"/>
                <a:ea typeface="Public Sans"/>
                <a:cs typeface="Public Sans"/>
                <a:sym typeface="Public Sans"/>
              </a:rPr>
              <a:t>, A. (2023). Human Beta Cell Functional Adaptation and Dysfunction in Insulin Resistance and Its Reversibility. Nephron, [online] 148(2), pp.78–84.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://doi.org/10.1159/000534667.</a:t>
            </a:r>
          </a:p>
          <a:p>
            <a:pPr algn="just">
              <a:lnSpc>
                <a:spcPts val="2800"/>
              </a:lnSpc>
              <a:spcBef>
                <a:spcPct val="0"/>
              </a:spcBef>
            </a:pPr>
            <a:r>
              <a:rPr lang="en-US" sz="2000" spc="-164" dirty="0">
                <a:solidFill>
                  <a:srgbClr val="FFFFFF"/>
                </a:solidFill>
                <a:latin typeface="Public Sans"/>
                <a:ea typeface="Public Sans"/>
                <a:cs typeface="Public Sans"/>
                <a:sym typeface="Public Sans"/>
              </a:rPr>
              <a:t>Soon, G.S.T. and </a:t>
            </a:r>
            <a:r>
              <a:rPr lang="en-US" sz="2000" spc="-164" dirty="0" err="1">
                <a:solidFill>
                  <a:srgbClr val="FFFFFF"/>
                </a:solidFill>
                <a:latin typeface="Public Sans"/>
                <a:ea typeface="Public Sans"/>
                <a:cs typeface="Public Sans"/>
                <a:sym typeface="Public Sans"/>
              </a:rPr>
              <a:t>Torbenson</a:t>
            </a:r>
            <a:r>
              <a:rPr lang="en-US" sz="2000" spc="-164" dirty="0">
                <a:solidFill>
                  <a:srgbClr val="FFFFFF"/>
                </a:solidFill>
                <a:latin typeface="Public Sans"/>
                <a:ea typeface="Public Sans"/>
                <a:cs typeface="Public Sans"/>
                <a:sym typeface="Public Sans"/>
              </a:rPr>
              <a:t>, M. (2023). The Liver and Glycogen: In Sickness and in Health. International Journal of Molecular Sciences, [online] 24(7), p.6133. </a:t>
            </a:r>
            <a:r>
              <a:rPr lang="en-US" sz="2000" spc="-164" dirty="0" err="1">
                <a:solidFill>
                  <a:srgbClr val="FFFFFF"/>
                </a:solidFill>
                <a:latin typeface="Public Sans"/>
                <a:ea typeface="Public Sans"/>
                <a:cs typeface="Public Sans"/>
                <a:sym typeface="Public Sans"/>
              </a:rPr>
              <a:t>doi:https</a:t>
            </a:r>
            <a:r>
              <a:rPr lang="en-US" sz="2000" spc="-164" dirty="0">
                <a:solidFill>
                  <a:srgbClr val="FFFFFF"/>
                </a:solidFill>
                <a:latin typeface="Public Sans"/>
                <a:ea typeface="Public Sans"/>
                <a:cs typeface="Public Sans"/>
                <a:sym typeface="Public Sans"/>
              </a:rPr>
              <a:t>://doi.org/10.3390/ijms24076133.</a:t>
            </a:r>
          </a:p>
        </p:txBody>
      </p:sp>
      <p:pic>
        <p:nvPicPr>
          <p:cNvPr id="4" name="Audio 3">
            <a:hlinkClick r:id="" action="ppaction://media"/>
            <a:extLst>
              <a:ext uri="{FF2B5EF4-FFF2-40B4-BE49-F238E27FC236}">
                <a16:creationId xmlns:a16="http://schemas.microsoft.com/office/drawing/2014/main" id="{FD5D09B6-BF5B-25C8-F759-A0D349902F2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70"/>
    </mc:Choice>
    <mc:Fallback>
      <p:transition spd="slow" advTm="1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B8D2E4"/>
        </a:solidFill>
        <a:effectLst/>
      </p:bgPr>
    </p:bg>
    <p:spTree>
      <p:nvGrpSpPr>
        <p:cNvPr id="1" name=""/>
        <p:cNvGrpSpPr/>
        <p:nvPr/>
      </p:nvGrpSpPr>
      <p:grpSpPr>
        <a:xfrm>
          <a:off x="0" y="0"/>
          <a:ext cx="0" cy="0"/>
          <a:chOff x="0" y="0"/>
          <a:chExt cx="0" cy="0"/>
        </a:xfrm>
      </p:grpSpPr>
      <p:grpSp>
        <p:nvGrpSpPr>
          <p:cNvPr id="2" name="Group 2"/>
          <p:cNvGrpSpPr/>
          <p:nvPr/>
        </p:nvGrpSpPr>
        <p:grpSpPr>
          <a:xfrm>
            <a:off x="9144000" y="302221"/>
            <a:ext cx="8841904" cy="9682557"/>
            <a:chOff x="0" y="0"/>
            <a:chExt cx="2328732" cy="2550139"/>
          </a:xfrm>
        </p:grpSpPr>
        <p:sp>
          <p:nvSpPr>
            <p:cNvPr id="3" name="Freeform 3"/>
            <p:cNvSpPr/>
            <p:nvPr/>
          </p:nvSpPr>
          <p:spPr>
            <a:xfrm>
              <a:off x="0" y="0"/>
              <a:ext cx="2328732" cy="2550139"/>
            </a:xfrm>
            <a:custGeom>
              <a:avLst/>
              <a:gdLst/>
              <a:ahLst/>
              <a:cxnLst/>
              <a:rect l="l" t="t" r="r" b="b"/>
              <a:pathLst>
                <a:path w="2328732" h="2550139">
                  <a:moveTo>
                    <a:pt x="0" y="0"/>
                  </a:moveTo>
                  <a:lnTo>
                    <a:pt x="2328732" y="0"/>
                  </a:lnTo>
                  <a:lnTo>
                    <a:pt x="2328732" y="2550139"/>
                  </a:lnTo>
                  <a:lnTo>
                    <a:pt x="0" y="2550139"/>
                  </a:lnTo>
                  <a:close/>
                </a:path>
              </a:pathLst>
            </a:custGeom>
            <a:solidFill>
              <a:srgbClr val="FBF6F1"/>
            </a:solidFill>
          </p:spPr>
          <p:txBody>
            <a:bodyPr/>
            <a:lstStyle/>
            <a:p>
              <a:endParaRPr lang="en-GB"/>
            </a:p>
          </p:txBody>
        </p:sp>
        <p:sp>
          <p:nvSpPr>
            <p:cNvPr id="4" name="TextBox 4"/>
            <p:cNvSpPr txBox="1"/>
            <p:nvPr/>
          </p:nvSpPr>
          <p:spPr>
            <a:xfrm>
              <a:off x="0" y="-28575"/>
              <a:ext cx="2328732" cy="2578714"/>
            </a:xfrm>
            <a:prstGeom prst="rect">
              <a:avLst/>
            </a:prstGeom>
          </p:spPr>
          <p:txBody>
            <a:bodyPr lIns="50800" tIns="50800" rIns="50800" bIns="50800" rtlCol="0" anchor="ctr"/>
            <a:lstStyle/>
            <a:p>
              <a:pPr algn="ctr">
                <a:lnSpc>
                  <a:spcPts val="1960"/>
                </a:lnSpc>
              </a:pPr>
              <a:endParaRPr/>
            </a:p>
          </p:txBody>
        </p:sp>
      </p:grpSp>
      <p:sp>
        <p:nvSpPr>
          <p:cNvPr id="5" name="Freeform 5"/>
          <p:cNvSpPr/>
          <p:nvPr/>
        </p:nvSpPr>
        <p:spPr>
          <a:xfrm>
            <a:off x="10111407" y="1746467"/>
            <a:ext cx="6907091" cy="6794065"/>
          </a:xfrm>
          <a:custGeom>
            <a:avLst/>
            <a:gdLst/>
            <a:ahLst/>
            <a:cxnLst/>
            <a:rect l="l" t="t" r="r" b="b"/>
            <a:pathLst>
              <a:path w="6907091" h="6794065">
                <a:moveTo>
                  <a:pt x="0" y="0"/>
                </a:moveTo>
                <a:lnTo>
                  <a:pt x="6907090" y="0"/>
                </a:lnTo>
                <a:lnTo>
                  <a:pt x="6907090" y="6794066"/>
                </a:lnTo>
                <a:lnTo>
                  <a:pt x="0" y="6794066"/>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GB"/>
          </a:p>
        </p:txBody>
      </p:sp>
      <p:sp>
        <p:nvSpPr>
          <p:cNvPr id="6" name="TextBox 6"/>
          <p:cNvSpPr txBox="1"/>
          <p:nvPr/>
        </p:nvSpPr>
        <p:spPr>
          <a:xfrm>
            <a:off x="1028700" y="2554807"/>
            <a:ext cx="6956263" cy="5510762"/>
          </a:xfrm>
          <a:prstGeom prst="rect">
            <a:avLst/>
          </a:prstGeom>
        </p:spPr>
        <p:txBody>
          <a:bodyPr lIns="0" tIns="0" rIns="0" bIns="0" rtlCol="0" anchor="t">
            <a:spAutoFit/>
          </a:bodyPr>
          <a:lstStyle/>
          <a:p>
            <a:pPr marL="0" lvl="0" indent="0" algn="l">
              <a:lnSpc>
                <a:spcPts val="14257"/>
              </a:lnSpc>
            </a:pPr>
            <a:r>
              <a:rPr lang="en-US" sz="14852" spc="-1425">
                <a:solidFill>
                  <a:srgbClr val="156669"/>
                </a:solidFill>
                <a:latin typeface="Public Sans"/>
                <a:ea typeface="Public Sans"/>
                <a:cs typeface="Public Sans"/>
                <a:sym typeface="Public Sans"/>
              </a:rPr>
              <a:t>Thank you very much!</a:t>
            </a:r>
          </a:p>
        </p:txBody>
      </p:sp>
      <p:pic>
        <p:nvPicPr>
          <p:cNvPr id="8" name="Audio 7">
            <a:hlinkClick r:id="" action="ppaction://media"/>
            <a:extLst>
              <a:ext uri="{FF2B5EF4-FFF2-40B4-BE49-F238E27FC236}">
                <a16:creationId xmlns:a16="http://schemas.microsoft.com/office/drawing/2014/main" id="{A8FD3490-02EB-7640-8BE7-BFBEC23229C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224"/>
    </mc:Choice>
    <mc:Fallback>
      <p:transition spd="slow" advTm="6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TotalTime>
  <Words>2754</Words>
  <Application>Microsoft Office PowerPoint</Application>
  <PresentationFormat>Custom</PresentationFormat>
  <Paragraphs>195</Paragraphs>
  <Slides>16</Slides>
  <Notes>0</Notes>
  <HiddenSlides>0</HiddenSlides>
  <MMClips>16</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16</vt:i4>
      </vt:variant>
    </vt:vector>
  </HeadingPairs>
  <TitlesOfParts>
    <vt:vector size="28" baseType="lpstr">
      <vt:lpstr>Agrandir Bold</vt:lpstr>
      <vt:lpstr>Public Sans Bold</vt:lpstr>
      <vt:lpstr>Agrandir Medium</vt:lpstr>
      <vt:lpstr>Agrandir</vt:lpstr>
      <vt:lpstr>Open Sans Bold</vt:lpstr>
      <vt:lpstr>Public Sans</vt:lpstr>
      <vt:lpstr>Public Sans Medium</vt:lpstr>
      <vt:lpstr>Arial</vt:lpstr>
      <vt:lpstr>Public Sans Italics</vt:lpstr>
      <vt:lpstr>Calibri</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Fictional Patient with Type 2 Diabetes Mellitus</dc:title>
  <dc:creator>Unzila Kamal</dc:creator>
  <cp:lastModifiedBy>Anila Mansoor (2433628)</cp:lastModifiedBy>
  <cp:revision>2</cp:revision>
  <dcterms:created xsi:type="dcterms:W3CDTF">2006-08-16T00:00:00Z</dcterms:created>
  <dcterms:modified xsi:type="dcterms:W3CDTF">2026-07-17T10:13:23Z</dcterms:modified>
  <dc:identifier>DAHMsfiC_SE</dc:identifier>
</cp:coreProperties>
</file>