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67" r:id="rId9"/>
    <p:sldId id="368" r:id="rId10"/>
    <p:sldId id="261" r:id="rId11"/>
    <p:sldId id="369" r:id="rId12"/>
    <p:sldId id="363" r:id="rId13"/>
    <p:sldId id="265" r:id="rId14"/>
    <p:sldId id="263" r:id="rId15"/>
    <p:sldId id="370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41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2776E4-4D07-A8F9-2512-7DF7ABBB9665}" v="87" dt="2026-06-13T13:51:53.506"/>
    <p1510:client id="{37215606-ACC8-A6C6-024D-96DB254A0E5B}" v="158" dt="2026-06-13T14:19:46.345"/>
    <p1510:client id="{9BE27E4E-E264-BC83-3373-C418E8EB453A}" v="463" dt="2026-06-13T15:47:04.840"/>
    <p1510:client id="{A6CBF4AB-9337-5C83-CFE0-052A943CFE2F}" v="4" dt="2026-06-13T14:23:06.9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7CE84F3-28C3-443E-9E96-99CF82512B78}" styleName="Dark Style 1 –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EE7F18-DE40-4A91-BBA5-D677DAF85C1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153D833-D491-451A-BA5B-0F7AA8E8BC31}">
      <dgm:prSet/>
      <dgm:spPr/>
      <dgm:t>
        <a:bodyPr/>
        <a:lstStyle/>
        <a:p>
          <a:r>
            <a:rPr lang="en-GB" b="1"/>
            <a:t>Student Name:  Monique Joyti Kiran</a:t>
          </a:r>
          <a:endParaRPr lang="en-US"/>
        </a:p>
      </dgm:t>
    </dgm:pt>
    <dgm:pt modelId="{5D2E9A6F-F6D4-47D8-90D7-D60C46B9AED5}" type="parTrans" cxnId="{7289A904-2154-44E4-A634-7C31EB3E2DFF}">
      <dgm:prSet/>
      <dgm:spPr/>
      <dgm:t>
        <a:bodyPr/>
        <a:lstStyle/>
        <a:p>
          <a:endParaRPr lang="en-US"/>
        </a:p>
      </dgm:t>
    </dgm:pt>
    <dgm:pt modelId="{4AE83A04-A8FD-492E-A3FA-E2665C498613}" type="sibTrans" cxnId="{7289A904-2154-44E4-A634-7C31EB3E2DFF}">
      <dgm:prSet/>
      <dgm:spPr/>
      <dgm:t>
        <a:bodyPr/>
        <a:lstStyle/>
        <a:p>
          <a:endParaRPr lang="en-US"/>
        </a:p>
      </dgm:t>
    </dgm:pt>
    <dgm:pt modelId="{69E0F351-C58C-4E78-AEFA-E3F9E6352897}">
      <dgm:prSet/>
      <dgm:spPr/>
      <dgm:t>
        <a:bodyPr/>
        <a:lstStyle/>
        <a:p>
          <a:r>
            <a:rPr lang="en-GB" b="1"/>
            <a:t>Student ID:		</a:t>
          </a:r>
          <a:r>
            <a:rPr lang="en-GB"/>
            <a:t>2520247</a:t>
          </a:r>
          <a:endParaRPr lang="en-US"/>
        </a:p>
      </dgm:t>
    </dgm:pt>
    <dgm:pt modelId="{E9F84AF1-4ADE-4D00-8353-35705BD827E7}" type="parTrans" cxnId="{C84151FC-B8ED-4030-8906-D7B29F6B2F13}">
      <dgm:prSet/>
      <dgm:spPr/>
      <dgm:t>
        <a:bodyPr/>
        <a:lstStyle/>
        <a:p>
          <a:endParaRPr lang="en-US"/>
        </a:p>
      </dgm:t>
    </dgm:pt>
    <dgm:pt modelId="{3B8F2B48-5ED4-4DD5-A4CF-6AF829B592A6}" type="sibTrans" cxnId="{C84151FC-B8ED-4030-8906-D7B29F6B2F13}">
      <dgm:prSet/>
      <dgm:spPr/>
      <dgm:t>
        <a:bodyPr/>
        <a:lstStyle/>
        <a:p>
          <a:endParaRPr lang="en-US"/>
        </a:p>
      </dgm:t>
    </dgm:pt>
    <dgm:pt modelId="{1C84BE33-BE61-40FD-8025-A9A97A05FC3C}">
      <dgm:prSet/>
      <dgm:spPr/>
      <dgm:t>
        <a:bodyPr/>
        <a:lstStyle/>
        <a:p>
          <a:r>
            <a:rPr lang="en-GB" b="1"/>
            <a:t>Lecturer’s Name:	</a:t>
          </a:r>
          <a:r>
            <a:rPr lang="en-GB"/>
            <a:t>Chijioke Uba</a:t>
          </a:r>
          <a:endParaRPr lang="en-US"/>
        </a:p>
      </dgm:t>
    </dgm:pt>
    <dgm:pt modelId="{86068E92-E215-493B-A92F-B3AB7F8612D9}" type="parTrans" cxnId="{C0CE2A8D-EEBC-4967-A308-3838878B2847}">
      <dgm:prSet/>
      <dgm:spPr/>
      <dgm:t>
        <a:bodyPr/>
        <a:lstStyle/>
        <a:p>
          <a:endParaRPr lang="en-US"/>
        </a:p>
      </dgm:t>
    </dgm:pt>
    <dgm:pt modelId="{FBCB029A-B7F5-4046-8E07-E5D9DDAE42D0}" type="sibTrans" cxnId="{C0CE2A8D-EEBC-4967-A308-3838878B2847}">
      <dgm:prSet/>
      <dgm:spPr/>
      <dgm:t>
        <a:bodyPr/>
        <a:lstStyle/>
        <a:p>
          <a:endParaRPr lang="en-US"/>
        </a:p>
      </dgm:t>
    </dgm:pt>
    <dgm:pt modelId="{18536D68-DDEE-4220-90AD-6206C804E4B2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83957511-D029-451B-B813-B4C86AA99C84}" type="parTrans" cxnId="{9B1CF8BF-C119-4E49-9FF0-00BE5F0A43E3}">
      <dgm:prSet/>
      <dgm:spPr/>
      <dgm:t>
        <a:bodyPr/>
        <a:lstStyle/>
        <a:p>
          <a:endParaRPr lang="en-US"/>
        </a:p>
      </dgm:t>
    </dgm:pt>
    <dgm:pt modelId="{0DCD9000-2099-40D8-9537-382BA5545ADC}" type="sibTrans" cxnId="{9B1CF8BF-C119-4E49-9FF0-00BE5F0A43E3}">
      <dgm:prSet/>
      <dgm:spPr/>
      <dgm:t>
        <a:bodyPr/>
        <a:lstStyle/>
        <a:p>
          <a:endParaRPr lang="en-US"/>
        </a:p>
      </dgm:t>
    </dgm:pt>
    <dgm:pt modelId="{62B74226-BD92-4DF0-BBC4-0831D325AFEC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3174EF24-DF3F-4377-9292-3D26EB63D119}" type="parTrans" cxnId="{7E230C1C-1400-41CA-B508-597EF4BF3BCF}">
      <dgm:prSet/>
      <dgm:spPr/>
      <dgm:t>
        <a:bodyPr/>
        <a:lstStyle/>
        <a:p>
          <a:endParaRPr lang="en-US"/>
        </a:p>
      </dgm:t>
    </dgm:pt>
    <dgm:pt modelId="{B13770E4-7C1A-42B2-930C-7AD84448471F}" type="sibTrans" cxnId="{7E230C1C-1400-41CA-B508-597EF4BF3BCF}">
      <dgm:prSet/>
      <dgm:spPr/>
      <dgm:t>
        <a:bodyPr/>
        <a:lstStyle/>
        <a:p>
          <a:endParaRPr lang="en-US"/>
        </a:p>
      </dgm:t>
    </dgm:pt>
    <dgm:pt modelId="{3B8CA9B4-A79D-44FD-83FE-6BEBAB8CED79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Basil’s Bakery</a:t>
          </a:r>
          <a:endParaRPr lang="en-US"/>
        </a:p>
      </dgm:t>
    </dgm:pt>
    <dgm:pt modelId="{C4765EEE-1939-40DD-BB82-16B73A538518}" type="parTrans" cxnId="{10CEDDEF-20D3-4BE3-8977-34F19D02B68E}">
      <dgm:prSet/>
      <dgm:spPr/>
      <dgm:t>
        <a:bodyPr/>
        <a:lstStyle/>
        <a:p>
          <a:endParaRPr lang="en-US"/>
        </a:p>
      </dgm:t>
    </dgm:pt>
    <dgm:pt modelId="{30C3A4A0-A418-4EC3-A8BC-5BBE9BA70966}" type="sibTrans" cxnId="{10CEDDEF-20D3-4BE3-8977-34F19D02B68E}">
      <dgm:prSet/>
      <dgm:spPr/>
      <dgm:t>
        <a:bodyPr/>
        <a:lstStyle/>
        <a:p>
          <a:endParaRPr lang="en-US"/>
        </a:p>
      </dgm:t>
    </dgm:pt>
    <dgm:pt modelId="{5EC1DCD7-B6EE-4749-9AE4-C1AFDE19F03C}" type="pres">
      <dgm:prSet presAssocID="{E8EE7F18-DE40-4A91-BBA5-D677DAF85C11}" presName="root" presStyleCnt="0">
        <dgm:presLayoutVars>
          <dgm:dir/>
          <dgm:resizeHandles val="exact"/>
        </dgm:presLayoutVars>
      </dgm:prSet>
      <dgm:spPr/>
    </dgm:pt>
    <dgm:pt modelId="{8E6EA51E-24E1-4341-97C7-88D6DF38C905}" type="pres">
      <dgm:prSet presAssocID="{4153D833-D491-451A-BA5B-0F7AA8E8BC31}" presName="compNode" presStyleCnt="0"/>
      <dgm:spPr/>
    </dgm:pt>
    <dgm:pt modelId="{A4516A22-83A5-410A-8FD7-6F458F5122E6}" type="pres">
      <dgm:prSet presAssocID="{4153D833-D491-451A-BA5B-0F7AA8E8BC31}" presName="bgRect" presStyleLbl="bgShp" presStyleIdx="0" presStyleCnt="6"/>
      <dgm:spPr/>
    </dgm:pt>
    <dgm:pt modelId="{DCB0CF1B-7BC8-4CEE-A61F-5A5CBDA47046}" type="pres">
      <dgm:prSet presAssocID="{4153D833-D491-451A-BA5B-0F7AA8E8BC31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00339A1-C8D7-490A-8807-A5953A6863D2}" type="pres">
      <dgm:prSet presAssocID="{4153D833-D491-451A-BA5B-0F7AA8E8BC31}" presName="spaceRect" presStyleCnt="0"/>
      <dgm:spPr/>
    </dgm:pt>
    <dgm:pt modelId="{4616E3CF-0141-4939-888E-86E9AC917C0A}" type="pres">
      <dgm:prSet presAssocID="{4153D833-D491-451A-BA5B-0F7AA8E8BC31}" presName="parTx" presStyleLbl="revTx" presStyleIdx="0" presStyleCnt="6">
        <dgm:presLayoutVars>
          <dgm:chMax val="0"/>
          <dgm:chPref val="0"/>
        </dgm:presLayoutVars>
      </dgm:prSet>
      <dgm:spPr/>
    </dgm:pt>
    <dgm:pt modelId="{D677D63C-6D1E-420C-A6ED-8DC2031BF6B1}" type="pres">
      <dgm:prSet presAssocID="{4AE83A04-A8FD-492E-A3FA-E2665C498613}" presName="sibTrans" presStyleCnt="0"/>
      <dgm:spPr/>
    </dgm:pt>
    <dgm:pt modelId="{854DB53D-4F3F-4674-85BD-B53BFFDCFE05}" type="pres">
      <dgm:prSet presAssocID="{69E0F351-C58C-4E78-AEFA-E3F9E6352897}" presName="compNode" presStyleCnt="0"/>
      <dgm:spPr/>
    </dgm:pt>
    <dgm:pt modelId="{ECD1E496-8D38-4B64-97C6-3B7B8C211AC6}" type="pres">
      <dgm:prSet presAssocID="{69E0F351-C58C-4E78-AEFA-E3F9E6352897}" presName="bgRect" presStyleLbl="bgShp" presStyleIdx="1" presStyleCnt="6"/>
      <dgm:spPr/>
    </dgm:pt>
    <dgm:pt modelId="{7092D5DA-8C81-44C1-A8F9-70C70480E787}" type="pres">
      <dgm:prSet presAssocID="{69E0F351-C58C-4E78-AEFA-E3F9E635289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55C5E7E8-F636-41F4-B5E6-BC0E5F9352A8}" type="pres">
      <dgm:prSet presAssocID="{69E0F351-C58C-4E78-AEFA-E3F9E6352897}" presName="spaceRect" presStyleCnt="0"/>
      <dgm:spPr/>
    </dgm:pt>
    <dgm:pt modelId="{502FD091-BC2E-4FFF-8225-ECE600140CE4}" type="pres">
      <dgm:prSet presAssocID="{69E0F351-C58C-4E78-AEFA-E3F9E6352897}" presName="parTx" presStyleLbl="revTx" presStyleIdx="1" presStyleCnt="6">
        <dgm:presLayoutVars>
          <dgm:chMax val="0"/>
          <dgm:chPref val="0"/>
        </dgm:presLayoutVars>
      </dgm:prSet>
      <dgm:spPr/>
    </dgm:pt>
    <dgm:pt modelId="{F33CBE1D-7C3E-41E5-9819-893123F9E785}" type="pres">
      <dgm:prSet presAssocID="{3B8F2B48-5ED4-4DD5-A4CF-6AF829B592A6}" presName="sibTrans" presStyleCnt="0"/>
      <dgm:spPr/>
    </dgm:pt>
    <dgm:pt modelId="{DE19D390-E32E-4B51-957D-328D4D2ED39F}" type="pres">
      <dgm:prSet presAssocID="{1C84BE33-BE61-40FD-8025-A9A97A05FC3C}" presName="compNode" presStyleCnt="0"/>
      <dgm:spPr/>
    </dgm:pt>
    <dgm:pt modelId="{C9971CC2-D1B5-4AE6-8500-1AC70675417D}" type="pres">
      <dgm:prSet presAssocID="{1C84BE33-BE61-40FD-8025-A9A97A05FC3C}" presName="bgRect" presStyleLbl="bgShp" presStyleIdx="2" presStyleCnt="6"/>
      <dgm:spPr/>
    </dgm:pt>
    <dgm:pt modelId="{81A1854F-5819-438F-8DCC-0C8B49FF2CA0}" type="pres">
      <dgm:prSet presAssocID="{1C84BE33-BE61-40FD-8025-A9A97A05FC3C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06247FC-DDF6-4676-9D38-9D11C0887FC7}" type="pres">
      <dgm:prSet presAssocID="{1C84BE33-BE61-40FD-8025-A9A97A05FC3C}" presName="spaceRect" presStyleCnt="0"/>
      <dgm:spPr/>
    </dgm:pt>
    <dgm:pt modelId="{89D94E70-FF71-425B-BB5D-423841B5A738}" type="pres">
      <dgm:prSet presAssocID="{1C84BE33-BE61-40FD-8025-A9A97A05FC3C}" presName="parTx" presStyleLbl="revTx" presStyleIdx="2" presStyleCnt="6">
        <dgm:presLayoutVars>
          <dgm:chMax val="0"/>
          <dgm:chPref val="0"/>
        </dgm:presLayoutVars>
      </dgm:prSet>
      <dgm:spPr/>
    </dgm:pt>
    <dgm:pt modelId="{0076B470-AC06-40D6-8851-30F3F400E084}" type="pres">
      <dgm:prSet presAssocID="{FBCB029A-B7F5-4046-8E07-E5D9DDAE42D0}" presName="sibTrans" presStyleCnt="0"/>
      <dgm:spPr/>
    </dgm:pt>
    <dgm:pt modelId="{BF8D54ED-CE80-4B52-9B6E-945D88A07E50}" type="pres">
      <dgm:prSet presAssocID="{18536D68-DDEE-4220-90AD-6206C804E4B2}" presName="compNode" presStyleCnt="0"/>
      <dgm:spPr/>
    </dgm:pt>
    <dgm:pt modelId="{B28E96BA-E61F-4236-939F-F988BA5D6736}" type="pres">
      <dgm:prSet presAssocID="{18536D68-DDEE-4220-90AD-6206C804E4B2}" presName="bgRect" presStyleLbl="bgShp" presStyleIdx="3" presStyleCnt="6"/>
      <dgm:spPr/>
    </dgm:pt>
    <dgm:pt modelId="{A021E0CE-1252-4810-BEA4-54686D467D3D}" type="pres">
      <dgm:prSet presAssocID="{18536D68-DDEE-4220-90AD-6206C804E4B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BE57B096-DE6E-41E0-AD34-6E91681E300E}" type="pres">
      <dgm:prSet presAssocID="{18536D68-DDEE-4220-90AD-6206C804E4B2}" presName="spaceRect" presStyleCnt="0"/>
      <dgm:spPr/>
    </dgm:pt>
    <dgm:pt modelId="{3C2B2C47-0551-491D-B097-0C418D7E4915}" type="pres">
      <dgm:prSet presAssocID="{18536D68-DDEE-4220-90AD-6206C804E4B2}" presName="parTx" presStyleLbl="revTx" presStyleIdx="3" presStyleCnt="6">
        <dgm:presLayoutVars>
          <dgm:chMax val="0"/>
          <dgm:chPref val="0"/>
        </dgm:presLayoutVars>
      </dgm:prSet>
      <dgm:spPr/>
    </dgm:pt>
    <dgm:pt modelId="{0A215DF1-D09F-404E-BC9F-7252A68F538F}" type="pres">
      <dgm:prSet presAssocID="{0DCD9000-2099-40D8-9537-382BA5545ADC}" presName="sibTrans" presStyleCnt="0"/>
      <dgm:spPr/>
    </dgm:pt>
    <dgm:pt modelId="{F7785D5D-F639-4644-A37D-FF388EB9EC99}" type="pres">
      <dgm:prSet presAssocID="{62B74226-BD92-4DF0-BBC4-0831D325AFEC}" presName="compNode" presStyleCnt="0"/>
      <dgm:spPr/>
    </dgm:pt>
    <dgm:pt modelId="{A93602DF-D005-4EAD-96AF-CC7A7FBA383D}" type="pres">
      <dgm:prSet presAssocID="{62B74226-BD92-4DF0-BBC4-0831D325AFEC}" presName="bgRect" presStyleLbl="bgShp" presStyleIdx="4" presStyleCnt="6"/>
      <dgm:spPr/>
    </dgm:pt>
    <dgm:pt modelId="{962358C6-5EC1-4F43-87C4-5E0EF522A773}" type="pres">
      <dgm:prSet presAssocID="{62B74226-BD92-4DF0-BBC4-0831D325AFEC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4295106-7FCC-4F24-827C-0AE2D2811868}" type="pres">
      <dgm:prSet presAssocID="{62B74226-BD92-4DF0-BBC4-0831D325AFEC}" presName="spaceRect" presStyleCnt="0"/>
      <dgm:spPr/>
    </dgm:pt>
    <dgm:pt modelId="{9C189AB3-986A-4AB2-AB0B-E484B85222EE}" type="pres">
      <dgm:prSet presAssocID="{62B74226-BD92-4DF0-BBC4-0831D325AFEC}" presName="parTx" presStyleLbl="revTx" presStyleIdx="4" presStyleCnt="6">
        <dgm:presLayoutVars>
          <dgm:chMax val="0"/>
          <dgm:chPref val="0"/>
        </dgm:presLayoutVars>
      </dgm:prSet>
      <dgm:spPr/>
    </dgm:pt>
    <dgm:pt modelId="{908B0F94-190E-4BA1-B953-B4C62BF85AFD}" type="pres">
      <dgm:prSet presAssocID="{B13770E4-7C1A-42B2-930C-7AD84448471F}" presName="sibTrans" presStyleCnt="0"/>
      <dgm:spPr/>
    </dgm:pt>
    <dgm:pt modelId="{781752CB-35F9-4CB4-AF14-791471FBA321}" type="pres">
      <dgm:prSet presAssocID="{3B8CA9B4-A79D-44FD-83FE-6BEBAB8CED79}" presName="compNode" presStyleCnt="0"/>
      <dgm:spPr/>
    </dgm:pt>
    <dgm:pt modelId="{78D4EF31-F1D5-4DFB-80F8-D6A9E946A313}" type="pres">
      <dgm:prSet presAssocID="{3B8CA9B4-A79D-44FD-83FE-6BEBAB8CED79}" presName="bgRect" presStyleLbl="bgShp" presStyleIdx="5" presStyleCnt="6"/>
      <dgm:spPr/>
    </dgm:pt>
    <dgm:pt modelId="{6422E6B7-449F-4D18-AD2F-18F1813DFB68}" type="pres">
      <dgm:prSet presAssocID="{3B8CA9B4-A79D-44FD-83FE-6BEBAB8CED79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C4CDF28D-7295-450D-A27C-8F99FFFF1343}" type="pres">
      <dgm:prSet presAssocID="{3B8CA9B4-A79D-44FD-83FE-6BEBAB8CED79}" presName="spaceRect" presStyleCnt="0"/>
      <dgm:spPr/>
    </dgm:pt>
    <dgm:pt modelId="{D51D619C-D4D6-4259-895B-3A363F512018}" type="pres">
      <dgm:prSet presAssocID="{3B8CA9B4-A79D-44FD-83FE-6BEBAB8CED7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289A904-2154-44E4-A634-7C31EB3E2DFF}" srcId="{E8EE7F18-DE40-4A91-BBA5-D677DAF85C11}" destId="{4153D833-D491-451A-BA5B-0F7AA8E8BC31}" srcOrd="0" destOrd="0" parTransId="{5D2E9A6F-F6D4-47D8-90D7-D60C46B9AED5}" sibTransId="{4AE83A04-A8FD-492E-A3FA-E2665C498613}"/>
    <dgm:cxn modelId="{7E230C1C-1400-41CA-B508-597EF4BF3BCF}" srcId="{E8EE7F18-DE40-4A91-BBA5-D677DAF85C11}" destId="{62B74226-BD92-4DF0-BBC4-0831D325AFEC}" srcOrd="4" destOrd="0" parTransId="{3174EF24-DF3F-4377-9292-3D26EB63D119}" sibTransId="{B13770E4-7C1A-42B2-930C-7AD84448471F}"/>
    <dgm:cxn modelId="{CB57BC5E-02A4-4A45-A840-C2598D852044}" type="presOf" srcId="{3B8CA9B4-A79D-44FD-83FE-6BEBAB8CED79}" destId="{D51D619C-D4D6-4259-895B-3A363F512018}" srcOrd="0" destOrd="0" presId="urn:microsoft.com/office/officeart/2018/2/layout/IconVerticalSolidList"/>
    <dgm:cxn modelId="{9FC2E85E-5793-4127-9596-37067E456C1A}" type="presOf" srcId="{18536D68-DDEE-4220-90AD-6206C804E4B2}" destId="{3C2B2C47-0551-491D-B097-0C418D7E4915}" srcOrd="0" destOrd="0" presId="urn:microsoft.com/office/officeart/2018/2/layout/IconVerticalSolidList"/>
    <dgm:cxn modelId="{DFC9E349-77B3-4DA8-9549-B21D0C853073}" type="presOf" srcId="{1C84BE33-BE61-40FD-8025-A9A97A05FC3C}" destId="{89D94E70-FF71-425B-BB5D-423841B5A738}" srcOrd="0" destOrd="0" presId="urn:microsoft.com/office/officeart/2018/2/layout/IconVerticalSolidList"/>
    <dgm:cxn modelId="{3E74717A-66DB-4921-A6FE-66389348F67B}" type="presOf" srcId="{E8EE7F18-DE40-4A91-BBA5-D677DAF85C11}" destId="{5EC1DCD7-B6EE-4749-9AE4-C1AFDE19F03C}" srcOrd="0" destOrd="0" presId="urn:microsoft.com/office/officeart/2018/2/layout/IconVerticalSolidList"/>
    <dgm:cxn modelId="{C0CE2A8D-EEBC-4967-A308-3838878B2847}" srcId="{E8EE7F18-DE40-4A91-BBA5-D677DAF85C11}" destId="{1C84BE33-BE61-40FD-8025-A9A97A05FC3C}" srcOrd="2" destOrd="0" parTransId="{86068E92-E215-493B-A92F-B3AB7F8612D9}" sibTransId="{FBCB029A-B7F5-4046-8E07-E5D9DDAE42D0}"/>
    <dgm:cxn modelId="{95E5E29C-903C-4133-AD99-7B36B1DE86D3}" type="presOf" srcId="{69E0F351-C58C-4E78-AEFA-E3F9E6352897}" destId="{502FD091-BC2E-4FFF-8225-ECE600140CE4}" srcOrd="0" destOrd="0" presId="urn:microsoft.com/office/officeart/2018/2/layout/IconVerticalSolidList"/>
    <dgm:cxn modelId="{710CF8A5-E284-4937-81C1-B3377EB3FBD1}" type="presOf" srcId="{62B74226-BD92-4DF0-BBC4-0831D325AFEC}" destId="{9C189AB3-986A-4AB2-AB0B-E484B85222EE}" srcOrd="0" destOrd="0" presId="urn:microsoft.com/office/officeart/2018/2/layout/IconVerticalSolidList"/>
    <dgm:cxn modelId="{9B8B1BA9-5EB1-482F-B02D-2AFBF2CACFA1}" type="presOf" srcId="{4153D833-D491-451A-BA5B-0F7AA8E8BC31}" destId="{4616E3CF-0141-4939-888E-86E9AC917C0A}" srcOrd="0" destOrd="0" presId="urn:microsoft.com/office/officeart/2018/2/layout/IconVerticalSolidList"/>
    <dgm:cxn modelId="{9B1CF8BF-C119-4E49-9FF0-00BE5F0A43E3}" srcId="{E8EE7F18-DE40-4A91-BBA5-D677DAF85C11}" destId="{18536D68-DDEE-4220-90AD-6206C804E4B2}" srcOrd="3" destOrd="0" parTransId="{83957511-D029-451B-B813-B4C86AA99C84}" sibTransId="{0DCD9000-2099-40D8-9537-382BA5545ADC}"/>
    <dgm:cxn modelId="{10CEDDEF-20D3-4BE3-8977-34F19D02B68E}" srcId="{E8EE7F18-DE40-4A91-BBA5-D677DAF85C11}" destId="{3B8CA9B4-A79D-44FD-83FE-6BEBAB8CED79}" srcOrd="5" destOrd="0" parTransId="{C4765EEE-1939-40DD-BB82-16B73A538518}" sibTransId="{30C3A4A0-A418-4EC3-A8BC-5BBE9BA70966}"/>
    <dgm:cxn modelId="{C84151FC-B8ED-4030-8906-D7B29F6B2F13}" srcId="{E8EE7F18-DE40-4A91-BBA5-D677DAF85C11}" destId="{69E0F351-C58C-4E78-AEFA-E3F9E6352897}" srcOrd="1" destOrd="0" parTransId="{E9F84AF1-4ADE-4D00-8353-35705BD827E7}" sibTransId="{3B8F2B48-5ED4-4DD5-A4CF-6AF829B592A6}"/>
    <dgm:cxn modelId="{CBB73B40-5A87-43AA-87BC-26C759A1D704}" type="presParOf" srcId="{5EC1DCD7-B6EE-4749-9AE4-C1AFDE19F03C}" destId="{8E6EA51E-24E1-4341-97C7-88D6DF38C905}" srcOrd="0" destOrd="0" presId="urn:microsoft.com/office/officeart/2018/2/layout/IconVerticalSolidList"/>
    <dgm:cxn modelId="{95787ACF-D455-48D0-AE2C-9E0BBB2A0C1E}" type="presParOf" srcId="{8E6EA51E-24E1-4341-97C7-88D6DF38C905}" destId="{A4516A22-83A5-410A-8FD7-6F458F5122E6}" srcOrd="0" destOrd="0" presId="urn:microsoft.com/office/officeart/2018/2/layout/IconVerticalSolidList"/>
    <dgm:cxn modelId="{ED970B33-EF3B-4295-8F3C-EBBE8A76C787}" type="presParOf" srcId="{8E6EA51E-24E1-4341-97C7-88D6DF38C905}" destId="{DCB0CF1B-7BC8-4CEE-A61F-5A5CBDA47046}" srcOrd="1" destOrd="0" presId="urn:microsoft.com/office/officeart/2018/2/layout/IconVerticalSolidList"/>
    <dgm:cxn modelId="{B41F8A2E-390F-488F-B7E2-4D20D65D805E}" type="presParOf" srcId="{8E6EA51E-24E1-4341-97C7-88D6DF38C905}" destId="{700339A1-C8D7-490A-8807-A5953A6863D2}" srcOrd="2" destOrd="0" presId="urn:microsoft.com/office/officeart/2018/2/layout/IconVerticalSolidList"/>
    <dgm:cxn modelId="{2F5A38BB-9DB4-43EB-BC4B-69AFA27B171C}" type="presParOf" srcId="{8E6EA51E-24E1-4341-97C7-88D6DF38C905}" destId="{4616E3CF-0141-4939-888E-86E9AC917C0A}" srcOrd="3" destOrd="0" presId="urn:microsoft.com/office/officeart/2018/2/layout/IconVerticalSolidList"/>
    <dgm:cxn modelId="{66398926-446C-4C2D-9FC1-2523AA3AD809}" type="presParOf" srcId="{5EC1DCD7-B6EE-4749-9AE4-C1AFDE19F03C}" destId="{D677D63C-6D1E-420C-A6ED-8DC2031BF6B1}" srcOrd="1" destOrd="0" presId="urn:microsoft.com/office/officeart/2018/2/layout/IconVerticalSolidList"/>
    <dgm:cxn modelId="{A20E781E-312C-4F32-B52F-C4CAA12523EC}" type="presParOf" srcId="{5EC1DCD7-B6EE-4749-9AE4-C1AFDE19F03C}" destId="{854DB53D-4F3F-4674-85BD-B53BFFDCFE05}" srcOrd="2" destOrd="0" presId="urn:microsoft.com/office/officeart/2018/2/layout/IconVerticalSolidList"/>
    <dgm:cxn modelId="{00353B08-02A5-4C3F-ADD9-B14359028020}" type="presParOf" srcId="{854DB53D-4F3F-4674-85BD-B53BFFDCFE05}" destId="{ECD1E496-8D38-4B64-97C6-3B7B8C211AC6}" srcOrd="0" destOrd="0" presId="urn:microsoft.com/office/officeart/2018/2/layout/IconVerticalSolidList"/>
    <dgm:cxn modelId="{64757CDB-FD3A-4ACB-80E8-81C5FA5BC5A3}" type="presParOf" srcId="{854DB53D-4F3F-4674-85BD-B53BFFDCFE05}" destId="{7092D5DA-8C81-44C1-A8F9-70C70480E787}" srcOrd="1" destOrd="0" presId="urn:microsoft.com/office/officeart/2018/2/layout/IconVerticalSolidList"/>
    <dgm:cxn modelId="{E7029258-1F60-42BA-9304-C72D56119932}" type="presParOf" srcId="{854DB53D-4F3F-4674-85BD-B53BFFDCFE05}" destId="{55C5E7E8-F636-41F4-B5E6-BC0E5F9352A8}" srcOrd="2" destOrd="0" presId="urn:microsoft.com/office/officeart/2018/2/layout/IconVerticalSolidList"/>
    <dgm:cxn modelId="{950BA908-1EA8-43F6-985F-C4FEE376F285}" type="presParOf" srcId="{854DB53D-4F3F-4674-85BD-B53BFFDCFE05}" destId="{502FD091-BC2E-4FFF-8225-ECE600140CE4}" srcOrd="3" destOrd="0" presId="urn:microsoft.com/office/officeart/2018/2/layout/IconVerticalSolidList"/>
    <dgm:cxn modelId="{D390610E-3A16-4257-BC97-79972563B544}" type="presParOf" srcId="{5EC1DCD7-B6EE-4749-9AE4-C1AFDE19F03C}" destId="{F33CBE1D-7C3E-41E5-9819-893123F9E785}" srcOrd="3" destOrd="0" presId="urn:microsoft.com/office/officeart/2018/2/layout/IconVerticalSolidList"/>
    <dgm:cxn modelId="{D3CAE156-82F1-4CBE-A49B-FCEB7464463E}" type="presParOf" srcId="{5EC1DCD7-B6EE-4749-9AE4-C1AFDE19F03C}" destId="{DE19D390-E32E-4B51-957D-328D4D2ED39F}" srcOrd="4" destOrd="0" presId="urn:microsoft.com/office/officeart/2018/2/layout/IconVerticalSolidList"/>
    <dgm:cxn modelId="{4F3AD71D-922E-4868-92EA-7833A4D1B266}" type="presParOf" srcId="{DE19D390-E32E-4B51-957D-328D4D2ED39F}" destId="{C9971CC2-D1B5-4AE6-8500-1AC70675417D}" srcOrd="0" destOrd="0" presId="urn:microsoft.com/office/officeart/2018/2/layout/IconVerticalSolidList"/>
    <dgm:cxn modelId="{E01B421F-886F-4F41-96B3-5370428448A2}" type="presParOf" srcId="{DE19D390-E32E-4B51-957D-328D4D2ED39F}" destId="{81A1854F-5819-438F-8DCC-0C8B49FF2CA0}" srcOrd="1" destOrd="0" presId="urn:microsoft.com/office/officeart/2018/2/layout/IconVerticalSolidList"/>
    <dgm:cxn modelId="{27B60D0D-C417-4705-A7F5-9E461EC4C980}" type="presParOf" srcId="{DE19D390-E32E-4B51-957D-328D4D2ED39F}" destId="{106247FC-DDF6-4676-9D38-9D11C0887FC7}" srcOrd="2" destOrd="0" presId="urn:microsoft.com/office/officeart/2018/2/layout/IconVerticalSolidList"/>
    <dgm:cxn modelId="{4A2A3DCA-F4B7-49EA-BF2B-67ACB5EE9388}" type="presParOf" srcId="{DE19D390-E32E-4B51-957D-328D4D2ED39F}" destId="{89D94E70-FF71-425B-BB5D-423841B5A738}" srcOrd="3" destOrd="0" presId="urn:microsoft.com/office/officeart/2018/2/layout/IconVerticalSolidList"/>
    <dgm:cxn modelId="{979F07C5-5C06-445E-ACCF-F3F5E53AEB37}" type="presParOf" srcId="{5EC1DCD7-B6EE-4749-9AE4-C1AFDE19F03C}" destId="{0076B470-AC06-40D6-8851-30F3F400E084}" srcOrd="5" destOrd="0" presId="urn:microsoft.com/office/officeart/2018/2/layout/IconVerticalSolidList"/>
    <dgm:cxn modelId="{292FD13D-6296-4BBD-9083-D5E8AE679064}" type="presParOf" srcId="{5EC1DCD7-B6EE-4749-9AE4-C1AFDE19F03C}" destId="{BF8D54ED-CE80-4B52-9B6E-945D88A07E50}" srcOrd="6" destOrd="0" presId="urn:microsoft.com/office/officeart/2018/2/layout/IconVerticalSolidList"/>
    <dgm:cxn modelId="{2500519E-7C16-42BB-BC53-0221F0D9C122}" type="presParOf" srcId="{BF8D54ED-CE80-4B52-9B6E-945D88A07E50}" destId="{B28E96BA-E61F-4236-939F-F988BA5D6736}" srcOrd="0" destOrd="0" presId="urn:microsoft.com/office/officeart/2018/2/layout/IconVerticalSolidList"/>
    <dgm:cxn modelId="{FD94850A-6974-4804-A689-05B64BE5F4E7}" type="presParOf" srcId="{BF8D54ED-CE80-4B52-9B6E-945D88A07E50}" destId="{A021E0CE-1252-4810-BEA4-54686D467D3D}" srcOrd="1" destOrd="0" presId="urn:microsoft.com/office/officeart/2018/2/layout/IconVerticalSolidList"/>
    <dgm:cxn modelId="{303D4D90-D1B5-4677-BD2E-2D7CC2253545}" type="presParOf" srcId="{BF8D54ED-CE80-4B52-9B6E-945D88A07E50}" destId="{BE57B096-DE6E-41E0-AD34-6E91681E300E}" srcOrd="2" destOrd="0" presId="urn:microsoft.com/office/officeart/2018/2/layout/IconVerticalSolidList"/>
    <dgm:cxn modelId="{F6156303-19B7-42E1-B4B7-460C3D3B29AA}" type="presParOf" srcId="{BF8D54ED-CE80-4B52-9B6E-945D88A07E50}" destId="{3C2B2C47-0551-491D-B097-0C418D7E4915}" srcOrd="3" destOrd="0" presId="urn:microsoft.com/office/officeart/2018/2/layout/IconVerticalSolidList"/>
    <dgm:cxn modelId="{9496C4CC-EDEB-455E-BF6D-F02D726427FF}" type="presParOf" srcId="{5EC1DCD7-B6EE-4749-9AE4-C1AFDE19F03C}" destId="{0A215DF1-D09F-404E-BC9F-7252A68F538F}" srcOrd="7" destOrd="0" presId="urn:microsoft.com/office/officeart/2018/2/layout/IconVerticalSolidList"/>
    <dgm:cxn modelId="{ED0C4523-0957-4E8A-9B05-AA50EFC66ECB}" type="presParOf" srcId="{5EC1DCD7-B6EE-4749-9AE4-C1AFDE19F03C}" destId="{F7785D5D-F639-4644-A37D-FF388EB9EC99}" srcOrd="8" destOrd="0" presId="urn:microsoft.com/office/officeart/2018/2/layout/IconVerticalSolidList"/>
    <dgm:cxn modelId="{1EE8517F-8D49-4D9C-AF89-7FCD3CA77C5D}" type="presParOf" srcId="{F7785D5D-F639-4644-A37D-FF388EB9EC99}" destId="{A93602DF-D005-4EAD-96AF-CC7A7FBA383D}" srcOrd="0" destOrd="0" presId="urn:microsoft.com/office/officeart/2018/2/layout/IconVerticalSolidList"/>
    <dgm:cxn modelId="{6BD92473-EBE8-4184-A3D7-04E5EDFD1D5E}" type="presParOf" srcId="{F7785D5D-F639-4644-A37D-FF388EB9EC99}" destId="{962358C6-5EC1-4F43-87C4-5E0EF522A773}" srcOrd="1" destOrd="0" presId="urn:microsoft.com/office/officeart/2018/2/layout/IconVerticalSolidList"/>
    <dgm:cxn modelId="{22E0B034-73EC-43D9-9A43-E96FF4AED81C}" type="presParOf" srcId="{F7785D5D-F639-4644-A37D-FF388EB9EC99}" destId="{94295106-7FCC-4F24-827C-0AE2D2811868}" srcOrd="2" destOrd="0" presId="urn:microsoft.com/office/officeart/2018/2/layout/IconVerticalSolidList"/>
    <dgm:cxn modelId="{7653DDC7-68F8-44D5-8B78-7F6A4A8EF323}" type="presParOf" srcId="{F7785D5D-F639-4644-A37D-FF388EB9EC99}" destId="{9C189AB3-986A-4AB2-AB0B-E484B85222EE}" srcOrd="3" destOrd="0" presId="urn:microsoft.com/office/officeart/2018/2/layout/IconVerticalSolidList"/>
    <dgm:cxn modelId="{3D5C8A36-2222-484C-AA11-32F285ED02E5}" type="presParOf" srcId="{5EC1DCD7-B6EE-4749-9AE4-C1AFDE19F03C}" destId="{908B0F94-190E-4BA1-B953-B4C62BF85AFD}" srcOrd="9" destOrd="0" presId="urn:microsoft.com/office/officeart/2018/2/layout/IconVerticalSolidList"/>
    <dgm:cxn modelId="{C14054A3-9C75-4009-B85D-9F7473F4A998}" type="presParOf" srcId="{5EC1DCD7-B6EE-4749-9AE4-C1AFDE19F03C}" destId="{781752CB-35F9-4CB4-AF14-791471FBA321}" srcOrd="10" destOrd="0" presId="urn:microsoft.com/office/officeart/2018/2/layout/IconVerticalSolidList"/>
    <dgm:cxn modelId="{56D1D359-3B60-420B-B514-F99BF86DFA71}" type="presParOf" srcId="{781752CB-35F9-4CB4-AF14-791471FBA321}" destId="{78D4EF31-F1D5-4DFB-80F8-D6A9E946A313}" srcOrd="0" destOrd="0" presId="urn:microsoft.com/office/officeart/2018/2/layout/IconVerticalSolidList"/>
    <dgm:cxn modelId="{273CDE2D-F01C-48FB-9058-BBE94E93859C}" type="presParOf" srcId="{781752CB-35F9-4CB4-AF14-791471FBA321}" destId="{6422E6B7-449F-4D18-AD2F-18F1813DFB68}" srcOrd="1" destOrd="0" presId="urn:microsoft.com/office/officeart/2018/2/layout/IconVerticalSolidList"/>
    <dgm:cxn modelId="{2D7FEAB5-D89F-4B79-B91C-F46AB9E20545}" type="presParOf" srcId="{781752CB-35F9-4CB4-AF14-791471FBA321}" destId="{C4CDF28D-7295-450D-A27C-8F99FFFF1343}" srcOrd="2" destOrd="0" presId="urn:microsoft.com/office/officeart/2018/2/layout/IconVerticalSolidList"/>
    <dgm:cxn modelId="{B84C3017-D88E-478B-99DD-C541D8883C9D}" type="presParOf" srcId="{781752CB-35F9-4CB4-AF14-791471FBA321}" destId="{D51D619C-D4D6-4259-895B-3A363F5120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F069CB-5CE8-48EE-908E-011091B0428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92C6A282-46FF-4EE8-B318-829AA8849C7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Cavolini"/>
              <a:cs typeface="Cavolini"/>
            </a:rPr>
            <a:t>Basil’s Bakery is a small, independent organisation located in a shopping retail park in Coventry, UK.</a:t>
          </a:r>
          <a:endParaRPr lang="en-US" sz="1600">
            <a:latin typeface="Cavolini"/>
            <a:cs typeface="Cavolini"/>
          </a:endParaRPr>
        </a:p>
      </dgm:t>
    </dgm:pt>
    <dgm:pt modelId="{525442F1-EC6F-438D-B362-94618CE0A2C6}" type="parTrans" cxnId="{1DB7FA78-E701-437F-94F2-500698A1C7D6}">
      <dgm:prSet/>
      <dgm:spPr/>
      <dgm:t>
        <a:bodyPr/>
        <a:lstStyle/>
        <a:p>
          <a:endParaRPr lang="en-US"/>
        </a:p>
      </dgm:t>
    </dgm:pt>
    <dgm:pt modelId="{24EFFDB6-AAEA-4856-B449-50A2233B8109}" type="sibTrans" cxnId="{1DB7FA78-E701-437F-94F2-500698A1C7D6}">
      <dgm:prSet/>
      <dgm:spPr/>
      <dgm:t>
        <a:bodyPr/>
        <a:lstStyle/>
        <a:p>
          <a:endParaRPr lang="en-US"/>
        </a:p>
      </dgm:t>
    </dgm:pt>
    <dgm:pt modelId="{EF25FF38-B2D9-4CA4-B38D-44DD0DA70D1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Cavolini"/>
              <a:cs typeface="Cavolini"/>
            </a:rPr>
            <a:t>The business was opened in 2015.</a:t>
          </a:r>
          <a:endParaRPr lang="en-US" sz="1600">
            <a:latin typeface="Cavolini"/>
            <a:cs typeface="Cavolini"/>
          </a:endParaRPr>
        </a:p>
      </dgm:t>
    </dgm:pt>
    <dgm:pt modelId="{40D19420-08E4-4E05-9E3D-1E31446DBF58}" type="parTrans" cxnId="{328F6BDD-05C3-4EDA-9D64-3C1DB2E68632}">
      <dgm:prSet/>
      <dgm:spPr/>
      <dgm:t>
        <a:bodyPr/>
        <a:lstStyle/>
        <a:p>
          <a:endParaRPr lang="en-US"/>
        </a:p>
      </dgm:t>
    </dgm:pt>
    <dgm:pt modelId="{1C04BCC3-847B-4FE9-A537-2EFA15FE141D}" type="sibTrans" cxnId="{328F6BDD-05C3-4EDA-9D64-3C1DB2E68632}">
      <dgm:prSet/>
      <dgm:spPr/>
      <dgm:t>
        <a:bodyPr/>
        <a:lstStyle/>
        <a:p>
          <a:endParaRPr lang="en-US"/>
        </a:p>
      </dgm:t>
    </dgm:pt>
    <dgm:pt modelId="{D42BEB94-4595-45D4-93AB-5CC9C5C0385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Cavolini"/>
              <a:cs typeface="Cavolini"/>
            </a:rPr>
            <a:t>Basil is an artisan baker who  sources premium organic ingredients, modern styled cakes, pastries, and breads.</a:t>
          </a:r>
          <a:endParaRPr lang="en-US" sz="1600">
            <a:latin typeface="Cavolini"/>
            <a:cs typeface="Cavolini"/>
          </a:endParaRPr>
        </a:p>
      </dgm:t>
    </dgm:pt>
    <dgm:pt modelId="{55CB8D71-300E-4F3D-8A30-FE508E9B2055}" type="parTrans" cxnId="{332C40C5-41B4-477B-BA29-1961E4588BD7}">
      <dgm:prSet/>
      <dgm:spPr/>
      <dgm:t>
        <a:bodyPr/>
        <a:lstStyle/>
        <a:p>
          <a:endParaRPr lang="en-US"/>
        </a:p>
      </dgm:t>
    </dgm:pt>
    <dgm:pt modelId="{8853E4CF-6250-4EF9-9980-A124C7EED8FA}" type="sibTrans" cxnId="{332C40C5-41B4-477B-BA29-1961E4588BD7}">
      <dgm:prSet/>
      <dgm:spPr/>
      <dgm:t>
        <a:bodyPr/>
        <a:lstStyle/>
        <a:p>
          <a:endParaRPr lang="en-US"/>
        </a:p>
      </dgm:t>
    </dgm:pt>
    <dgm:pt modelId="{F273C6B5-A305-4673-9606-130820C198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Cavolini"/>
              <a:cs typeface="Cavolini"/>
            </a:rPr>
            <a:t>The bakery's local customers are office and warehouse workers that are situated near by the bakery's location</a:t>
          </a:r>
          <a:endParaRPr lang="en-US" sz="1600">
            <a:latin typeface="Cavolini"/>
            <a:cs typeface="Cavolini"/>
          </a:endParaRPr>
        </a:p>
      </dgm:t>
    </dgm:pt>
    <dgm:pt modelId="{A1BDBFA6-2945-42B6-8983-4DE3CA34DEAD}" type="parTrans" cxnId="{1509251B-F594-4B92-A966-291030558729}">
      <dgm:prSet/>
      <dgm:spPr/>
      <dgm:t>
        <a:bodyPr/>
        <a:lstStyle/>
        <a:p>
          <a:endParaRPr lang="en-US"/>
        </a:p>
      </dgm:t>
    </dgm:pt>
    <dgm:pt modelId="{37CCD38D-6722-4A00-AE7F-E978A8BD7588}" type="sibTrans" cxnId="{1509251B-F594-4B92-A966-291030558729}">
      <dgm:prSet/>
      <dgm:spPr/>
      <dgm:t>
        <a:bodyPr/>
        <a:lstStyle/>
        <a:p>
          <a:endParaRPr lang="en-US"/>
        </a:p>
      </dgm:t>
    </dgm:pt>
    <dgm:pt modelId="{2109DF95-CFC9-442E-AD67-BDC3E564A96D}" type="pres">
      <dgm:prSet presAssocID="{12F069CB-5CE8-48EE-908E-011091B04283}" presName="root" presStyleCnt="0">
        <dgm:presLayoutVars>
          <dgm:dir/>
          <dgm:resizeHandles val="exact"/>
        </dgm:presLayoutVars>
      </dgm:prSet>
      <dgm:spPr/>
    </dgm:pt>
    <dgm:pt modelId="{2C76FE8E-1DEA-4B43-9815-CC44864930A3}" type="pres">
      <dgm:prSet presAssocID="{92C6A282-46FF-4EE8-B318-829AA8849C74}" presName="compNode" presStyleCnt="0"/>
      <dgm:spPr/>
    </dgm:pt>
    <dgm:pt modelId="{6E0D7040-848C-416C-939C-E22F6E757F43}" type="pres">
      <dgm:prSet presAssocID="{92C6A282-46FF-4EE8-B318-829AA8849C74}" presName="bgRect" presStyleLbl="bgShp" presStyleIdx="0" presStyleCnt="4"/>
      <dgm:spPr/>
    </dgm:pt>
    <dgm:pt modelId="{ED2A9487-3583-4484-AFD2-9BB24CBF2453}" type="pres">
      <dgm:prSet presAssocID="{92C6A282-46FF-4EE8-B318-829AA8849C7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4893CC84-3B9B-4C66-89AE-A834A18DE421}" type="pres">
      <dgm:prSet presAssocID="{92C6A282-46FF-4EE8-B318-829AA8849C74}" presName="spaceRect" presStyleCnt="0"/>
      <dgm:spPr/>
    </dgm:pt>
    <dgm:pt modelId="{DA4D0EF1-730E-47D7-A263-7AF543B2A107}" type="pres">
      <dgm:prSet presAssocID="{92C6A282-46FF-4EE8-B318-829AA8849C74}" presName="parTx" presStyleLbl="revTx" presStyleIdx="0" presStyleCnt="4">
        <dgm:presLayoutVars>
          <dgm:chMax val="0"/>
          <dgm:chPref val="0"/>
        </dgm:presLayoutVars>
      </dgm:prSet>
      <dgm:spPr/>
    </dgm:pt>
    <dgm:pt modelId="{A57BC406-9DD6-49F5-A2C6-52DFE56C62D2}" type="pres">
      <dgm:prSet presAssocID="{24EFFDB6-AAEA-4856-B449-50A2233B8109}" presName="sibTrans" presStyleCnt="0"/>
      <dgm:spPr/>
    </dgm:pt>
    <dgm:pt modelId="{33C6D504-C3C4-4A5E-BF53-8AEBA2A6B2C0}" type="pres">
      <dgm:prSet presAssocID="{EF25FF38-B2D9-4CA4-B38D-44DD0DA70D14}" presName="compNode" presStyleCnt="0"/>
      <dgm:spPr/>
    </dgm:pt>
    <dgm:pt modelId="{5972DBDC-EBFA-4931-B907-3683F6258990}" type="pres">
      <dgm:prSet presAssocID="{EF25FF38-B2D9-4CA4-B38D-44DD0DA70D14}" presName="bgRect" presStyleLbl="bgShp" presStyleIdx="1" presStyleCnt="4"/>
      <dgm:spPr/>
    </dgm:pt>
    <dgm:pt modelId="{EC55D42A-2700-4BFD-8E76-4083463D8288}" type="pres">
      <dgm:prSet presAssocID="{EF25FF38-B2D9-4CA4-B38D-44DD0DA70D1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E2E08052-5F25-45E3-A992-AFEA7FE7D380}" type="pres">
      <dgm:prSet presAssocID="{EF25FF38-B2D9-4CA4-B38D-44DD0DA70D14}" presName="spaceRect" presStyleCnt="0"/>
      <dgm:spPr/>
    </dgm:pt>
    <dgm:pt modelId="{88038C49-30B2-4204-ADCC-A3A90D450875}" type="pres">
      <dgm:prSet presAssocID="{EF25FF38-B2D9-4CA4-B38D-44DD0DA70D14}" presName="parTx" presStyleLbl="revTx" presStyleIdx="1" presStyleCnt="4">
        <dgm:presLayoutVars>
          <dgm:chMax val="0"/>
          <dgm:chPref val="0"/>
        </dgm:presLayoutVars>
      </dgm:prSet>
      <dgm:spPr/>
    </dgm:pt>
    <dgm:pt modelId="{9B34EB0A-B527-461E-950A-EB7CB167C345}" type="pres">
      <dgm:prSet presAssocID="{1C04BCC3-847B-4FE9-A537-2EFA15FE141D}" presName="sibTrans" presStyleCnt="0"/>
      <dgm:spPr/>
    </dgm:pt>
    <dgm:pt modelId="{FF19217C-1A8A-432E-B50B-F4E267DBFF95}" type="pres">
      <dgm:prSet presAssocID="{D42BEB94-4595-45D4-93AB-5CC9C5C0385E}" presName="compNode" presStyleCnt="0"/>
      <dgm:spPr/>
    </dgm:pt>
    <dgm:pt modelId="{BF91D777-9EAF-4388-8D28-AB164936A971}" type="pres">
      <dgm:prSet presAssocID="{D42BEB94-4595-45D4-93AB-5CC9C5C0385E}" presName="bgRect" presStyleLbl="bgShp" presStyleIdx="2" presStyleCnt="4"/>
      <dgm:spPr/>
    </dgm:pt>
    <dgm:pt modelId="{253402D4-13BE-4469-B263-F967B3567F37}" type="pres">
      <dgm:prSet presAssocID="{D42BEB94-4595-45D4-93AB-5CC9C5C0385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D4CC1579-84C8-42E2-9DF4-3DDAA9AF0F99}" type="pres">
      <dgm:prSet presAssocID="{D42BEB94-4595-45D4-93AB-5CC9C5C0385E}" presName="spaceRect" presStyleCnt="0"/>
      <dgm:spPr/>
    </dgm:pt>
    <dgm:pt modelId="{2DCF24B6-DBA5-478A-A65D-AE9CDDE6E957}" type="pres">
      <dgm:prSet presAssocID="{D42BEB94-4595-45D4-93AB-5CC9C5C0385E}" presName="parTx" presStyleLbl="revTx" presStyleIdx="2" presStyleCnt="4">
        <dgm:presLayoutVars>
          <dgm:chMax val="0"/>
          <dgm:chPref val="0"/>
        </dgm:presLayoutVars>
      </dgm:prSet>
      <dgm:spPr/>
    </dgm:pt>
    <dgm:pt modelId="{E56444DC-3512-4C5E-8C34-BE6F8A0F88F8}" type="pres">
      <dgm:prSet presAssocID="{8853E4CF-6250-4EF9-9980-A124C7EED8FA}" presName="sibTrans" presStyleCnt="0"/>
      <dgm:spPr/>
    </dgm:pt>
    <dgm:pt modelId="{F589AD93-3749-4BEA-8A41-5DC9A8A87424}" type="pres">
      <dgm:prSet presAssocID="{F273C6B5-A305-4673-9606-130820C1983A}" presName="compNode" presStyleCnt="0"/>
      <dgm:spPr/>
    </dgm:pt>
    <dgm:pt modelId="{F16D9C1C-ED96-4477-8C2C-EA6459475365}" type="pres">
      <dgm:prSet presAssocID="{F273C6B5-A305-4673-9606-130820C1983A}" presName="bgRect" presStyleLbl="bgShp" presStyleIdx="3" presStyleCnt="4"/>
      <dgm:spPr/>
    </dgm:pt>
    <dgm:pt modelId="{D8374C5B-34D5-4B19-9131-BAE2C81A92B0}" type="pres">
      <dgm:prSet presAssocID="{F273C6B5-A305-4673-9606-130820C1983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ke slice"/>
        </a:ext>
      </dgm:extLst>
    </dgm:pt>
    <dgm:pt modelId="{B89945C5-FD53-4C37-A31A-53FFF387CB7F}" type="pres">
      <dgm:prSet presAssocID="{F273C6B5-A305-4673-9606-130820C1983A}" presName="spaceRect" presStyleCnt="0"/>
      <dgm:spPr/>
    </dgm:pt>
    <dgm:pt modelId="{E32D7EAF-C478-479B-83B6-92046B06B4C3}" type="pres">
      <dgm:prSet presAssocID="{F273C6B5-A305-4673-9606-130820C1983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8119703-7CA7-4446-96BF-5D540237497A}" type="presOf" srcId="{D42BEB94-4595-45D4-93AB-5CC9C5C0385E}" destId="{2DCF24B6-DBA5-478A-A65D-AE9CDDE6E957}" srcOrd="0" destOrd="0" presId="urn:microsoft.com/office/officeart/2018/2/layout/IconVerticalSolidList"/>
    <dgm:cxn modelId="{1509251B-F594-4B92-A966-291030558729}" srcId="{12F069CB-5CE8-48EE-908E-011091B04283}" destId="{F273C6B5-A305-4673-9606-130820C1983A}" srcOrd="3" destOrd="0" parTransId="{A1BDBFA6-2945-42B6-8983-4DE3CA34DEAD}" sibTransId="{37CCD38D-6722-4A00-AE7F-E978A8BD7588}"/>
    <dgm:cxn modelId="{1DB7FA78-E701-437F-94F2-500698A1C7D6}" srcId="{12F069CB-5CE8-48EE-908E-011091B04283}" destId="{92C6A282-46FF-4EE8-B318-829AA8849C74}" srcOrd="0" destOrd="0" parTransId="{525442F1-EC6F-438D-B362-94618CE0A2C6}" sibTransId="{24EFFDB6-AAEA-4856-B449-50A2233B8109}"/>
    <dgm:cxn modelId="{22D8598B-B8F4-4AF7-8903-51A69B92F6A2}" type="presOf" srcId="{EF25FF38-B2D9-4CA4-B38D-44DD0DA70D14}" destId="{88038C49-30B2-4204-ADCC-A3A90D450875}" srcOrd="0" destOrd="0" presId="urn:microsoft.com/office/officeart/2018/2/layout/IconVerticalSolidList"/>
    <dgm:cxn modelId="{5F7153B9-084E-407B-AFEF-AB2D9AFCE7AF}" type="presOf" srcId="{12F069CB-5CE8-48EE-908E-011091B04283}" destId="{2109DF95-CFC9-442E-AD67-BDC3E564A96D}" srcOrd="0" destOrd="0" presId="urn:microsoft.com/office/officeart/2018/2/layout/IconVerticalSolidList"/>
    <dgm:cxn modelId="{332C40C5-41B4-477B-BA29-1961E4588BD7}" srcId="{12F069CB-5CE8-48EE-908E-011091B04283}" destId="{D42BEB94-4595-45D4-93AB-5CC9C5C0385E}" srcOrd="2" destOrd="0" parTransId="{55CB8D71-300E-4F3D-8A30-FE508E9B2055}" sibTransId="{8853E4CF-6250-4EF9-9980-A124C7EED8FA}"/>
    <dgm:cxn modelId="{328F6BDD-05C3-4EDA-9D64-3C1DB2E68632}" srcId="{12F069CB-5CE8-48EE-908E-011091B04283}" destId="{EF25FF38-B2D9-4CA4-B38D-44DD0DA70D14}" srcOrd="1" destOrd="0" parTransId="{40D19420-08E4-4E05-9E3D-1E31446DBF58}" sibTransId="{1C04BCC3-847B-4FE9-A537-2EFA15FE141D}"/>
    <dgm:cxn modelId="{C1D6F6E9-BCDF-4979-9521-B73EF85BB374}" type="presOf" srcId="{F273C6B5-A305-4673-9606-130820C1983A}" destId="{E32D7EAF-C478-479B-83B6-92046B06B4C3}" srcOrd="0" destOrd="0" presId="urn:microsoft.com/office/officeart/2018/2/layout/IconVerticalSolidList"/>
    <dgm:cxn modelId="{C5FAEEFB-D0DF-495A-B2D8-62A7E8954C84}" type="presOf" srcId="{92C6A282-46FF-4EE8-B318-829AA8849C74}" destId="{DA4D0EF1-730E-47D7-A263-7AF543B2A107}" srcOrd="0" destOrd="0" presId="urn:microsoft.com/office/officeart/2018/2/layout/IconVerticalSolidList"/>
    <dgm:cxn modelId="{B81D775C-1073-4349-9557-EC898A248410}" type="presParOf" srcId="{2109DF95-CFC9-442E-AD67-BDC3E564A96D}" destId="{2C76FE8E-1DEA-4B43-9815-CC44864930A3}" srcOrd="0" destOrd="0" presId="urn:microsoft.com/office/officeart/2018/2/layout/IconVerticalSolidList"/>
    <dgm:cxn modelId="{A8EFDEEC-234F-41C3-9370-336B1C4E9BD9}" type="presParOf" srcId="{2C76FE8E-1DEA-4B43-9815-CC44864930A3}" destId="{6E0D7040-848C-416C-939C-E22F6E757F43}" srcOrd="0" destOrd="0" presId="urn:microsoft.com/office/officeart/2018/2/layout/IconVerticalSolidList"/>
    <dgm:cxn modelId="{7182E784-16C2-409D-B5D8-DE0F5E2CFA95}" type="presParOf" srcId="{2C76FE8E-1DEA-4B43-9815-CC44864930A3}" destId="{ED2A9487-3583-4484-AFD2-9BB24CBF2453}" srcOrd="1" destOrd="0" presId="urn:microsoft.com/office/officeart/2018/2/layout/IconVerticalSolidList"/>
    <dgm:cxn modelId="{3AA36433-EC52-4021-9E0E-0AEB71137F25}" type="presParOf" srcId="{2C76FE8E-1DEA-4B43-9815-CC44864930A3}" destId="{4893CC84-3B9B-4C66-89AE-A834A18DE421}" srcOrd="2" destOrd="0" presId="urn:microsoft.com/office/officeart/2018/2/layout/IconVerticalSolidList"/>
    <dgm:cxn modelId="{8D22AF6A-1E1A-4DEB-817D-011CDEFF1D2F}" type="presParOf" srcId="{2C76FE8E-1DEA-4B43-9815-CC44864930A3}" destId="{DA4D0EF1-730E-47D7-A263-7AF543B2A107}" srcOrd="3" destOrd="0" presId="urn:microsoft.com/office/officeart/2018/2/layout/IconVerticalSolidList"/>
    <dgm:cxn modelId="{91883FDD-4DA0-4C87-9FF0-FECC97EA67D3}" type="presParOf" srcId="{2109DF95-CFC9-442E-AD67-BDC3E564A96D}" destId="{A57BC406-9DD6-49F5-A2C6-52DFE56C62D2}" srcOrd="1" destOrd="0" presId="urn:microsoft.com/office/officeart/2018/2/layout/IconVerticalSolidList"/>
    <dgm:cxn modelId="{5C9F8C3A-D2BC-4552-87EF-7377B8941165}" type="presParOf" srcId="{2109DF95-CFC9-442E-AD67-BDC3E564A96D}" destId="{33C6D504-C3C4-4A5E-BF53-8AEBA2A6B2C0}" srcOrd="2" destOrd="0" presId="urn:microsoft.com/office/officeart/2018/2/layout/IconVerticalSolidList"/>
    <dgm:cxn modelId="{14A0E54F-9D05-4252-9F14-1C57CE54D6DF}" type="presParOf" srcId="{33C6D504-C3C4-4A5E-BF53-8AEBA2A6B2C0}" destId="{5972DBDC-EBFA-4931-B907-3683F6258990}" srcOrd="0" destOrd="0" presId="urn:microsoft.com/office/officeart/2018/2/layout/IconVerticalSolidList"/>
    <dgm:cxn modelId="{0669759C-CB3A-428D-A8AD-AD05233BACA4}" type="presParOf" srcId="{33C6D504-C3C4-4A5E-BF53-8AEBA2A6B2C0}" destId="{EC55D42A-2700-4BFD-8E76-4083463D8288}" srcOrd="1" destOrd="0" presId="urn:microsoft.com/office/officeart/2018/2/layout/IconVerticalSolidList"/>
    <dgm:cxn modelId="{4A81BFE9-BB77-4873-BA7B-A17861B6ED92}" type="presParOf" srcId="{33C6D504-C3C4-4A5E-BF53-8AEBA2A6B2C0}" destId="{E2E08052-5F25-45E3-A992-AFEA7FE7D380}" srcOrd="2" destOrd="0" presId="urn:microsoft.com/office/officeart/2018/2/layout/IconVerticalSolidList"/>
    <dgm:cxn modelId="{4D775CC5-04C1-43DF-822E-4CC120BF0193}" type="presParOf" srcId="{33C6D504-C3C4-4A5E-BF53-8AEBA2A6B2C0}" destId="{88038C49-30B2-4204-ADCC-A3A90D450875}" srcOrd="3" destOrd="0" presId="urn:microsoft.com/office/officeart/2018/2/layout/IconVerticalSolidList"/>
    <dgm:cxn modelId="{0EB8F4BF-2E3C-479A-9390-EFC06215E314}" type="presParOf" srcId="{2109DF95-CFC9-442E-AD67-BDC3E564A96D}" destId="{9B34EB0A-B527-461E-950A-EB7CB167C345}" srcOrd="3" destOrd="0" presId="urn:microsoft.com/office/officeart/2018/2/layout/IconVerticalSolidList"/>
    <dgm:cxn modelId="{2A6E0B92-90CE-42DA-B5DF-CF7FD5D45E14}" type="presParOf" srcId="{2109DF95-CFC9-442E-AD67-BDC3E564A96D}" destId="{FF19217C-1A8A-432E-B50B-F4E267DBFF95}" srcOrd="4" destOrd="0" presId="urn:microsoft.com/office/officeart/2018/2/layout/IconVerticalSolidList"/>
    <dgm:cxn modelId="{0FFED4B9-49CA-49B3-9198-45B67C980BAB}" type="presParOf" srcId="{FF19217C-1A8A-432E-B50B-F4E267DBFF95}" destId="{BF91D777-9EAF-4388-8D28-AB164936A971}" srcOrd="0" destOrd="0" presId="urn:microsoft.com/office/officeart/2018/2/layout/IconVerticalSolidList"/>
    <dgm:cxn modelId="{F6240790-1061-4182-B5A1-652BF48AC000}" type="presParOf" srcId="{FF19217C-1A8A-432E-B50B-F4E267DBFF95}" destId="{253402D4-13BE-4469-B263-F967B3567F37}" srcOrd="1" destOrd="0" presId="urn:microsoft.com/office/officeart/2018/2/layout/IconVerticalSolidList"/>
    <dgm:cxn modelId="{15906D84-BC64-4FFD-BBD3-D581AA36C932}" type="presParOf" srcId="{FF19217C-1A8A-432E-B50B-F4E267DBFF95}" destId="{D4CC1579-84C8-42E2-9DF4-3DDAA9AF0F99}" srcOrd="2" destOrd="0" presId="urn:microsoft.com/office/officeart/2018/2/layout/IconVerticalSolidList"/>
    <dgm:cxn modelId="{D49EE7DF-AE19-4E99-974E-2D9AC5491967}" type="presParOf" srcId="{FF19217C-1A8A-432E-B50B-F4E267DBFF95}" destId="{2DCF24B6-DBA5-478A-A65D-AE9CDDE6E957}" srcOrd="3" destOrd="0" presId="urn:microsoft.com/office/officeart/2018/2/layout/IconVerticalSolidList"/>
    <dgm:cxn modelId="{0EAFB78C-FDEA-466E-A9E7-20F0B62A0DA5}" type="presParOf" srcId="{2109DF95-CFC9-442E-AD67-BDC3E564A96D}" destId="{E56444DC-3512-4C5E-8C34-BE6F8A0F88F8}" srcOrd="5" destOrd="0" presId="urn:microsoft.com/office/officeart/2018/2/layout/IconVerticalSolidList"/>
    <dgm:cxn modelId="{0FDC5397-620E-43EF-B1FB-34165830B747}" type="presParOf" srcId="{2109DF95-CFC9-442E-AD67-BDC3E564A96D}" destId="{F589AD93-3749-4BEA-8A41-5DC9A8A87424}" srcOrd="6" destOrd="0" presId="urn:microsoft.com/office/officeart/2018/2/layout/IconVerticalSolidList"/>
    <dgm:cxn modelId="{FCB6AB1C-2C02-4BF9-8BAC-58E49A80BA12}" type="presParOf" srcId="{F589AD93-3749-4BEA-8A41-5DC9A8A87424}" destId="{F16D9C1C-ED96-4477-8C2C-EA6459475365}" srcOrd="0" destOrd="0" presId="urn:microsoft.com/office/officeart/2018/2/layout/IconVerticalSolidList"/>
    <dgm:cxn modelId="{38D1C573-852B-4E55-8F2D-09A35921FBCC}" type="presParOf" srcId="{F589AD93-3749-4BEA-8A41-5DC9A8A87424}" destId="{D8374C5B-34D5-4B19-9131-BAE2C81A92B0}" srcOrd="1" destOrd="0" presId="urn:microsoft.com/office/officeart/2018/2/layout/IconVerticalSolidList"/>
    <dgm:cxn modelId="{865EFE85-46D3-48A8-9551-F2CDEE77B8B6}" type="presParOf" srcId="{F589AD93-3749-4BEA-8A41-5DC9A8A87424}" destId="{B89945C5-FD53-4C37-A31A-53FFF387CB7F}" srcOrd="2" destOrd="0" presId="urn:microsoft.com/office/officeart/2018/2/layout/IconVerticalSolidList"/>
    <dgm:cxn modelId="{FB338309-DBC1-4DEA-841D-AC08F9A35B96}" type="presParOf" srcId="{F589AD93-3749-4BEA-8A41-5DC9A8A87424}" destId="{E32D7EAF-C478-479B-83B6-92046B06B4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7D5D75-247C-4BC8-96AA-CED0D3D542A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092096-6566-487E-8CA8-78DA4C3FC507}">
      <dgm:prSet/>
      <dgm:spPr/>
      <dgm:t>
        <a:bodyPr/>
        <a:lstStyle/>
        <a:p>
          <a:pPr rtl="0"/>
          <a:r>
            <a:rPr lang="en-GB"/>
            <a:t>Basil's Bakery root problem is the stand still </a:t>
          </a:r>
          <a:r>
            <a:rPr lang="en-GB">
              <a:latin typeface="Calibri Light" panose="020F0302020204030204"/>
            </a:rPr>
            <a:t>(i.e., stagnation) </a:t>
          </a:r>
          <a:r>
            <a:rPr lang="en-GB"/>
            <a:t>in sales</a:t>
          </a:r>
          <a:endParaRPr lang="en-US"/>
        </a:p>
      </dgm:t>
    </dgm:pt>
    <dgm:pt modelId="{B4ED7C69-7D26-4B5A-9777-B7053CD8BF21}" type="parTrans" cxnId="{6F2BD1AC-6762-4D80-A718-6254805D95E4}">
      <dgm:prSet/>
      <dgm:spPr/>
      <dgm:t>
        <a:bodyPr/>
        <a:lstStyle/>
        <a:p>
          <a:endParaRPr lang="en-US"/>
        </a:p>
      </dgm:t>
    </dgm:pt>
    <dgm:pt modelId="{78E524C5-DA5A-4DB2-8FAC-26E9DB22D323}" type="sibTrans" cxnId="{6F2BD1AC-6762-4D80-A718-6254805D95E4}">
      <dgm:prSet/>
      <dgm:spPr/>
      <dgm:t>
        <a:bodyPr/>
        <a:lstStyle/>
        <a:p>
          <a:endParaRPr lang="en-US"/>
        </a:p>
      </dgm:t>
    </dgm:pt>
    <dgm:pt modelId="{37F026A4-C7D0-4F00-9B6B-6DC200B1B537}">
      <dgm:prSet/>
      <dgm:spPr/>
      <dgm:t>
        <a:bodyPr/>
        <a:lstStyle/>
        <a:p>
          <a:r>
            <a:rPr lang="en-GB"/>
            <a:t>The business opened its doors to the public 2015. During the first couple of years their sales increased , this meant the annual figures increased.</a:t>
          </a:r>
          <a:endParaRPr lang="en-US"/>
        </a:p>
      </dgm:t>
    </dgm:pt>
    <dgm:pt modelId="{E005B617-B7C3-443F-862B-FBC5DF96C430}" type="parTrans" cxnId="{39000EB9-C43D-4498-97C7-19701889589D}">
      <dgm:prSet/>
      <dgm:spPr/>
      <dgm:t>
        <a:bodyPr/>
        <a:lstStyle/>
        <a:p>
          <a:endParaRPr lang="en-US"/>
        </a:p>
      </dgm:t>
    </dgm:pt>
    <dgm:pt modelId="{7E10E32C-B5E0-4576-ABC8-44351A6DCF44}" type="sibTrans" cxnId="{39000EB9-C43D-4498-97C7-19701889589D}">
      <dgm:prSet/>
      <dgm:spPr/>
      <dgm:t>
        <a:bodyPr/>
        <a:lstStyle/>
        <a:p>
          <a:endParaRPr lang="en-US"/>
        </a:p>
      </dgm:t>
    </dgm:pt>
    <dgm:pt modelId="{D98297ED-C02A-42A4-9EF7-4C832BACD1B9}">
      <dgm:prSet/>
      <dgm:spPr/>
      <dgm:t>
        <a:bodyPr/>
        <a:lstStyle/>
        <a:p>
          <a:r>
            <a:rPr lang="en-GB"/>
            <a:t>However, in 2020, the sales drastically decreased – this was because of the unexpected crisis causing a ‘lockdown’ for public restrictions.</a:t>
          </a:r>
          <a:endParaRPr lang="en-US"/>
        </a:p>
      </dgm:t>
    </dgm:pt>
    <dgm:pt modelId="{29375B41-F2E5-4112-BE53-6FA9135668AD}" type="parTrans" cxnId="{6A3C2DF8-CE32-490A-8BB0-6AB1159C262C}">
      <dgm:prSet/>
      <dgm:spPr/>
      <dgm:t>
        <a:bodyPr/>
        <a:lstStyle/>
        <a:p>
          <a:endParaRPr lang="en-US"/>
        </a:p>
      </dgm:t>
    </dgm:pt>
    <dgm:pt modelId="{1AD2C951-7BC9-4D72-AC49-45701A5BFAA0}" type="sibTrans" cxnId="{6A3C2DF8-CE32-490A-8BB0-6AB1159C262C}">
      <dgm:prSet/>
      <dgm:spPr/>
      <dgm:t>
        <a:bodyPr/>
        <a:lstStyle/>
        <a:p>
          <a:endParaRPr lang="en-US"/>
        </a:p>
      </dgm:t>
    </dgm:pt>
    <dgm:pt modelId="{39F0CE21-1B67-4FA6-B30E-AFEAB34CEEBF}">
      <dgm:prSet/>
      <dgm:spPr/>
      <dgm:t>
        <a:bodyPr/>
        <a:lstStyle/>
        <a:p>
          <a:r>
            <a:rPr lang="en-GB"/>
            <a:t>Basil expected the sales to rise again once the restrictions were lifted, which is why we was not overly stressed about it.</a:t>
          </a:r>
          <a:endParaRPr lang="en-US"/>
        </a:p>
      </dgm:t>
    </dgm:pt>
    <dgm:pt modelId="{9BF96F75-E845-48DC-AFB2-E14B87DAF8DB}" type="parTrans" cxnId="{AFBB12F0-F99C-45E5-945F-380734CD34E8}">
      <dgm:prSet/>
      <dgm:spPr/>
      <dgm:t>
        <a:bodyPr/>
        <a:lstStyle/>
        <a:p>
          <a:endParaRPr lang="en-US"/>
        </a:p>
      </dgm:t>
    </dgm:pt>
    <dgm:pt modelId="{9640A380-1A5B-463C-8E14-C38AF697271E}" type="sibTrans" cxnId="{AFBB12F0-F99C-45E5-945F-380734CD34E8}">
      <dgm:prSet/>
      <dgm:spPr/>
      <dgm:t>
        <a:bodyPr/>
        <a:lstStyle/>
        <a:p>
          <a:endParaRPr lang="en-US"/>
        </a:p>
      </dgm:t>
    </dgm:pt>
    <dgm:pt modelId="{C1F64E71-5D80-4EE7-990B-AE4F101E7984}">
      <dgm:prSet/>
      <dgm:spPr/>
      <dgm:t>
        <a:bodyPr/>
        <a:lstStyle/>
        <a:p>
          <a:r>
            <a:rPr lang="en-GB" dirty="0"/>
            <a:t>Although the sales did rise, it wasn't as much as he hoped for. Basil was hoping to have figures to match pre 2020 sales.</a:t>
          </a:r>
          <a:endParaRPr lang="en-US" dirty="0"/>
        </a:p>
      </dgm:t>
    </dgm:pt>
    <dgm:pt modelId="{A683860E-9A5C-44A7-831D-D85E67B12559}" type="parTrans" cxnId="{E75FA341-AB23-4B8D-9734-EAFDBBAB0E94}">
      <dgm:prSet/>
      <dgm:spPr/>
      <dgm:t>
        <a:bodyPr/>
        <a:lstStyle/>
        <a:p>
          <a:endParaRPr lang="en-US"/>
        </a:p>
      </dgm:t>
    </dgm:pt>
    <dgm:pt modelId="{7569656A-F146-47A4-B9A2-00768B9D6804}" type="sibTrans" cxnId="{E75FA341-AB23-4B8D-9734-EAFDBBAB0E94}">
      <dgm:prSet/>
      <dgm:spPr/>
      <dgm:t>
        <a:bodyPr/>
        <a:lstStyle/>
        <a:p>
          <a:endParaRPr lang="en-US"/>
        </a:p>
      </dgm:t>
    </dgm:pt>
    <dgm:pt modelId="{A28C2F93-666E-4771-9B44-4CCAC62FE0AF}">
      <dgm:prSet/>
      <dgm:spPr/>
      <dgm:t>
        <a:bodyPr/>
        <a:lstStyle/>
        <a:p>
          <a:r>
            <a:rPr lang="en-GB"/>
            <a:t>Between the years 2023 - 2025, the sales figure has flatlined at an average of 25% below the 2019 figures.</a:t>
          </a:r>
          <a:endParaRPr lang="en-US"/>
        </a:p>
      </dgm:t>
    </dgm:pt>
    <dgm:pt modelId="{F72F5718-B70C-470E-BB43-EB39C953F31A}" type="parTrans" cxnId="{22D2A0D9-FCD5-42DB-B32F-5643EA156E5B}">
      <dgm:prSet/>
      <dgm:spPr/>
      <dgm:t>
        <a:bodyPr/>
        <a:lstStyle/>
        <a:p>
          <a:endParaRPr lang="en-US"/>
        </a:p>
      </dgm:t>
    </dgm:pt>
    <dgm:pt modelId="{7CDE3AB8-0211-4BFF-BD50-97AAEF82F1D9}" type="sibTrans" cxnId="{22D2A0D9-FCD5-42DB-B32F-5643EA156E5B}">
      <dgm:prSet/>
      <dgm:spPr/>
      <dgm:t>
        <a:bodyPr/>
        <a:lstStyle/>
        <a:p>
          <a:endParaRPr lang="en-US"/>
        </a:p>
      </dgm:t>
    </dgm:pt>
    <dgm:pt modelId="{B6BB4377-2722-4015-B0B6-95242C74CFDF}" type="pres">
      <dgm:prSet presAssocID="{BE7D5D75-247C-4BC8-96AA-CED0D3D542AB}" presName="Name0" presStyleCnt="0">
        <dgm:presLayoutVars>
          <dgm:dir/>
          <dgm:resizeHandles val="exact"/>
        </dgm:presLayoutVars>
      </dgm:prSet>
      <dgm:spPr/>
    </dgm:pt>
    <dgm:pt modelId="{2F54D792-4C6A-4250-AE98-6D9693578AFF}" type="pres">
      <dgm:prSet presAssocID="{37092096-6566-487E-8CA8-78DA4C3FC507}" presName="node" presStyleLbl="node1" presStyleIdx="0" presStyleCnt="6">
        <dgm:presLayoutVars>
          <dgm:bulletEnabled val="1"/>
        </dgm:presLayoutVars>
      </dgm:prSet>
      <dgm:spPr/>
    </dgm:pt>
    <dgm:pt modelId="{7F1E9262-638D-409B-A893-C8508AF9E7C3}" type="pres">
      <dgm:prSet presAssocID="{78E524C5-DA5A-4DB2-8FAC-26E9DB22D323}" presName="sibTrans" presStyleLbl="sibTrans1D1" presStyleIdx="0" presStyleCnt="5"/>
      <dgm:spPr/>
    </dgm:pt>
    <dgm:pt modelId="{04E48A7D-0358-46E5-ABCD-754EBA25D4AC}" type="pres">
      <dgm:prSet presAssocID="{78E524C5-DA5A-4DB2-8FAC-26E9DB22D323}" presName="connectorText" presStyleLbl="sibTrans1D1" presStyleIdx="0" presStyleCnt="5"/>
      <dgm:spPr/>
    </dgm:pt>
    <dgm:pt modelId="{BA856DC0-FBE3-4485-9178-FA129BC87761}" type="pres">
      <dgm:prSet presAssocID="{37F026A4-C7D0-4F00-9B6B-6DC200B1B537}" presName="node" presStyleLbl="node1" presStyleIdx="1" presStyleCnt="6">
        <dgm:presLayoutVars>
          <dgm:bulletEnabled val="1"/>
        </dgm:presLayoutVars>
      </dgm:prSet>
      <dgm:spPr/>
    </dgm:pt>
    <dgm:pt modelId="{16B545CF-A2E2-4D15-B626-FCA1B25D6DBC}" type="pres">
      <dgm:prSet presAssocID="{7E10E32C-B5E0-4576-ABC8-44351A6DCF44}" presName="sibTrans" presStyleLbl="sibTrans1D1" presStyleIdx="1" presStyleCnt="5"/>
      <dgm:spPr/>
    </dgm:pt>
    <dgm:pt modelId="{551F1D6E-F7F7-44A5-8495-BE9C260BA84E}" type="pres">
      <dgm:prSet presAssocID="{7E10E32C-B5E0-4576-ABC8-44351A6DCF44}" presName="connectorText" presStyleLbl="sibTrans1D1" presStyleIdx="1" presStyleCnt="5"/>
      <dgm:spPr/>
    </dgm:pt>
    <dgm:pt modelId="{92389B10-5990-4CB9-8FCB-D6D168C22BD6}" type="pres">
      <dgm:prSet presAssocID="{D98297ED-C02A-42A4-9EF7-4C832BACD1B9}" presName="node" presStyleLbl="node1" presStyleIdx="2" presStyleCnt="6">
        <dgm:presLayoutVars>
          <dgm:bulletEnabled val="1"/>
        </dgm:presLayoutVars>
      </dgm:prSet>
      <dgm:spPr/>
    </dgm:pt>
    <dgm:pt modelId="{03F7A0E2-AB2C-4C08-B01D-3C3449C64F70}" type="pres">
      <dgm:prSet presAssocID="{1AD2C951-7BC9-4D72-AC49-45701A5BFAA0}" presName="sibTrans" presStyleLbl="sibTrans1D1" presStyleIdx="2" presStyleCnt="5"/>
      <dgm:spPr/>
    </dgm:pt>
    <dgm:pt modelId="{63E15514-BB63-4F63-A912-AA5579F8555C}" type="pres">
      <dgm:prSet presAssocID="{1AD2C951-7BC9-4D72-AC49-45701A5BFAA0}" presName="connectorText" presStyleLbl="sibTrans1D1" presStyleIdx="2" presStyleCnt="5"/>
      <dgm:spPr/>
    </dgm:pt>
    <dgm:pt modelId="{FFDA95A0-DE83-4890-B315-0549756DAD41}" type="pres">
      <dgm:prSet presAssocID="{39F0CE21-1B67-4FA6-B30E-AFEAB34CEEBF}" presName="node" presStyleLbl="node1" presStyleIdx="3" presStyleCnt="6">
        <dgm:presLayoutVars>
          <dgm:bulletEnabled val="1"/>
        </dgm:presLayoutVars>
      </dgm:prSet>
      <dgm:spPr/>
    </dgm:pt>
    <dgm:pt modelId="{3E40E7F0-EFDA-4915-AA90-CEC441D88AE3}" type="pres">
      <dgm:prSet presAssocID="{9640A380-1A5B-463C-8E14-C38AF697271E}" presName="sibTrans" presStyleLbl="sibTrans1D1" presStyleIdx="3" presStyleCnt="5"/>
      <dgm:spPr/>
    </dgm:pt>
    <dgm:pt modelId="{BBFA1237-81C0-4717-84EE-CEBF631B3FAD}" type="pres">
      <dgm:prSet presAssocID="{9640A380-1A5B-463C-8E14-C38AF697271E}" presName="connectorText" presStyleLbl="sibTrans1D1" presStyleIdx="3" presStyleCnt="5"/>
      <dgm:spPr/>
    </dgm:pt>
    <dgm:pt modelId="{C621F319-2614-4D0B-B6E1-E5DE71D6B603}" type="pres">
      <dgm:prSet presAssocID="{C1F64E71-5D80-4EE7-990B-AE4F101E7984}" presName="node" presStyleLbl="node1" presStyleIdx="4" presStyleCnt="6">
        <dgm:presLayoutVars>
          <dgm:bulletEnabled val="1"/>
        </dgm:presLayoutVars>
      </dgm:prSet>
      <dgm:spPr/>
    </dgm:pt>
    <dgm:pt modelId="{608BA359-46ED-4130-8ACD-0EDF65D3A160}" type="pres">
      <dgm:prSet presAssocID="{7569656A-F146-47A4-B9A2-00768B9D6804}" presName="sibTrans" presStyleLbl="sibTrans1D1" presStyleIdx="4" presStyleCnt="5"/>
      <dgm:spPr/>
    </dgm:pt>
    <dgm:pt modelId="{EC4A9CFE-BAFD-4025-8B49-96FE22AAC749}" type="pres">
      <dgm:prSet presAssocID="{7569656A-F146-47A4-B9A2-00768B9D6804}" presName="connectorText" presStyleLbl="sibTrans1D1" presStyleIdx="4" presStyleCnt="5"/>
      <dgm:spPr/>
    </dgm:pt>
    <dgm:pt modelId="{F55AC3B1-1260-41BD-BF3E-08EC16DF1FD5}" type="pres">
      <dgm:prSet presAssocID="{A28C2F93-666E-4771-9B44-4CCAC62FE0AF}" presName="node" presStyleLbl="node1" presStyleIdx="5" presStyleCnt="6">
        <dgm:presLayoutVars>
          <dgm:bulletEnabled val="1"/>
        </dgm:presLayoutVars>
      </dgm:prSet>
      <dgm:spPr/>
    </dgm:pt>
  </dgm:ptLst>
  <dgm:cxnLst>
    <dgm:cxn modelId="{B7212601-B83B-4083-AEE0-753051EA0E9A}" type="presOf" srcId="{1AD2C951-7BC9-4D72-AC49-45701A5BFAA0}" destId="{63E15514-BB63-4F63-A912-AA5579F8555C}" srcOrd="1" destOrd="0" presId="urn:microsoft.com/office/officeart/2016/7/layout/RepeatingBendingProcessNew"/>
    <dgm:cxn modelId="{7890B501-E206-4F0E-AAC3-475AE084274D}" type="presOf" srcId="{37F026A4-C7D0-4F00-9B6B-6DC200B1B537}" destId="{BA856DC0-FBE3-4485-9178-FA129BC87761}" srcOrd="0" destOrd="0" presId="urn:microsoft.com/office/officeart/2016/7/layout/RepeatingBendingProcessNew"/>
    <dgm:cxn modelId="{C70EF904-651C-4BDA-8BF9-C1950EBC2F1E}" type="presOf" srcId="{7E10E32C-B5E0-4576-ABC8-44351A6DCF44}" destId="{551F1D6E-F7F7-44A5-8495-BE9C260BA84E}" srcOrd="1" destOrd="0" presId="urn:microsoft.com/office/officeart/2016/7/layout/RepeatingBendingProcessNew"/>
    <dgm:cxn modelId="{B452411D-809F-47E3-A02C-4EE1F4EE77BB}" type="presOf" srcId="{1AD2C951-7BC9-4D72-AC49-45701A5BFAA0}" destId="{03F7A0E2-AB2C-4C08-B01D-3C3449C64F70}" srcOrd="0" destOrd="0" presId="urn:microsoft.com/office/officeart/2016/7/layout/RepeatingBendingProcessNew"/>
    <dgm:cxn modelId="{B036F21E-FCC7-4F22-A8DF-E7A010D66FD4}" type="presOf" srcId="{9640A380-1A5B-463C-8E14-C38AF697271E}" destId="{BBFA1237-81C0-4717-84EE-CEBF631B3FAD}" srcOrd="1" destOrd="0" presId="urn:microsoft.com/office/officeart/2016/7/layout/RepeatingBendingProcessNew"/>
    <dgm:cxn modelId="{3B12E32C-26B7-49AF-8492-3AF3246E308A}" type="presOf" srcId="{D98297ED-C02A-42A4-9EF7-4C832BACD1B9}" destId="{92389B10-5990-4CB9-8FCB-D6D168C22BD6}" srcOrd="0" destOrd="0" presId="urn:microsoft.com/office/officeart/2016/7/layout/RepeatingBendingProcessNew"/>
    <dgm:cxn modelId="{4CCE2D34-65E4-4780-A859-0090EE87A0F1}" type="presOf" srcId="{BE7D5D75-247C-4BC8-96AA-CED0D3D542AB}" destId="{B6BB4377-2722-4015-B0B6-95242C74CFDF}" srcOrd="0" destOrd="0" presId="urn:microsoft.com/office/officeart/2016/7/layout/RepeatingBendingProcessNew"/>
    <dgm:cxn modelId="{7A84853E-AC23-4DC0-A1B8-2107C2432D13}" type="presOf" srcId="{9640A380-1A5B-463C-8E14-C38AF697271E}" destId="{3E40E7F0-EFDA-4915-AA90-CEC441D88AE3}" srcOrd="0" destOrd="0" presId="urn:microsoft.com/office/officeart/2016/7/layout/RepeatingBendingProcessNew"/>
    <dgm:cxn modelId="{E75FA341-AB23-4B8D-9734-EAFDBBAB0E94}" srcId="{BE7D5D75-247C-4BC8-96AA-CED0D3D542AB}" destId="{C1F64E71-5D80-4EE7-990B-AE4F101E7984}" srcOrd="4" destOrd="0" parTransId="{A683860E-9A5C-44A7-831D-D85E67B12559}" sibTransId="{7569656A-F146-47A4-B9A2-00768B9D6804}"/>
    <dgm:cxn modelId="{DB46B963-06F9-46CD-BC99-A3414CB60DE8}" type="presOf" srcId="{78E524C5-DA5A-4DB2-8FAC-26E9DB22D323}" destId="{7F1E9262-638D-409B-A893-C8508AF9E7C3}" srcOrd="0" destOrd="0" presId="urn:microsoft.com/office/officeart/2016/7/layout/RepeatingBendingProcessNew"/>
    <dgm:cxn modelId="{3049E764-0479-4C57-9EAB-981DA089A50A}" type="presOf" srcId="{A28C2F93-666E-4771-9B44-4CCAC62FE0AF}" destId="{F55AC3B1-1260-41BD-BF3E-08EC16DF1FD5}" srcOrd="0" destOrd="0" presId="urn:microsoft.com/office/officeart/2016/7/layout/RepeatingBendingProcessNew"/>
    <dgm:cxn modelId="{EAC69C57-EE32-4C8E-B1AC-47AC7F3931A6}" type="presOf" srcId="{7569656A-F146-47A4-B9A2-00768B9D6804}" destId="{608BA359-46ED-4130-8ACD-0EDF65D3A160}" srcOrd="0" destOrd="0" presId="urn:microsoft.com/office/officeart/2016/7/layout/RepeatingBendingProcessNew"/>
    <dgm:cxn modelId="{53020E92-83A3-4DDA-B223-23DEDE19AEAA}" type="presOf" srcId="{78E524C5-DA5A-4DB2-8FAC-26E9DB22D323}" destId="{04E48A7D-0358-46E5-ABCD-754EBA25D4AC}" srcOrd="1" destOrd="0" presId="urn:microsoft.com/office/officeart/2016/7/layout/RepeatingBendingProcessNew"/>
    <dgm:cxn modelId="{AA9DBAAA-C35D-473D-97FE-5B1E7B946BAE}" type="presOf" srcId="{7E10E32C-B5E0-4576-ABC8-44351A6DCF44}" destId="{16B545CF-A2E2-4D15-B626-FCA1B25D6DBC}" srcOrd="0" destOrd="0" presId="urn:microsoft.com/office/officeart/2016/7/layout/RepeatingBendingProcessNew"/>
    <dgm:cxn modelId="{6F2BD1AC-6762-4D80-A718-6254805D95E4}" srcId="{BE7D5D75-247C-4BC8-96AA-CED0D3D542AB}" destId="{37092096-6566-487E-8CA8-78DA4C3FC507}" srcOrd="0" destOrd="0" parTransId="{B4ED7C69-7D26-4B5A-9777-B7053CD8BF21}" sibTransId="{78E524C5-DA5A-4DB2-8FAC-26E9DB22D323}"/>
    <dgm:cxn modelId="{FFE8C4AF-8548-45CE-BD2C-19388281B320}" type="presOf" srcId="{37092096-6566-487E-8CA8-78DA4C3FC507}" destId="{2F54D792-4C6A-4250-AE98-6D9693578AFF}" srcOrd="0" destOrd="0" presId="urn:microsoft.com/office/officeart/2016/7/layout/RepeatingBendingProcessNew"/>
    <dgm:cxn modelId="{AB4E55B5-B340-4FD5-B10A-2A4AD9684C98}" type="presOf" srcId="{39F0CE21-1B67-4FA6-B30E-AFEAB34CEEBF}" destId="{FFDA95A0-DE83-4890-B315-0549756DAD41}" srcOrd="0" destOrd="0" presId="urn:microsoft.com/office/officeart/2016/7/layout/RepeatingBendingProcessNew"/>
    <dgm:cxn modelId="{39000EB9-C43D-4498-97C7-19701889589D}" srcId="{BE7D5D75-247C-4BC8-96AA-CED0D3D542AB}" destId="{37F026A4-C7D0-4F00-9B6B-6DC200B1B537}" srcOrd="1" destOrd="0" parTransId="{E005B617-B7C3-443F-862B-FBC5DF96C430}" sibTransId="{7E10E32C-B5E0-4576-ABC8-44351A6DCF44}"/>
    <dgm:cxn modelId="{43945BBB-1520-445B-A1A7-B2B6A2A5F92F}" type="presOf" srcId="{7569656A-F146-47A4-B9A2-00768B9D6804}" destId="{EC4A9CFE-BAFD-4025-8B49-96FE22AAC749}" srcOrd="1" destOrd="0" presId="urn:microsoft.com/office/officeart/2016/7/layout/RepeatingBendingProcessNew"/>
    <dgm:cxn modelId="{22D2A0D9-FCD5-42DB-B32F-5643EA156E5B}" srcId="{BE7D5D75-247C-4BC8-96AA-CED0D3D542AB}" destId="{A28C2F93-666E-4771-9B44-4CCAC62FE0AF}" srcOrd="5" destOrd="0" parTransId="{F72F5718-B70C-470E-BB43-EB39C953F31A}" sibTransId="{7CDE3AB8-0211-4BFF-BD50-97AAEF82F1D9}"/>
    <dgm:cxn modelId="{0EF34FE7-43DA-4D1E-968F-66CDDB56F1C9}" type="presOf" srcId="{C1F64E71-5D80-4EE7-990B-AE4F101E7984}" destId="{C621F319-2614-4D0B-B6E1-E5DE71D6B603}" srcOrd="0" destOrd="0" presId="urn:microsoft.com/office/officeart/2016/7/layout/RepeatingBendingProcessNew"/>
    <dgm:cxn modelId="{AFBB12F0-F99C-45E5-945F-380734CD34E8}" srcId="{BE7D5D75-247C-4BC8-96AA-CED0D3D542AB}" destId="{39F0CE21-1B67-4FA6-B30E-AFEAB34CEEBF}" srcOrd="3" destOrd="0" parTransId="{9BF96F75-E845-48DC-AFB2-E14B87DAF8DB}" sibTransId="{9640A380-1A5B-463C-8E14-C38AF697271E}"/>
    <dgm:cxn modelId="{6A3C2DF8-CE32-490A-8BB0-6AB1159C262C}" srcId="{BE7D5D75-247C-4BC8-96AA-CED0D3D542AB}" destId="{D98297ED-C02A-42A4-9EF7-4C832BACD1B9}" srcOrd="2" destOrd="0" parTransId="{29375B41-F2E5-4112-BE53-6FA9135668AD}" sibTransId="{1AD2C951-7BC9-4D72-AC49-45701A5BFAA0}"/>
    <dgm:cxn modelId="{502AB3EB-26B0-49B6-BDA7-50E3253A7087}" type="presParOf" srcId="{B6BB4377-2722-4015-B0B6-95242C74CFDF}" destId="{2F54D792-4C6A-4250-AE98-6D9693578AFF}" srcOrd="0" destOrd="0" presId="urn:microsoft.com/office/officeart/2016/7/layout/RepeatingBendingProcessNew"/>
    <dgm:cxn modelId="{B8170313-CBCD-40AA-93F7-17B5D1917E99}" type="presParOf" srcId="{B6BB4377-2722-4015-B0B6-95242C74CFDF}" destId="{7F1E9262-638D-409B-A893-C8508AF9E7C3}" srcOrd="1" destOrd="0" presId="urn:microsoft.com/office/officeart/2016/7/layout/RepeatingBendingProcessNew"/>
    <dgm:cxn modelId="{DD414F58-1B7C-4DA2-B4AD-F0B3E7DD9BFF}" type="presParOf" srcId="{7F1E9262-638D-409B-A893-C8508AF9E7C3}" destId="{04E48A7D-0358-46E5-ABCD-754EBA25D4AC}" srcOrd="0" destOrd="0" presId="urn:microsoft.com/office/officeart/2016/7/layout/RepeatingBendingProcessNew"/>
    <dgm:cxn modelId="{076C0218-BC14-44FA-BD05-9FF12D488BE8}" type="presParOf" srcId="{B6BB4377-2722-4015-B0B6-95242C74CFDF}" destId="{BA856DC0-FBE3-4485-9178-FA129BC87761}" srcOrd="2" destOrd="0" presId="urn:microsoft.com/office/officeart/2016/7/layout/RepeatingBendingProcessNew"/>
    <dgm:cxn modelId="{9C02168F-35DA-41CD-B2B0-30DC60585CDD}" type="presParOf" srcId="{B6BB4377-2722-4015-B0B6-95242C74CFDF}" destId="{16B545CF-A2E2-4D15-B626-FCA1B25D6DBC}" srcOrd="3" destOrd="0" presId="urn:microsoft.com/office/officeart/2016/7/layout/RepeatingBendingProcessNew"/>
    <dgm:cxn modelId="{95FF7AB7-9F4E-49ED-BECC-BA1132E1BC87}" type="presParOf" srcId="{16B545CF-A2E2-4D15-B626-FCA1B25D6DBC}" destId="{551F1D6E-F7F7-44A5-8495-BE9C260BA84E}" srcOrd="0" destOrd="0" presId="urn:microsoft.com/office/officeart/2016/7/layout/RepeatingBendingProcessNew"/>
    <dgm:cxn modelId="{EE51B690-EF3F-4A55-B312-F04B851564D1}" type="presParOf" srcId="{B6BB4377-2722-4015-B0B6-95242C74CFDF}" destId="{92389B10-5990-4CB9-8FCB-D6D168C22BD6}" srcOrd="4" destOrd="0" presId="urn:microsoft.com/office/officeart/2016/7/layout/RepeatingBendingProcessNew"/>
    <dgm:cxn modelId="{966AFF56-0799-414D-93AB-7B0F96E78A29}" type="presParOf" srcId="{B6BB4377-2722-4015-B0B6-95242C74CFDF}" destId="{03F7A0E2-AB2C-4C08-B01D-3C3449C64F70}" srcOrd="5" destOrd="0" presId="urn:microsoft.com/office/officeart/2016/7/layout/RepeatingBendingProcessNew"/>
    <dgm:cxn modelId="{8CF5E91B-9BE7-44A1-97EA-C8442335DE97}" type="presParOf" srcId="{03F7A0E2-AB2C-4C08-B01D-3C3449C64F70}" destId="{63E15514-BB63-4F63-A912-AA5579F8555C}" srcOrd="0" destOrd="0" presId="urn:microsoft.com/office/officeart/2016/7/layout/RepeatingBendingProcessNew"/>
    <dgm:cxn modelId="{6B3F1464-4780-4E59-B4F5-41BD7FE7B230}" type="presParOf" srcId="{B6BB4377-2722-4015-B0B6-95242C74CFDF}" destId="{FFDA95A0-DE83-4890-B315-0549756DAD41}" srcOrd="6" destOrd="0" presId="urn:microsoft.com/office/officeart/2016/7/layout/RepeatingBendingProcessNew"/>
    <dgm:cxn modelId="{81C4CAFD-C190-4B23-AB6D-A13AFEFC5B14}" type="presParOf" srcId="{B6BB4377-2722-4015-B0B6-95242C74CFDF}" destId="{3E40E7F0-EFDA-4915-AA90-CEC441D88AE3}" srcOrd="7" destOrd="0" presId="urn:microsoft.com/office/officeart/2016/7/layout/RepeatingBendingProcessNew"/>
    <dgm:cxn modelId="{55330063-CF68-4DAD-9547-FEEFE8EC21B1}" type="presParOf" srcId="{3E40E7F0-EFDA-4915-AA90-CEC441D88AE3}" destId="{BBFA1237-81C0-4717-84EE-CEBF631B3FAD}" srcOrd="0" destOrd="0" presId="urn:microsoft.com/office/officeart/2016/7/layout/RepeatingBendingProcessNew"/>
    <dgm:cxn modelId="{BDAF8073-812C-4CBA-9B30-6328881E4D0A}" type="presParOf" srcId="{B6BB4377-2722-4015-B0B6-95242C74CFDF}" destId="{C621F319-2614-4D0B-B6E1-E5DE71D6B603}" srcOrd="8" destOrd="0" presId="urn:microsoft.com/office/officeart/2016/7/layout/RepeatingBendingProcessNew"/>
    <dgm:cxn modelId="{FA76EC86-9E01-442F-8146-02DA944E46EE}" type="presParOf" srcId="{B6BB4377-2722-4015-B0B6-95242C74CFDF}" destId="{608BA359-46ED-4130-8ACD-0EDF65D3A160}" srcOrd="9" destOrd="0" presId="urn:microsoft.com/office/officeart/2016/7/layout/RepeatingBendingProcessNew"/>
    <dgm:cxn modelId="{AC05FE5F-D8BD-429E-B978-96D8239141A1}" type="presParOf" srcId="{608BA359-46ED-4130-8ACD-0EDF65D3A160}" destId="{EC4A9CFE-BAFD-4025-8B49-96FE22AAC749}" srcOrd="0" destOrd="0" presId="urn:microsoft.com/office/officeart/2016/7/layout/RepeatingBendingProcessNew"/>
    <dgm:cxn modelId="{5FF52ADC-AB88-49C3-A68A-8E512C3D8AD6}" type="presParOf" srcId="{B6BB4377-2722-4015-B0B6-95242C74CFDF}" destId="{F55AC3B1-1260-41BD-BF3E-08EC16DF1FD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031CC59-269C-40A5-A477-34C553806177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2965237-7200-4E68-B85A-C2F9D0A1D0ED}">
      <dgm:prSet/>
      <dgm:spPr/>
      <dgm:t>
        <a:bodyPr/>
        <a:lstStyle/>
        <a:p>
          <a:r>
            <a:rPr lang="en-GB" b="1"/>
            <a:t>Key Finding 1</a:t>
          </a:r>
          <a:r>
            <a:rPr lang="en-GB"/>
            <a:t>: Persistent sales decline &amp; stagnation – sales grew steadily after 2015 but drastically dropped in 2020 due to lockdown.</a:t>
          </a:r>
          <a:endParaRPr lang="en-US"/>
        </a:p>
      </dgm:t>
    </dgm:pt>
    <dgm:pt modelId="{990EA616-7A05-4A27-AA78-E58FEBC996FA}" type="parTrans" cxnId="{90DF9DF6-AB1B-471C-A771-E457A55DC681}">
      <dgm:prSet/>
      <dgm:spPr/>
      <dgm:t>
        <a:bodyPr/>
        <a:lstStyle/>
        <a:p>
          <a:endParaRPr lang="en-US"/>
        </a:p>
      </dgm:t>
    </dgm:pt>
    <dgm:pt modelId="{7ECF104A-10B6-4DAD-94ED-D95B39AB4F5C}" type="sibTrans" cxnId="{90DF9DF6-AB1B-471C-A771-E457A55DC681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A35A92D9-E41E-41C6-B1E3-AEFCFC842000}">
      <dgm:prSet/>
      <dgm:spPr/>
      <dgm:t>
        <a:bodyPr/>
        <a:lstStyle/>
        <a:p>
          <a:r>
            <a:rPr lang="en-GB" b="1"/>
            <a:t>Key Finding 2</a:t>
          </a:r>
          <a:r>
            <a:rPr lang="en-GB"/>
            <a:t>: Less customers – The retail park became much quieter with shop closures, job losses and more people working remotely</a:t>
          </a:r>
          <a:endParaRPr lang="en-US"/>
        </a:p>
      </dgm:t>
    </dgm:pt>
    <dgm:pt modelId="{A49DBE29-7EA9-4EC1-B0F5-1E88C229823B}" type="parTrans" cxnId="{789E48B4-398E-4B7B-8D0B-08E68D93529D}">
      <dgm:prSet/>
      <dgm:spPr/>
      <dgm:t>
        <a:bodyPr/>
        <a:lstStyle/>
        <a:p>
          <a:endParaRPr lang="en-US"/>
        </a:p>
      </dgm:t>
    </dgm:pt>
    <dgm:pt modelId="{098C7AAA-3599-472E-849B-CD054D310EF8}" type="sibTrans" cxnId="{789E48B4-398E-4B7B-8D0B-08E68D93529D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0833EEF0-8D8F-4D63-8EBC-D688074F43CF}">
      <dgm:prSet/>
      <dgm:spPr/>
      <dgm:t>
        <a:bodyPr/>
        <a:lstStyle/>
        <a:p>
          <a:r>
            <a:rPr lang="en-GB" b="1"/>
            <a:t>Key Finding 3</a:t>
          </a:r>
          <a:r>
            <a:rPr lang="en-GB"/>
            <a:t>: Unmet customer demands – Customers wanted to be able to pre-order and to have a delivery option available to them.</a:t>
          </a:r>
          <a:endParaRPr lang="en-US"/>
        </a:p>
      </dgm:t>
    </dgm:pt>
    <dgm:pt modelId="{DE22394F-9128-4B91-9791-B3B281B4E28A}" type="parTrans" cxnId="{0C32DE84-B93E-4541-86A6-0E9BD31DBFC4}">
      <dgm:prSet/>
      <dgm:spPr/>
      <dgm:t>
        <a:bodyPr/>
        <a:lstStyle/>
        <a:p>
          <a:endParaRPr lang="en-US"/>
        </a:p>
      </dgm:t>
    </dgm:pt>
    <dgm:pt modelId="{52B2AB0A-2E0C-4C8B-9015-4A36F0D29453}" type="sibTrans" cxnId="{0C32DE84-B93E-4541-86A6-0E9BD31DBFC4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15A857E8-FAF3-4BFC-ADF4-4EB0FF5B64E8}">
      <dgm:prSet/>
      <dgm:spPr/>
      <dgm:t>
        <a:bodyPr/>
        <a:lstStyle/>
        <a:p>
          <a:r>
            <a:rPr lang="en-GB" b="1"/>
            <a:t>Key Finding 4</a:t>
          </a:r>
          <a:r>
            <a:rPr lang="en-GB"/>
            <a:t>: Rising &amp; unpredictable costs – Rent, utility bills, rates and insurance increased significantly since 2019 and relying on organic ingredients made stock costs unpredictable.</a:t>
          </a:r>
          <a:endParaRPr lang="en-US"/>
        </a:p>
      </dgm:t>
    </dgm:pt>
    <dgm:pt modelId="{CB967C73-400F-4F96-89E8-D9A960504EAD}" type="parTrans" cxnId="{DFFE10A1-8527-4013-AFED-8E08138A583A}">
      <dgm:prSet/>
      <dgm:spPr/>
      <dgm:t>
        <a:bodyPr/>
        <a:lstStyle/>
        <a:p>
          <a:endParaRPr lang="en-US"/>
        </a:p>
      </dgm:t>
    </dgm:pt>
    <dgm:pt modelId="{E7E2259E-D364-43D6-982B-56F17972CCC4}" type="sibTrans" cxnId="{DFFE10A1-8527-4013-AFED-8E08138A583A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63737653-2609-4833-BD55-CA909F37F9D4}" type="pres">
      <dgm:prSet presAssocID="{A031CC59-269C-40A5-A477-34C553806177}" presName="Name0" presStyleCnt="0">
        <dgm:presLayoutVars>
          <dgm:animLvl val="lvl"/>
          <dgm:resizeHandles val="exact"/>
        </dgm:presLayoutVars>
      </dgm:prSet>
      <dgm:spPr/>
    </dgm:pt>
    <dgm:pt modelId="{79F16FD4-B6D7-464F-B317-D0733F1A73B8}" type="pres">
      <dgm:prSet presAssocID="{B2965237-7200-4E68-B85A-C2F9D0A1D0ED}" presName="compositeNode" presStyleCnt="0">
        <dgm:presLayoutVars>
          <dgm:bulletEnabled val="1"/>
        </dgm:presLayoutVars>
      </dgm:prSet>
      <dgm:spPr/>
    </dgm:pt>
    <dgm:pt modelId="{3D05539B-82B8-49EC-9D19-62F23C399EE3}" type="pres">
      <dgm:prSet presAssocID="{B2965237-7200-4E68-B85A-C2F9D0A1D0ED}" presName="bgRect" presStyleLbl="alignNode1" presStyleIdx="0" presStyleCnt="4"/>
      <dgm:spPr/>
    </dgm:pt>
    <dgm:pt modelId="{1A2E731E-FA7B-47DB-819C-484191183275}" type="pres">
      <dgm:prSet presAssocID="{7ECF104A-10B6-4DAD-94ED-D95B39AB4F5C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467B215F-57B2-4EC6-B287-8992D11D3FBD}" type="pres">
      <dgm:prSet presAssocID="{B2965237-7200-4E68-B85A-C2F9D0A1D0ED}" presName="nodeRect" presStyleLbl="alignNode1" presStyleIdx="0" presStyleCnt="4">
        <dgm:presLayoutVars>
          <dgm:bulletEnabled val="1"/>
        </dgm:presLayoutVars>
      </dgm:prSet>
      <dgm:spPr/>
    </dgm:pt>
    <dgm:pt modelId="{10F1929C-63A6-47E3-8437-D957FB42CB15}" type="pres">
      <dgm:prSet presAssocID="{7ECF104A-10B6-4DAD-94ED-D95B39AB4F5C}" presName="sibTrans" presStyleCnt="0"/>
      <dgm:spPr/>
    </dgm:pt>
    <dgm:pt modelId="{F2ECFD7C-9793-4CFE-813A-A8112D2F76BD}" type="pres">
      <dgm:prSet presAssocID="{A35A92D9-E41E-41C6-B1E3-AEFCFC842000}" presName="compositeNode" presStyleCnt="0">
        <dgm:presLayoutVars>
          <dgm:bulletEnabled val="1"/>
        </dgm:presLayoutVars>
      </dgm:prSet>
      <dgm:spPr/>
    </dgm:pt>
    <dgm:pt modelId="{98E5A3A6-264C-4195-8DD1-63F6EB960127}" type="pres">
      <dgm:prSet presAssocID="{A35A92D9-E41E-41C6-B1E3-AEFCFC842000}" presName="bgRect" presStyleLbl="alignNode1" presStyleIdx="1" presStyleCnt="4"/>
      <dgm:spPr/>
    </dgm:pt>
    <dgm:pt modelId="{6B3BAC19-0629-489C-9507-D7C27473363C}" type="pres">
      <dgm:prSet presAssocID="{098C7AAA-3599-472E-849B-CD054D310EF8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4374468A-A1BD-4780-B90C-B6A1D454DFAB}" type="pres">
      <dgm:prSet presAssocID="{A35A92D9-E41E-41C6-B1E3-AEFCFC842000}" presName="nodeRect" presStyleLbl="alignNode1" presStyleIdx="1" presStyleCnt="4">
        <dgm:presLayoutVars>
          <dgm:bulletEnabled val="1"/>
        </dgm:presLayoutVars>
      </dgm:prSet>
      <dgm:spPr/>
    </dgm:pt>
    <dgm:pt modelId="{62A89E13-5C0E-43CC-9005-892AC352A5E5}" type="pres">
      <dgm:prSet presAssocID="{098C7AAA-3599-472E-849B-CD054D310EF8}" presName="sibTrans" presStyleCnt="0"/>
      <dgm:spPr/>
    </dgm:pt>
    <dgm:pt modelId="{B7352F23-E2DF-4580-88FC-84CEE5648FBB}" type="pres">
      <dgm:prSet presAssocID="{0833EEF0-8D8F-4D63-8EBC-D688074F43CF}" presName="compositeNode" presStyleCnt="0">
        <dgm:presLayoutVars>
          <dgm:bulletEnabled val="1"/>
        </dgm:presLayoutVars>
      </dgm:prSet>
      <dgm:spPr/>
    </dgm:pt>
    <dgm:pt modelId="{414FB99D-FF0E-4A95-998B-B2EBEB5EFB9C}" type="pres">
      <dgm:prSet presAssocID="{0833EEF0-8D8F-4D63-8EBC-D688074F43CF}" presName="bgRect" presStyleLbl="alignNode1" presStyleIdx="2" presStyleCnt="4"/>
      <dgm:spPr/>
    </dgm:pt>
    <dgm:pt modelId="{DEC6E545-7435-4EFD-9F3E-1FA3F14A00FE}" type="pres">
      <dgm:prSet presAssocID="{52B2AB0A-2E0C-4C8B-9015-4A36F0D29453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5BDEF66F-880F-4AF2-BCA6-987671FB7F8A}" type="pres">
      <dgm:prSet presAssocID="{0833EEF0-8D8F-4D63-8EBC-D688074F43CF}" presName="nodeRect" presStyleLbl="alignNode1" presStyleIdx="2" presStyleCnt="4">
        <dgm:presLayoutVars>
          <dgm:bulletEnabled val="1"/>
        </dgm:presLayoutVars>
      </dgm:prSet>
      <dgm:spPr/>
    </dgm:pt>
    <dgm:pt modelId="{4FE2F474-B155-4950-8208-338698E404F1}" type="pres">
      <dgm:prSet presAssocID="{52B2AB0A-2E0C-4C8B-9015-4A36F0D29453}" presName="sibTrans" presStyleCnt="0"/>
      <dgm:spPr/>
    </dgm:pt>
    <dgm:pt modelId="{FE330E21-0710-4055-A6DD-3B409B0015C8}" type="pres">
      <dgm:prSet presAssocID="{15A857E8-FAF3-4BFC-ADF4-4EB0FF5B64E8}" presName="compositeNode" presStyleCnt="0">
        <dgm:presLayoutVars>
          <dgm:bulletEnabled val="1"/>
        </dgm:presLayoutVars>
      </dgm:prSet>
      <dgm:spPr/>
    </dgm:pt>
    <dgm:pt modelId="{FF130E9E-8595-49B3-9924-35D00CFCCC98}" type="pres">
      <dgm:prSet presAssocID="{15A857E8-FAF3-4BFC-ADF4-4EB0FF5B64E8}" presName="bgRect" presStyleLbl="alignNode1" presStyleIdx="3" presStyleCnt="4"/>
      <dgm:spPr/>
    </dgm:pt>
    <dgm:pt modelId="{26BF9F75-5CC4-4335-A1FD-B6BC6B185E90}" type="pres">
      <dgm:prSet presAssocID="{E7E2259E-D364-43D6-982B-56F17972CCC4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99178542-2611-41A8-891E-D726412099CF}" type="pres">
      <dgm:prSet presAssocID="{15A857E8-FAF3-4BFC-ADF4-4EB0FF5B64E8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3B401A1E-49E8-497A-B0A8-430D73E28A00}" type="presOf" srcId="{B2965237-7200-4E68-B85A-C2F9D0A1D0ED}" destId="{3D05539B-82B8-49EC-9D19-62F23C399EE3}" srcOrd="0" destOrd="0" presId="urn:microsoft.com/office/officeart/2016/7/layout/LinearBlockProcessNumbered"/>
    <dgm:cxn modelId="{2A957744-25AE-48EF-ABF3-307625F7E984}" type="presOf" srcId="{0833EEF0-8D8F-4D63-8EBC-D688074F43CF}" destId="{414FB99D-FF0E-4A95-998B-B2EBEB5EFB9C}" srcOrd="0" destOrd="0" presId="urn:microsoft.com/office/officeart/2016/7/layout/LinearBlockProcessNumbered"/>
    <dgm:cxn modelId="{951D3E4A-6B22-4407-B858-52B95E7D5F00}" type="presOf" srcId="{7ECF104A-10B6-4DAD-94ED-D95B39AB4F5C}" destId="{1A2E731E-FA7B-47DB-819C-484191183275}" srcOrd="0" destOrd="0" presId="urn:microsoft.com/office/officeart/2016/7/layout/LinearBlockProcessNumbered"/>
    <dgm:cxn modelId="{FBD4034C-FB67-48E8-80AC-05E88429AF97}" type="presOf" srcId="{098C7AAA-3599-472E-849B-CD054D310EF8}" destId="{6B3BAC19-0629-489C-9507-D7C27473363C}" srcOrd="0" destOrd="0" presId="urn:microsoft.com/office/officeart/2016/7/layout/LinearBlockProcessNumbered"/>
    <dgm:cxn modelId="{A2FC1574-7F8E-45EC-95FF-4A34B037C028}" type="presOf" srcId="{A35A92D9-E41E-41C6-B1E3-AEFCFC842000}" destId="{4374468A-A1BD-4780-B90C-B6A1D454DFAB}" srcOrd="1" destOrd="0" presId="urn:microsoft.com/office/officeart/2016/7/layout/LinearBlockProcessNumbered"/>
    <dgm:cxn modelId="{0C32DE84-B93E-4541-86A6-0E9BD31DBFC4}" srcId="{A031CC59-269C-40A5-A477-34C553806177}" destId="{0833EEF0-8D8F-4D63-8EBC-D688074F43CF}" srcOrd="2" destOrd="0" parTransId="{DE22394F-9128-4B91-9791-B3B281B4E28A}" sibTransId="{52B2AB0A-2E0C-4C8B-9015-4A36F0D29453}"/>
    <dgm:cxn modelId="{0DCAB788-ECF4-4540-A7ED-35D76C03E186}" type="presOf" srcId="{0833EEF0-8D8F-4D63-8EBC-D688074F43CF}" destId="{5BDEF66F-880F-4AF2-BCA6-987671FB7F8A}" srcOrd="1" destOrd="0" presId="urn:microsoft.com/office/officeart/2016/7/layout/LinearBlockProcessNumbered"/>
    <dgm:cxn modelId="{5230AE90-52A8-4713-8927-3F60CE01F4A5}" type="presOf" srcId="{A35A92D9-E41E-41C6-B1E3-AEFCFC842000}" destId="{98E5A3A6-264C-4195-8DD1-63F6EB960127}" srcOrd="0" destOrd="0" presId="urn:microsoft.com/office/officeart/2016/7/layout/LinearBlockProcessNumbered"/>
    <dgm:cxn modelId="{DFFE10A1-8527-4013-AFED-8E08138A583A}" srcId="{A031CC59-269C-40A5-A477-34C553806177}" destId="{15A857E8-FAF3-4BFC-ADF4-4EB0FF5B64E8}" srcOrd="3" destOrd="0" parTransId="{CB967C73-400F-4F96-89E8-D9A960504EAD}" sibTransId="{E7E2259E-D364-43D6-982B-56F17972CCC4}"/>
    <dgm:cxn modelId="{789E48B4-398E-4B7B-8D0B-08E68D93529D}" srcId="{A031CC59-269C-40A5-A477-34C553806177}" destId="{A35A92D9-E41E-41C6-B1E3-AEFCFC842000}" srcOrd="1" destOrd="0" parTransId="{A49DBE29-7EA9-4EC1-B0F5-1E88C229823B}" sibTransId="{098C7AAA-3599-472E-849B-CD054D310EF8}"/>
    <dgm:cxn modelId="{7F999CB8-480B-4839-8ACA-32EEE3E90208}" type="presOf" srcId="{A031CC59-269C-40A5-A477-34C553806177}" destId="{63737653-2609-4833-BD55-CA909F37F9D4}" srcOrd="0" destOrd="0" presId="urn:microsoft.com/office/officeart/2016/7/layout/LinearBlockProcessNumbered"/>
    <dgm:cxn modelId="{8BB0CEB8-D137-4DCC-8C79-01AAF9CB4D07}" type="presOf" srcId="{B2965237-7200-4E68-B85A-C2F9D0A1D0ED}" destId="{467B215F-57B2-4EC6-B287-8992D11D3FBD}" srcOrd="1" destOrd="0" presId="urn:microsoft.com/office/officeart/2016/7/layout/LinearBlockProcessNumbered"/>
    <dgm:cxn modelId="{2F6BFCC6-9E89-4DC5-812F-F4FB550D5685}" type="presOf" srcId="{E7E2259E-D364-43D6-982B-56F17972CCC4}" destId="{26BF9F75-5CC4-4335-A1FD-B6BC6B185E90}" srcOrd="0" destOrd="0" presId="urn:microsoft.com/office/officeart/2016/7/layout/LinearBlockProcessNumbered"/>
    <dgm:cxn modelId="{3EC245F1-8462-443A-A8C9-60DAA33EAAC3}" type="presOf" srcId="{52B2AB0A-2E0C-4C8B-9015-4A36F0D29453}" destId="{DEC6E545-7435-4EFD-9F3E-1FA3F14A00FE}" srcOrd="0" destOrd="0" presId="urn:microsoft.com/office/officeart/2016/7/layout/LinearBlockProcessNumbered"/>
    <dgm:cxn modelId="{215B90F2-D79A-4A5E-9F39-7904A295A005}" type="presOf" srcId="{15A857E8-FAF3-4BFC-ADF4-4EB0FF5B64E8}" destId="{99178542-2611-41A8-891E-D726412099CF}" srcOrd="1" destOrd="0" presId="urn:microsoft.com/office/officeart/2016/7/layout/LinearBlockProcessNumbered"/>
    <dgm:cxn modelId="{90DF9DF6-AB1B-471C-A771-E457A55DC681}" srcId="{A031CC59-269C-40A5-A477-34C553806177}" destId="{B2965237-7200-4E68-B85A-C2F9D0A1D0ED}" srcOrd="0" destOrd="0" parTransId="{990EA616-7A05-4A27-AA78-E58FEBC996FA}" sibTransId="{7ECF104A-10B6-4DAD-94ED-D95B39AB4F5C}"/>
    <dgm:cxn modelId="{021D00F7-10C6-4F74-807B-D2948C556708}" type="presOf" srcId="{15A857E8-FAF3-4BFC-ADF4-4EB0FF5B64E8}" destId="{FF130E9E-8595-49B3-9924-35D00CFCCC98}" srcOrd="0" destOrd="0" presId="urn:microsoft.com/office/officeart/2016/7/layout/LinearBlockProcessNumbered"/>
    <dgm:cxn modelId="{DB500B09-9E47-4A9A-9507-AEBFAD7F706E}" type="presParOf" srcId="{63737653-2609-4833-BD55-CA909F37F9D4}" destId="{79F16FD4-B6D7-464F-B317-D0733F1A73B8}" srcOrd="0" destOrd="0" presId="urn:microsoft.com/office/officeart/2016/7/layout/LinearBlockProcessNumbered"/>
    <dgm:cxn modelId="{CAE78136-A8EF-482D-B02A-B0C4EA7BAB8D}" type="presParOf" srcId="{79F16FD4-B6D7-464F-B317-D0733F1A73B8}" destId="{3D05539B-82B8-49EC-9D19-62F23C399EE3}" srcOrd="0" destOrd="0" presId="urn:microsoft.com/office/officeart/2016/7/layout/LinearBlockProcessNumbered"/>
    <dgm:cxn modelId="{F3D160F3-04B2-4921-9955-23CAF4EDBCB8}" type="presParOf" srcId="{79F16FD4-B6D7-464F-B317-D0733F1A73B8}" destId="{1A2E731E-FA7B-47DB-819C-484191183275}" srcOrd="1" destOrd="0" presId="urn:microsoft.com/office/officeart/2016/7/layout/LinearBlockProcessNumbered"/>
    <dgm:cxn modelId="{28215CA8-8A07-4D6A-93CC-6182A584F0FF}" type="presParOf" srcId="{79F16FD4-B6D7-464F-B317-D0733F1A73B8}" destId="{467B215F-57B2-4EC6-B287-8992D11D3FBD}" srcOrd="2" destOrd="0" presId="urn:microsoft.com/office/officeart/2016/7/layout/LinearBlockProcessNumbered"/>
    <dgm:cxn modelId="{C02A6890-04E9-4E9E-9925-770F50C4BE9D}" type="presParOf" srcId="{63737653-2609-4833-BD55-CA909F37F9D4}" destId="{10F1929C-63A6-47E3-8437-D957FB42CB15}" srcOrd="1" destOrd="0" presId="urn:microsoft.com/office/officeart/2016/7/layout/LinearBlockProcessNumbered"/>
    <dgm:cxn modelId="{5A342E11-F084-407E-8731-9CCD284BDB87}" type="presParOf" srcId="{63737653-2609-4833-BD55-CA909F37F9D4}" destId="{F2ECFD7C-9793-4CFE-813A-A8112D2F76BD}" srcOrd="2" destOrd="0" presId="urn:microsoft.com/office/officeart/2016/7/layout/LinearBlockProcessNumbered"/>
    <dgm:cxn modelId="{2F876F47-12A7-4573-9F1F-AE04A108B405}" type="presParOf" srcId="{F2ECFD7C-9793-4CFE-813A-A8112D2F76BD}" destId="{98E5A3A6-264C-4195-8DD1-63F6EB960127}" srcOrd="0" destOrd="0" presId="urn:microsoft.com/office/officeart/2016/7/layout/LinearBlockProcessNumbered"/>
    <dgm:cxn modelId="{B81F4982-93CA-4A9F-BE47-63A03E1CE2D1}" type="presParOf" srcId="{F2ECFD7C-9793-4CFE-813A-A8112D2F76BD}" destId="{6B3BAC19-0629-489C-9507-D7C27473363C}" srcOrd="1" destOrd="0" presId="urn:microsoft.com/office/officeart/2016/7/layout/LinearBlockProcessNumbered"/>
    <dgm:cxn modelId="{17526C99-2953-4DA9-923D-6888389BB34C}" type="presParOf" srcId="{F2ECFD7C-9793-4CFE-813A-A8112D2F76BD}" destId="{4374468A-A1BD-4780-B90C-B6A1D454DFAB}" srcOrd="2" destOrd="0" presId="urn:microsoft.com/office/officeart/2016/7/layout/LinearBlockProcessNumbered"/>
    <dgm:cxn modelId="{626672DC-8C47-43ED-B4BF-43F87370CAC7}" type="presParOf" srcId="{63737653-2609-4833-BD55-CA909F37F9D4}" destId="{62A89E13-5C0E-43CC-9005-892AC352A5E5}" srcOrd="3" destOrd="0" presId="urn:microsoft.com/office/officeart/2016/7/layout/LinearBlockProcessNumbered"/>
    <dgm:cxn modelId="{12C764CC-185F-49C8-BD08-BE256A51408E}" type="presParOf" srcId="{63737653-2609-4833-BD55-CA909F37F9D4}" destId="{B7352F23-E2DF-4580-88FC-84CEE5648FBB}" srcOrd="4" destOrd="0" presId="urn:microsoft.com/office/officeart/2016/7/layout/LinearBlockProcessNumbered"/>
    <dgm:cxn modelId="{B19DCF29-7D9F-4DD4-BB09-A5017A466F74}" type="presParOf" srcId="{B7352F23-E2DF-4580-88FC-84CEE5648FBB}" destId="{414FB99D-FF0E-4A95-998B-B2EBEB5EFB9C}" srcOrd="0" destOrd="0" presId="urn:microsoft.com/office/officeart/2016/7/layout/LinearBlockProcessNumbered"/>
    <dgm:cxn modelId="{E1F29E68-FF48-4055-B661-D0660048B41A}" type="presParOf" srcId="{B7352F23-E2DF-4580-88FC-84CEE5648FBB}" destId="{DEC6E545-7435-4EFD-9F3E-1FA3F14A00FE}" srcOrd="1" destOrd="0" presId="urn:microsoft.com/office/officeart/2016/7/layout/LinearBlockProcessNumbered"/>
    <dgm:cxn modelId="{0117D802-64CF-4D0A-8830-7E9057D4FEAF}" type="presParOf" srcId="{B7352F23-E2DF-4580-88FC-84CEE5648FBB}" destId="{5BDEF66F-880F-4AF2-BCA6-987671FB7F8A}" srcOrd="2" destOrd="0" presId="urn:microsoft.com/office/officeart/2016/7/layout/LinearBlockProcessNumbered"/>
    <dgm:cxn modelId="{CA687864-9844-4E07-AE0A-C1D588E8287C}" type="presParOf" srcId="{63737653-2609-4833-BD55-CA909F37F9D4}" destId="{4FE2F474-B155-4950-8208-338698E404F1}" srcOrd="5" destOrd="0" presId="urn:microsoft.com/office/officeart/2016/7/layout/LinearBlockProcessNumbered"/>
    <dgm:cxn modelId="{2A398130-3A95-4C49-BDE6-5344E6E229FD}" type="presParOf" srcId="{63737653-2609-4833-BD55-CA909F37F9D4}" destId="{FE330E21-0710-4055-A6DD-3B409B0015C8}" srcOrd="6" destOrd="0" presId="urn:microsoft.com/office/officeart/2016/7/layout/LinearBlockProcessNumbered"/>
    <dgm:cxn modelId="{860DA9BA-9BDB-4E90-9455-FE068E842872}" type="presParOf" srcId="{FE330E21-0710-4055-A6DD-3B409B0015C8}" destId="{FF130E9E-8595-49B3-9924-35D00CFCCC98}" srcOrd="0" destOrd="0" presId="urn:microsoft.com/office/officeart/2016/7/layout/LinearBlockProcessNumbered"/>
    <dgm:cxn modelId="{4F523D3B-AC6C-4977-88F0-3CD1B492AECE}" type="presParOf" srcId="{FE330E21-0710-4055-A6DD-3B409B0015C8}" destId="{26BF9F75-5CC4-4335-A1FD-B6BC6B185E90}" srcOrd="1" destOrd="0" presId="urn:microsoft.com/office/officeart/2016/7/layout/LinearBlockProcessNumbered"/>
    <dgm:cxn modelId="{0F337B38-3F6C-496C-9D19-2F67D6FE63CC}" type="presParOf" srcId="{FE330E21-0710-4055-A6DD-3B409B0015C8}" destId="{99178542-2611-41A8-891E-D726412099CF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16A22-83A5-410A-8FD7-6F458F5122E6}">
      <dsp:nvSpPr>
        <dsp:cNvPr id="0" name=""/>
        <dsp:cNvSpPr/>
      </dsp:nvSpPr>
      <dsp:spPr>
        <a:xfrm>
          <a:off x="0" y="1817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B0CF1B-7BC8-4CEE-A61F-5A5CBDA47046}">
      <dsp:nvSpPr>
        <dsp:cNvPr id="0" name=""/>
        <dsp:cNvSpPr/>
      </dsp:nvSpPr>
      <dsp:spPr>
        <a:xfrm>
          <a:off x="234275" y="176071"/>
          <a:ext cx="425955" cy="425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16E3CF-0141-4939-888E-86E9AC917C0A}">
      <dsp:nvSpPr>
        <dsp:cNvPr id="0" name=""/>
        <dsp:cNvSpPr/>
      </dsp:nvSpPr>
      <dsp:spPr>
        <a:xfrm>
          <a:off x="894506" y="1817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Student Name:  Monique Joyti Kiran</a:t>
          </a:r>
          <a:endParaRPr lang="en-US" sz="1900" kern="1200"/>
        </a:p>
      </dsp:txBody>
      <dsp:txXfrm>
        <a:off x="894506" y="1817"/>
        <a:ext cx="4955050" cy="774464"/>
      </dsp:txXfrm>
    </dsp:sp>
    <dsp:sp modelId="{ECD1E496-8D38-4B64-97C6-3B7B8C211AC6}">
      <dsp:nvSpPr>
        <dsp:cNvPr id="0" name=""/>
        <dsp:cNvSpPr/>
      </dsp:nvSpPr>
      <dsp:spPr>
        <a:xfrm>
          <a:off x="0" y="969897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92D5DA-8C81-44C1-A8F9-70C70480E787}">
      <dsp:nvSpPr>
        <dsp:cNvPr id="0" name=""/>
        <dsp:cNvSpPr/>
      </dsp:nvSpPr>
      <dsp:spPr>
        <a:xfrm>
          <a:off x="234275" y="1144152"/>
          <a:ext cx="425955" cy="425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FD091-BC2E-4FFF-8225-ECE600140CE4}">
      <dsp:nvSpPr>
        <dsp:cNvPr id="0" name=""/>
        <dsp:cNvSpPr/>
      </dsp:nvSpPr>
      <dsp:spPr>
        <a:xfrm>
          <a:off x="894506" y="969897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Student ID:		</a:t>
          </a:r>
          <a:r>
            <a:rPr lang="en-GB" sz="1900" kern="1200"/>
            <a:t>2520247</a:t>
          </a:r>
          <a:endParaRPr lang="en-US" sz="1900" kern="1200"/>
        </a:p>
      </dsp:txBody>
      <dsp:txXfrm>
        <a:off x="894506" y="969897"/>
        <a:ext cx="4955050" cy="774464"/>
      </dsp:txXfrm>
    </dsp:sp>
    <dsp:sp modelId="{C9971CC2-D1B5-4AE6-8500-1AC70675417D}">
      <dsp:nvSpPr>
        <dsp:cNvPr id="0" name=""/>
        <dsp:cNvSpPr/>
      </dsp:nvSpPr>
      <dsp:spPr>
        <a:xfrm>
          <a:off x="0" y="1937978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A1854F-5819-438F-8DCC-0C8B49FF2CA0}">
      <dsp:nvSpPr>
        <dsp:cNvPr id="0" name=""/>
        <dsp:cNvSpPr/>
      </dsp:nvSpPr>
      <dsp:spPr>
        <a:xfrm>
          <a:off x="234275" y="2112232"/>
          <a:ext cx="425955" cy="425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94E70-FF71-425B-BB5D-423841B5A738}">
      <dsp:nvSpPr>
        <dsp:cNvPr id="0" name=""/>
        <dsp:cNvSpPr/>
      </dsp:nvSpPr>
      <dsp:spPr>
        <a:xfrm>
          <a:off x="894506" y="1937978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Lecturer’s Name:	</a:t>
          </a:r>
          <a:r>
            <a:rPr lang="en-GB" sz="1900" kern="1200"/>
            <a:t>Chijioke Uba</a:t>
          </a:r>
          <a:endParaRPr lang="en-US" sz="1900" kern="1200"/>
        </a:p>
      </dsp:txBody>
      <dsp:txXfrm>
        <a:off x="894506" y="1937978"/>
        <a:ext cx="4955050" cy="774464"/>
      </dsp:txXfrm>
    </dsp:sp>
    <dsp:sp modelId="{B28E96BA-E61F-4236-939F-F988BA5D6736}">
      <dsp:nvSpPr>
        <dsp:cNvPr id="0" name=""/>
        <dsp:cNvSpPr/>
      </dsp:nvSpPr>
      <dsp:spPr>
        <a:xfrm>
          <a:off x="0" y="2906058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21E0CE-1252-4810-BEA4-54686D467D3D}">
      <dsp:nvSpPr>
        <dsp:cNvPr id="0" name=""/>
        <dsp:cNvSpPr/>
      </dsp:nvSpPr>
      <dsp:spPr>
        <a:xfrm>
          <a:off x="234275" y="3080312"/>
          <a:ext cx="425955" cy="425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2B2C47-0551-491D-B097-0C418D7E4915}">
      <dsp:nvSpPr>
        <dsp:cNvPr id="0" name=""/>
        <dsp:cNvSpPr/>
      </dsp:nvSpPr>
      <dsp:spPr>
        <a:xfrm>
          <a:off x="894506" y="2906058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Module Code: 	</a:t>
          </a:r>
          <a:r>
            <a:rPr lang="en-GB" sz="1900" kern="1200"/>
            <a:t>LCLM 4004</a:t>
          </a:r>
          <a:endParaRPr lang="en-US" sz="1900" kern="1200"/>
        </a:p>
      </dsp:txBody>
      <dsp:txXfrm>
        <a:off x="894506" y="2906058"/>
        <a:ext cx="4955050" cy="774464"/>
      </dsp:txXfrm>
    </dsp:sp>
    <dsp:sp modelId="{A93602DF-D005-4EAD-96AF-CC7A7FBA383D}">
      <dsp:nvSpPr>
        <dsp:cNvPr id="0" name=""/>
        <dsp:cNvSpPr/>
      </dsp:nvSpPr>
      <dsp:spPr>
        <a:xfrm>
          <a:off x="0" y="3874138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2358C6-5EC1-4F43-87C4-5E0EF522A773}">
      <dsp:nvSpPr>
        <dsp:cNvPr id="0" name=""/>
        <dsp:cNvSpPr/>
      </dsp:nvSpPr>
      <dsp:spPr>
        <a:xfrm>
          <a:off x="234275" y="4048393"/>
          <a:ext cx="425955" cy="425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89AB3-986A-4AB2-AB0B-E484B85222EE}">
      <dsp:nvSpPr>
        <dsp:cNvPr id="0" name=""/>
        <dsp:cNvSpPr/>
      </dsp:nvSpPr>
      <dsp:spPr>
        <a:xfrm>
          <a:off x="894506" y="3874138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Module Name: 	</a:t>
          </a:r>
          <a:r>
            <a:rPr lang="en-GB" sz="1900" kern="1200"/>
            <a:t>Problem Solving and Decision-Making</a:t>
          </a:r>
          <a:endParaRPr lang="en-US" sz="1900" kern="1200"/>
        </a:p>
      </dsp:txBody>
      <dsp:txXfrm>
        <a:off x="894506" y="3874138"/>
        <a:ext cx="4955050" cy="774464"/>
      </dsp:txXfrm>
    </dsp:sp>
    <dsp:sp modelId="{78D4EF31-F1D5-4DFB-80F8-D6A9E946A313}">
      <dsp:nvSpPr>
        <dsp:cNvPr id="0" name=""/>
        <dsp:cNvSpPr/>
      </dsp:nvSpPr>
      <dsp:spPr>
        <a:xfrm>
          <a:off x="0" y="4842219"/>
          <a:ext cx="5849557" cy="7744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22E6B7-449F-4D18-AD2F-18F1813DFB68}">
      <dsp:nvSpPr>
        <dsp:cNvPr id="0" name=""/>
        <dsp:cNvSpPr/>
      </dsp:nvSpPr>
      <dsp:spPr>
        <a:xfrm>
          <a:off x="234275" y="5016473"/>
          <a:ext cx="425955" cy="425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1D619C-D4D6-4259-895B-3A363F512018}">
      <dsp:nvSpPr>
        <dsp:cNvPr id="0" name=""/>
        <dsp:cNvSpPr/>
      </dsp:nvSpPr>
      <dsp:spPr>
        <a:xfrm>
          <a:off x="894506" y="4842219"/>
          <a:ext cx="4955050" cy="774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964" tIns="81964" rIns="81964" bIns="8196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Component 1: 	</a:t>
          </a:r>
          <a:r>
            <a:rPr lang="en-GB" sz="1900" kern="1200"/>
            <a:t>Basil’s Bakery</a:t>
          </a:r>
          <a:endParaRPr lang="en-US" sz="1900" kern="1200"/>
        </a:p>
      </dsp:txBody>
      <dsp:txXfrm>
        <a:off x="894506" y="4842219"/>
        <a:ext cx="4955050" cy="7744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0D7040-848C-416C-939C-E22F6E757F43}">
      <dsp:nvSpPr>
        <dsp:cNvPr id="0" name=""/>
        <dsp:cNvSpPr/>
      </dsp:nvSpPr>
      <dsp:spPr>
        <a:xfrm>
          <a:off x="0" y="2342"/>
          <a:ext cx="6540911" cy="11874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2A9487-3583-4484-AFD2-9BB24CBF2453}">
      <dsp:nvSpPr>
        <dsp:cNvPr id="0" name=""/>
        <dsp:cNvSpPr/>
      </dsp:nvSpPr>
      <dsp:spPr>
        <a:xfrm>
          <a:off x="359214" y="269527"/>
          <a:ext cx="653117" cy="6531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D0EF1-730E-47D7-A263-7AF543B2A107}">
      <dsp:nvSpPr>
        <dsp:cNvPr id="0" name=""/>
        <dsp:cNvSpPr/>
      </dsp:nvSpPr>
      <dsp:spPr>
        <a:xfrm>
          <a:off x="1371547" y="2342"/>
          <a:ext cx="5169363" cy="1187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76" tIns="125676" rIns="125676" bIns="12567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Cavolini"/>
              <a:cs typeface="Cavolini"/>
            </a:rPr>
            <a:t>Basil’s Bakery is a small, independent organisation located in a shopping retail park in Coventry, UK.</a:t>
          </a:r>
          <a:endParaRPr lang="en-US" sz="1600" kern="1200">
            <a:latin typeface="Cavolini"/>
            <a:cs typeface="Cavolini"/>
          </a:endParaRPr>
        </a:p>
      </dsp:txBody>
      <dsp:txXfrm>
        <a:off x="1371547" y="2342"/>
        <a:ext cx="5169363" cy="1187487"/>
      </dsp:txXfrm>
    </dsp:sp>
    <dsp:sp modelId="{5972DBDC-EBFA-4931-B907-3683F6258990}">
      <dsp:nvSpPr>
        <dsp:cNvPr id="0" name=""/>
        <dsp:cNvSpPr/>
      </dsp:nvSpPr>
      <dsp:spPr>
        <a:xfrm>
          <a:off x="0" y="1486701"/>
          <a:ext cx="6540911" cy="11874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55D42A-2700-4BFD-8E76-4083463D8288}">
      <dsp:nvSpPr>
        <dsp:cNvPr id="0" name=""/>
        <dsp:cNvSpPr/>
      </dsp:nvSpPr>
      <dsp:spPr>
        <a:xfrm>
          <a:off x="359214" y="1753886"/>
          <a:ext cx="653117" cy="6531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38C49-30B2-4204-ADCC-A3A90D450875}">
      <dsp:nvSpPr>
        <dsp:cNvPr id="0" name=""/>
        <dsp:cNvSpPr/>
      </dsp:nvSpPr>
      <dsp:spPr>
        <a:xfrm>
          <a:off x="1371547" y="1486701"/>
          <a:ext cx="5169363" cy="1187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76" tIns="125676" rIns="125676" bIns="12567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Cavolini"/>
              <a:cs typeface="Cavolini"/>
            </a:rPr>
            <a:t>The business was opened in 2015.</a:t>
          </a:r>
          <a:endParaRPr lang="en-US" sz="1600" kern="1200">
            <a:latin typeface="Cavolini"/>
            <a:cs typeface="Cavolini"/>
          </a:endParaRPr>
        </a:p>
      </dsp:txBody>
      <dsp:txXfrm>
        <a:off x="1371547" y="1486701"/>
        <a:ext cx="5169363" cy="1187487"/>
      </dsp:txXfrm>
    </dsp:sp>
    <dsp:sp modelId="{BF91D777-9EAF-4388-8D28-AB164936A971}">
      <dsp:nvSpPr>
        <dsp:cNvPr id="0" name=""/>
        <dsp:cNvSpPr/>
      </dsp:nvSpPr>
      <dsp:spPr>
        <a:xfrm>
          <a:off x="0" y="2971060"/>
          <a:ext cx="6540911" cy="11874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3402D4-13BE-4469-B263-F967B3567F37}">
      <dsp:nvSpPr>
        <dsp:cNvPr id="0" name=""/>
        <dsp:cNvSpPr/>
      </dsp:nvSpPr>
      <dsp:spPr>
        <a:xfrm>
          <a:off x="359214" y="3238245"/>
          <a:ext cx="653117" cy="6531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F24B6-DBA5-478A-A65D-AE9CDDE6E957}">
      <dsp:nvSpPr>
        <dsp:cNvPr id="0" name=""/>
        <dsp:cNvSpPr/>
      </dsp:nvSpPr>
      <dsp:spPr>
        <a:xfrm>
          <a:off x="1371547" y="2971060"/>
          <a:ext cx="5169363" cy="1187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76" tIns="125676" rIns="125676" bIns="12567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Cavolini"/>
              <a:cs typeface="Cavolini"/>
            </a:rPr>
            <a:t>Basil is an artisan baker who  sources premium organic ingredients, modern styled cakes, pastries, and breads.</a:t>
          </a:r>
          <a:endParaRPr lang="en-US" sz="1600" kern="1200">
            <a:latin typeface="Cavolini"/>
            <a:cs typeface="Cavolini"/>
          </a:endParaRPr>
        </a:p>
      </dsp:txBody>
      <dsp:txXfrm>
        <a:off x="1371547" y="2971060"/>
        <a:ext cx="5169363" cy="1187487"/>
      </dsp:txXfrm>
    </dsp:sp>
    <dsp:sp modelId="{F16D9C1C-ED96-4477-8C2C-EA6459475365}">
      <dsp:nvSpPr>
        <dsp:cNvPr id="0" name=""/>
        <dsp:cNvSpPr/>
      </dsp:nvSpPr>
      <dsp:spPr>
        <a:xfrm>
          <a:off x="0" y="4455419"/>
          <a:ext cx="6540911" cy="11874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374C5B-34D5-4B19-9131-BAE2C81A92B0}">
      <dsp:nvSpPr>
        <dsp:cNvPr id="0" name=""/>
        <dsp:cNvSpPr/>
      </dsp:nvSpPr>
      <dsp:spPr>
        <a:xfrm>
          <a:off x="359214" y="4722604"/>
          <a:ext cx="653117" cy="65311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D7EAF-C478-479B-83B6-92046B06B4C3}">
      <dsp:nvSpPr>
        <dsp:cNvPr id="0" name=""/>
        <dsp:cNvSpPr/>
      </dsp:nvSpPr>
      <dsp:spPr>
        <a:xfrm>
          <a:off x="1371547" y="4455419"/>
          <a:ext cx="5169363" cy="1187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676" tIns="125676" rIns="125676" bIns="12567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Cavolini"/>
              <a:cs typeface="Cavolini"/>
            </a:rPr>
            <a:t>The bakery's local customers are office and warehouse workers that are situated near by the bakery's location</a:t>
          </a:r>
          <a:endParaRPr lang="en-US" sz="1600" kern="1200">
            <a:latin typeface="Cavolini"/>
            <a:cs typeface="Cavolini"/>
          </a:endParaRPr>
        </a:p>
      </dsp:txBody>
      <dsp:txXfrm>
        <a:off x="1371547" y="4455419"/>
        <a:ext cx="5169363" cy="11874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1E9262-638D-409B-A893-C8508AF9E7C3}">
      <dsp:nvSpPr>
        <dsp:cNvPr id="0" name=""/>
        <dsp:cNvSpPr/>
      </dsp:nvSpPr>
      <dsp:spPr>
        <a:xfrm>
          <a:off x="3256117" y="1814834"/>
          <a:ext cx="71673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673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95802" y="1856817"/>
        <a:ext cx="37366" cy="7473"/>
      </dsp:txXfrm>
    </dsp:sp>
    <dsp:sp modelId="{2F54D792-4C6A-4250-AE98-6D9693578AFF}">
      <dsp:nvSpPr>
        <dsp:cNvPr id="0" name=""/>
        <dsp:cNvSpPr/>
      </dsp:nvSpPr>
      <dsp:spPr>
        <a:xfrm>
          <a:off x="8631" y="885768"/>
          <a:ext cx="3249285" cy="19495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218" tIns="167127" rIns="159218" bIns="167127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Basil's Bakery root problem is the stand still </a:t>
          </a:r>
          <a:r>
            <a:rPr lang="en-GB" sz="1900" kern="1200">
              <a:latin typeface="Calibri Light" panose="020F0302020204030204"/>
            </a:rPr>
            <a:t>(i.e., stagnation) </a:t>
          </a:r>
          <a:r>
            <a:rPr lang="en-GB" sz="1900" kern="1200"/>
            <a:t>in sales</a:t>
          </a:r>
          <a:endParaRPr lang="en-US" sz="1900" kern="1200"/>
        </a:p>
      </dsp:txBody>
      <dsp:txXfrm>
        <a:off x="8631" y="885768"/>
        <a:ext cx="3249285" cy="1949571"/>
      </dsp:txXfrm>
    </dsp:sp>
    <dsp:sp modelId="{16B545CF-A2E2-4D15-B626-FCA1B25D6DBC}">
      <dsp:nvSpPr>
        <dsp:cNvPr id="0" name=""/>
        <dsp:cNvSpPr/>
      </dsp:nvSpPr>
      <dsp:spPr>
        <a:xfrm>
          <a:off x="7252739" y="1814834"/>
          <a:ext cx="71673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6735" y="45720"/>
              </a:lnTo>
            </a:path>
          </a:pathLst>
        </a:custGeom>
        <a:noFill/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2423" y="1856817"/>
        <a:ext cx="37366" cy="7473"/>
      </dsp:txXfrm>
    </dsp:sp>
    <dsp:sp modelId="{BA856DC0-FBE3-4485-9178-FA129BC87761}">
      <dsp:nvSpPr>
        <dsp:cNvPr id="0" name=""/>
        <dsp:cNvSpPr/>
      </dsp:nvSpPr>
      <dsp:spPr>
        <a:xfrm>
          <a:off x="4005253" y="885768"/>
          <a:ext cx="3249285" cy="1949571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218" tIns="167127" rIns="159218" bIns="16712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business opened its doors to the public 2015. During the first couple of years their sales increased , this meant the annual figures increased.</a:t>
          </a:r>
          <a:endParaRPr lang="en-US" sz="1900" kern="1200"/>
        </a:p>
      </dsp:txBody>
      <dsp:txXfrm>
        <a:off x="4005253" y="885768"/>
        <a:ext cx="3249285" cy="1949571"/>
      </dsp:txXfrm>
    </dsp:sp>
    <dsp:sp modelId="{03F7A0E2-AB2C-4C08-B01D-3C3449C64F70}">
      <dsp:nvSpPr>
        <dsp:cNvPr id="0" name=""/>
        <dsp:cNvSpPr/>
      </dsp:nvSpPr>
      <dsp:spPr>
        <a:xfrm>
          <a:off x="1633274" y="2833540"/>
          <a:ext cx="7993243" cy="716735"/>
        </a:xfrm>
        <a:custGeom>
          <a:avLst/>
          <a:gdLst/>
          <a:ahLst/>
          <a:cxnLst/>
          <a:rect l="0" t="0" r="0" b="0"/>
          <a:pathLst>
            <a:path>
              <a:moveTo>
                <a:pt x="7993243" y="0"/>
              </a:moveTo>
              <a:lnTo>
                <a:pt x="7993243" y="375467"/>
              </a:lnTo>
              <a:lnTo>
                <a:pt x="0" y="375467"/>
              </a:lnTo>
              <a:lnTo>
                <a:pt x="0" y="716735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29193" y="3188171"/>
        <a:ext cx="401405" cy="7473"/>
      </dsp:txXfrm>
    </dsp:sp>
    <dsp:sp modelId="{92389B10-5990-4CB9-8FCB-D6D168C22BD6}">
      <dsp:nvSpPr>
        <dsp:cNvPr id="0" name=""/>
        <dsp:cNvSpPr/>
      </dsp:nvSpPr>
      <dsp:spPr>
        <a:xfrm>
          <a:off x="8001875" y="885768"/>
          <a:ext cx="3249285" cy="1949571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218" tIns="167127" rIns="159218" bIns="16712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However, in 2020, the sales drastically decreased – this was because of the unexpected crisis causing a ‘lockdown’ for public restrictions.</a:t>
          </a:r>
          <a:endParaRPr lang="en-US" sz="1900" kern="1200"/>
        </a:p>
      </dsp:txBody>
      <dsp:txXfrm>
        <a:off x="8001875" y="885768"/>
        <a:ext cx="3249285" cy="1949571"/>
      </dsp:txXfrm>
    </dsp:sp>
    <dsp:sp modelId="{3E40E7F0-EFDA-4915-AA90-CEC441D88AE3}">
      <dsp:nvSpPr>
        <dsp:cNvPr id="0" name=""/>
        <dsp:cNvSpPr/>
      </dsp:nvSpPr>
      <dsp:spPr>
        <a:xfrm>
          <a:off x="3256117" y="4511741"/>
          <a:ext cx="71673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6735" y="45720"/>
              </a:lnTo>
            </a:path>
          </a:pathLst>
        </a:custGeom>
        <a:noFill/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95802" y="4553724"/>
        <a:ext cx="37366" cy="7473"/>
      </dsp:txXfrm>
    </dsp:sp>
    <dsp:sp modelId="{FFDA95A0-DE83-4890-B315-0549756DAD41}">
      <dsp:nvSpPr>
        <dsp:cNvPr id="0" name=""/>
        <dsp:cNvSpPr/>
      </dsp:nvSpPr>
      <dsp:spPr>
        <a:xfrm>
          <a:off x="8631" y="3582675"/>
          <a:ext cx="3249285" cy="1949571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218" tIns="167127" rIns="159218" bIns="16712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Basil expected the sales to rise again once the restrictions were lifted, which is why we was not overly stressed about it.</a:t>
          </a:r>
          <a:endParaRPr lang="en-US" sz="1900" kern="1200"/>
        </a:p>
      </dsp:txBody>
      <dsp:txXfrm>
        <a:off x="8631" y="3582675"/>
        <a:ext cx="3249285" cy="1949571"/>
      </dsp:txXfrm>
    </dsp:sp>
    <dsp:sp modelId="{608BA359-46ED-4130-8ACD-0EDF65D3A160}">
      <dsp:nvSpPr>
        <dsp:cNvPr id="0" name=""/>
        <dsp:cNvSpPr/>
      </dsp:nvSpPr>
      <dsp:spPr>
        <a:xfrm>
          <a:off x="7252739" y="4511741"/>
          <a:ext cx="71673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16735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2423" y="4553724"/>
        <a:ext cx="37366" cy="7473"/>
      </dsp:txXfrm>
    </dsp:sp>
    <dsp:sp modelId="{C621F319-2614-4D0B-B6E1-E5DE71D6B603}">
      <dsp:nvSpPr>
        <dsp:cNvPr id="0" name=""/>
        <dsp:cNvSpPr/>
      </dsp:nvSpPr>
      <dsp:spPr>
        <a:xfrm>
          <a:off x="4005253" y="3582675"/>
          <a:ext cx="3249285" cy="1949571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218" tIns="167127" rIns="159218" bIns="16712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Although the sales did rise, it wasn't as much as he hoped for. Basil was hoping to have figures to match pre 2020 sales.</a:t>
          </a:r>
          <a:endParaRPr lang="en-US" sz="1900" kern="1200" dirty="0"/>
        </a:p>
      </dsp:txBody>
      <dsp:txXfrm>
        <a:off x="4005253" y="3582675"/>
        <a:ext cx="3249285" cy="1949571"/>
      </dsp:txXfrm>
    </dsp:sp>
    <dsp:sp modelId="{F55AC3B1-1260-41BD-BF3E-08EC16DF1FD5}">
      <dsp:nvSpPr>
        <dsp:cNvPr id="0" name=""/>
        <dsp:cNvSpPr/>
      </dsp:nvSpPr>
      <dsp:spPr>
        <a:xfrm>
          <a:off x="8001875" y="3582675"/>
          <a:ext cx="3249285" cy="1949571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9218" tIns="167127" rIns="159218" bIns="167127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Between the years 2023 - 2025, the sales figure has flatlined at an average of 25% below the 2019 figures.</a:t>
          </a:r>
          <a:endParaRPr lang="en-US" sz="1900" kern="1200"/>
        </a:p>
      </dsp:txBody>
      <dsp:txXfrm>
        <a:off x="8001875" y="3582675"/>
        <a:ext cx="3249285" cy="19495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05539B-82B8-49EC-9D19-62F23C399EE3}">
      <dsp:nvSpPr>
        <dsp:cNvPr id="0" name=""/>
        <dsp:cNvSpPr/>
      </dsp:nvSpPr>
      <dsp:spPr>
        <a:xfrm>
          <a:off x="205" y="687670"/>
          <a:ext cx="2479997" cy="29759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Finding 1</a:t>
          </a:r>
          <a:r>
            <a:rPr lang="en-GB" sz="1300" kern="1200"/>
            <a:t>: Persistent sales decline &amp; stagnation – sales grew steadily after 2015 but drastically dropped in 2020 due to lockdown.</a:t>
          </a:r>
          <a:endParaRPr lang="en-US" sz="1300" kern="1200"/>
        </a:p>
      </dsp:txBody>
      <dsp:txXfrm>
        <a:off x="205" y="1878069"/>
        <a:ext cx="2479997" cy="1785598"/>
      </dsp:txXfrm>
    </dsp:sp>
    <dsp:sp modelId="{1A2E731E-FA7B-47DB-819C-484191183275}">
      <dsp:nvSpPr>
        <dsp:cNvPr id="0" name=""/>
        <dsp:cNvSpPr/>
      </dsp:nvSpPr>
      <dsp:spPr>
        <a:xfrm>
          <a:off x="205" y="687670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01</a:t>
          </a:r>
        </a:p>
      </dsp:txBody>
      <dsp:txXfrm>
        <a:off x="205" y="687670"/>
        <a:ext cx="2479997" cy="1190398"/>
      </dsp:txXfrm>
    </dsp:sp>
    <dsp:sp modelId="{98E5A3A6-264C-4195-8DD1-63F6EB960127}">
      <dsp:nvSpPr>
        <dsp:cNvPr id="0" name=""/>
        <dsp:cNvSpPr/>
      </dsp:nvSpPr>
      <dsp:spPr>
        <a:xfrm>
          <a:off x="2678602" y="687670"/>
          <a:ext cx="2479997" cy="2975996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Finding 2</a:t>
          </a:r>
          <a:r>
            <a:rPr lang="en-GB" sz="1300" kern="1200"/>
            <a:t>: Less customers – The retail park became much quieter with shop closures, job losses and more people working remotely</a:t>
          </a:r>
          <a:endParaRPr lang="en-US" sz="1300" kern="1200"/>
        </a:p>
      </dsp:txBody>
      <dsp:txXfrm>
        <a:off x="2678602" y="1878069"/>
        <a:ext cx="2479997" cy="1785598"/>
      </dsp:txXfrm>
    </dsp:sp>
    <dsp:sp modelId="{6B3BAC19-0629-489C-9507-D7C27473363C}">
      <dsp:nvSpPr>
        <dsp:cNvPr id="0" name=""/>
        <dsp:cNvSpPr/>
      </dsp:nvSpPr>
      <dsp:spPr>
        <a:xfrm>
          <a:off x="2678602" y="687670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02</a:t>
          </a:r>
        </a:p>
      </dsp:txBody>
      <dsp:txXfrm>
        <a:off x="2678602" y="687670"/>
        <a:ext cx="2479997" cy="1190398"/>
      </dsp:txXfrm>
    </dsp:sp>
    <dsp:sp modelId="{414FB99D-FF0E-4A95-998B-B2EBEB5EFB9C}">
      <dsp:nvSpPr>
        <dsp:cNvPr id="0" name=""/>
        <dsp:cNvSpPr/>
      </dsp:nvSpPr>
      <dsp:spPr>
        <a:xfrm>
          <a:off x="5356999" y="687670"/>
          <a:ext cx="2479997" cy="2975996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Finding 3</a:t>
          </a:r>
          <a:r>
            <a:rPr lang="en-GB" sz="1300" kern="1200"/>
            <a:t>: Unmet customer demands – Customers wanted to be able to pre-order and to have a delivery option available to them.</a:t>
          </a:r>
          <a:endParaRPr lang="en-US" sz="1300" kern="1200"/>
        </a:p>
      </dsp:txBody>
      <dsp:txXfrm>
        <a:off x="5356999" y="1878069"/>
        <a:ext cx="2479997" cy="1785598"/>
      </dsp:txXfrm>
    </dsp:sp>
    <dsp:sp modelId="{DEC6E545-7435-4EFD-9F3E-1FA3F14A00FE}">
      <dsp:nvSpPr>
        <dsp:cNvPr id="0" name=""/>
        <dsp:cNvSpPr/>
      </dsp:nvSpPr>
      <dsp:spPr>
        <a:xfrm>
          <a:off x="5356999" y="687670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03</a:t>
          </a:r>
        </a:p>
      </dsp:txBody>
      <dsp:txXfrm>
        <a:off x="5356999" y="687670"/>
        <a:ext cx="2479997" cy="1190398"/>
      </dsp:txXfrm>
    </dsp:sp>
    <dsp:sp modelId="{FF130E9E-8595-49B3-9924-35D00CFCCC98}">
      <dsp:nvSpPr>
        <dsp:cNvPr id="0" name=""/>
        <dsp:cNvSpPr/>
      </dsp:nvSpPr>
      <dsp:spPr>
        <a:xfrm>
          <a:off x="8035397" y="687670"/>
          <a:ext cx="2479997" cy="2975996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Finding 4</a:t>
          </a:r>
          <a:r>
            <a:rPr lang="en-GB" sz="1300" kern="1200"/>
            <a:t>: Rising &amp; unpredictable costs – Rent, utility bills, rates and insurance increased significantly since 2019 and relying on organic ingredients made stock costs unpredictable.</a:t>
          </a:r>
          <a:endParaRPr lang="en-US" sz="1300" kern="1200"/>
        </a:p>
      </dsp:txBody>
      <dsp:txXfrm>
        <a:off x="8035397" y="1878069"/>
        <a:ext cx="2479997" cy="1785598"/>
      </dsp:txXfrm>
    </dsp:sp>
    <dsp:sp modelId="{26BF9F75-5CC4-4335-A1FD-B6BC6B185E90}">
      <dsp:nvSpPr>
        <dsp:cNvPr id="0" name=""/>
        <dsp:cNvSpPr/>
      </dsp:nvSpPr>
      <dsp:spPr>
        <a:xfrm>
          <a:off x="8035397" y="687670"/>
          <a:ext cx="2479997" cy="1190398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04</a:t>
          </a:r>
        </a:p>
      </dsp:txBody>
      <dsp:txXfrm>
        <a:off x="8035397" y="687670"/>
        <a:ext cx="2479997" cy="11903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ass.org.uk/news/the-sandwich-revolution-from-humble-sarnie-to-hottest-food-trend/" TargetMode="External"/><Relationship Id="rId2" Type="http://schemas.openxmlformats.org/officeDocument/2006/relationships/hyperlink" Target="https://www.cipd.org/uk/knowledge/factsheets/pestle-analysis-factshee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aylorfrancis.com/books/mono/10.4324/9781351116268/problem-solving-problem-prevention-decision-making-guide-bob-sproul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9305-thank-you-png-clipart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37713708@N03/23778637103/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317500" dist="2286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TextBox 3">
            <a:extLst>
              <a:ext uri="{FF2B5EF4-FFF2-40B4-BE49-F238E27FC236}">
                <a16:creationId xmlns:a16="http://schemas.microsoft.com/office/drawing/2014/main" id="{2E0CF034-9AD0-7193-41EE-5880DDF494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6001907"/>
              </p:ext>
            </p:extLst>
          </p:nvPr>
        </p:nvGraphicFramePr>
        <p:xfrm>
          <a:off x="5368169" y="601324"/>
          <a:ext cx="5849557" cy="56185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5" name="Picture 94" descr="A person taking a selfie&#10;&#10;AI-generated content may be incorrect.">
            <a:extLst>
              <a:ext uri="{FF2B5EF4-FFF2-40B4-BE49-F238E27FC236}">
                <a16:creationId xmlns:a16="http://schemas.microsoft.com/office/drawing/2014/main" id="{0DB42BF9-B288-5BF7-B071-C159131F06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843" y="1182480"/>
            <a:ext cx="3429966" cy="4481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F3768FD5-DD7A-43C7-8DEA-1F5DB3CB5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een and gold sign&#10;&#10;AI-generated content may be incorrect.">
            <a:extLst>
              <a:ext uri="{FF2B5EF4-FFF2-40B4-BE49-F238E27FC236}">
                <a16:creationId xmlns:a16="http://schemas.microsoft.com/office/drawing/2014/main" id="{2205055A-7B10-2E02-FD38-B76CA662EB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91" t="11176" r="91" b="4706"/>
          <a:stretch>
            <a:fillRect/>
          </a:stretch>
        </p:blipFill>
        <p:spPr>
          <a:xfrm>
            <a:off x="2" y="10"/>
            <a:ext cx="12192007" cy="3165638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83" y="3983017"/>
            <a:ext cx="11729433" cy="276361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 algn="ctr">
              <a:buNone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>
                <a:latin typeface="Arial"/>
                <a:cs typeface="Arial"/>
              </a:rPr>
              <a:t>Good afternoon, my name is Monique.</a:t>
            </a:r>
          </a:p>
          <a:p>
            <a:pPr marL="0" indent="0" algn="ctr">
              <a:buNone/>
            </a:pPr>
            <a:r>
              <a:rPr lang="en-GB" sz="2000">
                <a:latin typeface="Arial"/>
                <a:cs typeface="Arial"/>
              </a:rPr>
              <a:t>In my presentation I will:</a:t>
            </a:r>
            <a:endParaRPr lang="en-GB" sz="2000">
              <a:latin typeface="Arial"/>
              <a:ea typeface="Calibri"/>
              <a:cs typeface="Arial"/>
            </a:endParaRPr>
          </a:p>
          <a:p>
            <a:pPr marL="0" indent="0" algn="ctr">
              <a:buNone/>
            </a:pPr>
            <a:endParaRPr lang="en-GB" sz="2000">
              <a:latin typeface="Arial"/>
              <a:cs typeface="Arial"/>
            </a:endParaRPr>
          </a:p>
          <a:p>
            <a:pPr lvl="1"/>
            <a:r>
              <a:rPr lang="en-GB" sz="2000">
                <a:latin typeface="Arial"/>
                <a:cs typeface="Arial"/>
              </a:rPr>
              <a:t>Provide an overview of Basil’s Bakery and the nature and scope of the problems they are encountering.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 critique and application of the PESTEL framework.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 critique and application of the Cause-and-Effect model.</a:t>
            </a:r>
          </a:p>
          <a:p>
            <a:pPr lvl="1"/>
            <a:r>
              <a:rPr lang="en-GB" sz="2000">
                <a:latin typeface="Arial"/>
                <a:cs typeface="Arial"/>
              </a:rPr>
              <a:t>And, finally, provide a summary of the key findings.</a:t>
            </a:r>
          </a:p>
          <a:p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/>
          </a:p>
          <a:p>
            <a:pPr algn="ctr"/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0" name="Rectangle 12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449" y="84229"/>
            <a:ext cx="6374879" cy="654690"/>
          </a:xfrm>
        </p:spPr>
        <p:txBody>
          <a:bodyPr anchor="b">
            <a:normAutofit/>
          </a:bodyPr>
          <a:lstStyle/>
          <a:p>
            <a:r>
              <a:rPr lang="en-GB" sz="2800" b="1">
                <a:latin typeface="Cavolini"/>
                <a:cs typeface="Cavolini"/>
              </a:rPr>
              <a:t>The Over View Of Basil's Bakery</a:t>
            </a:r>
          </a:p>
        </p:txBody>
      </p:sp>
      <p:sp>
        <p:nvSpPr>
          <p:cNvPr id="13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8" name="Content Placeholder 2">
            <a:extLst>
              <a:ext uri="{FF2B5EF4-FFF2-40B4-BE49-F238E27FC236}">
                <a16:creationId xmlns:a16="http://schemas.microsoft.com/office/drawing/2014/main" id="{098BF44C-6770-6FCA-A310-F2EC1C9F00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507906"/>
              </p:ext>
            </p:extLst>
          </p:nvPr>
        </p:nvGraphicFramePr>
        <p:xfrm>
          <a:off x="167447" y="828459"/>
          <a:ext cx="6540911" cy="5645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All Products | Basil's Bakery">
            <a:extLst>
              <a:ext uri="{FF2B5EF4-FFF2-40B4-BE49-F238E27FC236}">
                <a16:creationId xmlns:a16="http://schemas.microsoft.com/office/drawing/2014/main" id="{517504CC-481B-412D-BBCB-DF62FE50C69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303"/>
          <a:stretch>
            <a:fillRect/>
          </a:stretch>
        </p:blipFill>
        <p:spPr>
          <a:xfrm>
            <a:off x="6719955" y="-3101"/>
            <a:ext cx="5470522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78EEF3E-84B2-78D1-2189-8331759F7A45}"/>
              </a:ext>
            </a:extLst>
          </p:cNvPr>
          <p:cNvSpPr/>
          <p:nvPr/>
        </p:nvSpPr>
        <p:spPr>
          <a:xfrm>
            <a:off x="6859206" y="3795336"/>
            <a:ext cx="3988553" cy="1090296"/>
          </a:xfrm>
          <a:prstGeom prst="rect">
            <a:avLst/>
          </a:prstGeom>
          <a:solidFill>
            <a:srgbClr val="17411A"/>
          </a:solidFill>
          <a:ln>
            <a:solidFill>
              <a:srgbClr val="1741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splay of stack of bread">
            <a:extLst>
              <a:ext uri="{FF2B5EF4-FFF2-40B4-BE49-F238E27FC236}">
                <a16:creationId xmlns:a16="http://schemas.microsoft.com/office/drawing/2014/main" id="{922AF0FA-C7E6-56DD-4D3E-D397DB46D5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369" b="7443"/>
          <a:stretch>
            <a:fillRect/>
          </a:stretch>
        </p:blipFill>
        <p:spPr>
          <a:xfrm>
            <a:off x="-10731" y="-3045"/>
            <a:ext cx="12203498" cy="7130603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graphicFrame>
        <p:nvGraphicFramePr>
          <p:cNvPr id="68" name="Content Placeholder 2">
            <a:extLst>
              <a:ext uri="{FF2B5EF4-FFF2-40B4-BE49-F238E27FC236}">
                <a16:creationId xmlns:a16="http://schemas.microsoft.com/office/drawing/2014/main" id="{9F86AB77-E858-8D4D-5714-7537565D5D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8391520"/>
              </p:ext>
            </p:extLst>
          </p:nvPr>
        </p:nvGraphicFramePr>
        <p:xfrm>
          <a:off x="462545" y="1426618"/>
          <a:ext cx="11259793" cy="6418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406" y="610840"/>
            <a:ext cx="7076644" cy="1215123"/>
          </a:xfrm>
        </p:spPr>
        <p:txBody>
          <a:bodyPr anchor="t">
            <a:normAutofit/>
          </a:bodyPr>
          <a:lstStyle/>
          <a:p>
            <a:r>
              <a:rPr lang="en-GB" sz="3700" b="1" u="sng">
                <a:solidFill>
                  <a:schemeClr val="bg1"/>
                </a:solidFill>
                <a:latin typeface="Arial"/>
                <a:cs typeface="Arial"/>
              </a:rPr>
              <a:t>Nature and scope of the sale decrease as Basil Bakery</a:t>
            </a:r>
            <a:endParaRPr lang="en-US" sz="3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rgbClr val="ED7D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BD2B8-4071-9D57-FC4A-096EF0B64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3100" b="1">
                <a:latin typeface="Arial"/>
                <a:cs typeface="Arial"/>
              </a:rPr>
              <a:t>Evaluate the nature and scope of these problems</a:t>
            </a:r>
            <a:endParaRPr lang="en-GB" sz="3100">
              <a:latin typeface="Arial"/>
              <a:cs typeface="Arial"/>
            </a:endParaRPr>
          </a:p>
          <a:p>
            <a:endParaRPr lang="en-GB" sz="3100">
              <a:ea typeface="Calibri Light"/>
              <a:cs typeface="Calibri Ligh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C240989-3078-76D6-FB8E-5E1FBEB767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353728"/>
              </p:ext>
            </p:extLst>
          </p:nvPr>
        </p:nvGraphicFramePr>
        <p:xfrm>
          <a:off x="686873" y="1684985"/>
          <a:ext cx="10809931" cy="487954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411270">
                  <a:extLst>
                    <a:ext uri="{9D8B030D-6E8A-4147-A177-3AD203B41FA5}">
                      <a16:colId xmlns:a16="http://schemas.microsoft.com/office/drawing/2014/main" val="3375452181"/>
                    </a:ext>
                  </a:extLst>
                </a:gridCol>
                <a:gridCol w="5398661">
                  <a:extLst>
                    <a:ext uri="{9D8B030D-6E8A-4147-A177-3AD203B41FA5}">
                      <a16:colId xmlns:a16="http://schemas.microsoft.com/office/drawing/2014/main" val="1016058073"/>
                    </a:ext>
                  </a:extLst>
                </a:gridCol>
              </a:tblGrid>
              <a:tr h="554520">
                <a:tc>
                  <a:txBody>
                    <a:bodyPr/>
                    <a:lstStyle/>
                    <a:p>
                      <a:r>
                        <a:rPr lang="en-GB" sz="2500"/>
                        <a:t>INTERNAL ISSUES – MORE CONTROL</a:t>
                      </a:r>
                    </a:p>
                  </a:txBody>
                  <a:tcPr marL="125432" marR="125432" marT="62716" marB="62716"/>
                </a:tc>
                <a:tc>
                  <a:txBody>
                    <a:bodyPr/>
                    <a:lstStyle/>
                    <a:p>
                      <a:r>
                        <a:rPr lang="en-GB" sz="2500"/>
                        <a:t>EXTERNAL ISSUES – LESS CONTROL</a:t>
                      </a:r>
                    </a:p>
                  </a:txBody>
                  <a:tcPr marL="125432" marR="125432" marT="62716" marB="62716"/>
                </a:tc>
                <a:extLst>
                  <a:ext uri="{0D108BD9-81ED-4DB2-BD59-A6C34878D82A}">
                    <a16:rowId xmlns:a16="http://schemas.microsoft.com/office/drawing/2014/main" val="3239252762"/>
                  </a:ext>
                </a:extLst>
              </a:tr>
              <a:tr h="4046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u="none" strike="noStrike" noProof="0"/>
                        <a:t>Increasing u</a:t>
                      </a:r>
                      <a:r>
                        <a:rPr lang="en-GB" sz="1600" u="none" strike="noStrike" noProof="0" dirty="0"/>
                        <a:t>tility bills</a:t>
                      </a:r>
                      <a:endParaRPr lang="en-US" sz="1600" dirty="0"/>
                    </a:p>
                  </a:txBody>
                  <a:tcPr marL="125432" marR="125432" marT="62716" marB="6271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u="none" strike="noStrike" noProof="0"/>
                        <a:t>There are less people visiting the retail park</a:t>
                      </a:r>
                      <a:endParaRPr lang="en-US" sz="1600"/>
                    </a:p>
                  </a:txBody>
                  <a:tcPr marL="125432" marR="125432" marT="62716" marB="62716"/>
                </a:tc>
                <a:extLst>
                  <a:ext uri="{0D108BD9-81ED-4DB2-BD59-A6C34878D82A}">
                    <a16:rowId xmlns:a16="http://schemas.microsoft.com/office/drawing/2014/main" val="2156420057"/>
                  </a:ext>
                </a:extLst>
              </a:tr>
              <a:tr h="67441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u="none" strike="noStrike" noProof="0"/>
                        <a:t>Rent costs are increasing</a:t>
                      </a:r>
                      <a:endParaRPr lang="en-US" sz="1600"/>
                    </a:p>
                  </a:txBody>
                  <a:tcPr marL="125432" marR="125432" marT="62716" marB="6271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Shops closing within the retails park and no new retail outlets move in</a:t>
                      </a:r>
                    </a:p>
                  </a:txBody>
                  <a:tcPr marL="125432" marR="125432" marT="62716" marB="62716"/>
                </a:tc>
                <a:extLst>
                  <a:ext uri="{0D108BD9-81ED-4DB2-BD59-A6C34878D82A}">
                    <a16:rowId xmlns:a16="http://schemas.microsoft.com/office/drawing/2014/main" val="702704228"/>
                  </a:ext>
                </a:extLst>
              </a:tr>
              <a:tr h="67441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u="none" strike="noStrike" noProof="0"/>
                        <a:t>Business rates and insurance are also increasing </a:t>
                      </a:r>
                      <a:endParaRPr lang="en-US" sz="1600"/>
                    </a:p>
                  </a:txBody>
                  <a:tcPr marL="125432" marR="125432" marT="62716" marB="6271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Workers in local shops have been made redundant</a:t>
                      </a:r>
                    </a:p>
                  </a:txBody>
                  <a:tcPr marL="125432" marR="125432" marT="62716" marB="62716"/>
                </a:tc>
                <a:extLst>
                  <a:ext uri="{0D108BD9-81ED-4DB2-BD59-A6C34878D82A}">
                    <a16:rowId xmlns:a16="http://schemas.microsoft.com/office/drawing/2014/main" val="2621644097"/>
                  </a:ext>
                </a:extLst>
              </a:tr>
              <a:tr h="94418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u="none" strike="noStrike" noProof="0"/>
                        <a:t>Sourcing organically grown produce is unpredictable and difficult to budget for</a:t>
                      </a:r>
                      <a:endParaRPr lang="en-US" sz="1600"/>
                    </a:p>
                  </a:txBody>
                  <a:tcPr marL="125432" marR="125432" marT="62716" marB="6271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/>
                        <a:t>Many of the office workers now work from home</a:t>
                      </a:r>
                      <a:endParaRPr lang="en-US" sz="1600"/>
                    </a:p>
                    <a:p>
                      <a:pPr lvl="0">
                        <a:buNone/>
                      </a:pPr>
                      <a:endParaRPr lang="en-GB" sz="1600"/>
                    </a:p>
                  </a:txBody>
                  <a:tcPr marL="125432" marR="125432" marT="62716" marB="62716"/>
                </a:tc>
                <a:extLst>
                  <a:ext uri="{0D108BD9-81ED-4DB2-BD59-A6C34878D82A}">
                    <a16:rowId xmlns:a16="http://schemas.microsoft.com/office/drawing/2014/main" val="1613587151"/>
                  </a:ext>
                </a:extLst>
              </a:tr>
              <a:tr h="40465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No delivery and pre-order service</a:t>
                      </a:r>
                      <a:endParaRPr lang="en-US"/>
                    </a:p>
                  </a:txBody>
                  <a:tcPr marL="125432" marR="125432" marT="62716" marB="62716"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600" u="none" strike="noStrike" noProof="0">
                        <a:solidFill>
                          <a:srgbClr val="000000"/>
                        </a:solidFill>
                      </a:endParaRPr>
                    </a:p>
                  </a:txBody>
                  <a:tcPr marL="125432" marR="125432" marT="62716" marB="62716"/>
                </a:tc>
                <a:extLst>
                  <a:ext uri="{0D108BD9-81ED-4DB2-BD59-A6C34878D82A}">
                    <a16:rowId xmlns:a16="http://schemas.microsoft.com/office/drawing/2014/main" val="2564039772"/>
                  </a:ext>
                </a:extLst>
              </a:tr>
              <a:tr h="404650">
                <a:tc gridSpan="2"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 b="0" i="0" u="none" strike="noStrike" noProof="0" dirty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</a:endParaRPr>
                    </a:p>
                    <a:p>
                      <a:pPr lvl="0">
                        <a:buNone/>
                      </a:pPr>
                      <a:endParaRPr lang="en-GB" sz="2400" b="0" i="0" u="none" strike="noStrike" noProof="0" dirty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GB" sz="2400" b="0" i="0" u="none" strike="noStrike" noProof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Basil has more control over the internal issues and limited control over external ones</a:t>
                      </a:r>
                    </a:p>
                  </a:txBody>
                  <a:tcPr marL="125432" marR="125432" marT="62716" marB="62716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 marL="125432" marR="125432" marT="62716" marB="62716"/>
                </a:tc>
                <a:extLst>
                  <a:ext uri="{0D108BD9-81ED-4DB2-BD59-A6C34878D82A}">
                    <a16:rowId xmlns:a16="http://schemas.microsoft.com/office/drawing/2014/main" val="5857147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9505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7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9" name="Group 438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440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1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43" name="Group 442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8497" y="167564"/>
            <a:ext cx="11795006" cy="6509002"/>
            <a:chOff x="198497" y="167564"/>
            <a:chExt cx="11795006" cy="6509002"/>
          </a:xfrm>
        </p:grpSpPr>
        <p:sp>
          <p:nvSpPr>
            <p:cNvPr id="444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8497" y="167564"/>
              <a:ext cx="11795006" cy="650900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5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1D703D8-AEE5-ED5E-2DD8-1BCA524549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2904" y="3282077"/>
            <a:ext cx="3192435" cy="2853458"/>
          </a:xfrm>
          <a:prstGeom prst="rect">
            <a:avLst/>
          </a:prstGeom>
        </p:spPr>
      </p:pic>
      <p:grpSp>
        <p:nvGrpSpPr>
          <p:cNvPr id="447" name="Group 44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48" name="Freeform: Shape 44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9" name="Freeform: Shape 44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0" name="Freeform: Shape 44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1" name="Freeform: Shape 45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2" name="Freeform: Shape 45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3" name="Freeform: Shape 45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4" name="Freeform: Shape 45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9B6000-1BA8-FB56-3A31-1B15B848D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159" y="303393"/>
            <a:ext cx="5501548" cy="797165"/>
          </a:xfrm>
        </p:spPr>
        <p:txBody>
          <a:bodyPr anchor="b">
            <a:normAutofit/>
          </a:bodyPr>
          <a:lstStyle/>
          <a:p>
            <a:r>
              <a:rPr lang="en-GB" sz="2000" b="1" u="sng">
                <a:latin typeface="Arial"/>
                <a:cs typeface="Arial"/>
              </a:rPr>
              <a:t>Providing a critique of the PESTEL Framework </a:t>
            </a:r>
            <a:endParaRPr lang="en-US" sz="20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9BE4E-7AF2-E510-B783-386104EC2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159" y="1228261"/>
            <a:ext cx="7566677" cy="53579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200" b="1">
                <a:latin typeface="Arial"/>
                <a:ea typeface="Calibri"/>
                <a:cs typeface="Arial"/>
              </a:rPr>
              <a:t>What is a PESTEL Framework?</a:t>
            </a:r>
            <a:endParaRPr lang="en-US" sz="1200" b="1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200">
                <a:latin typeface="Arial"/>
                <a:ea typeface="Calibri"/>
                <a:cs typeface="Arial"/>
              </a:rPr>
              <a:t>A PESTLE Analysis studies the key external factors (Political, Economic, Sociological, Technological, Legal and Environmental) that influence an organisation.  </a:t>
            </a:r>
            <a:r>
              <a:rPr lang="en-GB" sz="1200" b="1">
                <a:latin typeface="Arial"/>
                <a:ea typeface="Calibri"/>
                <a:cs typeface="Arial"/>
              </a:rPr>
              <a:t>(CIPD, 2026)</a:t>
            </a:r>
            <a:endParaRPr lang="en-US" sz="1200" b="1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200" b="1">
                <a:latin typeface="Arial"/>
                <a:ea typeface="Calibri"/>
                <a:cs typeface="Arial"/>
              </a:rPr>
              <a:t>Why is it used?</a:t>
            </a:r>
          </a:p>
          <a:p>
            <a:pPr marL="0" indent="0" algn="just">
              <a:buNone/>
            </a:pPr>
            <a:r>
              <a:rPr lang="en-GB" sz="1200" dirty="0">
                <a:latin typeface="Arial"/>
                <a:ea typeface="Calibri"/>
                <a:cs typeface="Arial"/>
              </a:rPr>
              <a:t>It can be used in a range of different scenarios and can guide people professionals and senior managers in strategic decision making. </a:t>
            </a:r>
            <a:r>
              <a:rPr lang="en-GB" sz="1200" b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(Yusop, 2018)</a:t>
            </a:r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b="1">
                <a:latin typeface="Arial"/>
                <a:ea typeface="Calibri"/>
                <a:cs typeface="Arial"/>
              </a:rPr>
              <a:t>Where/how is it used?</a:t>
            </a:r>
          </a:p>
          <a:p>
            <a:pPr marL="0" indent="0">
              <a:buNone/>
            </a:pPr>
            <a:r>
              <a:rPr lang="en-GB" sz="1200" dirty="0">
                <a:latin typeface="Arial"/>
                <a:ea typeface="Calibri"/>
                <a:cs typeface="Arial"/>
              </a:rPr>
              <a:t>PESTLE analysis can detect and understand broad, long-term trends. This can support a range of business planning situations, such as: Strategic business planning, Workforce planning, Marketing planning, Product or service development, Organisational change, People strategies, reports and projects.</a:t>
            </a:r>
            <a:r>
              <a:rPr lang="en-GB" sz="1200" b="1" dirty="0">
                <a:latin typeface="Arial"/>
                <a:ea typeface="Calibri"/>
                <a:cs typeface="Arial"/>
              </a:rPr>
              <a:t> </a:t>
            </a:r>
            <a:r>
              <a:rPr lang="en-GB" sz="1200" b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(</a:t>
            </a:r>
            <a:r>
              <a:rPr lang="en-GB" sz="1200" b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Zalengera et al., 2014)</a:t>
            </a:r>
            <a:endParaRPr lang="en-US" sz="1200" b="1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200" b="1">
                <a:latin typeface="Arial"/>
                <a:ea typeface="Calibri"/>
                <a:cs typeface="Arial"/>
              </a:rPr>
              <a:t>What are the benefits of this framework?</a:t>
            </a:r>
            <a:endParaRPr lang="en-US" sz="1200">
              <a:latin typeface="Arial"/>
              <a:ea typeface="Calibri" panose="020F0502020204030204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Calibri" panose="020F0502020204030204"/>
                <a:cs typeface="Arial"/>
              </a:rPr>
              <a:t>It is a simple framework, It enables an understanding of the wider business environment, to anticipate future business threats and to take action to avoid or </a:t>
            </a:r>
            <a:r>
              <a:rPr lang="en-US" sz="1200" dirty="0" err="1">
                <a:latin typeface="Arial"/>
                <a:ea typeface="Calibri" panose="020F0502020204030204"/>
                <a:cs typeface="Arial"/>
              </a:rPr>
              <a:t>minimise</a:t>
            </a:r>
            <a:r>
              <a:rPr lang="en-US" sz="1200" dirty="0">
                <a:latin typeface="Arial"/>
                <a:ea typeface="Calibri" panose="020F0502020204030204"/>
                <a:cs typeface="Arial"/>
              </a:rPr>
              <a:t> their impact. </a:t>
            </a:r>
            <a:r>
              <a:rPr lang="en-US" sz="1200" b="1" dirty="0">
                <a:solidFill>
                  <a:srgbClr val="000000"/>
                </a:solidFill>
                <a:latin typeface="Arial"/>
                <a:ea typeface="Calibri" panose="020F0502020204030204"/>
                <a:cs typeface="Arial"/>
              </a:rPr>
              <a:t>(</a:t>
            </a:r>
            <a:r>
              <a:rPr lang="en-GB" sz="1200" b="1" dirty="0">
                <a:solidFill>
                  <a:srgbClr val="222222"/>
                </a:solidFill>
                <a:latin typeface="Arial"/>
                <a:ea typeface="Calibri" panose="020F0502020204030204"/>
                <a:cs typeface="Arial"/>
              </a:rPr>
              <a:t>Rastogi and Trivedi, 2016)</a:t>
            </a:r>
            <a:endParaRPr lang="en-US" sz="1200" b="1" dirty="0">
              <a:latin typeface="Arial"/>
              <a:ea typeface="Calibri" panose="020F0502020204030204"/>
              <a:cs typeface="Arial"/>
            </a:endParaRPr>
          </a:p>
          <a:p>
            <a:pPr>
              <a:buNone/>
            </a:pPr>
            <a:endParaRPr lang="en-US" sz="1200"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GB" sz="1200" b="1">
                <a:latin typeface="Arial"/>
                <a:cs typeface="Arial"/>
              </a:rPr>
              <a:t>What are the criticisms of this framework?</a:t>
            </a:r>
            <a:endParaRPr lang="en-US" sz="1200">
              <a:latin typeface="Arial"/>
              <a:ea typeface="Calibri" panose="020F0502020204030204"/>
              <a:cs typeface="Arial"/>
            </a:endParaRPr>
          </a:p>
          <a:p>
            <a:pPr>
              <a:buNone/>
            </a:pPr>
            <a:r>
              <a:rPr lang="en-US" sz="1200" dirty="0">
                <a:latin typeface="Arial"/>
                <a:cs typeface="Arial"/>
              </a:rPr>
              <a:t>•There is a temptation to identify ‘generic factors’ rather than ‘impactful factors’</a:t>
            </a:r>
            <a:endParaRPr lang="en-US" sz="1200" dirty="0">
              <a:latin typeface="Arial"/>
              <a:ea typeface="Calibri"/>
              <a:cs typeface="Arial"/>
            </a:endParaRPr>
          </a:p>
          <a:p>
            <a:pPr>
              <a:buNone/>
            </a:pPr>
            <a:r>
              <a:rPr lang="en-US" sz="1200" dirty="0">
                <a:latin typeface="Arial"/>
                <a:cs typeface="Arial"/>
              </a:rPr>
              <a:t>•There can be an overlap between the pillars and, at times, difficult to </a:t>
            </a:r>
            <a:r>
              <a:rPr lang="en-US" sz="1200" dirty="0" err="1">
                <a:latin typeface="Arial"/>
                <a:cs typeface="Arial"/>
              </a:rPr>
              <a:t>categorise</a:t>
            </a:r>
            <a:r>
              <a:rPr lang="en-US" sz="1200" dirty="0">
                <a:latin typeface="Arial"/>
                <a:cs typeface="Arial"/>
              </a:rPr>
              <a:t> some factors.</a:t>
            </a:r>
            <a:endParaRPr lang="en-US" sz="1200" dirty="0">
              <a:latin typeface="Arial"/>
              <a:ea typeface="Calibri"/>
              <a:cs typeface="Arial"/>
            </a:endParaRPr>
          </a:p>
          <a:p>
            <a:pPr>
              <a:buNone/>
            </a:pPr>
            <a:r>
              <a:rPr lang="en-US" sz="1200">
                <a:latin typeface="Arial"/>
                <a:cs typeface="Arial"/>
              </a:rPr>
              <a:t>•It is difficult to draw a specific conclusion from the data.</a:t>
            </a:r>
            <a:endParaRPr lang="en-US" sz="12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cs typeface="Arial"/>
              </a:rPr>
              <a:t>•No weightings are allocated to the factors identified. </a:t>
            </a:r>
            <a:r>
              <a:rPr lang="en-US" sz="1200" b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(</a:t>
            </a:r>
            <a:r>
              <a:rPr lang="en-US" sz="1200" b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Buye, 2021)</a:t>
            </a:r>
          </a:p>
          <a:p>
            <a:pPr>
              <a:buNone/>
            </a:pPr>
            <a:endParaRPr lang="en-US" sz="1200">
              <a:latin typeface="Arial"/>
              <a:cs typeface="Arial"/>
            </a:endParaRPr>
          </a:p>
          <a:p>
            <a:pPr>
              <a:buNone/>
            </a:pPr>
            <a:endParaRPr lang="en-US" sz="900"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sz="900" dirty="0"/>
            </a:br>
            <a:endParaRPr lang="en-US" sz="90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br>
              <a:rPr lang="en-US" sz="900" dirty="0"/>
            </a:br>
            <a:r>
              <a:rPr lang="en-US" sz="900" dirty="0">
                <a:solidFill>
                  <a:schemeClr val="bg1"/>
                </a:solidFill>
              </a:rPr>
              <a:t> </a:t>
            </a:r>
            <a:endParaRPr lang="en-US" sz="900" dirty="0">
              <a:solidFill>
                <a:schemeClr val="bg1"/>
              </a:solidFill>
              <a:ea typeface="Calibri"/>
              <a:cs typeface="Calibri"/>
            </a:endParaRPr>
          </a:p>
          <a:p>
            <a:pPr marL="0" indent="0">
              <a:buNone/>
            </a:pPr>
            <a:br>
              <a:rPr lang="en-US" sz="900" dirty="0"/>
            </a:br>
            <a:endParaRPr lang="en-US" sz="900">
              <a:solidFill>
                <a:schemeClr val="bg1"/>
              </a:solidFill>
            </a:endParaRPr>
          </a:p>
          <a:p>
            <a:pPr marL="0" indent="0">
              <a:buNone/>
            </a:pPr>
            <a:br>
              <a:rPr lang="en-US" sz="900" dirty="0"/>
            </a:br>
            <a:endParaRPr lang="en-US" sz="9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900">
              <a:solidFill>
                <a:schemeClr val="bg1"/>
              </a:solidFill>
              <a:highlight>
                <a:srgbClr val="FEF1C4"/>
              </a:highlight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29142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sz="17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7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Provide an application and discuss the information </a:t>
            </a:r>
            <a:r>
              <a:rPr lang="en-US" sz="17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provided in your PESTEL Framework</a:t>
            </a:r>
            <a:br>
              <a:rPr lang="en-US" sz="17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7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7377265"/>
              </p:ext>
            </p:extLst>
          </p:nvPr>
        </p:nvGraphicFramePr>
        <p:xfrm>
          <a:off x="321971" y="2404056"/>
          <a:ext cx="11548874" cy="3528587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1561035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215902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2553413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066479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391606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17317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160512">
                <a:tc>
                  <a:txBody>
                    <a:bodyPr/>
                    <a:lstStyle/>
                    <a:p>
                      <a:endParaRPr lang="en-GB" sz="1400"/>
                    </a:p>
                    <a:p>
                      <a:pPr algn="ctr"/>
                      <a:r>
                        <a:rPr lang="en-GB" sz="2200">
                          <a:solidFill>
                            <a:srgbClr val="000000"/>
                          </a:solidFill>
                        </a:rPr>
                        <a:t>Political  Factors</a:t>
                      </a:r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endParaRPr lang="en-GB" sz="1400"/>
                    </a:p>
                    <a:p>
                      <a:pPr algn="ctr"/>
                      <a:r>
                        <a:rPr lang="en-GB" sz="2200">
                          <a:solidFill>
                            <a:srgbClr val="000000"/>
                          </a:solidFill>
                        </a:rPr>
                        <a:t>Economic Factors</a:t>
                      </a:r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endParaRPr lang="en-GB" sz="1400"/>
                    </a:p>
                    <a:p>
                      <a:pPr algn="ctr"/>
                      <a:r>
                        <a:rPr lang="en-GB" sz="2200">
                          <a:solidFill>
                            <a:srgbClr val="000000"/>
                          </a:solidFill>
                        </a:rPr>
                        <a:t>Social Factors</a:t>
                      </a:r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endParaRPr lang="en-GB" sz="1400"/>
                    </a:p>
                    <a:p>
                      <a:pPr algn="ctr"/>
                      <a:r>
                        <a:rPr lang="en-GB" sz="2200">
                          <a:solidFill>
                            <a:srgbClr val="000000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200">
                          <a:solidFill>
                            <a:srgbClr val="000000"/>
                          </a:solidFill>
                        </a:rPr>
                        <a:t>Factors</a:t>
                      </a:r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endParaRPr lang="en-GB" sz="1400"/>
                    </a:p>
                    <a:p>
                      <a:pPr algn="ctr"/>
                      <a:r>
                        <a:rPr lang="en-GB" sz="2200">
                          <a:solidFill>
                            <a:srgbClr val="000000"/>
                          </a:solidFill>
                        </a:rPr>
                        <a:t>Legal Factors</a:t>
                      </a:r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endParaRPr lang="en-GB" sz="1400"/>
                    </a:p>
                    <a:p>
                      <a:pPr algn="ctr"/>
                      <a:r>
                        <a:rPr lang="en-GB" sz="1900">
                          <a:solidFill>
                            <a:srgbClr val="000000"/>
                          </a:solidFill>
                        </a:rPr>
                        <a:t>Environmental Factors</a:t>
                      </a:r>
                    </a:p>
                  </a:txBody>
                  <a:tcPr marL="82010" marR="82010" marT="41005" marB="41005"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36807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Lockdown caused a decrease in sales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financial commitments due to lack of sales</a:t>
                      </a:r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The number of consumers spending decreased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 dirty="0"/>
                        <a:t>Based in a busy retail park where some businesses had closed down which caused decrease in sales</a:t>
                      </a:r>
                    </a:p>
                    <a:p>
                      <a:endParaRPr lang="en-GB" sz="1300"/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Restrictions caused by Lockdown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Most people work from home so do not need to go and buy anything outside from home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Changing customer expectations.  (NCASS, 2025)</a:t>
                      </a:r>
                    </a:p>
                    <a:p>
                      <a:endParaRPr lang="en-GB" sz="1300"/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 dirty="0"/>
                        <a:t>No option to pre order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people working from home</a:t>
                      </a:r>
                    </a:p>
                    <a:p>
                      <a:endParaRPr lang="en-GB" sz="1300"/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Health Safety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Lockdown restrictions</a:t>
                      </a:r>
                    </a:p>
                    <a:p>
                      <a:endParaRPr lang="en-GB" sz="1300"/>
                    </a:p>
                  </a:txBody>
                  <a:tcPr marL="82010" marR="82010" marT="41005" marB="41005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300"/>
                        <a:t>Sourcing high-quality organic ingredients</a:t>
                      </a:r>
                    </a:p>
                    <a:p>
                      <a:pPr marL="0" indent="0">
                        <a:buNone/>
                      </a:pPr>
                      <a:endParaRPr lang="en-GB" sz="1300" dirty="0"/>
                    </a:p>
                    <a:p>
                      <a:endParaRPr lang="en-GB" sz="1300"/>
                    </a:p>
                  </a:txBody>
                  <a:tcPr marL="82010" marR="82010" marT="41005" marB="41005"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13E8A-6E46-33E7-3A40-63059A17A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Provide a critique of the Cause-and-Effect model</a:t>
            </a:r>
            <a:endParaRPr lang="en-US">
              <a:solidFill>
                <a:srgbClr val="FFFFFF"/>
              </a:solidFill>
              <a:ea typeface="Calibri Light"/>
              <a:cs typeface="Calibri Light"/>
            </a:endParaRP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FA799-3164-38DC-76EE-982E81D2B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9225" y="720133"/>
            <a:ext cx="8306211" cy="613779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600" b="1">
                <a:ea typeface="+mn-lt"/>
                <a:cs typeface="+mn-lt"/>
              </a:rPr>
              <a:t>Explain what the Cause-and-Effect Model is.</a:t>
            </a:r>
            <a:endParaRPr lang="en-GB" sz="16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600" dirty="0">
                <a:ea typeface="+mn-lt"/>
                <a:cs typeface="+mn-lt"/>
              </a:rPr>
              <a:t>Quite simply, it is a tool that helps us identify, organise, and display possible causes of a specific problem. (Sproull, 2018)</a:t>
            </a:r>
            <a:endParaRPr lang="en-GB" sz="16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b="1">
                <a:ea typeface="+mn-lt"/>
                <a:cs typeface="+mn-lt"/>
              </a:rPr>
              <a:t>Why is it used?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ea typeface="+mn-lt"/>
                <a:cs typeface="+mn-lt"/>
              </a:rPr>
              <a:t>It creates team structure.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>
                <a:ea typeface="+mn-lt"/>
                <a:cs typeface="+mn-lt"/>
              </a:rPr>
              <a:t>It provides a visual display of the causes that have been identified by the team. (Sproull, 2018)</a:t>
            </a:r>
            <a:endParaRPr lang="en-GB" sz="16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b="1">
                <a:ea typeface="+mn-lt"/>
                <a:cs typeface="+mn-lt"/>
              </a:rPr>
              <a:t>What are the benefits of this model?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>
                <a:ea typeface="+mn-lt"/>
                <a:cs typeface="+mn-lt"/>
              </a:rPr>
              <a:t>It encourages employees to contribute ideas.</a:t>
            </a:r>
            <a:endParaRPr lang="en-GB" sz="1600">
              <a:ea typeface="Calibri"/>
              <a:cs typeface="Calibri"/>
            </a:endParaRPr>
          </a:p>
          <a:p>
            <a:r>
              <a:rPr lang="en-GB" sz="1600" dirty="0">
                <a:ea typeface="+mn-lt"/>
                <a:cs typeface="+mn-lt"/>
              </a:rPr>
              <a:t>It categorises possible causes and provides structure.</a:t>
            </a:r>
            <a:endParaRPr lang="en-GB" sz="1600" dirty="0">
              <a:ea typeface="Calibri"/>
              <a:cs typeface="Calibri"/>
            </a:endParaRPr>
          </a:p>
          <a:p>
            <a:r>
              <a:rPr lang="en-GB" sz="1600">
                <a:ea typeface="+mn-lt"/>
                <a:cs typeface="+mn-lt"/>
              </a:rPr>
              <a:t>It simplifies the problem.</a:t>
            </a:r>
            <a:endParaRPr lang="en-GB" sz="16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600" b="1">
                <a:ea typeface="+mn-lt"/>
                <a:cs typeface="+mn-lt"/>
              </a:rPr>
              <a:t>What are the criticisms of this model?</a:t>
            </a:r>
            <a:endParaRPr lang="en-GB" sz="1600">
              <a:ea typeface="Calibri" panose="020F0502020204030204"/>
              <a:cs typeface="Calibri" panose="020F0502020204030204"/>
            </a:endParaRPr>
          </a:p>
          <a:p>
            <a:r>
              <a:rPr lang="en-GB" sz="1600" dirty="0">
                <a:ea typeface="+mn-lt"/>
                <a:cs typeface="+mn-lt"/>
              </a:rPr>
              <a:t>It can result in a loss of focus if the process is not managed effectively, requiring discipline and skill in order to create a useful diagram.</a:t>
            </a:r>
          </a:p>
          <a:p>
            <a:r>
              <a:rPr lang="en-GB" sz="1600">
                <a:ea typeface="+mn-lt"/>
                <a:cs typeface="+mn-lt"/>
              </a:rPr>
              <a:t>It is too simplistic – and does not provide insight into complex correlations or measurable impacts of the causes.</a:t>
            </a:r>
            <a:endParaRPr lang="en-GB">
              <a:ea typeface="+mn-lt"/>
              <a:cs typeface="+mn-lt"/>
            </a:endParaRPr>
          </a:p>
          <a:p>
            <a:endParaRPr lang="en-GB" sz="1300">
              <a:ea typeface="Calibri" panose="020F0502020204030204"/>
              <a:cs typeface="Calibri" panose="020F0502020204030204"/>
            </a:endParaRPr>
          </a:p>
          <a:p>
            <a:endParaRPr lang="en-GB" sz="1300">
              <a:ea typeface="Calibri" panose="020F0502020204030204"/>
              <a:cs typeface="Calibri" panose="020F0502020204030204"/>
            </a:endParaRPr>
          </a:p>
          <a:p>
            <a:endParaRPr lang="en-GB" sz="13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82216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SERVICES</a:t>
            </a:r>
            <a:endParaRPr lang="en-GB" sz="2400" b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369332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>
                <a:solidFill>
                  <a:srgbClr val="00B0F0"/>
                </a:solidFill>
                <a:latin typeface="Arial"/>
                <a:cs typeface="Arial"/>
              </a:rPr>
              <a:t>COSTS</a:t>
            </a:r>
            <a:endParaRPr 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Stand still</a:t>
            </a:r>
            <a:r>
              <a:rPr lang="en-GB" sz="1200" b="1" dirty="0">
                <a:latin typeface="Arial"/>
                <a:cs typeface="Arial"/>
              </a:rPr>
              <a:t> in sales</a:t>
            </a:r>
            <a:endParaRPr lang="en-US" dirty="0" err="1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REDUNDANCIES AMONG LOCAL RETAIL WORKERS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LOCKDOWN EFFECT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LOSS OF REGULAR CUSTOMERS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UNMET CUSTOMER REQUEST FOR DELIVERY AND PRE-ORDER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INCREASE IN BILLS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EFFECT OF INFALTION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VULNERABLE TO CROP FAILER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HIGHER COST FOR ORGANIC INGREDIENTS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DELIVERY SERVICE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6161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100">
                <a:latin typeface="Arial"/>
                <a:cs typeface="Arial"/>
              </a:rPr>
              <a:t>STOCK UNPREDICATABLE</a:t>
            </a:r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DIGITAL SERVICE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TIME FOR PRE ORDER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u="sng">
                <a:latin typeface="Arial"/>
                <a:cs typeface="Arial"/>
              </a:rPr>
              <a:t>Provide an application and discuss the information provided in your Cause-and-Effect diagram </a:t>
            </a:r>
            <a:endParaRPr lang="en-GB" sz="2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sz="4100" b="1" u="sng">
                <a:solidFill>
                  <a:srgbClr val="FFFFFF"/>
                </a:solidFill>
                <a:latin typeface="Arial"/>
                <a:cs typeface="Arial"/>
              </a:rPr>
              <a:t>Provide a summary of your Key Findings </a:t>
            </a:r>
            <a:endParaRPr lang="en-GB" sz="4100" b="1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BB83DD-BC52-1D9A-64A5-64B163F4CF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3890283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cs typeface="Arial"/>
              </a:rPr>
              <a:t>Reference List</a:t>
            </a:r>
            <a:endParaRPr lang="en-GB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7787" y="838189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171450" indent="-171450"/>
            <a:r>
              <a:rPr lang="en-GB" sz="1000">
                <a:latin typeface="Arial"/>
                <a:ea typeface="Calibri"/>
                <a:cs typeface="Arial"/>
              </a:rPr>
              <a:t>CIPD (2026). </a:t>
            </a:r>
            <a:r>
              <a:rPr lang="en-GB" sz="1000" i="1">
                <a:latin typeface="Arial"/>
                <a:ea typeface="Calibri"/>
                <a:cs typeface="Arial"/>
              </a:rPr>
              <a:t>PESTLE Analysis</a:t>
            </a:r>
            <a:r>
              <a:rPr lang="en-GB" sz="1000">
                <a:latin typeface="Arial"/>
                <a:ea typeface="Calibri"/>
                <a:cs typeface="Arial"/>
              </a:rPr>
              <a:t>. Available at: </a:t>
            </a:r>
            <a:r>
              <a:rPr lang="en-GB" sz="1000">
                <a:latin typeface="Arial"/>
                <a:ea typeface="Calibri"/>
                <a:cs typeface="Arial"/>
                <a:hlinkClick r:id="rId2"/>
              </a:rPr>
              <a:t>https://www.cipd.org/uk/knowledge/factsheets/pestle-analysis-factsheet/</a:t>
            </a:r>
            <a:r>
              <a:rPr lang="en-GB" sz="1000">
                <a:latin typeface="Arial"/>
                <a:ea typeface="Calibri"/>
                <a:cs typeface="Arial"/>
              </a:rPr>
              <a:t>.  Date Accessed – 05/06/2026</a:t>
            </a:r>
            <a:endParaRPr lang="en-GB" sz="1000" dirty="0">
              <a:latin typeface="Arial"/>
              <a:ea typeface="DengXian" panose="02010600030101010101" pitchFamily="2" charset="-122"/>
              <a:cs typeface="Arial"/>
            </a:endParaRPr>
          </a:p>
          <a:p>
            <a:endParaRPr lang="en-GB" sz="1000">
              <a:latin typeface="Arial"/>
              <a:ea typeface="Calibri"/>
              <a:cs typeface="Arial"/>
            </a:endParaRPr>
          </a:p>
          <a:p>
            <a:pPr marL="171450" indent="-171450"/>
            <a:r>
              <a:rPr lang="en-GB" sz="1000">
                <a:latin typeface="Arial"/>
                <a:ea typeface="Calibri"/>
                <a:cs typeface="Arial"/>
              </a:rPr>
              <a:t>NCSASS (2025). The Sandwich Revolutions: From Humble Sarnie To Hottest Food Trend</a:t>
            </a:r>
          </a:p>
          <a:p>
            <a:pPr marL="0" indent="0">
              <a:buNone/>
            </a:pPr>
            <a:r>
              <a:rPr lang="en-GB" sz="1000">
                <a:latin typeface="Arial"/>
                <a:ea typeface="Calibri"/>
                <a:cs typeface="Arial"/>
              </a:rPr>
              <a:t>Available at: </a:t>
            </a:r>
            <a:r>
              <a:rPr lang="en-GB" sz="1000" dirty="0">
                <a:latin typeface="Arial"/>
                <a:ea typeface="Calibri"/>
                <a:cs typeface="Arial"/>
                <a:hlinkClick r:id="rId3"/>
              </a:rPr>
              <a:t>https://www.ncass.org.uk/news/the-sandwich-revolution-from-humble-sarnie-to-hottest-food-trend/</a:t>
            </a:r>
            <a:endParaRPr lang="en-GB" sz="10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GB" sz="1000" dirty="0">
                <a:latin typeface="Arial"/>
                <a:ea typeface="Calibri"/>
                <a:cs typeface="Arial"/>
              </a:rPr>
              <a:t>Date </a:t>
            </a:r>
            <a:r>
              <a:rPr lang="en-GB" sz="1000">
                <a:latin typeface="Arial"/>
                <a:ea typeface="Calibri"/>
                <a:cs typeface="Arial"/>
              </a:rPr>
              <a:t>Accessed – 05/06/2026</a:t>
            </a:r>
            <a:endParaRPr lang="en-GB" sz="10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1000">
              <a:latin typeface="Arial"/>
              <a:ea typeface="Calibri"/>
              <a:cs typeface="Arial"/>
            </a:endParaRPr>
          </a:p>
          <a:p>
            <a:pPr marL="171450" indent="-171450"/>
            <a:r>
              <a:rPr lang="en-GB" sz="1000">
                <a:latin typeface="Arial"/>
                <a:ea typeface="+mn-lt"/>
                <a:cs typeface="Arial"/>
              </a:rPr>
              <a:t>Sproull, B. (2018). </a:t>
            </a:r>
            <a:r>
              <a:rPr lang="en-GB" sz="1000" i="1">
                <a:latin typeface="Arial"/>
                <a:ea typeface="+mn-lt"/>
                <a:cs typeface="Arial"/>
              </a:rPr>
              <a:t>The Problem-Solving, Problem-Prevention, and Decision-Making Guide</a:t>
            </a:r>
            <a:r>
              <a:rPr lang="en-GB" sz="1000">
                <a:latin typeface="Arial"/>
                <a:ea typeface="+mn-lt"/>
                <a:cs typeface="Arial"/>
              </a:rPr>
              <a:t>. New York : Taylor &amp; Francis, [2018] Available at: </a:t>
            </a:r>
            <a:r>
              <a:rPr lang="en-GB" sz="1000" dirty="0">
                <a:latin typeface="Arial"/>
                <a:ea typeface="+mn-lt"/>
                <a:cs typeface="Arial"/>
                <a:hlinkClick r:id="rId4"/>
              </a:rPr>
              <a:t>The Problem-Solving, Problem-Prevention, and Decision-Making Guide | O</a:t>
            </a:r>
            <a:r>
              <a:rPr lang="en-GB" sz="1000">
                <a:latin typeface="Arial"/>
                <a:ea typeface="+mn-lt"/>
                <a:cs typeface="Arial"/>
              </a:rPr>
              <a:t>  Date</a:t>
            </a:r>
            <a:r>
              <a:rPr lang="en-GB" sz="1000" dirty="0">
                <a:latin typeface="Arial"/>
                <a:ea typeface="Calibri"/>
                <a:cs typeface="Arial"/>
              </a:rPr>
              <a:t> </a:t>
            </a:r>
            <a:r>
              <a:rPr lang="en-GB" sz="1000">
                <a:latin typeface="Arial"/>
                <a:ea typeface="Calibri"/>
                <a:cs typeface="Arial"/>
              </a:rPr>
              <a:t>Accessed – 05/06/2026</a:t>
            </a:r>
          </a:p>
          <a:p>
            <a:pPr marL="0" indent="0">
              <a:buNone/>
            </a:pPr>
            <a:endParaRPr lang="en-GB" sz="1000">
              <a:latin typeface="Arial"/>
              <a:ea typeface="Calibri"/>
              <a:cs typeface="Arial"/>
            </a:endParaRPr>
          </a:p>
          <a:p>
            <a:pPr marL="171450" indent="-171450"/>
            <a:r>
              <a:rPr lang="en-GB" sz="1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Yusop, Z., 2018. PESTEL analysis. </a:t>
            </a:r>
            <a:r>
              <a:rPr lang="en-GB" sz="10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Paper </a:t>
            </a:r>
            <a:r>
              <a:rPr lang="en-GB" sz="1000" i="1" dirty="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persented</a:t>
            </a:r>
            <a:r>
              <a:rPr lang="en-GB" sz="10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at COMRAP</a:t>
            </a:r>
            <a:r>
              <a:rPr lang="en-GB" sz="1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pp.34-39.</a:t>
            </a:r>
          </a:p>
          <a:p>
            <a:pPr marL="171450" indent="-171450"/>
            <a:endParaRPr lang="en-GB" sz="100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pPr marL="171450" indent="-171450"/>
            <a:r>
              <a:rPr lang="en-GB" sz="1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Rastogi, N. and Trivedi, M.K., 2016. PESTLE technique–a tool to identify external risks in construction projects. </a:t>
            </a:r>
            <a:r>
              <a:rPr lang="en-GB" sz="10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International Research Journal of Engineering and Technology (IRJET)</a:t>
            </a:r>
            <a:r>
              <a:rPr lang="en-GB" sz="1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 </a:t>
            </a:r>
            <a:r>
              <a:rPr lang="en-GB" sz="10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3</a:t>
            </a:r>
            <a:r>
              <a:rPr lang="en-GB" sz="1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(1), pp.384-388</a:t>
            </a:r>
            <a:endParaRPr lang="en-GB" sz="1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 Date Accessed – 13/06/2026</a:t>
            </a:r>
          </a:p>
          <a:p>
            <a:pPr marL="0" indent="0">
              <a:buNone/>
            </a:pPr>
            <a:endParaRPr lang="en-GB" sz="100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pPr marL="171450" indent="-171450"/>
            <a:r>
              <a:rPr lang="en-GB" sz="1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Buye, R., 2021. Critical examination of the PESTEL Analysis Model. </a:t>
            </a:r>
            <a:r>
              <a:rPr lang="en-GB" sz="1000" i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Project: Action Research for Development</a:t>
            </a:r>
            <a:r>
              <a:rPr lang="en-GB" sz="10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pp.1-12.</a:t>
            </a:r>
            <a:endParaRPr lang="en-GB" sz="1000">
              <a:highlight>
                <a:srgbClr val="FFFFFF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00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pPr marL="171450" indent="-171450"/>
            <a:r>
              <a:rPr lang="en-GB" sz="1000" dirty="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Zalengera</a:t>
            </a:r>
            <a:r>
              <a:rPr lang="en-GB" sz="1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C., Blanchard, R.E., Eames, P.C., Juma, A.M., </a:t>
            </a:r>
            <a:r>
              <a:rPr lang="en-GB" sz="1000" dirty="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Chitawo</a:t>
            </a:r>
            <a:r>
              <a:rPr lang="en-GB" sz="1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M.L. and Gondwe, K.T., 2014. Overview of the Malawi energy situation and A PESTLE analysis for sustainable development of renewable energy. </a:t>
            </a:r>
            <a:r>
              <a:rPr lang="en-GB" sz="10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Renewable and Sustainable Energy Reviews</a:t>
            </a:r>
            <a:r>
              <a:rPr lang="en-GB" sz="1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 </a:t>
            </a:r>
            <a:r>
              <a:rPr lang="en-GB" sz="10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38</a:t>
            </a:r>
            <a:r>
              <a:rPr lang="en-GB" sz="10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pp.335-347.</a:t>
            </a:r>
          </a:p>
          <a:p>
            <a:pPr marL="171450" indent="-171450"/>
            <a:endParaRPr lang="en-GB" sz="700">
              <a:highlight>
                <a:srgbClr val="FFFFFF"/>
              </a:highlight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7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7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ainbow colored paint splatter with black text&#10;&#10;AI-generated content may be incorrect.">
            <a:extLst>
              <a:ext uri="{FF2B5EF4-FFF2-40B4-BE49-F238E27FC236}">
                <a16:creationId xmlns:a16="http://schemas.microsoft.com/office/drawing/2014/main" id="{A8DD530B-5D3F-40DD-BBA0-4AAAC747AE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26131" y="1123527"/>
            <a:ext cx="6139733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3286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A cartoon character standing next to a green letter&#10;&#10;AI-generated content may be incorrect.">
            <a:extLst>
              <a:ext uri="{FF2B5EF4-FFF2-40B4-BE49-F238E27FC236}">
                <a16:creationId xmlns:a16="http://schemas.microsoft.com/office/drawing/2014/main" id="{240A87B6-6C4C-61E3-C978-3264BEE7A1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63305" y="1184828"/>
            <a:ext cx="6780695" cy="4885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3e4d8a5d-01f3-43bc-a8af-65fd9717c73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1407</Words>
  <Application>Microsoft Office PowerPoint</Application>
  <PresentationFormat>Widescreen</PresentationFormat>
  <Paragraphs>152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Cavolini</vt:lpstr>
      <vt:lpstr>Wingdings</vt:lpstr>
      <vt:lpstr>Office Theme</vt:lpstr>
      <vt:lpstr>PowerPoint Presentation</vt:lpstr>
      <vt:lpstr>PowerPoint Presentation</vt:lpstr>
      <vt:lpstr>The Over View Of Basil's Bakery</vt:lpstr>
      <vt:lpstr>Nature and scope of the sale decrease as Basil Bakery</vt:lpstr>
      <vt:lpstr>Evaluate the nature and scope of these problems </vt:lpstr>
      <vt:lpstr>Providing a critique of the PESTEL Framework </vt:lpstr>
      <vt:lpstr>  Provide an application and discuss the information provided in your PESTEL Framework  </vt:lpstr>
      <vt:lpstr>Provide a critique of the Cause-and-Effect model</vt:lpstr>
      <vt:lpstr>PowerPoint Presentation</vt:lpstr>
      <vt:lpstr>Provide a summary of your Key Findings 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Monique Kiran</cp:lastModifiedBy>
  <cp:revision>57</cp:revision>
  <dcterms:created xsi:type="dcterms:W3CDTF">2024-01-29T11:42:05Z</dcterms:created>
  <dcterms:modified xsi:type="dcterms:W3CDTF">2026-06-13T15:49:12Z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