
<file path=[Content_Types].xml><?xml version="1.0" encoding="utf-8"?>
<Types xmlns="http://schemas.openxmlformats.org/package/2006/content-types">
  <Default Extension="jpeg" ContentType="image/jpeg"/>
  <Default Extension="jpg" ContentType="image/jpeg"/>
  <Default Extension="mp3" ContentType="audio/m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8" r:id="rId8"/>
    <p:sldId id="262" r:id="rId9"/>
    <p:sldId id="263" r:id="rId10"/>
    <p:sldId id="264" r:id="rId11"/>
    <p:sldId id="265" r:id="rId12"/>
    <p:sldId id="266" r:id="rId13"/>
    <p:sldId id="267" r:id="rId14"/>
    <p:sldId id="269"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69" d="100"/>
          <a:sy n="69" d="100"/>
        </p:scale>
        <p:origin x="780"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C340B68-A9F6-4242-B036-7C2B7A3AF18A}"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CC41ED19-2A4A-42A3-BCC7-849E9469EFFA}">
      <dgm:prSet/>
      <dgm:spPr/>
      <dgm:t>
        <a:bodyPr/>
        <a:lstStyle/>
        <a:p>
          <a:r>
            <a:rPr lang="en-US" b="1" dirty="0"/>
            <a:t>Name:</a:t>
          </a:r>
          <a:r>
            <a:rPr lang="en-US" dirty="0"/>
            <a:t> Mr. James Vikram</a:t>
          </a:r>
          <a:br>
            <a:rPr lang="en-US" dirty="0"/>
          </a:br>
          <a:r>
            <a:rPr lang="en-US" b="1" dirty="0"/>
            <a:t>Age:</a:t>
          </a:r>
          <a:r>
            <a:rPr lang="en-US" dirty="0"/>
            <a:t> 55</a:t>
          </a:r>
          <a:br>
            <a:rPr lang="en-US" dirty="0"/>
          </a:br>
          <a:r>
            <a:rPr lang="en-US" b="1" dirty="0"/>
            <a:t>Ethnicity:</a:t>
          </a:r>
          <a:r>
            <a:rPr lang="en-US" dirty="0"/>
            <a:t> South Asian (a high-risk group for T2DM)</a:t>
          </a:r>
          <a:br>
            <a:rPr lang="en-US" dirty="0"/>
          </a:br>
          <a:r>
            <a:rPr lang="en-US" b="1" dirty="0"/>
            <a:t>Occupation:</a:t>
          </a:r>
          <a:r>
            <a:rPr lang="en-US" dirty="0"/>
            <a:t> Taxi driver</a:t>
          </a:r>
          <a:br>
            <a:rPr lang="en-US" dirty="0"/>
          </a:br>
          <a:r>
            <a:rPr lang="en-US" b="1" dirty="0"/>
            <a:t>BMI:</a:t>
          </a:r>
          <a:r>
            <a:rPr lang="en-US" dirty="0"/>
            <a:t> 31 (Obese – WHO classification)</a:t>
          </a:r>
          <a:br>
            <a:rPr lang="en-US" dirty="0"/>
          </a:br>
          <a:r>
            <a:rPr lang="en-US" b="1" dirty="0"/>
            <a:t>Medical History:</a:t>
          </a:r>
          <a:r>
            <a:rPr lang="en-US" dirty="0"/>
            <a:t> Hypertension</a:t>
          </a:r>
          <a:br>
            <a:rPr lang="en-US" dirty="0"/>
          </a:br>
          <a:r>
            <a:rPr lang="en-US" b="1" dirty="0"/>
            <a:t>Lifestyle:</a:t>
          </a:r>
          <a:r>
            <a:rPr lang="en-US" dirty="0"/>
            <a:t> Sedentary, irregular meals, high intake of processed foods, smokes 10 cigarettes/day</a:t>
          </a:r>
          <a:br>
            <a:rPr lang="en-US" dirty="0"/>
          </a:br>
          <a:r>
            <a:rPr lang="en-US" b="1" dirty="0"/>
            <a:t>Presenting Symptoms:</a:t>
          </a:r>
          <a:r>
            <a:rPr lang="en-US" dirty="0"/>
            <a:t> Fatigue, frequent urination, blurred vision, thirst</a:t>
          </a:r>
        </a:p>
      </dgm:t>
    </dgm:pt>
    <dgm:pt modelId="{9324F637-0394-4E60-B4A9-C246240D6AC3}" type="parTrans" cxnId="{A4F9348F-A711-4DE6-9363-CBD8CC5C3C54}">
      <dgm:prSet/>
      <dgm:spPr/>
      <dgm:t>
        <a:bodyPr/>
        <a:lstStyle/>
        <a:p>
          <a:endParaRPr lang="en-US"/>
        </a:p>
      </dgm:t>
    </dgm:pt>
    <dgm:pt modelId="{10103DD3-C692-4C42-A4AE-C18ACCB0353C}" type="sibTrans" cxnId="{A4F9348F-A711-4DE6-9363-CBD8CC5C3C54}">
      <dgm:prSet/>
      <dgm:spPr/>
      <dgm:t>
        <a:bodyPr/>
        <a:lstStyle/>
        <a:p>
          <a:endParaRPr lang="en-US"/>
        </a:p>
      </dgm:t>
    </dgm:pt>
    <dgm:pt modelId="{C4BF67C1-D58E-4E94-93ED-EA28D11DACA4}">
      <dgm:prSet custT="1"/>
      <dgm:spPr/>
      <dgm:t>
        <a:bodyPr/>
        <a:lstStyle/>
        <a:p>
          <a:r>
            <a:rPr lang="en-US" sz="1600" dirty="0"/>
            <a:t>Mr. </a:t>
          </a:r>
          <a:r>
            <a:rPr lang="en-US" sz="1600" dirty="0" err="1"/>
            <a:t>Vikram</a:t>
          </a:r>
          <a:r>
            <a:rPr lang="en-US" sz="1600" dirty="0"/>
            <a:t> demographic and lifestyle features place him at elevated risk of T2DM. South Asian ethnicity, obesity, hypertension, and sedentary </a:t>
          </a:r>
          <a:r>
            <a:rPr lang="en-US" sz="1600" dirty="0" err="1"/>
            <a:t>behaviour</a:t>
          </a:r>
          <a:r>
            <a:rPr lang="en-US" sz="1600" dirty="0"/>
            <a:t> are well-established risk factors (NICE, 2022).</a:t>
          </a:r>
        </a:p>
      </dgm:t>
    </dgm:pt>
    <dgm:pt modelId="{EFC8AD92-E234-40BC-B8CE-C8229052B7BD}" type="parTrans" cxnId="{BB76C696-FCB2-40C4-BBA9-5D9401E7251E}">
      <dgm:prSet/>
      <dgm:spPr/>
      <dgm:t>
        <a:bodyPr/>
        <a:lstStyle/>
        <a:p>
          <a:endParaRPr lang="en-US"/>
        </a:p>
      </dgm:t>
    </dgm:pt>
    <dgm:pt modelId="{F27E7779-CB74-4947-9C89-110DFFFA6C36}" type="sibTrans" cxnId="{BB76C696-FCB2-40C4-BBA9-5D9401E7251E}">
      <dgm:prSet/>
      <dgm:spPr/>
      <dgm:t>
        <a:bodyPr/>
        <a:lstStyle/>
        <a:p>
          <a:endParaRPr lang="en-US"/>
        </a:p>
      </dgm:t>
    </dgm:pt>
    <dgm:pt modelId="{1B9ADCDC-B755-4726-8C26-D4E631E92DA2}" type="pres">
      <dgm:prSet presAssocID="{BC340B68-A9F6-4242-B036-7C2B7A3AF18A}" presName="linear" presStyleCnt="0">
        <dgm:presLayoutVars>
          <dgm:animLvl val="lvl"/>
          <dgm:resizeHandles val="exact"/>
        </dgm:presLayoutVars>
      </dgm:prSet>
      <dgm:spPr/>
    </dgm:pt>
    <dgm:pt modelId="{868E4254-C7D3-43D3-A13B-291EF06E339C}" type="pres">
      <dgm:prSet presAssocID="{CC41ED19-2A4A-42A3-BCC7-849E9469EFFA}" presName="parentText" presStyleLbl="node1" presStyleIdx="0" presStyleCnt="2">
        <dgm:presLayoutVars>
          <dgm:chMax val="0"/>
          <dgm:bulletEnabled val="1"/>
        </dgm:presLayoutVars>
      </dgm:prSet>
      <dgm:spPr/>
    </dgm:pt>
    <dgm:pt modelId="{C407D0A3-1FC7-4F43-AECA-E7F11437EC56}" type="pres">
      <dgm:prSet presAssocID="{10103DD3-C692-4C42-A4AE-C18ACCB0353C}" presName="spacer" presStyleCnt="0"/>
      <dgm:spPr/>
    </dgm:pt>
    <dgm:pt modelId="{AAD930A9-AF38-46C2-8AB7-D95AEFD05620}" type="pres">
      <dgm:prSet presAssocID="{C4BF67C1-D58E-4E94-93ED-EA28D11DACA4}" presName="parentText" presStyleLbl="node1" presStyleIdx="1" presStyleCnt="2">
        <dgm:presLayoutVars>
          <dgm:chMax val="0"/>
          <dgm:bulletEnabled val="1"/>
        </dgm:presLayoutVars>
      </dgm:prSet>
      <dgm:spPr/>
    </dgm:pt>
  </dgm:ptLst>
  <dgm:cxnLst>
    <dgm:cxn modelId="{C23DE00E-21AA-4314-9E98-9FC91634A190}" type="presOf" srcId="{C4BF67C1-D58E-4E94-93ED-EA28D11DACA4}" destId="{AAD930A9-AF38-46C2-8AB7-D95AEFD05620}" srcOrd="0" destOrd="0" presId="urn:microsoft.com/office/officeart/2005/8/layout/vList2"/>
    <dgm:cxn modelId="{A4F9348F-A711-4DE6-9363-CBD8CC5C3C54}" srcId="{BC340B68-A9F6-4242-B036-7C2B7A3AF18A}" destId="{CC41ED19-2A4A-42A3-BCC7-849E9469EFFA}" srcOrd="0" destOrd="0" parTransId="{9324F637-0394-4E60-B4A9-C246240D6AC3}" sibTransId="{10103DD3-C692-4C42-A4AE-C18ACCB0353C}"/>
    <dgm:cxn modelId="{BB76C696-FCB2-40C4-BBA9-5D9401E7251E}" srcId="{BC340B68-A9F6-4242-B036-7C2B7A3AF18A}" destId="{C4BF67C1-D58E-4E94-93ED-EA28D11DACA4}" srcOrd="1" destOrd="0" parTransId="{EFC8AD92-E234-40BC-B8CE-C8229052B7BD}" sibTransId="{F27E7779-CB74-4947-9C89-110DFFFA6C36}"/>
    <dgm:cxn modelId="{14A2D0A8-1099-4CDD-B5E8-3A5EBA298FB0}" type="presOf" srcId="{CC41ED19-2A4A-42A3-BCC7-849E9469EFFA}" destId="{868E4254-C7D3-43D3-A13B-291EF06E339C}" srcOrd="0" destOrd="0" presId="urn:microsoft.com/office/officeart/2005/8/layout/vList2"/>
    <dgm:cxn modelId="{64FA06FB-79D7-49F9-9D05-2A3ADD8D63E6}" type="presOf" srcId="{BC340B68-A9F6-4242-B036-7C2B7A3AF18A}" destId="{1B9ADCDC-B755-4726-8C26-D4E631E92DA2}" srcOrd="0" destOrd="0" presId="urn:microsoft.com/office/officeart/2005/8/layout/vList2"/>
    <dgm:cxn modelId="{F7AFD18C-B657-4CBB-852F-D28A26950F02}" type="presParOf" srcId="{1B9ADCDC-B755-4726-8C26-D4E631E92DA2}" destId="{868E4254-C7D3-43D3-A13B-291EF06E339C}" srcOrd="0" destOrd="0" presId="urn:microsoft.com/office/officeart/2005/8/layout/vList2"/>
    <dgm:cxn modelId="{1A838F9F-7C84-4437-8C23-348510F2E969}" type="presParOf" srcId="{1B9ADCDC-B755-4726-8C26-D4E631E92DA2}" destId="{C407D0A3-1FC7-4F43-AECA-E7F11437EC56}" srcOrd="1" destOrd="0" presId="urn:microsoft.com/office/officeart/2005/8/layout/vList2"/>
    <dgm:cxn modelId="{7F8B2BE5-5A66-4B80-899D-B363E9A5507D}" type="presParOf" srcId="{1B9ADCDC-B755-4726-8C26-D4E631E92DA2}" destId="{AAD930A9-AF38-46C2-8AB7-D95AEFD05620}" srcOrd="2"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8E4254-C7D3-43D3-A13B-291EF06E339C}">
      <dsp:nvSpPr>
        <dsp:cNvPr id="0" name=""/>
        <dsp:cNvSpPr/>
      </dsp:nvSpPr>
      <dsp:spPr>
        <a:xfrm>
          <a:off x="0" y="5864"/>
          <a:ext cx="5291663" cy="1853279"/>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b="1" kern="1200" dirty="0"/>
            <a:t>Name:</a:t>
          </a:r>
          <a:r>
            <a:rPr lang="en-US" sz="1200" kern="1200" dirty="0"/>
            <a:t> Mr. James Vikram</a:t>
          </a:r>
          <a:br>
            <a:rPr lang="en-US" sz="1200" kern="1200" dirty="0"/>
          </a:br>
          <a:r>
            <a:rPr lang="en-US" sz="1200" b="1" kern="1200" dirty="0"/>
            <a:t>Age:</a:t>
          </a:r>
          <a:r>
            <a:rPr lang="en-US" sz="1200" kern="1200" dirty="0"/>
            <a:t> 55</a:t>
          </a:r>
          <a:br>
            <a:rPr lang="en-US" sz="1200" kern="1200" dirty="0"/>
          </a:br>
          <a:r>
            <a:rPr lang="en-US" sz="1200" b="1" kern="1200" dirty="0"/>
            <a:t>Ethnicity:</a:t>
          </a:r>
          <a:r>
            <a:rPr lang="en-US" sz="1200" kern="1200" dirty="0"/>
            <a:t> South Asian (a high-risk group for T2DM)</a:t>
          </a:r>
          <a:br>
            <a:rPr lang="en-US" sz="1200" kern="1200" dirty="0"/>
          </a:br>
          <a:r>
            <a:rPr lang="en-US" sz="1200" b="1" kern="1200" dirty="0"/>
            <a:t>Occupation:</a:t>
          </a:r>
          <a:r>
            <a:rPr lang="en-US" sz="1200" kern="1200" dirty="0"/>
            <a:t> Taxi driver</a:t>
          </a:r>
          <a:br>
            <a:rPr lang="en-US" sz="1200" kern="1200" dirty="0"/>
          </a:br>
          <a:r>
            <a:rPr lang="en-US" sz="1200" b="1" kern="1200" dirty="0"/>
            <a:t>BMI:</a:t>
          </a:r>
          <a:r>
            <a:rPr lang="en-US" sz="1200" kern="1200" dirty="0"/>
            <a:t> 31 (Obese – WHO classification)</a:t>
          </a:r>
          <a:br>
            <a:rPr lang="en-US" sz="1200" kern="1200" dirty="0"/>
          </a:br>
          <a:r>
            <a:rPr lang="en-US" sz="1200" b="1" kern="1200" dirty="0"/>
            <a:t>Medical History:</a:t>
          </a:r>
          <a:r>
            <a:rPr lang="en-US" sz="1200" kern="1200" dirty="0"/>
            <a:t> Hypertension</a:t>
          </a:r>
          <a:br>
            <a:rPr lang="en-US" sz="1200" kern="1200" dirty="0"/>
          </a:br>
          <a:r>
            <a:rPr lang="en-US" sz="1200" b="1" kern="1200" dirty="0"/>
            <a:t>Lifestyle:</a:t>
          </a:r>
          <a:r>
            <a:rPr lang="en-US" sz="1200" kern="1200" dirty="0"/>
            <a:t> Sedentary, irregular meals, high intake of processed foods, smokes 10 cigarettes/day</a:t>
          </a:r>
          <a:br>
            <a:rPr lang="en-US" sz="1200" kern="1200" dirty="0"/>
          </a:br>
          <a:r>
            <a:rPr lang="en-US" sz="1200" b="1" kern="1200" dirty="0"/>
            <a:t>Presenting Symptoms:</a:t>
          </a:r>
          <a:r>
            <a:rPr lang="en-US" sz="1200" kern="1200" dirty="0"/>
            <a:t> Fatigue, frequent urination, blurred vision, thirst</a:t>
          </a:r>
        </a:p>
      </dsp:txBody>
      <dsp:txXfrm>
        <a:off x="90470" y="96334"/>
        <a:ext cx="5110723" cy="1672339"/>
      </dsp:txXfrm>
    </dsp:sp>
    <dsp:sp modelId="{AAD930A9-AF38-46C2-8AB7-D95AEFD05620}">
      <dsp:nvSpPr>
        <dsp:cNvPr id="0" name=""/>
        <dsp:cNvSpPr/>
      </dsp:nvSpPr>
      <dsp:spPr>
        <a:xfrm>
          <a:off x="0" y="1893704"/>
          <a:ext cx="5291663" cy="1853279"/>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t>Mr. </a:t>
          </a:r>
          <a:r>
            <a:rPr lang="en-US" sz="1600" kern="1200" dirty="0" err="1"/>
            <a:t>Vikram</a:t>
          </a:r>
          <a:r>
            <a:rPr lang="en-US" sz="1600" kern="1200" dirty="0"/>
            <a:t> demographic and lifestyle features place him at elevated risk of T2DM. South Asian ethnicity, obesity, hypertension, and sedentary </a:t>
          </a:r>
          <a:r>
            <a:rPr lang="en-US" sz="1600" kern="1200" dirty="0" err="1"/>
            <a:t>behaviour</a:t>
          </a:r>
          <a:r>
            <a:rPr lang="en-US" sz="1600" kern="1200" dirty="0"/>
            <a:t> are well-established risk factors (NICE, 2022).</a:t>
          </a:r>
        </a:p>
      </dsp:txBody>
      <dsp:txXfrm>
        <a:off x="90470" y="1984174"/>
        <a:ext cx="5110723" cy="167233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F9D8AA-5650-0E01-79CB-F74CB44A417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9CEB03E-F66D-C2AF-94BE-3DF0C9B3B18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D19F14E-63DD-583D-FD52-E5C0A9515988}"/>
              </a:ext>
            </a:extLst>
          </p:cNvPr>
          <p:cNvSpPr>
            <a:spLocks noGrp="1"/>
          </p:cNvSpPr>
          <p:nvPr>
            <p:ph type="dt" sz="half" idx="10"/>
          </p:nvPr>
        </p:nvSpPr>
        <p:spPr/>
        <p:txBody>
          <a:bodyPr/>
          <a:lstStyle/>
          <a:p>
            <a:fld id="{D256B9D3-EB53-4CA3-9D03-775AD49E2863}" type="datetimeFigureOut">
              <a:rPr lang="en-US" smtClean="0"/>
              <a:t>11/16/25</a:t>
            </a:fld>
            <a:endParaRPr lang="en-US"/>
          </a:p>
        </p:txBody>
      </p:sp>
      <p:sp>
        <p:nvSpPr>
          <p:cNvPr id="5" name="Footer Placeholder 4">
            <a:extLst>
              <a:ext uri="{FF2B5EF4-FFF2-40B4-BE49-F238E27FC236}">
                <a16:creationId xmlns:a16="http://schemas.microsoft.com/office/drawing/2014/main" id="{A3F83089-7930-7AB8-7CA2-B1D9C7BA07D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9C9E9DC-1250-0CF5-A597-290BB7CD0DB5}"/>
              </a:ext>
            </a:extLst>
          </p:cNvPr>
          <p:cNvSpPr>
            <a:spLocks noGrp="1"/>
          </p:cNvSpPr>
          <p:nvPr>
            <p:ph type="sldNum" sz="quarter" idx="12"/>
          </p:nvPr>
        </p:nvSpPr>
        <p:spPr/>
        <p:txBody>
          <a:bodyPr/>
          <a:lstStyle/>
          <a:p>
            <a:fld id="{4E0A7D8E-B2F8-4371-A9BF-1866A99DB5B0}" type="slidenum">
              <a:rPr lang="en-US" smtClean="0"/>
              <a:t>‹#›</a:t>
            </a:fld>
            <a:endParaRPr lang="en-US"/>
          </a:p>
        </p:txBody>
      </p:sp>
    </p:spTree>
    <p:extLst>
      <p:ext uri="{BB962C8B-B14F-4D97-AF65-F5344CB8AC3E}">
        <p14:creationId xmlns:p14="http://schemas.microsoft.com/office/powerpoint/2010/main" val="10122490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D8F949-182C-3FE8-7E9C-8B89DA49BA7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85062EF-41CE-4183-B0AD-4F7CF2737B0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D19AD15-B60E-34B2-A51A-004DCF7A14EB}"/>
              </a:ext>
            </a:extLst>
          </p:cNvPr>
          <p:cNvSpPr>
            <a:spLocks noGrp="1"/>
          </p:cNvSpPr>
          <p:nvPr>
            <p:ph type="dt" sz="half" idx="10"/>
          </p:nvPr>
        </p:nvSpPr>
        <p:spPr/>
        <p:txBody>
          <a:bodyPr/>
          <a:lstStyle/>
          <a:p>
            <a:fld id="{D256B9D3-EB53-4CA3-9D03-775AD49E2863}" type="datetimeFigureOut">
              <a:rPr lang="en-US" smtClean="0"/>
              <a:t>11/16/25</a:t>
            </a:fld>
            <a:endParaRPr lang="en-US"/>
          </a:p>
        </p:txBody>
      </p:sp>
      <p:sp>
        <p:nvSpPr>
          <p:cNvPr id="5" name="Footer Placeholder 4">
            <a:extLst>
              <a:ext uri="{FF2B5EF4-FFF2-40B4-BE49-F238E27FC236}">
                <a16:creationId xmlns:a16="http://schemas.microsoft.com/office/drawing/2014/main" id="{FD641C81-2AE7-741C-F36A-6C6FE0BB53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113A106-9E4A-8411-1860-3011F9BE7437}"/>
              </a:ext>
            </a:extLst>
          </p:cNvPr>
          <p:cNvSpPr>
            <a:spLocks noGrp="1"/>
          </p:cNvSpPr>
          <p:nvPr>
            <p:ph type="sldNum" sz="quarter" idx="12"/>
          </p:nvPr>
        </p:nvSpPr>
        <p:spPr/>
        <p:txBody>
          <a:bodyPr/>
          <a:lstStyle/>
          <a:p>
            <a:fld id="{4E0A7D8E-B2F8-4371-A9BF-1866A99DB5B0}" type="slidenum">
              <a:rPr lang="en-US" smtClean="0"/>
              <a:t>‹#›</a:t>
            </a:fld>
            <a:endParaRPr lang="en-US"/>
          </a:p>
        </p:txBody>
      </p:sp>
    </p:spTree>
    <p:extLst>
      <p:ext uri="{BB962C8B-B14F-4D97-AF65-F5344CB8AC3E}">
        <p14:creationId xmlns:p14="http://schemas.microsoft.com/office/powerpoint/2010/main" val="33813618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1D525-34BF-2246-F171-595356E9C50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E14179-745A-96CE-3758-93AFDBAC4BC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1D61BCC-1D41-8A36-D54D-F2CCDA936443}"/>
              </a:ext>
            </a:extLst>
          </p:cNvPr>
          <p:cNvSpPr>
            <a:spLocks noGrp="1"/>
          </p:cNvSpPr>
          <p:nvPr>
            <p:ph type="dt" sz="half" idx="10"/>
          </p:nvPr>
        </p:nvSpPr>
        <p:spPr/>
        <p:txBody>
          <a:bodyPr/>
          <a:lstStyle/>
          <a:p>
            <a:fld id="{D256B9D3-EB53-4CA3-9D03-775AD49E2863}" type="datetimeFigureOut">
              <a:rPr lang="en-US" smtClean="0"/>
              <a:t>11/16/25</a:t>
            </a:fld>
            <a:endParaRPr lang="en-US"/>
          </a:p>
        </p:txBody>
      </p:sp>
      <p:sp>
        <p:nvSpPr>
          <p:cNvPr id="5" name="Footer Placeholder 4">
            <a:extLst>
              <a:ext uri="{FF2B5EF4-FFF2-40B4-BE49-F238E27FC236}">
                <a16:creationId xmlns:a16="http://schemas.microsoft.com/office/drawing/2014/main" id="{F13A997B-88FB-7375-FF89-F85DBE8FB0F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70A9DCB-BAE4-76D8-E541-12AA58214216}"/>
              </a:ext>
            </a:extLst>
          </p:cNvPr>
          <p:cNvSpPr>
            <a:spLocks noGrp="1"/>
          </p:cNvSpPr>
          <p:nvPr>
            <p:ph type="sldNum" sz="quarter" idx="12"/>
          </p:nvPr>
        </p:nvSpPr>
        <p:spPr/>
        <p:txBody>
          <a:bodyPr/>
          <a:lstStyle/>
          <a:p>
            <a:fld id="{4E0A7D8E-B2F8-4371-A9BF-1866A99DB5B0}" type="slidenum">
              <a:rPr lang="en-US" smtClean="0"/>
              <a:t>‹#›</a:t>
            </a:fld>
            <a:endParaRPr lang="en-US"/>
          </a:p>
        </p:txBody>
      </p:sp>
    </p:spTree>
    <p:extLst>
      <p:ext uri="{BB962C8B-B14F-4D97-AF65-F5344CB8AC3E}">
        <p14:creationId xmlns:p14="http://schemas.microsoft.com/office/powerpoint/2010/main" val="31295448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E171CF-2FC1-EF41-B0A2-2AF1D575DF0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3A36D11-9C25-AB47-40AD-818F9882AF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99087D55-96A4-A90B-871A-FC5BAB1F97E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9C9335B-FBA7-601E-1B9A-BC80442211BC}"/>
              </a:ext>
            </a:extLst>
          </p:cNvPr>
          <p:cNvSpPr>
            <a:spLocks noGrp="1"/>
          </p:cNvSpPr>
          <p:nvPr>
            <p:ph type="dt" sz="half" idx="10"/>
          </p:nvPr>
        </p:nvSpPr>
        <p:spPr/>
        <p:txBody>
          <a:bodyPr/>
          <a:lstStyle/>
          <a:p>
            <a:fld id="{D256B9D3-EB53-4CA3-9D03-775AD49E2863}" type="datetimeFigureOut">
              <a:rPr lang="en-US" smtClean="0"/>
              <a:t>11/16/25</a:t>
            </a:fld>
            <a:endParaRPr lang="en-US"/>
          </a:p>
        </p:txBody>
      </p:sp>
      <p:sp>
        <p:nvSpPr>
          <p:cNvPr id="6" name="Footer Placeholder 5">
            <a:extLst>
              <a:ext uri="{FF2B5EF4-FFF2-40B4-BE49-F238E27FC236}">
                <a16:creationId xmlns:a16="http://schemas.microsoft.com/office/drawing/2014/main" id="{442232D4-8064-7D9D-CDB3-9B5175EDFD7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CDB029-0DC3-FB98-5A19-7C3311E1C16F}"/>
              </a:ext>
            </a:extLst>
          </p:cNvPr>
          <p:cNvSpPr>
            <a:spLocks noGrp="1"/>
          </p:cNvSpPr>
          <p:nvPr>
            <p:ph type="sldNum" sz="quarter" idx="12"/>
          </p:nvPr>
        </p:nvSpPr>
        <p:spPr/>
        <p:txBody>
          <a:bodyPr/>
          <a:lstStyle/>
          <a:p>
            <a:fld id="{4E0A7D8E-B2F8-4371-A9BF-1866A99DB5B0}" type="slidenum">
              <a:rPr lang="en-US" smtClean="0"/>
              <a:t>‹#›</a:t>
            </a:fld>
            <a:endParaRPr lang="en-US"/>
          </a:p>
        </p:txBody>
      </p:sp>
    </p:spTree>
    <p:extLst>
      <p:ext uri="{BB962C8B-B14F-4D97-AF65-F5344CB8AC3E}">
        <p14:creationId xmlns:p14="http://schemas.microsoft.com/office/powerpoint/2010/main" val="30146991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78F3DC-D19D-71FC-0F94-87C97CC0D7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D3A0779E-4BBF-36F7-1D43-2A15458B1A6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B409763-7D29-E420-D6C6-128E8003719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A7E144E7-24F5-2C25-91C2-90CB11FB346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29C219E-D3EB-D6D4-38CB-BA133F2D7AA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C88E2FC-28B0-2F5B-8D6A-F6AC7820EA18}"/>
              </a:ext>
            </a:extLst>
          </p:cNvPr>
          <p:cNvSpPr>
            <a:spLocks noGrp="1"/>
          </p:cNvSpPr>
          <p:nvPr>
            <p:ph type="dt" sz="half" idx="10"/>
          </p:nvPr>
        </p:nvSpPr>
        <p:spPr/>
        <p:txBody>
          <a:bodyPr/>
          <a:lstStyle/>
          <a:p>
            <a:fld id="{D256B9D3-EB53-4CA3-9D03-775AD49E2863}" type="datetimeFigureOut">
              <a:rPr lang="en-US" smtClean="0"/>
              <a:t>11/16/25</a:t>
            </a:fld>
            <a:endParaRPr lang="en-US"/>
          </a:p>
        </p:txBody>
      </p:sp>
      <p:sp>
        <p:nvSpPr>
          <p:cNvPr id="8" name="Footer Placeholder 7">
            <a:extLst>
              <a:ext uri="{FF2B5EF4-FFF2-40B4-BE49-F238E27FC236}">
                <a16:creationId xmlns:a16="http://schemas.microsoft.com/office/drawing/2014/main" id="{2E3124D1-5743-B2D8-8FE0-A85F2FA9E4D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3AF8822-8074-1C0C-360D-0ED6BA57A94E}"/>
              </a:ext>
            </a:extLst>
          </p:cNvPr>
          <p:cNvSpPr>
            <a:spLocks noGrp="1"/>
          </p:cNvSpPr>
          <p:nvPr>
            <p:ph type="sldNum" sz="quarter" idx="12"/>
          </p:nvPr>
        </p:nvSpPr>
        <p:spPr/>
        <p:txBody>
          <a:bodyPr/>
          <a:lstStyle/>
          <a:p>
            <a:fld id="{4E0A7D8E-B2F8-4371-A9BF-1866A99DB5B0}" type="slidenum">
              <a:rPr lang="en-US" smtClean="0"/>
              <a:t>‹#›</a:t>
            </a:fld>
            <a:endParaRPr lang="en-US"/>
          </a:p>
        </p:txBody>
      </p:sp>
    </p:spTree>
    <p:extLst>
      <p:ext uri="{BB962C8B-B14F-4D97-AF65-F5344CB8AC3E}">
        <p14:creationId xmlns:p14="http://schemas.microsoft.com/office/powerpoint/2010/main" val="3114315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D1BB89-D251-1521-FC3C-9046C00F1560}"/>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D9186A24-FA46-D330-A3C9-ABDEB6535F01}"/>
              </a:ext>
            </a:extLst>
          </p:cNvPr>
          <p:cNvSpPr>
            <a:spLocks noGrp="1"/>
          </p:cNvSpPr>
          <p:nvPr>
            <p:ph type="dt" sz="half" idx="10"/>
          </p:nvPr>
        </p:nvSpPr>
        <p:spPr/>
        <p:txBody>
          <a:bodyPr/>
          <a:lstStyle/>
          <a:p>
            <a:fld id="{D256B9D3-EB53-4CA3-9D03-775AD49E2863}" type="datetimeFigureOut">
              <a:rPr lang="en-US" smtClean="0"/>
              <a:t>11/16/25</a:t>
            </a:fld>
            <a:endParaRPr lang="en-US"/>
          </a:p>
        </p:txBody>
      </p:sp>
      <p:sp>
        <p:nvSpPr>
          <p:cNvPr id="4" name="Footer Placeholder 3">
            <a:extLst>
              <a:ext uri="{FF2B5EF4-FFF2-40B4-BE49-F238E27FC236}">
                <a16:creationId xmlns:a16="http://schemas.microsoft.com/office/drawing/2014/main" id="{67399D88-C871-F958-BFAD-4E0B67A8D35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56CDCB9-CD81-AFDB-9F4F-989F673A9D8D}"/>
              </a:ext>
            </a:extLst>
          </p:cNvPr>
          <p:cNvSpPr>
            <a:spLocks noGrp="1"/>
          </p:cNvSpPr>
          <p:nvPr>
            <p:ph type="sldNum" sz="quarter" idx="12"/>
          </p:nvPr>
        </p:nvSpPr>
        <p:spPr/>
        <p:txBody>
          <a:bodyPr/>
          <a:lstStyle/>
          <a:p>
            <a:fld id="{4E0A7D8E-B2F8-4371-A9BF-1866A99DB5B0}" type="slidenum">
              <a:rPr lang="en-US" smtClean="0"/>
              <a:t>‹#›</a:t>
            </a:fld>
            <a:endParaRPr lang="en-US"/>
          </a:p>
        </p:txBody>
      </p:sp>
    </p:spTree>
    <p:extLst>
      <p:ext uri="{BB962C8B-B14F-4D97-AF65-F5344CB8AC3E}">
        <p14:creationId xmlns:p14="http://schemas.microsoft.com/office/powerpoint/2010/main" val="1817823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BDC33F7-0983-5563-7A16-F68D962CE52A}"/>
              </a:ext>
            </a:extLst>
          </p:cNvPr>
          <p:cNvSpPr>
            <a:spLocks noGrp="1"/>
          </p:cNvSpPr>
          <p:nvPr>
            <p:ph type="dt" sz="half" idx="10"/>
          </p:nvPr>
        </p:nvSpPr>
        <p:spPr/>
        <p:txBody>
          <a:bodyPr/>
          <a:lstStyle/>
          <a:p>
            <a:fld id="{D256B9D3-EB53-4CA3-9D03-775AD49E2863}" type="datetimeFigureOut">
              <a:rPr lang="en-US" smtClean="0"/>
              <a:t>11/16/25</a:t>
            </a:fld>
            <a:endParaRPr lang="en-US"/>
          </a:p>
        </p:txBody>
      </p:sp>
      <p:sp>
        <p:nvSpPr>
          <p:cNvPr id="3" name="Footer Placeholder 2">
            <a:extLst>
              <a:ext uri="{FF2B5EF4-FFF2-40B4-BE49-F238E27FC236}">
                <a16:creationId xmlns:a16="http://schemas.microsoft.com/office/drawing/2014/main" id="{7C20FFFA-C3E3-CF52-9D25-4EC69BC80E7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8B8BED8-42D5-9AF8-6B8F-538A6C72FC52}"/>
              </a:ext>
            </a:extLst>
          </p:cNvPr>
          <p:cNvSpPr>
            <a:spLocks noGrp="1"/>
          </p:cNvSpPr>
          <p:nvPr>
            <p:ph type="sldNum" sz="quarter" idx="12"/>
          </p:nvPr>
        </p:nvSpPr>
        <p:spPr/>
        <p:txBody>
          <a:bodyPr/>
          <a:lstStyle/>
          <a:p>
            <a:fld id="{4E0A7D8E-B2F8-4371-A9BF-1866A99DB5B0}" type="slidenum">
              <a:rPr lang="en-US" smtClean="0"/>
              <a:t>‹#›</a:t>
            </a:fld>
            <a:endParaRPr lang="en-US"/>
          </a:p>
        </p:txBody>
      </p:sp>
    </p:spTree>
    <p:extLst>
      <p:ext uri="{BB962C8B-B14F-4D97-AF65-F5344CB8AC3E}">
        <p14:creationId xmlns:p14="http://schemas.microsoft.com/office/powerpoint/2010/main" val="22109443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2D55B8-7235-609A-22F6-BC17A1EC433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B0D6CC0-4509-D341-702E-62AA7AFCF0F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050E66E-E432-03FE-D2D8-DEBD063CD76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86C9525-767C-B41F-4DCF-357FFBA961C3}"/>
              </a:ext>
            </a:extLst>
          </p:cNvPr>
          <p:cNvSpPr>
            <a:spLocks noGrp="1"/>
          </p:cNvSpPr>
          <p:nvPr>
            <p:ph type="dt" sz="half" idx="10"/>
          </p:nvPr>
        </p:nvSpPr>
        <p:spPr/>
        <p:txBody>
          <a:bodyPr/>
          <a:lstStyle/>
          <a:p>
            <a:fld id="{D256B9D3-EB53-4CA3-9D03-775AD49E2863}" type="datetimeFigureOut">
              <a:rPr lang="en-US" smtClean="0"/>
              <a:t>11/16/25</a:t>
            </a:fld>
            <a:endParaRPr lang="en-US"/>
          </a:p>
        </p:txBody>
      </p:sp>
      <p:sp>
        <p:nvSpPr>
          <p:cNvPr id="6" name="Footer Placeholder 5">
            <a:extLst>
              <a:ext uri="{FF2B5EF4-FFF2-40B4-BE49-F238E27FC236}">
                <a16:creationId xmlns:a16="http://schemas.microsoft.com/office/drawing/2014/main" id="{F2AB6D4D-2414-2852-1D6C-72210F40604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2E8DB68-3CF2-D66B-709D-2458227BCCB7}"/>
              </a:ext>
            </a:extLst>
          </p:cNvPr>
          <p:cNvSpPr>
            <a:spLocks noGrp="1"/>
          </p:cNvSpPr>
          <p:nvPr>
            <p:ph type="sldNum" sz="quarter" idx="12"/>
          </p:nvPr>
        </p:nvSpPr>
        <p:spPr/>
        <p:txBody>
          <a:bodyPr/>
          <a:lstStyle/>
          <a:p>
            <a:fld id="{4E0A7D8E-B2F8-4371-A9BF-1866A99DB5B0}" type="slidenum">
              <a:rPr lang="en-US" smtClean="0"/>
              <a:t>‹#›</a:t>
            </a:fld>
            <a:endParaRPr lang="en-US"/>
          </a:p>
        </p:txBody>
      </p:sp>
    </p:spTree>
    <p:extLst>
      <p:ext uri="{BB962C8B-B14F-4D97-AF65-F5344CB8AC3E}">
        <p14:creationId xmlns:p14="http://schemas.microsoft.com/office/powerpoint/2010/main" val="39750278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9D85BD-3B9B-2B33-33C7-372F6616408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513CD36-B40F-BB84-6260-7EBC5F648AF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FE3095E-62C3-DB03-AF91-D74FD5C1D8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5E895BB-268B-02DE-E9CD-C0E97118013D}"/>
              </a:ext>
            </a:extLst>
          </p:cNvPr>
          <p:cNvSpPr>
            <a:spLocks noGrp="1"/>
          </p:cNvSpPr>
          <p:nvPr>
            <p:ph type="dt" sz="half" idx="10"/>
          </p:nvPr>
        </p:nvSpPr>
        <p:spPr/>
        <p:txBody>
          <a:bodyPr/>
          <a:lstStyle/>
          <a:p>
            <a:fld id="{D256B9D3-EB53-4CA3-9D03-775AD49E2863}" type="datetimeFigureOut">
              <a:rPr lang="en-US" smtClean="0"/>
              <a:t>11/16/25</a:t>
            </a:fld>
            <a:endParaRPr lang="en-US"/>
          </a:p>
        </p:txBody>
      </p:sp>
      <p:sp>
        <p:nvSpPr>
          <p:cNvPr id="6" name="Footer Placeholder 5">
            <a:extLst>
              <a:ext uri="{FF2B5EF4-FFF2-40B4-BE49-F238E27FC236}">
                <a16:creationId xmlns:a16="http://schemas.microsoft.com/office/drawing/2014/main" id="{2F65B489-4B3C-1C06-70CC-F9E47718997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DFAE7E9-7FA4-2C75-7642-7AA080BFFDF8}"/>
              </a:ext>
            </a:extLst>
          </p:cNvPr>
          <p:cNvSpPr>
            <a:spLocks noGrp="1"/>
          </p:cNvSpPr>
          <p:nvPr>
            <p:ph type="sldNum" sz="quarter" idx="12"/>
          </p:nvPr>
        </p:nvSpPr>
        <p:spPr/>
        <p:txBody>
          <a:bodyPr/>
          <a:lstStyle/>
          <a:p>
            <a:fld id="{4E0A7D8E-B2F8-4371-A9BF-1866A99DB5B0}" type="slidenum">
              <a:rPr lang="en-US" smtClean="0"/>
              <a:t>‹#›</a:t>
            </a:fld>
            <a:endParaRPr lang="en-US"/>
          </a:p>
        </p:txBody>
      </p:sp>
    </p:spTree>
    <p:extLst>
      <p:ext uri="{BB962C8B-B14F-4D97-AF65-F5344CB8AC3E}">
        <p14:creationId xmlns:p14="http://schemas.microsoft.com/office/powerpoint/2010/main" val="29916601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5D003-AC96-059C-2910-FC70D2ABF51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7FBA0C1-1708-4A8C-61EE-788CD9A9F09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762B5EA-AF2E-010D-7A7C-188CEEE6B593}"/>
              </a:ext>
            </a:extLst>
          </p:cNvPr>
          <p:cNvSpPr>
            <a:spLocks noGrp="1"/>
          </p:cNvSpPr>
          <p:nvPr>
            <p:ph type="dt" sz="half" idx="10"/>
          </p:nvPr>
        </p:nvSpPr>
        <p:spPr/>
        <p:txBody>
          <a:bodyPr/>
          <a:lstStyle/>
          <a:p>
            <a:fld id="{D256B9D3-EB53-4CA3-9D03-775AD49E2863}" type="datetimeFigureOut">
              <a:rPr lang="en-US" smtClean="0"/>
              <a:t>11/16/25</a:t>
            </a:fld>
            <a:endParaRPr lang="en-US"/>
          </a:p>
        </p:txBody>
      </p:sp>
      <p:sp>
        <p:nvSpPr>
          <p:cNvPr id="5" name="Footer Placeholder 4">
            <a:extLst>
              <a:ext uri="{FF2B5EF4-FFF2-40B4-BE49-F238E27FC236}">
                <a16:creationId xmlns:a16="http://schemas.microsoft.com/office/drawing/2014/main" id="{C3AB5F58-DE0B-F31C-6358-6F066C4197B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02AC362-9F9C-31CA-BBBA-C38E634890C8}"/>
              </a:ext>
            </a:extLst>
          </p:cNvPr>
          <p:cNvSpPr>
            <a:spLocks noGrp="1"/>
          </p:cNvSpPr>
          <p:nvPr>
            <p:ph type="sldNum" sz="quarter" idx="12"/>
          </p:nvPr>
        </p:nvSpPr>
        <p:spPr/>
        <p:txBody>
          <a:bodyPr/>
          <a:lstStyle/>
          <a:p>
            <a:fld id="{4E0A7D8E-B2F8-4371-A9BF-1866A99DB5B0}" type="slidenum">
              <a:rPr lang="en-US" smtClean="0"/>
              <a:t>‹#›</a:t>
            </a:fld>
            <a:endParaRPr lang="en-US"/>
          </a:p>
        </p:txBody>
      </p:sp>
    </p:spTree>
    <p:extLst>
      <p:ext uri="{BB962C8B-B14F-4D97-AF65-F5344CB8AC3E}">
        <p14:creationId xmlns:p14="http://schemas.microsoft.com/office/powerpoint/2010/main" val="17224916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F336D8B-4544-66C5-DA00-D9B3FC69B004}"/>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937EDB4-3CD3-246E-00B3-5A1AB6052D6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88EBB89-5397-60B2-F64D-3DC296C08843}"/>
              </a:ext>
            </a:extLst>
          </p:cNvPr>
          <p:cNvSpPr>
            <a:spLocks noGrp="1"/>
          </p:cNvSpPr>
          <p:nvPr>
            <p:ph type="dt" sz="half" idx="10"/>
          </p:nvPr>
        </p:nvSpPr>
        <p:spPr/>
        <p:txBody>
          <a:bodyPr/>
          <a:lstStyle/>
          <a:p>
            <a:fld id="{D256B9D3-EB53-4CA3-9D03-775AD49E2863}" type="datetimeFigureOut">
              <a:rPr lang="en-US" smtClean="0"/>
              <a:t>11/16/25</a:t>
            </a:fld>
            <a:endParaRPr lang="en-US"/>
          </a:p>
        </p:txBody>
      </p:sp>
      <p:sp>
        <p:nvSpPr>
          <p:cNvPr id="5" name="Footer Placeholder 4">
            <a:extLst>
              <a:ext uri="{FF2B5EF4-FFF2-40B4-BE49-F238E27FC236}">
                <a16:creationId xmlns:a16="http://schemas.microsoft.com/office/drawing/2014/main" id="{2EC94E2E-2E05-1E7D-805A-1C82D46C67A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484C579-DED6-2F42-AAA3-6627C9B2EBCF}"/>
              </a:ext>
            </a:extLst>
          </p:cNvPr>
          <p:cNvSpPr>
            <a:spLocks noGrp="1"/>
          </p:cNvSpPr>
          <p:nvPr>
            <p:ph type="sldNum" sz="quarter" idx="12"/>
          </p:nvPr>
        </p:nvSpPr>
        <p:spPr/>
        <p:txBody>
          <a:bodyPr/>
          <a:lstStyle/>
          <a:p>
            <a:fld id="{4E0A7D8E-B2F8-4371-A9BF-1866A99DB5B0}" type="slidenum">
              <a:rPr lang="en-US" smtClean="0"/>
              <a:t>‹#›</a:t>
            </a:fld>
            <a:endParaRPr lang="en-US"/>
          </a:p>
        </p:txBody>
      </p:sp>
    </p:spTree>
    <p:extLst>
      <p:ext uri="{BB962C8B-B14F-4D97-AF65-F5344CB8AC3E}">
        <p14:creationId xmlns:p14="http://schemas.microsoft.com/office/powerpoint/2010/main" val="21910403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054FE6E-88FE-03F8-4680-3CCCAC27C0C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0B6B8B7B-7DDC-D3E0-B38B-547DBE3B98E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E31783F-A7E8-2B98-ED46-7807C79E70F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256B9D3-EB53-4CA3-9D03-775AD49E2863}" type="datetimeFigureOut">
              <a:rPr lang="en-US" smtClean="0"/>
              <a:t>11/16/25</a:t>
            </a:fld>
            <a:endParaRPr lang="en-US"/>
          </a:p>
        </p:txBody>
      </p:sp>
      <p:sp>
        <p:nvSpPr>
          <p:cNvPr id="5" name="Footer Placeholder 4">
            <a:extLst>
              <a:ext uri="{FF2B5EF4-FFF2-40B4-BE49-F238E27FC236}">
                <a16:creationId xmlns:a16="http://schemas.microsoft.com/office/drawing/2014/main" id="{67F69AB9-ED49-0C5B-6546-FBE559BE541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2CEF4089-67CB-AD3C-13A4-6467D7D9723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E0A7D8E-B2F8-4371-A9BF-1866A99DB5B0}" type="slidenum">
              <a:rPr lang="en-US" smtClean="0"/>
              <a:t>‹#›</a:t>
            </a:fld>
            <a:endParaRPr lang="en-US"/>
          </a:p>
        </p:txBody>
      </p:sp>
    </p:spTree>
    <p:extLst>
      <p:ext uri="{BB962C8B-B14F-4D97-AF65-F5344CB8AC3E}">
        <p14:creationId xmlns:p14="http://schemas.microsoft.com/office/powerpoint/2010/main" val="14972630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media" Target="../media/media2.mp3"/><Relationship Id="rId7" Type="http://schemas.openxmlformats.org/officeDocument/2006/relationships/image" Target="../media/image2.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1.png"/><Relationship Id="rId5" Type="http://schemas.openxmlformats.org/officeDocument/2006/relationships/slideLayout" Target="../slideLayouts/slideLayout1.xml"/><Relationship Id="rId4" Type="http://schemas.openxmlformats.org/officeDocument/2006/relationships/audio" Target="../media/media2.mp3"/></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p3"/><Relationship Id="rId1" Type="http://schemas.microsoft.com/office/2007/relationships/media" Target="../media/media3.mp3"/><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p3"/><Relationship Id="rId1" Type="http://schemas.microsoft.com/office/2007/relationships/media" Target="../media/media4.mp3"/><Relationship Id="rId5" Type="http://schemas.openxmlformats.org/officeDocument/2006/relationships/image" Target="../media/image2.png"/><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p3"/><Relationship Id="rId1" Type="http://schemas.microsoft.com/office/2007/relationships/media" Target="../media/media5.mp3"/><Relationship Id="rId5" Type="http://schemas.openxmlformats.org/officeDocument/2006/relationships/image" Target="../media/image2.png"/><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6.mp3"/><Relationship Id="rId1" Type="http://schemas.microsoft.com/office/2007/relationships/media" Target="../media/media6.mp3"/><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2.png"/><Relationship Id="rId4" Type="http://schemas.openxmlformats.org/officeDocument/2006/relationships/image" Target="../media/image5.jpeg"/><Relationship Id="rId9" Type="http://schemas.microsoft.com/office/2007/relationships/diagramDrawing" Target="../diagrams/drawing1.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p3"/><Relationship Id="rId1" Type="http://schemas.microsoft.com/office/2007/relationships/media" Target="../media/media7.mp3"/><Relationship Id="rId5" Type="http://schemas.openxmlformats.org/officeDocument/2006/relationships/image" Target="../media/image2.png"/><Relationship Id="rId4" Type="http://schemas.openxmlformats.org/officeDocument/2006/relationships/image" Target="../media/image6.jpeg"/></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p3"/><Relationship Id="rId1" Type="http://schemas.microsoft.com/office/2007/relationships/media" Target="../media/media8.mp3"/><Relationship Id="rId5" Type="http://schemas.openxmlformats.org/officeDocument/2006/relationships/image" Target="../media/image2.png"/><Relationship Id="rId4" Type="http://schemas.openxmlformats.org/officeDocument/2006/relationships/image" Target="../media/image8.jp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p3"/><Relationship Id="rId1" Type="http://schemas.microsoft.com/office/2007/relationships/media" Target="../media/media9.mp3"/><Relationship Id="rId5" Type="http://schemas.openxmlformats.org/officeDocument/2006/relationships/image" Target="../media/image2.png"/><Relationship Id="rId4" Type="http://schemas.openxmlformats.org/officeDocument/2006/relationships/image" Target="../media/image3.jpe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p3"/><Relationship Id="rId1" Type="http://schemas.microsoft.com/office/2007/relationships/media" Target="../media/media10.mp3"/><Relationship Id="rId6" Type="http://schemas.openxmlformats.org/officeDocument/2006/relationships/image" Target="../media/image2.png"/><Relationship Id="rId5" Type="http://schemas.openxmlformats.org/officeDocument/2006/relationships/image" Target="../media/image10.jpeg"/><Relationship Id="rId4" Type="http://schemas.openxmlformats.org/officeDocument/2006/relationships/image" Target="../media/image9.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p3"/><Relationship Id="rId1" Type="http://schemas.microsoft.com/office/2007/relationships/media" Target="../media/media11.mp3"/><Relationship Id="rId5" Type="http://schemas.openxmlformats.org/officeDocument/2006/relationships/image" Target="../media/image2.png"/><Relationship Id="rId4" Type="http://schemas.openxmlformats.org/officeDocument/2006/relationships/image" Target="../media/image11.jpe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p3"/><Relationship Id="rId1" Type="http://schemas.microsoft.com/office/2007/relationships/media" Target="../media/media12.mp3"/><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p3"/><Relationship Id="rId1" Type="http://schemas.microsoft.com/office/2007/relationships/media" Target="../media/media13.mp3"/><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nice.org.uk/guidance/ng28" TargetMode="External"/><Relationship Id="rId2" Type="http://schemas.openxmlformats.org/officeDocument/2006/relationships/hyperlink" Target="https://www.nhs.uk/conditions/cardiovascular-disease/" TargetMode="External"/><Relationship Id="rId1" Type="http://schemas.openxmlformats.org/officeDocument/2006/relationships/slideLayout" Target="../slideLayouts/slideLayout2.xml"/><Relationship Id="rId4" Type="http://schemas.openxmlformats.org/officeDocument/2006/relationships/hyperlink" Target="https://www.nmc.org.uk/standards/cod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Video 3" descr="Eye Chart Test">
            <a:extLst>
              <a:ext uri="{FF2B5EF4-FFF2-40B4-BE49-F238E27FC236}">
                <a16:creationId xmlns:a16="http://schemas.microsoft.com/office/drawing/2014/main" id="{A999008D-D3B2-B9C1-9F5D-F561B1B15BC4}"/>
              </a:ext>
            </a:extLst>
          </p:cNvPr>
          <p:cNvPicPr>
            <a:picLocks noChangeAspect="1"/>
          </p:cNvPicPr>
          <p:nvPr>
            <a:videoFile r:link="rId2"/>
            <p:extLst>
              <p:ext uri="{DAA4B4D4-6D71-4841-9C94-3DE7FCFB9230}">
                <p14:media xmlns:p14="http://schemas.microsoft.com/office/powerpoint/2010/main" r:embed="rId1"/>
              </p:ext>
            </p:extLst>
          </p:nvPr>
        </p:nvPicPr>
        <p:blipFill>
          <a:blip r:embed="rId6"/>
          <a:srcRect r="1" b="285"/>
          <a:stretch>
            <a:fillRect/>
          </a:stretch>
        </p:blipFill>
        <p:spPr>
          <a:xfrm>
            <a:off x="-3047" y="10"/>
            <a:ext cx="12191999" cy="6857990"/>
          </a:xfrm>
          <a:prstGeom prst="rect">
            <a:avLst/>
          </a:prstGeom>
        </p:spPr>
      </p:pic>
      <p:sp>
        <p:nvSpPr>
          <p:cNvPr id="10" name="Rectangle 9">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989529-187F-B47A-8246-F93922F6BF7F}"/>
              </a:ext>
            </a:extLst>
          </p:cNvPr>
          <p:cNvSpPr>
            <a:spLocks noGrp="1"/>
          </p:cNvSpPr>
          <p:nvPr>
            <p:ph type="ctrTitle"/>
          </p:nvPr>
        </p:nvSpPr>
        <p:spPr>
          <a:xfrm>
            <a:off x="1063752" y="401782"/>
            <a:ext cx="10058400" cy="2092036"/>
          </a:xfrm>
          <a:effectLst>
            <a:outerShdw blurRad="50800" dist="38100" dir="2700000" algn="tl" rotWithShape="0">
              <a:prstClr val="black">
                <a:alpha val="40000"/>
              </a:prstClr>
            </a:outerShdw>
          </a:effectLst>
        </p:spPr>
        <p:txBody>
          <a:bodyPr>
            <a:normAutofit fontScale="90000"/>
          </a:bodyPr>
          <a:lstStyle/>
          <a:p>
            <a:br>
              <a:rPr lang="en-US" sz="6600" b="1" dirty="0">
                <a:solidFill>
                  <a:srgbClr val="FFFFFF"/>
                </a:solidFill>
              </a:rPr>
            </a:br>
            <a:br>
              <a:rPr lang="en-US" sz="6600" b="1" dirty="0">
                <a:solidFill>
                  <a:srgbClr val="FFFFFF"/>
                </a:solidFill>
              </a:rPr>
            </a:br>
            <a:r>
              <a:rPr lang="en-US" sz="5300" b="1" dirty="0">
                <a:solidFill>
                  <a:srgbClr val="FFFFFF"/>
                </a:solidFill>
              </a:rPr>
              <a:t>Care Plan for a Person with Type 2 Diabetes Mellitus</a:t>
            </a:r>
            <a:br>
              <a:rPr lang="en-US" sz="5200" dirty="0">
                <a:solidFill>
                  <a:srgbClr val="FFFFFF"/>
                </a:solidFill>
              </a:rPr>
            </a:br>
            <a:endParaRPr lang="en-US" sz="5200" dirty="0">
              <a:solidFill>
                <a:srgbClr val="FFFFFF"/>
              </a:solidFill>
            </a:endParaRPr>
          </a:p>
        </p:txBody>
      </p:sp>
      <p:pic>
        <p:nvPicPr>
          <p:cNvPr id="11" name="Rev (2)">
            <a:hlinkClick r:id="" action="ppaction://media"/>
            <a:extLst>
              <a:ext uri="{FF2B5EF4-FFF2-40B4-BE49-F238E27FC236}">
                <a16:creationId xmlns:a16="http://schemas.microsoft.com/office/drawing/2014/main" id="{440A0115-4B06-00D7-6287-D33167BAA197}"/>
              </a:ext>
            </a:extLst>
          </p:cNvPr>
          <p:cNvPicPr>
            <a:picLocks noChangeAspect="1"/>
          </p:cNvPicPr>
          <p:nvPr>
            <a:audioFile r:link="rId4"/>
            <p:extLst>
              <p:ext uri="{DAA4B4D4-6D71-4841-9C94-3DE7FCFB9230}">
                <p14:media xmlns:p14="http://schemas.microsoft.com/office/powerpoint/2010/main" r:embed="rId3"/>
              </p:ext>
            </p:extLst>
          </p:nvPr>
        </p:nvPicPr>
        <p:blipFill>
          <a:blip r:embed="rId7"/>
          <a:stretch>
            <a:fillRect/>
          </a:stretch>
        </p:blipFill>
        <p:spPr>
          <a:xfrm>
            <a:off x="11202231" y="2207602"/>
            <a:ext cx="609600" cy="609600"/>
          </a:xfrm>
          <a:prstGeom prst="rect">
            <a:avLst/>
          </a:prstGeom>
        </p:spPr>
      </p:pic>
      <p:sp>
        <p:nvSpPr>
          <p:cNvPr id="3" name="TextBox 2"/>
          <p:cNvSpPr txBox="1"/>
          <p:nvPr/>
        </p:nvSpPr>
        <p:spPr>
          <a:xfrm>
            <a:off x="4929172" y="2083782"/>
            <a:ext cx="5697266" cy="2308324"/>
          </a:xfrm>
          <a:prstGeom prst="rect">
            <a:avLst/>
          </a:prstGeom>
          <a:noFill/>
        </p:spPr>
        <p:txBody>
          <a:bodyPr wrap="square" rtlCol="0">
            <a:spAutoFit/>
          </a:bodyPr>
          <a:lstStyle/>
          <a:p>
            <a:r>
              <a:rPr lang="en-GB" sz="2400" dirty="0">
                <a:solidFill>
                  <a:schemeClr val="bg1"/>
                </a:solidFill>
              </a:rPr>
              <a:t>Student Name: Sobia Khan</a:t>
            </a:r>
          </a:p>
          <a:p>
            <a:r>
              <a:rPr lang="en-GB" sz="2400" dirty="0">
                <a:solidFill>
                  <a:schemeClr val="bg1"/>
                </a:solidFill>
              </a:rPr>
              <a:t>Student ID: 2327970</a:t>
            </a:r>
          </a:p>
          <a:p>
            <a:r>
              <a:rPr lang="en-GB" sz="2400" dirty="0">
                <a:solidFill>
                  <a:schemeClr val="bg1"/>
                </a:solidFill>
              </a:rPr>
              <a:t>Module Name: Introduction to Physiology</a:t>
            </a:r>
          </a:p>
          <a:p>
            <a:r>
              <a:rPr lang="en-GB" sz="2400" dirty="0">
                <a:solidFill>
                  <a:schemeClr val="bg1"/>
                </a:solidFill>
              </a:rPr>
              <a:t>Module Code: BMHP5023</a:t>
            </a:r>
          </a:p>
          <a:p>
            <a:r>
              <a:rPr lang="en-GB" sz="2400" dirty="0">
                <a:solidFill>
                  <a:schemeClr val="bg1"/>
                </a:solidFill>
              </a:rPr>
              <a:t>Assignment Title: Presentation</a:t>
            </a:r>
          </a:p>
        </p:txBody>
      </p:sp>
    </p:spTree>
    <p:extLst>
      <p:ext uri="{BB962C8B-B14F-4D97-AF65-F5344CB8AC3E}">
        <p14:creationId xmlns:p14="http://schemas.microsoft.com/office/powerpoint/2010/main" val="28106262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792"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48576"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11" restart="whenNotActive" fill="hold" evtFilter="cancelBubble" nodeType="interactiveSeq">
                <p:stCondLst>
                  <p:cond evt="onClick" delay="0">
                    <p:tgtEl>
                      <p:spTgt spid="4"/>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4"/>
                                        </p:tgtEl>
                                      </p:cBhvr>
                                    </p:cmd>
                                  </p:childTnLst>
                                </p:cTn>
                              </p:par>
                            </p:childTnLst>
                          </p:cTn>
                        </p:par>
                      </p:childTnLst>
                    </p:cTn>
                  </p:par>
                </p:childTnLst>
              </p:cTn>
              <p:nextCondLst>
                <p:cond evt="onClick" delay="0">
                  <p:tgtEl>
                    <p:spTgt spid="4"/>
                  </p:tgtEl>
                </p:cond>
              </p:nextCondLst>
            </p:seq>
            <p:video>
              <p:cMediaNode mute="1">
                <p:cTn id="16" repeatCount="indefinite" fill="hold" display="0">
                  <p:stCondLst>
                    <p:cond delay="indefinite"/>
                  </p:stCondLst>
                </p:cTn>
                <p:tgtEl>
                  <p:spTgt spid="4"/>
                </p:tgtEl>
              </p:cMediaNode>
            </p:video>
            <p:audio>
              <p:cMediaNode vol="80000">
                <p:cTn id="17" fill="hold" display="0">
                  <p:stCondLst>
                    <p:cond delay="indefinite"/>
                  </p:stCondLst>
                  <p:endCondLst>
                    <p:cond evt="onStopAudio" delay="0">
                      <p:tgtEl>
                        <p:sldTgt/>
                      </p:tgtEl>
                    </p:cond>
                  </p:endCondLst>
                </p:cTn>
                <p:tgtEl>
                  <p:spTgt spid="11"/>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6DAB07EE-ED69-6A78-63F9-5B0047428666}"/>
              </a:ext>
            </a:extLst>
          </p:cNvPr>
          <p:cNvSpPr>
            <a:spLocks noGrp="1"/>
          </p:cNvSpPr>
          <p:nvPr>
            <p:ph type="title"/>
          </p:nvPr>
        </p:nvSpPr>
        <p:spPr>
          <a:xfrm>
            <a:off x="838200" y="448721"/>
            <a:ext cx="4707671" cy="1225650"/>
          </a:xfrm>
        </p:spPr>
        <p:txBody>
          <a:bodyPr anchor="b">
            <a:normAutofit fontScale="90000"/>
          </a:bodyPr>
          <a:lstStyle/>
          <a:p>
            <a:r>
              <a:rPr lang="en-US" sz="3800">
                <a:solidFill>
                  <a:schemeClr val="bg1"/>
                </a:solidFill>
              </a:rPr>
              <a:t>Type 2 Diabetes Mellitus Introduction:</a:t>
            </a:r>
          </a:p>
        </p:txBody>
      </p:sp>
      <p:cxnSp>
        <p:nvCxnSpPr>
          <p:cNvPr id="11" name="Straight Connector 10">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30E244C-B190-0BFD-FD3E-7BDD8D804FB5}"/>
              </a:ext>
            </a:extLst>
          </p:cNvPr>
          <p:cNvSpPr>
            <a:spLocks noGrp="1"/>
          </p:cNvSpPr>
          <p:nvPr>
            <p:ph idx="1"/>
          </p:nvPr>
        </p:nvSpPr>
        <p:spPr>
          <a:xfrm>
            <a:off x="897769" y="1909192"/>
            <a:ext cx="4586513" cy="3647710"/>
          </a:xfrm>
        </p:spPr>
        <p:txBody>
          <a:bodyPr>
            <a:noAutofit/>
          </a:bodyPr>
          <a:lstStyle/>
          <a:p>
            <a:r>
              <a:rPr lang="en-US" sz="2400" dirty="0">
                <a:solidFill>
                  <a:schemeClr val="bg1"/>
                </a:solidFill>
              </a:rPr>
              <a:t>A chronic disease in which the body fails to use insulin effectively, and thus the blood sugar levels rise.</a:t>
            </a:r>
          </a:p>
          <a:p>
            <a:r>
              <a:rPr lang="en-US" sz="2400" dirty="0">
                <a:solidFill>
                  <a:schemeClr val="bg1"/>
                </a:solidFill>
              </a:rPr>
              <a:t>Major contributor to cardiovascular disease, morbidity, and mortality (NHS, 2025).</a:t>
            </a:r>
          </a:p>
          <a:p>
            <a:endParaRPr lang="en-US" sz="2400" dirty="0">
              <a:solidFill>
                <a:schemeClr val="bg1"/>
              </a:solidFill>
            </a:endParaRPr>
          </a:p>
        </p:txBody>
      </p:sp>
      <p:cxnSp>
        <p:nvCxnSpPr>
          <p:cNvPr id="13" name="Straight Connector 12">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graphicFrame>
        <p:nvGraphicFramePr>
          <p:cNvPr id="4" name="Table 3">
            <a:extLst>
              <a:ext uri="{FF2B5EF4-FFF2-40B4-BE49-F238E27FC236}">
                <a16:creationId xmlns:a16="http://schemas.microsoft.com/office/drawing/2014/main" id="{BE13BC63-AA2B-480A-A305-9D737C6D8988}"/>
              </a:ext>
            </a:extLst>
          </p:cNvPr>
          <p:cNvGraphicFramePr>
            <a:graphicFrameLocks noGrp="1"/>
          </p:cNvGraphicFramePr>
          <p:nvPr>
            <p:extLst>
              <p:ext uri="{D42A27DB-BD31-4B8C-83A1-F6EECF244321}">
                <p14:modId xmlns:p14="http://schemas.microsoft.com/office/powerpoint/2010/main" val="118877123"/>
              </p:ext>
            </p:extLst>
          </p:nvPr>
        </p:nvGraphicFramePr>
        <p:xfrm>
          <a:off x="6525452" y="448721"/>
          <a:ext cx="5666548" cy="7144755"/>
        </p:xfrm>
        <a:graphic>
          <a:graphicData uri="http://schemas.openxmlformats.org/drawingml/2006/table">
            <a:tbl>
              <a:tblPr firstRow="1" firstCol="1" bandRow="1">
                <a:tableStyleId>{8EC20E35-A176-4012-BC5E-935CFFF8708E}</a:tableStyleId>
              </a:tblPr>
              <a:tblGrid>
                <a:gridCol w="2635834">
                  <a:extLst>
                    <a:ext uri="{9D8B030D-6E8A-4147-A177-3AD203B41FA5}">
                      <a16:colId xmlns:a16="http://schemas.microsoft.com/office/drawing/2014/main" val="3127135447"/>
                    </a:ext>
                  </a:extLst>
                </a:gridCol>
                <a:gridCol w="3030714">
                  <a:extLst>
                    <a:ext uri="{9D8B030D-6E8A-4147-A177-3AD203B41FA5}">
                      <a16:colId xmlns:a16="http://schemas.microsoft.com/office/drawing/2014/main" val="665628498"/>
                    </a:ext>
                  </a:extLst>
                </a:gridCol>
              </a:tblGrid>
              <a:tr h="691885">
                <a:tc>
                  <a:txBody>
                    <a:bodyPr/>
                    <a:lstStyle/>
                    <a:p>
                      <a:pPr marL="0" marR="0" algn="ctr">
                        <a:lnSpc>
                          <a:spcPct val="115000"/>
                        </a:lnSpc>
                        <a:spcAft>
                          <a:spcPts val="800"/>
                        </a:spcAft>
                        <a:buNone/>
                      </a:pPr>
                      <a:r>
                        <a:rPr lang="en-US" sz="1500" kern="100" dirty="0">
                          <a:effectLst/>
                        </a:rPr>
                        <a:t>Symptoms</a:t>
                      </a:r>
                      <a:endParaRPr lang="en-US" sz="1500" kern="100" dirty="0">
                        <a:effectLst/>
                        <a:latin typeface="Aptos" panose="020B0004020202020204" pitchFamily="34" charset="0"/>
                        <a:ea typeface="Aptos" panose="020B0004020202020204" pitchFamily="34" charset="0"/>
                        <a:cs typeface="Times New Roman" panose="02020603050405020304" pitchFamily="18" charset="0"/>
                      </a:endParaRPr>
                    </a:p>
                  </a:txBody>
                  <a:tcPr marL="86787" marR="86787" marT="0" marB="0"/>
                </a:tc>
                <a:tc>
                  <a:txBody>
                    <a:bodyPr/>
                    <a:lstStyle/>
                    <a:p>
                      <a:pPr marL="0" marR="0" algn="ctr">
                        <a:lnSpc>
                          <a:spcPct val="115000"/>
                        </a:lnSpc>
                        <a:spcAft>
                          <a:spcPts val="800"/>
                        </a:spcAft>
                        <a:buNone/>
                      </a:pPr>
                      <a:r>
                        <a:rPr lang="en-US" sz="1500" kern="100" dirty="0">
                          <a:effectLst/>
                        </a:rPr>
                        <a:t>Causes and risk factors</a:t>
                      </a:r>
                    </a:p>
                    <a:p>
                      <a:pPr marL="0" marR="0" algn="ctr">
                        <a:lnSpc>
                          <a:spcPct val="115000"/>
                        </a:lnSpc>
                        <a:spcAft>
                          <a:spcPts val="800"/>
                        </a:spcAft>
                        <a:buNone/>
                      </a:pPr>
                      <a:r>
                        <a:rPr lang="en-US" sz="1500" kern="100" dirty="0">
                          <a:effectLst/>
                        </a:rPr>
                        <a:t> </a:t>
                      </a:r>
                      <a:endParaRPr lang="en-US" sz="1500" kern="100" dirty="0">
                        <a:effectLst/>
                        <a:latin typeface="Aptos" panose="020B0004020202020204" pitchFamily="34" charset="0"/>
                        <a:ea typeface="Aptos" panose="020B0004020202020204" pitchFamily="34" charset="0"/>
                        <a:cs typeface="Times New Roman" panose="02020603050405020304" pitchFamily="18" charset="0"/>
                      </a:endParaRPr>
                    </a:p>
                  </a:txBody>
                  <a:tcPr marL="86787" marR="86787" marT="0" marB="0"/>
                </a:tc>
                <a:extLst>
                  <a:ext uri="{0D108BD9-81ED-4DB2-BD59-A6C34878D82A}">
                    <a16:rowId xmlns:a16="http://schemas.microsoft.com/office/drawing/2014/main" val="3713023345"/>
                  </a:ext>
                </a:extLst>
              </a:tr>
              <a:tr h="4803659">
                <a:tc>
                  <a:txBody>
                    <a:bodyPr/>
                    <a:lstStyle/>
                    <a:p>
                      <a:pPr marL="228600" marR="0">
                        <a:lnSpc>
                          <a:spcPct val="115000"/>
                        </a:lnSpc>
                        <a:spcAft>
                          <a:spcPts val="800"/>
                        </a:spcAft>
                        <a:buNone/>
                      </a:pPr>
                      <a:r>
                        <a:rPr lang="en-US" sz="1500" kern="100" dirty="0">
                          <a:effectLst/>
                        </a:rPr>
                        <a:t>Increased thirst and hunger</a:t>
                      </a:r>
                    </a:p>
                    <a:p>
                      <a:pPr marL="228600" marR="0">
                        <a:lnSpc>
                          <a:spcPct val="115000"/>
                        </a:lnSpc>
                        <a:spcAft>
                          <a:spcPts val="800"/>
                        </a:spcAft>
                        <a:buNone/>
                      </a:pPr>
                      <a:r>
                        <a:rPr lang="en-US" sz="1500" kern="100" dirty="0">
                          <a:effectLst/>
                        </a:rPr>
                        <a:t>Frequent urination</a:t>
                      </a:r>
                    </a:p>
                    <a:p>
                      <a:pPr marL="228600" marR="0">
                        <a:lnSpc>
                          <a:spcPct val="115000"/>
                        </a:lnSpc>
                        <a:spcAft>
                          <a:spcPts val="800"/>
                        </a:spcAft>
                        <a:buNone/>
                      </a:pPr>
                      <a:r>
                        <a:rPr lang="en-US" sz="1500" kern="100" dirty="0">
                          <a:effectLst/>
                        </a:rPr>
                        <a:t>Fatigue</a:t>
                      </a:r>
                    </a:p>
                    <a:p>
                      <a:pPr marL="228600" marR="0">
                        <a:lnSpc>
                          <a:spcPct val="115000"/>
                        </a:lnSpc>
                        <a:spcAft>
                          <a:spcPts val="800"/>
                        </a:spcAft>
                        <a:buNone/>
                      </a:pPr>
                      <a:r>
                        <a:rPr lang="en-US" sz="1500" kern="100" dirty="0">
                          <a:effectLst/>
                        </a:rPr>
                        <a:t>Blurred vision</a:t>
                      </a:r>
                    </a:p>
                    <a:p>
                      <a:pPr marL="228600" marR="0">
                        <a:lnSpc>
                          <a:spcPct val="115000"/>
                        </a:lnSpc>
                        <a:spcAft>
                          <a:spcPts val="800"/>
                        </a:spcAft>
                        <a:buNone/>
                      </a:pPr>
                      <a:r>
                        <a:rPr lang="en-US" sz="1500" kern="100" dirty="0">
                          <a:effectLst/>
                        </a:rPr>
                        <a:t>Slow-healing sores or cuts</a:t>
                      </a:r>
                    </a:p>
                    <a:p>
                      <a:pPr marL="228600" marR="0">
                        <a:lnSpc>
                          <a:spcPct val="115000"/>
                        </a:lnSpc>
                        <a:spcAft>
                          <a:spcPts val="800"/>
                        </a:spcAft>
                        <a:buNone/>
                      </a:pPr>
                      <a:r>
                        <a:rPr lang="en-US" sz="1500" kern="100" dirty="0">
                          <a:effectLst/>
                        </a:rPr>
                        <a:t>Tingling or numbness in hands or feet</a:t>
                      </a:r>
                    </a:p>
                    <a:p>
                      <a:pPr marL="228600" marR="0">
                        <a:lnSpc>
                          <a:spcPct val="115000"/>
                        </a:lnSpc>
                        <a:spcAft>
                          <a:spcPts val="800"/>
                        </a:spcAft>
                        <a:buNone/>
                      </a:pPr>
                      <a:r>
                        <a:rPr lang="en-US" sz="1500" kern="100" dirty="0">
                          <a:effectLst/>
                        </a:rPr>
                        <a:t>Dry skin </a:t>
                      </a:r>
                    </a:p>
                    <a:p>
                      <a:pPr marL="0" marR="0">
                        <a:lnSpc>
                          <a:spcPct val="115000"/>
                        </a:lnSpc>
                        <a:spcAft>
                          <a:spcPts val="800"/>
                        </a:spcAft>
                        <a:buNone/>
                      </a:pPr>
                      <a:r>
                        <a:rPr lang="en-US" sz="1500" kern="100" dirty="0">
                          <a:effectLst/>
                        </a:rPr>
                        <a:t> </a:t>
                      </a:r>
                      <a:endParaRPr lang="en-US" sz="1500" kern="100" dirty="0">
                        <a:effectLst/>
                        <a:latin typeface="Aptos" panose="020B0004020202020204" pitchFamily="34" charset="0"/>
                        <a:ea typeface="Aptos" panose="020B0004020202020204" pitchFamily="34" charset="0"/>
                        <a:cs typeface="Times New Roman" panose="02020603050405020304" pitchFamily="18" charset="0"/>
                      </a:endParaRPr>
                    </a:p>
                  </a:txBody>
                  <a:tcPr marL="86787" marR="86787" marT="0" marB="0"/>
                </a:tc>
                <a:tc>
                  <a:txBody>
                    <a:bodyPr/>
                    <a:lstStyle/>
                    <a:p>
                      <a:pPr marL="228600" marR="0">
                        <a:lnSpc>
                          <a:spcPct val="115000"/>
                        </a:lnSpc>
                        <a:spcAft>
                          <a:spcPts val="800"/>
                        </a:spcAft>
                        <a:buNone/>
                      </a:pPr>
                      <a:r>
                        <a:rPr lang="en-US" sz="1500" kern="100" dirty="0">
                          <a:effectLst/>
                        </a:rPr>
                        <a:t>Insulin resistance: The body's cells don't respond normally to insulin, so glucose remains in the bloodstream. </a:t>
                      </a:r>
                    </a:p>
                    <a:p>
                      <a:pPr marL="228600" marR="0">
                        <a:lnSpc>
                          <a:spcPct val="115000"/>
                        </a:lnSpc>
                        <a:spcAft>
                          <a:spcPts val="800"/>
                        </a:spcAft>
                        <a:buNone/>
                      </a:pPr>
                      <a:r>
                        <a:rPr lang="en-US" sz="1500" kern="100" dirty="0">
                          <a:effectLst/>
                        </a:rPr>
                        <a:t>Genetics: Family history plays a role. </a:t>
                      </a:r>
                    </a:p>
                    <a:p>
                      <a:pPr marL="228600" marR="0">
                        <a:lnSpc>
                          <a:spcPct val="115000"/>
                        </a:lnSpc>
                        <a:spcAft>
                          <a:spcPts val="800"/>
                        </a:spcAft>
                        <a:buNone/>
                      </a:pPr>
                      <a:r>
                        <a:rPr lang="en-US" sz="1500" kern="100" dirty="0">
                          <a:effectLst/>
                        </a:rPr>
                        <a:t>Lifestyle: Being overweight or obese, lack of physical activity, and a poor diet are major risk factors. </a:t>
                      </a:r>
                    </a:p>
                    <a:p>
                      <a:pPr marL="228600" marR="0">
                        <a:lnSpc>
                          <a:spcPct val="115000"/>
                        </a:lnSpc>
                        <a:spcAft>
                          <a:spcPts val="800"/>
                        </a:spcAft>
                        <a:buNone/>
                      </a:pPr>
                      <a:r>
                        <a:rPr lang="en-US" sz="1500" kern="100" dirty="0">
                          <a:effectLst/>
                        </a:rPr>
                        <a:t>Age: While it was historically called adult-onset diabetes, it is increasingly diagnosed in children and younger adults due to rising obesity rates. </a:t>
                      </a:r>
                    </a:p>
                    <a:p>
                      <a:pPr marL="0" marR="0">
                        <a:lnSpc>
                          <a:spcPct val="115000"/>
                        </a:lnSpc>
                        <a:spcAft>
                          <a:spcPts val="800"/>
                        </a:spcAft>
                        <a:buNone/>
                      </a:pPr>
                      <a:r>
                        <a:rPr lang="en-US" sz="1500" kern="100" dirty="0">
                          <a:effectLst/>
                        </a:rPr>
                        <a:t> </a:t>
                      </a:r>
                      <a:endParaRPr lang="en-US" sz="1500" kern="100" dirty="0">
                        <a:effectLst/>
                        <a:latin typeface="Aptos" panose="020B0004020202020204" pitchFamily="34" charset="0"/>
                        <a:ea typeface="Aptos" panose="020B0004020202020204" pitchFamily="34" charset="0"/>
                        <a:cs typeface="Times New Roman" panose="02020603050405020304" pitchFamily="18" charset="0"/>
                      </a:endParaRPr>
                    </a:p>
                  </a:txBody>
                  <a:tcPr marL="86787" marR="86787" marT="0" marB="0"/>
                </a:tc>
                <a:extLst>
                  <a:ext uri="{0D108BD9-81ED-4DB2-BD59-A6C34878D82A}">
                    <a16:rowId xmlns:a16="http://schemas.microsoft.com/office/drawing/2014/main" val="652175387"/>
                  </a:ext>
                </a:extLst>
              </a:tr>
            </a:tbl>
          </a:graphicData>
        </a:graphic>
      </p:graphicFrame>
      <p:pic>
        <p:nvPicPr>
          <p:cNvPr id="5" name="Rev (3)">
            <a:hlinkClick r:id="" action="ppaction://media"/>
            <a:extLst>
              <a:ext uri="{FF2B5EF4-FFF2-40B4-BE49-F238E27FC236}">
                <a16:creationId xmlns:a16="http://schemas.microsoft.com/office/drawing/2014/main" id="{C3EE992F-B3ED-256E-B411-ACE67AC6BD2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18284" y="5685432"/>
            <a:ext cx="609600" cy="609600"/>
          </a:xfrm>
          <a:prstGeom prst="rect">
            <a:avLst/>
          </a:prstGeom>
        </p:spPr>
      </p:pic>
    </p:spTree>
    <p:extLst>
      <p:ext uri="{BB962C8B-B14F-4D97-AF65-F5344CB8AC3E}">
        <p14:creationId xmlns:p14="http://schemas.microsoft.com/office/powerpoint/2010/main" val="21178744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0264"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DD4C29E0-A3E5-15DF-5A03-363C6D191F44}"/>
              </a:ext>
            </a:extLst>
          </p:cNvPr>
          <p:cNvSpPr>
            <a:spLocks noGrp="1"/>
          </p:cNvSpPr>
          <p:nvPr>
            <p:ph type="title"/>
          </p:nvPr>
        </p:nvSpPr>
        <p:spPr>
          <a:xfrm>
            <a:off x="838200" y="448721"/>
            <a:ext cx="4707671" cy="1225650"/>
          </a:xfrm>
        </p:spPr>
        <p:txBody>
          <a:bodyPr anchor="b">
            <a:normAutofit fontScale="90000"/>
          </a:bodyPr>
          <a:lstStyle/>
          <a:p>
            <a:r>
              <a:rPr lang="en-US" sz="3800" b="1">
                <a:solidFill>
                  <a:schemeClr val="bg1"/>
                </a:solidFill>
              </a:rPr>
              <a:t>Relevant Anatomy and Physiology:</a:t>
            </a:r>
            <a:endParaRPr lang="en-US" sz="3800">
              <a:solidFill>
                <a:schemeClr val="bg1"/>
              </a:solidFill>
            </a:endParaRPr>
          </a:p>
        </p:txBody>
      </p:sp>
      <p:cxnSp>
        <p:nvCxnSpPr>
          <p:cNvPr id="11" name="Straight Connector 10">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27A5E3C-3519-B970-B611-5F961ACA1BF9}"/>
              </a:ext>
            </a:extLst>
          </p:cNvPr>
          <p:cNvSpPr>
            <a:spLocks noGrp="1"/>
          </p:cNvSpPr>
          <p:nvPr>
            <p:ph idx="1"/>
          </p:nvPr>
        </p:nvSpPr>
        <p:spPr>
          <a:xfrm>
            <a:off x="0" y="1909192"/>
            <a:ext cx="6525453" cy="3647710"/>
          </a:xfrm>
        </p:spPr>
        <p:txBody>
          <a:bodyPr>
            <a:noAutofit/>
          </a:bodyPr>
          <a:lstStyle/>
          <a:p>
            <a:r>
              <a:rPr lang="en-US" sz="1500" dirty="0">
                <a:solidFill>
                  <a:schemeClr val="bg1"/>
                </a:solidFill>
              </a:rPr>
              <a:t>T2DM mostly involves the endocrine system, especially the pancreas, which is involved in the regulation of blood glucose.</a:t>
            </a:r>
          </a:p>
          <a:p>
            <a:r>
              <a:rPr lang="en-US" sz="1500" dirty="0">
                <a:solidFill>
                  <a:schemeClr val="bg1"/>
                </a:solidFill>
              </a:rPr>
              <a:t>The islets of Langerhans are clusters of specialized cells that exist within the pancreas. </a:t>
            </a:r>
          </a:p>
          <a:p>
            <a:r>
              <a:rPr lang="en-US" sz="1500" dirty="0">
                <a:solidFill>
                  <a:schemeClr val="bg1"/>
                </a:solidFill>
              </a:rPr>
              <a:t>Among them, insulin, which is a peptide hormone crucial in the uptake of glucose into cells, is produced by the beta cells (Hall and Hall, 2021). </a:t>
            </a:r>
          </a:p>
          <a:p>
            <a:r>
              <a:rPr lang="en-US" sz="1500" dirty="0">
                <a:solidFill>
                  <a:schemeClr val="bg1"/>
                </a:solidFill>
              </a:rPr>
              <a:t>In healthy physiological states, glucose is taken up as the insulin attaches to receptors on muscle, liver, and adipose tissue, which trigger glycogenesis- conversion of glucose to glycogen to be stored (Meskell, 2010). </a:t>
            </a:r>
          </a:p>
          <a:p>
            <a:r>
              <a:rPr lang="en-US" sz="1500" dirty="0">
                <a:solidFill>
                  <a:schemeClr val="bg1"/>
                </a:solidFill>
              </a:rPr>
              <a:t>The level of blood glucose is then kept in a tight homeostatic range.</a:t>
            </a:r>
          </a:p>
        </p:txBody>
      </p:sp>
      <p:cxnSp>
        <p:nvCxnSpPr>
          <p:cNvPr id="13" name="Straight Connector 12">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5" name="Picture 4" descr="Chemical formulas are written on paper">
            <a:extLst>
              <a:ext uri="{FF2B5EF4-FFF2-40B4-BE49-F238E27FC236}">
                <a16:creationId xmlns:a16="http://schemas.microsoft.com/office/drawing/2014/main" id="{1B19CF42-6956-D874-D0C6-4BE5C107FF1B}"/>
              </a:ext>
            </a:extLst>
          </p:cNvPr>
          <p:cNvPicPr>
            <a:picLocks noChangeAspect="1"/>
          </p:cNvPicPr>
          <p:nvPr/>
        </p:nvPicPr>
        <p:blipFill>
          <a:blip r:embed="rId4"/>
          <a:srcRect l="26533" r="26989"/>
          <a:stretch>
            <a:fillRect/>
          </a:stretch>
        </p:blipFill>
        <p:spPr>
          <a:xfrm>
            <a:off x="6525453" y="10"/>
            <a:ext cx="5666547" cy="6857990"/>
          </a:xfrm>
          <a:prstGeom prst="rect">
            <a:avLst/>
          </a:prstGeom>
        </p:spPr>
      </p:pic>
      <p:pic>
        <p:nvPicPr>
          <p:cNvPr id="4" name="Rev (4)">
            <a:hlinkClick r:id="" action="ppaction://media"/>
            <a:extLst>
              <a:ext uri="{FF2B5EF4-FFF2-40B4-BE49-F238E27FC236}">
                <a16:creationId xmlns:a16="http://schemas.microsoft.com/office/drawing/2014/main" id="{43F38F6D-39A7-F045-DABD-F9E3003A926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18374" y="5707672"/>
            <a:ext cx="609600" cy="609600"/>
          </a:xfrm>
          <a:prstGeom prst="rect">
            <a:avLst/>
          </a:prstGeom>
        </p:spPr>
      </p:pic>
    </p:spTree>
    <p:extLst>
      <p:ext uri="{BB962C8B-B14F-4D97-AF65-F5344CB8AC3E}">
        <p14:creationId xmlns:p14="http://schemas.microsoft.com/office/powerpoint/2010/main" val="33441277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181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C638648C-DA2A-A09B-3FF3-FA4586695BAD}"/>
              </a:ext>
            </a:extLst>
          </p:cNvPr>
          <p:cNvSpPr>
            <a:spLocks noGrp="1"/>
          </p:cNvSpPr>
          <p:nvPr>
            <p:ph type="title"/>
          </p:nvPr>
        </p:nvSpPr>
        <p:spPr>
          <a:xfrm>
            <a:off x="838200" y="448721"/>
            <a:ext cx="4707671" cy="1225650"/>
          </a:xfrm>
        </p:spPr>
        <p:txBody>
          <a:bodyPr anchor="b">
            <a:normAutofit fontScale="90000"/>
          </a:bodyPr>
          <a:lstStyle/>
          <a:p>
            <a:r>
              <a:rPr lang="en-US" sz="3800" b="1" dirty="0">
                <a:solidFill>
                  <a:schemeClr val="bg1"/>
                </a:solidFill>
              </a:rPr>
              <a:t>Pathophysiology of Type 2 Diabetes:</a:t>
            </a:r>
            <a:endParaRPr lang="en-US" sz="3800" dirty="0">
              <a:solidFill>
                <a:schemeClr val="bg1"/>
              </a:solidFill>
            </a:endParaRPr>
          </a:p>
        </p:txBody>
      </p:sp>
      <p:cxnSp>
        <p:nvCxnSpPr>
          <p:cNvPr id="11" name="Straight Connector 10">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3E9ACDE-EA4C-E61C-1AB9-92727D7300C0}"/>
              </a:ext>
            </a:extLst>
          </p:cNvPr>
          <p:cNvSpPr>
            <a:spLocks noGrp="1"/>
          </p:cNvSpPr>
          <p:nvPr>
            <p:ph idx="1"/>
          </p:nvPr>
        </p:nvSpPr>
        <p:spPr>
          <a:xfrm>
            <a:off x="27748" y="1825142"/>
            <a:ext cx="6373052" cy="3798479"/>
          </a:xfrm>
        </p:spPr>
        <p:txBody>
          <a:bodyPr>
            <a:noAutofit/>
          </a:bodyPr>
          <a:lstStyle/>
          <a:p>
            <a:r>
              <a:rPr lang="en-US" sz="1600" dirty="0">
                <a:solidFill>
                  <a:schemeClr val="bg1"/>
                </a:solidFill>
              </a:rPr>
              <a:t>Insulin Resistance: </a:t>
            </a:r>
          </a:p>
          <a:p>
            <a:pPr marL="457200" lvl="1" indent="0">
              <a:buNone/>
            </a:pPr>
            <a:r>
              <a:rPr lang="en-US" sz="1600" dirty="0">
                <a:solidFill>
                  <a:schemeClr val="bg1"/>
                </a:solidFill>
              </a:rPr>
              <a:t>	The responsiveness of the body cells to insulin decreases, which makes them less efficient at absorbing glucose (Galicia-Garcia et al., 2020) </a:t>
            </a:r>
          </a:p>
          <a:p>
            <a:r>
              <a:rPr lang="en-US" sz="1600" dirty="0">
                <a:solidFill>
                  <a:schemeClr val="bg1"/>
                </a:solidFill>
              </a:rPr>
              <a:t> Beta-Cell Dysfunction:</a:t>
            </a:r>
          </a:p>
          <a:p>
            <a:pPr marL="0" indent="0">
              <a:buNone/>
            </a:pPr>
            <a:r>
              <a:rPr lang="en-US" sz="1600" dirty="0">
                <a:solidFill>
                  <a:schemeClr val="bg1"/>
                </a:solidFill>
              </a:rPr>
              <a:t>	With time, the pancreas cannot produce enough insulin to beat resistance (NICE, 2022). This results in long-term hyperglycemia that harms blood vessels and nerves.</a:t>
            </a:r>
          </a:p>
          <a:p>
            <a:pPr marL="0" indent="0">
              <a:buNone/>
            </a:pPr>
            <a:r>
              <a:rPr lang="en-US" sz="1600" dirty="0">
                <a:solidFill>
                  <a:schemeClr val="bg1"/>
                </a:solidFill>
              </a:rPr>
              <a:t>Among the complications are cardiovascular disease, kidney failure, retinopathy, and neuropathy (NHS, 2023). T2DM has a serious effect on the quality of life and hospitalization rates without good management.</a:t>
            </a:r>
          </a:p>
          <a:p>
            <a:endParaRPr lang="en-US" sz="1600" dirty="0">
              <a:solidFill>
                <a:schemeClr val="bg1"/>
              </a:solidFill>
            </a:endParaRPr>
          </a:p>
        </p:txBody>
      </p:sp>
      <p:cxnSp>
        <p:nvCxnSpPr>
          <p:cNvPr id="13" name="Straight Connector 12">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5" name="Picture 4" descr="Close up of cells">
            <a:extLst>
              <a:ext uri="{FF2B5EF4-FFF2-40B4-BE49-F238E27FC236}">
                <a16:creationId xmlns:a16="http://schemas.microsoft.com/office/drawing/2014/main" id="{0732BEC5-44DD-7AAE-4378-3133DA72AAD6}"/>
              </a:ext>
            </a:extLst>
          </p:cNvPr>
          <p:cNvPicPr>
            <a:picLocks noChangeAspect="1"/>
          </p:cNvPicPr>
          <p:nvPr/>
        </p:nvPicPr>
        <p:blipFill>
          <a:blip r:embed="rId4"/>
          <a:stretch>
            <a:fillRect/>
          </a:stretch>
        </p:blipFill>
        <p:spPr>
          <a:xfrm>
            <a:off x="6525453" y="1835284"/>
            <a:ext cx="5666547" cy="3187432"/>
          </a:xfrm>
          <a:prstGeom prst="rect">
            <a:avLst/>
          </a:prstGeom>
        </p:spPr>
      </p:pic>
      <p:pic>
        <p:nvPicPr>
          <p:cNvPr id="4" name="Rev (5)">
            <a:hlinkClick r:id="" action="ppaction://media"/>
            <a:extLst>
              <a:ext uri="{FF2B5EF4-FFF2-40B4-BE49-F238E27FC236}">
                <a16:creationId xmlns:a16="http://schemas.microsoft.com/office/drawing/2014/main" id="{6DC1211D-5D3E-0755-C17A-7E9340DD884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5707672"/>
            <a:ext cx="609600" cy="609600"/>
          </a:xfrm>
          <a:prstGeom prst="rect">
            <a:avLst/>
          </a:prstGeom>
        </p:spPr>
      </p:pic>
      <p:sp>
        <p:nvSpPr>
          <p:cNvPr id="6" name="Rectangle 1">
            <a:extLst>
              <a:ext uri="{FF2B5EF4-FFF2-40B4-BE49-F238E27FC236}">
                <a16:creationId xmlns:a16="http://schemas.microsoft.com/office/drawing/2014/main" id="{24DD0EA9-9D15-BA02-0FF0-81E1E090A6A0}"/>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(Galicia-Garcia et al., 2020)</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7" name="Rectangle 2">
            <a:extLst>
              <a:ext uri="{FF2B5EF4-FFF2-40B4-BE49-F238E27FC236}">
                <a16:creationId xmlns:a16="http://schemas.microsoft.com/office/drawing/2014/main" id="{400EC31B-67CA-0E20-192B-B06B5E542533}"/>
              </a:ext>
            </a:extLst>
          </p:cNvPr>
          <p:cNvSpPr>
            <a:spLocks noChangeArrowheads="1"/>
          </p:cNvSpPr>
          <p:nvPr/>
        </p:nvSpPr>
        <p:spPr bwMode="auto">
          <a:xfrm>
            <a:off x="152400" y="1524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(Galicia-Garcia et al., 2020)</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8" name="Rectangle 3">
            <a:extLst>
              <a:ext uri="{FF2B5EF4-FFF2-40B4-BE49-F238E27FC236}">
                <a16:creationId xmlns:a16="http://schemas.microsoft.com/office/drawing/2014/main" id="{19320FC1-0CA1-B652-9EA9-F822A459B77E}"/>
              </a:ext>
            </a:extLst>
          </p:cNvPr>
          <p:cNvSpPr>
            <a:spLocks noChangeArrowheads="1"/>
          </p:cNvSpPr>
          <p:nvPr/>
        </p:nvSpPr>
        <p:spPr bwMode="auto">
          <a:xfrm>
            <a:off x="304800" y="3048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(Galicia-Garcia et al., 2020)</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3106964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numSld="999" showWhenStopped="0">
                <p:cTn id="7" repeatCount="indefinite"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E12C13-4325-B7E9-9BFE-23B8FD2F522D}"/>
              </a:ext>
            </a:extLst>
          </p:cNvPr>
          <p:cNvSpPr>
            <a:spLocks noGrp="1"/>
          </p:cNvSpPr>
          <p:nvPr>
            <p:ph type="title"/>
          </p:nvPr>
        </p:nvSpPr>
        <p:spPr>
          <a:xfrm>
            <a:off x="6417733" y="490537"/>
            <a:ext cx="5291663" cy="1628775"/>
          </a:xfrm>
        </p:spPr>
        <p:txBody>
          <a:bodyPr anchor="b">
            <a:normAutofit/>
          </a:bodyPr>
          <a:lstStyle/>
          <a:p>
            <a:r>
              <a:rPr lang="en-US" sz="4000" b="1" dirty="0"/>
              <a:t>Fictional Patient Profile:</a:t>
            </a:r>
            <a:endParaRPr lang="en-US" sz="4000" dirty="0"/>
          </a:p>
        </p:txBody>
      </p:sp>
      <p:pic>
        <p:nvPicPr>
          <p:cNvPr id="6" name="Picture 5">
            <a:extLst>
              <a:ext uri="{FF2B5EF4-FFF2-40B4-BE49-F238E27FC236}">
                <a16:creationId xmlns:a16="http://schemas.microsoft.com/office/drawing/2014/main" id="{EFC5A7C0-19E3-E542-28C1-FF45A0D98B4A}"/>
              </a:ext>
            </a:extLst>
          </p:cNvPr>
          <p:cNvPicPr>
            <a:picLocks noChangeAspect="1"/>
          </p:cNvPicPr>
          <p:nvPr/>
        </p:nvPicPr>
        <p:blipFill>
          <a:blip r:embed="rId4"/>
          <a:srcRect l="34873" r="1" b="1"/>
          <a:stretch>
            <a:fillRect/>
          </a:stretch>
        </p:blipFill>
        <p:spPr>
          <a:xfrm>
            <a:off x="2" y="1587"/>
            <a:ext cx="6095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graphicFrame>
        <p:nvGraphicFramePr>
          <p:cNvPr id="5" name="Content Placeholder 2">
            <a:extLst>
              <a:ext uri="{FF2B5EF4-FFF2-40B4-BE49-F238E27FC236}">
                <a16:creationId xmlns:a16="http://schemas.microsoft.com/office/drawing/2014/main" id="{AAD6F6FE-2478-1E5A-EAEE-A18C3F834983}"/>
              </a:ext>
            </a:extLst>
          </p:cNvPr>
          <p:cNvGraphicFramePr>
            <a:graphicFrameLocks noGrp="1"/>
          </p:cNvGraphicFramePr>
          <p:nvPr>
            <p:ph idx="1"/>
            <p:extLst>
              <p:ext uri="{D42A27DB-BD31-4B8C-83A1-F6EECF244321}">
                <p14:modId xmlns:p14="http://schemas.microsoft.com/office/powerpoint/2010/main" val="1986170867"/>
              </p:ext>
            </p:extLst>
          </p:nvPr>
        </p:nvGraphicFramePr>
        <p:xfrm>
          <a:off x="6417734" y="2614612"/>
          <a:ext cx="5291663" cy="375284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Rev (6)">
            <a:hlinkClick r:id="" action="ppaction://media"/>
            <a:extLst>
              <a:ext uri="{FF2B5EF4-FFF2-40B4-BE49-F238E27FC236}">
                <a16:creationId xmlns:a16="http://schemas.microsoft.com/office/drawing/2014/main" id="{966E7554-4344-0074-B2EB-3A8D16A08E1A}"/>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720190" y="5646175"/>
            <a:ext cx="609600" cy="609600"/>
          </a:xfrm>
          <a:prstGeom prst="rect">
            <a:avLst/>
          </a:prstGeom>
        </p:spPr>
      </p:pic>
    </p:spTree>
    <p:extLst>
      <p:ext uri="{BB962C8B-B14F-4D97-AF65-F5344CB8AC3E}">
        <p14:creationId xmlns:p14="http://schemas.microsoft.com/office/powerpoint/2010/main" val="34451630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719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BF6B7A9F-10D4-EF3A-E8CB-D760D56E6D30}"/>
              </a:ext>
            </a:extLst>
          </p:cNvPr>
          <p:cNvSpPr>
            <a:spLocks noGrp="1"/>
          </p:cNvSpPr>
          <p:nvPr>
            <p:ph type="title"/>
          </p:nvPr>
        </p:nvSpPr>
        <p:spPr>
          <a:xfrm>
            <a:off x="838200" y="448721"/>
            <a:ext cx="4707671" cy="1225650"/>
          </a:xfrm>
        </p:spPr>
        <p:txBody>
          <a:bodyPr anchor="b">
            <a:normAutofit fontScale="90000"/>
          </a:bodyPr>
          <a:lstStyle/>
          <a:p>
            <a:r>
              <a:rPr lang="en-US" sz="3500" b="1">
                <a:solidFill>
                  <a:schemeClr val="bg1"/>
                </a:solidFill>
              </a:rPr>
              <a:t>Impact of the Condition on Body Functioning:</a:t>
            </a:r>
            <a:endParaRPr lang="en-US" sz="3500">
              <a:solidFill>
                <a:schemeClr val="bg1"/>
              </a:solidFill>
            </a:endParaRPr>
          </a:p>
        </p:txBody>
      </p:sp>
      <p:cxnSp>
        <p:nvCxnSpPr>
          <p:cNvPr id="11" name="Straight Connector 10">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E853D47-C36A-2D51-B05F-7B8AE1ED0033}"/>
              </a:ext>
            </a:extLst>
          </p:cNvPr>
          <p:cNvSpPr>
            <a:spLocks noGrp="1"/>
          </p:cNvSpPr>
          <p:nvPr>
            <p:ph idx="1"/>
          </p:nvPr>
        </p:nvSpPr>
        <p:spPr>
          <a:xfrm>
            <a:off x="897769" y="1909192"/>
            <a:ext cx="5392195" cy="3647710"/>
          </a:xfrm>
        </p:spPr>
        <p:txBody>
          <a:bodyPr>
            <a:normAutofit/>
          </a:bodyPr>
          <a:lstStyle/>
          <a:p>
            <a:r>
              <a:rPr lang="en-US" sz="1700" dirty="0">
                <a:solidFill>
                  <a:schemeClr val="bg1"/>
                </a:solidFill>
              </a:rPr>
              <a:t>Diabetes influences the body of Mr. </a:t>
            </a:r>
            <a:r>
              <a:rPr lang="en-US" sz="1700" dirty="0" err="1">
                <a:solidFill>
                  <a:schemeClr val="bg1"/>
                </a:solidFill>
              </a:rPr>
              <a:t>Vikram’s</a:t>
            </a:r>
            <a:r>
              <a:rPr lang="en-US" sz="1700" dirty="0">
                <a:solidFill>
                  <a:schemeClr val="bg1"/>
                </a:solidFill>
              </a:rPr>
              <a:t> body in several ways: </a:t>
            </a:r>
          </a:p>
          <a:p>
            <a:r>
              <a:rPr lang="en-US" sz="1700" dirty="0" err="1">
                <a:solidFill>
                  <a:schemeClr val="bg1"/>
                </a:solidFill>
              </a:rPr>
              <a:t>Hyperglycaemia</a:t>
            </a:r>
            <a:r>
              <a:rPr lang="en-US" sz="1700" dirty="0">
                <a:solidFill>
                  <a:schemeClr val="bg1"/>
                </a:solidFill>
              </a:rPr>
              <a:t> raises the blood viscosity, leading to cardiovascular risk. </a:t>
            </a:r>
          </a:p>
          <a:p>
            <a:r>
              <a:rPr lang="en-US" sz="1700" dirty="0">
                <a:solidFill>
                  <a:schemeClr val="bg1"/>
                </a:solidFill>
              </a:rPr>
              <a:t>Insulin resistance results in a lack of energy in the cells, thus fatigue. </a:t>
            </a:r>
          </a:p>
          <a:p>
            <a:r>
              <a:rPr lang="en-US" sz="1700" dirty="0">
                <a:solidFill>
                  <a:schemeClr val="bg1"/>
                </a:solidFill>
              </a:rPr>
              <a:t>Injury to blood vessels in the retina brings about blurred vision. </a:t>
            </a:r>
          </a:p>
          <a:p>
            <a:r>
              <a:rPr lang="en-US" sz="1700" dirty="0">
                <a:solidFill>
                  <a:schemeClr val="bg1"/>
                </a:solidFill>
              </a:rPr>
              <a:t>The effects may be neuropathy, nephropathy, and stroke risk (Diabetes UK, 2025).</a:t>
            </a:r>
          </a:p>
        </p:txBody>
      </p:sp>
      <p:cxnSp>
        <p:nvCxnSpPr>
          <p:cNvPr id="13" name="Straight Connector 12">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5" name="Picture 4" descr="A picture of an electromagnetic radiation">
            <a:extLst>
              <a:ext uri="{FF2B5EF4-FFF2-40B4-BE49-F238E27FC236}">
                <a16:creationId xmlns:a16="http://schemas.microsoft.com/office/drawing/2014/main" id="{3D4D6773-0685-AE40-C328-AAA3B3A75327}"/>
              </a:ext>
            </a:extLst>
          </p:cNvPr>
          <p:cNvPicPr>
            <a:picLocks noChangeAspect="1"/>
          </p:cNvPicPr>
          <p:nvPr/>
        </p:nvPicPr>
        <p:blipFill>
          <a:blip r:embed="rId4"/>
          <a:stretch>
            <a:fillRect/>
          </a:stretch>
        </p:blipFill>
        <p:spPr>
          <a:xfrm>
            <a:off x="6525453" y="1530707"/>
            <a:ext cx="5666547" cy="3796586"/>
          </a:xfrm>
          <a:prstGeom prst="rect">
            <a:avLst/>
          </a:prstGeom>
        </p:spPr>
      </p:pic>
      <p:pic>
        <p:nvPicPr>
          <p:cNvPr id="4" name="Rev (7)">
            <a:hlinkClick r:id="" action="ppaction://media"/>
            <a:extLst>
              <a:ext uri="{FF2B5EF4-FFF2-40B4-BE49-F238E27FC236}">
                <a16:creationId xmlns:a16="http://schemas.microsoft.com/office/drawing/2014/main" id="{A4C30EDC-0C10-99A5-8A01-6864651646C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5707672"/>
            <a:ext cx="609600" cy="609600"/>
          </a:xfrm>
          <a:prstGeom prst="rect">
            <a:avLst/>
          </a:prstGeom>
        </p:spPr>
      </p:pic>
    </p:spTree>
    <p:extLst>
      <p:ext uri="{BB962C8B-B14F-4D97-AF65-F5344CB8AC3E}">
        <p14:creationId xmlns:p14="http://schemas.microsoft.com/office/powerpoint/2010/main" val="40974345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949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Pen placed on top of a signature line">
            <a:extLst>
              <a:ext uri="{FF2B5EF4-FFF2-40B4-BE49-F238E27FC236}">
                <a16:creationId xmlns:a16="http://schemas.microsoft.com/office/drawing/2014/main" id="{EF84C738-604A-66AA-D9CF-D4D6BC6C92ED}"/>
              </a:ext>
            </a:extLst>
          </p:cNvPr>
          <p:cNvPicPr>
            <a:picLocks noChangeAspect="1"/>
          </p:cNvPicPr>
          <p:nvPr/>
        </p:nvPicPr>
        <p:blipFill>
          <a:blip r:embed="rId2"/>
          <a:srcRect l="15628" r="-1" b="-1"/>
          <a:stretch>
            <a:fillRect/>
          </a:stretch>
        </p:blipFill>
        <p:spPr>
          <a:xfrm>
            <a:off x="3523488" y="10"/>
            <a:ext cx="8668512" cy="6857990"/>
          </a:xfrm>
          <a:prstGeom prst="rect">
            <a:avLst/>
          </a:prstGeom>
        </p:spPr>
      </p:pic>
      <p:sp>
        <p:nvSpPr>
          <p:cNvPr id="10" name="Rectangle 9">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05FEB08-2630-193C-641B-345F4732E7E5}"/>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b="1" dirty="0">
                <a:solidFill>
                  <a:schemeClr val="bg1"/>
                </a:solidFill>
              </a:rPr>
              <a:t>Evidence-Based Care Plan</a:t>
            </a:r>
            <a:endParaRPr lang="en-US" sz="4800" dirty="0">
              <a:solidFill>
                <a:schemeClr val="bg1"/>
              </a:solidFill>
            </a:endParaRPr>
          </a:p>
        </p:txBody>
      </p:sp>
      <p:sp>
        <p:nvSpPr>
          <p:cNvPr id="12" name="Rectangle 11">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4" name="Rectangle 13">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963384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5" name="Rectangle 24">
            <a:extLst>
              <a:ext uri="{FF2B5EF4-FFF2-40B4-BE49-F238E27FC236}">
                <a16:creationId xmlns:a16="http://schemas.microsoft.com/office/drawing/2014/main" id="{C2C57604-0CFD-4023-B9BD-107166A253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6476" y="1100949"/>
            <a:ext cx="4996593" cy="4462463"/>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Content Placeholder 2">
            <a:extLst>
              <a:ext uri="{FF2B5EF4-FFF2-40B4-BE49-F238E27FC236}">
                <a16:creationId xmlns:a16="http://schemas.microsoft.com/office/drawing/2014/main" id="{B617F99E-73FA-DFEF-9C00-6372F1569D10}"/>
              </a:ext>
            </a:extLst>
          </p:cNvPr>
          <p:cNvSpPr>
            <a:spLocks noGrp="1"/>
          </p:cNvSpPr>
          <p:nvPr>
            <p:ph idx="1"/>
          </p:nvPr>
        </p:nvSpPr>
        <p:spPr>
          <a:xfrm>
            <a:off x="6293224" y="110836"/>
            <a:ext cx="5898776" cy="6747164"/>
          </a:xfrm>
        </p:spPr>
        <p:txBody>
          <a:bodyPr anchor="ctr">
            <a:normAutofit fontScale="92500" lnSpcReduction="10000"/>
          </a:bodyPr>
          <a:lstStyle/>
          <a:p>
            <a:pPr marL="0" indent="0">
              <a:buNone/>
            </a:pPr>
            <a:r>
              <a:rPr lang="en-US" sz="4000" b="1" dirty="0">
                <a:solidFill>
                  <a:schemeClr val="bg1"/>
                </a:solidFill>
              </a:rPr>
              <a:t>1. Monitoring and Clinical Management</a:t>
            </a:r>
            <a:endParaRPr lang="en-US" sz="4000" dirty="0">
              <a:solidFill>
                <a:schemeClr val="bg1"/>
              </a:solidFill>
            </a:endParaRPr>
          </a:p>
          <a:p>
            <a:pPr marL="0" lvl="0" indent="0">
              <a:buNone/>
            </a:pPr>
            <a:r>
              <a:rPr lang="en-US" sz="1400" dirty="0">
                <a:solidFill>
                  <a:schemeClr val="bg1"/>
                </a:solidFill>
              </a:rPr>
              <a:t>	</a:t>
            </a:r>
            <a:r>
              <a:rPr lang="en-US" sz="1900" dirty="0">
                <a:solidFill>
                  <a:schemeClr val="bg1"/>
                </a:solidFill>
              </a:rPr>
              <a:t>HbA1c should be monitored every 3–6 months until stable, then annually.</a:t>
            </a:r>
          </a:p>
          <a:p>
            <a:pPr marL="0" lvl="0" indent="0">
              <a:buNone/>
            </a:pPr>
            <a:r>
              <a:rPr lang="en-US" sz="1900" dirty="0">
                <a:solidFill>
                  <a:schemeClr val="bg1"/>
                </a:solidFill>
              </a:rPr>
              <a:t>	The target HbA1c for most adults is 48–53 mmol/mol.</a:t>
            </a:r>
          </a:p>
          <a:p>
            <a:pPr marL="0" lvl="0" indent="0">
              <a:buNone/>
            </a:pPr>
            <a:r>
              <a:rPr lang="en-US" sz="1900" dirty="0">
                <a:solidFill>
                  <a:schemeClr val="bg1"/>
                </a:solidFill>
              </a:rPr>
              <a:t>	Blood pressure should remain below 140/90 mmHg.</a:t>
            </a:r>
          </a:p>
          <a:p>
            <a:pPr marL="0" lvl="0" indent="0">
              <a:buNone/>
            </a:pPr>
            <a:r>
              <a:rPr lang="en-US" sz="1900" dirty="0">
                <a:solidFill>
                  <a:schemeClr val="bg1"/>
                </a:solidFill>
              </a:rPr>
              <a:t>	Annual diabetic reviews must assess kidney function, foot health, retinal screening, and lipid profile.</a:t>
            </a:r>
          </a:p>
          <a:p>
            <a:r>
              <a:rPr lang="en-US" sz="1900" dirty="0">
                <a:solidFill>
                  <a:schemeClr val="bg1"/>
                </a:solidFill>
              </a:rPr>
              <a:t>Mr. Vikram will therefore be scheduled for:</a:t>
            </a:r>
          </a:p>
          <a:p>
            <a:pPr marL="0" lvl="0" indent="0">
              <a:buNone/>
            </a:pPr>
            <a:r>
              <a:rPr lang="en-US" sz="1900" dirty="0">
                <a:solidFill>
                  <a:schemeClr val="bg1"/>
                </a:solidFill>
              </a:rPr>
              <a:t>	HbA1c checks are done every 3 months. </a:t>
            </a:r>
          </a:p>
          <a:p>
            <a:pPr marL="0" lvl="0" indent="0">
              <a:buNone/>
            </a:pPr>
            <a:r>
              <a:rPr lang="en-US" sz="1900" dirty="0">
                <a:solidFill>
                  <a:schemeClr val="bg1"/>
                </a:solidFill>
              </a:rPr>
              <a:t>	Blood pressure monitoring at every care visit</a:t>
            </a:r>
          </a:p>
          <a:p>
            <a:pPr marL="0" lvl="0" indent="0">
              <a:buNone/>
            </a:pPr>
            <a:r>
              <a:rPr lang="en-US" sz="1900" dirty="0">
                <a:solidFill>
                  <a:schemeClr val="bg1"/>
                </a:solidFill>
              </a:rPr>
              <a:t>	Annual comprehensive diabetes review</a:t>
            </a:r>
          </a:p>
          <a:p>
            <a:pPr marL="0" lvl="0" indent="0">
              <a:buNone/>
            </a:pPr>
            <a:r>
              <a:rPr lang="en-US" sz="1900" dirty="0">
                <a:solidFill>
                  <a:schemeClr val="bg1"/>
                </a:solidFill>
              </a:rPr>
              <a:t>	Diabetic foot screening annually</a:t>
            </a:r>
          </a:p>
          <a:p>
            <a:pPr marL="0" lvl="0" indent="0">
              <a:buNone/>
            </a:pPr>
            <a:r>
              <a:rPr lang="en-US" sz="1900" dirty="0">
                <a:solidFill>
                  <a:schemeClr val="bg1"/>
                </a:solidFill>
              </a:rPr>
              <a:t>	Retinal screening annually</a:t>
            </a:r>
          </a:p>
          <a:p>
            <a:endParaRPr lang="en-US" sz="1400" dirty="0">
              <a:solidFill>
                <a:schemeClr val="bg1"/>
              </a:solidFill>
            </a:endParaRPr>
          </a:p>
        </p:txBody>
      </p:sp>
      <p:pic>
        <p:nvPicPr>
          <p:cNvPr id="7" name="Picture 6" descr="A person using a device to check blood pressure&#10;&#10;AI-generated content may be incorrect.">
            <a:extLst>
              <a:ext uri="{FF2B5EF4-FFF2-40B4-BE49-F238E27FC236}">
                <a16:creationId xmlns:a16="http://schemas.microsoft.com/office/drawing/2014/main" id="{3C44928A-5836-94BD-710C-C384E964BDB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26477" y="1100949"/>
            <a:ext cx="4996592" cy="4462462"/>
          </a:xfrm>
          <a:prstGeom prst="rect">
            <a:avLst/>
          </a:prstGeom>
        </p:spPr>
      </p:pic>
      <p:pic>
        <p:nvPicPr>
          <p:cNvPr id="9" name="Rev (8)">
            <a:hlinkClick r:id="" action="ppaction://media"/>
            <a:extLst>
              <a:ext uri="{FF2B5EF4-FFF2-40B4-BE49-F238E27FC236}">
                <a16:creationId xmlns:a16="http://schemas.microsoft.com/office/drawing/2014/main" id="{EF5B7CC8-3B65-FD1C-41E2-43D6AA0AA7B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253345" y="6054760"/>
            <a:ext cx="609600" cy="609600"/>
          </a:xfrm>
          <a:prstGeom prst="rect">
            <a:avLst/>
          </a:prstGeom>
        </p:spPr>
      </p:pic>
    </p:spTree>
    <p:extLst>
      <p:ext uri="{BB962C8B-B14F-4D97-AF65-F5344CB8AC3E}">
        <p14:creationId xmlns:p14="http://schemas.microsoft.com/office/powerpoint/2010/main" val="11003509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1048"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9"/>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1486A6F9-44CF-A03B-85CA-A95197AB6D04}"/>
              </a:ext>
            </a:extLst>
          </p:cNvPr>
          <p:cNvSpPr>
            <a:spLocks noGrp="1"/>
          </p:cNvSpPr>
          <p:nvPr>
            <p:ph type="title"/>
          </p:nvPr>
        </p:nvSpPr>
        <p:spPr>
          <a:xfrm>
            <a:off x="838200" y="448721"/>
            <a:ext cx="4707671" cy="1225650"/>
          </a:xfrm>
        </p:spPr>
        <p:txBody>
          <a:bodyPr anchor="b">
            <a:normAutofit/>
          </a:bodyPr>
          <a:lstStyle/>
          <a:p>
            <a:r>
              <a:rPr lang="en-US" sz="3800" dirty="0">
                <a:solidFill>
                  <a:schemeClr val="bg1"/>
                </a:solidFill>
              </a:rPr>
              <a:t>2. Medication Management:</a:t>
            </a:r>
          </a:p>
        </p:txBody>
      </p:sp>
      <p:cxnSp>
        <p:nvCxnSpPr>
          <p:cNvPr id="20" name="Straight Connector 19">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01647C0-61B6-F031-5EE8-4ED65D9D9B81}"/>
              </a:ext>
            </a:extLst>
          </p:cNvPr>
          <p:cNvSpPr>
            <a:spLocks noGrp="1"/>
          </p:cNvSpPr>
          <p:nvPr>
            <p:ph idx="1"/>
          </p:nvPr>
        </p:nvSpPr>
        <p:spPr>
          <a:xfrm>
            <a:off x="897769" y="1909192"/>
            <a:ext cx="5548024" cy="3647710"/>
          </a:xfrm>
        </p:spPr>
        <p:txBody>
          <a:bodyPr>
            <a:normAutofit/>
          </a:bodyPr>
          <a:lstStyle/>
          <a:p>
            <a:pPr marL="0" indent="0">
              <a:buNone/>
            </a:pPr>
            <a:r>
              <a:rPr lang="en-US" sz="1900" dirty="0">
                <a:solidFill>
                  <a:schemeClr val="bg1"/>
                </a:solidFill>
              </a:rPr>
              <a:t>	In relation to blood glucose levels, Mr. Vikram can be initiated on metformin, which is the first-line oral drug recommended by NICE (2022). Metformin enhances insulin sensitivity and decreases hepatic glucose production.</a:t>
            </a:r>
          </a:p>
          <a:p>
            <a:pPr marL="0" indent="0">
              <a:buNone/>
            </a:pPr>
            <a:r>
              <a:rPr lang="en-US" sz="1900" dirty="0">
                <a:solidFill>
                  <a:schemeClr val="bg1"/>
                </a:solidFill>
              </a:rPr>
              <a:t>	SGLT2 inhibitors can be introduced as second-line therapy, if required, because of the benefits in preventing cardiovascular events among high-risk patients (Zinman et al., 2015).</a:t>
            </a:r>
          </a:p>
          <a:p>
            <a:endParaRPr lang="en-US" sz="1900" dirty="0">
              <a:solidFill>
                <a:schemeClr val="bg1"/>
              </a:solidFill>
            </a:endParaRPr>
          </a:p>
        </p:txBody>
      </p:sp>
      <p:cxnSp>
        <p:nvCxnSpPr>
          <p:cNvPr id="22" name="Straight Connector 21">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5" name="Picture 4" descr="Chemical formulas are written on paper">
            <a:extLst>
              <a:ext uri="{FF2B5EF4-FFF2-40B4-BE49-F238E27FC236}">
                <a16:creationId xmlns:a16="http://schemas.microsoft.com/office/drawing/2014/main" id="{065B4B20-64FB-DEFA-8A27-FDAD5F4C32C7}"/>
              </a:ext>
            </a:extLst>
          </p:cNvPr>
          <p:cNvPicPr>
            <a:picLocks noChangeAspect="1"/>
          </p:cNvPicPr>
          <p:nvPr/>
        </p:nvPicPr>
        <p:blipFill>
          <a:blip r:embed="rId4"/>
          <a:srcRect l="24428" r="29094"/>
          <a:stretch>
            <a:fillRect/>
          </a:stretch>
        </p:blipFill>
        <p:spPr>
          <a:xfrm>
            <a:off x="6525453" y="10"/>
            <a:ext cx="5666547" cy="6857990"/>
          </a:xfrm>
          <a:prstGeom prst="rect">
            <a:avLst/>
          </a:prstGeom>
        </p:spPr>
      </p:pic>
      <p:pic>
        <p:nvPicPr>
          <p:cNvPr id="4" name="Rev (9)">
            <a:hlinkClick r:id="" action="ppaction://media"/>
            <a:extLst>
              <a:ext uri="{FF2B5EF4-FFF2-40B4-BE49-F238E27FC236}">
                <a16:creationId xmlns:a16="http://schemas.microsoft.com/office/drawing/2014/main" id="{C62E957B-A009-D516-95D0-E09D6736328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36193" y="5556902"/>
            <a:ext cx="609600" cy="609600"/>
          </a:xfrm>
          <a:prstGeom prst="rect">
            <a:avLst/>
          </a:prstGeom>
        </p:spPr>
      </p:pic>
    </p:spTree>
    <p:extLst>
      <p:ext uri="{BB962C8B-B14F-4D97-AF65-F5344CB8AC3E}">
        <p14:creationId xmlns:p14="http://schemas.microsoft.com/office/powerpoint/2010/main" val="32994838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388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9DEEA6-BD0A-F285-9C0E-233BE40A0150}"/>
              </a:ext>
            </a:extLst>
          </p:cNvPr>
          <p:cNvSpPr>
            <a:spLocks noGrp="1"/>
          </p:cNvSpPr>
          <p:nvPr>
            <p:ph type="title"/>
          </p:nvPr>
        </p:nvSpPr>
        <p:spPr>
          <a:xfrm>
            <a:off x="835024" y="841376"/>
            <a:ext cx="4391024" cy="1323439"/>
          </a:xfrm>
        </p:spPr>
        <p:txBody>
          <a:bodyPr anchor="t">
            <a:normAutofit/>
          </a:bodyPr>
          <a:lstStyle/>
          <a:p>
            <a:r>
              <a:rPr lang="en-US" sz="4000" dirty="0">
                <a:solidFill>
                  <a:schemeClr val="bg1">
                    <a:alpha val="80000"/>
                  </a:schemeClr>
                </a:solidFill>
              </a:rPr>
              <a:t>3. Lifestyle Modification:</a:t>
            </a:r>
          </a:p>
        </p:txBody>
      </p:sp>
      <p:pic>
        <p:nvPicPr>
          <p:cNvPr id="6" name="Content Placeholder 5" descr="A blue and white background with text and icons&#10;&#10;AI-generated content may be incorrect.">
            <a:extLst>
              <a:ext uri="{FF2B5EF4-FFF2-40B4-BE49-F238E27FC236}">
                <a16:creationId xmlns:a16="http://schemas.microsoft.com/office/drawing/2014/main" id="{D4D367EE-4BE8-828C-3BFB-A00B8E7906CC}"/>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800096" y="2173881"/>
            <a:ext cx="4425952" cy="2669759"/>
          </a:xfrm>
        </p:spPr>
      </p:pic>
      <p:grpSp>
        <p:nvGrpSpPr>
          <p:cNvPr id="11" name="Group 10">
            <a:extLst>
              <a:ext uri="{FF2B5EF4-FFF2-40B4-BE49-F238E27FC236}">
                <a16:creationId xmlns:a16="http://schemas.microsoft.com/office/drawing/2014/main" id="{D44E3F87-3D58-4B03-86B2-15A5C5B9C9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96000" y="841376"/>
            <a:ext cx="5260976" cy="4707593"/>
            <a:chOff x="6096000" y="841376"/>
            <a:chExt cx="5260976" cy="4707593"/>
          </a:xfrm>
          <a:effectLst>
            <a:outerShdw blurRad="381000" dist="152400" dir="5400000" algn="ctr" rotWithShape="0">
              <a:srgbClr val="000000">
                <a:alpha val="10000"/>
              </a:srgbClr>
            </a:outerShdw>
          </a:effectLst>
        </p:grpSpPr>
        <p:grpSp>
          <p:nvGrpSpPr>
            <p:cNvPr id="12" name="Group 11">
              <a:extLst>
                <a:ext uri="{FF2B5EF4-FFF2-40B4-BE49-F238E27FC236}">
                  <a16:creationId xmlns:a16="http://schemas.microsoft.com/office/drawing/2014/main" id="{B4D09509-F6FC-47A6-B196-CCCFD8E8305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96001" y="841376"/>
              <a:ext cx="5260975" cy="4707593"/>
              <a:chOff x="6096001" y="841376"/>
              <a:chExt cx="5260975" cy="4707593"/>
            </a:xfrm>
          </p:grpSpPr>
          <p:sp>
            <p:nvSpPr>
              <p:cNvPr id="16" name="Freeform: Shape 15">
                <a:extLst>
                  <a:ext uri="{FF2B5EF4-FFF2-40B4-BE49-F238E27FC236}">
                    <a16:creationId xmlns:a16="http://schemas.microsoft.com/office/drawing/2014/main" id="{BA5B9D66-192D-4F12-964D-2B23A1D27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841376"/>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3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3 w 5260975"/>
                  <a:gd name="connsiteY10" fmla="*/ 3775382 h 4707593"/>
                  <a:gd name="connsiteX11" fmla="*/ 4897844 w 5260975"/>
                  <a:gd name="connsiteY11" fmla="*/ 3792472 h 4707593"/>
                  <a:gd name="connsiteX12" fmla="*/ 4870767 w 5260975"/>
                  <a:gd name="connsiteY12" fmla="*/ 3811388 h 4707593"/>
                  <a:gd name="connsiteX13" fmla="*/ 4847916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49 w 5260975"/>
                  <a:gd name="connsiteY22" fmla="*/ 4089832 h 4707593"/>
                  <a:gd name="connsiteX23" fmla="*/ 4468944 w 5260975"/>
                  <a:gd name="connsiteY23" fmla="*/ 4113356 h 4707593"/>
                  <a:gd name="connsiteX24" fmla="*/ 4452622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C9C14E68-C469-4A71-AF08-169DB545FC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841376"/>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3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3 w 5260975"/>
                  <a:gd name="connsiteY10" fmla="*/ 3775382 h 4707593"/>
                  <a:gd name="connsiteX11" fmla="*/ 4897844 w 5260975"/>
                  <a:gd name="connsiteY11" fmla="*/ 3792472 h 4707593"/>
                  <a:gd name="connsiteX12" fmla="*/ 4870767 w 5260975"/>
                  <a:gd name="connsiteY12" fmla="*/ 3811388 h 4707593"/>
                  <a:gd name="connsiteX13" fmla="*/ 4847916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49 w 5260975"/>
                  <a:gd name="connsiteY22" fmla="*/ 4089832 h 4707593"/>
                  <a:gd name="connsiteX23" fmla="*/ 4468944 w 5260975"/>
                  <a:gd name="connsiteY23" fmla="*/ 4113356 h 4707593"/>
                  <a:gd name="connsiteX24" fmla="*/ 4452622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13" name="Group 12">
              <a:extLst>
                <a:ext uri="{FF2B5EF4-FFF2-40B4-BE49-F238E27FC236}">
                  <a16:creationId xmlns:a16="http://schemas.microsoft.com/office/drawing/2014/main" id="{B2C18990-7F62-45E8-B68F-47E95E4812F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96000" y="4138312"/>
              <a:ext cx="5260975" cy="1410656"/>
              <a:chOff x="6096000" y="4138312"/>
              <a:chExt cx="5260975" cy="1410656"/>
            </a:xfrm>
          </p:grpSpPr>
          <p:sp>
            <p:nvSpPr>
              <p:cNvPr id="14" name="Freeform: Shape 13">
                <a:extLst>
                  <a:ext uri="{FF2B5EF4-FFF2-40B4-BE49-F238E27FC236}">
                    <a16:creationId xmlns:a16="http://schemas.microsoft.com/office/drawing/2014/main" id="{AC206BB2-3759-4DF0-9932-7445B6367A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381FA6FA-3CB6-4F57-8871-82DDE5BE86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5">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aphicFrame>
        <p:nvGraphicFramePr>
          <p:cNvPr id="4" name="Table 3">
            <a:extLst>
              <a:ext uri="{FF2B5EF4-FFF2-40B4-BE49-F238E27FC236}">
                <a16:creationId xmlns:a16="http://schemas.microsoft.com/office/drawing/2014/main" id="{8EF9AB20-4FB1-F98E-5013-1C5783474319}"/>
              </a:ext>
            </a:extLst>
          </p:cNvPr>
          <p:cNvGraphicFramePr>
            <a:graphicFrameLocks noGrp="1"/>
          </p:cNvGraphicFramePr>
          <p:nvPr>
            <p:extLst>
              <p:ext uri="{D42A27DB-BD31-4B8C-83A1-F6EECF244321}">
                <p14:modId xmlns:p14="http://schemas.microsoft.com/office/powerpoint/2010/main" val="316549242"/>
              </p:ext>
            </p:extLst>
          </p:nvPr>
        </p:nvGraphicFramePr>
        <p:xfrm>
          <a:off x="6541932" y="841375"/>
          <a:ext cx="5650068" cy="5526131"/>
        </p:xfrm>
        <a:graphic>
          <a:graphicData uri="http://schemas.openxmlformats.org/drawingml/2006/table">
            <a:tbl>
              <a:tblPr firstRow="1" firstCol="1" bandRow="1">
                <a:solidFill>
                  <a:srgbClr val="F2F2F2">
                    <a:alpha val="45098"/>
                  </a:srgbClr>
                </a:solidFill>
                <a:tableStyleId>{5C22544A-7EE6-4342-B048-85BDC9FD1C3A}</a:tableStyleId>
              </a:tblPr>
              <a:tblGrid>
                <a:gridCol w="2907576">
                  <a:extLst>
                    <a:ext uri="{9D8B030D-6E8A-4147-A177-3AD203B41FA5}">
                      <a16:colId xmlns:a16="http://schemas.microsoft.com/office/drawing/2014/main" val="1330341685"/>
                    </a:ext>
                  </a:extLst>
                </a:gridCol>
                <a:gridCol w="2742492">
                  <a:extLst>
                    <a:ext uri="{9D8B030D-6E8A-4147-A177-3AD203B41FA5}">
                      <a16:colId xmlns:a16="http://schemas.microsoft.com/office/drawing/2014/main" val="2016343369"/>
                    </a:ext>
                  </a:extLst>
                </a:gridCol>
              </a:tblGrid>
              <a:tr h="455410">
                <a:tc>
                  <a:txBody>
                    <a:bodyPr/>
                    <a:lstStyle/>
                    <a:p>
                      <a:pPr marL="0" marR="0">
                        <a:lnSpc>
                          <a:spcPct val="115000"/>
                        </a:lnSpc>
                        <a:spcAft>
                          <a:spcPts val="800"/>
                        </a:spcAft>
                        <a:buNone/>
                      </a:pPr>
                      <a:r>
                        <a:rPr lang="en-US" sz="1200" b="0" kern="100" cap="none" spc="0">
                          <a:solidFill>
                            <a:schemeClr val="bg1"/>
                          </a:solidFill>
                          <a:effectLst/>
                        </a:rPr>
                        <a:t>Diet</a:t>
                      </a:r>
                      <a:endParaRPr lang="en-US" sz="1200" b="0" kern="100" cap="none" spc="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txBody>
                  <a:tcPr marL="58668" marR="58668" marT="78224" marB="0" anchor="ctr">
                    <a:lnL w="12700" cmpd="sng">
                      <a:noFill/>
                    </a:lnL>
                    <a:lnR w="12700" cmpd="sng">
                      <a:noFill/>
                    </a:lnR>
                    <a:lnT w="19050" cap="flat" cmpd="sng" algn="ctr">
                      <a:noFill/>
                      <a:prstDash val="solid"/>
                    </a:lnT>
                    <a:lnB w="38100" cmpd="sng">
                      <a:noFill/>
                    </a:lnB>
                    <a:solidFill>
                      <a:schemeClr val="tx1"/>
                    </a:solidFill>
                  </a:tcPr>
                </a:tc>
                <a:tc>
                  <a:txBody>
                    <a:bodyPr/>
                    <a:lstStyle/>
                    <a:p>
                      <a:pPr marL="0" marR="0">
                        <a:lnSpc>
                          <a:spcPct val="115000"/>
                        </a:lnSpc>
                        <a:spcAft>
                          <a:spcPts val="800"/>
                        </a:spcAft>
                        <a:buNone/>
                      </a:pPr>
                      <a:r>
                        <a:rPr lang="en-US" sz="1200" b="0" kern="100" cap="none" spc="0">
                          <a:solidFill>
                            <a:schemeClr val="bg1"/>
                          </a:solidFill>
                          <a:effectLst/>
                        </a:rPr>
                        <a:t>Physical Activity</a:t>
                      </a:r>
                      <a:endParaRPr lang="en-US" sz="1200" b="0" kern="100" cap="none" spc="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txBody>
                  <a:tcPr marL="58668" marR="58668" marT="78224" marB="0" anchor="ctr">
                    <a:lnL w="12700" cmpd="sng">
                      <a:noFill/>
                    </a:lnL>
                    <a:lnR w="12700" cmpd="sng">
                      <a:noFill/>
                    </a:lnR>
                    <a:lnT w="19050" cap="flat" cmpd="sng" algn="ctr">
                      <a:noFill/>
                      <a:prstDash val="solid"/>
                    </a:lnT>
                    <a:lnB w="38100" cmpd="sng">
                      <a:noFill/>
                    </a:lnB>
                    <a:solidFill>
                      <a:schemeClr val="tx1"/>
                    </a:solidFill>
                  </a:tcPr>
                </a:tc>
                <a:extLst>
                  <a:ext uri="{0D108BD9-81ED-4DB2-BD59-A6C34878D82A}">
                    <a16:rowId xmlns:a16="http://schemas.microsoft.com/office/drawing/2014/main" val="3750313635"/>
                  </a:ext>
                </a:extLst>
              </a:tr>
              <a:tr h="4965470">
                <a:tc>
                  <a:txBody>
                    <a:bodyPr/>
                    <a:lstStyle/>
                    <a:p>
                      <a:pPr marL="0" marR="0">
                        <a:lnSpc>
                          <a:spcPct val="115000"/>
                        </a:lnSpc>
                        <a:spcAft>
                          <a:spcPts val="800"/>
                        </a:spcAft>
                        <a:buNone/>
                      </a:pPr>
                      <a:r>
                        <a:rPr lang="en-US" sz="1800" b="1" kern="100" cap="none" spc="0" dirty="0">
                          <a:solidFill>
                            <a:schemeClr val="tx1"/>
                          </a:solidFill>
                          <a:effectLst/>
                        </a:rPr>
                        <a:t>Reducing refined carbohydrates.</a:t>
                      </a:r>
                    </a:p>
                    <a:p>
                      <a:pPr marL="0" marR="0">
                        <a:lnSpc>
                          <a:spcPct val="115000"/>
                        </a:lnSpc>
                        <a:spcAft>
                          <a:spcPts val="800"/>
                        </a:spcAft>
                        <a:buNone/>
                      </a:pPr>
                      <a:r>
                        <a:rPr lang="en-US" sz="1800" b="1" kern="100" cap="none" spc="0" dirty="0">
                          <a:solidFill>
                            <a:schemeClr val="tx1"/>
                          </a:solidFill>
                          <a:effectLst/>
                        </a:rPr>
                        <a:t>Increasing whole grains, vegetables, and lean proteins.</a:t>
                      </a:r>
                    </a:p>
                    <a:p>
                      <a:pPr marL="0" marR="0">
                        <a:lnSpc>
                          <a:spcPct val="115000"/>
                        </a:lnSpc>
                        <a:spcAft>
                          <a:spcPts val="800"/>
                        </a:spcAft>
                        <a:buNone/>
                      </a:pPr>
                      <a:r>
                        <a:rPr lang="en-US" sz="1800" b="1" kern="100" cap="none" spc="0" dirty="0">
                          <a:solidFill>
                            <a:schemeClr val="tx1"/>
                          </a:solidFill>
                          <a:effectLst/>
                        </a:rPr>
                        <a:t>Limiting saturated fats and sugary drinks.</a:t>
                      </a:r>
                    </a:p>
                    <a:p>
                      <a:pPr marL="0" marR="0">
                        <a:lnSpc>
                          <a:spcPct val="115000"/>
                        </a:lnSpc>
                        <a:spcAft>
                          <a:spcPts val="800"/>
                        </a:spcAft>
                        <a:buNone/>
                      </a:pPr>
                      <a:r>
                        <a:rPr lang="en-US" sz="1800" b="1" kern="100" cap="none" spc="0" dirty="0">
                          <a:solidFill>
                            <a:schemeClr val="tx1"/>
                          </a:solidFill>
                          <a:effectLst/>
                        </a:rPr>
                        <a:t>Encouraging meal regularity.</a:t>
                      </a:r>
                    </a:p>
                    <a:p>
                      <a:pPr marL="0" marR="0">
                        <a:lnSpc>
                          <a:spcPct val="115000"/>
                        </a:lnSpc>
                        <a:spcAft>
                          <a:spcPts val="800"/>
                        </a:spcAft>
                        <a:buNone/>
                      </a:pPr>
                      <a:r>
                        <a:rPr lang="en-US" sz="1000" b="1" kern="100" cap="none" spc="0" dirty="0">
                          <a:solidFill>
                            <a:schemeClr val="tx1"/>
                          </a:solidFill>
                          <a:effectLst/>
                        </a:rPr>
                        <a:t> </a:t>
                      </a:r>
                      <a:endParaRPr lang="en-US" sz="1000" b="1" kern="100" cap="none" spc="0" dirty="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58668" marR="58668" marT="78224" marB="0">
                    <a:lnL w="12700" cmpd="sng">
                      <a:noFill/>
                      <a:prstDash val="solid"/>
                    </a:lnL>
                    <a:lnR w="12700" cmpd="sng">
                      <a:noFill/>
                      <a:prstDash val="solid"/>
                    </a:lnR>
                    <a:lnT w="38100" cmpd="sng">
                      <a:noFill/>
                    </a:lnT>
                    <a:lnB w="12700" cmpd="sng">
                      <a:noFill/>
                      <a:prstDash val="solid"/>
                    </a:lnB>
                    <a:solidFill>
                      <a:srgbClr val="F2F2F2">
                        <a:alpha val="45098"/>
                      </a:srgbClr>
                    </a:solidFill>
                  </a:tcPr>
                </a:tc>
                <a:tc>
                  <a:txBody>
                    <a:bodyPr/>
                    <a:lstStyle/>
                    <a:p>
                      <a:pPr marL="0" marR="0">
                        <a:lnSpc>
                          <a:spcPct val="115000"/>
                        </a:lnSpc>
                        <a:spcAft>
                          <a:spcPts val="800"/>
                        </a:spcAft>
                        <a:buNone/>
                      </a:pPr>
                      <a:r>
                        <a:rPr lang="en-US" sz="1800" kern="100" cap="none" spc="0" dirty="0">
                          <a:solidFill>
                            <a:schemeClr val="tx1"/>
                          </a:solidFill>
                          <a:effectLst/>
                        </a:rPr>
                        <a:t>150 minutes/week of moderate activity, such as brisk walking.</a:t>
                      </a:r>
                    </a:p>
                    <a:p>
                      <a:pPr marL="0" marR="0">
                        <a:lnSpc>
                          <a:spcPct val="115000"/>
                        </a:lnSpc>
                        <a:spcAft>
                          <a:spcPts val="800"/>
                        </a:spcAft>
                        <a:buNone/>
                      </a:pPr>
                      <a:r>
                        <a:rPr lang="en-US" sz="1800" kern="100" cap="none" spc="0" dirty="0">
                          <a:solidFill>
                            <a:schemeClr val="tx1"/>
                          </a:solidFill>
                          <a:effectLst/>
                        </a:rPr>
                        <a:t>Strengthening exercises twice a week.</a:t>
                      </a:r>
                    </a:p>
                    <a:p>
                      <a:pPr marL="0" marR="0">
                        <a:lnSpc>
                          <a:spcPct val="115000"/>
                        </a:lnSpc>
                        <a:spcAft>
                          <a:spcPts val="800"/>
                        </a:spcAft>
                        <a:buNone/>
                      </a:pPr>
                      <a:r>
                        <a:rPr lang="en-US" sz="1800" kern="100" cap="none" spc="0" dirty="0">
                          <a:solidFill>
                            <a:schemeClr val="tx1"/>
                          </a:solidFill>
                          <a:effectLst/>
                        </a:rPr>
                        <a:t>Smoking Cessation:</a:t>
                      </a:r>
                    </a:p>
                    <a:p>
                      <a:pPr marL="0" marR="0">
                        <a:lnSpc>
                          <a:spcPct val="115000"/>
                        </a:lnSpc>
                        <a:spcAft>
                          <a:spcPts val="800"/>
                        </a:spcAft>
                        <a:buNone/>
                      </a:pPr>
                      <a:r>
                        <a:rPr lang="en-US" sz="1800" kern="100" cap="none" spc="0" dirty="0">
                          <a:solidFill>
                            <a:schemeClr val="tx1"/>
                          </a:solidFill>
                          <a:effectLst/>
                        </a:rPr>
                        <a:t>Smoking worsens cardiovascular risks. Referral to NHS Stop Smoking Services will be started.</a:t>
                      </a:r>
                    </a:p>
                    <a:p>
                      <a:pPr marL="0" marR="0">
                        <a:lnSpc>
                          <a:spcPct val="115000"/>
                        </a:lnSpc>
                        <a:spcAft>
                          <a:spcPts val="800"/>
                        </a:spcAft>
                        <a:buNone/>
                      </a:pPr>
                      <a:r>
                        <a:rPr lang="en-US" sz="1000" kern="100" cap="none" spc="0" dirty="0">
                          <a:solidFill>
                            <a:schemeClr val="tx1"/>
                          </a:solidFill>
                          <a:effectLst/>
                        </a:rPr>
                        <a:t>  </a:t>
                      </a:r>
                      <a:endParaRPr lang="en-US" sz="1000" kern="100" cap="none" spc="0" dirty="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58668" marR="58668" marT="78224" marB="0">
                    <a:lnL w="12700" cmpd="sng">
                      <a:noFill/>
                      <a:prstDash val="solid"/>
                    </a:lnL>
                    <a:lnR w="12700" cmpd="sng">
                      <a:noFill/>
                      <a:prstDash val="solid"/>
                    </a:lnR>
                    <a:lnT w="38100" cmpd="sng">
                      <a:noFill/>
                    </a:lnT>
                    <a:lnB w="12700" cmpd="sng">
                      <a:noFill/>
                      <a:prstDash val="solid"/>
                    </a:lnB>
                    <a:solidFill>
                      <a:srgbClr val="F2F2F2">
                        <a:alpha val="45098"/>
                      </a:srgbClr>
                    </a:solidFill>
                  </a:tcPr>
                </a:tc>
                <a:extLst>
                  <a:ext uri="{0D108BD9-81ED-4DB2-BD59-A6C34878D82A}">
                    <a16:rowId xmlns:a16="http://schemas.microsoft.com/office/drawing/2014/main" val="126444361"/>
                  </a:ext>
                </a:extLst>
              </a:tr>
            </a:tbl>
          </a:graphicData>
        </a:graphic>
      </p:graphicFrame>
      <p:pic>
        <p:nvPicPr>
          <p:cNvPr id="7" name="Rev (10)">
            <a:hlinkClick r:id="" action="ppaction://media"/>
            <a:extLst>
              <a:ext uri="{FF2B5EF4-FFF2-40B4-BE49-F238E27FC236}">
                <a16:creationId xmlns:a16="http://schemas.microsoft.com/office/drawing/2014/main" id="{40911002-1CED-2A43-9582-C139AB44E83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22953" y="5511384"/>
            <a:ext cx="609600" cy="609600"/>
          </a:xfrm>
          <a:prstGeom prst="rect">
            <a:avLst/>
          </a:prstGeom>
        </p:spPr>
      </p:pic>
    </p:spTree>
    <p:extLst>
      <p:ext uri="{BB962C8B-B14F-4D97-AF65-F5344CB8AC3E}">
        <p14:creationId xmlns:p14="http://schemas.microsoft.com/office/powerpoint/2010/main" val="26086491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708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E3CCA7E9-E48D-9185-1C92-EFE8A4BC7D82}"/>
              </a:ext>
            </a:extLst>
          </p:cNvPr>
          <p:cNvSpPr>
            <a:spLocks noGrp="1"/>
          </p:cNvSpPr>
          <p:nvPr>
            <p:ph type="title"/>
          </p:nvPr>
        </p:nvSpPr>
        <p:spPr>
          <a:xfrm>
            <a:off x="838200" y="448721"/>
            <a:ext cx="4707671" cy="1225650"/>
          </a:xfrm>
        </p:spPr>
        <p:txBody>
          <a:bodyPr anchor="b">
            <a:normAutofit fontScale="90000"/>
          </a:bodyPr>
          <a:lstStyle/>
          <a:p>
            <a:r>
              <a:rPr lang="en-US" sz="4000" dirty="0">
                <a:solidFill>
                  <a:schemeClr val="bg1"/>
                </a:solidFill>
              </a:rPr>
              <a:t>4. Communication and Ethical Considerations:</a:t>
            </a:r>
          </a:p>
        </p:txBody>
      </p:sp>
      <p:cxnSp>
        <p:nvCxnSpPr>
          <p:cNvPr id="11" name="Straight Connector 10">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7C0C1FF-617D-64D3-4091-1BD72E26CD65}"/>
              </a:ext>
            </a:extLst>
          </p:cNvPr>
          <p:cNvSpPr>
            <a:spLocks noGrp="1"/>
          </p:cNvSpPr>
          <p:nvPr>
            <p:ph idx="1"/>
          </p:nvPr>
        </p:nvSpPr>
        <p:spPr>
          <a:xfrm>
            <a:off x="897769" y="1909192"/>
            <a:ext cx="4586513" cy="3647710"/>
          </a:xfrm>
        </p:spPr>
        <p:txBody>
          <a:bodyPr>
            <a:normAutofit/>
          </a:bodyPr>
          <a:lstStyle/>
          <a:p>
            <a:pPr marL="0" indent="0">
              <a:buNone/>
            </a:pPr>
            <a:r>
              <a:rPr lang="en-US" sz="2000" dirty="0">
                <a:solidFill>
                  <a:schemeClr val="bg1"/>
                </a:solidFill>
              </a:rPr>
              <a:t>	The Teach-Back method to verify comprehension.</a:t>
            </a:r>
          </a:p>
          <a:p>
            <a:pPr marL="0" indent="0">
              <a:buNone/>
            </a:pPr>
            <a:r>
              <a:rPr lang="en-US" sz="2000" dirty="0">
                <a:solidFill>
                  <a:schemeClr val="bg1"/>
                </a:solidFill>
              </a:rPr>
              <a:t>	Respecting cultural dietary preferences.</a:t>
            </a:r>
          </a:p>
          <a:p>
            <a:pPr marL="0" indent="0">
              <a:buNone/>
            </a:pPr>
            <a:r>
              <a:rPr lang="en-US" sz="2000" dirty="0">
                <a:solidFill>
                  <a:schemeClr val="bg1"/>
                </a:solidFill>
              </a:rPr>
              <a:t>	Confidentiality in line with the NMC Code 2024.</a:t>
            </a:r>
          </a:p>
          <a:p>
            <a:pPr marL="0" indent="0">
              <a:buNone/>
            </a:pPr>
            <a:r>
              <a:rPr lang="en-US" sz="2000" dirty="0">
                <a:solidFill>
                  <a:schemeClr val="bg1"/>
                </a:solidFill>
              </a:rPr>
              <a:t>	Shared decision-making principles.</a:t>
            </a:r>
          </a:p>
          <a:p>
            <a:endParaRPr lang="en-US" sz="2000" dirty="0">
              <a:solidFill>
                <a:schemeClr val="bg1"/>
              </a:solidFill>
            </a:endParaRPr>
          </a:p>
          <a:p>
            <a:endParaRPr lang="en-US" sz="2000" dirty="0">
              <a:solidFill>
                <a:schemeClr val="bg1"/>
              </a:solidFill>
            </a:endParaRPr>
          </a:p>
        </p:txBody>
      </p:sp>
      <p:cxnSp>
        <p:nvCxnSpPr>
          <p:cNvPr id="13" name="Straight Connector 12">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5" name="Picture 4" descr="Sticky notes on a wall">
            <a:extLst>
              <a:ext uri="{FF2B5EF4-FFF2-40B4-BE49-F238E27FC236}">
                <a16:creationId xmlns:a16="http://schemas.microsoft.com/office/drawing/2014/main" id="{C8CF2464-24A5-B696-0BB4-484B74057F94}"/>
              </a:ext>
            </a:extLst>
          </p:cNvPr>
          <p:cNvPicPr>
            <a:picLocks noChangeAspect="1"/>
          </p:cNvPicPr>
          <p:nvPr/>
        </p:nvPicPr>
        <p:blipFill>
          <a:blip r:embed="rId4"/>
          <a:srcRect l="21053" r="21316" b="2"/>
          <a:stretch>
            <a:fillRect/>
          </a:stretch>
        </p:blipFill>
        <p:spPr>
          <a:xfrm>
            <a:off x="6525453" y="10"/>
            <a:ext cx="5666547" cy="6857990"/>
          </a:xfrm>
          <a:prstGeom prst="rect">
            <a:avLst/>
          </a:prstGeom>
        </p:spPr>
      </p:pic>
      <p:pic>
        <p:nvPicPr>
          <p:cNvPr id="4" name="Rev (11)">
            <a:hlinkClick r:id="" action="ppaction://media"/>
            <a:extLst>
              <a:ext uri="{FF2B5EF4-FFF2-40B4-BE49-F238E27FC236}">
                <a16:creationId xmlns:a16="http://schemas.microsoft.com/office/drawing/2014/main" id="{0C9ACEE4-3980-02CD-E838-2BA56214695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69623" y="5556902"/>
            <a:ext cx="609600" cy="609600"/>
          </a:xfrm>
          <a:prstGeom prst="rect">
            <a:avLst/>
          </a:prstGeom>
        </p:spPr>
      </p:pic>
    </p:spTree>
    <p:extLst>
      <p:ext uri="{BB962C8B-B14F-4D97-AF65-F5344CB8AC3E}">
        <p14:creationId xmlns:p14="http://schemas.microsoft.com/office/powerpoint/2010/main" val="16721517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143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1AB78AAE-7B63-7AD0-CA49-DDEA92A006EE}"/>
              </a:ext>
            </a:extLst>
          </p:cNvPr>
          <p:cNvSpPr>
            <a:spLocks noGrp="1"/>
          </p:cNvSpPr>
          <p:nvPr>
            <p:ph type="title"/>
          </p:nvPr>
        </p:nvSpPr>
        <p:spPr>
          <a:xfrm>
            <a:off x="1014141" y="639493"/>
            <a:ext cx="3932030" cy="3956690"/>
          </a:xfrm>
        </p:spPr>
        <p:txBody>
          <a:bodyPr anchor="ctr">
            <a:normAutofit/>
          </a:bodyPr>
          <a:lstStyle/>
          <a:p>
            <a:r>
              <a:rPr lang="en-US" sz="4800" dirty="0">
                <a:solidFill>
                  <a:schemeClr val="bg1"/>
                </a:solidFill>
              </a:rPr>
              <a:t>5. Patient Education:</a:t>
            </a:r>
          </a:p>
        </p:txBody>
      </p:sp>
      <p:cxnSp>
        <p:nvCxnSpPr>
          <p:cNvPr id="19" name="Straight Connector 18">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3CB9557-AA46-48BD-6273-22C397EDFA53}"/>
              </a:ext>
            </a:extLst>
          </p:cNvPr>
          <p:cNvSpPr>
            <a:spLocks noGrp="1"/>
          </p:cNvSpPr>
          <p:nvPr>
            <p:ph idx="1"/>
          </p:nvPr>
        </p:nvSpPr>
        <p:spPr>
          <a:xfrm>
            <a:off x="5712542" y="166254"/>
            <a:ext cx="6479458" cy="6691745"/>
          </a:xfrm>
        </p:spPr>
        <p:txBody>
          <a:bodyPr anchor="ctr">
            <a:normAutofit lnSpcReduction="10000"/>
          </a:bodyPr>
          <a:lstStyle/>
          <a:p>
            <a:pPr marL="0" indent="0">
              <a:buNone/>
            </a:pPr>
            <a:r>
              <a:rPr lang="en-US" sz="2000" dirty="0">
                <a:solidFill>
                  <a:schemeClr val="bg1"/>
                </a:solidFill>
              </a:rPr>
              <a:t>	</a:t>
            </a:r>
          </a:p>
          <a:p>
            <a:pPr marL="0" indent="0">
              <a:buNone/>
            </a:pPr>
            <a:r>
              <a:rPr lang="en-US" sz="2100" dirty="0">
                <a:solidFill>
                  <a:schemeClr val="bg1"/>
                </a:solidFill>
              </a:rPr>
              <a:t>Diabetes Self-Management Education This will include diabetes self-management education, for example, the DESMOND program, which has established evidence for its effectiveness in improving patients' knowledge and glycaemia outcomes (Davies et al., 2008).</a:t>
            </a:r>
          </a:p>
          <a:p>
            <a:pPr marL="0" indent="0">
              <a:buNone/>
            </a:pPr>
            <a:endParaRPr lang="en-US" sz="2100" dirty="0">
              <a:solidFill>
                <a:schemeClr val="bg1"/>
              </a:solidFill>
            </a:endParaRPr>
          </a:p>
          <a:p>
            <a:pPr marL="0" indent="0">
              <a:buNone/>
            </a:pPr>
            <a:r>
              <a:rPr lang="en-US" sz="2100" dirty="0">
                <a:solidFill>
                  <a:schemeClr val="bg1"/>
                </a:solidFill>
              </a:rPr>
              <a:t>The DESMOND program helps people like  Mr. Vikram with Type 2 Diabetes to understand how to look after themselves. It educates them about what diabetes is, how it affects their body, and what changes they can make to stay healthy. The program describes what foods to choose, why exercise is important, and how to prevent obstacles and complications. It also gives emotional support and helps people set realistic goals. DESMOND gives patients the knowledge and confidence they need to manage their diabetes effectively and improve their long-term health.</a:t>
            </a:r>
          </a:p>
          <a:p>
            <a:pPr marL="0" indent="0">
              <a:buNone/>
            </a:pPr>
            <a:endParaRPr lang="en-US" dirty="0">
              <a:solidFill>
                <a:schemeClr val="bg1"/>
              </a:solidFill>
            </a:endParaRPr>
          </a:p>
          <a:p>
            <a:endParaRPr lang="en-US" sz="2000" dirty="0">
              <a:solidFill>
                <a:schemeClr val="bg1"/>
              </a:solidFill>
            </a:endParaRPr>
          </a:p>
        </p:txBody>
      </p:sp>
      <p:pic>
        <p:nvPicPr>
          <p:cNvPr id="4" name="Rev (12)">
            <a:hlinkClick r:id="" action="ppaction://media"/>
            <a:extLst>
              <a:ext uri="{FF2B5EF4-FFF2-40B4-BE49-F238E27FC236}">
                <a16:creationId xmlns:a16="http://schemas.microsoft.com/office/drawing/2014/main" id="{25F5109B-52DB-18E9-71C7-B2F3A81F683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246671" y="5916160"/>
            <a:ext cx="609600" cy="609600"/>
          </a:xfrm>
          <a:prstGeom prst="rect">
            <a:avLst/>
          </a:prstGeom>
        </p:spPr>
      </p:pic>
    </p:spTree>
    <p:extLst>
      <p:ext uri="{BB962C8B-B14F-4D97-AF65-F5344CB8AC3E}">
        <p14:creationId xmlns:p14="http://schemas.microsoft.com/office/powerpoint/2010/main" val="28133803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12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A3D5A7E8-7CD7-FCAA-2DAA-79B05E4665F0}"/>
              </a:ext>
            </a:extLst>
          </p:cNvPr>
          <p:cNvSpPr>
            <a:spLocks noGrp="1"/>
          </p:cNvSpPr>
          <p:nvPr>
            <p:ph type="title"/>
          </p:nvPr>
        </p:nvSpPr>
        <p:spPr>
          <a:xfrm>
            <a:off x="838200" y="669925"/>
            <a:ext cx="4508946" cy="1325563"/>
          </a:xfrm>
        </p:spPr>
        <p:txBody>
          <a:bodyPr anchor="b">
            <a:normAutofit/>
          </a:bodyPr>
          <a:lstStyle/>
          <a:p>
            <a:pPr algn="r"/>
            <a:r>
              <a:rPr lang="en-US">
                <a:solidFill>
                  <a:schemeClr val="bg1"/>
                </a:solidFill>
              </a:rPr>
              <a:t>Conclusion:</a:t>
            </a:r>
          </a:p>
        </p:txBody>
      </p:sp>
      <p:cxnSp>
        <p:nvCxnSpPr>
          <p:cNvPr id="10" name="Straight Connector 9">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6210" y="2026340"/>
            <a:ext cx="5220936"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7F1695C-6DFF-D690-AFA2-CFCB06E573DE}"/>
              </a:ext>
            </a:extLst>
          </p:cNvPr>
          <p:cNvSpPr>
            <a:spLocks noGrp="1"/>
          </p:cNvSpPr>
          <p:nvPr>
            <p:ph idx="1"/>
          </p:nvPr>
        </p:nvSpPr>
        <p:spPr>
          <a:xfrm>
            <a:off x="1392667" y="2398957"/>
            <a:ext cx="9406666" cy="3526144"/>
          </a:xfrm>
        </p:spPr>
        <p:txBody>
          <a:bodyPr>
            <a:normAutofit/>
          </a:bodyPr>
          <a:lstStyle/>
          <a:p>
            <a:r>
              <a:rPr lang="en-US" sz="2000" dirty="0">
                <a:solidFill>
                  <a:schemeClr val="bg1"/>
                </a:solidFill>
              </a:rPr>
              <a:t>This presentation has provided a comprehensive care plan for a fictional patient diagnosed with T2DM. By exploring the relevant anatomy and physiology, examining the impact of diabetes, assessing risk factors, and applying NHS/NICE guidelines, the proposed care plan supports effective long-term disease management. A holistic, person-centered approach will enable Mr. Vikram to improve his health outcomes and reduce complication risks.</a:t>
            </a:r>
          </a:p>
          <a:p>
            <a:endParaRPr lang="en-US" sz="2000" dirty="0">
              <a:solidFill>
                <a:schemeClr val="bg1"/>
              </a:solidFill>
            </a:endParaRPr>
          </a:p>
        </p:txBody>
      </p:sp>
      <p:sp>
        <p:nvSpPr>
          <p:cNvPr id="12" name="Rectangle 11">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Rev (13)">
            <a:hlinkClick r:id="" action="ppaction://media"/>
            <a:extLst>
              <a:ext uri="{FF2B5EF4-FFF2-40B4-BE49-F238E27FC236}">
                <a16:creationId xmlns:a16="http://schemas.microsoft.com/office/drawing/2014/main" id="{1547AD56-D026-3601-53B5-154D350CE90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91200" y="5315501"/>
            <a:ext cx="609600" cy="609600"/>
          </a:xfrm>
          <a:prstGeom prst="rect">
            <a:avLst/>
          </a:prstGeom>
        </p:spPr>
      </p:pic>
    </p:spTree>
    <p:extLst>
      <p:ext uri="{BB962C8B-B14F-4D97-AF65-F5344CB8AC3E}">
        <p14:creationId xmlns:p14="http://schemas.microsoft.com/office/powerpoint/2010/main" val="42931812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763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6B7AC0BA-A68E-3F45-684F-783C9B456478}"/>
              </a:ext>
            </a:extLst>
          </p:cNvPr>
          <p:cNvSpPr>
            <a:spLocks noGrp="1"/>
          </p:cNvSpPr>
          <p:nvPr>
            <p:ph type="title"/>
          </p:nvPr>
        </p:nvSpPr>
        <p:spPr>
          <a:xfrm>
            <a:off x="838200" y="669925"/>
            <a:ext cx="4508946" cy="1325563"/>
          </a:xfrm>
        </p:spPr>
        <p:txBody>
          <a:bodyPr anchor="b">
            <a:normAutofit/>
          </a:bodyPr>
          <a:lstStyle/>
          <a:p>
            <a:pPr algn="r"/>
            <a:r>
              <a:rPr lang="en-US" dirty="0">
                <a:solidFill>
                  <a:schemeClr val="bg1"/>
                </a:solidFill>
              </a:rPr>
              <a:t>References: </a:t>
            </a:r>
          </a:p>
        </p:txBody>
      </p:sp>
      <p:cxnSp>
        <p:nvCxnSpPr>
          <p:cNvPr id="21" name="Straight Connector 20">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6210" y="2026340"/>
            <a:ext cx="5220936"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5" name="Rectangle 2">
            <a:extLst>
              <a:ext uri="{FF2B5EF4-FFF2-40B4-BE49-F238E27FC236}">
                <a16:creationId xmlns:a16="http://schemas.microsoft.com/office/drawing/2014/main" id="{E7E4CF6B-BE27-B085-D158-F31ADA6803D8}"/>
              </a:ext>
            </a:extLst>
          </p:cNvPr>
          <p:cNvSpPr>
            <a:spLocks noGrp="1" noChangeArrowheads="1"/>
          </p:cNvSpPr>
          <p:nvPr>
            <p:ph idx="1"/>
          </p:nvPr>
        </p:nvSpPr>
        <p:spPr bwMode="auto">
          <a:xfrm>
            <a:off x="249382" y="2057193"/>
            <a:ext cx="11816411" cy="4716466"/>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0" rIns="91440" bIns="158700" numCol="1" anchorCtr="0" compatLnSpc="1">
            <a:prstTxWarp prst="textNoShape">
              <a:avLst/>
            </a:prstTxWarp>
            <a:noAutofit/>
          </a:bodyPr>
          <a:lstStyle/>
          <a:p>
            <a:pPr eaLnBrk="0" fontAlgn="base" hangingPunct="0">
              <a:spcBef>
                <a:spcPct val="0"/>
              </a:spcBef>
              <a:spcAft>
                <a:spcPts val="600"/>
              </a:spcAft>
            </a:pPr>
            <a:r>
              <a:rPr kumimoji="0" lang="en-US" altLang="en-US" sz="2000" b="0" i="0" u="none" strike="noStrike" cap="none" normalizeH="0" baseline="0" dirty="0">
                <a:ln>
                  <a:noFill/>
                </a:ln>
                <a:solidFill>
                  <a:schemeClr val="bg1"/>
                </a:solidFill>
                <a:effectLst/>
                <a:cs typeface="Times New Roman" panose="02020603050405020304" pitchFamily="18" charset="0"/>
              </a:rPr>
              <a:t>BLUME, B.D., BALDWIN, T.T. and RYAN, K.C. (2013) ‘Communication Apprehension: A Barrier to Students’ Leadership, Adaptability, and Multicultural Appreciation’, </a:t>
            </a:r>
            <a:r>
              <a:rPr kumimoji="0" lang="en-US" altLang="en-US" sz="2000" b="0" i="1" u="none" strike="noStrike" cap="none" normalizeH="0" baseline="0" dirty="0">
                <a:ln>
                  <a:noFill/>
                </a:ln>
                <a:solidFill>
                  <a:schemeClr val="bg1"/>
                </a:solidFill>
                <a:effectLst/>
                <a:cs typeface="Times New Roman" panose="02020603050405020304" pitchFamily="18" charset="0"/>
              </a:rPr>
              <a:t>Academy of Management Learning &amp; Education</a:t>
            </a:r>
            <a:r>
              <a:rPr kumimoji="0" lang="en-US" altLang="en-US" sz="2000" b="0" i="0" u="none" strike="noStrike" cap="none" normalizeH="0" baseline="0" dirty="0">
                <a:ln>
                  <a:noFill/>
                </a:ln>
                <a:solidFill>
                  <a:schemeClr val="bg1"/>
                </a:solidFill>
                <a:effectLst/>
                <a:cs typeface="Times New Roman" panose="02020603050405020304" pitchFamily="18" charset="0"/>
              </a:rPr>
              <a:t>, 12(2), pp.158–172</a:t>
            </a:r>
            <a:r>
              <a:rPr lang="en-US" altLang="en-US" sz="2000" dirty="0">
                <a:solidFill>
                  <a:schemeClr val="bg1"/>
                </a:solidFill>
                <a:cs typeface="Times New Roman" panose="02020603050405020304" pitchFamily="18" charset="0"/>
              </a:rPr>
              <a:t>.</a:t>
            </a:r>
            <a:endParaRPr kumimoji="0" lang="en-US" altLang="en-US" sz="2000" b="0" i="0" u="none" strike="noStrike" cap="none" normalizeH="0" baseline="0" dirty="0">
              <a:ln>
                <a:noFill/>
              </a:ln>
              <a:solidFill>
                <a:schemeClr val="bg1"/>
              </a:solidFill>
              <a:effectLst/>
            </a:endParaRPr>
          </a:p>
          <a:p>
            <a:pPr eaLnBrk="0" fontAlgn="base" hangingPunct="0">
              <a:spcBef>
                <a:spcPct val="0"/>
              </a:spcBef>
              <a:spcAft>
                <a:spcPts val="600"/>
              </a:spcAft>
            </a:pPr>
            <a:r>
              <a:rPr lang="en-US" altLang="en-US" sz="2000" dirty="0">
                <a:solidFill>
                  <a:schemeClr val="bg1"/>
                </a:solidFill>
                <a:cs typeface="Times New Roman" panose="02020603050405020304" pitchFamily="18" charset="0"/>
              </a:rPr>
              <a:t>Davies, M. J., Heller, S., Skinner, T. C., et al. (2008) ‘Effectiveness of the diabetes education and self management for ongoing and newly diagnosed (DESMOND) </a:t>
            </a:r>
            <a:r>
              <a:rPr lang="en-US" altLang="en-US" sz="2000" dirty="0" err="1">
                <a:solidFill>
                  <a:schemeClr val="bg1"/>
                </a:solidFill>
                <a:cs typeface="Times New Roman" panose="02020603050405020304" pitchFamily="18" charset="0"/>
              </a:rPr>
              <a:t>programme</a:t>
            </a:r>
            <a:r>
              <a:rPr lang="en-US" altLang="en-US" sz="2000" dirty="0">
                <a:solidFill>
                  <a:schemeClr val="bg1"/>
                </a:solidFill>
                <a:cs typeface="Times New Roman" panose="02020603050405020304" pitchFamily="18" charset="0"/>
              </a:rPr>
              <a:t> for people with newly diagnosed type 2 diabetes: cluster </a:t>
            </a:r>
            <a:r>
              <a:rPr lang="en-US" altLang="en-US" sz="2000" dirty="0" err="1">
                <a:solidFill>
                  <a:schemeClr val="bg1"/>
                </a:solidFill>
                <a:cs typeface="Times New Roman" panose="02020603050405020304" pitchFamily="18" charset="0"/>
              </a:rPr>
              <a:t>randomised</a:t>
            </a:r>
            <a:r>
              <a:rPr lang="en-US" altLang="en-US" sz="2000" dirty="0">
                <a:solidFill>
                  <a:schemeClr val="bg1"/>
                </a:solidFill>
                <a:cs typeface="Times New Roman" panose="02020603050405020304" pitchFamily="18" charset="0"/>
              </a:rPr>
              <a:t> controlled trial’, </a:t>
            </a:r>
            <a:r>
              <a:rPr lang="en-US" altLang="en-US" sz="2000" i="1" dirty="0">
                <a:solidFill>
                  <a:schemeClr val="bg1"/>
                </a:solidFill>
                <a:cs typeface="Times New Roman" panose="02020603050405020304" pitchFamily="18" charset="0"/>
              </a:rPr>
              <a:t>BMJ (Clinical research ed.)</a:t>
            </a:r>
            <a:r>
              <a:rPr lang="en-US" altLang="en-US" sz="2000" dirty="0">
                <a:solidFill>
                  <a:schemeClr val="bg1"/>
                </a:solidFill>
                <a:cs typeface="Times New Roman" panose="02020603050405020304" pitchFamily="18" charset="0"/>
              </a:rPr>
              <a:t>, 336(7642), 491–495.</a:t>
            </a:r>
            <a:endParaRPr lang="en-US" altLang="en-US" sz="2000" dirty="0">
              <a:solidFill>
                <a:schemeClr val="bg1"/>
              </a:solidFill>
            </a:endParaRPr>
          </a:p>
          <a:p>
            <a:pPr eaLnBrk="0" fontAlgn="base" hangingPunct="0">
              <a:spcBef>
                <a:spcPct val="0"/>
              </a:spcBef>
              <a:spcAft>
                <a:spcPts val="600"/>
              </a:spcAft>
            </a:pPr>
            <a:r>
              <a:rPr lang="en-US" altLang="en-US" sz="2000" dirty="0">
                <a:solidFill>
                  <a:schemeClr val="bg1"/>
                </a:solidFill>
                <a:cs typeface="Times New Roman" panose="02020603050405020304" pitchFamily="18" charset="0"/>
              </a:rPr>
              <a:t>Galicia-Garcia, U., Benito-Vicente, A., </a:t>
            </a:r>
            <a:r>
              <a:rPr lang="en-US" altLang="en-US" sz="2000" dirty="0" err="1">
                <a:solidFill>
                  <a:schemeClr val="bg1"/>
                </a:solidFill>
                <a:cs typeface="Times New Roman" panose="02020603050405020304" pitchFamily="18" charset="0"/>
              </a:rPr>
              <a:t>Jebari</a:t>
            </a:r>
            <a:r>
              <a:rPr lang="en-US" altLang="en-US" sz="2000" dirty="0">
                <a:solidFill>
                  <a:schemeClr val="bg1"/>
                </a:solidFill>
                <a:cs typeface="Times New Roman" panose="02020603050405020304" pitchFamily="18" charset="0"/>
              </a:rPr>
              <a:t>, S., </a:t>
            </a:r>
            <a:r>
              <a:rPr lang="en-US" altLang="en-US" sz="2000" dirty="0" err="1">
                <a:solidFill>
                  <a:schemeClr val="bg1"/>
                </a:solidFill>
                <a:cs typeface="Times New Roman" panose="02020603050405020304" pitchFamily="18" charset="0"/>
              </a:rPr>
              <a:t>Larrea-Sebal</a:t>
            </a:r>
            <a:r>
              <a:rPr lang="en-US" altLang="en-US" sz="2000" dirty="0">
                <a:solidFill>
                  <a:schemeClr val="bg1"/>
                </a:solidFill>
                <a:cs typeface="Times New Roman" panose="02020603050405020304" pitchFamily="18" charset="0"/>
              </a:rPr>
              <a:t>, A., Siddiqi, H., Uribe, K. B., </a:t>
            </a:r>
            <a:r>
              <a:rPr lang="en-US" altLang="en-US" sz="2000" dirty="0" err="1">
                <a:solidFill>
                  <a:schemeClr val="bg1"/>
                </a:solidFill>
                <a:cs typeface="Times New Roman" panose="02020603050405020304" pitchFamily="18" charset="0"/>
              </a:rPr>
              <a:t>Ostolaza</a:t>
            </a:r>
            <a:r>
              <a:rPr lang="en-US" altLang="en-US" sz="2000" dirty="0">
                <a:solidFill>
                  <a:schemeClr val="bg1"/>
                </a:solidFill>
                <a:cs typeface="Times New Roman" panose="02020603050405020304" pitchFamily="18" charset="0"/>
              </a:rPr>
              <a:t>, H., and Martín, C. (2020) ‘Pathophysiology of Type 2 Diabetes Mellitus’, </a:t>
            </a:r>
            <a:r>
              <a:rPr lang="en-US" altLang="en-US" sz="2000" i="1" dirty="0">
                <a:solidFill>
                  <a:schemeClr val="bg1"/>
                </a:solidFill>
                <a:cs typeface="Times New Roman" panose="02020603050405020304" pitchFamily="18" charset="0"/>
              </a:rPr>
              <a:t>International journal of molecular sciences</a:t>
            </a:r>
            <a:r>
              <a:rPr lang="en-US" altLang="en-US" sz="2000" dirty="0">
                <a:solidFill>
                  <a:schemeClr val="bg1"/>
                </a:solidFill>
                <a:cs typeface="Times New Roman" panose="02020603050405020304" pitchFamily="18" charset="0"/>
              </a:rPr>
              <a:t>, 21(17), 6275.</a:t>
            </a:r>
          </a:p>
          <a:p>
            <a:pPr eaLnBrk="0" fontAlgn="base" hangingPunct="0">
              <a:spcBef>
                <a:spcPct val="0"/>
              </a:spcBef>
              <a:spcAft>
                <a:spcPts val="600"/>
              </a:spcAft>
            </a:pPr>
            <a:r>
              <a:rPr lang="en-US" altLang="en-US" sz="2000" dirty="0">
                <a:solidFill>
                  <a:schemeClr val="bg1"/>
                </a:solidFill>
                <a:cs typeface="Times New Roman" panose="02020603050405020304" pitchFamily="18" charset="0"/>
              </a:rPr>
              <a:t>Hall, J.E., and Hall, M.E. (2021). </a:t>
            </a:r>
            <a:r>
              <a:rPr lang="en-US" altLang="en-US" sz="2000" i="1" dirty="0">
                <a:solidFill>
                  <a:schemeClr val="bg1"/>
                </a:solidFill>
                <a:cs typeface="Times New Roman" panose="02020603050405020304" pitchFamily="18" charset="0"/>
              </a:rPr>
              <a:t>Guyton and Hall Textbook of Medical Physiology </a:t>
            </a:r>
            <a:r>
              <a:rPr lang="en-US" altLang="en-US" sz="2000" dirty="0">
                <a:solidFill>
                  <a:schemeClr val="bg1"/>
                </a:solidFill>
                <a:cs typeface="Times New Roman" panose="02020603050405020304" pitchFamily="18" charset="0"/>
              </a:rPr>
              <a:t>(14</a:t>
            </a:r>
            <a:r>
              <a:rPr lang="en-US" altLang="en-US" sz="2000" baseline="30000" dirty="0">
                <a:solidFill>
                  <a:schemeClr val="bg1"/>
                </a:solidFill>
                <a:cs typeface="Times New Roman" panose="02020603050405020304" pitchFamily="18" charset="0"/>
              </a:rPr>
              <a:t>th</a:t>
            </a:r>
            <a:r>
              <a:rPr lang="en-US" altLang="en-US" sz="2000" dirty="0">
                <a:solidFill>
                  <a:schemeClr val="bg1"/>
                </a:solidFill>
                <a:cs typeface="Times New Roman" panose="02020603050405020304" pitchFamily="18" charset="0"/>
              </a:rPr>
              <a:t> Edition). Canada: Elyse O’Grady.</a:t>
            </a:r>
            <a:endParaRPr kumimoji="0" lang="en-US" altLang="en-US" sz="2000" b="0" i="0" u="none" strike="noStrike" cap="none" normalizeH="0" baseline="0" dirty="0">
              <a:ln>
                <a:noFill/>
              </a:ln>
              <a:solidFill>
                <a:schemeClr val="bg1"/>
              </a:solidFill>
              <a:effectLst/>
            </a:endParaRPr>
          </a:p>
        </p:txBody>
      </p:sp>
      <p:sp>
        <p:nvSpPr>
          <p:cNvPr id="23" name="Rectangle 22">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531454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6B7AC0BA-A68E-3F45-684F-783C9B456478}"/>
              </a:ext>
            </a:extLst>
          </p:cNvPr>
          <p:cNvSpPr>
            <a:spLocks noGrp="1"/>
          </p:cNvSpPr>
          <p:nvPr>
            <p:ph type="title"/>
          </p:nvPr>
        </p:nvSpPr>
        <p:spPr>
          <a:xfrm>
            <a:off x="838200" y="669925"/>
            <a:ext cx="4508946" cy="1325563"/>
          </a:xfrm>
        </p:spPr>
        <p:txBody>
          <a:bodyPr anchor="b">
            <a:normAutofit/>
          </a:bodyPr>
          <a:lstStyle/>
          <a:p>
            <a:pPr algn="r"/>
            <a:r>
              <a:rPr lang="en-US" dirty="0">
                <a:solidFill>
                  <a:schemeClr val="bg1"/>
                </a:solidFill>
              </a:rPr>
              <a:t>References: </a:t>
            </a:r>
          </a:p>
        </p:txBody>
      </p:sp>
      <p:cxnSp>
        <p:nvCxnSpPr>
          <p:cNvPr id="21" name="Straight Connector 20">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6210" y="2026340"/>
            <a:ext cx="5220936"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5" name="Rectangle 2">
            <a:extLst>
              <a:ext uri="{FF2B5EF4-FFF2-40B4-BE49-F238E27FC236}">
                <a16:creationId xmlns:a16="http://schemas.microsoft.com/office/drawing/2014/main" id="{E7E4CF6B-BE27-B085-D158-F31ADA6803D8}"/>
              </a:ext>
            </a:extLst>
          </p:cNvPr>
          <p:cNvSpPr>
            <a:spLocks noGrp="1" noChangeArrowheads="1"/>
          </p:cNvSpPr>
          <p:nvPr>
            <p:ph idx="1"/>
          </p:nvPr>
        </p:nvSpPr>
        <p:spPr bwMode="auto">
          <a:xfrm>
            <a:off x="126206" y="2057193"/>
            <a:ext cx="11939587" cy="4716466"/>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0" rIns="91440" bIns="158700" numCol="1" anchorCtr="0" compatLnSpc="1">
            <a:prstTxWarp prst="textNoShape">
              <a:avLst/>
            </a:prstTxWarp>
            <a:noAutofit/>
          </a:bodyPr>
          <a:lstStyle/>
          <a:p>
            <a:pPr eaLnBrk="0" fontAlgn="base" hangingPunct="0">
              <a:spcBef>
                <a:spcPct val="0"/>
              </a:spcBef>
              <a:spcAft>
                <a:spcPts val="600"/>
              </a:spcAft>
            </a:pPr>
            <a:r>
              <a:rPr lang="en-US" altLang="en-US" sz="2000" dirty="0">
                <a:solidFill>
                  <a:schemeClr val="bg1"/>
                </a:solidFill>
                <a:cs typeface="Times New Roman" panose="02020603050405020304" pitchFamily="18" charset="0"/>
              </a:rPr>
              <a:t>NHS, (2025) </a:t>
            </a:r>
            <a:r>
              <a:rPr lang="en-US" altLang="en-US" sz="2000" i="1" dirty="0">
                <a:solidFill>
                  <a:schemeClr val="bg1"/>
                </a:solidFill>
                <a:cs typeface="Times New Roman" panose="02020603050405020304" pitchFamily="18" charset="0"/>
              </a:rPr>
              <a:t>Cardiovascular disease. </a:t>
            </a:r>
            <a:r>
              <a:rPr lang="en-US" altLang="en-US" sz="2000" dirty="0">
                <a:solidFill>
                  <a:schemeClr val="bg1"/>
                </a:solidFill>
                <a:cs typeface="Times New Roman" panose="02020603050405020304" pitchFamily="18" charset="0"/>
              </a:rPr>
              <a:t>Available at: </a:t>
            </a:r>
            <a:r>
              <a:rPr lang="en-US" altLang="en-US" sz="2000" dirty="0">
                <a:solidFill>
                  <a:schemeClr val="bg1"/>
                </a:solidFill>
                <a:cs typeface="Times New Roman" panose="02020603050405020304" pitchFamily="18" charset="0"/>
                <a:hlinkClick r:id="rId2"/>
              </a:rPr>
              <a:t>https://www.nhs.uk/conditions/cardiovascular-disease/</a:t>
            </a:r>
            <a:r>
              <a:rPr lang="en-US" altLang="en-US" sz="2000" dirty="0">
                <a:solidFill>
                  <a:schemeClr val="bg1"/>
                </a:solidFill>
                <a:cs typeface="Times New Roman" panose="02020603050405020304" pitchFamily="18" charset="0"/>
              </a:rPr>
              <a:t> (Accessed: 05 November 2025).</a:t>
            </a:r>
            <a:endParaRPr lang="en-US" altLang="en-US" sz="2000" dirty="0">
              <a:solidFill>
                <a:schemeClr val="bg1"/>
              </a:solidFill>
            </a:endParaRPr>
          </a:p>
          <a:p>
            <a:pPr eaLnBrk="0" fontAlgn="base" hangingPunct="0">
              <a:spcBef>
                <a:spcPct val="0"/>
              </a:spcBef>
              <a:spcAft>
                <a:spcPts val="600"/>
              </a:spcAft>
            </a:pPr>
            <a:r>
              <a:rPr kumimoji="0" lang="en-US" altLang="en-US" sz="2000" b="0" i="0" u="none" strike="noStrike" cap="none" normalizeH="0" baseline="0" dirty="0">
                <a:ln>
                  <a:noFill/>
                </a:ln>
                <a:solidFill>
                  <a:schemeClr val="bg1"/>
                </a:solidFill>
                <a:effectLst/>
                <a:cs typeface="Times New Roman" panose="02020603050405020304" pitchFamily="18" charset="0"/>
              </a:rPr>
              <a:t>NICE (2022). </a:t>
            </a:r>
            <a:r>
              <a:rPr kumimoji="0" lang="en-US" altLang="en-US" sz="2000" b="0" i="1" u="none" strike="noStrike" cap="none" normalizeH="0" baseline="0" dirty="0">
                <a:ln>
                  <a:noFill/>
                </a:ln>
                <a:solidFill>
                  <a:schemeClr val="bg1"/>
                </a:solidFill>
                <a:effectLst/>
                <a:cs typeface="Times New Roman" panose="02020603050405020304" pitchFamily="18" charset="0"/>
              </a:rPr>
              <a:t>Type 2 Diabetes in adults: Management</a:t>
            </a:r>
            <a:r>
              <a:rPr kumimoji="0" lang="en-US" altLang="en-US" sz="2000" b="0" i="0" u="none" strike="noStrike" cap="none" normalizeH="0" baseline="0" dirty="0">
                <a:ln>
                  <a:noFill/>
                </a:ln>
                <a:solidFill>
                  <a:schemeClr val="bg1"/>
                </a:solidFill>
                <a:effectLst/>
                <a:cs typeface="Times New Roman" panose="02020603050405020304" pitchFamily="18" charset="0"/>
              </a:rPr>
              <a:t>. Nice.org.uk. Available at: </a:t>
            </a:r>
            <a:r>
              <a:rPr lang="en-US" altLang="en-US" sz="2000" dirty="0">
                <a:solidFill>
                  <a:schemeClr val="bg1"/>
                </a:solidFill>
                <a:cs typeface="Times New Roman" panose="02020603050405020304" pitchFamily="18" charset="0"/>
                <a:hlinkClick r:id="rId3"/>
              </a:rPr>
              <a:t>https://www.nice.org.uk/guidance/ng28</a:t>
            </a:r>
            <a:r>
              <a:rPr lang="en-US" altLang="en-US" sz="2000" dirty="0">
                <a:solidFill>
                  <a:schemeClr val="bg1"/>
                </a:solidFill>
                <a:cs typeface="Times New Roman" panose="02020603050405020304" pitchFamily="18" charset="0"/>
              </a:rPr>
              <a:t> (Accessed:05 November 2025). </a:t>
            </a:r>
          </a:p>
          <a:p>
            <a:pPr eaLnBrk="0" fontAlgn="base" hangingPunct="0">
              <a:spcBef>
                <a:spcPct val="0"/>
              </a:spcBef>
              <a:spcAft>
                <a:spcPts val="600"/>
              </a:spcAft>
            </a:pPr>
            <a:r>
              <a:rPr lang="en-US" altLang="en-US" sz="2000" dirty="0" err="1">
                <a:solidFill>
                  <a:schemeClr val="bg1"/>
                </a:solidFill>
                <a:cs typeface="Times New Roman" panose="02020603050405020304" pitchFamily="18" charset="0"/>
              </a:rPr>
              <a:t>Nurming</a:t>
            </a:r>
            <a:r>
              <a:rPr lang="en-US" altLang="en-US" sz="2000" dirty="0">
                <a:solidFill>
                  <a:schemeClr val="bg1"/>
                </a:solidFill>
                <a:cs typeface="Times New Roman" panose="02020603050405020304" pitchFamily="18" charset="0"/>
              </a:rPr>
              <a:t> and Midwifery Council (NMC) </a:t>
            </a:r>
            <a:r>
              <a:rPr kumimoji="0" lang="en-US" altLang="en-US" sz="2000" b="0" i="0" u="none" strike="noStrike" cap="none" normalizeH="0" baseline="0" dirty="0">
                <a:ln>
                  <a:noFill/>
                </a:ln>
                <a:solidFill>
                  <a:schemeClr val="bg1"/>
                </a:solidFill>
                <a:effectLst/>
                <a:cs typeface="Times New Roman" panose="02020603050405020304" pitchFamily="18" charset="0"/>
              </a:rPr>
              <a:t>(2024). </a:t>
            </a:r>
            <a:r>
              <a:rPr kumimoji="0" lang="en-US" altLang="en-US" sz="2000" b="0" i="1" u="none" strike="noStrike" cap="none" normalizeH="0" baseline="0" dirty="0">
                <a:ln>
                  <a:noFill/>
                </a:ln>
                <a:solidFill>
                  <a:schemeClr val="bg1"/>
                </a:solidFill>
                <a:effectLst/>
                <a:cs typeface="Times New Roman" panose="02020603050405020304" pitchFamily="18" charset="0"/>
              </a:rPr>
              <a:t>The Code: Professional Standards of Practice and </a:t>
            </a:r>
            <a:r>
              <a:rPr kumimoji="0" lang="en-US" altLang="en-US" sz="2000" b="0" i="1" u="none" strike="noStrike" cap="none" normalizeH="0" baseline="0" dirty="0" err="1">
                <a:ln>
                  <a:noFill/>
                </a:ln>
                <a:solidFill>
                  <a:schemeClr val="bg1"/>
                </a:solidFill>
                <a:effectLst/>
                <a:cs typeface="Times New Roman" panose="02020603050405020304" pitchFamily="18" charset="0"/>
              </a:rPr>
              <a:t>Behaviour</a:t>
            </a:r>
            <a:r>
              <a:rPr kumimoji="0" lang="en-US" altLang="en-US" sz="2000" b="0" i="1" u="none" strike="noStrike" cap="none" normalizeH="0" baseline="0" dirty="0">
                <a:ln>
                  <a:noFill/>
                </a:ln>
                <a:solidFill>
                  <a:schemeClr val="bg1"/>
                </a:solidFill>
                <a:effectLst/>
                <a:cs typeface="Times New Roman" panose="02020603050405020304" pitchFamily="18" charset="0"/>
              </a:rPr>
              <a:t> for nurses, Midwives and Nursing Associates</a:t>
            </a:r>
            <a:r>
              <a:rPr kumimoji="0" lang="en-US" altLang="en-US" sz="2000" b="0" i="0" u="none" strike="noStrike" cap="none" normalizeH="0" baseline="0" dirty="0">
                <a:ln>
                  <a:noFill/>
                </a:ln>
                <a:solidFill>
                  <a:schemeClr val="bg1"/>
                </a:solidFill>
                <a:effectLst/>
                <a:cs typeface="Times New Roman" panose="02020603050405020304" pitchFamily="18" charset="0"/>
              </a:rPr>
              <a:t>. Available at: </a:t>
            </a:r>
            <a:r>
              <a:rPr lang="en-US" altLang="en-US" sz="2000" dirty="0">
                <a:solidFill>
                  <a:schemeClr val="bg1"/>
                </a:solidFill>
                <a:cs typeface="Times New Roman" panose="02020603050405020304" pitchFamily="18" charset="0"/>
                <a:hlinkClick r:id="rId4"/>
              </a:rPr>
              <a:t>https://www.nmc.org.uk/standards/code/</a:t>
            </a:r>
            <a:r>
              <a:rPr lang="en-US" altLang="en-US" sz="2000" dirty="0">
                <a:solidFill>
                  <a:schemeClr val="bg1"/>
                </a:solidFill>
                <a:cs typeface="Times New Roman" panose="02020603050405020304" pitchFamily="18" charset="0"/>
              </a:rPr>
              <a:t> (Accessed: 12 November 2025).</a:t>
            </a:r>
          </a:p>
          <a:p>
            <a:pPr eaLnBrk="0" fontAlgn="base" hangingPunct="0">
              <a:spcBef>
                <a:spcPct val="0"/>
              </a:spcBef>
              <a:spcAft>
                <a:spcPts val="600"/>
              </a:spcAft>
            </a:pPr>
            <a:r>
              <a:rPr lang="en-US" altLang="en-US" sz="2000" dirty="0">
                <a:solidFill>
                  <a:schemeClr val="bg1"/>
                </a:solidFill>
                <a:cs typeface="Times New Roman" panose="02020603050405020304" pitchFamily="18" charset="0"/>
              </a:rPr>
              <a:t>Meskell M. (2010) ‘Principles of Anatomy and Physiology’, </a:t>
            </a:r>
            <a:r>
              <a:rPr lang="en-US" altLang="en-US" sz="2000" i="1" dirty="0">
                <a:solidFill>
                  <a:schemeClr val="bg1"/>
                </a:solidFill>
                <a:cs typeface="Times New Roman" panose="02020603050405020304" pitchFamily="18" charset="0"/>
              </a:rPr>
              <a:t>Journal of Anatomy</a:t>
            </a:r>
            <a:r>
              <a:rPr lang="en-US" altLang="en-US" sz="2000" dirty="0">
                <a:solidFill>
                  <a:schemeClr val="bg1"/>
                </a:solidFill>
                <a:cs typeface="Times New Roman" panose="02020603050405020304" pitchFamily="18" charset="0"/>
              </a:rPr>
              <a:t>, 217(5), 631.</a:t>
            </a:r>
          </a:p>
          <a:p>
            <a:pPr eaLnBrk="0" fontAlgn="base" hangingPunct="0">
              <a:spcBef>
                <a:spcPct val="0"/>
              </a:spcBef>
              <a:spcAft>
                <a:spcPts val="600"/>
              </a:spcAft>
            </a:pPr>
            <a:r>
              <a:rPr lang="en-US" altLang="en-US" sz="2000" dirty="0" err="1">
                <a:solidFill>
                  <a:schemeClr val="bg1"/>
                </a:solidFill>
                <a:cs typeface="Times New Roman" panose="02020603050405020304" pitchFamily="18" charset="0"/>
              </a:rPr>
              <a:t>Zinman</a:t>
            </a:r>
            <a:r>
              <a:rPr lang="en-US" altLang="en-US" sz="2000" dirty="0">
                <a:solidFill>
                  <a:schemeClr val="bg1"/>
                </a:solidFill>
                <a:cs typeface="Times New Roman" panose="02020603050405020304" pitchFamily="18" charset="0"/>
              </a:rPr>
              <a:t>, B., </a:t>
            </a:r>
            <a:r>
              <a:rPr lang="en-US" altLang="en-US" sz="2000" dirty="0" err="1">
                <a:solidFill>
                  <a:schemeClr val="bg1"/>
                </a:solidFill>
                <a:cs typeface="Times New Roman" panose="02020603050405020304" pitchFamily="18" charset="0"/>
              </a:rPr>
              <a:t>Wanner</a:t>
            </a:r>
            <a:r>
              <a:rPr lang="en-US" altLang="en-US" sz="2000" dirty="0">
                <a:solidFill>
                  <a:schemeClr val="bg1"/>
                </a:solidFill>
                <a:cs typeface="Times New Roman" panose="02020603050405020304" pitchFamily="18" charset="0"/>
              </a:rPr>
              <a:t>, C., </a:t>
            </a:r>
            <a:r>
              <a:rPr lang="en-US" altLang="en-US" sz="2000" dirty="0" err="1">
                <a:solidFill>
                  <a:schemeClr val="bg1"/>
                </a:solidFill>
                <a:cs typeface="Times New Roman" panose="02020603050405020304" pitchFamily="18" charset="0"/>
              </a:rPr>
              <a:t>Lachin</a:t>
            </a:r>
            <a:r>
              <a:rPr lang="en-US" altLang="en-US" sz="2000" dirty="0">
                <a:solidFill>
                  <a:schemeClr val="bg1"/>
                </a:solidFill>
                <a:cs typeface="Times New Roman" panose="02020603050405020304" pitchFamily="18" charset="0"/>
              </a:rPr>
              <a:t>, J. M., et al. (2015) ‘</a:t>
            </a:r>
            <a:r>
              <a:rPr lang="en-US" altLang="en-US" sz="2000" dirty="0" err="1">
                <a:solidFill>
                  <a:schemeClr val="bg1"/>
                </a:solidFill>
                <a:cs typeface="Times New Roman" panose="02020603050405020304" pitchFamily="18" charset="0"/>
              </a:rPr>
              <a:t>Empagliflozin</a:t>
            </a:r>
            <a:r>
              <a:rPr lang="en-US" altLang="en-US" sz="2000" dirty="0">
                <a:solidFill>
                  <a:schemeClr val="bg1"/>
                </a:solidFill>
                <a:cs typeface="Times New Roman" panose="02020603050405020304" pitchFamily="18" charset="0"/>
              </a:rPr>
              <a:t>, Cardiovascular Outcomes, and Mortality in Type 2 Diabetes’, </a:t>
            </a:r>
            <a:r>
              <a:rPr lang="en-US" altLang="en-US" sz="2000" i="1" dirty="0">
                <a:solidFill>
                  <a:schemeClr val="bg1"/>
                </a:solidFill>
                <a:cs typeface="Times New Roman" panose="02020603050405020304" pitchFamily="18" charset="0"/>
              </a:rPr>
              <a:t>The New England journal of medicine</a:t>
            </a:r>
            <a:r>
              <a:rPr lang="en-US" altLang="en-US" sz="2000" dirty="0">
                <a:solidFill>
                  <a:schemeClr val="bg1"/>
                </a:solidFill>
                <a:cs typeface="Times New Roman" panose="02020603050405020304" pitchFamily="18" charset="0"/>
              </a:rPr>
              <a:t>, 373(22), 2117–2128.</a:t>
            </a:r>
            <a:endParaRPr kumimoji="0" lang="en-US" altLang="en-US" sz="2000" b="0" i="0" u="none" strike="noStrike" cap="none" normalizeH="0" baseline="0" dirty="0">
              <a:ln>
                <a:noFill/>
              </a:ln>
              <a:solidFill>
                <a:schemeClr val="bg1"/>
              </a:solidFill>
              <a:effectLst/>
            </a:endParaRPr>
          </a:p>
        </p:txBody>
      </p:sp>
      <p:sp>
        <p:nvSpPr>
          <p:cNvPr id="23" name="Rectangle 22">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7799864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359</TotalTime>
  <Words>887</Words>
  <Application>Microsoft Office PowerPoint</Application>
  <PresentationFormat>Widescreen</PresentationFormat>
  <Paragraphs>100</Paragraphs>
  <Slides>15</Slides>
  <Notes>0</Notes>
  <HiddenSlides>0</HiddenSlides>
  <MMClips>13</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  Care Plan for a Person with Type 2 Diabetes Mellitus </vt:lpstr>
      <vt:lpstr>Type 2 Diabetes Mellitus Introduction:</vt:lpstr>
      <vt:lpstr>Relevant Anatomy and Physiology:</vt:lpstr>
      <vt:lpstr>Pathophysiology of Type 2 Diabetes:</vt:lpstr>
      <vt:lpstr>Fictional Patient Profile:</vt:lpstr>
      <vt:lpstr>Impact of the Condition on Body Functioning:</vt:lpstr>
      <vt:lpstr>Evidence-Based Care Plan</vt:lpstr>
      <vt:lpstr>PowerPoint Presentation</vt:lpstr>
      <vt:lpstr>2. Medication Management:</vt:lpstr>
      <vt:lpstr>3. Lifestyle Modification:</vt:lpstr>
      <vt:lpstr>4. Communication and Ethical Considerations:</vt:lpstr>
      <vt:lpstr>5. Patient Education:</vt:lpstr>
      <vt:lpstr>Conclusion:</vt:lpstr>
      <vt:lpstr>References: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Care Plan for a Person with Type 2 Diabetes Mellitus </dc:title>
  <dc:creator>Sobia Khan</dc:creator>
  <cp:lastModifiedBy>Sobia Khan (2327970)</cp:lastModifiedBy>
  <cp:revision>18</cp:revision>
  <dcterms:created xsi:type="dcterms:W3CDTF">2025-11-15T16:06:13Z</dcterms:created>
  <dcterms:modified xsi:type="dcterms:W3CDTF">2025-11-16T11:27:58Z</dcterms:modified>
</cp:coreProperties>
</file>