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70" r:id="rId6"/>
    <p:sldId id="271" r:id="rId7"/>
    <p:sldId id="284" r:id="rId8"/>
    <p:sldId id="272" r:id="rId9"/>
    <p:sldId id="281" r:id="rId10"/>
    <p:sldId id="285" r:id="rId11"/>
    <p:sldId id="273" r:id="rId12"/>
    <p:sldId id="283" r:id="rId13"/>
    <p:sldId id="275" r:id="rId14"/>
    <p:sldId id="282" r:id="rId15"/>
    <p:sldId id="290" r:id="rId16"/>
    <p:sldId id="274" r:id="rId17"/>
    <p:sldId id="276" r:id="rId18"/>
    <p:sldId id="280" r:id="rId19"/>
    <p:sldId id="293" r:id="rId20"/>
    <p:sldId id="294" r:id="rId21"/>
    <p:sldId id="287" r:id="rId22"/>
    <p:sldId id="286" r:id="rId23"/>
    <p:sldId id="288" r:id="rId24"/>
    <p:sldId id="289" r:id="rId25"/>
    <p:sldId id="265" r:id="rId26"/>
    <p:sldId id="267" r:id="rId27"/>
    <p:sldId id="266" r:id="rId28"/>
    <p:sldId id="278" r:id="rId29"/>
    <p:sldId id="277" r:id="rId30"/>
    <p:sldId id="279" r:id="rId31"/>
    <p:sldId id="264" r:id="rId32"/>
    <p:sldId id="263" r:id="rId33"/>
    <p:sldId id="269" r:id="rId34"/>
    <p:sldId id="268" r:id="rId35"/>
    <p:sldId id="295" r:id="rId36"/>
    <p:sldId id="296" r:id="rId37"/>
    <p:sldId id="26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3917"/>
    <a:srgbClr val="003300"/>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EA9E-83E8-437A-ABBD-05734DCC37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4CF241-DD33-423A-9CC2-E123D5FF29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900F42-3D19-4550-851B-AD4B85575CA7}"/>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F78D280D-47D9-4832-9614-92240EB47F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4026D4-904B-46CA-9187-DC9A6455C816}"/>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2518836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4114-DD38-406D-B03F-B30D6FE036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96A5BB-8892-475C-99B1-925BE3A114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2E1340-B7EB-419E-86C2-20DDCFAB2FEA}"/>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4CF7378B-320A-43AB-B87C-0E229A139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B594B9-91B7-4289-993E-1B7A9212DE69}"/>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092741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59F5-BB19-43D9-B283-C1F3579278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BDFE97-BC61-4EA7-BFE3-C5764A1CF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7DC1-658C-4E34-B782-B9513338C654}"/>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27416A96-0FE3-4A39-9045-FDD184455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0B35B9-5667-42D8-B9F2-40E703AE69B9}"/>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103441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B5BD-3F07-42CF-A16A-C5198C9FD9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6A53C1-9427-43CC-B153-D9208D414A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8901DF-DDE3-4C57-BA28-9D43F5249E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90CD07-CE2C-4386-82BC-199EA64B7DC9}"/>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6" name="Footer Placeholder 5">
            <a:extLst>
              <a:ext uri="{FF2B5EF4-FFF2-40B4-BE49-F238E27FC236}">
                <a16:creationId xmlns:a16="http://schemas.microsoft.com/office/drawing/2014/main" id="{5D439F87-030C-479B-90B6-6441D21D9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DC5410-A6C5-45BD-B3A6-6FC0FD59C283}"/>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2756213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55A5-1B9A-4F09-95E1-E52B3AD037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0072E-A495-4C3C-A102-7B89475EB1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D9FFF8-A221-4844-B244-7AEBE75BD0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BA4FD4-A261-43F8-ACCE-5C5060F793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5E7B37-CA2B-412C-84D4-BA4C646B1C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8819E6-0461-4232-BDDF-17E6410231AA}"/>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8" name="Footer Placeholder 7">
            <a:extLst>
              <a:ext uri="{FF2B5EF4-FFF2-40B4-BE49-F238E27FC236}">
                <a16:creationId xmlns:a16="http://schemas.microsoft.com/office/drawing/2014/main" id="{17EC146E-AC3B-4211-B29D-C1AF7DC920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4216D4-73C1-489C-A8FC-ECE4D038EB21}"/>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128239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BA63-2E59-4C31-B662-BF3A40F0B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943F-D3F3-44D3-B435-B9417468D681}"/>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4" name="Footer Placeholder 3">
            <a:extLst>
              <a:ext uri="{FF2B5EF4-FFF2-40B4-BE49-F238E27FC236}">
                <a16:creationId xmlns:a16="http://schemas.microsoft.com/office/drawing/2014/main" id="{7E843B85-7941-44BD-8FEB-817668AF26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DB7934-6A63-4113-981E-4754EBB2A1DB}"/>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11342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934B7-1DB9-403C-8E2F-1432A6D35EB4}"/>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3" name="Footer Placeholder 2">
            <a:extLst>
              <a:ext uri="{FF2B5EF4-FFF2-40B4-BE49-F238E27FC236}">
                <a16:creationId xmlns:a16="http://schemas.microsoft.com/office/drawing/2014/main" id="{58EAB6E9-A6C5-4B1E-8314-CD889B8698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AC2F6B-0AC7-4FEE-ABFB-DB164D5247BE}"/>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534537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7325-6A3E-4D85-8342-30DDFDD7BE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B41DB8-EC26-40D7-B25A-915F731621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6A8A33-AE2C-483E-8FFC-2672F9400E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92042E-A18F-420D-A1E4-55E65771610F}"/>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6" name="Footer Placeholder 5">
            <a:extLst>
              <a:ext uri="{FF2B5EF4-FFF2-40B4-BE49-F238E27FC236}">
                <a16:creationId xmlns:a16="http://schemas.microsoft.com/office/drawing/2014/main" id="{4A813374-EC5E-4A53-9CA0-B317D96278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326659-B1BF-4540-990F-EBA2EB7BE7E2}"/>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100620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63AFC-9C63-45B4-9EA6-B616147A13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F867D5-DED8-4A88-8A9C-DAB803BB2A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B5BABD-F810-4ED8-8E20-B4ABD0D88D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86D7D-7C1D-451D-96B0-75A989508CB6}"/>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6" name="Footer Placeholder 5">
            <a:extLst>
              <a:ext uri="{FF2B5EF4-FFF2-40B4-BE49-F238E27FC236}">
                <a16:creationId xmlns:a16="http://schemas.microsoft.com/office/drawing/2014/main" id="{9C5F551B-47E3-45A6-8253-A6FE520C5E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78EC2-CFB0-4AB5-83E7-F74CB052492D}"/>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714613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82021-66C1-4130-9E8D-D9F2245D4A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5A2D71-A006-40DF-8A83-F5E836954D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6288D5-3405-4269-8CFA-A9B6FDA3AF5B}"/>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0CA6FF1C-74E0-4A45-8EE6-AC56CC45B3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B9008-C33A-42AA-8766-1EA2E64F64E4}"/>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17523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E137AA-3A26-4162-BD11-840AF80983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BC1FCE-00EB-4648-9527-377DDEBFCF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5BB00-6ACE-4E10-B356-BDE65C51EF38}"/>
              </a:ext>
            </a:extLst>
          </p:cNvPr>
          <p:cNvSpPr>
            <a:spLocks noGrp="1"/>
          </p:cNvSpPr>
          <p:nvPr>
            <p:ph type="dt" sz="half" idx="10"/>
          </p:nvPr>
        </p:nvSpPr>
        <p:spPr/>
        <p:txBody>
          <a:body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D375A90A-6EEB-4185-B020-C117C3176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BD409-CDAC-4B7A-A43D-62D8A2D5F244}"/>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260006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78CF2B-1F55-45B8-8621-C138781F17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FDE3B9-FCB9-43F0-84CB-B038655B50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2EB99-6CBC-4022-A815-70D037428E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D80AF0-3F12-441A-85AF-9F51226AA44B}" type="datetimeFigureOut">
              <a:rPr lang="en-GB" smtClean="0"/>
              <a:t>19/11/2020</a:t>
            </a:fld>
            <a:endParaRPr lang="en-GB"/>
          </a:p>
        </p:txBody>
      </p:sp>
      <p:sp>
        <p:nvSpPr>
          <p:cNvPr id="5" name="Footer Placeholder 4">
            <a:extLst>
              <a:ext uri="{FF2B5EF4-FFF2-40B4-BE49-F238E27FC236}">
                <a16:creationId xmlns:a16="http://schemas.microsoft.com/office/drawing/2014/main" id="{1B1DCBC6-9DC5-4DB8-A781-487E446879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C58DD7-514C-42E3-8CB2-492BAF4EC4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C9135E-53F9-47F0-A335-9C41E254FDE0}" type="slidenum">
              <a:rPr lang="en-GB" smtClean="0"/>
              <a:t>‹#›</a:t>
            </a:fld>
            <a:endParaRPr lang="en-GB"/>
          </a:p>
        </p:txBody>
      </p:sp>
    </p:spTree>
    <p:extLst>
      <p:ext uri="{BB962C8B-B14F-4D97-AF65-F5344CB8AC3E}">
        <p14:creationId xmlns:p14="http://schemas.microsoft.com/office/powerpoint/2010/main" val="838578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hyperlink" Target="https://www.ucl.ac.uk/global-governance/sites/global-governance/files/the_uk_prison_system_compliance_with_international_human_rights_law_external_version.pdf" TargetMode="External"/><Relationship Id="rId2" Type="http://schemas.openxmlformats.org/officeDocument/2006/relationships/hyperlink" Target="https://www.ucl.ac.uk/global-governance/sites/globa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18.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image" Target="../media/image19.jp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image" Target="../media/image24.jp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collections/prison-population-statistics" TargetMode="External"/><Relationship Id="rId2" Type="http://schemas.openxmlformats.org/officeDocument/2006/relationships/hyperlink" Target="https://www.gov.uk/government/news/new-support-plan-to-improve-jails" TargetMode="External"/><Relationship Id="rId1" Type="http://schemas.openxmlformats.org/officeDocument/2006/relationships/slideLayout" Target="../slideLayouts/slideLayout7.xml"/><Relationship Id="rId5" Type="http://schemas.openxmlformats.org/officeDocument/2006/relationships/hyperlink" Target="https://www.gov.uk/government/statistics/hmpps-workforce-prison-officer-recruitment-management-information-march-2018" TargetMode="External"/><Relationship Id="rId4" Type="http://schemas.openxmlformats.org/officeDocument/2006/relationships/hyperlink" Target="https://www.gov.uk/government/publications/substance-misuse-treatment-in-secure-settings-2018-to-2019/alcohol-and-drug-treatment-in-secure-settings-2018-to-2019-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8C48-D8C0-4FCB-A5B4-A9B3A3E2AB00}"/>
              </a:ext>
            </a:extLst>
          </p:cNvPr>
          <p:cNvSpPr>
            <a:spLocks noGrp="1"/>
          </p:cNvSpPr>
          <p:nvPr>
            <p:ph type="ctrTitle"/>
          </p:nvPr>
        </p:nvSpPr>
        <p:spPr>
          <a:xfrm>
            <a:off x="6746627" y="959244"/>
            <a:ext cx="5150097" cy="2581275"/>
          </a:xfrm>
        </p:spPr>
        <p:txBody>
          <a:bodyPr anchor="b">
            <a:normAutofit/>
          </a:bodyPr>
          <a:lstStyle/>
          <a:p>
            <a:pPr algn="l"/>
            <a:r>
              <a:rPr lang="en-GB" dirty="0"/>
              <a:t>Prisons &amp; Imprisonment II</a:t>
            </a:r>
          </a:p>
        </p:txBody>
      </p:sp>
      <p:sp>
        <p:nvSpPr>
          <p:cNvPr id="3" name="Subtitle 2">
            <a:extLst>
              <a:ext uri="{FF2B5EF4-FFF2-40B4-BE49-F238E27FC236}">
                <a16:creationId xmlns:a16="http://schemas.microsoft.com/office/drawing/2014/main" id="{1F8CED81-D44A-4298-A6D4-9F47A14AE301}"/>
              </a:ext>
            </a:extLst>
          </p:cNvPr>
          <p:cNvSpPr>
            <a:spLocks noGrp="1"/>
          </p:cNvSpPr>
          <p:nvPr>
            <p:ph type="subTitle" idx="1"/>
          </p:nvPr>
        </p:nvSpPr>
        <p:spPr>
          <a:xfrm>
            <a:off x="6746627" y="4750893"/>
            <a:ext cx="4645250" cy="1147863"/>
          </a:xfrm>
        </p:spPr>
        <p:txBody>
          <a:bodyPr anchor="t">
            <a:normAutofit/>
          </a:bodyPr>
          <a:lstStyle/>
          <a:p>
            <a:pPr algn="l"/>
            <a:r>
              <a:rPr lang="en-GB" sz="3200" dirty="0"/>
              <a:t>Dr Claudine Young</a:t>
            </a:r>
          </a:p>
          <a:p>
            <a:pPr algn="l"/>
            <a:r>
              <a:rPr lang="en-GB" sz="3200" dirty="0"/>
              <a:t>c.young@uwtsd.ac.uk</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building with a grassy field&#10;&#10;Description automatically generated">
            <a:extLst>
              <a:ext uri="{FF2B5EF4-FFF2-40B4-BE49-F238E27FC236}">
                <a16:creationId xmlns:a16="http://schemas.microsoft.com/office/drawing/2014/main" id="{296E293F-5909-4D55-B5CF-C09228DA9F24}"/>
              </a:ext>
            </a:extLst>
          </p:cNvPr>
          <p:cNvPicPr>
            <a:picLocks noChangeAspect="1"/>
          </p:cNvPicPr>
          <p:nvPr/>
        </p:nvPicPr>
        <p:blipFill rotWithShape="1">
          <a:blip r:embed="rId2">
            <a:extLst>
              <a:ext uri="{28A0092B-C50C-407E-A947-70E740481C1C}">
                <a14:useLocalDpi xmlns:a14="http://schemas.microsoft.com/office/drawing/2010/main" val="0"/>
              </a:ext>
            </a:extLst>
          </a:blip>
          <a:srcRect l="28139" r="20474"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6592538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12191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239FE9-EE65-460B-8E97-9ACE293A8D98}"/>
              </a:ext>
            </a:extLst>
          </p:cNvPr>
          <p:cNvSpPr txBox="1"/>
          <p:nvPr/>
        </p:nvSpPr>
        <p:spPr>
          <a:xfrm>
            <a:off x="650449" y="4559523"/>
            <a:ext cx="10901471" cy="1236440"/>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6000">
                <a:solidFill>
                  <a:schemeClr val="bg1"/>
                </a:solidFill>
                <a:latin typeface="+mj-lt"/>
                <a:ea typeface="+mj-ea"/>
                <a:cs typeface="+mj-cs"/>
              </a:rPr>
              <a:t>Is there a prison crisis?</a:t>
            </a:r>
          </a:p>
        </p:txBody>
      </p:sp>
      <p:pic>
        <p:nvPicPr>
          <p:cNvPr id="3" name="Picture 2" descr="A car parked on the side of a building&#10;&#10;Description automatically generated">
            <a:extLst>
              <a:ext uri="{FF2B5EF4-FFF2-40B4-BE49-F238E27FC236}">
                <a16:creationId xmlns:a16="http://schemas.microsoft.com/office/drawing/2014/main" id="{3BE1F41A-FBA5-497D-8310-AB5949B9AFFC}"/>
              </a:ext>
            </a:extLst>
          </p:cNvPr>
          <p:cNvPicPr>
            <a:picLocks noChangeAspect="1"/>
          </p:cNvPicPr>
          <p:nvPr/>
        </p:nvPicPr>
        <p:blipFill rotWithShape="1">
          <a:blip r:embed="rId4">
            <a:extLst>
              <a:ext uri="{28A0092B-C50C-407E-A947-70E740481C1C}">
                <a14:useLocalDpi xmlns:a14="http://schemas.microsoft.com/office/drawing/2010/main" val="0"/>
              </a:ext>
            </a:extLst>
          </a:blip>
          <a:srcRect t="19532" b="1886"/>
          <a:stretch/>
        </p:blipFill>
        <p:spPr>
          <a:xfrm>
            <a:off x="20" y="1"/>
            <a:ext cx="12191979" cy="4239482"/>
          </a:xfrm>
          <a:prstGeom prst="rect">
            <a:avLst/>
          </a:prstGeom>
        </p:spPr>
      </p:pic>
      <p:pic>
        <p:nvPicPr>
          <p:cNvPr id="2" name="Recorded Sound">
            <a:hlinkClick r:id="" action="ppaction://media"/>
            <a:extLst>
              <a:ext uri="{FF2B5EF4-FFF2-40B4-BE49-F238E27FC236}">
                <a16:creationId xmlns:a16="http://schemas.microsoft.com/office/drawing/2014/main" id="{F98EB21C-A618-4601-8930-20D7649CAD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2249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30ACA-9FC8-4FDF-97B3-F741AE121A9B}"/>
              </a:ext>
            </a:extLst>
          </p:cNvPr>
          <p:cNvSpPr txBox="1"/>
          <p:nvPr/>
        </p:nvSpPr>
        <p:spPr>
          <a:xfrm>
            <a:off x="6210300" y="1709030"/>
            <a:ext cx="5981700" cy="3170099"/>
          </a:xfrm>
          <a:prstGeom prst="rect">
            <a:avLst/>
          </a:prstGeom>
          <a:noFill/>
        </p:spPr>
        <p:txBody>
          <a:bodyPr wrap="square" rtlCol="0">
            <a:spAutoFit/>
          </a:bodyPr>
          <a:lstStyle/>
          <a:p>
            <a:r>
              <a:rPr lang="en-GB" sz="4000" dirty="0">
                <a:solidFill>
                  <a:schemeClr val="bg1"/>
                </a:solidFill>
              </a:rPr>
              <a:t>The penal system has been ‘in a perpetual state of crisis since the Gladstone Committee report in 1895’ (Fitzgerald &amp; Sim 1982:3).  </a:t>
            </a:r>
          </a:p>
        </p:txBody>
      </p:sp>
      <p:pic>
        <p:nvPicPr>
          <p:cNvPr id="4" name="Picture 3" descr="A person in a green shirt standing in front of a door&#10;&#10;Description automatically generated">
            <a:extLst>
              <a:ext uri="{FF2B5EF4-FFF2-40B4-BE49-F238E27FC236}">
                <a16:creationId xmlns:a16="http://schemas.microsoft.com/office/drawing/2014/main" id="{17E726A7-CBDE-4761-AE57-E26CD2E57C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321" y="1400784"/>
            <a:ext cx="5827679" cy="4056434"/>
          </a:xfrm>
          <a:prstGeom prst="rect">
            <a:avLst/>
          </a:prstGeom>
        </p:spPr>
      </p:pic>
    </p:spTree>
    <p:extLst>
      <p:ext uri="{BB962C8B-B14F-4D97-AF65-F5344CB8AC3E}">
        <p14:creationId xmlns:p14="http://schemas.microsoft.com/office/powerpoint/2010/main" val="3418789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D584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2809B8-FD6C-4768-A556-90BAC4350E76}"/>
              </a:ext>
            </a:extLst>
          </p:cNvPr>
          <p:cNvSpPr txBox="1"/>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dirty="0">
                <a:solidFill>
                  <a:srgbClr val="FFFFFF"/>
                </a:solidFill>
                <a:latin typeface="+mj-lt"/>
                <a:ea typeface="+mj-ea"/>
                <a:cs typeface="+mj-cs"/>
              </a:rPr>
              <a:t>Orthodox view of the prison crisis</a:t>
            </a:r>
          </a:p>
        </p:txBody>
      </p:sp>
      <p:pic>
        <p:nvPicPr>
          <p:cNvPr id="3" name="Picture 2" descr="A person sitting on a bed&#10;&#10;Description automatically generated">
            <a:extLst>
              <a:ext uri="{FF2B5EF4-FFF2-40B4-BE49-F238E27FC236}">
                <a16:creationId xmlns:a16="http://schemas.microsoft.com/office/drawing/2014/main" id="{19666A3C-DEB0-4EF0-B243-2A9BEA723BB0}"/>
              </a:ext>
            </a:extLst>
          </p:cNvPr>
          <p:cNvPicPr>
            <a:picLocks noChangeAspect="1"/>
          </p:cNvPicPr>
          <p:nvPr/>
        </p:nvPicPr>
        <p:blipFill rotWithShape="1">
          <a:blip r:embed="rId4">
            <a:extLst>
              <a:ext uri="{28A0092B-C50C-407E-A947-70E740481C1C}">
                <a14:useLocalDpi xmlns:a14="http://schemas.microsoft.com/office/drawing/2010/main" val="0"/>
              </a:ext>
            </a:extLst>
          </a:blip>
          <a:srcRect t="2618" b="3556"/>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99B7E3C-A78F-4E62-A28A-793D7EB5342A}"/>
              </a:ext>
            </a:extLst>
          </p:cNvPr>
          <p:cNvSpPr/>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solidFill>
                  <a:srgbClr val="FFFFFF"/>
                </a:solidFill>
              </a:rPr>
              <a:t>High prison population</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Overcrowding</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Staffing levels &amp; staff morale</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Poor conditions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Security and control issues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‘Toxic mix’ of prisoners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Disturbances, control issues and prison riots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a:t>
            </a:r>
            <a:r>
              <a:rPr lang="en-US" sz="1600" dirty="0" err="1">
                <a:solidFill>
                  <a:srgbClr val="FFFFFF"/>
                </a:solidFill>
              </a:rPr>
              <a:t>Cavadino</a:t>
            </a:r>
            <a:r>
              <a:rPr lang="en-US" sz="1600" dirty="0">
                <a:solidFill>
                  <a:srgbClr val="FFFFFF"/>
                </a:solidFill>
              </a:rPr>
              <a:t>, Dignan &amp; Mair 2013)</a:t>
            </a:r>
          </a:p>
        </p:txBody>
      </p:sp>
      <p:pic>
        <p:nvPicPr>
          <p:cNvPr id="2" name="Recorded Sound">
            <a:hlinkClick r:id="" action="ppaction://media"/>
            <a:extLst>
              <a:ext uri="{FF2B5EF4-FFF2-40B4-BE49-F238E27FC236}">
                <a16:creationId xmlns:a16="http://schemas.microsoft.com/office/drawing/2014/main" id="{FB9C7A5E-7040-4089-986C-841B7B7170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6143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5A639BC-41D1-4A77-9D97-D56267F79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5352" y="0"/>
            <a:ext cx="582971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Recorded Sound">
            <a:hlinkClick r:id="" action="ppaction://media"/>
            <a:extLst>
              <a:ext uri="{FF2B5EF4-FFF2-40B4-BE49-F238E27FC236}">
                <a16:creationId xmlns:a16="http://schemas.microsoft.com/office/drawing/2014/main" id="{958D8FA0-3E13-4CAC-A3B5-91D0BAE7F1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8129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581F8-3F26-4408-9775-4FDD17D976B9}"/>
              </a:ext>
            </a:extLst>
          </p:cNvPr>
          <p:cNvSpPr>
            <a:spLocks noGrp="1"/>
          </p:cNvSpPr>
          <p:nvPr>
            <p:ph type="title"/>
          </p:nvPr>
        </p:nvSpPr>
        <p:spPr/>
        <p:txBody>
          <a:bodyPr/>
          <a:lstStyle/>
          <a:p>
            <a:r>
              <a:rPr lang="en-GB" dirty="0">
                <a:solidFill>
                  <a:schemeClr val="bg1"/>
                </a:solidFill>
              </a:rPr>
              <a:t>Rising prison population</a:t>
            </a:r>
          </a:p>
        </p:txBody>
      </p:sp>
      <p:sp>
        <p:nvSpPr>
          <p:cNvPr id="3" name="Content Placeholder 2">
            <a:extLst>
              <a:ext uri="{FF2B5EF4-FFF2-40B4-BE49-F238E27FC236}">
                <a16:creationId xmlns:a16="http://schemas.microsoft.com/office/drawing/2014/main" id="{789A68F9-DAF4-452C-9948-066BA8DBB895}"/>
              </a:ext>
            </a:extLst>
          </p:cNvPr>
          <p:cNvSpPr>
            <a:spLocks noGrp="1"/>
          </p:cNvSpPr>
          <p:nvPr>
            <p:ph idx="1"/>
          </p:nvPr>
        </p:nvSpPr>
        <p:spPr/>
        <p:txBody>
          <a:bodyPr/>
          <a:lstStyle/>
          <a:p>
            <a:r>
              <a:rPr lang="en-GB" dirty="0">
                <a:solidFill>
                  <a:schemeClr val="bg1"/>
                </a:solidFill>
              </a:rPr>
              <a:t>1990 – prison population 158% greater than in 1900 (annual increase 1.7% per annum)</a:t>
            </a:r>
          </a:p>
          <a:p>
            <a:r>
              <a:rPr lang="en-GB" dirty="0">
                <a:solidFill>
                  <a:schemeClr val="bg1"/>
                </a:solidFill>
              </a:rPr>
              <a:t>1990-2015 population had increased by approx. 90%, average annual increase 3.6% (Allen &amp; Dempsey 2016:4)</a:t>
            </a:r>
          </a:p>
          <a:p>
            <a:r>
              <a:rPr lang="en-GB" dirty="0">
                <a:solidFill>
                  <a:schemeClr val="bg1"/>
                </a:solidFill>
              </a:rPr>
              <a:t>The rise since 1990s due to longer sentences, not increases in crime levels</a:t>
            </a:r>
          </a:p>
          <a:p>
            <a:r>
              <a:rPr lang="en-GB" dirty="0">
                <a:solidFill>
                  <a:schemeClr val="bg1"/>
                </a:solidFill>
              </a:rPr>
              <a:t>Failures to redress reliance on custodial sentences since Michael Howard’s tenure as Home Secretary</a:t>
            </a:r>
          </a:p>
        </p:txBody>
      </p:sp>
      <p:pic>
        <p:nvPicPr>
          <p:cNvPr id="4" name="Recorded Sound">
            <a:hlinkClick r:id="" action="ppaction://media"/>
            <a:extLst>
              <a:ext uri="{FF2B5EF4-FFF2-40B4-BE49-F238E27FC236}">
                <a16:creationId xmlns:a16="http://schemas.microsoft.com/office/drawing/2014/main" id="{1F295F38-AB3B-4399-AB8B-90399D64B7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027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3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71C36A-BBDD-4C98-BDDC-FA2E60685E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34020" y="643467"/>
            <a:ext cx="9323960" cy="5571066"/>
          </a:xfrm>
          <a:prstGeom prst="rect">
            <a:avLst/>
          </a:prstGeom>
        </p:spPr>
      </p:pic>
      <p:pic>
        <p:nvPicPr>
          <p:cNvPr id="2" name="Recorded Sound">
            <a:hlinkClick r:id="" action="ppaction://media"/>
            <a:extLst>
              <a:ext uri="{FF2B5EF4-FFF2-40B4-BE49-F238E27FC236}">
                <a16:creationId xmlns:a16="http://schemas.microsoft.com/office/drawing/2014/main" id="{660B60C7-F6D4-4E02-B054-264F1DCB18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6522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03736-2CCD-4B4D-9906-6C588C6D9328}"/>
              </a:ext>
            </a:extLst>
          </p:cNvPr>
          <p:cNvSpPr>
            <a:spLocks noGrp="1"/>
          </p:cNvSpPr>
          <p:nvPr>
            <p:ph type="title"/>
          </p:nvPr>
        </p:nvSpPr>
        <p:spPr>
          <a:xfrm>
            <a:off x="838200" y="365760"/>
            <a:ext cx="10515600" cy="1325563"/>
          </a:xfrm>
        </p:spPr>
        <p:txBody>
          <a:bodyPr>
            <a:normAutofit/>
          </a:bodyPr>
          <a:lstStyle/>
          <a:p>
            <a:r>
              <a:rPr lang="en-GB">
                <a:solidFill>
                  <a:schemeClr val="bg1"/>
                </a:solidFill>
              </a:rPr>
              <a:t>Overcrowding</a:t>
            </a:r>
          </a:p>
        </p:txBody>
      </p:sp>
      <p:sp>
        <p:nvSpPr>
          <p:cNvPr id="3" name="Content Placeholder 2">
            <a:extLst>
              <a:ext uri="{FF2B5EF4-FFF2-40B4-BE49-F238E27FC236}">
                <a16:creationId xmlns:a16="http://schemas.microsoft.com/office/drawing/2014/main" id="{9636AD9C-BA3C-487B-976E-46103D020E7F}"/>
              </a:ext>
            </a:extLst>
          </p:cNvPr>
          <p:cNvSpPr>
            <a:spLocks noGrp="1"/>
          </p:cNvSpPr>
          <p:nvPr>
            <p:ph idx="1"/>
          </p:nvPr>
        </p:nvSpPr>
        <p:spPr>
          <a:xfrm>
            <a:off x="841248" y="2057082"/>
            <a:ext cx="5947859" cy="4656869"/>
          </a:xfrm>
        </p:spPr>
        <p:txBody>
          <a:bodyPr anchor="ctr">
            <a:noAutofit/>
          </a:bodyPr>
          <a:lstStyle/>
          <a:p>
            <a:r>
              <a:rPr lang="en-GB" sz="2000" dirty="0"/>
              <a:t>Blamed for unstable prison populations</a:t>
            </a:r>
          </a:p>
          <a:p>
            <a:r>
              <a:rPr lang="en-GB" sz="2000" dirty="0"/>
              <a:t>Transfer of prisoners disrupts prison population</a:t>
            </a:r>
          </a:p>
          <a:p>
            <a:r>
              <a:rPr lang="en-GB" sz="2000" dirty="0"/>
              <a:t>Undermines constructive sentence planning</a:t>
            </a:r>
          </a:p>
          <a:p>
            <a:r>
              <a:rPr lang="en-GB" sz="2000" dirty="0"/>
              <a:t>Disrupt rehabilitation programmes</a:t>
            </a:r>
          </a:p>
          <a:p>
            <a:r>
              <a:rPr lang="en-GB" sz="2000" dirty="0"/>
              <a:t>Overcrowding = violent volatile prisoners end up in lower security prisons</a:t>
            </a:r>
          </a:p>
          <a:p>
            <a:r>
              <a:rPr lang="en-GB" sz="2000" dirty="0"/>
              <a:t>Impact on prison staff – time spent finding places etc instead of building relationships and rehabilitation.</a:t>
            </a:r>
          </a:p>
          <a:p>
            <a:r>
              <a:rPr lang="en-GB" sz="2000" dirty="0"/>
              <a:t>https://www.independent.co.uk/news/uk/home-news/prisons-overcrowding-prisoners-ministry-of-justice-howard-league-a7685641.html</a:t>
            </a:r>
          </a:p>
        </p:txBody>
      </p:sp>
      <p:pic>
        <p:nvPicPr>
          <p:cNvPr id="5" name="Picture 4">
            <a:extLst>
              <a:ext uri="{FF2B5EF4-FFF2-40B4-BE49-F238E27FC236}">
                <a16:creationId xmlns:a16="http://schemas.microsoft.com/office/drawing/2014/main" id="{EE27BB32-2AD0-46AB-90B1-7C4FB11CC3C8}"/>
              </a:ext>
            </a:extLst>
          </p:cNvPr>
          <p:cNvPicPr>
            <a:picLocks noChangeAspect="1"/>
          </p:cNvPicPr>
          <p:nvPr/>
        </p:nvPicPr>
        <p:blipFill rotWithShape="1">
          <a:blip r:embed="rId4">
            <a:extLst>
              <a:ext uri="{28A0092B-C50C-407E-A947-70E740481C1C}">
                <a14:useLocalDpi xmlns:a14="http://schemas.microsoft.com/office/drawing/2010/main" val="0"/>
              </a:ext>
            </a:extLst>
          </a:blip>
          <a:srcRect l="3007" r="1281" b="-2"/>
          <a:stretch/>
        </p:blipFill>
        <p:spPr>
          <a:xfrm>
            <a:off x="7027101" y="2256064"/>
            <a:ext cx="4711959" cy="3900106"/>
          </a:xfrm>
          <a:prstGeom prst="rect">
            <a:avLst/>
          </a:prstGeom>
        </p:spPr>
      </p:pic>
      <p:pic>
        <p:nvPicPr>
          <p:cNvPr id="4" name="Recorded Sound">
            <a:hlinkClick r:id="" action="ppaction://media"/>
            <a:extLst>
              <a:ext uri="{FF2B5EF4-FFF2-40B4-BE49-F238E27FC236}">
                <a16:creationId xmlns:a16="http://schemas.microsoft.com/office/drawing/2014/main" id="{23B96B33-E145-4ED3-84B3-AC5FA6FE76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47081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4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EE04F9C-2822-41EF-9F58-D9C299C7136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467" y="1098043"/>
            <a:ext cx="10905066" cy="466191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Recorded Sound">
            <a:hlinkClick r:id="" action="ppaction://media"/>
            <a:extLst>
              <a:ext uri="{FF2B5EF4-FFF2-40B4-BE49-F238E27FC236}">
                <a16:creationId xmlns:a16="http://schemas.microsoft.com/office/drawing/2014/main" id="{F8763028-5169-4877-8583-9E40C7BB60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2279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5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36ED65-6871-4C15-AF8A-D45D315425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20477" y="1448158"/>
            <a:ext cx="9951041" cy="395553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Recorded Sound">
            <a:hlinkClick r:id="" action="ppaction://media"/>
            <a:extLst>
              <a:ext uri="{FF2B5EF4-FFF2-40B4-BE49-F238E27FC236}">
                <a16:creationId xmlns:a16="http://schemas.microsoft.com/office/drawing/2014/main" id="{3BBCCFA4-FA64-4EDA-B65C-CF3703D3BA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1232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1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9D1CF-8F1F-49E5-BEE7-9CE81987F44A}"/>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Prison staffing</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45C19E-D510-48BF-A7EF-225180F95D19}"/>
              </a:ext>
            </a:extLst>
          </p:cNvPr>
          <p:cNvSpPr>
            <a:spLocks noGrp="1"/>
          </p:cNvSpPr>
          <p:nvPr>
            <p:ph idx="1"/>
          </p:nvPr>
        </p:nvSpPr>
        <p:spPr>
          <a:xfrm>
            <a:off x="5053225" y="864296"/>
            <a:ext cx="6380950" cy="5480764"/>
          </a:xfrm>
        </p:spPr>
        <p:txBody>
          <a:bodyPr anchor="ctr">
            <a:normAutofit/>
          </a:bodyPr>
          <a:lstStyle/>
          <a:p>
            <a:r>
              <a:rPr lang="en-GB" sz="3200" dirty="0"/>
              <a:t>Managerial weaknesses &amp; bureaucracy </a:t>
            </a:r>
          </a:p>
          <a:p>
            <a:endParaRPr lang="en-GB" sz="3200" dirty="0"/>
          </a:p>
          <a:p>
            <a:r>
              <a:rPr lang="en-GB" sz="3200" dirty="0"/>
              <a:t>Inadequate staffing impacts on:</a:t>
            </a:r>
          </a:p>
          <a:p>
            <a:pPr lvl="1"/>
            <a:r>
              <a:rPr lang="en-GB" sz="3200" dirty="0"/>
              <a:t>Staff morale </a:t>
            </a:r>
          </a:p>
          <a:p>
            <a:pPr lvl="1"/>
            <a:r>
              <a:rPr lang="en-GB" sz="3200" dirty="0"/>
              <a:t>Order within prisons</a:t>
            </a:r>
          </a:p>
          <a:p>
            <a:pPr lvl="1"/>
            <a:r>
              <a:rPr lang="en-GB" sz="3200" dirty="0"/>
              <a:t>Security breaches/smuggling drugs, alcohol &amp; mobile phones</a:t>
            </a:r>
          </a:p>
          <a:p>
            <a:pPr lvl="1"/>
            <a:r>
              <a:rPr lang="en-GB" sz="3200" dirty="0"/>
              <a:t>Provision of purposeful activities</a:t>
            </a:r>
          </a:p>
          <a:p>
            <a:pPr lvl="1"/>
            <a:endParaRPr lang="en-GB" sz="3200" dirty="0"/>
          </a:p>
          <a:p>
            <a:pPr marL="457200" lvl="1" indent="0">
              <a:buNone/>
            </a:pPr>
            <a:endParaRPr lang="en-GB" dirty="0"/>
          </a:p>
          <a:p>
            <a:endParaRPr lang="en-GB" sz="2400" dirty="0"/>
          </a:p>
        </p:txBody>
      </p:sp>
      <p:pic>
        <p:nvPicPr>
          <p:cNvPr id="4" name="Recorded Sound">
            <a:hlinkClick r:id="" action="ppaction://media"/>
            <a:extLst>
              <a:ext uri="{FF2B5EF4-FFF2-40B4-BE49-F238E27FC236}">
                <a16:creationId xmlns:a16="http://schemas.microsoft.com/office/drawing/2014/main" id="{36F5DD34-DB16-4ABA-B7CB-A52F0F141C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3774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C1D2D5-1B6F-4E42-B55C-69C52E46CBFD}"/>
              </a:ext>
            </a:extLst>
          </p:cNvPr>
          <p:cNvSpPr/>
          <p:nvPr/>
        </p:nvSpPr>
        <p:spPr>
          <a:xfrm>
            <a:off x="976923" y="1417712"/>
            <a:ext cx="10355385" cy="3913059"/>
          </a:xfrm>
          <a:prstGeom prst="rect">
            <a:avLst/>
          </a:prstGeom>
        </p:spPr>
        <p:txBody>
          <a:bodyPr wrap="square">
            <a:spAutoFit/>
          </a:bodyPr>
          <a:lstStyle/>
          <a:p>
            <a:pPr lvl="0" algn="just">
              <a:lnSpc>
                <a:spcPct val="150000"/>
              </a:lnSpc>
              <a:defRPr/>
            </a:pPr>
            <a:r>
              <a:rPr lang="en-GB" sz="2400" dirty="0">
                <a:solidFill>
                  <a:schemeClr val="bg1"/>
                </a:solidFill>
                <a:cs typeface="Segoe UI Light" panose="020B0502040204020203" pitchFamily="34" charset="0"/>
              </a:rPr>
              <a:t>“The Control Review Committee (Home Office, 1984) argued that staff-prisoner relationships lie at the heart of prison life.  We would argue that “staff professionalism” or “legitimate practices” lie at the heart of prison life, and that this is about more than relationships.  Being a good prison officer involves being good at not using force, but still getting things done, and being prepared to use the various power bases officers can draw on when necessary.”  (</a:t>
            </a:r>
            <a:r>
              <a:rPr lang="en-GB" sz="2400" dirty="0">
                <a:solidFill>
                  <a:schemeClr val="bg1"/>
                </a:solidFill>
              </a:rPr>
              <a:t>Liebling 2011: 496)</a:t>
            </a:r>
          </a:p>
        </p:txBody>
      </p:sp>
      <p:pic>
        <p:nvPicPr>
          <p:cNvPr id="3" name="Recorded Sound">
            <a:hlinkClick r:id="" action="ppaction://media"/>
            <a:extLst>
              <a:ext uri="{FF2B5EF4-FFF2-40B4-BE49-F238E27FC236}">
                <a16:creationId xmlns:a16="http://schemas.microsoft.com/office/drawing/2014/main" id="{3C3F0F04-D256-43C0-B2D6-DADBC0CD9C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2861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8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330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BE34E1-54E1-410F-8171-D43A83F22B28}"/>
              </a:ext>
            </a:extLst>
          </p:cNvPr>
          <p:cNvSpPr txBox="1"/>
          <p:nvPr/>
        </p:nvSpPr>
        <p:spPr>
          <a:xfrm>
            <a:off x="1766170" y="483760"/>
            <a:ext cx="4073551" cy="1107996"/>
          </a:xfrm>
          <a:prstGeom prst="rect">
            <a:avLst/>
          </a:prstGeom>
          <a:noFill/>
        </p:spPr>
        <p:txBody>
          <a:bodyPr wrap="none" rtlCol="0">
            <a:spAutoFit/>
          </a:bodyPr>
          <a:lstStyle/>
          <a:p>
            <a:r>
              <a:rPr lang="en-GB" sz="6600" dirty="0">
                <a:solidFill>
                  <a:schemeClr val="bg1"/>
                </a:solidFill>
              </a:rPr>
              <a:t>Prison riots</a:t>
            </a:r>
          </a:p>
        </p:txBody>
      </p:sp>
      <p:sp>
        <p:nvSpPr>
          <p:cNvPr id="3" name="TextBox 2">
            <a:extLst>
              <a:ext uri="{FF2B5EF4-FFF2-40B4-BE49-F238E27FC236}">
                <a16:creationId xmlns:a16="http://schemas.microsoft.com/office/drawing/2014/main" id="{04E9B33B-A369-47F4-A9A3-1DD9C9E866E7}"/>
              </a:ext>
            </a:extLst>
          </p:cNvPr>
          <p:cNvSpPr txBox="1"/>
          <p:nvPr/>
        </p:nvSpPr>
        <p:spPr>
          <a:xfrm>
            <a:off x="1766170" y="1951842"/>
            <a:ext cx="8580329" cy="4031873"/>
          </a:xfrm>
          <a:prstGeom prst="rect">
            <a:avLst/>
          </a:prstGeom>
          <a:noFill/>
        </p:spPr>
        <p:txBody>
          <a:bodyPr wrap="square" rtlCol="0">
            <a:spAutoFit/>
          </a:bodyPr>
          <a:lstStyle/>
          <a:p>
            <a:pPr algn="just"/>
            <a:r>
              <a:rPr lang="en-GB" sz="3200" dirty="0">
                <a:solidFill>
                  <a:schemeClr val="bg1"/>
                </a:solidFill>
              </a:rPr>
              <a:t>“part of the continuum of practices and relationships inherent in prisons, which involves dissenting and/or protesting by individuals or groups of prisoners which interrupt their imprisonment, by means of which they take over all or part of the prison resources and either express one or more grievances or a demand for change, or both.” (Adams 1994:13-14)</a:t>
            </a:r>
          </a:p>
        </p:txBody>
      </p:sp>
      <p:pic>
        <p:nvPicPr>
          <p:cNvPr id="4" name="Recorded Sound">
            <a:hlinkClick r:id="" action="ppaction://media"/>
            <a:extLst>
              <a:ext uri="{FF2B5EF4-FFF2-40B4-BE49-F238E27FC236}">
                <a16:creationId xmlns:a16="http://schemas.microsoft.com/office/drawing/2014/main" id="{BB548DD3-154D-4384-8737-7177AAC229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1544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6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1D533B-7233-4DD0-A12C-E6471733D47F}"/>
              </a:ext>
            </a:extLst>
          </p:cNvPr>
          <p:cNvSpPr/>
          <p:nvPr/>
        </p:nvSpPr>
        <p:spPr>
          <a:xfrm>
            <a:off x="1419224" y="702439"/>
            <a:ext cx="9753599" cy="3416320"/>
          </a:xfrm>
          <a:prstGeom prst="rect">
            <a:avLst/>
          </a:prstGeom>
        </p:spPr>
        <p:txBody>
          <a:bodyPr wrap="square">
            <a:spAutoFit/>
          </a:bodyPr>
          <a:lstStyle/>
          <a:p>
            <a:pPr algn="just"/>
            <a:r>
              <a:rPr lang="en-GB" sz="2400" dirty="0">
                <a:solidFill>
                  <a:schemeClr val="bg1"/>
                </a:solidFill>
              </a:rPr>
              <a:t>“Inmates are not propelled to riot merely because they are deprived of the amenities available outside of prison – for punishment is the purpose of prison – but because the prison violates the standards subscribed to concurrently or previously by the state of by significant groups outside of the prison.  Well managed prisons, with adequate staffing and physical resources perpetuate a feeling among inmates that the system conforms to reasonable standards of imprisonment.  When stability and uniformity are not present, inmates look to other standards to judge their conditions.”  (</a:t>
            </a:r>
            <a:r>
              <a:rPr lang="en-GB" sz="2400" dirty="0" err="1">
                <a:solidFill>
                  <a:schemeClr val="bg1"/>
                </a:solidFill>
              </a:rPr>
              <a:t>Useem</a:t>
            </a:r>
            <a:r>
              <a:rPr lang="en-GB" sz="2400" dirty="0">
                <a:solidFill>
                  <a:schemeClr val="bg1"/>
                </a:solidFill>
              </a:rPr>
              <a:t> &amp; </a:t>
            </a:r>
            <a:r>
              <a:rPr lang="en-GB" sz="2400" dirty="0" err="1">
                <a:solidFill>
                  <a:schemeClr val="bg1"/>
                </a:solidFill>
              </a:rPr>
              <a:t>Kindall</a:t>
            </a:r>
            <a:r>
              <a:rPr lang="en-GB" sz="2400" dirty="0">
                <a:solidFill>
                  <a:schemeClr val="bg1"/>
                </a:solidFill>
              </a:rPr>
              <a:t> 1989:219)</a:t>
            </a:r>
            <a:endParaRPr lang="en-GB" sz="2400" dirty="0"/>
          </a:p>
        </p:txBody>
      </p:sp>
      <p:pic>
        <p:nvPicPr>
          <p:cNvPr id="3" name="Picture 2" descr="A group of people in a room&#10;&#10;Description automatically generated">
            <a:extLst>
              <a:ext uri="{FF2B5EF4-FFF2-40B4-BE49-F238E27FC236}">
                <a16:creationId xmlns:a16="http://schemas.microsoft.com/office/drawing/2014/main" id="{8C6B7DDA-30DC-4D84-A7F7-7DC7E456DA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00549" y="4118759"/>
            <a:ext cx="3790950" cy="2352675"/>
          </a:xfrm>
          <a:prstGeom prst="rect">
            <a:avLst/>
          </a:prstGeom>
        </p:spPr>
      </p:pic>
      <p:pic>
        <p:nvPicPr>
          <p:cNvPr id="4" name="Recorded Sound">
            <a:hlinkClick r:id="" action="ppaction://media"/>
            <a:extLst>
              <a:ext uri="{FF2B5EF4-FFF2-40B4-BE49-F238E27FC236}">
                <a16:creationId xmlns:a16="http://schemas.microsoft.com/office/drawing/2014/main" id="{4093743E-84D0-4FB5-B5AA-D4FCC8A2E9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767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2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022319-C751-4B4B-9628-588844C40DF4}"/>
              </a:ext>
            </a:extLst>
          </p:cNvPr>
          <p:cNvSpPr txBox="1"/>
          <p:nvPr/>
        </p:nvSpPr>
        <p:spPr>
          <a:xfrm>
            <a:off x="942975" y="662390"/>
            <a:ext cx="6096000" cy="5035353"/>
          </a:xfrm>
          <a:prstGeom prst="rect">
            <a:avLst/>
          </a:prstGeom>
          <a:noFill/>
        </p:spPr>
        <p:txBody>
          <a:bodyPr wrap="square">
            <a:spAutoFit/>
          </a:bodyPr>
          <a:lstStyle/>
          <a:p>
            <a:pPr>
              <a:lnSpc>
                <a:spcPct val="150000"/>
              </a:lnSpc>
            </a:pPr>
            <a:r>
              <a:rPr lang="en-GB" dirty="0"/>
              <a:t>‘ ‘… a number of facets of legitimacy are relevant to the maintenance of order and the incidence of disorder in prisons.  Amongst these one would certainly have to include the centrality of fair procedures and … consistent outcomes.  A third component concerns the quality of behaviour of officials – regarded in some quite strong sense as </a:t>
            </a:r>
            <a:r>
              <a:rPr lang="en-GB" i="1" dirty="0"/>
              <a:t>representing</a:t>
            </a:r>
            <a:r>
              <a:rPr lang="en-GB" dirty="0"/>
              <a:t> the system.  Fourthly it is possible that the basic regime of the institution – its accommodation, services, and activities – may itself be regarded as illegitimate in failing to meet commonly expected standards.’</a:t>
            </a:r>
          </a:p>
          <a:p>
            <a:pPr>
              <a:lnSpc>
                <a:spcPct val="150000"/>
              </a:lnSpc>
            </a:pPr>
            <a:endParaRPr lang="en-GB" dirty="0"/>
          </a:p>
          <a:p>
            <a:pPr marL="342900" indent="-342900">
              <a:lnSpc>
                <a:spcPct val="150000"/>
              </a:lnSpc>
              <a:buFontTx/>
              <a:buChar char="-"/>
            </a:pPr>
            <a:r>
              <a:rPr lang="en-GB" dirty="0"/>
              <a:t>Sparks, Bottoms &amp; Hay (1996: 89)</a:t>
            </a:r>
          </a:p>
        </p:txBody>
      </p:sp>
      <p:pic>
        <p:nvPicPr>
          <p:cNvPr id="1026" name="Picture 2" descr="See the source image">
            <a:extLst>
              <a:ext uri="{FF2B5EF4-FFF2-40B4-BE49-F238E27FC236}">
                <a16:creationId xmlns:a16="http://schemas.microsoft.com/office/drawing/2014/main" id="{80705E12-65BC-40BF-AB15-3682ECEBAF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4738" y="1551821"/>
            <a:ext cx="4572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3B9BCB79-E704-447A-834B-3CEEA3C97B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7892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3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oup of people standing in front of a building&#10;&#10;Description automatically generated">
            <a:extLst>
              <a:ext uri="{FF2B5EF4-FFF2-40B4-BE49-F238E27FC236}">
                <a16:creationId xmlns:a16="http://schemas.microsoft.com/office/drawing/2014/main" id="{6E1503BF-2093-4FA6-B0D5-E12647698153}"/>
              </a:ext>
            </a:extLst>
          </p:cNvPr>
          <p:cNvPicPr>
            <a:picLocks noChangeAspect="1"/>
          </p:cNvPicPr>
          <p:nvPr/>
        </p:nvPicPr>
        <p:blipFill rotWithShape="1">
          <a:blip r:embed="rId2">
            <a:extLst>
              <a:ext uri="{28A0092B-C50C-407E-A947-70E740481C1C}">
                <a14:useLocalDpi xmlns:a14="http://schemas.microsoft.com/office/drawing/2010/main" val="0"/>
              </a:ext>
            </a:extLst>
          </a:blip>
          <a:srcRect t="13760" b="1654"/>
          <a:stretch/>
        </p:blipFill>
        <p:spPr>
          <a:xfrm>
            <a:off x="20" y="-1"/>
            <a:ext cx="12191980" cy="685800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08B62CE-DB91-49DC-A2BC-87EBB4AD44D8}"/>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dirty="0" err="1">
                <a:solidFill>
                  <a:schemeClr val="tx1">
                    <a:lumMod val="85000"/>
                    <a:lumOff val="15000"/>
                  </a:schemeClr>
                </a:solidFill>
                <a:latin typeface="+mj-lt"/>
                <a:ea typeface="+mj-ea"/>
                <a:cs typeface="+mj-cs"/>
              </a:rPr>
              <a:t>Strangeways</a:t>
            </a:r>
            <a:r>
              <a:rPr lang="en-US" sz="3600" dirty="0">
                <a:solidFill>
                  <a:schemeClr val="tx1">
                    <a:lumMod val="85000"/>
                    <a:lumOff val="15000"/>
                  </a:schemeClr>
                </a:solidFill>
                <a:latin typeface="+mj-lt"/>
                <a:ea typeface="+mj-ea"/>
                <a:cs typeface="+mj-cs"/>
              </a:rPr>
              <a:t> Prison, Manchester 1990, lasted for 25 days</a:t>
            </a: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058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9848B24E-F064-4151-9A2C-11B6B57F192F}"/>
              </a:ext>
            </a:extLst>
          </p:cNvPr>
          <p:cNvPicPr>
            <a:picLocks noChangeAspect="1"/>
          </p:cNvPicPr>
          <p:nvPr/>
        </p:nvPicPr>
        <p:blipFill rotWithShape="1">
          <a:blip r:embed="rId2">
            <a:extLst>
              <a:ext uri="{28A0092B-C50C-407E-A947-70E740481C1C}">
                <a14:useLocalDpi xmlns:a14="http://schemas.microsoft.com/office/drawing/2010/main" val="0"/>
              </a:ext>
            </a:extLst>
          </a:blip>
          <a:srcRect l="45774" r="4226"/>
          <a:stretch/>
        </p:blipFill>
        <p:spPr>
          <a:xfrm>
            <a:off x="20" y="10"/>
            <a:ext cx="6095980" cy="6857990"/>
          </a:xfrm>
          <a:prstGeom prst="rect">
            <a:avLst/>
          </a:prstGeom>
        </p:spPr>
      </p:pic>
      <p:pic>
        <p:nvPicPr>
          <p:cNvPr id="5" name="Picture 4" descr="A picture containing outdoor, person, man, snow&#10;&#10;Description automatically generated">
            <a:extLst>
              <a:ext uri="{FF2B5EF4-FFF2-40B4-BE49-F238E27FC236}">
                <a16:creationId xmlns:a16="http://schemas.microsoft.com/office/drawing/2014/main" id="{3B94B5D5-48FA-4859-9DF6-666EBA028A15}"/>
              </a:ext>
            </a:extLst>
          </p:cNvPr>
          <p:cNvPicPr>
            <a:picLocks noChangeAspect="1"/>
          </p:cNvPicPr>
          <p:nvPr/>
        </p:nvPicPr>
        <p:blipFill rotWithShape="1">
          <a:blip r:embed="rId3">
            <a:extLst>
              <a:ext uri="{28A0092B-C50C-407E-A947-70E740481C1C}">
                <a14:useLocalDpi xmlns:a14="http://schemas.microsoft.com/office/drawing/2010/main" val="0"/>
              </a:ext>
            </a:extLst>
          </a:blip>
          <a:srcRect l="21777" r="19333" b="-1"/>
          <a:stretch/>
        </p:blipFill>
        <p:spPr>
          <a:xfrm>
            <a:off x="6096000" y="10"/>
            <a:ext cx="6096000" cy="6857990"/>
          </a:xfrm>
          <a:prstGeom prst="rect">
            <a:avLst/>
          </a:prstGeom>
        </p:spPr>
      </p:pic>
      <p:sp>
        <p:nvSpPr>
          <p:cNvPr id="13" name="Rectangle 12">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BD7F771-BEAE-4D13-9F1E-3F125B8974F5}"/>
              </a:ext>
            </a:extLst>
          </p:cNvPr>
          <p:cNvSpPr txBox="1"/>
          <p:nvPr/>
        </p:nvSpPr>
        <p:spPr>
          <a:xfrm>
            <a:off x="4286858" y="2761554"/>
            <a:ext cx="3618284" cy="1345720"/>
          </a:xfrm>
          <a:prstGeom prst="rect">
            <a:avLst/>
          </a:prstGeom>
          <a:noFill/>
        </p:spPr>
        <p:txBody>
          <a:bodyPr vert="horz" lIns="91440" tIns="45720" rIns="91440" bIns="45720" rtlCol="0" anchor="ctr">
            <a:normAutofit fontScale="92500"/>
          </a:bodyPr>
          <a:lstStyle/>
          <a:p>
            <a:pPr algn="ctr">
              <a:lnSpc>
                <a:spcPct val="90000"/>
              </a:lnSpc>
              <a:spcBef>
                <a:spcPct val="0"/>
              </a:spcBef>
              <a:spcAft>
                <a:spcPts val="600"/>
              </a:spcAft>
            </a:pPr>
            <a:r>
              <a:rPr lang="en-US" sz="2800" kern="1200" dirty="0">
                <a:solidFill>
                  <a:srgbClr val="080808"/>
                </a:solidFill>
                <a:latin typeface="+mj-lt"/>
                <a:ea typeface="+mj-ea"/>
                <a:cs typeface="+mj-cs"/>
              </a:rPr>
              <a:t>Moorland Prison, South Yorkshire, 2010, £1million damage caused</a:t>
            </a:r>
          </a:p>
        </p:txBody>
      </p:sp>
      <p:sp>
        <p:nvSpPr>
          <p:cNvPr id="15" name="Frame 14">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09476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EA24-DBAC-4DA6-94C0-59215AD3AF7D}"/>
              </a:ext>
            </a:extLst>
          </p:cNvPr>
          <p:cNvSpPr>
            <a:spLocks noGrp="1"/>
          </p:cNvSpPr>
          <p:nvPr>
            <p:ph type="title"/>
          </p:nvPr>
        </p:nvSpPr>
        <p:spPr/>
        <p:txBody>
          <a:bodyPr>
            <a:normAutofit/>
          </a:bodyPr>
          <a:lstStyle/>
          <a:p>
            <a:r>
              <a:rPr lang="en-GB" sz="4800" b="1" dirty="0">
                <a:solidFill>
                  <a:schemeClr val="bg1"/>
                </a:solidFill>
              </a:rPr>
              <a:t>The prison service and human rights</a:t>
            </a:r>
          </a:p>
        </p:txBody>
      </p:sp>
      <p:sp>
        <p:nvSpPr>
          <p:cNvPr id="3" name="Content Placeholder 2">
            <a:extLst>
              <a:ext uri="{FF2B5EF4-FFF2-40B4-BE49-F238E27FC236}">
                <a16:creationId xmlns:a16="http://schemas.microsoft.com/office/drawing/2014/main" id="{AD98B14B-6221-467A-9B67-8D447D5F6C1E}"/>
              </a:ext>
            </a:extLst>
          </p:cNvPr>
          <p:cNvSpPr>
            <a:spLocks noGrp="1"/>
          </p:cNvSpPr>
          <p:nvPr>
            <p:ph idx="1"/>
          </p:nvPr>
        </p:nvSpPr>
        <p:spPr/>
        <p:txBody>
          <a:bodyPr>
            <a:normAutofit lnSpcReduction="10000"/>
          </a:bodyPr>
          <a:lstStyle/>
          <a:p>
            <a:r>
              <a:rPr lang="en-GB" dirty="0">
                <a:solidFill>
                  <a:schemeClr val="bg1"/>
                </a:solidFill>
              </a:rPr>
              <a:t>1998 Human Rights Act</a:t>
            </a:r>
          </a:p>
          <a:p>
            <a:r>
              <a:rPr lang="en-GB" dirty="0">
                <a:solidFill>
                  <a:schemeClr val="bg1"/>
                </a:solidFill>
              </a:rPr>
              <a:t>Measure regarding prisoners implemented in October 2000</a:t>
            </a:r>
          </a:p>
          <a:p>
            <a:r>
              <a:rPr lang="en-GB" dirty="0">
                <a:solidFill>
                  <a:schemeClr val="bg1"/>
                </a:solidFill>
              </a:rPr>
              <a:t>Legal challenges for the prison service?</a:t>
            </a:r>
          </a:p>
          <a:p>
            <a:r>
              <a:rPr lang="en-GB" dirty="0">
                <a:solidFill>
                  <a:schemeClr val="bg1"/>
                </a:solidFill>
              </a:rPr>
              <a:t>Art. 2 The right to life (e.g. actively prevent suicide, transmission of diseases such as AIDS)</a:t>
            </a:r>
          </a:p>
          <a:p>
            <a:r>
              <a:rPr lang="en-GB" dirty="0">
                <a:solidFill>
                  <a:schemeClr val="bg1"/>
                </a:solidFill>
              </a:rPr>
              <a:t>Art. 3 outlawing torture, inhuman or degrading treatment</a:t>
            </a:r>
          </a:p>
          <a:p>
            <a:r>
              <a:rPr lang="en-GB" dirty="0">
                <a:solidFill>
                  <a:schemeClr val="bg1"/>
                </a:solidFill>
              </a:rPr>
              <a:t>Art. 6 right to a fair trial</a:t>
            </a:r>
          </a:p>
          <a:p>
            <a:r>
              <a:rPr lang="en-GB" dirty="0">
                <a:solidFill>
                  <a:schemeClr val="bg1"/>
                </a:solidFill>
              </a:rPr>
              <a:t>Art. 8 right to privacy</a:t>
            </a:r>
          </a:p>
          <a:p>
            <a:r>
              <a:rPr lang="en-GB" dirty="0">
                <a:solidFill>
                  <a:schemeClr val="bg1"/>
                </a:solidFill>
              </a:rPr>
              <a:t>Art. 14 prohibition of all forms of discrimination</a:t>
            </a:r>
          </a:p>
        </p:txBody>
      </p:sp>
      <p:pic>
        <p:nvPicPr>
          <p:cNvPr id="4" name="Recorded Sound">
            <a:hlinkClick r:id="" action="ppaction://media"/>
            <a:extLst>
              <a:ext uri="{FF2B5EF4-FFF2-40B4-BE49-F238E27FC236}">
                <a16:creationId xmlns:a16="http://schemas.microsoft.com/office/drawing/2014/main" id="{3A40867C-E5F1-4702-8FD8-9B1E900F9E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747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78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FAAF5-E771-47B8-8574-343D9BF8A37E}"/>
              </a:ext>
            </a:extLst>
          </p:cNvPr>
          <p:cNvSpPr>
            <a:spLocks noGrp="1"/>
          </p:cNvSpPr>
          <p:nvPr>
            <p:ph type="title"/>
          </p:nvPr>
        </p:nvSpPr>
        <p:spPr>
          <a:xfrm>
            <a:off x="838200" y="894027"/>
            <a:ext cx="3494362" cy="4782873"/>
          </a:xfrm>
        </p:spPr>
        <p:txBody>
          <a:bodyPr>
            <a:normAutofit/>
          </a:bodyPr>
          <a:lstStyle/>
          <a:p>
            <a:pPr algn="r"/>
            <a:r>
              <a:rPr lang="en-GB" sz="4100" b="1">
                <a:solidFill>
                  <a:schemeClr val="bg1"/>
                </a:solidFill>
              </a:rPr>
              <a:t>Workshop report: The UK Prison System; Compliance with International Human Rights Law 2019</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F89337-2F10-4D6E-824B-2531795B61F5}"/>
              </a:ext>
            </a:extLst>
          </p:cNvPr>
          <p:cNvSpPr>
            <a:spLocks noGrp="1"/>
          </p:cNvSpPr>
          <p:nvPr>
            <p:ph idx="1"/>
          </p:nvPr>
        </p:nvSpPr>
        <p:spPr>
          <a:xfrm>
            <a:off x="4976032" y="894027"/>
            <a:ext cx="6377768" cy="4782873"/>
          </a:xfrm>
        </p:spPr>
        <p:txBody>
          <a:bodyPr anchor="ctr">
            <a:normAutofit fontScale="92500" lnSpcReduction="20000"/>
          </a:bodyPr>
          <a:lstStyle/>
          <a:p>
            <a:r>
              <a:rPr lang="en-GB" sz="1700" b="1" i="1" dirty="0">
                <a:solidFill>
                  <a:schemeClr val="bg1"/>
                </a:solidFill>
              </a:rPr>
              <a:t>Highlighted:</a:t>
            </a:r>
          </a:p>
          <a:p>
            <a:r>
              <a:rPr lang="en-GB" sz="1700" dirty="0">
                <a:solidFill>
                  <a:schemeClr val="bg1"/>
                </a:solidFill>
              </a:rPr>
              <a:t>Historically high prison population</a:t>
            </a:r>
          </a:p>
          <a:p>
            <a:r>
              <a:rPr lang="en-GB" sz="1700" dirty="0">
                <a:solidFill>
                  <a:schemeClr val="bg1"/>
                </a:solidFill>
              </a:rPr>
              <a:t>Deteriorating conditions and safety concerns</a:t>
            </a:r>
          </a:p>
          <a:p>
            <a:r>
              <a:rPr lang="en-GB" sz="1700" dirty="0">
                <a:solidFill>
                  <a:schemeClr val="bg1"/>
                </a:solidFill>
              </a:rPr>
              <a:t>Staff and budget cuts</a:t>
            </a:r>
          </a:p>
          <a:p>
            <a:r>
              <a:rPr lang="en-GB" sz="1700" dirty="0">
                <a:solidFill>
                  <a:schemeClr val="bg1"/>
                </a:solidFill>
              </a:rPr>
              <a:t>‘last resort’ responses becoming normalised</a:t>
            </a:r>
          </a:p>
          <a:p>
            <a:r>
              <a:rPr lang="en-GB" sz="1700" dirty="0">
                <a:solidFill>
                  <a:schemeClr val="bg1"/>
                </a:solidFill>
              </a:rPr>
              <a:t>Lack of accountability and transparency</a:t>
            </a:r>
          </a:p>
          <a:p>
            <a:r>
              <a:rPr lang="en-GB" sz="1700" b="1" i="1" dirty="0">
                <a:solidFill>
                  <a:schemeClr val="bg1"/>
                </a:solidFill>
              </a:rPr>
              <a:t>Responses to torture and other ill treatment of prisoners:</a:t>
            </a:r>
          </a:p>
          <a:p>
            <a:r>
              <a:rPr lang="en-GB" sz="1700" dirty="0">
                <a:solidFill>
                  <a:schemeClr val="bg1"/>
                </a:solidFill>
              </a:rPr>
              <a:t>Ineffective recording systems</a:t>
            </a:r>
          </a:p>
          <a:p>
            <a:r>
              <a:rPr lang="en-GB" sz="1700" dirty="0">
                <a:solidFill>
                  <a:schemeClr val="bg1"/>
                </a:solidFill>
              </a:rPr>
              <a:t>Moral hazard</a:t>
            </a:r>
          </a:p>
          <a:p>
            <a:r>
              <a:rPr lang="en-GB" sz="1700" dirty="0">
                <a:solidFill>
                  <a:schemeClr val="bg1"/>
                </a:solidFill>
              </a:rPr>
              <a:t>Distrust in the system</a:t>
            </a:r>
          </a:p>
          <a:p>
            <a:r>
              <a:rPr lang="en-GB" sz="1700" dirty="0">
                <a:solidFill>
                  <a:schemeClr val="bg1"/>
                </a:solidFill>
              </a:rPr>
              <a:t>Restructuring the complaints system</a:t>
            </a:r>
          </a:p>
          <a:p>
            <a:r>
              <a:rPr lang="en-GB" sz="1700" dirty="0">
                <a:solidFill>
                  <a:schemeClr val="bg1"/>
                </a:solidFill>
              </a:rPr>
              <a:t>On the spot investigations</a:t>
            </a:r>
          </a:p>
          <a:p>
            <a:r>
              <a:rPr lang="en-GB" sz="1700" dirty="0">
                <a:solidFill>
                  <a:schemeClr val="bg1"/>
                </a:solidFill>
              </a:rPr>
              <a:t>Access to alternative personnel and independent bodies</a:t>
            </a:r>
          </a:p>
          <a:p>
            <a:r>
              <a:rPr lang="en-GB" sz="1800" dirty="0">
                <a:hlinkClick r:id="rId2"/>
              </a:rPr>
              <a:t>https://www.ucl.ac.uk/global-governance/sites/global</a:t>
            </a:r>
            <a:r>
              <a:rPr lang="en-GB" sz="1800" dirty="0">
                <a:hlinkClick r:id="rId3"/>
              </a:rPr>
              <a:t>-governance/files/the_uk_prison_system_compliance_with_international_human_rights_law_external_version.pdf</a:t>
            </a:r>
            <a:endParaRPr lang="en-GB" sz="1800" dirty="0"/>
          </a:p>
          <a:p>
            <a:endParaRPr lang="en-GB" sz="1700" dirty="0">
              <a:solidFill>
                <a:schemeClr val="bg1"/>
              </a:solidFill>
            </a:endParaRPr>
          </a:p>
        </p:txBody>
      </p:sp>
    </p:spTree>
    <p:extLst>
      <p:ext uri="{BB962C8B-B14F-4D97-AF65-F5344CB8AC3E}">
        <p14:creationId xmlns:p14="http://schemas.microsoft.com/office/powerpoint/2010/main" val="159378312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2356D1-CECA-453E-9FB0-E7A5FB641866}"/>
              </a:ext>
            </a:extLst>
          </p:cNvPr>
          <p:cNvSpPr>
            <a:spLocks noGrp="1"/>
          </p:cNvSpPr>
          <p:nvPr>
            <p:ph type="title"/>
          </p:nvPr>
        </p:nvSpPr>
        <p:spPr>
          <a:xfrm>
            <a:off x="804671" y="640263"/>
            <a:ext cx="3284331" cy="5254510"/>
          </a:xfrm>
        </p:spPr>
        <p:txBody>
          <a:bodyPr>
            <a:normAutofit/>
          </a:bodyPr>
          <a:lstStyle/>
          <a:p>
            <a:r>
              <a:rPr lang="en-GB" sz="4100"/>
              <a:t>Pains of imprisonment Gresham Sykes (1958) </a:t>
            </a:r>
            <a:r>
              <a:rPr lang="en-GB" sz="4100" i="1"/>
              <a:t>The Captive Society</a:t>
            </a:r>
          </a:p>
        </p:txBody>
      </p:sp>
      <p:sp>
        <p:nvSpPr>
          <p:cNvPr id="3" name="Content Placeholder 2">
            <a:extLst>
              <a:ext uri="{FF2B5EF4-FFF2-40B4-BE49-F238E27FC236}">
                <a16:creationId xmlns:a16="http://schemas.microsoft.com/office/drawing/2014/main" id="{422A52AC-F6E1-4E48-B64E-D3DEB6CC202F}"/>
              </a:ext>
            </a:extLst>
          </p:cNvPr>
          <p:cNvSpPr>
            <a:spLocks noGrp="1"/>
          </p:cNvSpPr>
          <p:nvPr>
            <p:ph idx="1"/>
          </p:nvPr>
        </p:nvSpPr>
        <p:spPr>
          <a:xfrm>
            <a:off x="5358384" y="640263"/>
            <a:ext cx="6028944" cy="5254510"/>
          </a:xfrm>
        </p:spPr>
        <p:txBody>
          <a:bodyPr anchor="ctr">
            <a:normAutofit/>
          </a:bodyPr>
          <a:lstStyle/>
          <a:p>
            <a:r>
              <a:rPr lang="en-GB" sz="3600" dirty="0">
                <a:solidFill>
                  <a:schemeClr val="bg1"/>
                </a:solidFill>
              </a:rPr>
              <a:t>Deprivation of liberty</a:t>
            </a:r>
          </a:p>
          <a:p>
            <a:r>
              <a:rPr lang="en-GB" sz="3600" dirty="0">
                <a:solidFill>
                  <a:schemeClr val="bg1"/>
                </a:solidFill>
              </a:rPr>
              <a:t>Deprivation of goods and services</a:t>
            </a:r>
          </a:p>
          <a:p>
            <a:r>
              <a:rPr lang="en-GB" sz="3600" dirty="0">
                <a:solidFill>
                  <a:schemeClr val="bg1"/>
                </a:solidFill>
              </a:rPr>
              <a:t>Deprivation of heterosexual relationships</a:t>
            </a:r>
          </a:p>
          <a:p>
            <a:r>
              <a:rPr lang="en-GB" sz="3600" dirty="0">
                <a:solidFill>
                  <a:schemeClr val="bg1"/>
                </a:solidFill>
              </a:rPr>
              <a:t>Deprivation of autonomy</a:t>
            </a:r>
          </a:p>
          <a:p>
            <a:r>
              <a:rPr lang="en-GB" sz="3600" dirty="0">
                <a:solidFill>
                  <a:schemeClr val="bg1"/>
                </a:solidFill>
              </a:rPr>
              <a:t>Deprivation of security</a:t>
            </a:r>
          </a:p>
        </p:txBody>
      </p:sp>
      <p:pic>
        <p:nvPicPr>
          <p:cNvPr id="4" name="Recorded Sound">
            <a:hlinkClick r:id="" action="ppaction://media"/>
            <a:extLst>
              <a:ext uri="{FF2B5EF4-FFF2-40B4-BE49-F238E27FC236}">
                <a16:creationId xmlns:a16="http://schemas.microsoft.com/office/drawing/2014/main" id="{36399B21-9C99-44B2-AE6D-A2D7E9BD29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648840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3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C2A4F54-1F95-4005-9088-3DE2890C8FE7}"/>
              </a:ext>
            </a:extLst>
          </p:cNvPr>
          <p:cNvSpPr>
            <a:spLocks noGrp="1"/>
          </p:cNvSpPr>
          <p:nvPr>
            <p:ph type="title"/>
          </p:nvPr>
        </p:nvSpPr>
        <p:spPr>
          <a:xfrm>
            <a:off x="1357793" y="1468583"/>
            <a:ext cx="4074820" cy="3900512"/>
          </a:xfrm>
        </p:spPr>
        <p:txBody>
          <a:bodyPr anchor="t">
            <a:normAutofit/>
          </a:bodyPr>
          <a:lstStyle/>
          <a:p>
            <a:r>
              <a:rPr lang="en-GB" sz="4800" dirty="0">
                <a:solidFill>
                  <a:schemeClr val="accent1">
                    <a:lumMod val="50000"/>
                  </a:schemeClr>
                </a:solidFill>
              </a:rPr>
              <a:t>The Pains of Imprisonment</a:t>
            </a:r>
          </a:p>
        </p:txBody>
      </p:sp>
      <p:sp>
        <p:nvSpPr>
          <p:cNvPr id="3" name="Content Placeholder 2">
            <a:extLst>
              <a:ext uri="{FF2B5EF4-FFF2-40B4-BE49-F238E27FC236}">
                <a16:creationId xmlns:a16="http://schemas.microsoft.com/office/drawing/2014/main" id="{4E7E4B96-32B9-4CD6-9958-22D91A348B13}"/>
              </a:ext>
            </a:extLst>
          </p:cNvPr>
          <p:cNvSpPr>
            <a:spLocks noGrp="1"/>
          </p:cNvSpPr>
          <p:nvPr>
            <p:ph idx="1"/>
          </p:nvPr>
        </p:nvSpPr>
        <p:spPr>
          <a:xfrm>
            <a:off x="5794562" y="1118765"/>
            <a:ext cx="5025929" cy="4261497"/>
          </a:xfrm>
        </p:spPr>
        <p:txBody>
          <a:bodyPr anchor="b">
            <a:normAutofit/>
          </a:bodyPr>
          <a:lstStyle/>
          <a:p>
            <a:pPr lvl="0">
              <a:buFont typeface="+mj-lt"/>
              <a:buAutoNum type="alphaUcPeriod"/>
            </a:pPr>
            <a:r>
              <a:rPr lang="en-GB" sz="1800" dirty="0">
                <a:solidFill>
                  <a:schemeClr val="accent1"/>
                </a:solidFill>
              </a:rPr>
              <a:t> The very features inherent in incarceration </a:t>
            </a:r>
          </a:p>
          <a:p>
            <a:pPr lvl="0">
              <a:buFont typeface="+mj-lt"/>
              <a:buAutoNum type="alphaUcPeriod"/>
            </a:pPr>
            <a:endParaRPr lang="en-GB" sz="1800" dirty="0">
              <a:solidFill>
                <a:schemeClr val="accent1"/>
              </a:solidFill>
            </a:endParaRPr>
          </a:p>
          <a:p>
            <a:pPr lvl="0">
              <a:buFont typeface="+mj-lt"/>
              <a:buAutoNum type="alphaUcPeriod"/>
            </a:pPr>
            <a:r>
              <a:rPr lang="en-GB" sz="1800" dirty="0">
                <a:solidFill>
                  <a:schemeClr val="accent1"/>
                </a:solidFill>
              </a:rPr>
              <a:t> The deliberate abuses of power are derelictions of duty</a:t>
            </a:r>
          </a:p>
          <a:p>
            <a:pPr lvl="0">
              <a:buFont typeface="+mj-lt"/>
              <a:buAutoNum type="alphaUcPeriod"/>
            </a:pPr>
            <a:endParaRPr lang="en-GB" sz="1800" dirty="0">
              <a:solidFill>
                <a:schemeClr val="accent1"/>
              </a:solidFill>
            </a:endParaRPr>
          </a:p>
          <a:p>
            <a:pPr lvl="0">
              <a:buFont typeface="+mj-lt"/>
              <a:buAutoNum type="alphaUcPeriod"/>
            </a:pPr>
            <a:r>
              <a:rPr lang="en-GB" sz="1800" dirty="0">
                <a:solidFill>
                  <a:schemeClr val="accent1"/>
                </a:solidFill>
              </a:rPr>
              <a:t> The consequences of institutional practices and procedures.</a:t>
            </a:r>
          </a:p>
          <a:p>
            <a:endParaRPr lang="en-GB" sz="1800" dirty="0">
              <a:solidFill>
                <a:schemeClr val="accent1"/>
              </a:solidFill>
            </a:endParaRPr>
          </a:p>
          <a:p>
            <a:r>
              <a:rPr lang="en-GB" sz="1800" dirty="0">
                <a:solidFill>
                  <a:schemeClr val="accent1"/>
                </a:solidFill>
                <a:ea typeface="Tahoma" panose="020B0604030504040204" pitchFamily="34" charset="0"/>
                <a:cs typeface="Tahoma" panose="020B0604030504040204" pitchFamily="34" charset="0"/>
              </a:rPr>
              <a:t>Crewe, B. (2011) ‘Depth, weight and tightness: Revisiting the Pains of imprisonment, </a:t>
            </a:r>
            <a:r>
              <a:rPr lang="en-GB" sz="1800" i="1" dirty="0">
                <a:solidFill>
                  <a:schemeClr val="accent1"/>
                </a:solidFill>
                <a:ea typeface="Tahoma" panose="020B0604030504040204" pitchFamily="34" charset="0"/>
                <a:cs typeface="Tahoma" panose="020B0604030504040204" pitchFamily="34" charset="0"/>
              </a:rPr>
              <a:t>Punishment &amp; Society</a:t>
            </a:r>
            <a:r>
              <a:rPr lang="en-GB" sz="1800" dirty="0">
                <a:solidFill>
                  <a:schemeClr val="accent1"/>
                </a:solidFill>
                <a:ea typeface="Tahoma" panose="020B0604030504040204" pitchFamily="34" charset="0"/>
                <a:cs typeface="Tahoma" panose="020B0604030504040204" pitchFamily="34" charset="0"/>
              </a:rPr>
              <a:t>, 13, 5: 509-529.</a:t>
            </a:r>
          </a:p>
          <a:p>
            <a:endParaRPr lang="en-GB" sz="1800" dirty="0"/>
          </a:p>
        </p:txBody>
      </p:sp>
      <p:pic>
        <p:nvPicPr>
          <p:cNvPr id="4" name="Recorded Sound">
            <a:hlinkClick r:id="" action="ppaction://media"/>
            <a:extLst>
              <a:ext uri="{FF2B5EF4-FFF2-40B4-BE49-F238E27FC236}">
                <a16:creationId xmlns:a16="http://schemas.microsoft.com/office/drawing/2014/main" id="{22913432-54F8-4860-B21C-39925D21C6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1939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8375-B90B-4A5C-80FB-D5B041C26BED}"/>
              </a:ext>
            </a:extLst>
          </p:cNvPr>
          <p:cNvSpPr>
            <a:spLocks noGrp="1"/>
          </p:cNvSpPr>
          <p:nvPr>
            <p:ph type="title"/>
          </p:nvPr>
        </p:nvSpPr>
        <p:spPr>
          <a:solidFill>
            <a:schemeClr val="tx1">
              <a:lumMod val="75000"/>
              <a:lumOff val="25000"/>
            </a:schemeClr>
          </a:solidFill>
        </p:spPr>
        <p:txBody>
          <a:bodyPr/>
          <a:lstStyle/>
          <a:p>
            <a:r>
              <a:rPr lang="en-GB" dirty="0">
                <a:solidFill>
                  <a:schemeClr val="bg1"/>
                </a:solidFill>
              </a:rPr>
              <a:t>Prisonization</a:t>
            </a:r>
          </a:p>
        </p:txBody>
      </p:sp>
      <p:sp>
        <p:nvSpPr>
          <p:cNvPr id="3" name="Content Placeholder 2">
            <a:extLst>
              <a:ext uri="{FF2B5EF4-FFF2-40B4-BE49-F238E27FC236}">
                <a16:creationId xmlns:a16="http://schemas.microsoft.com/office/drawing/2014/main" id="{CD7A2380-8ADB-4485-AB93-B492A88209B3}"/>
              </a:ext>
            </a:extLst>
          </p:cNvPr>
          <p:cNvSpPr>
            <a:spLocks noGrp="1"/>
          </p:cNvSpPr>
          <p:nvPr>
            <p:ph idx="1"/>
          </p:nvPr>
        </p:nvSpPr>
        <p:spPr>
          <a:solidFill>
            <a:schemeClr val="tx1">
              <a:lumMod val="75000"/>
              <a:lumOff val="25000"/>
            </a:schemeClr>
          </a:solidFill>
        </p:spPr>
        <p:txBody>
          <a:bodyPr>
            <a:normAutofit fontScale="85000" lnSpcReduction="10000"/>
          </a:bodyPr>
          <a:lstStyle/>
          <a:p>
            <a:pPr marL="0" indent="0" algn="ctr">
              <a:lnSpc>
                <a:spcPct val="170000"/>
              </a:lnSpc>
              <a:buNone/>
            </a:pPr>
            <a:r>
              <a:rPr lang="en-US" sz="2800" dirty="0">
                <a:solidFill>
                  <a:schemeClr val="bg1"/>
                </a:solidFill>
              </a:rPr>
              <a:t>‘The recruit comes into the establishment with a conception of himself </a:t>
            </a:r>
            <a:r>
              <a:rPr lang="en-US" sz="2800" b="1" cap="small" dirty="0">
                <a:solidFill>
                  <a:schemeClr val="bg1"/>
                </a:solidFill>
              </a:rPr>
              <a:t>made possible by certain stable social arrangements </a:t>
            </a:r>
            <a:r>
              <a:rPr lang="en-US" sz="2800" dirty="0">
                <a:solidFill>
                  <a:schemeClr val="bg1"/>
                </a:solidFill>
              </a:rPr>
              <a:t>in his home world. Upon entrance, he is </a:t>
            </a:r>
            <a:r>
              <a:rPr lang="en-US" sz="2800" b="1" cap="small" dirty="0">
                <a:solidFill>
                  <a:schemeClr val="bg1"/>
                </a:solidFill>
              </a:rPr>
              <a:t>immediately stripped </a:t>
            </a:r>
            <a:r>
              <a:rPr lang="en-US" sz="2800" dirty="0">
                <a:solidFill>
                  <a:schemeClr val="bg1"/>
                </a:solidFill>
              </a:rPr>
              <a:t>of the support provided by these arrangements. In the accurate language of some of our oldest total institutions, he begins a series of </a:t>
            </a:r>
            <a:r>
              <a:rPr lang="en-US" sz="2800" b="1" cap="small" dirty="0">
                <a:solidFill>
                  <a:schemeClr val="bg1"/>
                </a:solidFill>
              </a:rPr>
              <a:t>abasements</a:t>
            </a:r>
            <a:r>
              <a:rPr lang="en-US" sz="2800" dirty="0">
                <a:solidFill>
                  <a:schemeClr val="bg1"/>
                </a:solidFill>
              </a:rPr>
              <a:t>, </a:t>
            </a:r>
            <a:r>
              <a:rPr lang="en-US" sz="2800" b="1" cap="small" dirty="0">
                <a:solidFill>
                  <a:schemeClr val="bg1"/>
                </a:solidFill>
              </a:rPr>
              <a:t>degradations</a:t>
            </a:r>
            <a:r>
              <a:rPr lang="en-US" sz="2800" dirty="0">
                <a:solidFill>
                  <a:schemeClr val="bg1"/>
                </a:solidFill>
              </a:rPr>
              <a:t>, </a:t>
            </a:r>
            <a:r>
              <a:rPr lang="en-US" sz="2800" b="1" cap="small" dirty="0">
                <a:solidFill>
                  <a:schemeClr val="bg1"/>
                </a:solidFill>
              </a:rPr>
              <a:t>humiliations</a:t>
            </a:r>
            <a:r>
              <a:rPr lang="en-US" sz="2800" dirty="0">
                <a:solidFill>
                  <a:schemeClr val="bg1"/>
                </a:solidFill>
              </a:rPr>
              <a:t> and </a:t>
            </a:r>
            <a:r>
              <a:rPr lang="en-US" sz="2800" b="1" cap="small" dirty="0">
                <a:solidFill>
                  <a:schemeClr val="bg1"/>
                </a:solidFill>
              </a:rPr>
              <a:t>profanations of self</a:t>
            </a:r>
            <a:r>
              <a:rPr lang="en-US" sz="2800" dirty="0">
                <a:solidFill>
                  <a:schemeClr val="bg1"/>
                </a:solidFill>
              </a:rPr>
              <a:t>. His self is </a:t>
            </a:r>
            <a:r>
              <a:rPr lang="en-US" sz="2800" b="1" cap="small" dirty="0">
                <a:solidFill>
                  <a:schemeClr val="bg1"/>
                </a:solidFill>
              </a:rPr>
              <a:t>systematically, if often unintentionally, mortified</a:t>
            </a:r>
            <a:r>
              <a:rPr lang="en-US" sz="2800" dirty="0">
                <a:solidFill>
                  <a:schemeClr val="bg1"/>
                </a:solidFill>
              </a:rPr>
              <a:t>.’ </a:t>
            </a:r>
          </a:p>
          <a:p>
            <a:pPr marL="0" indent="0" algn="ctr">
              <a:buNone/>
            </a:pPr>
            <a:r>
              <a:rPr lang="en-US" sz="2800" cap="small" dirty="0">
                <a:solidFill>
                  <a:schemeClr val="bg1"/>
                </a:solidFill>
              </a:rPr>
              <a:t>- Erving Goffman, 1961: 24</a:t>
            </a:r>
          </a:p>
          <a:p>
            <a:endParaRPr lang="en-GB" dirty="0"/>
          </a:p>
        </p:txBody>
      </p:sp>
      <p:pic>
        <p:nvPicPr>
          <p:cNvPr id="4" name="Recorded Sound">
            <a:hlinkClick r:id="" action="ppaction://media"/>
            <a:extLst>
              <a:ext uri="{FF2B5EF4-FFF2-40B4-BE49-F238E27FC236}">
                <a16:creationId xmlns:a16="http://schemas.microsoft.com/office/drawing/2014/main" id="{55FB56AB-A9C2-4427-B6C1-E3CCB7B7C6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3926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1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Shape 2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AA18F5-7D8D-4259-98E3-9BA5EE64F467}"/>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rPr>
              <a:t>The psychological impact of imprisonment</a:t>
            </a:r>
          </a:p>
        </p:txBody>
      </p:sp>
      <p:sp>
        <p:nvSpPr>
          <p:cNvPr id="2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334E545-BA49-4A42-B861-3C074EEABFF2}"/>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Depression</a:t>
            </a:r>
          </a:p>
          <a:p>
            <a:r>
              <a:rPr lang="en-GB" sz="2400" dirty="0">
                <a:solidFill>
                  <a:srgbClr val="FEFFFF"/>
                </a:solidFill>
              </a:rPr>
              <a:t>Sleeplessness</a:t>
            </a:r>
          </a:p>
          <a:p>
            <a:r>
              <a:rPr lang="en-GB" sz="2400" dirty="0">
                <a:solidFill>
                  <a:srgbClr val="FEFFFF"/>
                </a:solidFill>
              </a:rPr>
              <a:t>Anxiety</a:t>
            </a:r>
          </a:p>
          <a:p>
            <a:r>
              <a:rPr lang="en-GB" sz="2400" dirty="0">
                <a:solidFill>
                  <a:srgbClr val="FEFFFF"/>
                </a:solidFill>
              </a:rPr>
              <a:t>Suicide ideation</a:t>
            </a:r>
          </a:p>
          <a:p>
            <a:r>
              <a:rPr lang="en-GB" sz="2400" dirty="0">
                <a:solidFill>
                  <a:srgbClr val="FEFFFF"/>
                </a:solidFill>
              </a:rPr>
              <a:t>Low self esteem</a:t>
            </a:r>
          </a:p>
          <a:p>
            <a:r>
              <a:rPr lang="en-GB" sz="2400" dirty="0">
                <a:solidFill>
                  <a:srgbClr val="FEFFFF"/>
                </a:solidFill>
              </a:rPr>
              <a:t>Withdrawal</a:t>
            </a:r>
          </a:p>
          <a:p>
            <a:r>
              <a:rPr lang="en-GB" sz="2400" dirty="0">
                <a:solidFill>
                  <a:srgbClr val="FEFFFF"/>
                </a:solidFill>
              </a:rPr>
              <a:t>Colonization</a:t>
            </a:r>
          </a:p>
          <a:p>
            <a:r>
              <a:rPr lang="en-GB" sz="2400" dirty="0">
                <a:solidFill>
                  <a:srgbClr val="FEFFFF"/>
                </a:solidFill>
              </a:rPr>
              <a:t>Rebellion</a:t>
            </a:r>
          </a:p>
        </p:txBody>
      </p:sp>
      <p:pic>
        <p:nvPicPr>
          <p:cNvPr id="4" name="Recorded Sound">
            <a:hlinkClick r:id="" action="ppaction://media"/>
            <a:extLst>
              <a:ext uri="{FF2B5EF4-FFF2-40B4-BE49-F238E27FC236}">
                <a16:creationId xmlns:a16="http://schemas.microsoft.com/office/drawing/2014/main" id="{717912B5-95D6-46CB-B949-F14FEA130E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4120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78264A-D276-4EC8-BE86-9C6EDC60EAE4}"/>
              </a:ext>
            </a:extLst>
          </p:cNvPr>
          <p:cNvSpPr txBox="1"/>
          <p:nvPr/>
        </p:nvSpPr>
        <p:spPr>
          <a:xfrm>
            <a:off x="6629400" y="125877"/>
            <a:ext cx="5562600" cy="5509200"/>
          </a:xfrm>
          <a:prstGeom prst="rect">
            <a:avLst/>
          </a:prstGeom>
          <a:noFill/>
        </p:spPr>
        <p:txBody>
          <a:bodyPr wrap="square">
            <a:spAutoFit/>
          </a:bodyPr>
          <a:lstStyle/>
          <a:p>
            <a:pPr marL="0" indent="0" algn="ctr">
              <a:lnSpc>
                <a:spcPct val="150000"/>
              </a:lnSpc>
              <a:buNone/>
              <a:defRPr/>
            </a:pPr>
            <a:r>
              <a:rPr lang="en-GB" sz="1600" dirty="0">
                <a:solidFill>
                  <a:schemeClr val="bg1"/>
                </a:solidFill>
                <a:latin typeface="Segoe UI Light" panose="020B0502040204020203" pitchFamily="34" charset="0"/>
                <a:ea typeface="Tahoma" panose="020B0604030504040204" pitchFamily="34" charset="0"/>
                <a:cs typeface="Tahoma" panose="020B0604030504040204" pitchFamily="34" charset="0"/>
              </a:rPr>
              <a:t>‘</a:t>
            </a:r>
            <a:r>
              <a:rPr lang="en-GB" sz="1600" dirty="0">
                <a:solidFill>
                  <a:schemeClr val="bg1"/>
                </a:solidFill>
                <a:ea typeface="Tahoma" panose="020B0604030504040204" pitchFamily="34" charset="0"/>
                <a:cs typeface="Tahoma" panose="020B0604030504040204" pitchFamily="34" charset="0"/>
              </a:rPr>
              <a:t>Many aspects of imprisonment are psychologically analogous to these earlier, damaging experiences. For example, prisons are extremely deprived and impoverished environments in which prisoners are routinely denied access to potentially beneficial goods and services.  Prison staff members can be verbally and even physically abusive in ways that are all too familiar to many prisoners.  Prisons are often cold, uncaring places that regularly neglect many important prisoner needs.  Prisoners are subject to frequent repetitive, unannounced, and disruptive cell moves and transfers to other units or institutions that can be highly disorienting and destabilizing. They are exposed to high levels of violence and even physical and sexual abuse in their immediate prison “neighbourhood”, and are surrounded by many persons who are openly committed to criminality.’</a:t>
            </a:r>
          </a:p>
          <a:p>
            <a:pPr marL="0" indent="0" algn="ctr">
              <a:buNone/>
              <a:defRPr/>
            </a:pPr>
            <a:r>
              <a:rPr lang="en-GB" sz="1600" dirty="0">
                <a:solidFill>
                  <a:schemeClr val="bg1"/>
                </a:solidFill>
                <a:ea typeface="Tahoma" panose="020B0604030504040204" pitchFamily="34" charset="0"/>
                <a:cs typeface="Tahoma" panose="020B0604030504040204" pitchFamily="34" charset="0"/>
              </a:rPr>
              <a:t>- </a:t>
            </a:r>
            <a:r>
              <a:rPr lang="en-GB" sz="1600" cap="small" dirty="0">
                <a:solidFill>
                  <a:schemeClr val="bg1"/>
                </a:solidFill>
                <a:ea typeface="Tahoma" panose="020B0604030504040204" pitchFamily="34" charset="0"/>
                <a:cs typeface="Tahoma" panose="020B0604030504040204" pitchFamily="34" charset="0"/>
              </a:rPr>
              <a:t>Craig Haney</a:t>
            </a:r>
            <a:r>
              <a:rPr lang="en-GB" sz="1600" dirty="0">
                <a:solidFill>
                  <a:schemeClr val="bg1"/>
                </a:solidFill>
                <a:ea typeface="Tahoma" panose="020B0604030504040204" pitchFamily="34" charset="0"/>
                <a:cs typeface="Tahoma" panose="020B0604030504040204" pitchFamily="34" charset="0"/>
              </a:rPr>
              <a:t>, 2012: 13</a:t>
            </a:r>
          </a:p>
        </p:txBody>
      </p:sp>
      <p:pic>
        <p:nvPicPr>
          <p:cNvPr id="1030" name="Picture 6" descr="See the source image">
            <a:extLst>
              <a:ext uri="{FF2B5EF4-FFF2-40B4-BE49-F238E27FC236}">
                <a16:creationId xmlns:a16="http://schemas.microsoft.com/office/drawing/2014/main" id="{161E3800-52A6-4DA8-98AE-531DF47B1E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6629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228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93B6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E822965-6CE3-45E4-8A37-1BE61C345DF2}"/>
              </a:ext>
            </a:extLst>
          </p:cNvPr>
          <p:cNvSpPr txBox="1"/>
          <p:nvPr/>
        </p:nvSpPr>
        <p:spPr>
          <a:xfrm>
            <a:off x="524256" y="4767072"/>
            <a:ext cx="6594189" cy="1625210"/>
          </a:xfrm>
          <a:prstGeom prst="rect">
            <a:avLst/>
          </a:prstGeom>
        </p:spPr>
        <p:txBody>
          <a:bodyPr vert="horz" lIns="91440" tIns="45720" rIns="91440" bIns="45720" rtlCol="0" anchor="ctr">
            <a:normAutofit/>
          </a:bodyPr>
          <a:lstStyle/>
          <a:p>
            <a:pPr lvl="0" algn="r">
              <a:lnSpc>
                <a:spcPct val="90000"/>
              </a:lnSpc>
              <a:spcBef>
                <a:spcPct val="0"/>
              </a:spcBef>
              <a:spcAft>
                <a:spcPts val="600"/>
              </a:spcAft>
              <a:defRPr/>
            </a:pPr>
            <a:r>
              <a:rPr lang="en-US" sz="2800">
                <a:solidFill>
                  <a:srgbClr val="FFFFFF"/>
                </a:solidFill>
                <a:latin typeface="+mj-lt"/>
                <a:ea typeface="+mj-ea"/>
                <a:cs typeface="+mj-cs"/>
              </a:rPr>
              <a:t>“It cannot go on like this. The cost is unsustainable. The profound effects on rehabilitation outcomes are unsustainable.”</a:t>
            </a:r>
          </a:p>
        </p:txBody>
      </p:sp>
      <p:pic>
        <p:nvPicPr>
          <p:cNvPr id="5" name="Picture 4" descr="A blurry image of a person&#10;&#10;Description automatically generated">
            <a:extLst>
              <a:ext uri="{FF2B5EF4-FFF2-40B4-BE49-F238E27FC236}">
                <a16:creationId xmlns:a16="http://schemas.microsoft.com/office/drawing/2014/main" id="{F5E186D2-64C2-45D6-B2B9-8D918E4CC9C6}"/>
              </a:ext>
            </a:extLst>
          </p:cNvPr>
          <p:cNvPicPr>
            <a:picLocks noChangeAspect="1"/>
          </p:cNvPicPr>
          <p:nvPr/>
        </p:nvPicPr>
        <p:blipFill rotWithShape="1">
          <a:blip r:embed="rId4">
            <a:extLst>
              <a:ext uri="{28A0092B-C50C-407E-A947-70E740481C1C}">
                <a14:useLocalDpi xmlns:a14="http://schemas.microsoft.com/office/drawing/2010/main" val="0"/>
              </a:ext>
            </a:extLst>
          </a:blip>
          <a:srcRect r="1" b="12494"/>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CBFB1FB8-CAFD-4C3F-8343-612C3B2C56DB}"/>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defRPr/>
            </a:pPr>
            <a:r>
              <a:rPr lang="en-US" sz="2000">
                <a:solidFill>
                  <a:srgbClr val="FFFFFF"/>
                </a:solidFill>
              </a:rPr>
              <a:t>“Our own assessments about safety were consistent with data that the national offender management service (NOMS) itself produced. You were more likely to die in prison than five years ago. More prisoners were murdered, killed themselves, self-harmed and were victims of assaults than five years ago. … The number of assaults and serious assaults against staff also rose.”</a:t>
            </a:r>
          </a:p>
          <a:p>
            <a:pPr lvl="0" indent="-228600">
              <a:lnSpc>
                <a:spcPct val="90000"/>
              </a:lnSpc>
              <a:spcAft>
                <a:spcPts val="600"/>
              </a:spcAft>
              <a:buFont typeface="Arial" panose="020B0604020202020204" pitchFamily="34" charset="0"/>
              <a:buChar char="•"/>
              <a:defRPr/>
            </a:pPr>
            <a:endParaRPr lang="en-US" sz="2000">
              <a:solidFill>
                <a:srgbClr val="FFFFFF"/>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7A19C1B-B26D-4820-87C5-573E3129EFF3}"/>
              </a:ext>
            </a:extLst>
          </p:cNvPr>
          <p:cNvSpPr txBox="1"/>
          <p:nvPr/>
        </p:nvSpPr>
        <p:spPr>
          <a:xfrm>
            <a:off x="8512012" y="5554133"/>
            <a:ext cx="2377574" cy="754694"/>
          </a:xfrm>
          <a:prstGeom prst="rect">
            <a:avLst/>
          </a:prstGeom>
          <a:noFill/>
        </p:spPr>
        <p:txBody>
          <a:bodyPr wrap="none" rtlCol="0">
            <a:spAutoFit/>
          </a:bodyPr>
          <a:lstStyle/>
          <a:p>
            <a:pPr lvl="0">
              <a:lnSpc>
                <a:spcPct val="150000"/>
              </a:lnSpc>
              <a:spcAft>
                <a:spcPts val="600"/>
              </a:spcAft>
              <a:defRPr/>
            </a:pPr>
            <a:r>
              <a:rPr lang="en-GB" sz="3200" dirty="0">
                <a:solidFill>
                  <a:schemeClr val="bg1"/>
                </a:solidFill>
              </a:rPr>
              <a:t>HMIP (2015) </a:t>
            </a:r>
          </a:p>
        </p:txBody>
      </p:sp>
      <p:pic>
        <p:nvPicPr>
          <p:cNvPr id="4" name="Recorded Sound">
            <a:hlinkClick r:id="" action="ppaction://media"/>
            <a:extLst>
              <a:ext uri="{FF2B5EF4-FFF2-40B4-BE49-F238E27FC236}">
                <a16:creationId xmlns:a16="http://schemas.microsoft.com/office/drawing/2014/main" id="{DCA4C547-0920-4621-A406-9E6115B1F5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2438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3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1FE41C-655E-4F92-ADF9-6F35AD773F0F}"/>
              </a:ext>
            </a:extLst>
          </p:cNvPr>
          <p:cNvSpPr txBox="1"/>
          <p:nvPr/>
        </p:nvSpPr>
        <p:spPr>
          <a:xfrm>
            <a:off x="1524000" y="1122362"/>
            <a:ext cx="9144000" cy="284003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800" kern="1200">
                <a:solidFill>
                  <a:schemeClr val="tx1"/>
                </a:solidFill>
                <a:latin typeface="+mj-lt"/>
                <a:ea typeface="+mj-ea"/>
                <a:cs typeface="+mj-cs"/>
              </a:rPr>
              <a:t>Has anything really changed since 2015?</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12149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5111E0-4025-45AE-AD5F-1A1FE67A1394}"/>
              </a:ext>
            </a:extLst>
          </p:cNvPr>
          <p:cNvSpPr/>
          <p:nvPr/>
        </p:nvSpPr>
        <p:spPr>
          <a:xfrm>
            <a:off x="596630" y="980277"/>
            <a:ext cx="6096000" cy="5035353"/>
          </a:xfrm>
          <a:prstGeom prst="rect">
            <a:avLst/>
          </a:prstGeom>
        </p:spPr>
        <p:txBody>
          <a:bodyPr>
            <a:spAutoFit/>
          </a:bodyPr>
          <a:lstStyle/>
          <a:p>
            <a:pPr lvl="0" algn="just">
              <a:lnSpc>
                <a:spcPct val="150000"/>
              </a:lnSpc>
              <a:defRPr/>
            </a:pPr>
            <a:r>
              <a:rPr lang="en-GB" dirty="0">
                <a:solidFill>
                  <a:prstClr val="white"/>
                </a:solidFill>
              </a:rPr>
              <a:t>“Isolation, lack of purposeful activity, mental health problems, use of new psychoactive substances…bullying and debt were all highlighted as issues that led to prisoners hurting themselves or attempting suicide. Despite pockets of good practice in suicide and self-harm prevention, prisoners in around a third of inspected establishments were negative about the overall care and support they received during their most vulnerable times. Staff shortages, increased violence and antisocial behaviour, widespread use of NPS and severely restricted regimes characterised many of the prisons we visited.”</a:t>
            </a:r>
          </a:p>
          <a:p>
            <a:pPr lvl="0" algn="just">
              <a:lnSpc>
                <a:spcPct val="150000"/>
              </a:lnSpc>
              <a:defRPr/>
            </a:pPr>
            <a:endParaRPr lang="en-GB" dirty="0">
              <a:solidFill>
                <a:prstClr val="white"/>
              </a:solidFill>
            </a:endParaRPr>
          </a:p>
          <a:p>
            <a:pPr lvl="0" algn="just">
              <a:lnSpc>
                <a:spcPct val="150000"/>
              </a:lnSpc>
              <a:defRPr/>
            </a:pPr>
            <a:r>
              <a:rPr lang="en-GB" dirty="0">
                <a:solidFill>
                  <a:prstClr val="white"/>
                </a:solidFill>
              </a:rPr>
              <a:t>- HMIP (2017) </a:t>
            </a:r>
          </a:p>
        </p:txBody>
      </p:sp>
      <p:pic>
        <p:nvPicPr>
          <p:cNvPr id="6" name="Picture 5" descr="A picture containing food&#10;&#10;Description automatically generated">
            <a:extLst>
              <a:ext uri="{FF2B5EF4-FFF2-40B4-BE49-F238E27FC236}">
                <a16:creationId xmlns:a16="http://schemas.microsoft.com/office/drawing/2014/main" id="{76919E17-4D48-441D-A2F2-A2DD8AD2BF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03896" y="980277"/>
            <a:ext cx="4806800" cy="4261700"/>
          </a:xfrm>
          <a:prstGeom prst="rect">
            <a:avLst/>
          </a:prstGeom>
        </p:spPr>
      </p:pic>
      <p:pic>
        <p:nvPicPr>
          <p:cNvPr id="3" name="Recorded Sound">
            <a:hlinkClick r:id="" action="ppaction://media"/>
            <a:extLst>
              <a:ext uri="{FF2B5EF4-FFF2-40B4-BE49-F238E27FC236}">
                <a16:creationId xmlns:a16="http://schemas.microsoft.com/office/drawing/2014/main" id="{A8EDC8EB-46B7-4B4F-BE08-EFC1C6F4BB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7421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ACE3F9B-5D2B-4535-AE14-FD5A6F5723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2564" y="643467"/>
            <a:ext cx="9646872" cy="5571066"/>
          </a:xfrm>
          <a:prstGeom prst="rect">
            <a:avLst/>
          </a:prstGeom>
        </p:spPr>
      </p:pic>
      <p:pic>
        <p:nvPicPr>
          <p:cNvPr id="4" name="Recorded Sound">
            <a:hlinkClick r:id="" action="ppaction://media"/>
            <a:extLst>
              <a:ext uri="{FF2B5EF4-FFF2-40B4-BE49-F238E27FC236}">
                <a16:creationId xmlns:a16="http://schemas.microsoft.com/office/drawing/2014/main" id="{78C9C06C-C1A8-4798-B3E6-2F115F0A9C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73969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F57AD3E-45A1-41DB-B4AC-377DF60A3BD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1374" y="643467"/>
            <a:ext cx="10269252" cy="5571066"/>
          </a:xfrm>
          <a:prstGeom prst="rect">
            <a:avLst/>
          </a:prstGeom>
        </p:spPr>
      </p:pic>
      <p:pic>
        <p:nvPicPr>
          <p:cNvPr id="4" name="Recorded Sound">
            <a:hlinkClick r:id="" action="ppaction://media"/>
            <a:extLst>
              <a:ext uri="{FF2B5EF4-FFF2-40B4-BE49-F238E27FC236}">
                <a16:creationId xmlns:a16="http://schemas.microsoft.com/office/drawing/2014/main" id="{2420D9EC-3AFB-4E5A-BA52-ABE32D95EC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14766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7D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0751506-64B7-460B-8B06-0755316D83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4430" y="643467"/>
            <a:ext cx="9363140" cy="5571066"/>
          </a:xfrm>
          <a:prstGeom prst="rect">
            <a:avLst/>
          </a:prstGeom>
        </p:spPr>
      </p:pic>
      <p:pic>
        <p:nvPicPr>
          <p:cNvPr id="3" name="Recorded Sound">
            <a:hlinkClick r:id="" action="ppaction://media"/>
            <a:extLst>
              <a:ext uri="{FF2B5EF4-FFF2-40B4-BE49-F238E27FC236}">
                <a16:creationId xmlns:a16="http://schemas.microsoft.com/office/drawing/2014/main" id="{3D207EDD-4E34-48E5-8800-0D23C1B876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3278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3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1E7C32-498F-4D14-9D1F-E10555B8768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057"/>
          <a:stretch/>
        </p:blipFill>
        <p:spPr>
          <a:xfrm>
            <a:off x="20" y="10"/>
            <a:ext cx="4637226" cy="6857990"/>
          </a:xfrm>
          <a:prstGeom prst="rect">
            <a:avLst/>
          </a:prstGeom>
        </p:spPr>
      </p:pic>
      <p:sp>
        <p:nvSpPr>
          <p:cNvPr id="8" name="Rectangle 7">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8A724A-70DD-4EC4-9548-BFF3E3E42713}"/>
              </a:ext>
            </a:extLst>
          </p:cNvPr>
          <p:cNvSpPr txBox="1"/>
          <p:nvPr/>
        </p:nvSpPr>
        <p:spPr>
          <a:xfrm>
            <a:off x="5277328" y="640082"/>
            <a:ext cx="6274591" cy="33516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solidFill>
                  <a:schemeClr val="bg1"/>
                </a:solidFill>
                <a:latin typeface="+mj-lt"/>
                <a:ea typeface="+mj-ea"/>
                <a:cs typeface="+mj-cs"/>
              </a:rPr>
              <a:t>Chief Inspector’s Report 2018-2019</a:t>
            </a:r>
          </a:p>
        </p:txBody>
      </p:sp>
    </p:spTree>
    <p:extLst>
      <p:ext uri="{BB962C8B-B14F-4D97-AF65-F5344CB8AC3E}">
        <p14:creationId xmlns:p14="http://schemas.microsoft.com/office/powerpoint/2010/main" val="40711739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023B36-A3F3-401A-99B6-65FAC7844BA9}"/>
              </a:ext>
            </a:extLst>
          </p:cNvPr>
          <p:cNvSpPr txBox="1"/>
          <p:nvPr/>
        </p:nvSpPr>
        <p:spPr>
          <a:xfrm>
            <a:off x="1064100" y="463747"/>
            <a:ext cx="9692640" cy="5693866"/>
          </a:xfrm>
          <a:prstGeom prst="rect">
            <a:avLst/>
          </a:prstGeom>
          <a:noFill/>
        </p:spPr>
        <p:txBody>
          <a:bodyPr wrap="square" rtlCol="0">
            <a:spAutoFit/>
          </a:bodyPr>
          <a:lstStyle/>
          <a:p>
            <a:pPr algn="just"/>
            <a:r>
              <a:rPr lang="en-GB" sz="2800" dirty="0">
                <a:solidFill>
                  <a:schemeClr val="bg1"/>
                </a:solidFill>
                <a:latin typeface="Calibri" panose="020F0502020204030204" pitchFamily="34" charset="0"/>
                <a:cs typeface="Calibri" panose="020F0502020204030204" pitchFamily="34" charset="0"/>
              </a:rPr>
              <a:t>“The recent history of many prisons in England and Wales has been deeply troubling. We saw once more in 2018–19 – the fourth year on which I have reported – that far too many of our jails have been plagued by drugs, violence, appalling living conditions and a lack of access to meaningful rehabilitative activity. Our inspections of HMPs Exeter, Birmingham and Bedford showed dramatically the need for urgent improvement. Some others caused us great concern. Overall, levels of self‑harm were disturbingly high and self‑inflicted deaths tragically increased by nearly one‑fifth on the previous year.”</a:t>
            </a:r>
          </a:p>
          <a:p>
            <a:pPr algn="just"/>
            <a:endParaRPr lang="en-GB" sz="2800" dirty="0">
              <a:solidFill>
                <a:schemeClr val="bg1"/>
              </a:solidFill>
              <a:latin typeface="Calibri" panose="020F0502020204030204" pitchFamily="34" charset="0"/>
              <a:cs typeface="Calibri" panose="020F0502020204030204" pitchFamily="34" charset="0"/>
            </a:endParaRPr>
          </a:p>
          <a:p>
            <a:pPr algn="just"/>
            <a:r>
              <a:rPr lang="en-GB" sz="2800"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3" name="Recorded Sound">
            <a:hlinkClick r:id="" action="ppaction://media"/>
            <a:extLst>
              <a:ext uri="{FF2B5EF4-FFF2-40B4-BE49-F238E27FC236}">
                <a16:creationId xmlns:a16="http://schemas.microsoft.com/office/drawing/2014/main" id="{2BCCA717-8F05-430C-A30F-81BCCFF613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41635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8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3300"/>
        </a:solidFill>
        <a:effectLst/>
      </p:bgPr>
    </p:bg>
    <p:spTree>
      <p:nvGrpSpPr>
        <p:cNvPr id="1" name=""/>
        <p:cNvGrpSpPr/>
        <p:nvPr/>
      </p:nvGrpSpPr>
      <p:grpSpPr>
        <a:xfrm>
          <a:off x="0" y="0"/>
          <a:ext cx="0" cy="0"/>
          <a:chOff x="0" y="0"/>
          <a:chExt cx="0" cy="0"/>
        </a:xfrm>
      </p:grpSpPr>
      <p:pic>
        <p:nvPicPr>
          <p:cNvPr id="3" name="Picture 2" descr="The inside of a building&#10;&#10;Description automatically generated">
            <a:extLst>
              <a:ext uri="{FF2B5EF4-FFF2-40B4-BE49-F238E27FC236}">
                <a16:creationId xmlns:a16="http://schemas.microsoft.com/office/drawing/2014/main" id="{9FE5A5F9-3430-497B-8AA1-F6649ADF7F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845" y="1554467"/>
            <a:ext cx="5309655" cy="3484461"/>
          </a:xfrm>
          <a:prstGeom prst="rect">
            <a:avLst/>
          </a:prstGeom>
        </p:spPr>
      </p:pic>
      <p:sp>
        <p:nvSpPr>
          <p:cNvPr id="4" name="Rectangle 3">
            <a:extLst>
              <a:ext uri="{FF2B5EF4-FFF2-40B4-BE49-F238E27FC236}">
                <a16:creationId xmlns:a16="http://schemas.microsoft.com/office/drawing/2014/main" id="{9D288CD6-2D59-45FB-BE9E-7C6438896374}"/>
              </a:ext>
            </a:extLst>
          </p:cNvPr>
          <p:cNvSpPr/>
          <p:nvPr/>
        </p:nvSpPr>
        <p:spPr>
          <a:xfrm>
            <a:off x="5843055" y="612844"/>
            <a:ext cx="6134100" cy="5632311"/>
          </a:xfrm>
          <a:prstGeom prst="rect">
            <a:avLst/>
          </a:prstGeom>
        </p:spPr>
        <p:txBody>
          <a:bodyPr wrap="square">
            <a:spAutoFit/>
          </a:bodyPr>
          <a:lstStyle/>
          <a:p>
            <a:pPr algn="just"/>
            <a:r>
              <a:rPr lang="en-GB" dirty="0">
                <a:solidFill>
                  <a:schemeClr val="bg1"/>
                </a:solidFill>
              </a:rPr>
              <a:t> </a:t>
            </a:r>
            <a:r>
              <a:rPr lang="en-GB" sz="2000" dirty="0">
                <a:solidFill>
                  <a:schemeClr val="bg1"/>
                </a:solidFill>
              </a:rPr>
              <a:t>“…category B and C men’s local and training prisons account for the numerical bulk of prisoners. With their high through-put of prisoners, their often worn-out fabric, their vulnerable populations and their levels of violence and illicit drugs use, they were this year the prisons that, as in previous years, caused us most concern. Staff shortages had been so acute that risks to both prisoners and staff were often severe, and levels of all types of violence had soared. Meanwhile, the appalling impact of illicit drugs, particularly new psychoactive substances (NPS) had been underestimated and as a result many prisons were still suffering from the debt, bullying and violence they generated. The response to the deluge of drugs flowing into many prisons in recent years has too often been slow and neither robust nor sophisticated. The introduction of new technology that is necessary to help counter the threat has been patchy.”</a:t>
            </a:r>
          </a:p>
        </p:txBody>
      </p:sp>
      <p:sp>
        <p:nvSpPr>
          <p:cNvPr id="5" name="Rectangle 4">
            <a:extLst>
              <a:ext uri="{FF2B5EF4-FFF2-40B4-BE49-F238E27FC236}">
                <a16:creationId xmlns:a16="http://schemas.microsoft.com/office/drawing/2014/main" id="{EB2F629B-D304-4701-8134-D8DDAFC34BFF}"/>
              </a:ext>
            </a:extLst>
          </p:cNvPr>
          <p:cNvSpPr/>
          <p:nvPr/>
        </p:nvSpPr>
        <p:spPr>
          <a:xfrm>
            <a:off x="116264" y="6112986"/>
            <a:ext cx="4361468" cy="646331"/>
          </a:xfrm>
          <a:prstGeom prst="rect">
            <a:avLst/>
          </a:prstGeom>
        </p:spPr>
        <p:txBody>
          <a:bodyPr wrap="square">
            <a:spAutoFit/>
          </a:bodyPr>
          <a:lstStyle/>
          <a:p>
            <a:pPr algn="just"/>
            <a:r>
              <a:rPr lang="en-GB"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2" name="Recorded Sound">
            <a:hlinkClick r:id="" action="ppaction://media"/>
            <a:extLst>
              <a:ext uri="{FF2B5EF4-FFF2-40B4-BE49-F238E27FC236}">
                <a16:creationId xmlns:a16="http://schemas.microsoft.com/office/drawing/2014/main" id="{FFA0F23A-5395-48F5-BAE4-B1BDCF6750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31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26BD-E50F-437A-A514-7022419DE40F}"/>
              </a:ext>
            </a:extLst>
          </p:cNvPr>
          <p:cNvSpPr>
            <a:spLocks noGrp="1"/>
          </p:cNvSpPr>
          <p:nvPr>
            <p:ph type="title"/>
          </p:nvPr>
        </p:nvSpPr>
        <p:spPr>
          <a:xfrm>
            <a:off x="838200" y="365125"/>
            <a:ext cx="3013953" cy="1325563"/>
          </a:xfrm>
          <a:solidFill>
            <a:schemeClr val="tx1">
              <a:lumMod val="95000"/>
              <a:lumOff val="5000"/>
            </a:schemeClr>
          </a:solidFill>
        </p:spPr>
        <p:txBody>
          <a:bodyPr/>
          <a:lstStyle/>
          <a:p>
            <a:r>
              <a:rPr lang="en-GB" dirty="0">
                <a:solidFill>
                  <a:schemeClr val="bg1"/>
                </a:solidFill>
              </a:rPr>
              <a:t>However….</a:t>
            </a:r>
          </a:p>
        </p:txBody>
      </p:sp>
      <p:sp>
        <p:nvSpPr>
          <p:cNvPr id="3" name="Rectangle 2">
            <a:extLst>
              <a:ext uri="{FF2B5EF4-FFF2-40B4-BE49-F238E27FC236}">
                <a16:creationId xmlns:a16="http://schemas.microsoft.com/office/drawing/2014/main" id="{729744EC-E7A0-4793-9CD9-823AF16784BA}"/>
              </a:ext>
            </a:extLst>
          </p:cNvPr>
          <p:cNvSpPr/>
          <p:nvPr/>
        </p:nvSpPr>
        <p:spPr>
          <a:xfrm>
            <a:off x="810638" y="1659285"/>
            <a:ext cx="10515600" cy="3539430"/>
          </a:xfrm>
          <a:prstGeom prst="rect">
            <a:avLst/>
          </a:prstGeom>
        </p:spPr>
        <p:txBody>
          <a:bodyPr wrap="square">
            <a:spAutoFit/>
          </a:bodyPr>
          <a:lstStyle/>
          <a:p>
            <a:r>
              <a:rPr lang="en-GB" sz="2800" dirty="0">
                <a:solidFill>
                  <a:schemeClr val="bg1"/>
                </a:solidFill>
              </a:rPr>
              <a:t>“We do not have a prison service that is entirely in crisis. As I have said many times, and this report bears out, we inspect parts of the custodial estate that are demonstrably well run – safe, calm, professional and caring. This includes, for example, parts of the high-security estate and women’s prisons (where dedicated staff deal with some of the most vulnerable of all prisoners). We see some dedicated and commendable care in the children’s estate, working with many extremely vulnerable and challenging young people.”</a:t>
            </a:r>
          </a:p>
        </p:txBody>
      </p:sp>
      <p:sp>
        <p:nvSpPr>
          <p:cNvPr id="4" name="Rectangle 3">
            <a:extLst>
              <a:ext uri="{FF2B5EF4-FFF2-40B4-BE49-F238E27FC236}">
                <a16:creationId xmlns:a16="http://schemas.microsoft.com/office/drawing/2014/main" id="{5B0E13A0-0C3C-4CEA-A0D9-F28A72C27475}"/>
              </a:ext>
            </a:extLst>
          </p:cNvPr>
          <p:cNvSpPr/>
          <p:nvPr/>
        </p:nvSpPr>
        <p:spPr>
          <a:xfrm>
            <a:off x="2342744" y="5651772"/>
            <a:ext cx="7451387" cy="369332"/>
          </a:xfrm>
          <a:prstGeom prst="rect">
            <a:avLst/>
          </a:prstGeom>
        </p:spPr>
        <p:txBody>
          <a:bodyPr wrap="square">
            <a:spAutoFit/>
          </a:bodyPr>
          <a:lstStyle/>
          <a:p>
            <a:pPr algn="just"/>
            <a:r>
              <a:rPr lang="en-GB"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5" name="Recorded Sound">
            <a:hlinkClick r:id="" action="ppaction://media"/>
            <a:extLst>
              <a:ext uri="{FF2B5EF4-FFF2-40B4-BE49-F238E27FC236}">
                <a16:creationId xmlns:a16="http://schemas.microsoft.com/office/drawing/2014/main" id="{7256DD7A-2034-42AF-BCB8-EDF3ECFB09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6223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55E2BC-E277-4E8C-9C38-F8A5141B5D00}"/>
              </a:ext>
            </a:extLst>
          </p:cNvPr>
          <p:cNvSpPr txBox="1"/>
          <p:nvPr/>
        </p:nvSpPr>
        <p:spPr>
          <a:xfrm>
            <a:off x="237227" y="149022"/>
            <a:ext cx="5734948" cy="707886"/>
          </a:xfrm>
          <a:prstGeom prst="rect">
            <a:avLst/>
          </a:prstGeom>
          <a:noFill/>
        </p:spPr>
        <p:txBody>
          <a:bodyPr wrap="square" rtlCol="0">
            <a:spAutoFit/>
          </a:bodyPr>
          <a:lstStyle/>
          <a:p>
            <a:r>
              <a:rPr lang="en-GB" sz="4000" dirty="0"/>
              <a:t>What do you think?</a:t>
            </a:r>
          </a:p>
        </p:txBody>
      </p:sp>
      <p:sp>
        <p:nvSpPr>
          <p:cNvPr id="3" name="TextBox 2">
            <a:extLst>
              <a:ext uri="{FF2B5EF4-FFF2-40B4-BE49-F238E27FC236}">
                <a16:creationId xmlns:a16="http://schemas.microsoft.com/office/drawing/2014/main" id="{B8D0DD52-C95A-4C54-931E-F06F2EB6F514}"/>
              </a:ext>
            </a:extLst>
          </p:cNvPr>
          <p:cNvSpPr txBox="1"/>
          <p:nvPr/>
        </p:nvSpPr>
        <p:spPr>
          <a:xfrm>
            <a:off x="6057763" y="5415276"/>
            <a:ext cx="5046125" cy="646331"/>
          </a:xfrm>
          <a:prstGeom prst="rect">
            <a:avLst/>
          </a:prstGeom>
          <a:noFill/>
        </p:spPr>
        <p:txBody>
          <a:bodyPr wrap="none" rtlCol="0">
            <a:spAutoFit/>
          </a:bodyPr>
          <a:lstStyle/>
          <a:p>
            <a:r>
              <a:rPr lang="en-GB" sz="3600" dirty="0"/>
              <a:t>What solutions are there?</a:t>
            </a:r>
          </a:p>
        </p:txBody>
      </p:sp>
      <p:sp>
        <p:nvSpPr>
          <p:cNvPr id="4" name="TextBox 3">
            <a:extLst>
              <a:ext uri="{FF2B5EF4-FFF2-40B4-BE49-F238E27FC236}">
                <a16:creationId xmlns:a16="http://schemas.microsoft.com/office/drawing/2014/main" id="{4F80014E-39BD-4A06-9428-80723F89D880}"/>
              </a:ext>
            </a:extLst>
          </p:cNvPr>
          <p:cNvSpPr txBox="1"/>
          <p:nvPr/>
        </p:nvSpPr>
        <p:spPr>
          <a:xfrm>
            <a:off x="5513776" y="740241"/>
            <a:ext cx="6134100" cy="646331"/>
          </a:xfrm>
          <a:prstGeom prst="rect">
            <a:avLst/>
          </a:prstGeom>
          <a:noFill/>
        </p:spPr>
        <p:txBody>
          <a:bodyPr wrap="square" rtlCol="0">
            <a:spAutoFit/>
          </a:bodyPr>
          <a:lstStyle/>
          <a:p>
            <a:r>
              <a:rPr lang="en-GB" sz="3600" dirty="0"/>
              <a:t>How old is the ‘prisons crisis’?</a:t>
            </a:r>
          </a:p>
        </p:txBody>
      </p:sp>
      <p:sp>
        <p:nvSpPr>
          <p:cNvPr id="5" name="TextBox 4">
            <a:extLst>
              <a:ext uri="{FF2B5EF4-FFF2-40B4-BE49-F238E27FC236}">
                <a16:creationId xmlns:a16="http://schemas.microsoft.com/office/drawing/2014/main" id="{707B8438-6994-4F19-B552-929AC0A3EC43}"/>
              </a:ext>
            </a:extLst>
          </p:cNvPr>
          <p:cNvSpPr txBox="1"/>
          <p:nvPr/>
        </p:nvSpPr>
        <p:spPr>
          <a:xfrm>
            <a:off x="113402" y="1467557"/>
            <a:ext cx="3730958" cy="646331"/>
          </a:xfrm>
          <a:prstGeom prst="rect">
            <a:avLst/>
          </a:prstGeom>
          <a:noFill/>
        </p:spPr>
        <p:txBody>
          <a:bodyPr wrap="none" rtlCol="0">
            <a:spAutoFit/>
          </a:bodyPr>
          <a:lstStyle/>
          <a:p>
            <a:r>
              <a:rPr lang="en-GB" sz="3600" dirty="0"/>
              <a:t>What is prison for?</a:t>
            </a:r>
          </a:p>
        </p:txBody>
      </p:sp>
      <p:sp>
        <p:nvSpPr>
          <p:cNvPr id="6" name="TextBox 5">
            <a:extLst>
              <a:ext uri="{FF2B5EF4-FFF2-40B4-BE49-F238E27FC236}">
                <a16:creationId xmlns:a16="http://schemas.microsoft.com/office/drawing/2014/main" id="{57F77F7D-34E6-4114-BC72-A7D76E8A91C0}"/>
              </a:ext>
            </a:extLst>
          </p:cNvPr>
          <p:cNvSpPr txBox="1"/>
          <p:nvPr/>
        </p:nvSpPr>
        <p:spPr>
          <a:xfrm>
            <a:off x="4114800" y="2122735"/>
            <a:ext cx="7249485" cy="646331"/>
          </a:xfrm>
          <a:prstGeom prst="rect">
            <a:avLst/>
          </a:prstGeom>
          <a:noFill/>
        </p:spPr>
        <p:txBody>
          <a:bodyPr wrap="none" rtlCol="0">
            <a:spAutoFit/>
          </a:bodyPr>
          <a:lstStyle/>
          <a:p>
            <a:r>
              <a:rPr lang="en-GB" sz="3600" dirty="0"/>
              <a:t>What are your views on abolitionism?</a:t>
            </a:r>
          </a:p>
        </p:txBody>
      </p:sp>
      <p:sp>
        <p:nvSpPr>
          <p:cNvPr id="7" name="TextBox 6">
            <a:extLst>
              <a:ext uri="{FF2B5EF4-FFF2-40B4-BE49-F238E27FC236}">
                <a16:creationId xmlns:a16="http://schemas.microsoft.com/office/drawing/2014/main" id="{0BEF3D22-0EE0-455D-9931-65C2B2949E88}"/>
              </a:ext>
            </a:extLst>
          </p:cNvPr>
          <p:cNvSpPr txBox="1"/>
          <p:nvPr/>
        </p:nvSpPr>
        <p:spPr>
          <a:xfrm>
            <a:off x="345823" y="3259123"/>
            <a:ext cx="10335906" cy="646331"/>
          </a:xfrm>
          <a:prstGeom prst="rect">
            <a:avLst/>
          </a:prstGeom>
          <a:solidFill>
            <a:schemeClr val="bg2">
              <a:lumMod val="90000"/>
            </a:schemeClr>
          </a:solidFill>
        </p:spPr>
        <p:txBody>
          <a:bodyPr wrap="none" rtlCol="0">
            <a:spAutoFit/>
          </a:bodyPr>
          <a:lstStyle/>
          <a:p>
            <a:r>
              <a:rPr lang="en-GB" sz="3600" dirty="0"/>
              <a:t>How could more prison staff be recruited and trained?</a:t>
            </a:r>
          </a:p>
        </p:txBody>
      </p:sp>
      <p:sp>
        <p:nvSpPr>
          <p:cNvPr id="8" name="TextBox 7">
            <a:extLst>
              <a:ext uri="{FF2B5EF4-FFF2-40B4-BE49-F238E27FC236}">
                <a16:creationId xmlns:a16="http://schemas.microsoft.com/office/drawing/2014/main" id="{3297BB3A-4B74-42E0-9E15-8B9A23C12FB4}"/>
              </a:ext>
            </a:extLst>
          </p:cNvPr>
          <p:cNvSpPr txBox="1"/>
          <p:nvPr/>
        </p:nvSpPr>
        <p:spPr>
          <a:xfrm>
            <a:off x="657225" y="4436932"/>
            <a:ext cx="9031409" cy="646331"/>
          </a:xfrm>
          <a:prstGeom prst="rect">
            <a:avLst/>
          </a:prstGeom>
          <a:noFill/>
        </p:spPr>
        <p:txBody>
          <a:bodyPr wrap="square" rtlCol="0">
            <a:spAutoFit/>
          </a:bodyPr>
          <a:lstStyle/>
          <a:p>
            <a:r>
              <a:rPr lang="en-GB" sz="3600" dirty="0"/>
              <a:t>Should all current prisoners be in prison?</a:t>
            </a:r>
          </a:p>
        </p:txBody>
      </p:sp>
    </p:spTree>
    <p:extLst>
      <p:ext uri="{BB962C8B-B14F-4D97-AF65-F5344CB8AC3E}">
        <p14:creationId xmlns:p14="http://schemas.microsoft.com/office/powerpoint/2010/main" val="24243087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7A42CA-450D-4E8E-852B-E4CF80F0219B}"/>
              </a:ext>
            </a:extLst>
          </p:cNvPr>
          <p:cNvSpPr/>
          <p:nvPr/>
        </p:nvSpPr>
        <p:spPr>
          <a:xfrm>
            <a:off x="2694291" y="3867742"/>
            <a:ext cx="6481839" cy="461665"/>
          </a:xfrm>
          <a:prstGeom prst="rect">
            <a:avLst/>
          </a:prstGeom>
          <a:solidFill>
            <a:schemeClr val="accent1">
              <a:lumMod val="40000"/>
              <a:lumOff val="60000"/>
            </a:schemeClr>
          </a:solidFill>
        </p:spPr>
        <p:txBody>
          <a:bodyPr wrap="none">
            <a:spAutoFit/>
          </a:bodyPr>
          <a:lstStyle/>
          <a:p>
            <a:r>
              <a:rPr lang="en-GB" sz="2400" dirty="0"/>
              <a:t>https://www.youtube.com/watch?v=FVxjuTkWQiE</a:t>
            </a:r>
          </a:p>
        </p:txBody>
      </p:sp>
      <p:sp>
        <p:nvSpPr>
          <p:cNvPr id="3" name="Rectangle 2">
            <a:extLst>
              <a:ext uri="{FF2B5EF4-FFF2-40B4-BE49-F238E27FC236}">
                <a16:creationId xmlns:a16="http://schemas.microsoft.com/office/drawing/2014/main" id="{06F1AADF-AF99-4026-9AD1-279D9EC7F4AF}"/>
              </a:ext>
            </a:extLst>
          </p:cNvPr>
          <p:cNvSpPr/>
          <p:nvPr/>
        </p:nvSpPr>
        <p:spPr>
          <a:xfrm>
            <a:off x="2677043" y="4868024"/>
            <a:ext cx="6516336" cy="461665"/>
          </a:xfrm>
          <a:prstGeom prst="rect">
            <a:avLst/>
          </a:prstGeom>
        </p:spPr>
        <p:txBody>
          <a:bodyPr wrap="none">
            <a:spAutoFit/>
          </a:bodyPr>
          <a:lstStyle/>
          <a:p>
            <a:r>
              <a:rPr lang="en-GB" sz="2400" dirty="0"/>
              <a:t>https://www.youtube.com/watch?v=Xo_RUSuk4s8</a:t>
            </a:r>
          </a:p>
        </p:txBody>
      </p:sp>
      <p:sp>
        <p:nvSpPr>
          <p:cNvPr id="4" name="TextBox 3">
            <a:extLst>
              <a:ext uri="{FF2B5EF4-FFF2-40B4-BE49-F238E27FC236}">
                <a16:creationId xmlns:a16="http://schemas.microsoft.com/office/drawing/2014/main" id="{02CCD63D-5F2E-46D0-86FA-5B4CAFDD6653}"/>
              </a:ext>
            </a:extLst>
          </p:cNvPr>
          <p:cNvSpPr txBox="1"/>
          <p:nvPr/>
        </p:nvSpPr>
        <p:spPr>
          <a:xfrm>
            <a:off x="612488" y="561974"/>
            <a:ext cx="11099222" cy="2246769"/>
          </a:xfrm>
          <a:prstGeom prst="rect">
            <a:avLst/>
          </a:prstGeom>
          <a:noFill/>
        </p:spPr>
        <p:txBody>
          <a:bodyPr wrap="square" rtlCol="0">
            <a:spAutoFit/>
          </a:bodyPr>
          <a:lstStyle/>
          <a:p>
            <a:pPr algn="ctr"/>
            <a:r>
              <a:rPr lang="en-GB" sz="2800" dirty="0"/>
              <a:t>Now for some positivity…have a look at this project in America. Offending behaviours are reframed as a response to ACEs and seen as part of wider social problems, even going back to the impact of slavery in one case…watch both short videos – it is food for thought (and tissues may well be needed)! </a:t>
            </a:r>
          </a:p>
        </p:txBody>
      </p:sp>
    </p:spTree>
    <p:extLst>
      <p:ext uri="{BB962C8B-B14F-4D97-AF65-F5344CB8AC3E}">
        <p14:creationId xmlns:p14="http://schemas.microsoft.com/office/powerpoint/2010/main" val="3079942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F47381-013E-42DA-B433-9A6ABB06717E}"/>
              </a:ext>
            </a:extLst>
          </p:cNvPr>
          <p:cNvSpPr txBox="1"/>
          <p:nvPr/>
        </p:nvSpPr>
        <p:spPr>
          <a:xfrm>
            <a:off x="390525" y="1512570"/>
            <a:ext cx="11353799" cy="4431983"/>
          </a:xfrm>
          <a:prstGeom prst="rect">
            <a:avLst/>
          </a:prstGeom>
          <a:noFill/>
        </p:spPr>
        <p:txBody>
          <a:bodyPr wrap="square" rtlCol="0">
            <a:spAutoFit/>
          </a:bodyPr>
          <a:lstStyle/>
          <a:p>
            <a:r>
              <a:rPr lang="en-GB" sz="2400" dirty="0">
                <a:hlinkClick r:id="rId2"/>
              </a:rPr>
              <a:t>https://www.gov.uk/government/news/new-support-plan-to-improve-jails</a:t>
            </a:r>
            <a:endParaRPr lang="en-GB" sz="2400" dirty="0"/>
          </a:p>
          <a:p>
            <a:endParaRPr lang="en-GB" sz="2400" dirty="0"/>
          </a:p>
          <a:p>
            <a:r>
              <a:rPr lang="en-GB" sz="2400" dirty="0">
                <a:hlinkClick r:id="rId3"/>
              </a:rPr>
              <a:t>https://www.gov.uk/government/collections/prison-population-statistics</a:t>
            </a:r>
            <a:endParaRPr lang="en-GB" sz="2400" dirty="0"/>
          </a:p>
          <a:p>
            <a:endParaRPr lang="en-GB" sz="2400" dirty="0"/>
          </a:p>
          <a:p>
            <a:r>
              <a:rPr lang="en-GB" sz="2400" dirty="0">
                <a:hlinkClick r:id="rId4"/>
              </a:rPr>
              <a:t>https://www.gov.uk/government/publications/substance-misuse-treatment-in-secure-settings-2018-to-2019/alcohol-and-drug-treatment-in-secure-settings-2018-to-2019-report</a:t>
            </a:r>
            <a:endParaRPr lang="en-GB" sz="2400" dirty="0"/>
          </a:p>
          <a:p>
            <a:endParaRPr lang="en-GB" sz="2400" dirty="0"/>
          </a:p>
          <a:p>
            <a:r>
              <a:rPr lang="en-GB" sz="2400" dirty="0">
                <a:hlinkClick r:id="rId5"/>
              </a:rPr>
              <a:t>https://www.gov.uk/government/statistics/hmpps-workforce-prison-officer-recruitment-management-information-march-2018</a:t>
            </a:r>
            <a:endParaRPr lang="en-GB" sz="2400" dirty="0"/>
          </a:p>
          <a:p>
            <a:endParaRPr lang="en-GB" sz="2400" dirty="0"/>
          </a:p>
          <a:p>
            <a:endParaRPr lang="en-GB" dirty="0"/>
          </a:p>
        </p:txBody>
      </p:sp>
    </p:spTree>
    <p:extLst>
      <p:ext uri="{BB962C8B-B14F-4D97-AF65-F5344CB8AC3E}">
        <p14:creationId xmlns:p14="http://schemas.microsoft.com/office/powerpoint/2010/main" val="3361645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TotalTime>
  <Words>1993</Words>
  <Application>Microsoft Office PowerPoint</Application>
  <PresentationFormat>Widescreen</PresentationFormat>
  <Paragraphs>137</Paragraphs>
  <Slides>37</Slides>
  <Notes>0</Notes>
  <HiddenSlides>0</HiddenSlides>
  <MMClips>26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Segoe UI Light</vt:lpstr>
      <vt:lpstr>Office Theme</vt:lpstr>
      <vt:lpstr>Prisons &amp; Imprisonment II</vt:lpstr>
      <vt:lpstr>PowerPoint Presentation</vt:lpstr>
      <vt:lpstr>PowerPoint Presentation</vt:lpstr>
      <vt:lpstr>PowerPoint Presentation</vt:lpstr>
      <vt:lpstr>PowerPoint Presentation</vt:lpstr>
      <vt:lpstr>Rising prison population</vt:lpstr>
      <vt:lpstr>PowerPoint Presentation</vt:lpstr>
      <vt:lpstr>Overcrowding</vt:lpstr>
      <vt:lpstr>PowerPoint Presentation</vt:lpstr>
      <vt:lpstr>PowerPoint Presentation</vt:lpstr>
      <vt:lpstr>Prison staffing</vt:lpstr>
      <vt:lpstr>PowerPoint Presentation</vt:lpstr>
      <vt:lpstr>PowerPoint Presentation</vt:lpstr>
      <vt:lpstr>PowerPoint Presentation</vt:lpstr>
      <vt:lpstr>PowerPoint Presentation</vt:lpstr>
      <vt:lpstr>PowerPoint Presentation</vt:lpstr>
      <vt:lpstr>PowerPoint Presentation</vt:lpstr>
      <vt:lpstr>The prison service and human rights</vt:lpstr>
      <vt:lpstr>Workshop report: The UK Prison System; Compliance with International Human Rights Law 2019</vt:lpstr>
      <vt:lpstr>Pains of imprisonment Gresham Sykes (1958) The Captive Society</vt:lpstr>
      <vt:lpstr>The Pains of Imprisonment</vt:lpstr>
      <vt:lpstr>Prisonization</vt:lpstr>
      <vt:lpstr>The psychological impact of imprisonment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However….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Prisons &amp; Imprisonment II</dc:title>
  <dc:creator>Gerald Schaefer [gas]</dc:creator>
  <cp:lastModifiedBy>Gerald Schaefer [gas]</cp:lastModifiedBy>
  <cp:revision>20</cp:revision>
  <dcterms:created xsi:type="dcterms:W3CDTF">2020-11-19T20:42:55Z</dcterms:created>
  <dcterms:modified xsi:type="dcterms:W3CDTF">2020-11-19T23:22:34Z</dcterms:modified>
</cp:coreProperties>
</file>