
<file path=[Content_Types].xml><?xml version="1.0" encoding="utf-8"?>
<Types xmlns="http://schemas.openxmlformats.org/package/2006/content-types">
  <Default Extension="emf" ContentType="image/x-emf"/>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5"/>
  </p:notesMasterIdLst>
  <p:handoutMasterIdLst>
    <p:handoutMasterId r:id="rId66"/>
  </p:handoutMasterIdLst>
  <p:sldIdLst>
    <p:sldId id="480" r:id="rId2"/>
    <p:sldId id="481" r:id="rId3"/>
    <p:sldId id="496" r:id="rId4"/>
    <p:sldId id="482" r:id="rId5"/>
    <p:sldId id="483" r:id="rId6"/>
    <p:sldId id="498" r:id="rId7"/>
    <p:sldId id="499" r:id="rId8"/>
    <p:sldId id="500" r:id="rId9"/>
    <p:sldId id="502" r:id="rId10"/>
    <p:sldId id="503" r:id="rId11"/>
    <p:sldId id="504" r:id="rId12"/>
    <p:sldId id="549" r:id="rId13"/>
    <p:sldId id="484" r:id="rId14"/>
    <p:sldId id="505" r:id="rId15"/>
    <p:sldId id="506" r:id="rId16"/>
    <p:sldId id="507" r:id="rId17"/>
    <p:sldId id="508" r:id="rId18"/>
    <p:sldId id="548" r:id="rId19"/>
    <p:sldId id="509" r:id="rId20"/>
    <p:sldId id="510" r:id="rId21"/>
    <p:sldId id="511" r:id="rId22"/>
    <p:sldId id="512" r:id="rId23"/>
    <p:sldId id="514" r:id="rId24"/>
    <p:sldId id="515" r:id="rId25"/>
    <p:sldId id="516" r:id="rId26"/>
    <p:sldId id="517" r:id="rId27"/>
    <p:sldId id="518" r:id="rId28"/>
    <p:sldId id="519" r:id="rId29"/>
    <p:sldId id="550" r:id="rId30"/>
    <p:sldId id="521" r:id="rId31"/>
    <p:sldId id="522" r:id="rId32"/>
    <p:sldId id="523" r:id="rId33"/>
    <p:sldId id="525" r:id="rId34"/>
    <p:sldId id="526" r:id="rId35"/>
    <p:sldId id="524" r:id="rId36"/>
    <p:sldId id="527" r:id="rId37"/>
    <p:sldId id="529" r:id="rId38"/>
    <p:sldId id="530" r:id="rId39"/>
    <p:sldId id="531" r:id="rId40"/>
    <p:sldId id="532" r:id="rId41"/>
    <p:sldId id="534" r:id="rId42"/>
    <p:sldId id="536" r:id="rId43"/>
    <p:sldId id="535" r:id="rId44"/>
    <p:sldId id="551" r:id="rId45"/>
    <p:sldId id="552" r:id="rId46"/>
    <p:sldId id="537" r:id="rId47"/>
    <p:sldId id="538" r:id="rId48"/>
    <p:sldId id="539" r:id="rId49"/>
    <p:sldId id="540" r:id="rId50"/>
    <p:sldId id="541" r:id="rId51"/>
    <p:sldId id="542" r:id="rId52"/>
    <p:sldId id="543" r:id="rId53"/>
    <p:sldId id="544" r:id="rId54"/>
    <p:sldId id="493" r:id="rId55"/>
    <p:sldId id="545" r:id="rId56"/>
    <p:sldId id="546" r:id="rId57"/>
    <p:sldId id="547" r:id="rId58"/>
    <p:sldId id="491" r:id="rId59"/>
    <p:sldId id="495" r:id="rId60"/>
    <p:sldId id="494" r:id="rId61"/>
    <p:sldId id="490" r:id="rId62"/>
    <p:sldId id="501" r:id="rId63"/>
    <p:sldId id="497"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userDrawn="1">
          <p15:clr>
            <a:srgbClr val="A4A3A4"/>
          </p15:clr>
        </p15:guide>
        <p15:guide id="3" orient="horz" pos="528" userDrawn="1">
          <p15:clr>
            <a:srgbClr val="A4A3A4"/>
          </p15:clr>
        </p15:guide>
        <p15:guide id="4" pos="336" userDrawn="1">
          <p15:clr>
            <a:srgbClr val="A4A3A4"/>
          </p15:clr>
        </p15:guide>
        <p15:guide id="5" orient="horz" pos="912" userDrawn="1">
          <p15:clr>
            <a:srgbClr val="A4A3A4"/>
          </p15:clr>
        </p15:guide>
        <p15:guide id="6" orient="horz" pos="3936" userDrawn="1">
          <p15:clr>
            <a:srgbClr val="A4A3A4"/>
          </p15:clr>
        </p15:guide>
        <p15:guide id="7" pos="5496" userDrawn="1">
          <p15:clr>
            <a:srgbClr val="A4A3A4"/>
          </p15:clr>
        </p15:guide>
        <p15:guide id="8" orient="horz" pos="2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EAE4"/>
    <a:srgbClr val="007FA3"/>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01F7BB-2CD9-47D1-BF41-84D2D5545B62}" v="1" dt="2024-02-27T16:42:53.941"/>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804" autoAdjust="0"/>
  </p:normalViewPr>
  <p:slideViewPr>
    <p:cSldViewPr>
      <p:cViewPr varScale="1">
        <p:scale>
          <a:sx n="91" d="100"/>
          <a:sy n="91" d="100"/>
        </p:scale>
        <p:origin x="2184" y="90"/>
      </p:cViewPr>
      <p:guideLst>
        <p:guide orient="horz" pos="2160"/>
        <p:guide pos="2880"/>
        <p:guide orient="horz" pos="528"/>
        <p:guide pos="336"/>
        <p:guide orient="horz" pos="912"/>
        <p:guide orient="horz" pos="3936"/>
        <p:guide pos="5496"/>
        <p:guide orient="horz" pos="240"/>
      </p:guideLst>
    </p:cSldViewPr>
  </p:slideViewPr>
  <p:outlineViewPr>
    <p:cViewPr>
      <p:scale>
        <a:sx n="33" d="100"/>
        <a:sy n="33" d="100"/>
      </p:scale>
      <p:origin x="0" y="47250"/>
    </p:cViewPr>
  </p:outlineViewPr>
  <p:notesTextViewPr>
    <p:cViewPr>
      <p:scale>
        <a:sx n="1" d="1"/>
        <a:sy n="1" d="1"/>
      </p:scale>
      <p:origin x="0" y="0"/>
    </p:cViewPr>
  </p:notesTextViewPr>
  <p:notesViewPr>
    <p:cSldViewPr>
      <p:cViewPr varScale="1">
        <p:scale>
          <a:sx n="54" d="100"/>
          <a:sy n="54" d="100"/>
        </p:scale>
        <p:origin x="179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71"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2B01F7BB-2CD9-47D1-BF41-84D2D5545B62}"/>
    <pc:docChg chg="undo redo custSel addSld delSld modSld sldOrd">
      <pc:chgData name="Helen Evans (Institute of Management and Health)" userId="d9a8b39e-a9d4-4d81-a719-001f6364ef6d" providerId="ADAL" clId="{2B01F7BB-2CD9-47D1-BF41-84D2D5545B62}" dt="2024-02-27T18:24:30.146" v="629" actId="20577"/>
      <pc:docMkLst>
        <pc:docMk/>
      </pc:docMkLst>
      <pc:sldChg chg="modSp mod">
        <pc:chgData name="Helen Evans (Institute of Management and Health)" userId="d9a8b39e-a9d4-4d81-a719-001f6364ef6d" providerId="ADAL" clId="{2B01F7BB-2CD9-47D1-BF41-84D2D5545B62}" dt="2024-02-27T18:23:59.701" v="613" actId="20577"/>
        <pc:sldMkLst>
          <pc:docMk/>
          <pc:sldMk cId="1676204804" sldId="481"/>
        </pc:sldMkLst>
        <pc:spChg chg="mod">
          <ac:chgData name="Helen Evans (Institute of Management and Health)" userId="d9a8b39e-a9d4-4d81-a719-001f6364ef6d" providerId="ADAL" clId="{2B01F7BB-2CD9-47D1-BF41-84D2D5545B62}" dt="2024-02-27T18:23:59.701" v="613" actId="20577"/>
          <ac:spMkLst>
            <pc:docMk/>
            <pc:sldMk cId="1676204804" sldId="481"/>
            <ac:spMk id="3" creationId="{00000000-0000-0000-0000-000000000000}"/>
          </ac:spMkLst>
        </pc:spChg>
      </pc:sldChg>
      <pc:sldChg chg="ord modNotesTx">
        <pc:chgData name="Helen Evans (Institute of Management and Health)" userId="d9a8b39e-a9d4-4d81-a719-001f6364ef6d" providerId="ADAL" clId="{2B01F7BB-2CD9-47D1-BF41-84D2D5545B62}" dt="2024-02-27T16:28:40.301" v="146"/>
        <pc:sldMkLst>
          <pc:docMk/>
          <pc:sldMk cId="3268934841" sldId="484"/>
        </pc:sldMkLst>
      </pc:sldChg>
      <pc:sldChg chg="ord">
        <pc:chgData name="Helen Evans (Institute of Management and Health)" userId="d9a8b39e-a9d4-4d81-a719-001f6364ef6d" providerId="ADAL" clId="{2B01F7BB-2CD9-47D1-BF41-84D2D5545B62}" dt="2024-02-27T18:23:38.274" v="602"/>
        <pc:sldMkLst>
          <pc:docMk/>
          <pc:sldMk cId="524035099" sldId="490"/>
        </pc:sldMkLst>
      </pc:sldChg>
      <pc:sldChg chg="ord modNotesTx">
        <pc:chgData name="Helen Evans (Institute of Management and Health)" userId="d9a8b39e-a9d4-4d81-a719-001f6364ef6d" providerId="ADAL" clId="{2B01F7BB-2CD9-47D1-BF41-84D2D5545B62}" dt="2024-02-27T15:17:29.092" v="6"/>
        <pc:sldMkLst>
          <pc:docMk/>
          <pc:sldMk cId="544128086" sldId="493"/>
        </pc:sldMkLst>
      </pc:sldChg>
      <pc:sldChg chg="modSp mod">
        <pc:chgData name="Helen Evans (Institute of Management and Health)" userId="d9a8b39e-a9d4-4d81-a719-001f6364ef6d" providerId="ADAL" clId="{2B01F7BB-2CD9-47D1-BF41-84D2D5545B62}" dt="2024-02-27T18:24:30.146" v="629" actId="20577"/>
        <pc:sldMkLst>
          <pc:docMk/>
          <pc:sldMk cId="1002426086" sldId="496"/>
        </pc:sldMkLst>
        <pc:spChg chg="mod">
          <ac:chgData name="Helen Evans (Institute of Management and Health)" userId="d9a8b39e-a9d4-4d81-a719-001f6364ef6d" providerId="ADAL" clId="{2B01F7BB-2CD9-47D1-BF41-84D2D5545B62}" dt="2024-02-27T18:24:30.146" v="629" actId="20577"/>
          <ac:spMkLst>
            <pc:docMk/>
            <pc:sldMk cId="1002426086" sldId="496"/>
            <ac:spMk id="3" creationId="{00000000-0000-0000-0000-000000000000}"/>
          </ac:spMkLst>
        </pc:spChg>
      </pc:sldChg>
      <pc:sldChg chg="ord">
        <pc:chgData name="Helen Evans (Institute of Management and Health)" userId="d9a8b39e-a9d4-4d81-a719-001f6364ef6d" providerId="ADAL" clId="{2B01F7BB-2CD9-47D1-BF41-84D2D5545B62}" dt="2024-02-27T16:04:40.690" v="12"/>
        <pc:sldMkLst>
          <pc:docMk/>
          <pc:sldMk cId="3651276367" sldId="505"/>
        </pc:sldMkLst>
      </pc:sldChg>
      <pc:sldChg chg="modSp mod">
        <pc:chgData name="Helen Evans (Institute of Management and Health)" userId="d9a8b39e-a9d4-4d81-a719-001f6364ef6d" providerId="ADAL" clId="{2B01F7BB-2CD9-47D1-BF41-84D2D5545B62}" dt="2024-02-27T16:06:12.437" v="15" actId="20577"/>
        <pc:sldMkLst>
          <pc:docMk/>
          <pc:sldMk cId="576383220" sldId="507"/>
        </pc:sldMkLst>
        <pc:spChg chg="mod">
          <ac:chgData name="Helen Evans (Institute of Management and Health)" userId="d9a8b39e-a9d4-4d81-a719-001f6364ef6d" providerId="ADAL" clId="{2B01F7BB-2CD9-47D1-BF41-84D2D5545B62}" dt="2024-02-27T16:06:12.437" v="15" actId="20577"/>
          <ac:spMkLst>
            <pc:docMk/>
            <pc:sldMk cId="576383220" sldId="507"/>
            <ac:spMk id="3" creationId="{AB028ED6-7105-4D97-9B75-3D10D746A414}"/>
          </ac:spMkLst>
        </pc:spChg>
      </pc:sldChg>
      <pc:sldChg chg="modSp mod">
        <pc:chgData name="Helen Evans (Institute of Management and Health)" userId="d9a8b39e-a9d4-4d81-a719-001f6364ef6d" providerId="ADAL" clId="{2B01F7BB-2CD9-47D1-BF41-84D2D5545B62}" dt="2024-02-27T16:07:52.655" v="21" actId="20577"/>
        <pc:sldMkLst>
          <pc:docMk/>
          <pc:sldMk cId="3138210550" sldId="509"/>
        </pc:sldMkLst>
        <pc:spChg chg="mod">
          <ac:chgData name="Helen Evans (Institute of Management and Health)" userId="d9a8b39e-a9d4-4d81-a719-001f6364ef6d" providerId="ADAL" clId="{2B01F7BB-2CD9-47D1-BF41-84D2D5545B62}" dt="2024-02-27T16:07:52.655" v="21" actId="20577"/>
          <ac:spMkLst>
            <pc:docMk/>
            <pc:sldMk cId="3138210550" sldId="509"/>
            <ac:spMk id="3" creationId="{4AF98D17-AAF2-4D54-9B0F-F0998A25471E}"/>
          </ac:spMkLst>
        </pc:spChg>
      </pc:sldChg>
      <pc:sldChg chg="modSp mod">
        <pc:chgData name="Helen Evans (Institute of Management and Health)" userId="d9a8b39e-a9d4-4d81-a719-001f6364ef6d" providerId="ADAL" clId="{2B01F7BB-2CD9-47D1-BF41-84D2D5545B62}" dt="2024-02-27T16:09:59.148" v="48" actId="20577"/>
        <pc:sldMkLst>
          <pc:docMk/>
          <pc:sldMk cId="428238374" sldId="510"/>
        </pc:sldMkLst>
        <pc:spChg chg="mod">
          <ac:chgData name="Helen Evans (Institute of Management and Health)" userId="d9a8b39e-a9d4-4d81-a719-001f6364ef6d" providerId="ADAL" clId="{2B01F7BB-2CD9-47D1-BF41-84D2D5545B62}" dt="2024-02-27T16:09:59.148" v="48" actId="20577"/>
          <ac:spMkLst>
            <pc:docMk/>
            <pc:sldMk cId="428238374" sldId="510"/>
            <ac:spMk id="3" creationId="{926F4956-64D9-4B71-A181-D82E932D81C0}"/>
          </ac:spMkLst>
        </pc:spChg>
      </pc:sldChg>
      <pc:sldChg chg="modSp mod">
        <pc:chgData name="Helen Evans (Institute of Management and Health)" userId="d9a8b39e-a9d4-4d81-a719-001f6364ef6d" providerId="ADAL" clId="{2B01F7BB-2CD9-47D1-BF41-84D2D5545B62}" dt="2024-02-27T16:10:27.161" v="57" actId="20577"/>
        <pc:sldMkLst>
          <pc:docMk/>
          <pc:sldMk cId="780764937" sldId="511"/>
        </pc:sldMkLst>
        <pc:spChg chg="mod">
          <ac:chgData name="Helen Evans (Institute of Management and Health)" userId="d9a8b39e-a9d4-4d81-a719-001f6364ef6d" providerId="ADAL" clId="{2B01F7BB-2CD9-47D1-BF41-84D2D5545B62}" dt="2024-02-27T16:10:27.161" v="57" actId="20577"/>
          <ac:spMkLst>
            <pc:docMk/>
            <pc:sldMk cId="780764937" sldId="511"/>
            <ac:spMk id="3" creationId="{D2BFFC10-3CC3-4AE0-8795-E2213DF7CD8D}"/>
          </ac:spMkLst>
        </pc:spChg>
      </pc:sldChg>
      <pc:sldChg chg="modSp mod">
        <pc:chgData name="Helen Evans (Institute of Management and Health)" userId="d9a8b39e-a9d4-4d81-a719-001f6364ef6d" providerId="ADAL" clId="{2B01F7BB-2CD9-47D1-BF41-84D2D5545B62}" dt="2024-02-27T16:11:15.905" v="67" actId="20577"/>
        <pc:sldMkLst>
          <pc:docMk/>
          <pc:sldMk cId="255801877" sldId="512"/>
        </pc:sldMkLst>
        <pc:spChg chg="mod">
          <ac:chgData name="Helen Evans (Institute of Management and Health)" userId="d9a8b39e-a9d4-4d81-a719-001f6364ef6d" providerId="ADAL" clId="{2B01F7BB-2CD9-47D1-BF41-84D2D5545B62}" dt="2024-02-27T16:11:15.905" v="67" actId="20577"/>
          <ac:spMkLst>
            <pc:docMk/>
            <pc:sldMk cId="255801877" sldId="512"/>
            <ac:spMk id="3" creationId="{57625443-15C0-4B52-B074-8D56639251CA}"/>
          </ac:spMkLst>
        </pc:spChg>
      </pc:sldChg>
      <pc:sldChg chg="modSp mod">
        <pc:chgData name="Helen Evans (Institute of Management and Health)" userId="d9a8b39e-a9d4-4d81-a719-001f6364ef6d" providerId="ADAL" clId="{2B01F7BB-2CD9-47D1-BF41-84D2D5545B62}" dt="2024-02-27T16:36:10.386" v="174" actId="20577"/>
        <pc:sldMkLst>
          <pc:docMk/>
          <pc:sldMk cId="1648525037" sldId="514"/>
        </pc:sldMkLst>
        <pc:spChg chg="mod">
          <ac:chgData name="Helen Evans (Institute of Management and Health)" userId="d9a8b39e-a9d4-4d81-a719-001f6364ef6d" providerId="ADAL" clId="{2B01F7BB-2CD9-47D1-BF41-84D2D5545B62}" dt="2024-02-27T16:36:10.386" v="174" actId="20577"/>
          <ac:spMkLst>
            <pc:docMk/>
            <pc:sldMk cId="1648525037" sldId="514"/>
            <ac:spMk id="3" creationId="{32B05380-007E-45EA-9057-E91D7744F913}"/>
          </ac:spMkLst>
        </pc:spChg>
      </pc:sldChg>
      <pc:sldChg chg="modSp mod modNotesTx">
        <pc:chgData name="Helen Evans (Institute of Management and Health)" userId="d9a8b39e-a9d4-4d81-a719-001f6364ef6d" providerId="ADAL" clId="{2B01F7BB-2CD9-47D1-BF41-84D2D5545B62}" dt="2024-02-27T16:37:22.306" v="179" actId="20577"/>
        <pc:sldMkLst>
          <pc:docMk/>
          <pc:sldMk cId="49932211" sldId="515"/>
        </pc:sldMkLst>
        <pc:spChg chg="mod">
          <ac:chgData name="Helen Evans (Institute of Management and Health)" userId="d9a8b39e-a9d4-4d81-a719-001f6364ef6d" providerId="ADAL" clId="{2B01F7BB-2CD9-47D1-BF41-84D2D5545B62}" dt="2024-02-27T16:17:41.427" v="78" actId="20577"/>
          <ac:spMkLst>
            <pc:docMk/>
            <pc:sldMk cId="49932211" sldId="515"/>
            <ac:spMk id="3" creationId="{3F004780-5F82-4558-82AE-2F51507670A5}"/>
          </ac:spMkLst>
        </pc:spChg>
      </pc:sldChg>
      <pc:sldChg chg="modSp mod modNotesTx">
        <pc:chgData name="Helen Evans (Institute of Management and Health)" userId="d9a8b39e-a9d4-4d81-a719-001f6364ef6d" providerId="ADAL" clId="{2B01F7BB-2CD9-47D1-BF41-84D2D5545B62}" dt="2024-02-27T16:25:09.110" v="136" actId="20577"/>
        <pc:sldMkLst>
          <pc:docMk/>
          <pc:sldMk cId="2861049561" sldId="516"/>
        </pc:sldMkLst>
        <pc:spChg chg="mod">
          <ac:chgData name="Helen Evans (Institute of Management and Health)" userId="d9a8b39e-a9d4-4d81-a719-001f6364ef6d" providerId="ADAL" clId="{2B01F7BB-2CD9-47D1-BF41-84D2D5545B62}" dt="2024-02-27T16:25:09.110" v="136" actId="20577"/>
          <ac:spMkLst>
            <pc:docMk/>
            <pc:sldMk cId="2861049561" sldId="516"/>
            <ac:spMk id="3" creationId="{A94DD866-02B2-4293-B87D-0EC92655550C}"/>
          </ac:spMkLst>
        </pc:spChg>
      </pc:sldChg>
      <pc:sldChg chg="modSp mod">
        <pc:chgData name="Helen Evans (Institute of Management and Health)" userId="d9a8b39e-a9d4-4d81-a719-001f6364ef6d" providerId="ADAL" clId="{2B01F7BB-2CD9-47D1-BF41-84D2D5545B62}" dt="2024-02-27T16:39:43.061" v="185" actId="20577"/>
        <pc:sldMkLst>
          <pc:docMk/>
          <pc:sldMk cId="4097111775" sldId="517"/>
        </pc:sldMkLst>
        <pc:spChg chg="mod">
          <ac:chgData name="Helen Evans (Institute of Management and Health)" userId="d9a8b39e-a9d4-4d81-a719-001f6364ef6d" providerId="ADAL" clId="{2B01F7BB-2CD9-47D1-BF41-84D2D5545B62}" dt="2024-02-27T16:39:43.061" v="185" actId="20577"/>
          <ac:spMkLst>
            <pc:docMk/>
            <pc:sldMk cId="4097111775" sldId="517"/>
            <ac:spMk id="3" creationId="{AD69299C-FE6B-42A7-A723-C72240933A3F}"/>
          </ac:spMkLst>
        </pc:spChg>
      </pc:sldChg>
      <pc:sldChg chg="modSp mod">
        <pc:chgData name="Helen Evans (Institute of Management and Health)" userId="d9a8b39e-a9d4-4d81-a719-001f6364ef6d" providerId="ADAL" clId="{2B01F7BB-2CD9-47D1-BF41-84D2D5545B62}" dt="2024-02-27T16:39:59.025" v="191" actId="20577"/>
        <pc:sldMkLst>
          <pc:docMk/>
          <pc:sldMk cId="2790870207" sldId="518"/>
        </pc:sldMkLst>
        <pc:spChg chg="mod">
          <ac:chgData name="Helen Evans (Institute of Management and Health)" userId="d9a8b39e-a9d4-4d81-a719-001f6364ef6d" providerId="ADAL" clId="{2B01F7BB-2CD9-47D1-BF41-84D2D5545B62}" dt="2024-02-27T16:39:59.025" v="191" actId="20577"/>
          <ac:spMkLst>
            <pc:docMk/>
            <pc:sldMk cId="2790870207" sldId="518"/>
            <ac:spMk id="3" creationId="{E61B23D5-AD12-4B57-8CCF-144ACEEE3F79}"/>
          </ac:spMkLst>
        </pc:spChg>
      </pc:sldChg>
      <pc:sldChg chg="modSp del mod ord">
        <pc:chgData name="Helen Evans (Institute of Management and Health)" userId="d9a8b39e-a9d4-4d81-a719-001f6364ef6d" providerId="ADAL" clId="{2B01F7BB-2CD9-47D1-BF41-84D2D5545B62}" dt="2024-02-27T16:44:11.666" v="217" actId="47"/>
        <pc:sldMkLst>
          <pc:docMk/>
          <pc:sldMk cId="679885436" sldId="520"/>
        </pc:sldMkLst>
        <pc:spChg chg="mod">
          <ac:chgData name="Helen Evans (Institute of Management and Health)" userId="d9a8b39e-a9d4-4d81-a719-001f6364ef6d" providerId="ADAL" clId="{2B01F7BB-2CD9-47D1-BF41-84D2D5545B62}" dt="2024-02-27T16:42:24.999" v="202" actId="20577"/>
          <ac:spMkLst>
            <pc:docMk/>
            <pc:sldMk cId="679885436" sldId="520"/>
            <ac:spMk id="3" creationId="{627CDD0B-7027-4430-A55F-DA357BB686E9}"/>
          </ac:spMkLst>
        </pc:spChg>
      </pc:sldChg>
      <pc:sldChg chg="modSp mod">
        <pc:chgData name="Helen Evans (Institute of Management and Health)" userId="d9a8b39e-a9d4-4d81-a719-001f6364ef6d" providerId="ADAL" clId="{2B01F7BB-2CD9-47D1-BF41-84D2D5545B62}" dt="2024-02-27T16:46:13.987" v="229" actId="20577"/>
        <pc:sldMkLst>
          <pc:docMk/>
          <pc:sldMk cId="3285714944" sldId="521"/>
        </pc:sldMkLst>
        <pc:spChg chg="mod">
          <ac:chgData name="Helen Evans (Institute of Management and Health)" userId="d9a8b39e-a9d4-4d81-a719-001f6364ef6d" providerId="ADAL" clId="{2B01F7BB-2CD9-47D1-BF41-84D2D5545B62}" dt="2024-02-27T16:46:13.987" v="229" actId="20577"/>
          <ac:spMkLst>
            <pc:docMk/>
            <pc:sldMk cId="3285714944" sldId="521"/>
            <ac:spMk id="3" creationId="{715E2E3C-33C7-4E36-AA7C-8082BB30B095}"/>
          </ac:spMkLst>
        </pc:spChg>
      </pc:sldChg>
      <pc:sldChg chg="modSp mod">
        <pc:chgData name="Helen Evans (Institute of Management and Health)" userId="d9a8b39e-a9d4-4d81-a719-001f6364ef6d" providerId="ADAL" clId="{2B01F7BB-2CD9-47D1-BF41-84D2D5545B62}" dt="2024-02-27T16:46:26.337" v="233" actId="20577"/>
        <pc:sldMkLst>
          <pc:docMk/>
          <pc:sldMk cId="2029685562" sldId="522"/>
        </pc:sldMkLst>
        <pc:spChg chg="mod">
          <ac:chgData name="Helen Evans (Institute of Management and Health)" userId="d9a8b39e-a9d4-4d81-a719-001f6364ef6d" providerId="ADAL" clId="{2B01F7BB-2CD9-47D1-BF41-84D2D5545B62}" dt="2024-02-27T16:46:26.337" v="233" actId="20577"/>
          <ac:spMkLst>
            <pc:docMk/>
            <pc:sldMk cId="2029685562" sldId="522"/>
            <ac:spMk id="3" creationId="{C9D91AA1-261D-48D8-BD3A-F36175DA88F4}"/>
          </ac:spMkLst>
        </pc:spChg>
      </pc:sldChg>
      <pc:sldChg chg="modSp mod">
        <pc:chgData name="Helen Evans (Institute of Management and Health)" userId="d9a8b39e-a9d4-4d81-a719-001f6364ef6d" providerId="ADAL" clId="{2B01F7BB-2CD9-47D1-BF41-84D2D5545B62}" dt="2024-02-27T16:47:16.835" v="245" actId="20577"/>
        <pc:sldMkLst>
          <pc:docMk/>
          <pc:sldMk cId="1931093335" sldId="523"/>
        </pc:sldMkLst>
        <pc:spChg chg="mod">
          <ac:chgData name="Helen Evans (Institute of Management and Health)" userId="d9a8b39e-a9d4-4d81-a719-001f6364ef6d" providerId="ADAL" clId="{2B01F7BB-2CD9-47D1-BF41-84D2D5545B62}" dt="2024-02-27T16:46:53.216" v="239" actId="20577"/>
          <ac:spMkLst>
            <pc:docMk/>
            <pc:sldMk cId="1931093335" sldId="523"/>
            <ac:spMk id="2" creationId="{920F976A-CBA2-47F1-8A57-61811A2F62FD}"/>
          </ac:spMkLst>
        </pc:spChg>
        <pc:spChg chg="mod">
          <ac:chgData name="Helen Evans (Institute of Management and Health)" userId="d9a8b39e-a9d4-4d81-a719-001f6364ef6d" providerId="ADAL" clId="{2B01F7BB-2CD9-47D1-BF41-84D2D5545B62}" dt="2024-02-27T16:47:16.835" v="245" actId="20577"/>
          <ac:spMkLst>
            <pc:docMk/>
            <pc:sldMk cId="1931093335" sldId="523"/>
            <ac:spMk id="3" creationId="{DC614ACC-7366-49AA-8340-CD652AEFA501}"/>
          </ac:spMkLst>
        </pc:spChg>
      </pc:sldChg>
      <pc:sldChg chg="modSp mod">
        <pc:chgData name="Helen Evans (Institute of Management and Health)" userId="d9a8b39e-a9d4-4d81-a719-001f6364ef6d" providerId="ADAL" clId="{2B01F7BB-2CD9-47D1-BF41-84D2D5545B62}" dt="2024-02-27T16:47:30.635" v="251" actId="20577"/>
        <pc:sldMkLst>
          <pc:docMk/>
          <pc:sldMk cId="688054266" sldId="525"/>
        </pc:sldMkLst>
        <pc:spChg chg="mod">
          <ac:chgData name="Helen Evans (Institute of Management and Health)" userId="d9a8b39e-a9d4-4d81-a719-001f6364ef6d" providerId="ADAL" clId="{2B01F7BB-2CD9-47D1-BF41-84D2D5545B62}" dt="2024-02-27T16:47:30.635" v="251" actId="20577"/>
          <ac:spMkLst>
            <pc:docMk/>
            <pc:sldMk cId="688054266" sldId="525"/>
            <ac:spMk id="3" creationId="{0B847B00-6114-46CE-A3A1-656A147896FB}"/>
          </ac:spMkLst>
        </pc:spChg>
      </pc:sldChg>
      <pc:sldChg chg="modSp mod">
        <pc:chgData name="Helen Evans (Institute of Management and Health)" userId="d9a8b39e-a9d4-4d81-a719-001f6364ef6d" providerId="ADAL" clId="{2B01F7BB-2CD9-47D1-BF41-84D2D5545B62}" dt="2024-02-27T18:09:01.800" v="353" actId="207"/>
        <pc:sldMkLst>
          <pc:docMk/>
          <pc:sldMk cId="3265519254" sldId="527"/>
        </pc:sldMkLst>
        <pc:spChg chg="mod">
          <ac:chgData name="Helen Evans (Institute of Management and Health)" userId="d9a8b39e-a9d4-4d81-a719-001f6364ef6d" providerId="ADAL" clId="{2B01F7BB-2CD9-47D1-BF41-84D2D5545B62}" dt="2024-02-27T16:48:55.335" v="295" actId="6549"/>
          <ac:spMkLst>
            <pc:docMk/>
            <pc:sldMk cId="3265519254" sldId="527"/>
            <ac:spMk id="2" creationId="{A56D7F9B-E9B9-4C8B-9ADA-DC3591EFAAA8}"/>
          </ac:spMkLst>
        </pc:spChg>
        <pc:spChg chg="mod">
          <ac:chgData name="Helen Evans (Institute of Management and Health)" userId="d9a8b39e-a9d4-4d81-a719-001f6364ef6d" providerId="ADAL" clId="{2B01F7BB-2CD9-47D1-BF41-84D2D5545B62}" dt="2024-02-27T18:09:01.800" v="353" actId="207"/>
          <ac:spMkLst>
            <pc:docMk/>
            <pc:sldMk cId="3265519254" sldId="527"/>
            <ac:spMk id="3" creationId="{A9E9CB3D-7754-4A7E-8B5F-59A9B50D4042}"/>
          </ac:spMkLst>
        </pc:spChg>
      </pc:sldChg>
      <pc:sldChg chg="modSp del mod">
        <pc:chgData name="Helen Evans (Institute of Management and Health)" userId="d9a8b39e-a9d4-4d81-a719-001f6364ef6d" providerId="ADAL" clId="{2B01F7BB-2CD9-47D1-BF41-84D2D5545B62}" dt="2024-02-27T18:07:28.266" v="342" actId="47"/>
        <pc:sldMkLst>
          <pc:docMk/>
          <pc:sldMk cId="3588791826" sldId="528"/>
        </pc:sldMkLst>
        <pc:spChg chg="mod">
          <ac:chgData name="Helen Evans (Institute of Management and Health)" userId="d9a8b39e-a9d4-4d81-a719-001f6364ef6d" providerId="ADAL" clId="{2B01F7BB-2CD9-47D1-BF41-84D2D5545B62}" dt="2024-02-27T18:00:06.821" v="303" actId="20577"/>
          <ac:spMkLst>
            <pc:docMk/>
            <pc:sldMk cId="3588791826" sldId="528"/>
            <ac:spMk id="3" creationId="{3436FC6B-EA63-4983-832E-35FEFC3C9B8C}"/>
          </ac:spMkLst>
        </pc:spChg>
      </pc:sldChg>
      <pc:sldChg chg="addSp modSp mod">
        <pc:chgData name="Helen Evans (Institute of Management and Health)" userId="d9a8b39e-a9d4-4d81-a719-001f6364ef6d" providerId="ADAL" clId="{2B01F7BB-2CD9-47D1-BF41-84D2D5545B62}" dt="2024-02-27T18:08:23.745" v="352" actId="732"/>
        <pc:sldMkLst>
          <pc:docMk/>
          <pc:sldMk cId="627729995" sldId="529"/>
        </pc:sldMkLst>
        <pc:spChg chg="mod">
          <ac:chgData name="Helen Evans (Institute of Management and Health)" userId="d9a8b39e-a9d4-4d81-a719-001f6364ef6d" providerId="ADAL" clId="{2B01F7BB-2CD9-47D1-BF41-84D2D5545B62}" dt="2024-02-27T18:08:03.311" v="348"/>
          <ac:spMkLst>
            <pc:docMk/>
            <pc:sldMk cId="627729995" sldId="529"/>
            <ac:spMk id="3" creationId="{259E8C49-C199-48CA-BE7D-1CDBF30668D2}"/>
          </ac:spMkLst>
        </pc:spChg>
        <pc:picChg chg="add mod modCrop">
          <ac:chgData name="Helen Evans (Institute of Management and Health)" userId="d9a8b39e-a9d4-4d81-a719-001f6364ef6d" providerId="ADAL" clId="{2B01F7BB-2CD9-47D1-BF41-84D2D5545B62}" dt="2024-02-27T18:08:23.745" v="352" actId="732"/>
          <ac:picMkLst>
            <pc:docMk/>
            <pc:sldMk cId="627729995" sldId="529"/>
            <ac:picMk id="5" creationId="{20D22353-9880-4C38-AB5A-3B5F60A1EA18}"/>
          </ac:picMkLst>
        </pc:picChg>
      </pc:sldChg>
      <pc:sldChg chg="modSp mod">
        <pc:chgData name="Helen Evans (Institute of Management and Health)" userId="d9a8b39e-a9d4-4d81-a719-001f6364ef6d" providerId="ADAL" clId="{2B01F7BB-2CD9-47D1-BF41-84D2D5545B62}" dt="2024-02-27T18:10:40.903" v="377" actId="20577"/>
        <pc:sldMkLst>
          <pc:docMk/>
          <pc:sldMk cId="1379183444" sldId="530"/>
        </pc:sldMkLst>
        <pc:spChg chg="mod">
          <ac:chgData name="Helen Evans (Institute of Management and Health)" userId="d9a8b39e-a9d4-4d81-a719-001f6364ef6d" providerId="ADAL" clId="{2B01F7BB-2CD9-47D1-BF41-84D2D5545B62}" dt="2024-02-27T18:10:40.903" v="377" actId="20577"/>
          <ac:spMkLst>
            <pc:docMk/>
            <pc:sldMk cId="1379183444" sldId="530"/>
            <ac:spMk id="2" creationId="{774B236F-9101-4DB9-8C07-A67D2C12B73E}"/>
          </ac:spMkLst>
        </pc:spChg>
        <pc:spChg chg="mod">
          <ac:chgData name="Helen Evans (Institute of Management and Health)" userId="d9a8b39e-a9d4-4d81-a719-001f6364ef6d" providerId="ADAL" clId="{2B01F7BB-2CD9-47D1-BF41-84D2D5545B62}" dt="2024-02-27T18:01:31.364" v="314" actId="20577"/>
          <ac:spMkLst>
            <pc:docMk/>
            <pc:sldMk cId="1379183444" sldId="530"/>
            <ac:spMk id="3" creationId="{B85D24CF-E5E1-4341-BFCA-DE56A9117284}"/>
          </ac:spMkLst>
        </pc:spChg>
      </pc:sldChg>
      <pc:sldChg chg="modSp mod">
        <pc:chgData name="Helen Evans (Institute of Management and Health)" userId="d9a8b39e-a9d4-4d81-a719-001f6364ef6d" providerId="ADAL" clId="{2B01F7BB-2CD9-47D1-BF41-84D2D5545B62}" dt="2024-02-27T18:01:16.749" v="312" actId="20577"/>
        <pc:sldMkLst>
          <pc:docMk/>
          <pc:sldMk cId="3838000056" sldId="531"/>
        </pc:sldMkLst>
        <pc:spChg chg="mod">
          <ac:chgData name="Helen Evans (Institute of Management and Health)" userId="d9a8b39e-a9d4-4d81-a719-001f6364ef6d" providerId="ADAL" clId="{2B01F7BB-2CD9-47D1-BF41-84D2D5545B62}" dt="2024-02-27T18:01:16.749" v="312" actId="20577"/>
          <ac:spMkLst>
            <pc:docMk/>
            <pc:sldMk cId="3838000056" sldId="531"/>
            <ac:spMk id="3" creationId="{377FE145-5328-432D-AA3A-CB2E9592D6E5}"/>
          </ac:spMkLst>
        </pc:spChg>
      </pc:sldChg>
      <pc:sldChg chg="del">
        <pc:chgData name="Helen Evans (Institute of Management and Health)" userId="d9a8b39e-a9d4-4d81-a719-001f6364ef6d" providerId="ADAL" clId="{2B01F7BB-2CD9-47D1-BF41-84D2D5545B62}" dt="2024-02-27T18:09:56.978" v="354" actId="47"/>
        <pc:sldMkLst>
          <pc:docMk/>
          <pc:sldMk cId="286339734" sldId="533"/>
        </pc:sldMkLst>
      </pc:sldChg>
      <pc:sldChg chg="modSp mod">
        <pc:chgData name="Helen Evans (Institute of Management and Health)" userId="d9a8b39e-a9d4-4d81-a719-001f6364ef6d" providerId="ADAL" clId="{2B01F7BB-2CD9-47D1-BF41-84D2D5545B62}" dt="2024-02-27T18:13:03.513" v="408" actId="20577"/>
        <pc:sldMkLst>
          <pc:docMk/>
          <pc:sldMk cId="3352345810" sldId="535"/>
        </pc:sldMkLst>
        <pc:spChg chg="mod">
          <ac:chgData name="Helen Evans (Institute of Management and Health)" userId="d9a8b39e-a9d4-4d81-a719-001f6364ef6d" providerId="ADAL" clId="{2B01F7BB-2CD9-47D1-BF41-84D2D5545B62}" dt="2024-02-27T18:12:43.397" v="398" actId="20577"/>
          <ac:spMkLst>
            <pc:docMk/>
            <pc:sldMk cId="3352345810" sldId="535"/>
            <ac:spMk id="5" creationId="{27A697DB-52B0-4717-8A41-715BB107E116}"/>
          </ac:spMkLst>
        </pc:spChg>
        <pc:spChg chg="mod">
          <ac:chgData name="Helen Evans (Institute of Management and Health)" userId="d9a8b39e-a9d4-4d81-a719-001f6364ef6d" providerId="ADAL" clId="{2B01F7BB-2CD9-47D1-BF41-84D2D5545B62}" dt="2024-02-27T18:13:03.513" v="408" actId="20577"/>
          <ac:spMkLst>
            <pc:docMk/>
            <pc:sldMk cId="3352345810" sldId="535"/>
            <ac:spMk id="6" creationId="{66884347-C07E-44F0-A829-56672157A850}"/>
          </ac:spMkLst>
        </pc:spChg>
      </pc:sldChg>
      <pc:sldChg chg="ord">
        <pc:chgData name="Helen Evans (Institute of Management and Health)" userId="d9a8b39e-a9d4-4d81-a719-001f6364ef6d" providerId="ADAL" clId="{2B01F7BB-2CD9-47D1-BF41-84D2D5545B62}" dt="2024-02-27T18:14:00.882" v="410"/>
        <pc:sldMkLst>
          <pc:docMk/>
          <pc:sldMk cId="244604217" sldId="536"/>
        </pc:sldMkLst>
      </pc:sldChg>
      <pc:sldChg chg="modSp mod">
        <pc:chgData name="Helen Evans (Institute of Management and Health)" userId="d9a8b39e-a9d4-4d81-a719-001f6364ef6d" providerId="ADAL" clId="{2B01F7BB-2CD9-47D1-BF41-84D2D5545B62}" dt="2024-02-27T18:14:21.570" v="421" actId="6549"/>
        <pc:sldMkLst>
          <pc:docMk/>
          <pc:sldMk cId="2850581731" sldId="537"/>
        </pc:sldMkLst>
        <pc:spChg chg="mod">
          <ac:chgData name="Helen Evans (Institute of Management and Health)" userId="d9a8b39e-a9d4-4d81-a719-001f6364ef6d" providerId="ADAL" clId="{2B01F7BB-2CD9-47D1-BF41-84D2D5545B62}" dt="2024-02-27T18:14:21.570" v="421" actId="6549"/>
          <ac:spMkLst>
            <pc:docMk/>
            <pc:sldMk cId="2850581731" sldId="537"/>
            <ac:spMk id="3" creationId="{6478567C-B1B4-4D01-B8CA-51DAD1E936F8}"/>
          </ac:spMkLst>
        </pc:spChg>
      </pc:sldChg>
      <pc:sldChg chg="modSp mod">
        <pc:chgData name="Helen Evans (Institute of Management and Health)" userId="d9a8b39e-a9d4-4d81-a719-001f6364ef6d" providerId="ADAL" clId="{2B01F7BB-2CD9-47D1-BF41-84D2D5545B62}" dt="2024-02-27T18:14:27.761" v="423" actId="20577"/>
        <pc:sldMkLst>
          <pc:docMk/>
          <pc:sldMk cId="24173043" sldId="538"/>
        </pc:sldMkLst>
        <pc:spChg chg="mod">
          <ac:chgData name="Helen Evans (Institute of Management and Health)" userId="d9a8b39e-a9d4-4d81-a719-001f6364ef6d" providerId="ADAL" clId="{2B01F7BB-2CD9-47D1-BF41-84D2D5545B62}" dt="2024-02-27T18:14:27.761" v="423" actId="20577"/>
          <ac:spMkLst>
            <pc:docMk/>
            <pc:sldMk cId="24173043" sldId="538"/>
            <ac:spMk id="2" creationId="{86FEE680-EF32-442C-9FC6-45A519AB35A9}"/>
          </ac:spMkLst>
        </pc:spChg>
      </pc:sldChg>
      <pc:sldChg chg="modSp mod">
        <pc:chgData name="Helen Evans (Institute of Management and Health)" userId="d9a8b39e-a9d4-4d81-a719-001f6364ef6d" providerId="ADAL" clId="{2B01F7BB-2CD9-47D1-BF41-84D2D5545B62}" dt="2024-02-27T18:19:04.657" v="575" actId="20577"/>
        <pc:sldMkLst>
          <pc:docMk/>
          <pc:sldMk cId="1584638048" sldId="539"/>
        </pc:sldMkLst>
        <pc:spChg chg="mod">
          <ac:chgData name="Helen Evans (Institute of Management and Health)" userId="d9a8b39e-a9d4-4d81-a719-001f6364ef6d" providerId="ADAL" clId="{2B01F7BB-2CD9-47D1-BF41-84D2D5545B62}" dt="2024-02-27T18:19:04.657" v="575" actId="20577"/>
          <ac:spMkLst>
            <pc:docMk/>
            <pc:sldMk cId="1584638048" sldId="539"/>
            <ac:spMk id="3" creationId="{D12DB056-3CC6-4172-A312-21DE202C42F3}"/>
          </ac:spMkLst>
        </pc:spChg>
      </pc:sldChg>
      <pc:sldChg chg="modSp mod">
        <pc:chgData name="Helen Evans (Institute of Management and Health)" userId="d9a8b39e-a9d4-4d81-a719-001f6364ef6d" providerId="ADAL" clId="{2B01F7BB-2CD9-47D1-BF41-84D2D5545B62}" dt="2024-02-27T18:19:41.171" v="577" actId="20577"/>
        <pc:sldMkLst>
          <pc:docMk/>
          <pc:sldMk cId="859377001" sldId="541"/>
        </pc:sldMkLst>
        <pc:spChg chg="mod">
          <ac:chgData name="Helen Evans (Institute of Management and Health)" userId="d9a8b39e-a9d4-4d81-a719-001f6364ef6d" providerId="ADAL" clId="{2B01F7BB-2CD9-47D1-BF41-84D2D5545B62}" dt="2024-02-27T18:19:41.171" v="577" actId="20577"/>
          <ac:spMkLst>
            <pc:docMk/>
            <pc:sldMk cId="859377001" sldId="541"/>
            <ac:spMk id="3" creationId="{8C25FA4E-E15B-4021-90CF-4133C2207944}"/>
          </ac:spMkLst>
        </pc:spChg>
      </pc:sldChg>
      <pc:sldChg chg="modSp mod">
        <pc:chgData name="Helen Evans (Institute of Management and Health)" userId="d9a8b39e-a9d4-4d81-a719-001f6364ef6d" providerId="ADAL" clId="{2B01F7BB-2CD9-47D1-BF41-84D2D5545B62}" dt="2024-02-27T18:20:09.350" v="584" actId="20577"/>
        <pc:sldMkLst>
          <pc:docMk/>
          <pc:sldMk cId="3965770235" sldId="542"/>
        </pc:sldMkLst>
        <pc:spChg chg="mod">
          <ac:chgData name="Helen Evans (Institute of Management and Health)" userId="d9a8b39e-a9d4-4d81-a719-001f6364ef6d" providerId="ADAL" clId="{2B01F7BB-2CD9-47D1-BF41-84D2D5545B62}" dt="2024-02-27T18:20:09.350" v="584" actId="20577"/>
          <ac:spMkLst>
            <pc:docMk/>
            <pc:sldMk cId="3965770235" sldId="542"/>
            <ac:spMk id="3" creationId="{8A64F447-A96F-4EDC-8594-6E1ABDC95E0C}"/>
          </ac:spMkLst>
        </pc:spChg>
      </pc:sldChg>
      <pc:sldChg chg="modSp mod">
        <pc:chgData name="Helen Evans (Institute of Management and Health)" userId="d9a8b39e-a9d4-4d81-a719-001f6364ef6d" providerId="ADAL" clId="{2B01F7BB-2CD9-47D1-BF41-84D2D5545B62}" dt="2024-02-27T18:20:43.443" v="596" actId="20577"/>
        <pc:sldMkLst>
          <pc:docMk/>
          <pc:sldMk cId="2839715952" sldId="543"/>
        </pc:sldMkLst>
        <pc:spChg chg="mod">
          <ac:chgData name="Helen Evans (Institute of Management and Health)" userId="d9a8b39e-a9d4-4d81-a719-001f6364ef6d" providerId="ADAL" clId="{2B01F7BB-2CD9-47D1-BF41-84D2D5545B62}" dt="2024-02-27T18:20:43.443" v="596" actId="20577"/>
          <ac:spMkLst>
            <pc:docMk/>
            <pc:sldMk cId="2839715952" sldId="543"/>
            <ac:spMk id="3" creationId="{0B7856BD-055C-458F-95A3-F1A25DCEE0F3}"/>
          </ac:spMkLst>
        </pc:spChg>
      </pc:sldChg>
      <pc:sldChg chg="modSp mod">
        <pc:chgData name="Helen Evans (Institute of Management and Health)" userId="d9a8b39e-a9d4-4d81-a719-001f6364ef6d" providerId="ADAL" clId="{2B01F7BB-2CD9-47D1-BF41-84D2D5545B62}" dt="2024-02-27T18:21:27.032" v="600" actId="20577"/>
        <pc:sldMkLst>
          <pc:docMk/>
          <pc:sldMk cId="2390558510" sldId="544"/>
        </pc:sldMkLst>
        <pc:spChg chg="mod">
          <ac:chgData name="Helen Evans (Institute of Management and Health)" userId="d9a8b39e-a9d4-4d81-a719-001f6364ef6d" providerId="ADAL" clId="{2B01F7BB-2CD9-47D1-BF41-84D2D5545B62}" dt="2024-02-27T18:21:27.032" v="600" actId="20577"/>
          <ac:spMkLst>
            <pc:docMk/>
            <pc:sldMk cId="2390558510" sldId="544"/>
            <ac:spMk id="3" creationId="{32C2167E-71F3-43FC-A1CC-A4E52803E24D}"/>
          </ac:spMkLst>
        </pc:spChg>
      </pc:sldChg>
      <pc:sldChg chg="modSp new mod">
        <pc:chgData name="Helen Evans (Institute of Management and Health)" userId="d9a8b39e-a9d4-4d81-a719-001f6364ef6d" providerId="ADAL" clId="{2B01F7BB-2CD9-47D1-BF41-84D2D5545B62}" dt="2024-02-27T16:35:24.209" v="168" actId="20577"/>
        <pc:sldMkLst>
          <pc:docMk/>
          <pc:sldMk cId="4164723500" sldId="548"/>
        </pc:sldMkLst>
        <pc:spChg chg="mod">
          <ac:chgData name="Helen Evans (Institute of Management and Health)" userId="d9a8b39e-a9d4-4d81-a719-001f6364ef6d" providerId="ADAL" clId="{2B01F7BB-2CD9-47D1-BF41-84D2D5545B62}" dt="2024-02-27T16:35:16.454" v="155"/>
          <ac:spMkLst>
            <pc:docMk/>
            <pc:sldMk cId="4164723500" sldId="548"/>
            <ac:spMk id="2" creationId="{B0A1A607-B626-4123-8863-2BF277B071F2}"/>
          </ac:spMkLst>
        </pc:spChg>
        <pc:spChg chg="mod">
          <ac:chgData name="Helen Evans (Institute of Management and Health)" userId="d9a8b39e-a9d4-4d81-a719-001f6364ef6d" providerId="ADAL" clId="{2B01F7BB-2CD9-47D1-BF41-84D2D5545B62}" dt="2024-02-27T16:35:24.209" v="168" actId="20577"/>
          <ac:spMkLst>
            <pc:docMk/>
            <pc:sldMk cId="4164723500" sldId="548"/>
            <ac:spMk id="3" creationId="{975EB6FC-F970-4B09-A11B-DF2E1A5C924F}"/>
          </ac:spMkLst>
        </pc:spChg>
      </pc:sldChg>
      <pc:sldChg chg="modSp new mod">
        <pc:chgData name="Helen Evans (Institute of Management and Health)" userId="d9a8b39e-a9d4-4d81-a719-001f6364ef6d" providerId="ADAL" clId="{2B01F7BB-2CD9-47D1-BF41-84D2D5545B62}" dt="2024-02-27T16:29:16.745" v="153" actId="5793"/>
        <pc:sldMkLst>
          <pc:docMk/>
          <pc:sldMk cId="2803552672" sldId="549"/>
        </pc:sldMkLst>
        <pc:spChg chg="mod">
          <ac:chgData name="Helen Evans (Institute of Management and Health)" userId="d9a8b39e-a9d4-4d81-a719-001f6364ef6d" providerId="ADAL" clId="{2B01F7BB-2CD9-47D1-BF41-84D2D5545B62}" dt="2024-02-27T16:29:16.745" v="153" actId="5793"/>
          <ac:spMkLst>
            <pc:docMk/>
            <pc:sldMk cId="2803552672" sldId="549"/>
            <ac:spMk id="3" creationId="{0D0E5675-C214-48B2-BBE3-0783596B5BAF}"/>
          </ac:spMkLst>
        </pc:spChg>
      </pc:sldChg>
      <pc:sldChg chg="modSp new mod">
        <pc:chgData name="Helen Evans (Institute of Management and Health)" userId="d9a8b39e-a9d4-4d81-a719-001f6364ef6d" providerId="ADAL" clId="{2B01F7BB-2CD9-47D1-BF41-84D2D5545B62}" dt="2024-02-27T16:43:12.168" v="212" actId="20577"/>
        <pc:sldMkLst>
          <pc:docMk/>
          <pc:sldMk cId="153462141" sldId="550"/>
        </pc:sldMkLst>
        <pc:spChg chg="mod">
          <ac:chgData name="Helen Evans (Institute of Management and Health)" userId="d9a8b39e-a9d4-4d81-a719-001f6364ef6d" providerId="ADAL" clId="{2B01F7BB-2CD9-47D1-BF41-84D2D5545B62}" dt="2024-02-27T16:42:53.938" v="205" actId="20578"/>
          <ac:spMkLst>
            <pc:docMk/>
            <pc:sldMk cId="153462141" sldId="550"/>
            <ac:spMk id="2" creationId="{A5D8DD05-1C67-400F-B58F-2E21B85DB351}"/>
          </ac:spMkLst>
        </pc:spChg>
        <pc:spChg chg="mod">
          <ac:chgData name="Helen Evans (Institute of Management and Health)" userId="d9a8b39e-a9d4-4d81-a719-001f6364ef6d" providerId="ADAL" clId="{2B01F7BB-2CD9-47D1-BF41-84D2D5545B62}" dt="2024-02-27T16:43:12.168" v="212" actId="20577"/>
          <ac:spMkLst>
            <pc:docMk/>
            <pc:sldMk cId="153462141" sldId="550"/>
            <ac:spMk id="3" creationId="{D55E7B9D-1F25-4ED3-B3F3-3DB84FC8C4A5}"/>
          </ac:spMkLst>
        </pc:spChg>
      </pc:sldChg>
      <pc:sldChg chg="new del">
        <pc:chgData name="Helen Evans (Institute of Management and Health)" userId="d9a8b39e-a9d4-4d81-a719-001f6364ef6d" providerId="ADAL" clId="{2B01F7BB-2CD9-47D1-BF41-84D2D5545B62}" dt="2024-02-27T18:12:18.662" v="379" actId="47"/>
        <pc:sldMkLst>
          <pc:docMk/>
          <pc:sldMk cId="1525709983" sldId="551"/>
        </pc:sldMkLst>
      </pc:sldChg>
      <pc:sldChg chg="addSp delSp modSp new mod modClrScheme chgLayout modNotesTx">
        <pc:chgData name="Helen Evans (Institute of Management and Health)" userId="d9a8b39e-a9d4-4d81-a719-001f6364ef6d" providerId="ADAL" clId="{2B01F7BB-2CD9-47D1-BF41-84D2D5545B62}" dt="2024-02-27T18:16:05.371" v="450" actId="20577"/>
        <pc:sldMkLst>
          <pc:docMk/>
          <pc:sldMk cId="2201889245" sldId="551"/>
        </pc:sldMkLst>
        <pc:spChg chg="del mod ord">
          <ac:chgData name="Helen Evans (Institute of Management and Health)" userId="d9a8b39e-a9d4-4d81-a719-001f6364ef6d" providerId="ADAL" clId="{2B01F7BB-2CD9-47D1-BF41-84D2D5545B62}" dt="2024-02-27T18:14:37.160" v="425" actId="700"/>
          <ac:spMkLst>
            <pc:docMk/>
            <pc:sldMk cId="2201889245" sldId="551"/>
            <ac:spMk id="2" creationId="{220F5CBE-6EE6-4F42-8AF6-EE759A3E6C47}"/>
          </ac:spMkLst>
        </pc:spChg>
        <pc:spChg chg="del mod ord">
          <ac:chgData name="Helen Evans (Institute of Management and Health)" userId="d9a8b39e-a9d4-4d81-a719-001f6364ef6d" providerId="ADAL" clId="{2B01F7BB-2CD9-47D1-BF41-84D2D5545B62}" dt="2024-02-27T18:14:37.160" v="425" actId="700"/>
          <ac:spMkLst>
            <pc:docMk/>
            <pc:sldMk cId="2201889245" sldId="551"/>
            <ac:spMk id="3" creationId="{94C85DC6-3808-4EC0-8151-C5539166E122}"/>
          </ac:spMkLst>
        </pc:spChg>
        <pc:spChg chg="del">
          <ac:chgData name="Helen Evans (Institute of Management and Health)" userId="d9a8b39e-a9d4-4d81-a719-001f6364ef6d" providerId="ADAL" clId="{2B01F7BB-2CD9-47D1-BF41-84D2D5545B62}" dt="2024-02-27T18:14:37.160" v="425" actId="700"/>
          <ac:spMkLst>
            <pc:docMk/>
            <pc:sldMk cId="2201889245" sldId="551"/>
            <ac:spMk id="4" creationId="{E1791741-6479-4EAF-A47B-81EF41CF6816}"/>
          </ac:spMkLst>
        </pc:spChg>
        <pc:spChg chg="add mod ord">
          <ac:chgData name="Helen Evans (Institute of Management and Health)" userId="d9a8b39e-a9d4-4d81-a719-001f6364ef6d" providerId="ADAL" clId="{2B01F7BB-2CD9-47D1-BF41-84D2D5545B62}" dt="2024-02-27T18:15:01.248" v="446" actId="20577"/>
          <ac:spMkLst>
            <pc:docMk/>
            <pc:sldMk cId="2201889245" sldId="551"/>
            <ac:spMk id="5" creationId="{1ACFB087-D2E9-48EC-95D9-9B8EC236B4C0}"/>
          </ac:spMkLst>
        </pc:spChg>
        <pc:spChg chg="add mod ord">
          <ac:chgData name="Helen Evans (Institute of Management and Health)" userId="d9a8b39e-a9d4-4d81-a719-001f6364ef6d" providerId="ADAL" clId="{2B01F7BB-2CD9-47D1-BF41-84D2D5545B62}" dt="2024-02-27T18:14:49.503" v="431" actId="20577"/>
          <ac:spMkLst>
            <pc:docMk/>
            <pc:sldMk cId="2201889245" sldId="551"/>
            <ac:spMk id="6" creationId="{438E58BF-74B5-48F7-A027-3EC143EA83A3}"/>
          </ac:spMkLst>
        </pc:spChg>
      </pc:sldChg>
      <pc:sldChg chg="modSp new mod">
        <pc:chgData name="Helen Evans (Institute of Management and Health)" userId="d9a8b39e-a9d4-4d81-a719-001f6364ef6d" providerId="ADAL" clId="{2B01F7BB-2CD9-47D1-BF41-84D2D5545B62}" dt="2024-02-27T18:18:20.607" v="571" actId="20577"/>
        <pc:sldMkLst>
          <pc:docMk/>
          <pc:sldMk cId="542400861" sldId="552"/>
        </pc:sldMkLst>
        <pc:spChg chg="mod">
          <ac:chgData name="Helen Evans (Institute of Management and Health)" userId="d9a8b39e-a9d4-4d81-a719-001f6364ef6d" providerId="ADAL" clId="{2B01F7BB-2CD9-47D1-BF41-84D2D5545B62}" dt="2024-02-27T18:16:20.866" v="467" actId="20577"/>
          <ac:spMkLst>
            <pc:docMk/>
            <pc:sldMk cId="542400861" sldId="552"/>
            <ac:spMk id="2" creationId="{937C8B5C-BDD4-4DCD-9493-CCB3784AC679}"/>
          </ac:spMkLst>
        </pc:spChg>
        <pc:spChg chg="mod">
          <ac:chgData name="Helen Evans (Institute of Management and Health)" userId="d9a8b39e-a9d4-4d81-a719-001f6364ef6d" providerId="ADAL" clId="{2B01F7BB-2CD9-47D1-BF41-84D2D5545B62}" dt="2024-02-27T18:18:20.607" v="571" actId="20577"/>
          <ac:spMkLst>
            <pc:docMk/>
            <pc:sldMk cId="542400861" sldId="552"/>
            <ac:spMk id="3" creationId="{C95B2C20-0B40-45E3-B5CE-242E9B0735B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2/27/2024</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2/27/2024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252F511-7E5D-3569-77F9-110C5249F491}"/>
              </a:ext>
            </a:extLst>
          </p:cNvPr>
          <p:cNvSpPr>
            <a:spLocks noGrp="1" noRot="1" noChangeAspect="1" noChangeArrowheads="1" noTextEdit="1"/>
          </p:cNvSpPr>
          <p:nvPr>
            <p:ph type="sldImg"/>
          </p:nvPr>
        </p:nvSpPr>
        <p:spPr bwMode="auto">
          <a:xfrm>
            <a:off x="1143000" y="685800"/>
            <a:ext cx="4573588"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6DF1B96-D68B-C2C4-063A-D7124DC6D0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58750" eaLnBrk="1" hangingPunct="1">
              <a:spcBef>
                <a:spcPct val="0"/>
              </a:spcBef>
            </a:pPr>
            <a:endParaRPr lang="en-US" altLang="en-US">
              <a:ea typeface="MS PGothic" panose="020B0600070205080204" pitchFamily="34" charset="-128"/>
            </a:endParaRPr>
          </a:p>
        </p:txBody>
      </p:sp>
      <p:sp>
        <p:nvSpPr>
          <p:cNvPr id="21508" name="Slide Number Placeholder 3">
            <a:extLst>
              <a:ext uri="{FF2B5EF4-FFF2-40B4-BE49-F238E27FC236}">
                <a16:creationId xmlns:a16="http://schemas.microsoft.com/office/drawing/2014/main" id="{0044A030-889F-3BC2-27C9-8B5DC0E458AF}"/>
              </a:ext>
            </a:extLst>
          </p:cNvPr>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8813D451-7199-4855-8FA3-3F40C4D7ADA8}"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253091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006905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436933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THERE ARE IMPORTANT LAYERS OF THR ONION TO PEEL AWAY – THESE ARE ESSENTIAL TO CHAPTER 3.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680340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GB" dirty="0"/>
              <a:t>To understand your research philosophy, you need to develop the skill of reflexivity, which means asking yourself questions about your beliefs and assumptions, and treating these with the same scrutiny as you would apply to the beliefs of o</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In terms of developing your own philosophy and designing your research project, it is important to recognise that philosophical disagreements are an intrinsic part of business and management research. </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When business and management emerged as an academic discipline in the twentieth century, it drew its theoretical base from a mixture of disciplines in the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social sciences (e.g. sociology, psychology, economics),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natural sciences (e.g. chemistry, biology),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applied sciences (e.g. engineering, statistics),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humanities (e.g. literary theory, linguistics, history, philosophy) and the domain of organisational practice (Starbuck 2003). </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In drawing on these disciplines, it absorbed the various associated philosophies, dividing and defining them, and resulting in the coexistence of multiple research philosophies and methodologies we see today.</a:t>
            </a: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0379361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if we have such an understanding that we can examine these assumptions, challenge them if we think it appropriate and behave in a different way </a:t>
            </a:r>
          </a:p>
        </p:txBody>
      </p:sp>
      <p:sp>
        <p:nvSpPr>
          <p:cNvPr id="4" name="Slide Number Placeholder 3"/>
          <p:cNvSpPr>
            <a:spLocks noGrp="1"/>
          </p:cNvSpPr>
          <p:nvPr>
            <p:ph type="sldNum" sz="quarter" idx="5"/>
          </p:nvPr>
        </p:nvSpPr>
        <p:spPr/>
        <p:txBody>
          <a:bodyPr/>
          <a:lstStyle/>
          <a:p>
            <a:fld id="{A73D6722-9B4D-4E29-B226-C325925A8118}" type="slidenum">
              <a:rPr lang="en-US" smtClean="0"/>
              <a:t>9</a:t>
            </a:fld>
            <a:endParaRPr lang="en-US" dirty="0"/>
          </a:p>
        </p:txBody>
      </p:sp>
    </p:spTree>
    <p:extLst>
      <p:ext uri="{BB962C8B-B14F-4D97-AF65-F5344CB8AC3E}">
        <p14:creationId xmlns:p14="http://schemas.microsoft.com/office/powerpoint/2010/main" val="32723902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 becoming impatient with the battle of ontological, epistemological and axiological assumptions between the different philosophies, if you are questioning their relevance, and if you would rather get on with research that would focus on making a difference to organisational practice, you may be leaning towards the philosophy of pragmatism. However, you need to be sure that you are not treating pragmatism as an escape route from the challenge of understanding other philosophies!</a:t>
            </a:r>
          </a:p>
        </p:txBody>
      </p:sp>
      <p:sp>
        <p:nvSpPr>
          <p:cNvPr id="4" name="Slide Number Placeholder 3"/>
          <p:cNvSpPr>
            <a:spLocks noGrp="1"/>
          </p:cNvSpPr>
          <p:nvPr>
            <p:ph type="sldNum" sz="quarter" idx="5"/>
          </p:nvPr>
        </p:nvSpPr>
        <p:spPr/>
        <p:txBody>
          <a:bodyPr/>
          <a:lstStyle/>
          <a:p>
            <a:fld id="{A73D6722-9B4D-4E29-B226-C325925A8118}" type="slidenum">
              <a:rPr lang="en-US" smtClean="0"/>
              <a:t>11</a:t>
            </a:fld>
            <a:endParaRPr lang="en-US" dirty="0"/>
          </a:p>
        </p:txBody>
      </p:sp>
    </p:spTree>
    <p:extLst>
      <p:ext uri="{BB962C8B-B14F-4D97-AF65-F5344CB8AC3E}">
        <p14:creationId xmlns:p14="http://schemas.microsoft.com/office/powerpoint/2010/main" val="3869471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1" dirty="0"/>
              <a:t>Table 4.1</a:t>
            </a:r>
            <a:br>
              <a:rPr lang="en-US" b="0" dirty="0"/>
            </a:br>
            <a:r>
              <a:rPr lang="en-US" b="0" dirty="0"/>
              <a:t>Philosophical assumptions and the objectivism – subjectivism dimension</a:t>
            </a:r>
          </a:p>
          <a:p>
            <a:pPr marL="0" marR="0" indent="0" algn="l" defTabSz="4572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Objectivity in scientific research means </a:t>
            </a:r>
            <a:r>
              <a:rPr lang="en-GB" b="0" i="0" dirty="0">
                <a:solidFill>
                  <a:srgbClr val="040C28"/>
                </a:solidFill>
                <a:effectLst/>
                <a:latin typeface="Google Sans"/>
              </a:rPr>
              <a:t>proceeding without being influenced by any bias or personal opinions</a:t>
            </a:r>
            <a:r>
              <a:rPr lang="en-GB" b="0" i="0" dirty="0">
                <a:solidFill>
                  <a:srgbClr val="4D5156"/>
                </a:solidFill>
                <a:effectLst/>
                <a:latin typeface="Google Sans"/>
              </a:rPr>
              <a:t>. Bias is an unfair preference for someone or something. Scientists strive to reduce bias and subjectivity in their work, which is an outlook guided by their personal judgments and beliefs.</a:t>
            </a:r>
          </a:p>
          <a:p>
            <a:pPr marL="0" marR="0" indent="0" algn="l" defTabSz="457200" rtl="0" eaLnBrk="0" fontAlgn="base" latinLnBrk="0" hangingPunct="0">
              <a:lnSpc>
                <a:spcPct val="100000"/>
              </a:lnSpc>
              <a:spcBef>
                <a:spcPct val="30000"/>
              </a:spcBef>
              <a:spcAft>
                <a:spcPct val="0"/>
              </a:spcAft>
              <a:buClrTx/>
              <a:buSzTx/>
              <a:buFontTx/>
              <a:buNone/>
              <a:tabLst/>
              <a:defRPr/>
            </a:pPr>
            <a:endParaRPr lang="en-GB" b="0" i="0" dirty="0">
              <a:solidFill>
                <a:srgbClr val="4D5156"/>
              </a:solidFill>
              <a:effectLst/>
              <a:latin typeface="Google Sans"/>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Google Sans"/>
              </a:rPr>
              <a:t>Subjectivism means that </a:t>
            </a:r>
            <a:r>
              <a:rPr lang="en-GB" b="0" i="0" dirty="0">
                <a:solidFill>
                  <a:srgbClr val="040C28"/>
                </a:solidFill>
                <a:effectLst/>
                <a:latin typeface="Google Sans"/>
              </a:rPr>
              <a:t>social phenomena are created from the perceptions and actions of the social actors who are concerned with their existence</a:t>
            </a: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1790327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23</a:t>
            </a:fld>
            <a:endParaRPr lang="en-US" dirty="0"/>
          </a:p>
        </p:txBody>
      </p:sp>
    </p:spTree>
    <p:extLst>
      <p:ext uri="{BB962C8B-B14F-4D97-AF65-F5344CB8AC3E}">
        <p14:creationId xmlns:p14="http://schemas.microsoft.com/office/powerpoint/2010/main" val="25873897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40C28"/>
              </a:solidFill>
              <a:effectLst/>
              <a:latin typeface="Google Sans"/>
            </a:endParaRPr>
          </a:p>
          <a:p>
            <a:r>
              <a:rPr lang="en-GB" b="0" i="0" dirty="0">
                <a:solidFill>
                  <a:srgbClr val="040C28"/>
                </a:solidFill>
                <a:effectLst/>
                <a:latin typeface="Google Sans"/>
              </a:rPr>
              <a:t>Positivism relies heavily on objectivity and so dismisses the importance of individuals' subjective experiences and values</a:t>
            </a:r>
          </a:p>
          <a:p>
            <a:r>
              <a:rPr lang="en-GB" b="0" i="0" dirty="0">
                <a:solidFill>
                  <a:srgbClr val="040C28"/>
                </a:solidFill>
                <a:effectLst/>
                <a:latin typeface="Google Sans"/>
              </a:rPr>
              <a:t>Someone who asks really good questions to ensure that they understand their own feelings, as well as other people's feelings</a:t>
            </a:r>
            <a:r>
              <a:rPr lang="en-GB" b="0" i="0" dirty="0">
                <a:solidFill>
                  <a:srgbClr val="4D5156"/>
                </a:solidFill>
                <a:effectLst/>
                <a:latin typeface="Google Sans"/>
              </a:rPr>
              <a:t>. The emotion scientist is looking for themes and trying to understand what's behind people's </a:t>
            </a:r>
            <a:r>
              <a:rPr lang="en-GB" b="0" i="0" dirty="0" err="1">
                <a:solidFill>
                  <a:srgbClr val="4D5156"/>
                </a:solidFill>
                <a:effectLst/>
                <a:latin typeface="Google Sans"/>
              </a:rPr>
              <a:t>behavior</a:t>
            </a:r>
            <a:r>
              <a:rPr lang="en-GB" b="0" i="0" dirty="0">
                <a:solidFill>
                  <a:srgbClr val="4D5156"/>
                </a:solidFill>
                <a:effectLst/>
                <a:latin typeface="Google Sans"/>
              </a:rPr>
              <a:t> or inability to regulate emotions</a:t>
            </a:r>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24</a:t>
            </a:fld>
            <a:endParaRPr lang="en-US" dirty="0"/>
          </a:p>
        </p:txBody>
      </p:sp>
    </p:spTree>
    <p:extLst>
      <p:ext uri="{BB962C8B-B14F-4D97-AF65-F5344CB8AC3E}">
        <p14:creationId xmlns:p14="http://schemas.microsoft.com/office/powerpoint/2010/main" val="12741689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Google Sans"/>
              </a:rPr>
              <a:t>Positivists claim that </a:t>
            </a:r>
            <a:r>
              <a:rPr lang="en-GB" b="0" i="0" dirty="0">
                <a:solidFill>
                  <a:srgbClr val="040C28"/>
                </a:solidFill>
                <a:effectLst/>
                <a:latin typeface="Google Sans"/>
              </a:rPr>
              <a:t>poverty exists as an independent reality and is conceived as the nonfulfillment of the basic needs</a:t>
            </a:r>
            <a:r>
              <a:rPr lang="en-GB" b="0" i="0" dirty="0">
                <a:solidFill>
                  <a:srgbClr val="4D5156"/>
                </a:solidFill>
                <a:effectLst/>
                <a:latin typeface="Google Sans"/>
              </a:rPr>
              <a:t>. Constructivists, meanwhile, argue that there is no objective poverty itself.</a:t>
            </a:r>
          </a:p>
          <a:p>
            <a:r>
              <a:rPr lang="en-GB" b="0" i="0" dirty="0">
                <a:solidFill>
                  <a:srgbClr val="040C28"/>
                </a:solidFill>
                <a:effectLst/>
                <a:latin typeface="Google Sans"/>
              </a:rPr>
              <a:t>The goal of positivist research is to study patterns and relationships between social factors, which can help researchers make accurate predictions about society and social change</a:t>
            </a:r>
            <a:r>
              <a:rPr lang="en-GB" b="0" i="0" dirty="0">
                <a:solidFill>
                  <a:srgbClr val="4D5156"/>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25</a:t>
            </a:fld>
            <a:endParaRPr lang="en-US" dirty="0"/>
          </a:p>
        </p:txBody>
      </p:sp>
    </p:spTree>
    <p:extLst>
      <p:ext uri="{BB962C8B-B14F-4D97-AF65-F5344CB8AC3E}">
        <p14:creationId xmlns:p14="http://schemas.microsoft.com/office/powerpoint/2010/main" val="1367284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37</a:t>
            </a:fld>
            <a:endParaRPr lang="en-US" dirty="0"/>
          </a:p>
        </p:txBody>
      </p:sp>
    </p:spTree>
    <p:extLst>
      <p:ext uri="{BB962C8B-B14F-4D97-AF65-F5344CB8AC3E}">
        <p14:creationId xmlns:p14="http://schemas.microsoft.com/office/powerpoint/2010/main" val="3041647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Georgia" panose="02040502050405020303" pitchFamily="18" charset="0"/>
              </a:rPr>
              <a:t>research on sexual harassment, we began the study knowing that we would like to take both a deductive and an inductive approach in our work. </a:t>
            </a:r>
          </a:p>
          <a:p>
            <a:r>
              <a:rPr lang="en-GB" b="0" i="0" dirty="0">
                <a:solidFill>
                  <a:srgbClr val="333333"/>
                </a:solidFill>
                <a:effectLst/>
                <a:latin typeface="Georgia" panose="02040502050405020303" pitchFamily="18" charset="0"/>
              </a:rPr>
              <a:t>We therefore administered a quantitative survey, the responses to which we could </a:t>
            </a:r>
            <a:r>
              <a:rPr lang="en-GB" b="0" i="0" dirty="0" err="1">
                <a:solidFill>
                  <a:srgbClr val="333333"/>
                </a:solidFill>
                <a:effectLst/>
                <a:latin typeface="Georgia" panose="02040502050405020303" pitchFamily="18" charset="0"/>
              </a:rPr>
              <a:t>analyze</a:t>
            </a:r>
            <a:r>
              <a:rPr lang="en-GB" b="0" i="0" dirty="0">
                <a:solidFill>
                  <a:srgbClr val="333333"/>
                </a:solidFill>
                <a:effectLst/>
                <a:latin typeface="Georgia" panose="02040502050405020303" pitchFamily="18" charset="0"/>
              </a:rPr>
              <a:t> in order to test hypotheses, and also conducted qualitative interviews with a number of the survey participants. </a:t>
            </a:r>
          </a:p>
          <a:p>
            <a:r>
              <a:rPr lang="en-GB" b="0" i="0" dirty="0">
                <a:solidFill>
                  <a:srgbClr val="333333"/>
                </a:solidFill>
                <a:effectLst/>
                <a:latin typeface="Georgia" panose="02040502050405020303" pitchFamily="18" charset="0"/>
              </a:rPr>
              <a:t>The survey data were well suited to a deductive approach; we could </a:t>
            </a:r>
            <a:r>
              <a:rPr lang="en-GB" b="0" i="0" dirty="0" err="1">
                <a:solidFill>
                  <a:srgbClr val="333333"/>
                </a:solidFill>
                <a:effectLst/>
                <a:latin typeface="Georgia" panose="02040502050405020303" pitchFamily="18" charset="0"/>
              </a:rPr>
              <a:t>analyze</a:t>
            </a:r>
            <a:r>
              <a:rPr lang="en-GB" b="0" i="0" dirty="0">
                <a:solidFill>
                  <a:srgbClr val="333333"/>
                </a:solidFill>
                <a:effectLst/>
                <a:latin typeface="Georgia" panose="02040502050405020303" pitchFamily="18" charset="0"/>
              </a:rPr>
              <a:t> those data to test hypotheses that were generated based on theories of harassment. </a:t>
            </a:r>
          </a:p>
          <a:p>
            <a:r>
              <a:rPr lang="en-GB" b="0" i="0" dirty="0">
                <a:solidFill>
                  <a:srgbClr val="333333"/>
                </a:solidFill>
                <a:effectLst/>
                <a:latin typeface="Georgia" panose="02040502050405020303" pitchFamily="18" charset="0"/>
              </a:rPr>
              <a:t>The interview data were well suited to an inductive approach; we looked for patterns across the interviews and then tried to make sense of those patterns by theorizing about them.</a:t>
            </a:r>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44</a:t>
            </a:fld>
            <a:endParaRPr lang="en-US" dirty="0"/>
          </a:p>
        </p:txBody>
      </p:sp>
    </p:spTree>
    <p:extLst>
      <p:ext uri="{BB962C8B-B14F-4D97-AF65-F5344CB8AC3E}">
        <p14:creationId xmlns:p14="http://schemas.microsoft.com/office/powerpoint/2010/main" val="30008006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45</a:t>
            </a:fld>
            <a:endParaRPr lang="en-US" dirty="0"/>
          </a:p>
        </p:txBody>
      </p:sp>
    </p:spTree>
    <p:extLst>
      <p:ext uri="{BB962C8B-B14F-4D97-AF65-F5344CB8AC3E}">
        <p14:creationId xmlns:p14="http://schemas.microsoft.com/office/powerpoint/2010/main" val="9193416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GB" b="0" i="0" dirty="0">
                <a:solidFill>
                  <a:srgbClr val="4D5156"/>
                </a:solidFill>
                <a:effectLst/>
                <a:latin typeface="Google Sans"/>
              </a:rPr>
              <a:t>Empirical implies that the information is based on experience, and data is information we gather about something. Thus </a:t>
            </a:r>
            <a:r>
              <a:rPr lang="en-GB" b="0" i="0" dirty="0">
                <a:solidFill>
                  <a:srgbClr val="040C28"/>
                </a:solidFill>
                <a:effectLst/>
                <a:latin typeface="Google Sans"/>
              </a:rPr>
              <a:t>the information acquired by scientists through experimentation and observation</a:t>
            </a:r>
            <a:r>
              <a:rPr lang="en-GB" b="0" i="0" dirty="0">
                <a:solidFill>
                  <a:srgbClr val="4D5156"/>
                </a:solidFill>
                <a:effectLst/>
                <a:latin typeface="Google Sans"/>
              </a:rPr>
              <a:t> is called empirical data.</a:t>
            </a: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0421191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THERE ARE IMPORTANT LAYERS OF THR ONION TO PEEL AWAY – THESE ARE ESSENTIAL TO CHAPTER 3.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74532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1" dirty="0"/>
              <a:t>Table 4.3</a:t>
            </a:r>
          </a:p>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Comparison of five research philosophies in business and management research (1 of 2)</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3902099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1" dirty="0"/>
              <a:t>Table 4.3</a:t>
            </a:r>
          </a:p>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Comparison of five research philosophies in business and management research (2 of 2)</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303994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1" dirty="0"/>
              <a:t>Table 4.4</a:t>
            </a:r>
          </a:p>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Deduction, induction and abduction: from reason to research</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9176922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7438847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A9DF6EFB-3F44-496C-A842-1E0B3D3B975A}" type="datetimeFigureOut">
              <a:rPr lang="en-US" smtClean="0"/>
              <a:t>2/27/2024</a:t>
            </a:fld>
            <a:endParaRPr lang="en-US"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529117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27/02/2024</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349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6249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440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8538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0466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2967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1719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9045842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853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919597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959680057"/>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Vertical Title and Text" userDrawn="1">
  <p:cSld name="1_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3628082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2/27/2024</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700" b="1" dirty="0">
                <a:ea typeface="Verdana" panose="020B0604030504040204" pitchFamily="34" charset="0"/>
                <a:cs typeface="Verdana" panose="020B0604030504040204" pitchFamily="34" charset="0"/>
              </a:rPr>
              <a:t>Copyright © 2023, 2019, 2016, 2012  Pearson Education, Inc. All Rights Reserved</a:t>
            </a:r>
          </a:p>
        </p:txBody>
      </p:sp>
    </p:spTree>
    <p:extLst>
      <p:ext uri="{BB962C8B-B14F-4D97-AF65-F5344CB8AC3E}">
        <p14:creationId xmlns:p14="http://schemas.microsoft.com/office/powerpoint/2010/main" val="1535386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2/27/2024</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68997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2/27/2024</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5524811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2/27/2024</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3" name="Text Box 13">
            <a:extLst>
              <a:ext uri="{FF2B5EF4-FFF2-40B4-BE49-F238E27FC236}">
                <a16:creationId xmlns:a16="http://schemas.microsoft.com/office/drawing/2014/main" id="{2780C17A-A20E-12E6-54AD-DC8832291924}"/>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5" name="Picture 4" descr="Pearson Logo">
            <a:extLst>
              <a:ext uri="{FF2B5EF4-FFF2-40B4-BE49-F238E27FC236}">
                <a16:creationId xmlns:a16="http://schemas.microsoft.com/office/drawing/2014/main" id="{0FD28D7D-542C-361F-9C81-50B57707067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33421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2/27/2024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4352305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t>2/27/2024</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4506297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2/27/2024</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3" name="Text Box 13">
            <a:extLst>
              <a:ext uri="{FF2B5EF4-FFF2-40B4-BE49-F238E27FC236}">
                <a16:creationId xmlns:a16="http://schemas.microsoft.com/office/drawing/2014/main" id="{A77B68EE-E7A4-99F0-4B7F-2F36A794A3F4}"/>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5" name="Picture 4" descr="Pearson Logo">
            <a:extLst>
              <a:ext uri="{FF2B5EF4-FFF2-40B4-BE49-F238E27FC236}">
                <a16:creationId xmlns:a16="http://schemas.microsoft.com/office/drawing/2014/main" id="{E4704ED4-5641-50C4-5BC3-ADAD3AF47FC0}"/>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0959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27/02/2024</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104675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64" r:id="rId13"/>
    <p:sldLayoutId id="2147483675" r:id="rId14"/>
    <p:sldLayoutId id="2147483676" r:id="rId15"/>
    <p:sldLayoutId id="2147483677" r:id="rId16"/>
    <p:sldLayoutId id="2147483679" r:id="rId17"/>
    <p:sldLayoutId id="2147483680" r:id="rId18"/>
    <p:sldLayoutId id="2147483682" r:id="rId19"/>
    <p:sldLayoutId id="2147483683" r:id="rId20"/>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941AFD7-F1DE-212B-8171-D2FEDDAFBF25}"/>
              </a:ext>
            </a:extLst>
          </p:cNvPr>
          <p:cNvSpPr txBox="1">
            <a:spLocks/>
          </p:cNvSpPr>
          <p:nvPr/>
        </p:nvSpPr>
        <p:spPr bwMode="auto">
          <a:xfrm>
            <a:off x="361950" y="258763"/>
            <a:ext cx="8401050" cy="1443037"/>
          </a:xfrm>
          <a:prstGeom prst="rect">
            <a:avLst/>
          </a:prstGeom>
          <a:noFill/>
          <a:ln w="9525">
            <a:noFill/>
            <a:miter lim="800000"/>
            <a:headEnd/>
            <a:tailEnd/>
          </a:ln>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marL="0" marR="0" lvl="0" indent="0" algn="l" defTabSz="914400" rtl="0" eaLnBrk="0" fontAlgn="base" latinLnBrk="0" hangingPunct="0">
              <a:lnSpc>
                <a:spcPct val="100000"/>
              </a:lnSpc>
              <a:spcBef>
                <a:spcPts val="900"/>
              </a:spcBef>
              <a:spcAft>
                <a:spcPct val="0"/>
              </a:spcAft>
              <a:buClr>
                <a:srgbClr val="000000"/>
              </a:buClr>
              <a:buSzTx/>
              <a:buFontTx/>
              <a:buNone/>
              <a:tabLst/>
              <a:defRPr/>
            </a:pPr>
            <a:endParaRPr kumimoji="0" lang="en-IN" sz="2800" b="0" i="0" u="none" strike="noStrike" kern="0" cap="none" spc="0" normalizeH="0" baseline="0" noProof="0" dirty="0">
              <a:ln>
                <a:noFill/>
              </a:ln>
              <a:solidFill>
                <a:srgbClr val="007BA4"/>
              </a:solidFill>
              <a:effectLst/>
              <a:uLnTx/>
              <a:uFillTx/>
              <a:latin typeface="Arial"/>
              <a:ea typeface="+mj-ea"/>
              <a:cs typeface="+mj-cs"/>
              <a:sym typeface="Arial"/>
            </a:endParaRPr>
          </a:p>
        </p:txBody>
      </p:sp>
      <p:sp>
        <p:nvSpPr>
          <p:cNvPr id="2" name="Title 1">
            <a:extLst>
              <a:ext uri="{FF2B5EF4-FFF2-40B4-BE49-F238E27FC236}">
                <a16:creationId xmlns:a16="http://schemas.microsoft.com/office/drawing/2014/main" id="{C4E0FDD6-86B5-4F0B-A27D-363EC4BFE527}"/>
              </a:ext>
            </a:extLst>
          </p:cNvPr>
          <p:cNvSpPr>
            <a:spLocks noGrp="1"/>
          </p:cNvSpPr>
          <p:nvPr>
            <p:ph type="ctrTitle"/>
          </p:nvPr>
        </p:nvSpPr>
        <p:spPr>
          <a:xfrm>
            <a:off x="762000" y="2057400"/>
            <a:ext cx="7772400" cy="1470025"/>
          </a:xfrm>
        </p:spPr>
        <p:txBody>
          <a:bodyPr>
            <a:normAutofit fontScale="90000"/>
          </a:bodyPr>
          <a:lstStyle/>
          <a:p>
            <a:r>
              <a:rPr lang="en-US" sz="3600" kern="0" dirty="0">
                <a:solidFill>
                  <a:srgbClr val="000000"/>
                </a:solidFill>
                <a:sym typeface="Arial"/>
              </a:rPr>
              <a:t>Understanding research philosophy and approaches to theory development</a:t>
            </a:r>
            <a:br>
              <a:rPr kumimoji="0" lang="en-US" sz="3600" b="0" i="0" u="none" strike="noStrike" kern="0" cap="none" spc="0" normalizeH="0" baseline="0" noProof="0" dirty="0">
                <a:ln>
                  <a:noFill/>
                </a:ln>
                <a:solidFill>
                  <a:srgbClr val="000000"/>
                </a:solidFill>
                <a:effectLst/>
                <a:uLnTx/>
                <a:uFillTx/>
                <a:latin typeface="Arial"/>
                <a:ea typeface="+mn-ea"/>
                <a:cs typeface="+mn-cs"/>
                <a:sym typeface="Arial"/>
              </a:rPr>
            </a:br>
            <a:endParaRPr lang="en-GB" dirty="0"/>
          </a:p>
        </p:txBody>
      </p:sp>
      <p:sp>
        <p:nvSpPr>
          <p:cNvPr id="3" name="Subtitle 2">
            <a:extLst>
              <a:ext uri="{FF2B5EF4-FFF2-40B4-BE49-F238E27FC236}">
                <a16:creationId xmlns:a16="http://schemas.microsoft.com/office/drawing/2014/main" id="{E044DC24-092F-4D17-BF93-E3B496BABDFE}"/>
              </a:ext>
            </a:extLst>
          </p:cNvPr>
          <p:cNvSpPr>
            <a:spLocks noGrp="1"/>
          </p:cNvSpPr>
          <p:nvPr>
            <p:ph type="subTitle" idx="1"/>
          </p:nvPr>
        </p:nvSpPr>
        <p:spPr/>
        <p:txBody>
          <a:bodyPr/>
          <a:lstStyle/>
          <a:p>
            <a:r>
              <a:rPr lang="en-GB" dirty="0"/>
              <a:t>Research Strategies </a:t>
            </a:r>
          </a:p>
        </p:txBody>
      </p:sp>
    </p:spTree>
    <p:extLst>
      <p:ext uri="{BB962C8B-B14F-4D97-AF65-F5344CB8AC3E}">
        <p14:creationId xmlns:p14="http://schemas.microsoft.com/office/powerpoint/2010/main" val="339599980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Learning Objective List"/>
          <p:cNvSpPr>
            <a:spLocks noGrp="1"/>
          </p:cNvSpPr>
          <p:nvPr>
            <p:ph idx="1"/>
          </p:nvPr>
        </p:nvSpPr>
        <p:spPr>
          <a:xfrm>
            <a:off x="542925" y="1381125"/>
            <a:ext cx="8229600" cy="5019675"/>
          </a:xfrm>
        </p:spPr>
        <p:txBody>
          <a:bodyPr/>
          <a:lstStyle/>
          <a:p>
            <a:pPr marL="0" indent="0">
              <a:spcBef>
                <a:spcPts val="600"/>
              </a:spcBef>
              <a:spcAft>
                <a:spcPts val="600"/>
              </a:spcAft>
              <a:buNone/>
            </a:pPr>
            <a:r>
              <a:rPr lang="en-GB" sz="2600" i="1" dirty="0"/>
              <a:t>By the end of the next 3 sessions you should be able to:</a:t>
            </a:r>
          </a:p>
          <a:p>
            <a:pPr marL="257175" indent="-257175">
              <a:spcBef>
                <a:spcPts val="600"/>
              </a:spcBef>
              <a:spcAft>
                <a:spcPts val="600"/>
              </a:spcAft>
              <a:buSzPct val="100000"/>
            </a:pPr>
            <a:r>
              <a:rPr lang="en-US" sz="2600" dirty="0"/>
              <a:t>explain the relevance of ontology, epistemology and axiology to business research</a:t>
            </a:r>
          </a:p>
          <a:p>
            <a:pPr marL="257175" indent="-257175">
              <a:spcBef>
                <a:spcPts val="600"/>
              </a:spcBef>
              <a:spcAft>
                <a:spcPts val="600"/>
              </a:spcAft>
              <a:buSzPct val="100000"/>
            </a:pPr>
            <a:r>
              <a:rPr lang="en-US" sz="2600" dirty="0"/>
              <a:t>describe the main research paradigms that are significant for business research</a:t>
            </a:r>
          </a:p>
          <a:p>
            <a:pPr marL="257175" indent="-257175">
              <a:spcBef>
                <a:spcPts val="600"/>
              </a:spcBef>
              <a:spcAft>
                <a:spcPts val="600"/>
              </a:spcAft>
              <a:buSzPct val="100000"/>
            </a:pPr>
            <a:r>
              <a:rPr lang="en-US" sz="2600" dirty="0"/>
              <a:t>explain the relevance for business research of philosophical positions such as positivism, critical realism, interpretivism, postmodernism and pragmatism</a:t>
            </a:r>
          </a:p>
        </p:txBody>
      </p:sp>
      <p:sp>
        <p:nvSpPr>
          <p:cNvPr id="2" name="Learning Objectives"/>
          <p:cNvSpPr>
            <a:spLocks noGrp="1"/>
          </p:cNvSpPr>
          <p:nvPr>
            <p:ph type="title" idx="4294967295"/>
          </p:nvPr>
        </p:nvSpPr>
        <p:spPr>
          <a:xfrm>
            <a:off x="914400" y="342900"/>
            <a:ext cx="8229600" cy="693738"/>
          </a:xfrm>
        </p:spPr>
        <p:txBody>
          <a:bodyPr anchor="ctr"/>
          <a:lstStyle/>
          <a:p>
            <a:r>
              <a:rPr lang="en-US" sz="3200" b="1" dirty="0"/>
              <a:t>Learning Objectives (1 of 2)</a:t>
            </a:r>
          </a:p>
        </p:txBody>
      </p:sp>
    </p:spTree>
    <p:extLst>
      <p:ext uri="{BB962C8B-B14F-4D97-AF65-F5344CB8AC3E}">
        <p14:creationId xmlns:p14="http://schemas.microsoft.com/office/powerpoint/2010/main" val="167620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Learning Objective List"/>
          <p:cNvSpPr>
            <a:spLocks noGrp="1"/>
          </p:cNvSpPr>
          <p:nvPr>
            <p:ph idx="1"/>
          </p:nvPr>
        </p:nvSpPr>
        <p:spPr>
          <a:xfrm>
            <a:off x="542925" y="1381125"/>
            <a:ext cx="8229600" cy="5019675"/>
          </a:xfrm>
        </p:spPr>
        <p:txBody>
          <a:bodyPr/>
          <a:lstStyle/>
          <a:p>
            <a:pPr marL="0" indent="0">
              <a:spcBef>
                <a:spcPts val="600"/>
              </a:spcBef>
              <a:spcAft>
                <a:spcPts val="600"/>
              </a:spcAft>
              <a:buNone/>
            </a:pPr>
            <a:r>
              <a:rPr lang="en-GB" sz="2600" i="1" dirty="0"/>
              <a:t>By the end of the next 2/3 sessions  you should be able to:</a:t>
            </a:r>
          </a:p>
          <a:p>
            <a:pPr marL="257175" indent="-257175">
              <a:spcBef>
                <a:spcPts val="600"/>
              </a:spcBef>
              <a:spcAft>
                <a:spcPts val="600"/>
              </a:spcAft>
              <a:buSzPct val="100000"/>
            </a:pPr>
            <a:r>
              <a:rPr lang="en-US" sz="2600" dirty="0"/>
              <a:t>reflect on your own epistemological, ontological and axiological stance</a:t>
            </a:r>
          </a:p>
          <a:p>
            <a:pPr marL="257175" indent="-257175">
              <a:spcBef>
                <a:spcPts val="600"/>
              </a:spcBef>
              <a:spcAft>
                <a:spcPts val="600"/>
              </a:spcAft>
              <a:buSzPct val="100000"/>
            </a:pPr>
            <a:r>
              <a:rPr lang="en-US" sz="2600" dirty="0"/>
              <a:t>reflect on and articulate your own philosophical position and approach to theory development in relation to your research</a:t>
            </a:r>
          </a:p>
          <a:p>
            <a:pPr marL="257175" indent="-257175">
              <a:spcBef>
                <a:spcPts val="600"/>
              </a:spcBef>
              <a:spcAft>
                <a:spcPts val="600"/>
              </a:spcAft>
              <a:buSzPct val="100000"/>
            </a:pPr>
            <a:r>
              <a:rPr lang="en-US" sz="2600" dirty="0"/>
              <a:t>distinguish between deductive, inductive, </a:t>
            </a:r>
            <a:r>
              <a:rPr lang="en-US" sz="2600"/>
              <a:t>abductive approaches </a:t>
            </a:r>
            <a:r>
              <a:rPr lang="en-US" sz="2600" dirty="0"/>
              <a:t>to theory development</a:t>
            </a:r>
            <a:endParaRPr lang="en-GB" sz="2600" i="1" dirty="0"/>
          </a:p>
        </p:txBody>
      </p:sp>
      <p:sp>
        <p:nvSpPr>
          <p:cNvPr id="2" name="Learning Objectives"/>
          <p:cNvSpPr>
            <a:spLocks noGrp="1"/>
          </p:cNvSpPr>
          <p:nvPr>
            <p:ph type="title" idx="4294967295"/>
          </p:nvPr>
        </p:nvSpPr>
        <p:spPr>
          <a:xfrm>
            <a:off x="914400" y="342900"/>
            <a:ext cx="8229600" cy="693738"/>
          </a:xfrm>
        </p:spPr>
        <p:txBody>
          <a:bodyPr anchor="ctr"/>
          <a:lstStyle/>
          <a:p>
            <a:r>
              <a:rPr lang="en-US" sz="3200" b="1" dirty="0"/>
              <a:t>Learning Objectives (2 of 2)</a:t>
            </a:r>
          </a:p>
        </p:txBody>
      </p:sp>
    </p:spTree>
    <p:extLst>
      <p:ext uri="{BB962C8B-B14F-4D97-AF65-F5344CB8AC3E}">
        <p14:creationId xmlns:p14="http://schemas.microsoft.com/office/powerpoint/2010/main" val="1002426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504824" y="43815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544425"/>
            <a:ext cx="7467599" cy="4279264"/>
          </a:xfrm>
          <a:prstGeom prst="rect">
            <a:avLst/>
          </a:prstGeom>
        </p:spPr>
      </p:pic>
      <p:sp>
        <p:nvSpPr>
          <p:cNvPr id="4" name="Table Structure">
            <a:extLst>
              <a:ext uri="{FF2B5EF4-FFF2-40B4-BE49-F238E27FC236}">
                <a16:creationId xmlns:a16="http://schemas.microsoft.com/office/drawing/2014/main" id="{D3D29A5D-A425-A3A1-4DF7-CA72C6D05172}"/>
              </a:ext>
            </a:extLst>
          </p:cNvPr>
          <p:cNvSpPr txBox="1">
            <a:spLocks/>
          </p:cNvSpPr>
          <p:nvPr/>
        </p:nvSpPr>
        <p:spPr>
          <a:xfrm>
            <a:off x="152400" y="155857"/>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br>
              <a:rPr lang="en-US" sz="3200" dirty="0"/>
            </a:br>
            <a:r>
              <a:rPr lang="en-US" sz="3200" dirty="0"/>
              <a:t>The ‘research onion’</a:t>
            </a:r>
          </a:p>
        </p:txBody>
      </p:sp>
    </p:spTree>
    <p:extLst>
      <p:ext uri="{BB962C8B-B14F-4D97-AF65-F5344CB8AC3E}">
        <p14:creationId xmlns:p14="http://schemas.microsoft.com/office/powerpoint/2010/main" val="1267053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438149" y="390525"/>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Developing your research philosophy as a reflexive process</a:t>
            </a:r>
          </a:p>
        </p:txBody>
      </p:sp>
      <p:sp>
        <p:nvSpPr>
          <p:cNvPr id="2" name="Rectangle 1"/>
          <p:cNvSpPr/>
          <p:nvPr/>
        </p:nvSpPr>
        <p:spPr>
          <a:xfrm>
            <a:off x="6208258" y="6472879"/>
            <a:ext cx="2640466"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©2021 Alexandra Bristow and Mark N.K. Saunders.</a:t>
            </a:r>
            <a:endParaRPr lang="en-IN" dirty="0">
              <a:solidFill>
                <a:schemeClr val="bg1"/>
              </a:solidFill>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48957" y="1676400"/>
            <a:ext cx="4446086" cy="4068815"/>
          </a:xfrm>
          <a:prstGeom prst="rect">
            <a:avLst/>
          </a:prstGeom>
        </p:spPr>
      </p:pic>
    </p:spTree>
    <p:extLst>
      <p:ext uri="{BB962C8B-B14F-4D97-AF65-F5344CB8AC3E}">
        <p14:creationId xmlns:p14="http://schemas.microsoft.com/office/powerpoint/2010/main" val="2359527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893B71D-73B6-40EF-8A0B-634D4404FEEF}"/>
              </a:ext>
            </a:extLst>
          </p:cNvPr>
          <p:cNvSpPr>
            <a:spLocks noGrp="1"/>
          </p:cNvSpPr>
          <p:nvPr>
            <p:ph type="title"/>
          </p:nvPr>
        </p:nvSpPr>
        <p:spPr/>
        <p:txBody>
          <a:bodyPr/>
          <a:lstStyle/>
          <a:p>
            <a:r>
              <a:rPr lang="en-GB" dirty="0"/>
              <a:t>Outside the layers </a:t>
            </a:r>
          </a:p>
        </p:txBody>
      </p:sp>
      <p:sp>
        <p:nvSpPr>
          <p:cNvPr id="4" name="Content Placeholder 3">
            <a:extLst>
              <a:ext uri="{FF2B5EF4-FFF2-40B4-BE49-F238E27FC236}">
                <a16:creationId xmlns:a16="http://schemas.microsoft.com/office/drawing/2014/main" id="{BF3D371C-22A6-44DB-9212-F2E1B8AE3EC0}"/>
              </a:ext>
            </a:extLst>
          </p:cNvPr>
          <p:cNvSpPr>
            <a:spLocks noGrp="1"/>
          </p:cNvSpPr>
          <p:nvPr>
            <p:ph idx="1"/>
          </p:nvPr>
        </p:nvSpPr>
        <p:spPr/>
        <p:txBody>
          <a:bodyPr/>
          <a:lstStyle/>
          <a:p>
            <a:r>
              <a:rPr lang="en-GB" dirty="0"/>
              <a:t>ONTOLOGY </a:t>
            </a:r>
          </a:p>
          <a:p>
            <a:r>
              <a:rPr lang="en-GB" dirty="0"/>
              <a:t>AXIOLOGY</a:t>
            </a:r>
          </a:p>
          <a:p>
            <a:r>
              <a:rPr lang="en-GB" dirty="0"/>
              <a:t>EPISTEMOLOGY</a:t>
            </a:r>
          </a:p>
        </p:txBody>
      </p:sp>
    </p:spTree>
    <p:extLst>
      <p:ext uri="{BB962C8B-B14F-4D97-AF65-F5344CB8AC3E}">
        <p14:creationId xmlns:p14="http://schemas.microsoft.com/office/powerpoint/2010/main" val="4061659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0E160-3D01-4469-98F3-B061F101CE5F}"/>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2AB0C036-103D-4664-841B-6C8AFD93E63C}"/>
              </a:ext>
            </a:extLst>
          </p:cNvPr>
          <p:cNvSpPr>
            <a:spLocks noGrp="1"/>
          </p:cNvSpPr>
          <p:nvPr>
            <p:ph idx="1"/>
          </p:nvPr>
        </p:nvSpPr>
        <p:spPr/>
        <p:txBody>
          <a:bodyPr/>
          <a:lstStyle/>
          <a:p>
            <a:r>
              <a:rPr lang="en-GB" dirty="0"/>
              <a:t>Relates to the development of  knowledge and the nature of that knowledge</a:t>
            </a:r>
          </a:p>
          <a:p>
            <a:r>
              <a:rPr lang="en-GB" dirty="0"/>
              <a:t>The knowledge development you are embarking upon may not be as dramatic as a new theory of human motivation</a:t>
            </a:r>
          </a:p>
          <a:p>
            <a:r>
              <a:rPr lang="en-GB" dirty="0"/>
              <a:t>But even if the purpose has the relatively modest ambition of answering a specific problem in a particular organisation it is, nonetheless developing new knowledge </a:t>
            </a:r>
          </a:p>
        </p:txBody>
      </p:sp>
    </p:spTree>
    <p:extLst>
      <p:ext uri="{BB962C8B-B14F-4D97-AF65-F5344CB8AC3E}">
        <p14:creationId xmlns:p14="http://schemas.microsoft.com/office/powerpoint/2010/main" val="2329401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39FFE-CB40-4801-8854-24BDF70A00F3}"/>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4AC336FB-AECA-41D8-9CAD-345D1176FFD0}"/>
              </a:ext>
            </a:extLst>
          </p:cNvPr>
          <p:cNvSpPr>
            <a:spLocks noGrp="1"/>
          </p:cNvSpPr>
          <p:nvPr>
            <p:ph idx="1"/>
          </p:nvPr>
        </p:nvSpPr>
        <p:spPr/>
        <p:txBody>
          <a:bodyPr/>
          <a:lstStyle/>
          <a:p>
            <a:r>
              <a:rPr lang="en-GB" dirty="0"/>
              <a:t>Influenced by practical considerations </a:t>
            </a:r>
          </a:p>
          <a:p>
            <a:r>
              <a:rPr lang="en-GB" dirty="0"/>
              <a:t>Researcher who is concerned with facts, such as the resources needed in a manufacturing process is likely to have a very different view on the way research should be conducted Vs the researcher concerned with feelings and attitudes of the workers towards their managers in that same manufacturing process. </a:t>
            </a:r>
          </a:p>
          <a:p>
            <a:r>
              <a:rPr lang="en-GB" dirty="0"/>
              <a:t>Strategies and methods will differ and views on what is important and useful.  </a:t>
            </a:r>
          </a:p>
        </p:txBody>
      </p:sp>
    </p:spTree>
    <p:extLst>
      <p:ext uri="{BB962C8B-B14F-4D97-AF65-F5344CB8AC3E}">
        <p14:creationId xmlns:p14="http://schemas.microsoft.com/office/powerpoint/2010/main" val="2382385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B2DF2-70A6-4716-AF23-AB82FFD8132E}"/>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FE76C848-E4F1-4894-B554-931A4707DA0D}"/>
              </a:ext>
            </a:extLst>
          </p:cNvPr>
          <p:cNvSpPr>
            <a:spLocks noGrp="1"/>
          </p:cNvSpPr>
          <p:nvPr>
            <p:ph idx="1"/>
          </p:nvPr>
        </p:nvSpPr>
        <p:spPr/>
        <p:txBody>
          <a:bodyPr>
            <a:normAutofit/>
          </a:bodyPr>
          <a:lstStyle/>
          <a:p>
            <a:r>
              <a:rPr lang="en-GB" dirty="0"/>
              <a:t>Whether or not you are consciously aware of them, at every stage in your research you will make a number of types of assumptions (Burrell and Morgan 2016). </a:t>
            </a:r>
          </a:p>
          <a:p>
            <a:r>
              <a:rPr lang="en-GB" dirty="0"/>
              <a:t>These include (but are not limited to) assumptions –</a:t>
            </a:r>
          </a:p>
          <a:p>
            <a:pPr lvl="1"/>
            <a:r>
              <a:rPr lang="en-GB" dirty="0"/>
              <a:t>about the realities you encounter in your research (ontological assumptions), </a:t>
            </a:r>
          </a:p>
          <a:p>
            <a:pPr lvl="1"/>
            <a:r>
              <a:rPr lang="en-GB" dirty="0"/>
              <a:t>about human knowledge (epistemological assumptions), </a:t>
            </a:r>
          </a:p>
          <a:p>
            <a:pPr lvl="1"/>
            <a:r>
              <a:rPr lang="en-GB" dirty="0"/>
              <a:t>about the extent and ways your own values influence your research process (axiological assumptions).</a:t>
            </a:r>
          </a:p>
        </p:txBody>
      </p:sp>
    </p:spTree>
    <p:extLst>
      <p:ext uri="{BB962C8B-B14F-4D97-AF65-F5344CB8AC3E}">
        <p14:creationId xmlns:p14="http://schemas.microsoft.com/office/powerpoint/2010/main" val="1930304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CC23088-B346-45BA-B3F7-139F8E3F6B38}"/>
              </a:ext>
            </a:extLst>
          </p:cNvPr>
          <p:cNvSpPr>
            <a:spLocks noGrp="1"/>
          </p:cNvSpPr>
          <p:nvPr>
            <p:ph type="title"/>
          </p:nvPr>
        </p:nvSpPr>
        <p:spPr/>
        <p:txBody>
          <a:bodyPr/>
          <a:lstStyle/>
          <a:p>
            <a:r>
              <a:rPr lang="en-GB" dirty="0"/>
              <a:t>Research Philosophy continued..  </a:t>
            </a:r>
          </a:p>
        </p:txBody>
      </p:sp>
      <p:sp>
        <p:nvSpPr>
          <p:cNvPr id="2" name="Content Placeholder 1">
            <a:extLst>
              <a:ext uri="{FF2B5EF4-FFF2-40B4-BE49-F238E27FC236}">
                <a16:creationId xmlns:a16="http://schemas.microsoft.com/office/drawing/2014/main" id="{B1D15879-FCDF-49DD-BF49-6E0A2F64628B}"/>
              </a:ext>
            </a:extLst>
          </p:cNvPr>
          <p:cNvSpPr>
            <a:spLocks noGrp="1"/>
          </p:cNvSpPr>
          <p:nvPr>
            <p:ph idx="1"/>
          </p:nvPr>
        </p:nvSpPr>
        <p:spPr/>
        <p:txBody>
          <a:bodyPr/>
          <a:lstStyle/>
          <a:p>
            <a:r>
              <a:rPr lang="en-GB" dirty="0"/>
              <a:t>One philosophy is not better an another </a:t>
            </a:r>
          </a:p>
          <a:p>
            <a:r>
              <a:rPr lang="en-GB" dirty="0"/>
              <a:t>A research question rarely fits neatly into one</a:t>
            </a:r>
          </a:p>
          <a:p>
            <a:r>
              <a:rPr lang="en-GB" dirty="0"/>
              <a:t>Be flexible about approach and methods you adopt</a:t>
            </a:r>
          </a:p>
          <a:p>
            <a:r>
              <a:rPr lang="en-GB" dirty="0"/>
              <a:t>Philosophical position is a practical benefit to the understanding the taken for granted assumptions that we all have about how the world works </a:t>
            </a:r>
          </a:p>
          <a:p>
            <a:r>
              <a:rPr lang="en-GB" dirty="0"/>
              <a:t>Only if we have such an understanding can we examine these assumptions, challenge them if we think it appropriate and behave in a different way </a:t>
            </a:r>
          </a:p>
        </p:txBody>
      </p:sp>
    </p:spTree>
    <p:extLst>
      <p:ext uri="{BB962C8B-B14F-4D97-AF65-F5344CB8AC3E}">
        <p14:creationId xmlns:p14="http://schemas.microsoft.com/office/powerpoint/2010/main" val="3849711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F24A0-B7BA-4E6A-B230-E9CB836C54A7}"/>
              </a:ext>
            </a:extLst>
          </p:cNvPr>
          <p:cNvSpPr>
            <a:spLocks noGrp="1"/>
          </p:cNvSpPr>
          <p:nvPr>
            <p:ph type="title"/>
          </p:nvPr>
        </p:nvSpPr>
        <p:spPr/>
        <p:txBody>
          <a:bodyPr/>
          <a:lstStyle/>
          <a:p>
            <a:r>
              <a:rPr lang="en-GB" dirty="0"/>
              <a:t>Pragmatism </a:t>
            </a:r>
          </a:p>
        </p:txBody>
      </p:sp>
      <p:sp>
        <p:nvSpPr>
          <p:cNvPr id="3" name="Content Placeholder 2">
            <a:extLst>
              <a:ext uri="{FF2B5EF4-FFF2-40B4-BE49-F238E27FC236}">
                <a16:creationId xmlns:a16="http://schemas.microsoft.com/office/drawing/2014/main" id="{85844E16-B617-4A7E-AACA-4EE1476DD9A7}"/>
              </a:ext>
            </a:extLst>
          </p:cNvPr>
          <p:cNvSpPr>
            <a:spLocks noGrp="1"/>
          </p:cNvSpPr>
          <p:nvPr>
            <p:ph idx="1"/>
          </p:nvPr>
        </p:nvSpPr>
        <p:spPr>
          <a:xfrm>
            <a:off x="457200" y="1386107"/>
            <a:ext cx="8229600" cy="3917032"/>
          </a:xfrm>
        </p:spPr>
        <p:txBody>
          <a:bodyPr>
            <a:noAutofit/>
          </a:bodyPr>
          <a:lstStyle/>
          <a:p>
            <a:r>
              <a:rPr lang="en-GB" sz="1600" dirty="0"/>
              <a:t>Pragmatism asserts that concepts are only relevant where they support action (Kelemen and Rumens 2008).</a:t>
            </a:r>
          </a:p>
          <a:p>
            <a:r>
              <a:rPr lang="en-GB" sz="1600" b="0" i="0" dirty="0">
                <a:effectLst/>
              </a:rPr>
              <a:t>Pragmatist researchers place the research question above such philosophical considerations (</a:t>
            </a:r>
            <a:r>
              <a:rPr lang="en-GB" sz="1600" b="0" i="0" dirty="0" err="1">
                <a:effectLst/>
              </a:rPr>
              <a:t>Tashakkori</a:t>
            </a:r>
            <a:r>
              <a:rPr lang="en-GB" sz="1600" b="0" i="0" dirty="0">
                <a:effectLst/>
              </a:rPr>
              <a:t> and Teddlie 2008).</a:t>
            </a:r>
          </a:p>
          <a:p>
            <a:r>
              <a:rPr lang="en-GB" sz="1600" b="0" i="0" dirty="0" err="1">
                <a:effectLst/>
              </a:rPr>
              <a:t>Tashakkori</a:t>
            </a:r>
            <a:r>
              <a:rPr lang="en-GB" sz="1600" b="0" i="0" dirty="0">
                <a:effectLst/>
              </a:rPr>
              <a:t> and Teddlie (1998) contend that </a:t>
            </a:r>
            <a:r>
              <a:rPr lang="en-GB" sz="1600" dirty="0"/>
              <a:t>Pragmatism is intuitively appealing, largely because it avoids the researcher engaging in what they see as rather pointless debates around such concepts as truth and reality</a:t>
            </a:r>
            <a:r>
              <a:rPr lang="en-GB" sz="1600" b="0" i="0" dirty="0">
                <a:effectLst/>
              </a:rPr>
              <a:t>.</a:t>
            </a:r>
          </a:p>
          <a:p>
            <a:r>
              <a:rPr lang="en-GB" sz="1600" dirty="0"/>
              <a:t>In their view you should study what interest you and is of value to you, study in the different ways in which you deem appropriate, and use the results in ways that can bring about positive consequence with in your value system </a:t>
            </a:r>
            <a:r>
              <a:rPr lang="en-GB" sz="1600" b="0" i="0" dirty="0">
                <a:effectLst/>
              </a:rPr>
              <a:t>(</a:t>
            </a:r>
            <a:r>
              <a:rPr lang="en-GB" sz="1600" b="0" i="0" dirty="0" err="1">
                <a:effectLst/>
              </a:rPr>
              <a:t>Tashakkori</a:t>
            </a:r>
            <a:r>
              <a:rPr lang="en-GB" sz="1600" b="0" i="0" dirty="0">
                <a:effectLst/>
              </a:rPr>
              <a:t> and Teddlie 1998:30).</a:t>
            </a:r>
          </a:p>
          <a:p>
            <a:r>
              <a:rPr lang="en-GB" sz="1600" dirty="0"/>
              <a:t>If you were to undertake pragmatist research, this would mean that the most important determinant for your research design and strategy would be the research problem that you would try to address, and your research question. Your research question, in turn, would be likely to incorporate the pragmatist emphasis of practical outcomes. (Saunders et al 2023)</a:t>
            </a:r>
          </a:p>
        </p:txBody>
      </p:sp>
    </p:spTree>
    <p:extLst>
      <p:ext uri="{BB962C8B-B14F-4D97-AF65-F5344CB8AC3E}">
        <p14:creationId xmlns:p14="http://schemas.microsoft.com/office/powerpoint/2010/main" val="344180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343F-1FB2-4A71-BF17-26B0457A51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D0E5675-C214-48B2-BBE3-0783596B5BAF}"/>
              </a:ext>
            </a:extLst>
          </p:cNvPr>
          <p:cNvSpPr>
            <a:spLocks noGrp="1"/>
          </p:cNvSpPr>
          <p:nvPr>
            <p:ph idx="1"/>
          </p:nvPr>
        </p:nvSpPr>
        <p:spPr/>
        <p:txBody>
          <a:bodyPr/>
          <a:lstStyle/>
          <a:p>
            <a:r>
              <a:rPr lang="en-GB" dirty="0"/>
              <a:t>Research philosophies can be differentiated in terms of where their assumptions fall on an objectivism–subjectivism continua……</a:t>
            </a:r>
          </a:p>
        </p:txBody>
      </p:sp>
    </p:spTree>
    <p:extLst>
      <p:ext uri="{BB962C8B-B14F-4D97-AF65-F5344CB8AC3E}">
        <p14:creationId xmlns:p14="http://schemas.microsoft.com/office/powerpoint/2010/main" val="2803552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504824" y="43815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7275" y="293573"/>
            <a:ext cx="7031949" cy="6059602"/>
          </a:xfrm>
          <a:prstGeom prst="rect">
            <a:avLst/>
          </a:prstGeom>
        </p:spPr>
      </p:pic>
    </p:spTree>
    <p:extLst>
      <p:ext uri="{BB962C8B-B14F-4D97-AF65-F5344CB8AC3E}">
        <p14:creationId xmlns:p14="http://schemas.microsoft.com/office/powerpoint/2010/main" val="3268934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83BE9-1A24-47A0-AB0A-9D312D88006E}"/>
              </a:ext>
            </a:extLst>
          </p:cNvPr>
          <p:cNvSpPr>
            <a:spLocks noGrp="1"/>
          </p:cNvSpPr>
          <p:nvPr>
            <p:ph type="title"/>
          </p:nvPr>
        </p:nvSpPr>
        <p:spPr/>
        <p:txBody>
          <a:bodyPr/>
          <a:lstStyle/>
          <a:p>
            <a:r>
              <a:rPr lang="en-GB" dirty="0"/>
              <a:t>Objectivism </a:t>
            </a:r>
          </a:p>
        </p:txBody>
      </p:sp>
      <p:sp>
        <p:nvSpPr>
          <p:cNvPr id="3" name="Content Placeholder 2">
            <a:extLst>
              <a:ext uri="{FF2B5EF4-FFF2-40B4-BE49-F238E27FC236}">
                <a16:creationId xmlns:a16="http://schemas.microsoft.com/office/drawing/2014/main" id="{040A2D70-6862-48BE-B1DC-31F1E4F3DACE}"/>
              </a:ext>
            </a:extLst>
          </p:cNvPr>
          <p:cNvSpPr>
            <a:spLocks noGrp="1"/>
          </p:cNvSpPr>
          <p:nvPr>
            <p:ph idx="1"/>
          </p:nvPr>
        </p:nvSpPr>
        <p:spPr/>
        <p:txBody>
          <a:bodyPr>
            <a:normAutofit fontScale="92500" lnSpcReduction="10000"/>
          </a:bodyPr>
          <a:lstStyle/>
          <a:p>
            <a:r>
              <a:rPr lang="en-GB" dirty="0"/>
              <a:t>Objectivism incorporates the assumptions of the natural sciences, arguing that the social reality we research is external to us and others.</a:t>
            </a:r>
          </a:p>
          <a:p>
            <a:r>
              <a:rPr lang="en-GB" dirty="0"/>
              <a:t>This means that, ontologically, objectivism embraces realism, which, in its most extreme form, considers social entities to be like physical entities of the natural world, in so far as they exist independently of how we think of them, label them, or even of our awareness of them</a:t>
            </a:r>
          </a:p>
          <a:p>
            <a:r>
              <a:rPr lang="en-GB" dirty="0"/>
              <a:t>This social world is made up of solid, granular and relatively unchanging ‘things’, including major social structures such as family, religion and the economy into which individuals are born (Burrell and Morgan 2016).</a:t>
            </a:r>
          </a:p>
          <a:p>
            <a:endParaRPr lang="en-GB" dirty="0"/>
          </a:p>
        </p:txBody>
      </p:sp>
    </p:spTree>
    <p:extLst>
      <p:ext uri="{BB962C8B-B14F-4D97-AF65-F5344CB8AC3E}">
        <p14:creationId xmlns:p14="http://schemas.microsoft.com/office/powerpoint/2010/main" val="36512763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AD24-4EB3-4DF7-BB05-625A0D432A10}"/>
              </a:ext>
            </a:extLst>
          </p:cNvPr>
          <p:cNvSpPr>
            <a:spLocks noGrp="1"/>
          </p:cNvSpPr>
          <p:nvPr>
            <p:ph type="title"/>
          </p:nvPr>
        </p:nvSpPr>
        <p:spPr/>
        <p:txBody>
          <a:bodyPr/>
          <a:lstStyle/>
          <a:p>
            <a:r>
              <a:rPr lang="en-GB" dirty="0"/>
              <a:t>Management as an example</a:t>
            </a:r>
          </a:p>
        </p:txBody>
      </p:sp>
      <p:sp>
        <p:nvSpPr>
          <p:cNvPr id="3" name="Content Placeholder 2">
            <a:extLst>
              <a:ext uri="{FF2B5EF4-FFF2-40B4-BE49-F238E27FC236}">
                <a16:creationId xmlns:a16="http://schemas.microsoft.com/office/drawing/2014/main" id="{0344FD1C-E950-450D-93F4-3575569786A1}"/>
              </a:ext>
            </a:extLst>
          </p:cNvPr>
          <p:cNvSpPr>
            <a:spLocks noGrp="1"/>
          </p:cNvSpPr>
          <p:nvPr>
            <p:ph idx="1"/>
          </p:nvPr>
        </p:nvSpPr>
        <p:spPr/>
        <p:txBody>
          <a:bodyPr>
            <a:normAutofit fontScale="85000" lnSpcReduction="10000"/>
          </a:bodyPr>
          <a:lstStyle/>
          <a:p>
            <a:r>
              <a:rPr lang="en-GB" dirty="0"/>
              <a:t>You may argue that management is an objective entity and decide to adopt an objectivist stance to the study of particular aspects of management in a specific organisation </a:t>
            </a:r>
          </a:p>
          <a:p>
            <a:r>
              <a:rPr lang="en-GB" dirty="0"/>
              <a:t>In order to justify this you would say- managers in your organisation have job descriptions which prescribe to their duties, there are operating procedures to which they must adhere, they are part of a formal structure which locates them in a hierarchy with people reporting to them and they report to more senior managers </a:t>
            </a:r>
          </a:p>
          <a:p>
            <a:r>
              <a:rPr lang="en-GB" dirty="0"/>
              <a:t>This view emphasises the structural aspects of management and assumes that management is similar in all organisations. Aspects of the structure in which management operates may differ, but the essence of the function is very much the same in all organisations.</a:t>
            </a:r>
          </a:p>
        </p:txBody>
      </p:sp>
    </p:spTree>
    <p:extLst>
      <p:ext uri="{BB962C8B-B14F-4D97-AF65-F5344CB8AC3E}">
        <p14:creationId xmlns:p14="http://schemas.microsoft.com/office/powerpoint/2010/main" val="1586407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D4582-AD1A-47A6-8CF9-2DDC8058E3A6}"/>
              </a:ext>
            </a:extLst>
          </p:cNvPr>
          <p:cNvSpPr>
            <a:spLocks noGrp="1"/>
          </p:cNvSpPr>
          <p:nvPr>
            <p:ph type="title"/>
          </p:nvPr>
        </p:nvSpPr>
        <p:spPr/>
        <p:txBody>
          <a:bodyPr/>
          <a:lstStyle/>
          <a:p>
            <a:r>
              <a:rPr lang="en-GB" dirty="0"/>
              <a:t>BUT </a:t>
            </a:r>
          </a:p>
        </p:txBody>
      </p:sp>
      <p:sp>
        <p:nvSpPr>
          <p:cNvPr id="3" name="Content Placeholder 2">
            <a:extLst>
              <a:ext uri="{FF2B5EF4-FFF2-40B4-BE49-F238E27FC236}">
                <a16:creationId xmlns:a16="http://schemas.microsoft.com/office/drawing/2014/main" id="{AB028ED6-7105-4D97-9B75-3D10D746A414}"/>
              </a:ext>
            </a:extLst>
          </p:cNvPr>
          <p:cNvSpPr>
            <a:spLocks noGrp="1"/>
          </p:cNvSpPr>
          <p:nvPr>
            <p:ph idx="1"/>
          </p:nvPr>
        </p:nvSpPr>
        <p:spPr/>
        <p:txBody>
          <a:bodyPr/>
          <a:lstStyle/>
          <a:p>
            <a:r>
              <a:rPr lang="en-GB" dirty="0"/>
              <a:t>However your approach to the study of management you may prefer to take the view that the objective aspects of management are less important then the way in which the managers themselves attached their own individual meanings to their jobs and the way they think that those jobs should be performed. </a:t>
            </a:r>
          </a:p>
          <a:p>
            <a:endParaRPr lang="en-GB" dirty="0"/>
          </a:p>
          <a:p>
            <a:r>
              <a:rPr lang="en-GB" dirty="0"/>
              <a:t>This approach would be more like the subjective view </a:t>
            </a:r>
          </a:p>
        </p:txBody>
      </p:sp>
    </p:spTree>
    <p:extLst>
      <p:ext uri="{BB962C8B-B14F-4D97-AF65-F5344CB8AC3E}">
        <p14:creationId xmlns:p14="http://schemas.microsoft.com/office/powerpoint/2010/main" val="576383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040C-B26D-4C31-A4DB-AF062B93BFB1}"/>
              </a:ext>
            </a:extLst>
          </p:cNvPr>
          <p:cNvSpPr>
            <a:spLocks noGrp="1"/>
          </p:cNvSpPr>
          <p:nvPr>
            <p:ph type="title"/>
          </p:nvPr>
        </p:nvSpPr>
        <p:spPr/>
        <p:txBody>
          <a:bodyPr/>
          <a:lstStyle/>
          <a:p>
            <a:r>
              <a:rPr lang="en-GB" dirty="0"/>
              <a:t>Subjectivism  </a:t>
            </a:r>
          </a:p>
        </p:txBody>
      </p:sp>
      <p:sp>
        <p:nvSpPr>
          <p:cNvPr id="3" name="Content Placeholder 2">
            <a:extLst>
              <a:ext uri="{FF2B5EF4-FFF2-40B4-BE49-F238E27FC236}">
                <a16:creationId xmlns:a16="http://schemas.microsoft.com/office/drawing/2014/main" id="{6B488B37-8BB0-4E03-8D31-032EAE6F8B73}"/>
              </a:ext>
            </a:extLst>
          </p:cNvPr>
          <p:cNvSpPr>
            <a:spLocks noGrp="1"/>
          </p:cNvSpPr>
          <p:nvPr>
            <p:ph idx="1"/>
          </p:nvPr>
        </p:nvSpPr>
        <p:spPr/>
        <p:txBody>
          <a:bodyPr/>
          <a:lstStyle/>
          <a:p>
            <a:r>
              <a:rPr lang="en-GB" dirty="0"/>
              <a:t>The subjectivist view is that social phenomena are created from the perceptions and the consequence actions of social actors </a:t>
            </a:r>
          </a:p>
          <a:p>
            <a:r>
              <a:rPr lang="en-GB" dirty="0"/>
              <a:t>This is a continual process in that though the process of social interaction these social phenomena are in a constant state of revision </a:t>
            </a:r>
          </a:p>
          <a:p>
            <a:r>
              <a:rPr lang="en-GB" dirty="0" err="1"/>
              <a:t>Rementyl</a:t>
            </a:r>
            <a:r>
              <a:rPr lang="en-GB" dirty="0"/>
              <a:t> et al (1998:35) stress the necessity to study the details of the situation to understand the reality or perhaps a reality working behind them </a:t>
            </a:r>
          </a:p>
        </p:txBody>
      </p:sp>
    </p:spTree>
    <p:extLst>
      <p:ext uri="{BB962C8B-B14F-4D97-AF65-F5344CB8AC3E}">
        <p14:creationId xmlns:p14="http://schemas.microsoft.com/office/powerpoint/2010/main" val="3552464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1A607-B626-4123-8863-2BF277B071F2}"/>
              </a:ext>
            </a:extLst>
          </p:cNvPr>
          <p:cNvSpPr>
            <a:spLocks noGrp="1"/>
          </p:cNvSpPr>
          <p:nvPr>
            <p:ph type="title"/>
          </p:nvPr>
        </p:nvSpPr>
        <p:spPr/>
        <p:txBody>
          <a:bodyPr/>
          <a:lstStyle/>
          <a:p>
            <a:r>
              <a:rPr lang="en-GB" dirty="0"/>
              <a:t>Positivism</a:t>
            </a:r>
          </a:p>
        </p:txBody>
      </p:sp>
      <p:sp>
        <p:nvSpPr>
          <p:cNvPr id="3" name="Content Placeholder 2">
            <a:extLst>
              <a:ext uri="{FF2B5EF4-FFF2-40B4-BE49-F238E27FC236}">
                <a16:creationId xmlns:a16="http://schemas.microsoft.com/office/drawing/2014/main" id="{975EB6FC-F970-4B09-A11B-DF2E1A5C924F}"/>
              </a:ext>
            </a:extLst>
          </p:cNvPr>
          <p:cNvSpPr>
            <a:spLocks noGrp="1"/>
          </p:cNvSpPr>
          <p:nvPr>
            <p:ph idx="1"/>
          </p:nvPr>
        </p:nvSpPr>
        <p:spPr/>
        <p:txBody>
          <a:bodyPr/>
          <a:lstStyle/>
          <a:p>
            <a:r>
              <a:rPr lang="en-GB" dirty="0"/>
              <a:t>Relates to the philosophical stance of the natural scientist. This entails working with an observable social reality and the end product can be law-like generalisations similar to those in the physical and natural sciences.</a:t>
            </a:r>
          </a:p>
        </p:txBody>
      </p:sp>
    </p:spTree>
    <p:extLst>
      <p:ext uri="{BB962C8B-B14F-4D97-AF65-F5344CB8AC3E}">
        <p14:creationId xmlns:p14="http://schemas.microsoft.com/office/powerpoint/2010/main" val="41647235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B3D63-B7BA-4B03-B39D-660B893AAB9F}"/>
              </a:ext>
            </a:extLst>
          </p:cNvPr>
          <p:cNvSpPr>
            <a:spLocks noGrp="1"/>
          </p:cNvSpPr>
          <p:nvPr>
            <p:ph type="title"/>
          </p:nvPr>
        </p:nvSpPr>
        <p:spPr/>
        <p:txBody>
          <a:bodyPr/>
          <a:lstStyle/>
          <a:p>
            <a:r>
              <a:rPr lang="en-GB" dirty="0"/>
              <a:t>Examples of positivist research </a:t>
            </a:r>
          </a:p>
        </p:txBody>
      </p:sp>
      <p:sp>
        <p:nvSpPr>
          <p:cNvPr id="3" name="Content Placeholder 2">
            <a:extLst>
              <a:ext uri="{FF2B5EF4-FFF2-40B4-BE49-F238E27FC236}">
                <a16:creationId xmlns:a16="http://schemas.microsoft.com/office/drawing/2014/main" id="{4AF98D17-AAF2-4D54-9B0F-F0998A25471E}"/>
              </a:ext>
            </a:extLst>
          </p:cNvPr>
          <p:cNvSpPr>
            <a:spLocks noGrp="1"/>
          </p:cNvSpPr>
          <p:nvPr>
            <p:ph idx="1"/>
          </p:nvPr>
        </p:nvSpPr>
        <p:spPr/>
        <p:txBody>
          <a:bodyPr/>
          <a:lstStyle/>
          <a:p>
            <a:r>
              <a:rPr lang="en-GB" dirty="0"/>
              <a:t>Tim was conducting a piece of research for his own project on the economic benefits of remote working for software developers </a:t>
            </a:r>
          </a:p>
          <a:p>
            <a:r>
              <a:rPr lang="en-GB" dirty="0"/>
              <a:t>He studied the literature on remote working in general and read in detail 2 past dissertations in his University library that dealt with the same phenomenon, although they did not relate specifically to software developers </a:t>
            </a:r>
          </a:p>
        </p:txBody>
      </p:sp>
    </p:spTree>
    <p:extLst>
      <p:ext uri="{BB962C8B-B14F-4D97-AF65-F5344CB8AC3E}">
        <p14:creationId xmlns:p14="http://schemas.microsoft.com/office/powerpoint/2010/main" val="3138210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3BDB-BAB5-4ED2-98F8-0D3FF5198A6E}"/>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926F4956-64D9-4B71-A181-D82E932D81C0}"/>
              </a:ext>
            </a:extLst>
          </p:cNvPr>
          <p:cNvSpPr>
            <a:spLocks noGrp="1"/>
          </p:cNvSpPr>
          <p:nvPr>
            <p:ph idx="1"/>
          </p:nvPr>
        </p:nvSpPr>
        <p:spPr/>
        <p:txBody>
          <a:bodyPr/>
          <a:lstStyle/>
          <a:p>
            <a:r>
              <a:rPr lang="en-GB" dirty="0"/>
              <a:t>As a result of his reading, Tim developed a number of theoretical propositions each of which contained specific hypothesis </a:t>
            </a:r>
          </a:p>
          <a:p>
            <a:r>
              <a:rPr lang="en-GB" dirty="0"/>
              <a:t>Listed next , Tim developed in relation to potential increased costs, which may negotiate the economic gains of remote working  </a:t>
            </a:r>
          </a:p>
          <a:p>
            <a:r>
              <a:rPr lang="en-GB" dirty="0"/>
              <a:t>Theoretical proposition integrated costs may negate the productivity gains from remote working </a:t>
            </a:r>
          </a:p>
        </p:txBody>
      </p:sp>
    </p:spTree>
    <p:extLst>
      <p:ext uri="{BB962C8B-B14F-4D97-AF65-F5344CB8AC3E}">
        <p14:creationId xmlns:p14="http://schemas.microsoft.com/office/powerpoint/2010/main" val="428238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2182B-B280-48B4-9356-B17044B0624B}"/>
              </a:ext>
            </a:extLst>
          </p:cNvPr>
          <p:cNvSpPr>
            <a:spLocks noGrp="1"/>
          </p:cNvSpPr>
          <p:nvPr>
            <p:ph type="title"/>
          </p:nvPr>
        </p:nvSpPr>
        <p:spPr/>
        <p:txBody>
          <a:bodyPr/>
          <a:lstStyle/>
          <a:p>
            <a:r>
              <a:rPr lang="en-GB" dirty="0"/>
              <a:t>Continued specific hypothesis </a:t>
            </a:r>
          </a:p>
        </p:txBody>
      </p:sp>
      <p:sp>
        <p:nvSpPr>
          <p:cNvPr id="3" name="Content Placeholder 2">
            <a:extLst>
              <a:ext uri="{FF2B5EF4-FFF2-40B4-BE49-F238E27FC236}">
                <a16:creationId xmlns:a16="http://schemas.microsoft.com/office/drawing/2014/main" id="{D2BFFC10-3CC3-4AE0-8795-E2213DF7CD8D}"/>
              </a:ext>
            </a:extLst>
          </p:cNvPr>
          <p:cNvSpPr>
            <a:spLocks noGrp="1"/>
          </p:cNvSpPr>
          <p:nvPr>
            <p:ph idx="1"/>
          </p:nvPr>
        </p:nvSpPr>
        <p:spPr/>
        <p:txBody>
          <a:bodyPr/>
          <a:lstStyle/>
          <a:p>
            <a:pPr marL="0" indent="0">
              <a:buNone/>
            </a:pPr>
            <a:r>
              <a:rPr lang="en-GB" dirty="0"/>
              <a:t>1. Increased costs for computer hardware, software and telecommunications equipment will negate the productivity gains from remote working </a:t>
            </a:r>
          </a:p>
          <a:p>
            <a:pPr marL="0" indent="0">
              <a:buNone/>
            </a:pPr>
            <a:r>
              <a:rPr lang="en-GB" dirty="0"/>
              <a:t>2. Remote workers will require additional support from on site employees for example technicians which will negate the productivity gains from homeworking </a:t>
            </a:r>
          </a:p>
        </p:txBody>
      </p:sp>
    </p:spTree>
    <p:extLst>
      <p:ext uri="{BB962C8B-B14F-4D97-AF65-F5344CB8AC3E}">
        <p14:creationId xmlns:p14="http://schemas.microsoft.com/office/powerpoint/2010/main" val="7807649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887B3-27DC-4C2C-B2A8-CE340E553DD9}"/>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57625443-15C0-4B52-B074-8D56639251CA}"/>
              </a:ext>
            </a:extLst>
          </p:cNvPr>
          <p:cNvSpPr>
            <a:spLocks noGrp="1"/>
          </p:cNvSpPr>
          <p:nvPr>
            <p:ph idx="1"/>
          </p:nvPr>
        </p:nvSpPr>
        <p:spPr/>
        <p:txBody>
          <a:bodyPr/>
          <a:lstStyle/>
          <a:p>
            <a:pPr marL="457200" indent="-457200">
              <a:buAutoNum type="arabicPeriod" startAt="3"/>
            </a:pPr>
            <a:r>
              <a:rPr lang="en-GB" dirty="0"/>
              <a:t>Work displaced to other employees and all increased supervision requirements will negate the productivity gains from remote working </a:t>
            </a:r>
          </a:p>
          <a:p>
            <a:pPr marL="457200" indent="-457200">
              <a:buAutoNum type="arabicPeriod" startAt="3"/>
            </a:pPr>
            <a:r>
              <a:rPr lang="en-GB" dirty="0"/>
              <a:t>Reduced face to face access by remote workers to colleagues will result in lost opportunities to increase efficiencies which will negate the productivity gained from remote working </a:t>
            </a:r>
          </a:p>
          <a:p>
            <a:pPr algn="r"/>
            <a:r>
              <a:rPr lang="en-GB" dirty="0"/>
              <a:t>Source: adapted from Westfall (1997 )</a:t>
            </a:r>
          </a:p>
        </p:txBody>
      </p:sp>
    </p:spTree>
    <p:extLst>
      <p:ext uri="{BB962C8B-B14F-4D97-AF65-F5344CB8AC3E}">
        <p14:creationId xmlns:p14="http://schemas.microsoft.com/office/powerpoint/2010/main" val="2558018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E69F9-896F-48AE-9B54-34794F99A771}"/>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32B05380-007E-45EA-9057-E91D7744F913}"/>
              </a:ext>
            </a:extLst>
          </p:cNvPr>
          <p:cNvSpPr>
            <a:spLocks noGrp="1"/>
          </p:cNvSpPr>
          <p:nvPr>
            <p:ph idx="1"/>
          </p:nvPr>
        </p:nvSpPr>
        <p:spPr/>
        <p:txBody>
          <a:bodyPr/>
          <a:lstStyle/>
          <a:p>
            <a:r>
              <a:rPr lang="en-GB" dirty="0"/>
              <a:t>The resources researcher cannot change the fact that they are for example 5 vans, 50 monitors and 25 computers </a:t>
            </a:r>
          </a:p>
          <a:p>
            <a:r>
              <a:rPr lang="en-GB" dirty="0"/>
              <a:t>Tim would collect data that would facilitate the estimation of quantitative cost estimates and allow the hypothesis to be tested </a:t>
            </a:r>
          </a:p>
          <a:p>
            <a:r>
              <a:rPr lang="en-GB" dirty="0"/>
              <a:t>May be the feelings researcher is part of the data collection process …..</a:t>
            </a:r>
          </a:p>
        </p:txBody>
      </p:sp>
    </p:spTree>
    <p:extLst>
      <p:ext uri="{BB962C8B-B14F-4D97-AF65-F5344CB8AC3E}">
        <p14:creationId xmlns:p14="http://schemas.microsoft.com/office/powerpoint/2010/main" val="1648525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414C-86D1-4544-96FE-689EDA30CA84}"/>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3F004780-5F82-4558-82AE-2F51507670A5}"/>
              </a:ext>
            </a:extLst>
          </p:cNvPr>
          <p:cNvSpPr>
            <a:spLocks noGrp="1"/>
          </p:cNvSpPr>
          <p:nvPr>
            <p:ph idx="1"/>
          </p:nvPr>
        </p:nvSpPr>
        <p:spPr/>
        <p:txBody>
          <a:bodyPr/>
          <a:lstStyle/>
          <a:p>
            <a:r>
              <a:rPr lang="en-GB" dirty="0"/>
              <a:t>Normal part of the process of data collection on the feelings and attitudes of the remote workers towards their managers to include the personal involvement of the feelings researcher with those workers </a:t>
            </a:r>
          </a:p>
          <a:p>
            <a:r>
              <a:rPr lang="en-GB" dirty="0"/>
              <a:t>An interview will involve the feelings researcher framing the questions to ask and interpreting the respondents examples </a:t>
            </a:r>
          </a:p>
        </p:txBody>
      </p:sp>
    </p:spTree>
    <p:extLst>
      <p:ext uri="{BB962C8B-B14F-4D97-AF65-F5344CB8AC3E}">
        <p14:creationId xmlns:p14="http://schemas.microsoft.com/office/powerpoint/2010/main" val="499322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0ED3D-B96F-4078-BC20-87A267518308}"/>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A94DD866-02B2-4293-B87D-0EC92655550C}"/>
              </a:ext>
            </a:extLst>
          </p:cNvPr>
          <p:cNvSpPr>
            <a:spLocks noGrp="1"/>
          </p:cNvSpPr>
          <p:nvPr>
            <p:ph idx="1"/>
          </p:nvPr>
        </p:nvSpPr>
        <p:spPr/>
        <p:txBody>
          <a:bodyPr/>
          <a:lstStyle/>
          <a:p>
            <a:r>
              <a:rPr lang="en-GB" dirty="0"/>
              <a:t>Unlikely that the feelings researcher would ask every respondent exactly the same question exactly the same way and interpret every response with computer like consistency </a:t>
            </a:r>
          </a:p>
          <a:p>
            <a:r>
              <a:rPr lang="en-GB" dirty="0"/>
              <a:t>100% freedom from your own values as researchers is impossible when the positivist researcher exercises choice in the issue to study the research objectives to pursue, and the data to collect </a:t>
            </a:r>
          </a:p>
        </p:txBody>
      </p:sp>
    </p:spTree>
    <p:extLst>
      <p:ext uri="{BB962C8B-B14F-4D97-AF65-F5344CB8AC3E}">
        <p14:creationId xmlns:p14="http://schemas.microsoft.com/office/powerpoint/2010/main" val="28610495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558E7-62F3-4DA8-834C-5539D8FEC7F4}"/>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AD69299C-FE6B-42A7-A723-C72240933A3F}"/>
              </a:ext>
            </a:extLst>
          </p:cNvPr>
          <p:cNvSpPr>
            <a:spLocks noGrp="1"/>
          </p:cNvSpPr>
          <p:nvPr>
            <p:ph idx="1"/>
          </p:nvPr>
        </p:nvSpPr>
        <p:spPr/>
        <p:txBody>
          <a:bodyPr/>
          <a:lstStyle/>
          <a:p>
            <a:r>
              <a:rPr lang="en-GB" dirty="0"/>
              <a:t>Positivist research are likely to use a highly structured methodology in order to facilitate replication (Jill and Johnson 2002)</a:t>
            </a:r>
          </a:p>
          <a:p>
            <a:r>
              <a:rPr lang="en-GB" dirty="0"/>
              <a:t>Emphasis will be on quantifiable observations that lend themselves to statistical analysis </a:t>
            </a:r>
          </a:p>
          <a:p>
            <a:r>
              <a:rPr lang="en-GB" dirty="0"/>
              <a:t>However it is possible to adapt some of the characteristics of positivism in your research, for example hypothesis testing using data originally correct collected from in depth interviews </a:t>
            </a:r>
          </a:p>
        </p:txBody>
      </p:sp>
    </p:spTree>
    <p:extLst>
      <p:ext uri="{BB962C8B-B14F-4D97-AF65-F5344CB8AC3E}">
        <p14:creationId xmlns:p14="http://schemas.microsoft.com/office/powerpoint/2010/main" val="4097111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1CFFA-1CB1-44EC-A081-87D0BAFB6F25}"/>
              </a:ext>
            </a:extLst>
          </p:cNvPr>
          <p:cNvSpPr>
            <a:spLocks noGrp="1"/>
          </p:cNvSpPr>
          <p:nvPr>
            <p:ph type="title"/>
          </p:nvPr>
        </p:nvSpPr>
        <p:spPr/>
        <p:txBody>
          <a:bodyPr/>
          <a:lstStyle/>
          <a:p>
            <a:r>
              <a:rPr lang="en-GB" dirty="0"/>
              <a:t>Realism </a:t>
            </a:r>
          </a:p>
        </p:txBody>
      </p:sp>
      <p:sp>
        <p:nvSpPr>
          <p:cNvPr id="3" name="Content Placeholder 2">
            <a:extLst>
              <a:ext uri="{FF2B5EF4-FFF2-40B4-BE49-F238E27FC236}">
                <a16:creationId xmlns:a16="http://schemas.microsoft.com/office/drawing/2014/main" id="{E61B23D5-AD12-4B57-8CCF-144ACEEE3F79}"/>
              </a:ext>
            </a:extLst>
          </p:cNvPr>
          <p:cNvSpPr>
            <a:spLocks noGrp="1"/>
          </p:cNvSpPr>
          <p:nvPr>
            <p:ph idx="1"/>
          </p:nvPr>
        </p:nvSpPr>
        <p:spPr/>
        <p:txBody>
          <a:bodyPr/>
          <a:lstStyle/>
          <a:p>
            <a:r>
              <a:rPr lang="en-GB" dirty="0"/>
              <a:t>The essence of realism is that what the senses show us as reality is the truth </a:t>
            </a:r>
          </a:p>
          <a:p>
            <a:r>
              <a:rPr lang="en-GB" dirty="0"/>
              <a:t>Realism is opposed to idealism the theory that only the mind and its contents exist </a:t>
            </a:r>
          </a:p>
          <a:p>
            <a:r>
              <a:rPr lang="en-GB" dirty="0"/>
              <a:t>Realism is a branch of epistemology which is similar to positivism in that it assumes a scientific approach to the development of knowledge which underpins the collection of data and the understanding of those data  </a:t>
            </a:r>
          </a:p>
        </p:txBody>
      </p:sp>
    </p:spTree>
    <p:extLst>
      <p:ext uri="{BB962C8B-B14F-4D97-AF65-F5344CB8AC3E}">
        <p14:creationId xmlns:p14="http://schemas.microsoft.com/office/powerpoint/2010/main" val="27908702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432C5-76AC-4E42-8286-DB612EC0C0B4}"/>
              </a:ext>
            </a:extLst>
          </p:cNvPr>
          <p:cNvSpPr>
            <a:spLocks noGrp="1"/>
          </p:cNvSpPr>
          <p:nvPr>
            <p:ph type="title"/>
          </p:nvPr>
        </p:nvSpPr>
        <p:spPr/>
        <p:txBody>
          <a:bodyPr/>
          <a:lstStyle/>
          <a:p>
            <a:r>
              <a:rPr lang="en-GB" dirty="0"/>
              <a:t>Regarding Business Research </a:t>
            </a:r>
          </a:p>
        </p:txBody>
      </p:sp>
      <p:sp>
        <p:nvSpPr>
          <p:cNvPr id="3" name="Content Placeholder 2">
            <a:extLst>
              <a:ext uri="{FF2B5EF4-FFF2-40B4-BE49-F238E27FC236}">
                <a16:creationId xmlns:a16="http://schemas.microsoft.com/office/drawing/2014/main" id="{683213D4-6705-405E-A041-57F56F74BA49}"/>
              </a:ext>
            </a:extLst>
          </p:cNvPr>
          <p:cNvSpPr>
            <a:spLocks noGrp="1"/>
          </p:cNvSpPr>
          <p:nvPr>
            <p:ph idx="1"/>
          </p:nvPr>
        </p:nvSpPr>
        <p:spPr/>
        <p:txBody>
          <a:bodyPr/>
          <a:lstStyle/>
          <a:p>
            <a:r>
              <a:rPr lang="en-GB" dirty="0"/>
              <a:t>The direct realist perspective would suggest the world is relatively unchanged that it operates in the business context at only one level the individual the group or the organisation </a:t>
            </a:r>
          </a:p>
          <a:p>
            <a:r>
              <a:rPr lang="en-GB" dirty="0"/>
              <a:t>The critical realist on the other hand would recognise the importance of multi level study (e.g. at the level of the individual the group and the organisation)</a:t>
            </a:r>
          </a:p>
        </p:txBody>
      </p:sp>
    </p:spTree>
    <p:extLst>
      <p:ext uri="{BB962C8B-B14F-4D97-AF65-F5344CB8AC3E}">
        <p14:creationId xmlns:p14="http://schemas.microsoft.com/office/powerpoint/2010/main" val="36700688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DD05-1C67-400F-B58F-2E21B85DB351}"/>
              </a:ext>
            </a:extLst>
          </p:cNvPr>
          <p:cNvSpPr>
            <a:spLocks noGrp="1"/>
          </p:cNvSpPr>
          <p:nvPr>
            <p:ph type="title"/>
          </p:nvPr>
        </p:nvSpPr>
        <p:spPr/>
        <p:txBody>
          <a:bodyPr/>
          <a:lstStyle/>
          <a:p>
            <a:r>
              <a:rPr lang="en-GB" dirty="0"/>
              <a:t>Interpretivism</a:t>
            </a:r>
          </a:p>
        </p:txBody>
      </p:sp>
      <p:sp>
        <p:nvSpPr>
          <p:cNvPr id="3" name="Content Placeholder 2">
            <a:extLst>
              <a:ext uri="{FF2B5EF4-FFF2-40B4-BE49-F238E27FC236}">
                <a16:creationId xmlns:a16="http://schemas.microsoft.com/office/drawing/2014/main" id="{D55E7B9D-1F25-4ED3-B3F3-3DB84FC8C4A5}"/>
              </a:ext>
            </a:extLst>
          </p:cNvPr>
          <p:cNvSpPr>
            <a:spLocks noGrp="1"/>
          </p:cNvSpPr>
          <p:nvPr>
            <p:ph idx="1"/>
          </p:nvPr>
        </p:nvSpPr>
        <p:spPr/>
        <p:txBody>
          <a:bodyPr/>
          <a:lstStyle/>
          <a:p>
            <a:r>
              <a:rPr lang="en-GB" dirty="0"/>
              <a:t>A subjectivist philosophy, which emphasises that human beings are different from physical phenomena because they create meanings. </a:t>
            </a:r>
          </a:p>
          <a:p>
            <a:r>
              <a:rPr lang="en-GB" dirty="0"/>
              <a:t>Interpretivists study meanings to create new, richer understandings of organisational realities. </a:t>
            </a:r>
          </a:p>
          <a:p>
            <a:r>
              <a:rPr lang="en-GB" dirty="0"/>
              <a:t>Empirically, interpretivists focus on individuals’ lived experiences and cultural artefacts, and seek to include their participants’ as well as their own interpretations into their research.</a:t>
            </a:r>
          </a:p>
        </p:txBody>
      </p:sp>
    </p:spTree>
    <p:extLst>
      <p:ext uri="{BB962C8B-B14F-4D97-AF65-F5344CB8AC3E}">
        <p14:creationId xmlns:p14="http://schemas.microsoft.com/office/powerpoint/2010/main" val="1534621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0AED4-E6E9-4558-A9C7-2D41E1835201}"/>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715E2E3C-33C7-4E36-AA7C-8082BB30B095}"/>
              </a:ext>
            </a:extLst>
          </p:cNvPr>
          <p:cNvSpPr>
            <a:spLocks noGrp="1"/>
          </p:cNvSpPr>
          <p:nvPr>
            <p:ph idx="1"/>
          </p:nvPr>
        </p:nvSpPr>
        <p:spPr/>
        <p:txBody>
          <a:bodyPr>
            <a:normAutofit fontScale="92500"/>
          </a:bodyPr>
          <a:lstStyle/>
          <a:p>
            <a:r>
              <a:rPr lang="en-GB" dirty="0"/>
              <a:t>Requires the researcher has to adopt an empathetic stance </a:t>
            </a:r>
          </a:p>
          <a:p>
            <a:r>
              <a:rPr lang="en-GB" dirty="0"/>
              <a:t>the challenge here is to enter the social world of our research subjects and understanding their world from their point of view </a:t>
            </a:r>
          </a:p>
          <a:p>
            <a:r>
              <a:rPr lang="en-GB" dirty="0"/>
              <a:t>Can be appropriate in the case of business and management research particularly in such fields such as organisational behaviour marketing and human resource management </a:t>
            </a:r>
          </a:p>
          <a:p>
            <a:r>
              <a:rPr lang="en-GB" dirty="0"/>
              <a:t>Business situations are complex run on a unique a set of circumstances and individuals coming together at a specific time </a:t>
            </a:r>
          </a:p>
        </p:txBody>
      </p:sp>
    </p:spTree>
    <p:extLst>
      <p:ext uri="{BB962C8B-B14F-4D97-AF65-F5344CB8AC3E}">
        <p14:creationId xmlns:p14="http://schemas.microsoft.com/office/powerpoint/2010/main" val="32857149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6F768-9540-48AF-9692-D3CE785A2365}"/>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C9D91AA1-261D-48D8-BD3A-F36175DA88F4}"/>
              </a:ext>
            </a:extLst>
          </p:cNvPr>
          <p:cNvSpPr>
            <a:spLocks noGrp="1"/>
          </p:cNvSpPr>
          <p:nvPr>
            <p:ph idx="1"/>
          </p:nvPr>
        </p:nvSpPr>
        <p:spPr/>
        <p:txBody>
          <a:bodyPr/>
          <a:lstStyle/>
          <a:p>
            <a:r>
              <a:rPr lang="en-GB" dirty="0"/>
              <a:t>Your choice of philosophical  approach it's a reflection of your values as is your choice of data collection technique </a:t>
            </a:r>
          </a:p>
          <a:p>
            <a:r>
              <a:rPr lang="en-GB" dirty="0"/>
              <a:t>For example to conduct a study where you place great importance on data collected through the interview work suggest that you value personal interaction with your respondents more highly than their be used expressed through an anonymous questionnaire </a:t>
            </a:r>
          </a:p>
        </p:txBody>
      </p:sp>
    </p:spTree>
    <p:extLst>
      <p:ext uri="{BB962C8B-B14F-4D97-AF65-F5344CB8AC3E}">
        <p14:creationId xmlns:p14="http://schemas.microsoft.com/office/powerpoint/2010/main" val="2029685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F976A-CBA2-47F1-8A57-61811A2F62FD}"/>
              </a:ext>
            </a:extLst>
          </p:cNvPr>
          <p:cNvSpPr>
            <a:spLocks noGrp="1"/>
          </p:cNvSpPr>
          <p:nvPr>
            <p:ph type="title"/>
          </p:nvPr>
        </p:nvSpPr>
        <p:spPr/>
        <p:txBody>
          <a:bodyPr/>
          <a:lstStyle/>
          <a:p>
            <a:r>
              <a:rPr lang="en-GB" dirty="0"/>
              <a:t>Deduction Testing Theory  (Robson 2012) </a:t>
            </a:r>
          </a:p>
        </p:txBody>
      </p:sp>
      <p:sp>
        <p:nvSpPr>
          <p:cNvPr id="3" name="Content Placeholder 2">
            <a:extLst>
              <a:ext uri="{FF2B5EF4-FFF2-40B4-BE49-F238E27FC236}">
                <a16:creationId xmlns:a16="http://schemas.microsoft.com/office/drawing/2014/main" id="{DC614ACC-7366-49AA-8340-CD652AEFA501}"/>
              </a:ext>
            </a:extLst>
          </p:cNvPr>
          <p:cNvSpPr>
            <a:spLocks noGrp="1"/>
          </p:cNvSpPr>
          <p:nvPr>
            <p:ph idx="1"/>
          </p:nvPr>
        </p:nvSpPr>
        <p:spPr/>
        <p:txBody>
          <a:bodyPr>
            <a:normAutofit fontScale="92500"/>
          </a:bodyPr>
          <a:lstStyle/>
          <a:p>
            <a:r>
              <a:rPr lang="en-GB" dirty="0"/>
              <a:t>Deducing a hypothesis  (a testable proposition about the relationship between 2 or more concepts or variables) from the theory</a:t>
            </a:r>
          </a:p>
          <a:p>
            <a:r>
              <a:rPr lang="en-GB" dirty="0"/>
              <a:t>Expressing the hypothesis in operational terms which propose a relationship between two specific concepts or variables </a:t>
            </a:r>
          </a:p>
          <a:p>
            <a:r>
              <a:rPr lang="en-GB" dirty="0"/>
              <a:t>Testing the operational hypothesis </a:t>
            </a:r>
          </a:p>
          <a:p>
            <a:r>
              <a:rPr lang="en-GB" dirty="0"/>
              <a:t>Examining the specific outcome of the inquiry (it will either tend to confirm the theory or indicate the need for more modification) </a:t>
            </a:r>
          </a:p>
          <a:p>
            <a:r>
              <a:rPr lang="en-GB" dirty="0"/>
              <a:t>If necessary modifying the theory in light of the findings  </a:t>
            </a:r>
          </a:p>
        </p:txBody>
      </p:sp>
    </p:spTree>
    <p:extLst>
      <p:ext uri="{BB962C8B-B14F-4D97-AF65-F5344CB8AC3E}">
        <p14:creationId xmlns:p14="http://schemas.microsoft.com/office/powerpoint/2010/main" val="19310933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EBAFF-6138-45AF-A8E0-025D6A2CBEC4}"/>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0B847B00-6114-46CE-A3A1-656A147896FB}"/>
              </a:ext>
            </a:extLst>
          </p:cNvPr>
          <p:cNvSpPr>
            <a:spLocks noGrp="1"/>
          </p:cNvSpPr>
          <p:nvPr>
            <p:ph idx="1"/>
          </p:nvPr>
        </p:nvSpPr>
        <p:spPr/>
        <p:txBody>
          <a:bodyPr/>
          <a:lstStyle/>
          <a:p>
            <a:r>
              <a:rPr lang="en-GB" dirty="0"/>
              <a:t>Want to establish the reasons for a high employee absenteeism in a retail store </a:t>
            </a:r>
          </a:p>
          <a:p>
            <a:r>
              <a:rPr lang="en-GB" dirty="0"/>
              <a:t>After studying absence patterns it occurs to you that there seems to be a relationship between absence the age of workers and length of service </a:t>
            </a:r>
          </a:p>
          <a:p>
            <a:r>
              <a:rPr lang="en-GB" dirty="0"/>
              <a:t>Consequently you develop a hypothesis that states that absenteeism is more likely to be prevalent among younger workers who have worked in the organisation for a relatively short period of time </a:t>
            </a:r>
          </a:p>
        </p:txBody>
      </p:sp>
    </p:spTree>
    <p:extLst>
      <p:ext uri="{BB962C8B-B14F-4D97-AF65-F5344CB8AC3E}">
        <p14:creationId xmlns:p14="http://schemas.microsoft.com/office/powerpoint/2010/main" val="6880542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2434A-9173-4DEC-A579-78F0938819F5}"/>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2A389AC7-55DC-4201-9B4B-3FADCCCA3158}"/>
              </a:ext>
            </a:extLst>
          </p:cNvPr>
          <p:cNvSpPr>
            <a:spLocks noGrp="1"/>
          </p:cNvSpPr>
          <p:nvPr>
            <p:ph idx="1"/>
          </p:nvPr>
        </p:nvSpPr>
        <p:spPr/>
        <p:txBody>
          <a:bodyPr/>
          <a:lstStyle/>
          <a:p>
            <a:r>
              <a:rPr lang="en-GB" dirty="0"/>
              <a:t>To test this hypothesis you will need a collection of quantitative data </a:t>
            </a:r>
          </a:p>
          <a:p>
            <a:r>
              <a:rPr lang="en-GB" dirty="0"/>
              <a:t>Through a deductive approach when you use qualitative data </a:t>
            </a:r>
          </a:p>
          <a:p>
            <a:r>
              <a:rPr lang="en-GB" dirty="0"/>
              <a:t>It may be there are important differences in the way workers arranged in different stores </a:t>
            </a:r>
          </a:p>
          <a:p>
            <a:r>
              <a:rPr lang="en-GB" dirty="0"/>
              <a:t>Therefore you would need to employ a further important characteristic of deduction approach </a:t>
            </a:r>
            <a:r>
              <a:rPr lang="en-GB" b="1" dirty="0"/>
              <a:t>controls to allow the testing of hypothesis </a:t>
            </a:r>
          </a:p>
        </p:txBody>
      </p:sp>
    </p:spTree>
    <p:extLst>
      <p:ext uri="{BB962C8B-B14F-4D97-AF65-F5344CB8AC3E}">
        <p14:creationId xmlns:p14="http://schemas.microsoft.com/office/powerpoint/2010/main" val="34343390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35D4B-2020-4041-B8E7-647148937260}"/>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F736B524-F35B-4E87-869A-5FDF0DAD81FC}"/>
              </a:ext>
            </a:extLst>
          </p:cNvPr>
          <p:cNvSpPr>
            <a:spLocks noGrp="1"/>
          </p:cNvSpPr>
          <p:nvPr>
            <p:ph idx="1"/>
          </p:nvPr>
        </p:nvSpPr>
        <p:spPr/>
        <p:txBody>
          <a:bodyPr/>
          <a:lstStyle/>
          <a:p>
            <a:r>
              <a:rPr lang="en-GB" dirty="0"/>
              <a:t>These controls would help to ensure that any change in absenteeism was a function of worker age and length of service rather than any other aspect of the stall for example the way in which people were managed </a:t>
            </a:r>
          </a:p>
          <a:p>
            <a:r>
              <a:rPr lang="en-GB" dirty="0"/>
              <a:t>Your research would use a highly structured methodology to facilitate replication (Gill and Johnson 2002) an important issue to ensure reliability </a:t>
            </a:r>
          </a:p>
        </p:txBody>
      </p:sp>
    </p:spTree>
    <p:extLst>
      <p:ext uri="{BB962C8B-B14F-4D97-AF65-F5344CB8AC3E}">
        <p14:creationId xmlns:p14="http://schemas.microsoft.com/office/powerpoint/2010/main" val="6893979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D7F9B-E9B9-4C8B-9ADA-DC3591EFAAA8}"/>
              </a:ext>
            </a:extLst>
          </p:cNvPr>
          <p:cNvSpPr>
            <a:spLocks noGrp="1"/>
          </p:cNvSpPr>
          <p:nvPr>
            <p:ph type="title"/>
          </p:nvPr>
        </p:nvSpPr>
        <p:spPr/>
        <p:txBody>
          <a:bodyPr/>
          <a:lstStyle/>
          <a:p>
            <a:r>
              <a:rPr lang="en-GB" dirty="0"/>
              <a:t>Inductive theory building  </a:t>
            </a:r>
          </a:p>
        </p:txBody>
      </p:sp>
      <p:sp>
        <p:nvSpPr>
          <p:cNvPr id="3" name="Content Placeholder 2">
            <a:extLst>
              <a:ext uri="{FF2B5EF4-FFF2-40B4-BE49-F238E27FC236}">
                <a16:creationId xmlns:a16="http://schemas.microsoft.com/office/drawing/2014/main" id="{A9E9CB3D-7754-4A7E-8B5F-59A9B50D4042}"/>
              </a:ext>
            </a:extLst>
          </p:cNvPr>
          <p:cNvSpPr>
            <a:spLocks noGrp="1"/>
          </p:cNvSpPr>
          <p:nvPr>
            <p:ph idx="1"/>
          </p:nvPr>
        </p:nvSpPr>
        <p:spPr/>
        <p:txBody>
          <a:bodyPr>
            <a:normAutofit fontScale="92500" lnSpcReduction="20000"/>
          </a:bodyPr>
          <a:lstStyle/>
          <a:p>
            <a:r>
              <a:rPr lang="en-GB" dirty="0"/>
              <a:t>Kristin Ferguson and colleagues (Ferguson, Kim, &amp; McCoy, 2011)Ferguson, K. M., Kim, M. A., &amp; McCoy, S. (2011). </a:t>
            </a:r>
            <a:r>
              <a:rPr lang="en-GB" dirty="0">
                <a:solidFill>
                  <a:srgbClr val="FF0000"/>
                </a:solidFill>
              </a:rPr>
              <a:t>Enhancing empowerment and leadership among homeless youth in agency and community settings: </a:t>
            </a:r>
          </a:p>
          <a:p>
            <a:r>
              <a:rPr lang="en-GB" dirty="0"/>
              <a:t>A grounded theory approach. Child and Adolescent Social Work Journal, 28, 1–22. analysed empirical data to better understand how best to meet the needs of young people who are homeless. </a:t>
            </a:r>
          </a:p>
          <a:p>
            <a:r>
              <a:rPr lang="en-GB" dirty="0"/>
              <a:t>The authors analysed data from focus groups with 20 young people at a homeless shelter. </a:t>
            </a:r>
          </a:p>
          <a:p>
            <a:r>
              <a:rPr lang="en-GB" dirty="0"/>
              <a:t>From these data they developed a set of recommendations for those interested in applied interventions that serve homeless youth. </a:t>
            </a:r>
          </a:p>
        </p:txBody>
      </p:sp>
    </p:spTree>
    <p:extLst>
      <p:ext uri="{BB962C8B-B14F-4D97-AF65-F5344CB8AC3E}">
        <p14:creationId xmlns:p14="http://schemas.microsoft.com/office/powerpoint/2010/main" val="32655192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FAB93-271B-4907-868E-473B7E48CAEC}"/>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259E8C49-C199-48CA-BE7D-1CDBF30668D2}"/>
              </a:ext>
            </a:extLst>
          </p:cNvPr>
          <p:cNvSpPr>
            <a:spLocks noGrp="1"/>
          </p:cNvSpPr>
          <p:nvPr>
            <p:ph idx="1"/>
          </p:nvPr>
        </p:nvSpPr>
        <p:spPr/>
        <p:txBody>
          <a:bodyPr/>
          <a:lstStyle/>
          <a:p>
            <a:r>
              <a:rPr lang="en-GB" dirty="0"/>
              <a:t>The researchers also developed hypotheses for people who might wish to conduct further investigation of the topic. </a:t>
            </a:r>
          </a:p>
          <a:p>
            <a:r>
              <a:rPr lang="en-GB" dirty="0"/>
              <a:t>Though Ferguson and her colleagues did not test the hypotheses that they developed from their analysis, their study ends where most deductive investigations begin: with a set of testable hypotheses.</a:t>
            </a:r>
          </a:p>
          <a:p>
            <a:endParaRPr lang="en-GB" dirty="0"/>
          </a:p>
        </p:txBody>
      </p:sp>
      <p:pic>
        <p:nvPicPr>
          <p:cNvPr id="5" name="Picture 4">
            <a:extLst>
              <a:ext uri="{FF2B5EF4-FFF2-40B4-BE49-F238E27FC236}">
                <a16:creationId xmlns:a16="http://schemas.microsoft.com/office/drawing/2014/main" id="{20D22353-9880-4C38-AB5A-3B5F60A1EA18}"/>
              </a:ext>
            </a:extLst>
          </p:cNvPr>
          <p:cNvPicPr>
            <a:picLocks noChangeAspect="1"/>
          </p:cNvPicPr>
          <p:nvPr/>
        </p:nvPicPr>
        <p:blipFill rotWithShape="1">
          <a:blip r:embed="rId3"/>
          <a:srcRect l="2381"/>
          <a:stretch/>
        </p:blipFill>
        <p:spPr>
          <a:xfrm>
            <a:off x="1371600" y="4267200"/>
            <a:ext cx="6248400" cy="1647825"/>
          </a:xfrm>
          <a:prstGeom prst="rect">
            <a:avLst/>
          </a:prstGeom>
        </p:spPr>
      </p:pic>
    </p:spTree>
    <p:extLst>
      <p:ext uri="{BB962C8B-B14F-4D97-AF65-F5344CB8AC3E}">
        <p14:creationId xmlns:p14="http://schemas.microsoft.com/office/powerpoint/2010/main" val="6277299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B236F-9101-4DB9-8C07-A67D2C12B73E}"/>
              </a:ext>
            </a:extLst>
          </p:cNvPr>
          <p:cNvSpPr>
            <a:spLocks noGrp="1"/>
          </p:cNvSpPr>
          <p:nvPr>
            <p:ph type="title"/>
          </p:nvPr>
        </p:nvSpPr>
        <p:spPr/>
        <p:txBody>
          <a:bodyPr/>
          <a:lstStyle/>
          <a:p>
            <a:r>
              <a:rPr lang="en-GB" dirty="0"/>
              <a:t>Research Approach </a:t>
            </a:r>
          </a:p>
        </p:txBody>
      </p:sp>
      <p:sp>
        <p:nvSpPr>
          <p:cNvPr id="3" name="Content Placeholder 2">
            <a:extLst>
              <a:ext uri="{FF2B5EF4-FFF2-40B4-BE49-F238E27FC236}">
                <a16:creationId xmlns:a16="http://schemas.microsoft.com/office/drawing/2014/main" id="{B85D24CF-E5E1-4341-BFCA-DE56A9117284}"/>
              </a:ext>
            </a:extLst>
          </p:cNvPr>
          <p:cNvSpPr>
            <a:spLocks noGrp="1"/>
          </p:cNvSpPr>
          <p:nvPr>
            <p:ph idx="1"/>
          </p:nvPr>
        </p:nvSpPr>
        <p:spPr/>
        <p:txBody>
          <a:bodyPr/>
          <a:lstStyle/>
          <a:p>
            <a:r>
              <a:rPr lang="en-GB" dirty="0"/>
              <a:t>At this stage you may be asking yourself - So what why is the choice I made about my research approach important? </a:t>
            </a:r>
          </a:p>
          <a:p>
            <a:r>
              <a:rPr lang="en-GB" dirty="0" err="1"/>
              <a:t>Easterby</a:t>
            </a:r>
            <a:r>
              <a:rPr lang="en-GB" dirty="0"/>
              <a:t>-Smith et al (2008) suggest three reasons </a:t>
            </a:r>
          </a:p>
          <a:p>
            <a:pPr lvl="1"/>
            <a:r>
              <a:rPr lang="en-GB" dirty="0"/>
              <a:t>First enables you to take a more informed decision about your research design which is more than just the techniques by which data are collected and procedures by which they are analysed </a:t>
            </a:r>
          </a:p>
        </p:txBody>
      </p:sp>
    </p:spTree>
    <p:extLst>
      <p:ext uri="{BB962C8B-B14F-4D97-AF65-F5344CB8AC3E}">
        <p14:creationId xmlns:p14="http://schemas.microsoft.com/office/powerpoint/2010/main" val="13791834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EEF2-5EC4-4D81-B3E0-2291DAAE716C}"/>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377FE145-5328-432D-AA3A-CB2E9592D6E5}"/>
              </a:ext>
            </a:extLst>
          </p:cNvPr>
          <p:cNvSpPr>
            <a:spLocks noGrp="1"/>
          </p:cNvSpPr>
          <p:nvPr>
            <p:ph idx="1"/>
          </p:nvPr>
        </p:nvSpPr>
        <p:spPr/>
        <p:txBody>
          <a:bodyPr/>
          <a:lstStyle/>
          <a:p>
            <a:r>
              <a:rPr lang="en-GB" dirty="0"/>
              <a:t>It is the overall configuration of a piece of research involving questions about what kind of evidence is gathered and from where and how such evidence is interpreted in order to provide good answers to your initial research question </a:t>
            </a:r>
          </a:p>
          <a:p>
            <a:r>
              <a:rPr lang="en-GB" dirty="0"/>
              <a:t>Second, it will help you think about those research strategies and choices that will workout for you and, crucially, those that will not.</a:t>
            </a:r>
          </a:p>
        </p:txBody>
      </p:sp>
    </p:spTree>
    <p:extLst>
      <p:ext uri="{BB962C8B-B14F-4D97-AF65-F5344CB8AC3E}">
        <p14:creationId xmlns:p14="http://schemas.microsoft.com/office/powerpoint/2010/main" val="38380000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0E763-9693-4706-9C6F-F939FCE74342}"/>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8550FD5F-7680-4010-A5E0-4CC604F98C71}"/>
              </a:ext>
            </a:extLst>
          </p:cNvPr>
          <p:cNvSpPr>
            <a:spLocks noGrp="1"/>
          </p:cNvSpPr>
          <p:nvPr>
            <p:ph idx="1"/>
          </p:nvPr>
        </p:nvSpPr>
        <p:spPr/>
        <p:txBody>
          <a:bodyPr/>
          <a:lstStyle/>
          <a:p>
            <a:r>
              <a:rPr lang="en-GB" dirty="0"/>
              <a:t>For example, if you are particularly interested in understanding why something is happening, rather than being able to describe what is happening, it may be more appropriate to undertake your research inductively rather than deductively </a:t>
            </a:r>
          </a:p>
          <a:p>
            <a:r>
              <a:rPr lang="en-GB" dirty="0"/>
              <a:t>Third, Knowledge of the different research traditions enables you to adapt your research design to cater for constraints </a:t>
            </a:r>
          </a:p>
          <a:p>
            <a:endParaRPr lang="en-GB" dirty="0"/>
          </a:p>
        </p:txBody>
      </p:sp>
    </p:spTree>
    <p:extLst>
      <p:ext uri="{BB962C8B-B14F-4D97-AF65-F5344CB8AC3E}">
        <p14:creationId xmlns:p14="http://schemas.microsoft.com/office/powerpoint/2010/main" val="12855524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893219D-9129-4239-8945-9D0B24B1728D}"/>
              </a:ext>
            </a:extLst>
          </p:cNvPr>
          <p:cNvSpPr>
            <a:spLocks noGrp="1"/>
          </p:cNvSpPr>
          <p:nvPr>
            <p:ph type="title"/>
          </p:nvPr>
        </p:nvSpPr>
        <p:spPr/>
        <p:txBody>
          <a:bodyPr>
            <a:normAutofit fontScale="90000"/>
          </a:bodyPr>
          <a:lstStyle/>
          <a:p>
            <a:r>
              <a:rPr lang="en-GB" dirty="0"/>
              <a:t>Comparison of deductive and inductive </a:t>
            </a:r>
            <a:br>
              <a:rPr lang="en-GB" dirty="0"/>
            </a:br>
            <a:endParaRPr lang="en-GB" dirty="0"/>
          </a:p>
        </p:txBody>
      </p:sp>
      <p:sp>
        <p:nvSpPr>
          <p:cNvPr id="5" name="Text Placeholder 4">
            <a:extLst>
              <a:ext uri="{FF2B5EF4-FFF2-40B4-BE49-F238E27FC236}">
                <a16:creationId xmlns:a16="http://schemas.microsoft.com/office/drawing/2014/main" id="{70ECEEB4-BD97-4D94-80EF-D4F3A6EC036F}"/>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274323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27953F4-A0F8-4429-A0DC-69FD7A5C6D4E}"/>
              </a:ext>
            </a:extLst>
          </p:cNvPr>
          <p:cNvSpPr>
            <a:spLocks noGrp="1"/>
          </p:cNvSpPr>
          <p:nvPr>
            <p:ph type="title"/>
          </p:nvPr>
        </p:nvSpPr>
        <p:spPr/>
        <p:txBody>
          <a:bodyPr/>
          <a:lstStyle/>
          <a:p>
            <a:r>
              <a:rPr lang="en-GB" dirty="0"/>
              <a:t>And finally </a:t>
            </a:r>
          </a:p>
        </p:txBody>
      </p:sp>
      <p:sp>
        <p:nvSpPr>
          <p:cNvPr id="6" name="Content Placeholder 5">
            <a:extLst>
              <a:ext uri="{FF2B5EF4-FFF2-40B4-BE49-F238E27FC236}">
                <a16:creationId xmlns:a16="http://schemas.microsoft.com/office/drawing/2014/main" id="{5C6B34B4-ED5A-49EA-8671-E728FD0DD239}"/>
              </a:ext>
            </a:extLst>
          </p:cNvPr>
          <p:cNvSpPr>
            <a:spLocks noGrp="1"/>
          </p:cNvSpPr>
          <p:nvPr>
            <p:ph idx="1"/>
          </p:nvPr>
        </p:nvSpPr>
        <p:spPr/>
        <p:txBody>
          <a:bodyPr/>
          <a:lstStyle/>
          <a:p>
            <a:r>
              <a:rPr lang="en-GB" dirty="0"/>
              <a:t>There are two main research approaches, deduction and induction, with deduction the theory and hypothesis (or hypotheses) is are developed and a research strategy designed to test the hypothesis, with induction, data are collected and a theory developed as a result of the data analysis </a:t>
            </a:r>
          </a:p>
        </p:txBody>
      </p:sp>
    </p:spTree>
    <p:extLst>
      <p:ext uri="{BB962C8B-B14F-4D97-AF65-F5344CB8AC3E}">
        <p14:creationId xmlns:p14="http://schemas.microsoft.com/office/powerpoint/2010/main" val="2446042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3453AC-DFE7-48A3-8697-C2D036D80986}"/>
              </a:ext>
            </a:extLst>
          </p:cNvPr>
          <p:cNvSpPr>
            <a:spLocks noGrp="1"/>
          </p:cNvSpPr>
          <p:nvPr>
            <p:ph type="title"/>
          </p:nvPr>
        </p:nvSpPr>
        <p:spPr/>
        <p:txBody>
          <a:bodyPr/>
          <a:lstStyle/>
          <a:p>
            <a:r>
              <a:rPr lang="en-GB" dirty="0"/>
              <a:t>Deductive v Inductive </a:t>
            </a:r>
          </a:p>
        </p:txBody>
      </p:sp>
      <p:sp>
        <p:nvSpPr>
          <p:cNvPr id="5" name="Content Placeholder 4">
            <a:extLst>
              <a:ext uri="{FF2B5EF4-FFF2-40B4-BE49-F238E27FC236}">
                <a16:creationId xmlns:a16="http://schemas.microsoft.com/office/drawing/2014/main" id="{27A697DB-52B0-4717-8A41-715BB107E116}"/>
              </a:ext>
            </a:extLst>
          </p:cNvPr>
          <p:cNvSpPr>
            <a:spLocks noGrp="1"/>
          </p:cNvSpPr>
          <p:nvPr>
            <p:ph sz="half" idx="1"/>
          </p:nvPr>
        </p:nvSpPr>
        <p:spPr/>
        <p:txBody>
          <a:bodyPr>
            <a:normAutofit fontScale="77500" lnSpcReduction="20000"/>
          </a:bodyPr>
          <a:lstStyle/>
          <a:p>
            <a:r>
              <a:rPr lang="en-GB" dirty="0"/>
              <a:t>Scientific principles </a:t>
            </a:r>
          </a:p>
          <a:p>
            <a:r>
              <a:rPr lang="en-GB" dirty="0"/>
              <a:t>Moving from theory to data </a:t>
            </a:r>
          </a:p>
          <a:p>
            <a:endParaRPr lang="en-GB" dirty="0"/>
          </a:p>
          <a:p>
            <a:r>
              <a:rPr lang="en-GB" dirty="0"/>
              <a:t>The need to explain causal relationships between variables </a:t>
            </a:r>
          </a:p>
          <a:p>
            <a:r>
              <a:rPr lang="en-GB" dirty="0"/>
              <a:t>The collection of quantitative data </a:t>
            </a:r>
          </a:p>
          <a:p>
            <a:r>
              <a:rPr lang="en-GB" dirty="0"/>
              <a:t>The application of controls to ensure validity of data </a:t>
            </a:r>
          </a:p>
          <a:p>
            <a:r>
              <a:rPr lang="en-GB" dirty="0"/>
              <a:t>The operationalization of concepts to ensure clarity of definition </a:t>
            </a:r>
          </a:p>
          <a:p>
            <a:r>
              <a:rPr lang="en-GB" dirty="0"/>
              <a:t>A highly structured approach </a:t>
            </a:r>
          </a:p>
          <a:p>
            <a:r>
              <a:rPr lang="en-GB" dirty="0"/>
              <a:t>Research independence of what is being researched </a:t>
            </a:r>
          </a:p>
          <a:p>
            <a:r>
              <a:rPr lang="en-GB" dirty="0"/>
              <a:t>The necessity to select samples of sufficient size in order to generalise conclusions </a:t>
            </a:r>
          </a:p>
        </p:txBody>
      </p:sp>
      <p:sp>
        <p:nvSpPr>
          <p:cNvPr id="6" name="Content Placeholder 5">
            <a:extLst>
              <a:ext uri="{FF2B5EF4-FFF2-40B4-BE49-F238E27FC236}">
                <a16:creationId xmlns:a16="http://schemas.microsoft.com/office/drawing/2014/main" id="{66884347-C07E-44F0-A829-56672157A850}"/>
              </a:ext>
            </a:extLst>
          </p:cNvPr>
          <p:cNvSpPr>
            <a:spLocks noGrp="1"/>
          </p:cNvSpPr>
          <p:nvPr>
            <p:ph sz="half" idx="2"/>
          </p:nvPr>
        </p:nvSpPr>
        <p:spPr/>
        <p:txBody>
          <a:bodyPr>
            <a:normAutofit fontScale="77500" lnSpcReduction="20000"/>
          </a:bodyPr>
          <a:lstStyle/>
          <a:p>
            <a:r>
              <a:rPr lang="en-GB" dirty="0"/>
              <a:t>Gaining an understanding of the meaning humans attached to events </a:t>
            </a:r>
          </a:p>
          <a:p>
            <a:r>
              <a:rPr lang="en-GB" dirty="0"/>
              <a:t>Research process less concerned with the need to generalise </a:t>
            </a:r>
          </a:p>
          <a:p>
            <a:r>
              <a:rPr lang="en-GB" dirty="0"/>
              <a:t>Realisation that the researcher is part of the research process </a:t>
            </a:r>
          </a:p>
          <a:p>
            <a:r>
              <a:rPr lang="en-GB" dirty="0"/>
              <a:t>A more flexible structure to permit changes at research emphasis as the research progresses </a:t>
            </a:r>
          </a:p>
          <a:p>
            <a:r>
              <a:rPr lang="en-GB" dirty="0"/>
              <a:t>A collection of qualitative data </a:t>
            </a:r>
          </a:p>
          <a:p>
            <a:r>
              <a:rPr lang="en-GB" dirty="0"/>
              <a:t>A close understanding of the research context </a:t>
            </a:r>
          </a:p>
        </p:txBody>
      </p:sp>
    </p:spTree>
    <p:extLst>
      <p:ext uri="{BB962C8B-B14F-4D97-AF65-F5344CB8AC3E}">
        <p14:creationId xmlns:p14="http://schemas.microsoft.com/office/powerpoint/2010/main" val="33523458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ACFB087-D2E9-48EC-95D9-9B8EC236B4C0}"/>
              </a:ext>
            </a:extLst>
          </p:cNvPr>
          <p:cNvSpPr>
            <a:spLocks noGrp="1"/>
          </p:cNvSpPr>
          <p:nvPr>
            <p:ph type="title"/>
          </p:nvPr>
        </p:nvSpPr>
        <p:spPr/>
        <p:txBody>
          <a:bodyPr/>
          <a:lstStyle/>
          <a:p>
            <a:r>
              <a:rPr lang="en-GB" dirty="0"/>
              <a:t>Which one…?</a:t>
            </a:r>
          </a:p>
        </p:txBody>
      </p:sp>
      <p:sp>
        <p:nvSpPr>
          <p:cNvPr id="6" name="Content Placeholder 5">
            <a:extLst>
              <a:ext uri="{FF2B5EF4-FFF2-40B4-BE49-F238E27FC236}">
                <a16:creationId xmlns:a16="http://schemas.microsoft.com/office/drawing/2014/main" id="{438E58BF-74B5-48F7-A027-3EC143EA83A3}"/>
              </a:ext>
            </a:extLst>
          </p:cNvPr>
          <p:cNvSpPr>
            <a:spLocks noGrp="1"/>
          </p:cNvSpPr>
          <p:nvPr>
            <p:ph idx="1"/>
          </p:nvPr>
        </p:nvSpPr>
        <p:spPr/>
        <p:txBody>
          <a:bodyPr/>
          <a:lstStyle/>
          <a:p>
            <a:r>
              <a:rPr lang="en-GB" dirty="0"/>
              <a:t>While inductive and deductive approaches to research seem quite different, they can actually be rather complementary. In some cases, researchers will plan for their research to include multiple components, one inductive and the other deductive. </a:t>
            </a:r>
          </a:p>
          <a:p>
            <a:r>
              <a:rPr lang="en-GB" dirty="0"/>
              <a:t>In other cases, a researcher might begin a study with the plan to only conduct either inductive or deductive research, but then he or she discovers along the way that the other approach is needed to help illuminate findings</a:t>
            </a:r>
          </a:p>
        </p:txBody>
      </p:sp>
    </p:spTree>
    <p:extLst>
      <p:ext uri="{BB962C8B-B14F-4D97-AF65-F5344CB8AC3E}">
        <p14:creationId xmlns:p14="http://schemas.microsoft.com/office/powerpoint/2010/main" val="22018892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C8B5C-BDD4-4DCD-9493-CCB3784AC679}"/>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C95B2C20-0B40-45E3-B5CE-242E9B0735BC}"/>
              </a:ext>
            </a:extLst>
          </p:cNvPr>
          <p:cNvSpPr>
            <a:spLocks noGrp="1"/>
          </p:cNvSpPr>
          <p:nvPr>
            <p:ph idx="1"/>
          </p:nvPr>
        </p:nvSpPr>
        <p:spPr/>
        <p:txBody>
          <a:bodyPr>
            <a:normAutofit fontScale="92500" lnSpcReduction="20000"/>
          </a:bodyPr>
          <a:lstStyle/>
          <a:p>
            <a:r>
              <a:rPr lang="en-GB" dirty="0" err="1"/>
              <a:t>Uggen</a:t>
            </a:r>
            <a:r>
              <a:rPr lang="en-GB" dirty="0"/>
              <a:t> &amp; Blackstone, (2004) conducted research on sexual harassment in the workplace. </a:t>
            </a:r>
          </a:p>
          <a:p>
            <a:r>
              <a:rPr lang="en-GB" dirty="0"/>
              <a:t>Began the study knowing that they would like to take both a deductive and an inductive approach in the work. </a:t>
            </a:r>
          </a:p>
          <a:p>
            <a:r>
              <a:rPr lang="en-GB" dirty="0"/>
              <a:t>Administered a quantitative survey, the responses to which we could analyse in order to test hypotheses, and also conducted qualitative interviews with a number of the survey participants. </a:t>
            </a:r>
          </a:p>
          <a:p>
            <a:r>
              <a:rPr lang="en-GB" dirty="0"/>
              <a:t>The survey data were well suited to a deductive approach; they could analyse those data to test hypotheses that were generated based on theories of harassment. </a:t>
            </a:r>
          </a:p>
          <a:p>
            <a:r>
              <a:rPr lang="en-GB" dirty="0"/>
              <a:t>The interview data were well suited to an inductive approach; looking for patterns across the interviews and then tried to make sense of those patterns by theorising about them.</a:t>
            </a:r>
          </a:p>
          <a:p>
            <a:endParaRPr lang="en-GB" dirty="0"/>
          </a:p>
        </p:txBody>
      </p:sp>
    </p:spTree>
    <p:extLst>
      <p:ext uri="{BB962C8B-B14F-4D97-AF65-F5344CB8AC3E}">
        <p14:creationId xmlns:p14="http://schemas.microsoft.com/office/powerpoint/2010/main" val="5424008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786B8-BF60-4D63-AAE3-AD5528F6ED2F}"/>
              </a:ext>
            </a:extLst>
          </p:cNvPr>
          <p:cNvSpPr>
            <a:spLocks noGrp="1"/>
          </p:cNvSpPr>
          <p:nvPr>
            <p:ph type="title"/>
          </p:nvPr>
        </p:nvSpPr>
        <p:spPr/>
        <p:txBody>
          <a:bodyPr/>
          <a:lstStyle/>
          <a:p>
            <a:r>
              <a:rPr lang="en-GB" dirty="0"/>
              <a:t>Research </a:t>
            </a:r>
          </a:p>
        </p:txBody>
      </p:sp>
      <p:sp>
        <p:nvSpPr>
          <p:cNvPr id="3" name="Content Placeholder 2">
            <a:extLst>
              <a:ext uri="{FF2B5EF4-FFF2-40B4-BE49-F238E27FC236}">
                <a16:creationId xmlns:a16="http://schemas.microsoft.com/office/drawing/2014/main" id="{6478567C-B1B4-4D01-B8CA-51DAD1E936F8}"/>
              </a:ext>
            </a:extLst>
          </p:cNvPr>
          <p:cNvSpPr>
            <a:spLocks noGrp="1"/>
          </p:cNvSpPr>
          <p:nvPr>
            <p:ph idx="1"/>
          </p:nvPr>
        </p:nvSpPr>
        <p:spPr/>
        <p:txBody>
          <a:bodyPr/>
          <a:lstStyle/>
          <a:p>
            <a:r>
              <a:rPr lang="en-GB" dirty="0"/>
              <a:t>An effective chapter 3 needs to achieve two things </a:t>
            </a:r>
          </a:p>
          <a:p>
            <a:r>
              <a:rPr lang="en-GB" dirty="0"/>
              <a:t>One justified the approach you have taken methodology </a:t>
            </a:r>
          </a:p>
          <a:p>
            <a:r>
              <a:rPr lang="en-GB" dirty="0"/>
              <a:t>To explain in detail how the primary research took place method </a:t>
            </a:r>
          </a:p>
        </p:txBody>
      </p:sp>
    </p:spTree>
    <p:extLst>
      <p:ext uri="{BB962C8B-B14F-4D97-AF65-F5344CB8AC3E}">
        <p14:creationId xmlns:p14="http://schemas.microsoft.com/office/powerpoint/2010/main" val="28505817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E680-EF32-442C-9FC6-45A519AB35A9}"/>
              </a:ext>
            </a:extLst>
          </p:cNvPr>
          <p:cNvSpPr>
            <a:spLocks noGrp="1"/>
          </p:cNvSpPr>
          <p:nvPr>
            <p:ph type="title"/>
          </p:nvPr>
        </p:nvSpPr>
        <p:spPr/>
        <p:txBody>
          <a:bodyPr/>
          <a:lstStyle/>
          <a:p>
            <a:r>
              <a:rPr lang="en-GB" dirty="0"/>
              <a:t>Research purpose </a:t>
            </a:r>
          </a:p>
        </p:txBody>
      </p:sp>
      <p:sp>
        <p:nvSpPr>
          <p:cNvPr id="3" name="Content Placeholder 2">
            <a:extLst>
              <a:ext uri="{FF2B5EF4-FFF2-40B4-BE49-F238E27FC236}">
                <a16:creationId xmlns:a16="http://schemas.microsoft.com/office/drawing/2014/main" id="{42B6923A-4B2D-416D-AB2A-DD0CC9A8CE34}"/>
              </a:ext>
            </a:extLst>
          </p:cNvPr>
          <p:cNvSpPr>
            <a:spLocks noGrp="1"/>
          </p:cNvSpPr>
          <p:nvPr>
            <p:ph idx="1"/>
          </p:nvPr>
        </p:nvSpPr>
        <p:spPr/>
        <p:txBody>
          <a:bodyPr/>
          <a:lstStyle/>
          <a:p>
            <a:r>
              <a:rPr lang="en-GB" dirty="0"/>
              <a:t>Exploratory </a:t>
            </a:r>
          </a:p>
          <a:p>
            <a:r>
              <a:rPr lang="en-GB" dirty="0"/>
              <a:t>Descriptive </a:t>
            </a:r>
          </a:p>
          <a:p>
            <a:r>
              <a:rPr lang="en-GB" dirty="0"/>
              <a:t>Explanatory </a:t>
            </a:r>
          </a:p>
        </p:txBody>
      </p:sp>
    </p:spTree>
    <p:extLst>
      <p:ext uri="{BB962C8B-B14F-4D97-AF65-F5344CB8AC3E}">
        <p14:creationId xmlns:p14="http://schemas.microsoft.com/office/powerpoint/2010/main" val="241730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E92C3-6135-4C54-B36C-FBBAC30B8D0D}"/>
              </a:ext>
            </a:extLst>
          </p:cNvPr>
          <p:cNvSpPr>
            <a:spLocks noGrp="1"/>
          </p:cNvSpPr>
          <p:nvPr>
            <p:ph type="title"/>
          </p:nvPr>
        </p:nvSpPr>
        <p:spPr/>
        <p:txBody>
          <a:bodyPr/>
          <a:lstStyle/>
          <a:p>
            <a:r>
              <a:rPr lang="en-GB" dirty="0"/>
              <a:t>Explanatory </a:t>
            </a:r>
          </a:p>
        </p:txBody>
      </p:sp>
      <p:sp>
        <p:nvSpPr>
          <p:cNvPr id="3" name="Content Placeholder 2">
            <a:extLst>
              <a:ext uri="{FF2B5EF4-FFF2-40B4-BE49-F238E27FC236}">
                <a16:creationId xmlns:a16="http://schemas.microsoft.com/office/drawing/2014/main" id="{D12DB056-3CC6-4172-A312-21DE202C42F3}"/>
              </a:ext>
            </a:extLst>
          </p:cNvPr>
          <p:cNvSpPr>
            <a:spLocks noGrp="1"/>
          </p:cNvSpPr>
          <p:nvPr>
            <p:ph idx="1"/>
          </p:nvPr>
        </p:nvSpPr>
        <p:spPr/>
        <p:txBody>
          <a:bodyPr/>
          <a:lstStyle/>
          <a:p>
            <a:r>
              <a:rPr lang="en-GB" dirty="0"/>
              <a:t>A valuable means of finding out what is happening to seek new insights to ask questions and to assess phenomena in a new light (Robson 2002:59) </a:t>
            </a:r>
          </a:p>
          <a:p>
            <a:r>
              <a:rPr lang="en-GB" dirty="0"/>
              <a:t>Useful if you wish to clarify your understanding of a problem such as if you are unsure of the precise nature of the problem </a:t>
            </a:r>
          </a:p>
          <a:p>
            <a:r>
              <a:rPr lang="en-GB" dirty="0"/>
              <a:t>It may well be that time is well spent on exploratory research as it may show but the research is not worth pursuing! </a:t>
            </a:r>
          </a:p>
        </p:txBody>
      </p:sp>
    </p:spTree>
    <p:extLst>
      <p:ext uri="{BB962C8B-B14F-4D97-AF65-F5344CB8AC3E}">
        <p14:creationId xmlns:p14="http://schemas.microsoft.com/office/powerpoint/2010/main" val="15846380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CB0F-AD74-4EDF-9F9F-537EF8BE453D}"/>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EB012F8C-F9F8-4ED1-8C0F-9A75C97932AC}"/>
              </a:ext>
            </a:extLst>
          </p:cNvPr>
          <p:cNvSpPr>
            <a:spLocks noGrp="1"/>
          </p:cNvSpPr>
          <p:nvPr>
            <p:ph idx="1"/>
          </p:nvPr>
        </p:nvSpPr>
        <p:spPr/>
        <p:txBody>
          <a:bodyPr/>
          <a:lstStyle/>
          <a:p>
            <a:r>
              <a:rPr lang="en-GB" dirty="0"/>
              <a:t>There are three principle ways of conducting exploratory research </a:t>
            </a:r>
          </a:p>
          <a:p>
            <a:r>
              <a:rPr lang="en-GB" dirty="0"/>
              <a:t>Search of the literature </a:t>
            </a:r>
          </a:p>
          <a:p>
            <a:r>
              <a:rPr lang="en-GB" dirty="0"/>
              <a:t>Interviewing experts in the subject </a:t>
            </a:r>
          </a:p>
          <a:p>
            <a:r>
              <a:rPr lang="en-GB" dirty="0"/>
              <a:t>Conducting focus group interviews </a:t>
            </a:r>
          </a:p>
          <a:p>
            <a:r>
              <a:rPr lang="en-GB" dirty="0"/>
              <a:t>Exploratory research can be likened to the activities of the traveller or explorer (Adams and </a:t>
            </a:r>
            <a:r>
              <a:rPr lang="en-GB" dirty="0" err="1"/>
              <a:t>Schvaneveldt</a:t>
            </a:r>
            <a:r>
              <a:rPr lang="en-GB" dirty="0"/>
              <a:t> 1991) </a:t>
            </a:r>
          </a:p>
        </p:txBody>
      </p:sp>
    </p:spTree>
    <p:extLst>
      <p:ext uri="{BB962C8B-B14F-4D97-AF65-F5344CB8AC3E}">
        <p14:creationId xmlns:p14="http://schemas.microsoft.com/office/powerpoint/2010/main" val="39788943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F0ADA-4891-4111-BFF0-84D8A9F495A7}"/>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8C25FA4E-E15B-4021-90CF-4133C2207944}"/>
              </a:ext>
            </a:extLst>
          </p:cNvPr>
          <p:cNvSpPr>
            <a:spLocks noGrp="1"/>
          </p:cNvSpPr>
          <p:nvPr>
            <p:ph idx="1"/>
          </p:nvPr>
        </p:nvSpPr>
        <p:spPr/>
        <p:txBody>
          <a:bodyPr/>
          <a:lstStyle/>
          <a:p>
            <a:r>
              <a:rPr lang="en-GB" dirty="0"/>
              <a:t>Its advantage is that it is flexible and adaptable to change. If you are conducting exploratory research you must be willing to change or direction as a result of new data that appear I'm new insights that occur to you. </a:t>
            </a:r>
          </a:p>
          <a:p>
            <a:r>
              <a:rPr lang="en-GB" dirty="0"/>
              <a:t>The focus is initially broad and becomes progressively narrower as the research progresses. </a:t>
            </a:r>
          </a:p>
        </p:txBody>
      </p:sp>
    </p:spTree>
    <p:extLst>
      <p:ext uri="{BB962C8B-B14F-4D97-AF65-F5344CB8AC3E}">
        <p14:creationId xmlns:p14="http://schemas.microsoft.com/office/powerpoint/2010/main" val="8593770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B9801-9F79-47DE-AB1D-16309902D364}"/>
              </a:ext>
            </a:extLst>
          </p:cNvPr>
          <p:cNvSpPr>
            <a:spLocks noGrp="1"/>
          </p:cNvSpPr>
          <p:nvPr>
            <p:ph type="title"/>
          </p:nvPr>
        </p:nvSpPr>
        <p:spPr/>
        <p:txBody>
          <a:bodyPr/>
          <a:lstStyle/>
          <a:p>
            <a:r>
              <a:rPr lang="en-GB" dirty="0"/>
              <a:t>Descriptive </a:t>
            </a:r>
          </a:p>
        </p:txBody>
      </p:sp>
      <p:sp>
        <p:nvSpPr>
          <p:cNvPr id="3" name="Content Placeholder 2">
            <a:extLst>
              <a:ext uri="{FF2B5EF4-FFF2-40B4-BE49-F238E27FC236}">
                <a16:creationId xmlns:a16="http://schemas.microsoft.com/office/drawing/2014/main" id="{8A64F447-A96F-4EDC-8594-6E1ABDC95E0C}"/>
              </a:ext>
            </a:extLst>
          </p:cNvPr>
          <p:cNvSpPr>
            <a:spLocks noGrp="1"/>
          </p:cNvSpPr>
          <p:nvPr>
            <p:ph idx="1"/>
          </p:nvPr>
        </p:nvSpPr>
        <p:spPr/>
        <p:txBody>
          <a:bodyPr/>
          <a:lstStyle/>
          <a:p>
            <a:r>
              <a:rPr lang="en-GB" dirty="0"/>
              <a:t>Portrays an accurate profile of persons, events or situations (Robson 2002:59) </a:t>
            </a:r>
          </a:p>
          <a:p>
            <a:r>
              <a:rPr lang="en-GB" dirty="0"/>
              <a:t>This may be an extension of, or a forerunner to, a piece of exploratory research or, more often, a piece of exploratory research. It is necessary to have a clear picture of the phenomena on which you wish to collect data prior to the collection of the data. </a:t>
            </a:r>
          </a:p>
          <a:p>
            <a:r>
              <a:rPr lang="en-GB" dirty="0"/>
              <a:t>Examples of a deductive survey is the doomsday book, which described the population of England in 1085. </a:t>
            </a:r>
          </a:p>
        </p:txBody>
      </p:sp>
    </p:spTree>
    <p:extLst>
      <p:ext uri="{BB962C8B-B14F-4D97-AF65-F5344CB8AC3E}">
        <p14:creationId xmlns:p14="http://schemas.microsoft.com/office/powerpoint/2010/main" val="39657702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3516F-A344-4684-95AF-14EB581FA1AF}"/>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0B7856BD-055C-458F-95A3-F1A25DCEE0F3}"/>
              </a:ext>
            </a:extLst>
          </p:cNvPr>
          <p:cNvSpPr>
            <a:spLocks noGrp="1"/>
          </p:cNvSpPr>
          <p:nvPr>
            <p:ph idx="1"/>
          </p:nvPr>
        </p:nvSpPr>
        <p:spPr/>
        <p:txBody>
          <a:bodyPr>
            <a:normAutofit lnSpcReduction="10000"/>
          </a:bodyPr>
          <a:lstStyle/>
          <a:p>
            <a:r>
              <a:rPr lang="en-GB" dirty="0"/>
              <a:t>Don't be too descriptive </a:t>
            </a:r>
          </a:p>
          <a:p>
            <a:r>
              <a:rPr lang="en-GB" dirty="0"/>
              <a:t>That's very interesting ... But so what? </a:t>
            </a:r>
          </a:p>
          <a:p>
            <a:r>
              <a:rPr lang="en-GB" dirty="0"/>
              <a:t>Must go further and draw conclusions from the data you are describing </a:t>
            </a:r>
          </a:p>
          <a:p>
            <a:r>
              <a:rPr lang="en-GB" dirty="0"/>
              <a:t>Develop the skills of evaluating data and synthesising ideas </a:t>
            </a:r>
          </a:p>
          <a:p>
            <a:r>
              <a:rPr lang="en-GB" dirty="0"/>
              <a:t>These are higher order skills than those of accurate description </a:t>
            </a:r>
          </a:p>
          <a:p>
            <a:r>
              <a:rPr lang="en-GB" dirty="0"/>
              <a:t>Description in management and Business Research as a place but a means to an end rather than an end in itself.</a:t>
            </a:r>
          </a:p>
        </p:txBody>
      </p:sp>
    </p:spTree>
    <p:extLst>
      <p:ext uri="{BB962C8B-B14F-4D97-AF65-F5344CB8AC3E}">
        <p14:creationId xmlns:p14="http://schemas.microsoft.com/office/powerpoint/2010/main" val="28397159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11242-7B04-47FF-B30F-EEBFFA20E3AF}"/>
              </a:ext>
            </a:extLst>
          </p:cNvPr>
          <p:cNvSpPr>
            <a:spLocks noGrp="1"/>
          </p:cNvSpPr>
          <p:nvPr>
            <p:ph type="title"/>
          </p:nvPr>
        </p:nvSpPr>
        <p:spPr/>
        <p:txBody>
          <a:bodyPr/>
          <a:lstStyle/>
          <a:p>
            <a:r>
              <a:rPr lang="en-GB" dirty="0"/>
              <a:t>Explanatory </a:t>
            </a:r>
          </a:p>
        </p:txBody>
      </p:sp>
      <p:sp>
        <p:nvSpPr>
          <p:cNvPr id="3" name="Content Placeholder 2">
            <a:extLst>
              <a:ext uri="{FF2B5EF4-FFF2-40B4-BE49-F238E27FC236}">
                <a16:creationId xmlns:a16="http://schemas.microsoft.com/office/drawing/2014/main" id="{32C2167E-71F3-43FC-A1CC-A4E52803E24D}"/>
              </a:ext>
            </a:extLst>
          </p:cNvPr>
          <p:cNvSpPr>
            <a:spLocks noGrp="1"/>
          </p:cNvSpPr>
          <p:nvPr>
            <p:ph idx="1"/>
          </p:nvPr>
        </p:nvSpPr>
        <p:spPr/>
        <p:txBody>
          <a:bodyPr/>
          <a:lstStyle/>
          <a:p>
            <a:r>
              <a:rPr lang="en-GB" dirty="0"/>
              <a:t>Studies that establish casual relationships between variables may be termed explanatory  research </a:t>
            </a:r>
          </a:p>
          <a:p>
            <a:r>
              <a:rPr lang="en-GB" dirty="0"/>
              <a:t>Study a situation or a problem in order to explain the relationship between variables </a:t>
            </a:r>
          </a:p>
          <a:p>
            <a:r>
              <a:rPr lang="en-GB" dirty="0"/>
              <a:t>Example dash analysis of quantitative data on manufacturing scrap rates shown a relationship between scrap rates and the age of the machine being operated </a:t>
            </a:r>
          </a:p>
          <a:p>
            <a:r>
              <a:rPr lang="en-GB" dirty="0"/>
              <a:t>You could subject the data statistical tests such as correlation </a:t>
            </a:r>
          </a:p>
        </p:txBody>
      </p:sp>
    </p:spTree>
    <p:extLst>
      <p:ext uri="{BB962C8B-B14F-4D97-AF65-F5344CB8AC3E}">
        <p14:creationId xmlns:p14="http://schemas.microsoft.com/office/powerpoint/2010/main" val="239055851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428624" y="390525"/>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Figure 4.5</a:t>
            </a:r>
            <a:br>
              <a:rPr lang="en-US" sz="3200" dirty="0"/>
            </a:br>
            <a:r>
              <a:rPr lang="en-US" sz="3200" dirty="0"/>
              <a:t>Critical realist’s stratified ontology</a:t>
            </a:r>
          </a:p>
        </p:txBody>
      </p:sp>
      <p:sp>
        <p:nvSpPr>
          <p:cNvPr id="4" name="Rectangle 3"/>
          <p:cNvSpPr/>
          <p:nvPr/>
        </p:nvSpPr>
        <p:spPr>
          <a:xfrm>
            <a:off x="435373" y="6105524"/>
            <a:ext cx="2060179" cy="215444"/>
          </a:xfrm>
          <a:prstGeom prst="rect">
            <a:avLst/>
          </a:prstGeom>
        </p:spPr>
        <p:txBody>
          <a:bodyPr wrap="none">
            <a:spAutoFit/>
          </a:bodyPr>
          <a:lstStyle/>
          <a:p>
            <a:r>
              <a:rPr lang="en-US" sz="800" i="1" dirty="0"/>
              <a:t>Source</a:t>
            </a:r>
            <a:r>
              <a:rPr lang="en-US" sz="800" dirty="0"/>
              <a:t>:</a:t>
            </a:r>
            <a:r>
              <a:rPr lang="en-US" sz="800" i="1" dirty="0"/>
              <a:t> </a:t>
            </a:r>
            <a:r>
              <a:rPr lang="en-US" sz="800" dirty="0"/>
              <a:t>Developed from </a:t>
            </a:r>
            <a:r>
              <a:rPr lang="en-US" sz="800" dirty="0" err="1"/>
              <a:t>Bhaskar</a:t>
            </a:r>
            <a:r>
              <a:rPr lang="en-US" sz="800" dirty="0"/>
              <a:t> (2008).</a:t>
            </a:r>
            <a:endParaRPr lang="en-IN"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6009" y="1447800"/>
            <a:ext cx="5571980" cy="4684105"/>
          </a:xfrm>
          <a:prstGeom prst="rect">
            <a:avLst/>
          </a:prstGeom>
        </p:spPr>
      </p:pic>
    </p:spTree>
    <p:extLst>
      <p:ext uri="{BB962C8B-B14F-4D97-AF65-F5344CB8AC3E}">
        <p14:creationId xmlns:p14="http://schemas.microsoft.com/office/powerpoint/2010/main" val="54412808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504824" y="43815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544425"/>
            <a:ext cx="7467599" cy="4279264"/>
          </a:xfrm>
          <a:prstGeom prst="rect">
            <a:avLst/>
          </a:prstGeom>
        </p:spPr>
      </p:pic>
      <p:sp>
        <p:nvSpPr>
          <p:cNvPr id="4" name="Table Structure">
            <a:extLst>
              <a:ext uri="{FF2B5EF4-FFF2-40B4-BE49-F238E27FC236}">
                <a16:creationId xmlns:a16="http://schemas.microsoft.com/office/drawing/2014/main" id="{D3D29A5D-A425-A3A1-4DF7-CA72C6D05172}"/>
              </a:ext>
            </a:extLst>
          </p:cNvPr>
          <p:cNvSpPr txBox="1">
            <a:spLocks/>
          </p:cNvSpPr>
          <p:nvPr/>
        </p:nvSpPr>
        <p:spPr>
          <a:xfrm>
            <a:off x="152400" y="155857"/>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br>
              <a:rPr lang="en-US" sz="3200" dirty="0"/>
            </a:br>
            <a:r>
              <a:rPr lang="en-US" sz="3200" dirty="0"/>
              <a:t>The ‘research onion’</a:t>
            </a:r>
          </a:p>
        </p:txBody>
      </p:sp>
    </p:spTree>
    <p:extLst>
      <p:ext uri="{BB962C8B-B14F-4D97-AF65-F5344CB8AC3E}">
        <p14:creationId xmlns:p14="http://schemas.microsoft.com/office/powerpoint/2010/main" val="31028296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8FFC5E-3DC2-4AC0-98E9-6E2AB23909E9}"/>
              </a:ext>
            </a:extLst>
          </p:cNvPr>
          <p:cNvSpPr>
            <a:spLocks noGrp="1"/>
          </p:cNvSpPr>
          <p:nvPr>
            <p:ph type="title"/>
          </p:nvPr>
        </p:nvSpPr>
        <p:spPr/>
        <p:txBody>
          <a:bodyPr/>
          <a:lstStyle/>
          <a:p>
            <a:r>
              <a:rPr lang="en-GB" dirty="0"/>
              <a:t>Research strategy </a:t>
            </a:r>
          </a:p>
        </p:txBody>
      </p:sp>
      <p:sp>
        <p:nvSpPr>
          <p:cNvPr id="4" name="Content Placeholder 3">
            <a:extLst>
              <a:ext uri="{FF2B5EF4-FFF2-40B4-BE49-F238E27FC236}">
                <a16:creationId xmlns:a16="http://schemas.microsoft.com/office/drawing/2014/main" id="{69A110AC-828F-4000-8683-DB57C2E33D19}"/>
              </a:ext>
            </a:extLst>
          </p:cNvPr>
          <p:cNvSpPr>
            <a:spLocks noGrp="1"/>
          </p:cNvSpPr>
          <p:nvPr>
            <p:ph idx="1"/>
          </p:nvPr>
        </p:nvSpPr>
        <p:spPr/>
        <p:txBody>
          <a:bodyPr>
            <a:normAutofit fontScale="92500" lnSpcReduction="10000"/>
          </a:bodyPr>
          <a:lstStyle/>
          <a:p>
            <a:r>
              <a:rPr lang="en-GB" dirty="0"/>
              <a:t>Your research strategy is the general plan of how you will go about achieving your research objectives (you will specify the specific tactics of data collection later)</a:t>
            </a:r>
          </a:p>
          <a:p>
            <a:r>
              <a:rPr lang="en-GB" dirty="0"/>
              <a:t>The research strategy is determined by four key issues </a:t>
            </a:r>
          </a:p>
          <a:p>
            <a:pPr marL="757238" lvl="1" indent="-457200">
              <a:buFont typeface="+mj-lt"/>
              <a:buAutoNum type="arabicPeriod"/>
            </a:pPr>
            <a:r>
              <a:rPr lang="en-GB" dirty="0"/>
              <a:t>Research questions/objectives </a:t>
            </a:r>
          </a:p>
          <a:p>
            <a:pPr marL="757238" lvl="1" indent="-457200">
              <a:buFont typeface="+mj-lt"/>
              <a:buAutoNum type="arabicPeriod"/>
            </a:pPr>
            <a:r>
              <a:rPr lang="en-GB" dirty="0"/>
              <a:t>Costs or budget available to the researcher </a:t>
            </a:r>
          </a:p>
          <a:p>
            <a:pPr marL="757238" lvl="1" indent="-457200">
              <a:buFont typeface="+mj-lt"/>
              <a:buAutoNum type="arabicPeriod"/>
            </a:pPr>
            <a:r>
              <a:rPr lang="en-GB" dirty="0"/>
              <a:t>Time available and target date for completion </a:t>
            </a:r>
          </a:p>
          <a:p>
            <a:pPr marL="757238" lvl="1" indent="-457200">
              <a:buFont typeface="+mj-lt"/>
              <a:buAutoNum type="arabicPeriod"/>
            </a:pPr>
            <a:r>
              <a:rPr lang="en-GB" dirty="0"/>
              <a:t>Skills of the researcher </a:t>
            </a:r>
          </a:p>
          <a:p>
            <a:r>
              <a:rPr lang="en-GB" dirty="0"/>
              <a:t>You must have a valid reason for all your research strategy decisions that justification should be based primarily on your research objectives (what suits best )</a:t>
            </a:r>
          </a:p>
        </p:txBody>
      </p:sp>
    </p:spTree>
    <p:extLst>
      <p:ext uri="{BB962C8B-B14F-4D97-AF65-F5344CB8AC3E}">
        <p14:creationId xmlns:p14="http://schemas.microsoft.com/office/powerpoint/2010/main" val="41013985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0B24-3A75-468C-8DC6-95D3D4D5EE63}"/>
              </a:ext>
            </a:extLst>
          </p:cNvPr>
          <p:cNvSpPr>
            <a:spLocks noGrp="1"/>
          </p:cNvSpPr>
          <p:nvPr>
            <p:ph type="title"/>
          </p:nvPr>
        </p:nvSpPr>
        <p:spPr/>
        <p:txBody>
          <a:bodyPr/>
          <a:lstStyle/>
          <a:p>
            <a:r>
              <a:rPr lang="en-GB" dirty="0"/>
              <a:t>Research strategy </a:t>
            </a:r>
          </a:p>
        </p:txBody>
      </p:sp>
      <p:sp>
        <p:nvSpPr>
          <p:cNvPr id="3" name="Content Placeholder 2">
            <a:extLst>
              <a:ext uri="{FF2B5EF4-FFF2-40B4-BE49-F238E27FC236}">
                <a16:creationId xmlns:a16="http://schemas.microsoft.com/office/drawing/2014/main" id="{551147A8-81B5-4F5C-A5BD-818AB1926EDB}"/>
              </a:ext>
            </a:extLst>
          </p:cNvPr>
          <p:cNvSpPr>
            <a:spLocks noGrp="1"/>
          </p:cNvSpPr>
          <p:nvPr>
            <p:ph idx="1"/>
          </p:nvPr>
        </p:nvSpPr>
        <p:spPr/>
        <p:txBody>
          <a:bodyPr/>
          <a:lstStyle/>
          <a:p>
            <a:r>
              <a:rPr lang="en-GB" dirty="0"/>
              <a:t>There are a number of alternative strategies or approaches available to the researcher including </a:t>
            </a:r>
          </a:p>
          <a:p>
            <a:r>
              <a:rPr lang="en-GB" dirty="0"/>
              <a:t>Action research </a:t>
            </a:r>
          </a:p>
          <a:p>
            <a:r>
              <a:rPr lang="en-GB" dirty="0"/>
              <a:t>Experiment </a:t>
            </a:r>
          </a:p>
          <a:p>
            <a:r>
              <a:rPr lang="en-GB" dirty="0"/>
              <a:t>Survey </a:t>
            </a:r>
          </a:p>
          <a:p>
            <a:r>
              <a:rPr lang="en-GB" dirty="0"/>
              <a:t>Case study </a:t>
            </a:r>
          </a:p>
          <a:p>
            <a:r>
              <a:rPr lang="en-GB" dirty="0"/>
              <a:t>Document review/content analysis </a:t>
            </a:r>
          </a:p>
        </p:txBody>
      </p:sp>
    </p:spTree>
    <p:extLst>
      <p:ext uri="{BB962C8B-B14F-4D97-AF65-F5344CB8AC3E}">
        <p14:creationId xmlns:p14="http://schemas.microsoft.com/office/powerpoint/2010/main" val="383776454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with medium confidence">
            <a:extLst>
              <a:ext uri="{FF2B5EF4-FFF2-40B4-BE49-F238E27FC236}">
                <a16:creationId xmlns:a16="http://schemas.microsoft.com/office/drawing/2014/main" id="{C27AA280-DF11-EC1C-BB42-21B2745A309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36079" y="368564"/>
            <a:ext cx="6671840" cy="5873223"/>
          </a:xfrm>
          <a:prstGeom prst="rect">
            <a:avLst/>
          </a:prstGeom>
        </p:spPr>
      </p:pic>
    </p:spTree>
    <p:extLst>
      <p:ext uri="{BB962C8B-B14F-4D97-AF65-F5344CB8AC3E}">
        <p14:creationId xmlns:p14="http://schemas.microsoft.com/office/powerpoint/2010/main" val="345390341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7EEAA46F-4C47-A1E1-8BEA-7F732426D25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9592" y="426214"/>
            <a:ext cx="6984814" cy="5815072"/>
          </a:xfrm>
          <a:prstGeom prst="rect">
            <a:avLst/>
          </a:prstGeom>
        </p:spPr>
      </p:pic>
    </p:spTree>
    <p:extLst>
      <p:ext uri="{BB962C8B-B14F-4D97-AF65-F5344CB8AC3E}">
        <p14:creationId xmlns:p14="http://schemas.microsoft.com/office/powerpoint/2010/main" val="137011419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6789" y="722674"/>
            <a:ext cx="8230423" cy="5469667"/>
          </a:xfrm>
          <a:prstGeom prst="rect">
            <a:avLst/>
          </a:prstGeom>
        </p:spPr>
      </p:pic>
    </p:spTree>
    <p:extLst>
      <p:ext uri="{BB962C8B-B14F-4D97-AF65-F5344CB8AC3E}">
        <p14:creationId xmlns:p14="http://schemas.microsoft.com/office/powerpoint/2010/main" val="22644558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428624" y="390525"/>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Figure 4.4</a:t>
            </a:r>
            <a:br>
              <a:rPr lang="en-US" sz="3200" dirty="0"/>
            </a:br>
            <a:r>
              <a:rPr lang="en-US" sz="3200" dirty="0"/>
              <a:t>Paradigms, philosophy and methodology definitions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7" y="2191496"/>
            <a:ext cx="8312727" cy="4056904"/>
          </a:xfrm>
          <a:prstGeom prst="rect">
            <a:avLst/>
          </a:prstGeom>
        </p:spPr>
      </p:pic>
    </p:spTree>
    <p:extLst>
      <p:ext uri="{BB962C8B-B14F-4D97-AF65-F5344CB8AC3E}">
        <p14:creationId xmlns:p14="http://schemas.microsoft.com/office/powerpoint/2010/main" val="5240350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38BC47-7C90-40B6-A8CB-CCFB178181CE}"/>
              </a:ext>
            </a:extLst>
          </p:cNvPr>
          <p:cNvSpPr>
            <a:spLocks noGrp="1"/>
          </p:cNvSpPr>
          <p:nvPr>
            <p:ph type="title"/>
          </p:nvPr>
        </p:nvSpPr>
        <p:spPr/>
        <p:txBody>
          <a:bodyPr/>
          <a:lstStyle/>
          <a:p>
            <a:r>
              <a:rPr lang="en-GB" dirty="0"/>
              <a:t>Over to you… </a:t>
            </a:r>
          </a:p>
        </p:txBody>
      </p:sp>
      <p:sp>
        <p:nvSpPr>
          <p:cNvPr id="2" name="Content Placeholder 1">
            <a:extLst>
              <a:ext uri="{FF2B5EF4-FFF2-40B4-BE49-F238E27FC236}">
                <a16:creationId xmlns:a16="http://schemas.microsoft.com/office/drawing/2014/main" id="{DE4831F6-DE54-4A1A-9466-C8DB60A7E73F}"/>
              </a:ext>
            </a:extLst>
          </p:cNvPr>
          <p:cNvSpPr>
            <a:spLocks noGrp="1"/>
          </p:cNvSpPr>
          <p:nvPr>
            <p:ph idx="1"/>
          </p:nvPr>
        </p:nvSpPr>
        <p:spPr/>
        <p:txBody>
          <a:bodyPr>
            <a:normAutofit fontScale="92500" lnSpcReduction="10000"/>
          </a:bodyPr>
          <a:lstStyle/>
          <a:p>
            <a:pPr marL="457200" indent="-457200">
              <a:buAutoNum type="arabicPeriod"/>
            </a:pPr>
            <a:r>
              <a:rPr lang="en-GB" dirty="0"/>
              <a:t>Look at the worked example in Box 4.5 and decide how appropriate the defining of hypotheses would be for your research project. </a:t>
            </a:r>
          </a:p>
          <a:p>
            <a:pPr marL="457200" indent="-457200">
              <a:buAutoNum type="arabicPeriod"/>
            </a:pPr>
            <a:r>
              <a:rPr lang="en-GB" dirty="0"/>
              <a:t>Think about your own research project and decide to what extent your own values are likely to impinge upon both issues of research design and interpretation of results. How may you minimise these effects? </a:t>
            </a:r>
          </a:p>
          <a:p>
            <a:pPr marL="457200" indent="-457200">
              <a:buAutoNum type="arabicPeriod"/>
            </a:pPr>
            <a:r>
              <a:rPr lang="en-GB" dirty="0"/>
              <a:t>Look at fig. 4.3. In which of the four paradigms may your research project be located?</a:t>
            </a:r>
          </a:p>
          <a:p>
            <a:pPr marL="457200" indent="-457200">
              <a:buAutoNum type="arabicPeriod"/>
            </a:pPr>
            <a:r>
              <a:rPr lang="en-GB" dirty="0"/>
              <a:t>Which approach, deductive, inductive or abductive, may be most appropriate for your research question(s) and objectives? </a:t>
            </a:r>
          </a:p>
        </p:txBody>
      </p:sp>
    </p:spTree>
    <p:extLst>
      <p:ext uri="{BB962C8B-B14F-4D97-AF65-F5344CB8AC3E}">
        <p14:creationId xmlns:p14="http://schemas.microsoft.com/office/powerpoint/2010/main" val="406417043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B5819E-8ED8-403B-82E3-9A00E3AC2D5C}"/>
              </a:ext>
            </a:extLst>
          </p:cNvPr>
          <p:cNvSpPr>
            <a:spLocks noGrp="1"/>
          </p:cNvSpPr>
          <p:nvPr>
            <p:ph type="title"/>
          </p:nvPr>
        </p:nvSpPr>
        <p:spPr/>
        <p:txBody>
          <a:bodyPr/>
          <a:lstStyle/>
          <a:p>
            <a:r>
              <a:rPr lang="en-GB" dirty="0"/>
              <a:t>References </a:t>
            </a:r>
          </a:p>
        </p:txBody>
      </p:sp>
      <p:sp>
        <p:nvSpPr>
          <p:cNvPr id="4" name="Content Placeholder 3">
            <a:extLst>
              <a:ext uri="{FF2B5EF4-FFF2-40B4-BE49-F238E27FC236}">
                <a16:creationId xmlns:a16="http://schemas.microsoft.com/office/drawing/2014/main" id="{A5DBEE68-0862-4D30-93F0-8A86406C70AC}"/>
              </a:ext>
            </a:extLst>
          </p:cNvPr>
          <p:cNvSpPr>
            <a:spLocks noGrp="1"/>
          </p:cNvSpPr>
          <p:nvPr>
            <p:ph idx="1"/>
          </p:nvPr>
        </p:nvSpPr>
        <p:spPr/>
        <p:txBody>
          <a:bodyPr/>
          <a:lstStyle/>
          <a:p>
            <a:r>
              <a:rPr lang="en-GB" dirty="0"/>
              <a:t>Research Methods for Business Students 9</a:t>
            </a:r>
            <a:r>
              <a:rPr lang="en-GB" baseline="30000" dirty="0"/>
              <a:t>th</a:t>
            </a:r>
            <a:r>
              <a:rPr lang="en-GB" dirty="0"/>
              <a:t> Ed</a:t>
            </a:r>
          </a:p>
          <a:p>
            <a:pPr marL="0" indent="0">
              <a:buNone/>
            </a:pPr>
            <a:endParaRPr lang="en-GB" dirty="0"/>
          </a:p>
        </p:txBody>
      </p:sp>
    </p:spTree>
    <p:extLst>
      <p:ext uri="{BB962C8B-B14F-4D97-AF65-F5344CB8AC3E}">
        <p14:creationId xmlns:p14="http://schemas.microsoft.com/office/powerpoint/2010/main" val="2169274353"/>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Template>
  <TotalTime>0</TotalTime>
  <Words>4348</Words>
  <Application>Microsoft Office PowerPoint</Application>
  <PresentationFormat>On-screen Show (4:3)</PresentationFormat>
  <Paragraphs>293</Paragraphs>
  <Slides>63</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63</vt:i4>
      </vt:variant>
    </vt:vector>
  </HeadingPairs>
  <TitlesOfParts>
    <vt:vector size="70" baseType="lpstr">
      <vt:lpstr>FrutigerLTCom-Italic</vt:lpstr>
      <vt:lpstr>FrutigerLTCom-Roman</vt:lpstr>
      <vt:lpstr>Google Sans</vt:lpstr>
      <vt:lpstr>Myriad Pro</vt:lpstr>
      <vt:lpstr>Arial</vt:lpstr>
      <vt:lpstr>Georgia</vt:lpstr>
      <vt:lpstr>UWTSD</vt:lpstr>
      <vt:lpstr>Understanding research philosophy and approaches to theory development </vt:lpstr>
      <vt:lpstr>Learning Objectives (1 of 2)</vt:lpstr>
      <vt:lpstr>Learning Objectives (2 of 2)</vt:lpstr>
      <vt:lpstr>PowerPoint Presentation</vt:lpstr>
      <vt:lpstr>PowerPoint Presentation</vt:lpstr>
      <vt:lpstr>Outside the layers </vt:lpstr>
      <vt:lpstr>Research Philosophy </vt:lpstr>
      <vt:lpstr>Research Philosophy </vt:lpstr>
      <vt:lpstr>Research Philosophy </vt:lpstr>
      <vt:lpstr>Research Philosophy continued..  </vt:lpstr>
      <vt:lpstr>Pragmatism </vt:lpstr>
      <vt:lpstr>PowerPoint Presentation</vt:lpstr>
      <vt:lpstr>PowerPoint Presentation</vt:lpstr>
      <vt:lpstr>Objectivism </vt:lpstr>
      <vt:lpstr>Management as an example</vt:lpstr>
      <vt:lpstr>BUT </vt:lpstr>
      <vt:lpstr>Subjectivism  </vt:lpstr>
      <vt:lpstr>Positivism</vt:lpstr>
      <vt:lpstr>Examples of positivist research </vt:lpstr>
      <vt:lpstr>Continued </vt:lpstr>
      <vt:lpstr>Continued specific hypothesis </vt:lpstr>
      <vt:lpstr>Continued </vt:lpstr>
      <vt:lpstr>Continued </vt:lpstr>
      <vt:lpstr>Continued </vt:lpstr>
      <vt:lpstr>Continued </vt:lpstr>
      <vt:lpstr>Continued </vt:lpstr>
      <vt:lpstr>Realism </vt:lpstr>
      <vt:lpstr>Regarding Business Research </vt:lpstr>
      <vt:lpstr>Interpretivism</vt:lpstr>
      <vt:lpstr>Continued </vt:lpstr>
      <vt:lpstr>Continued </vt:lpstr>
      <vt:lpstr>Deduction Testing Theory  (Robson 2012) </vt:lpstr>
      <vt:lpstr>Example </vt:lpstr>
      <vt:lpstr>Continued </vt:lpstr>
      <vt:lpstr>Continued </vt:lpstr>
      <vt:lpstr>Inductive theory building  </vt:lpstr>
      <vt:lpstr>Continued </vt:lpstr>
      <vt:lpstr>Research Approach </vt:lpstr>
      <vt:lpstr>Continued </vt:lpstr>
      <vt:lpstr>Continued </vt:lpstr>
      <vt:lpstr>Comparison of deductive and inductive  </vt:lpstr>
      <vt:lpstr>And finally </vt:lpstr>
      <vt:lpstr>Deductive v Inductive </vt:lpstr>
      <vt:lpstr>Which one…?</vt:lpstr>
      <vt:lpstr>Example</vt:lpstr>
      <vt:lpstr>Research </vt:lpstr>
      <vt:lpstr>Research purpose </vt:lpstr>
      <vt:lpstr>Explanatory </vt:lpstr>
      <vt:lpstr>Continued </vt:lpstr>
      <vt:lpstr>Continued </vt:lpstr>
      <vt:lpstr>Descriptive </vt:lpstr>
      <vt:lpstr>Continued </vt:lpstr>
      <vt:lpstr>Explanatory </vt:lpstr>
      <vt:lpstr>PowerPoint Presentation</vt:lpstr>
      <vt:lpstr>PowerPoint Presentation</vt:lpstr>
      <vt:lpstr>Research strategy </vt:lpstr>
      <vt:lpstr>Research strategy </vt:lpstr>
      <vt:lpstr>PowerPoint Presentation</vt:lpstr>
      <vt:lpstr>PowerPoint Presentation</vt:lpstr>
      <vt:lpstr>PowerPoint Presentation</vt:lpstr>
      <vt:lpstr>PowerPoint Presentation</vt:lpstr>
      <vt:lpstr>Over to you… </vt:lpstr>
      <vt:lpstr>References </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ADA Compliant Lecture PowerPoint</dc:title>
  <dc:subject>Research Methods for Business Students</dc:subject>
  <dc:creator>Ben Saunders</dc:creator>
  <cp:keywords>Research Methods</cp:keywords>
  <cp:lastModifiedBy>Helen Evans (Institute of Management and Health)</cp:lastModifiedBy>
  <cp:revision>234</cp:revision>
  <dcterms:created xsi:type="dcterms:W3CDTF">2014-07-14T20:04:21Z</dcterms:created>
  <dcterms:modified xsi:type="dcterms:W3CDTF">2024-02-27T18:24:32Z</dcterms:modified>
</cp:coreProperties>
</file>