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3" r:id="rId3"/>
    <p:sldId id="258" r:id="rId4"/>
    <p:sldId id="259" r:id="rId5"/>
    <p:sldId id="260" r:id="rId6"/>
    <p:sldId id="274" r:id="rId7"/>
    <p:sldId id="264" r:id="rId8"/>
    <p:sldId id="266" r:id="rId9"/>
    <p:sldId id="267" r:id="rId10"/>
    <p:sldId id="261" r:id="rId11"/>
    <p:sldId id="265" r:id="rId12"/>
    <p:sldId id="268" r:id="rId13"/>
    <p:sldId id="269" r:id="rId14"/>
    <p:sldId id="273" r:id="rId15"/>
    <p:sldId id="272" r:id="rId16"/>
    <p:sldId id="270" r:id="rId17"/>
    <p:sldId id="271" r:id="rId18"/>
    <p:sldId id="275" r:id="rId19"/>
    <p:sldId id="278" r:id="rId20"/>
    <p:sldId id="27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sorterViewPr>
    <p:cViewPr>
      <p:scale>
        <a:sx n="100" d="100"/>
        <a:sy n="100" d="100"/>
      </p:scale>
      <p:origin x="0" y="18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14316E-DB5F-4D8E-9A26-DC2E0B6FF0A0}" type="datetimeFigureOut">
              <a:rPr lang="en-GB" smtClean="0"/>
              <a:t>07/11/2016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A3DEC2-1799-47DF-B4AE-14D55658D341}" type="slidenum">
              <a:rPr lang="en-GB" smtClean="0"/>
              <a:t>‹#›</a:t>
            </a:fld>
            <a:endParaRPr lang="en-GB"/>
          </a:p>
        </p:txBody>
      </p:sp>
    </p:spTree>
    <p:extLst>
      <p:ext uri="{BB962C8B-B14F-4D97-AF65-F5344CB8AC3E}">
        <p14:creationId xmlns:p14="http://schemas.microsoft.com/office/powerpoint/2010/main" val="1781455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4FB4A45C-F4AC-4C03-AEB9-9F6368A8D6B8}" type="slidenum">
              <a:rPr lang="en-GB" altLang="en-US" sz="1200"/>
              <a:pPr eaLnBrk="1" hangingPunct="1"/>
              <a:t>7</a:t>
            </a:fld>
            <a:endParaRPr lang="en-GB" altLang="en-US" sz="1200"/>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839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4A10E25D-2CBA-4EFE-A95A-CADD23A7E068}" type="slidenum">
              <a:rPr lang="en-GB" altLang="en-US" sz="1200">
                <a:latin typeface="Times New Roman" pitchFamily="18" charset="0"/>
              </a:rPr>
              <a:pPr eaLnBrk="1" hangingPunct="1"/>
              <a:t>8</a:t>
            </a:fld>
            <a:endParaRPr lang="en-GB" altLang="en-US" sz="120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762B4990-FCF4-4BE1-BD07-08FAFE19C4E3}" type="slidenum">
              <a:rPr lang="en-GB" altLang="en-US" sz="1200">
                <a:latin typeface="Times New Roman" pitchFamily="18" charset="0"/>
              </a:rPr>
              <a:pPr eaLnBrk="1" hangingPunct="1"/>
              <a:t>9</a:t>
            </a:fld>
            <a:endParaRPr lang="en-GB" altLang="en-US" sz="120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52DB12-2E25-4F48-ACA3-1DF1D16AF94A}" type="slidenum">
              <a:rPr lang="en-GB"/>
              <a:pPr/>
              <a:t>11</a:t>
            </a:fld>
            <a:endParaRPr lang="en-GB"/>
          </a:p>
        </p:txBody>
      </p:sp>
      <p:sp>
        <p:nvSpPr>
          <p:cNvPr id="259074" name="Rectangle 2"/>
          <p:cNvSpPr>
            <a:spLocks noGrp="1" noRot="1" noChangeAspect="1" noChangeArrowheads="1" noTextEdit="1"/>
          </p:cNvSpPr>
          <p:nvPr>
            <p:ph type="sldImg"/>
          </p:nvPr>
        </p:nvSpPr>
        <p:spPr bwMode="auto">
          <a:xfrm>
            <a:off x="1143000" y="687388"/>
            <a:ext cx="4572000" cy="3429000"/>
          </a:xfrm>
          <a:prstGeom prst="rect">
            <a:avLst/>
          </a:prstGeom>
          <a:solidFill>
            <a:srgbClr val="FFFFFF"/>
          </a:solidFill>
          <a:ln>
            <a:solidFill>
              <a:srgbClr val="000000"/>
            </a:solidFill>
            <a:miter lim="800000"/>
            <a:headEnd/>
            <a:tailEnd/>
          </a:ln>
        </p:spPr>
      </p:sp>
      <p:sp>
        <p:nvSpPr>
          <p:cNvPr id="259075" name="Rectangle 3"/>
          <p:cNvSpPr>
            <a:spLocks noGrp="1" noChangeArrowheads="1"/>
          </p:cNvSpPr>
          <p:nvPr>
            <p:ph type="body" idx="1"/>
          </p:nvPr>
        </p:nvSpPr>
        <p:spPr bwMode="auto">
          <a:xfrm>
            <a:off x="913947" y="4339829"/>
            <a:ext cx="5030107" cy="4117578"/>
          </a:xfrm>
          <a:prstGeom prst="rect">
            <a:avLst/>
          </a:prstGeom>
          <a:solidFill>
            <a:srgbClr val="FFFFFF"/>
          </a:solidFill>
          <a:ln>
            <a:solidFill>
              <a:srgbClr val="000000"/>
            </a:solidFill>
            <a:miter lim="800000"/>
            <a:headEnd/>
            <a:tailEnd/>
          </a:ln>
        </p:spPr>
        <p:txBody>
          <a:bodyPr lIns="91429" tIns="45715" rIns="91429" bIns="45715"/>
          <a:lstStyle/>
          <a:p>
            <a:endParaRPr lang="en-US">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p:cNvSpPr>
          <p:nvPr>
            <p:ph type="sldImg"/>
          </p:nvPr>
        </p:nvSpPr>
        <p:spPr bwMode="auto">
          <a:xfrm>
            <a:off x="1143000" y="685800"/>
            <a:ext cx="4572000" cy="3429000"/>
          </a:xfrm>
          <a:prstGeom prst="rect">
            <a:avLst/>
          </a:prstGeom>
          <a:noFill/>
          <a:ln w="12700">
            <a:solidFill>
              <a:srgbClr val="000000"/>
            </a:solidFill>
            <a:miter lim="800000"/>
            <a:headEnd/>
            <a:tailEnd/>
          </a:ln>
        </p:spPr>
      </p:sp>
      <p:sp>
        <p:nvSpPr>
          <p:cNvPr id="79874" name="Notes Placeholder 2"/>
          <p:cNvSpPr>
            <a:spLocks noGrp="1"/>
          </p:cNvSpPr>
          <p:nvPr>
            <p:ph type="body" idx="1"/>
          </p:nvPr>
        </p:nvSpPr>
        <p:spPr bwMode="auto">
          <a:xfrm>
            <a:off x="685801" y="4343400"/>
            <a:ext cx="5486400" cy="4114800"/>
          </a:xfrm>
          <a:prstGeom prst="rect">
            <a:avLst/>
          </a:prstGeom>
          <a:noFill/>
          <a:ln>
            <a:miter lim="800000"/>
            <a:headEnd/>
            <a:tailEnd/>
          </a:ln>
        </p:spPr>
        <p:txBody>
          <a:bodyPr/>
          <a:lstStyle/>
          <a:p>
            <a:r>
              <a:rPr lang="en-US" smtClean="0"/>
              <a:t>Because of the increase in global competition, firms must coordinate marketing efforts across multiple countries. Because of cultural differences and language differences, it is a greater challenge. Firms can use a standardized approach which means the same approach and message is used in every global market. This works only for global brands that are worldwide and well known. An alternative is adaptation, which means firms adapt their marketing communications to each country, region and culture. The idea is to “think globally, but act locally.”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048FCA26-B457-4716-BB0D-6288CBC9BAD8}" type="slidenum">
              <a:rPr lang="en-GB" smtClean="0"/>
              <a:pPr>
                <a:defRPr/>
              </a:pPr>
              <a:t>13</a:t>
            </a:fld>
            <a:endParaRPr lang="en-GB"/>
          </a:p>
        </p:txBody>
      </p:sp>
    </p:spTree>
    <p:extLst>
      <p:ext uri="{BB962C8B-B14F-4D97-AF65-F5344CB8AC3E}">
        <p14:creationId xmlns:p14="http://schemas.microsoft.com/office/powerpoint/2010/main" val="2028142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D5928B6-86A7-4A2D-82F0-3F5C10F2778F}" type="slidenum">
              <a:rPr lang="en-GB" smtClean="0"/>
              <a:pPr/>
              <a:t>15</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D5928B6-86A7-4A2D-82F0-3F5C10F2778F}" type="slidenum">
              <a:rPr lang="en-GB" smtClean="0"/>
              <a:pPr/>
              <a:t>16</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D5928B6-86A7-4A2D-82F0-3F5C10F2778F}" type="slidenum">
              <a:rPr lang="en-GB" smtClean="0"/>
              <a:pPr/>
              <a:t>17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72EB41F-2108-496E-862B-C1CAC6A8F9E1}"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2710441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72EB41F-2108-496E-862B-C1CAC6A8F9E1}"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2362460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2EB41F-2108-496E-862B-C1CAC6A8F9E1}"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3040744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72EB41F-2108-496E-862B-C1CAC6A8F9E1}"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1404194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72EB41F-2108-496E-862B-C1CAC6A8F9E1}" type="datetimeFigureOut">
              <a:rPr lang="en-GB" smtClean="0"/>
              <a:t>07/11/2016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3976360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72EB41F-2108-496E-862B-C1CAC6A8F9E1}" type="datetimeFigureOut">
              <a:rPr lang="en-GB" smtClean="0"/>
              <a:t>07/11/2016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4210505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EB41F-2108-496E-862B-C1CAC6A8F9E1}" type="datetimeFigureOut">
              <a:rPr lang="en-GB" smtClean="0"/>
              <a:t>07/11/2016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2189772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2EB41F-2108-496E-862B-C1CAC6A8F9E1}"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3023826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2EB41F-2108-496E-862B-C1CAC6A8F9E1}" type="datetimeFigureOut">
              <a:rPr lang="en-GB" smtClean="0"/>
              <a:t>07/11/2016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4102856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72EB41F-2108-496E-862B-C1CAC6A8F9E1}"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3403620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72EB41F-2108-496E-862B-C1CAC6A8F9E1}" type="datetimeFigureOut">
              <a:rPr lang="en-GB" smtClean="0"/>
              <a:t>07/11/2016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9B3DAF-BCC4-4556-A0BB-E54AA577C574}" type="slidenum">
              <a:rPr lang="en-GB" smtClean="0"/>
              <a:t>‹#›</a:t>
            </a:fld>
            <a:endParaRPr lang="en-GB"/>
          </a:p>
        </p:txBody>
      </p:sp>
    </p:spTree>
    <p:extLst>
      <p:ext uri="{BB962C8B-B14F-4D97-AF65-F5344CB8AC3E}">
        <p14:creationId xmlns:p14="http://schemas.microsoft.com/office/powerpoint/2010/main" val="995878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2EB41F-2108-496E-862B-C1CAC6A8F9E1}" type="datetimeFigureOut">
              <a:rPr lang="en-GB" smtClean="0"/>
              <a:t>07/11/2016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9B3DAF-BCC4-4556-A0BB-E54AA577C574}" type="slidenum">
              <a:rPr lang="en-GB" smtClean="0"/>
              <a:t>‹#›</a:t>
            </a:fld>
            <a:endParaRPr lang="en-GB"/>
          </a:p>
        </p:txBody>
      </p:sp>
    </p:spTree>
    <p:extLst>
      <p:ext uri="{BB962C8B-B14F-4D97-AF65-F5344CB8AC3E}">
        <p14:creationId xmlns:p14="http://schemas.microsoft.com/office/powerpoint/2010/main" val="3691272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B</a:t>
            </a:r>
            <a:r>
              <a:rPr lang="en-GB" dirty="0" smtClean="0"/>
              <a:t>arriers to Communications </a:t>
            </a:r>
            <a:endParaRPr lang="en-GB" dirty="0"/>
          </a:p>
        </p:txBody>
      </p:sp>
      <p:sp>
        <p:nvSpPr>
          <p:cNvPr id="3" name="Subtitle 2"/>
          <p:cNvSpPr>
            <a:spLocks noGrp="1"/>
          </p:cNvSpPr>
          <p:nvPr>
            <p:ph type="subTitle" idx="1"/>
          </p:nvPr>
        </p:nvSpPr>
        <p:spPr/>
        <p:txBody>
          <a:bodyPr/>
          <a:lstStyle/>
          <a:p>
            <a:r>
              <a:rPr lang="en-GB" dirty="0" smtClean="0"/>
              <a:t>International Business Communication SBUS6111</a:t>
            </a:r>
          </a:p>
          <a:p>
            <a:r>
              <a:rPr lang="en-GB" dirty="0" smtClean="0"/>
              <a:t> Week 4</a:t>
            </a:r>
            <a:endParaRPr lang="en-GB" dirty="0"/>
          </a:p>
        </p:txBody>
      </p:sp>
    </p:spTree>
    <p:extLst>
      <p:ext uri="{BB962C8B-B14F-4D97-AF65-F5344CB8AC3E}">
        <p14:creationId xmlns:p14="http://schemas.microsoft.com/office/powerpoint/2010/main" val="711415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Objectives</a:t>
            </a:r>
            <a:endParaRPr lang="en-GB" dirty="0"/>
          </a:p>
        </p:txBody>
      </p:sp>
      <p:sp>
        <p:nvSpPr>
          <p:cNvPr id="3" name="Content Placeholder 2"/>
          <p:cNvSpPr>
            <a:spLocks noGrp="1"/>
          </p:cNvSpPr>
          <p:nvPr>
            <p:ph idx="1"/>
          </p:nvPr>
        </p:nvSpPr>
        <p:spPr/>
        <p:txBody>
          <a:bodyPr/>
          <a:lstStyle/>
          <a:p>
            <a:r>
              <a:rPr lang="en-GB" dirty="0" smtClean="0"/>
              <a:t>To understand barriers against communications</a:t>
            </a:r>
          </a:p>
          <a:p>
            <a:r>
              <a:rPr lang="en-GB" dirty="0" smtClean="0"/>
              <a:t>To understand how this inter-relates with other business communications</a:t>
            </a:r>
          </a:p>
          <a:p>
            <a:r>
              <a:rPr lang="en-GB" dirty="0" smtClean="0"/>
              <a:t>To understand ways of reducing these barriers</a:t>
            </a:r>
          </a:p>
          <a:p>
            <a:endParaRPr lang="en-GB" dirty="0"/>
          </a:p>
        </p:txBody>
      </p:sp>
    </p:spTree>
    <p:extLst>
      <p:ext uri="{BB962C8B-B14F-4D97-AF65-F5344CB8AC3E}">
        <p14:creationId xmlns:p14="http://schemas.microsoft.com/office/powerpoint/2010/main" val="2566899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 </a:t>
            </a:r>
            <a:endParaRPr lang="en-GB" dirty="0"/>
          </a:p>
        </p:txBody>
      </p:sp>
      <p:sp>
        <p:nvSpPr>
          <p:cNvPr id="3" name="Content Placeholder 2"/>
          <p:cNvSpPr>
            <a:spLocks noGrp="1"/>
          </p:cNvSpPr>
          <p:nvPr>
            <p:ph idx="1"/>
          </p:nvPr>
        </p:nvSpPr>
        <p:spPr/>
        <p:txBody>
          <a:bodyPr>
            <a:normAutofit/>
          </a:bodyPr>
          <a:lstStyle/>
          <a:p>
            <a:r>
              <a:rPr lang="en-GB" dirty="0" smtClean="0"/>
              <a:t>There are several levels of communication:</a:t>
            </a:r>
          </a:p>
          <a:p>
            <a:pPr marL="0" indent="0">
              <a:buNone/>
            </a:pPr>
            <a:endParaRPr lang="en-GB" dirty="0" smtClean="0"/>
          </a:p>
          <a:p>
            <a:endParaRPr lang="en-GB" dirty="0" smtClean="0"/>
          </a:p>
          <a:p>
            <a:endParaRPr lang="en-GB" dirty="0" smtClean="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9025" y="2358607"/>
            <a:ext cx="4425950" cy="330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6312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 </a:t>
            </a:r>
            <a:endParaRPr lang="en-GB" dirty="0"/>
          </a:p>
        </p:txBody>
      </p:sp>
      <p:sp>
        <p:nvSpPr>
          <p:cNvPr id="3" name="Content Placeholder 2"/>
          <p:cNvSpPr>
            <a:spLocks noGrp="1"/>
          </p:cNvSpPr>
          <p:nvPr>
            <p:ph idx="1"/>
          </p:nvPr>
        </p:nvSpPr>
        <p:spPr/>
        <p:txBody>
          <a:bodyPr>
            <a:normAutofit fontScale="47500" lnSpcReduction="20000"/>
          </a:bodyPr>
          <a:lstStyle/>
          <a:p>
            <a:r>
              <a:rPr lang="en-GB" sz="5100" dirty="0" smtClean="0"/>
              <a:t>They can take various forms –</a:t>
            </a:r>
          </a:p>
          <a:p>
            <a:r>
              <a:rPr lang="en-GB" sz="6700" dirty="0" smtClean="0">
                <a:solidFill>
                  <a:srgbClr val="FF0000"/>
                </a:solidFill>
              </a:rPr>
              <a:t>  Verba</a:t>
            </a:r>
            <a:r>
              <a:rPr lang="en-GB" sz="6700" dirty="0">
                <a:solidFill>
                  <a:srgbClr val="FF0000"/>
                </a:solidFill>
              </a:rPr>
              <a:t>l</a:t>
            </a:r>
            <a:endParaRPr lang="en-GB" sz="6700" dirty="0" smtClean="0">
              <a:solidFill>
                <a:srgbClr val="FF0000"/>
              </a:solidFill>
            </a:endParaRPr>
          </a:p>
          <a:p>
            <a:r>
              <a:rPr lang="en-GB" dirty="0" smtClean="0"/>
              <a:t>Inadequate knowledge or vocabulary</a:t>
            </a:r>
          </a:p>
          <a:p>
            <a:r>
              <a:rPr lang="en-GB" dirty="0" smtClean="0"/>
              <a:t>Differences in interpretation</a:t>
            </a:r>
          </a:p>
          <a:p>
            <a:r>
              <a:rPr lang="en-GB" dirty="0" smtClean="0"/>
              <a:t>Language differences</a:t>
            </a:r>
          </a:p>
          <a:p>
            <a:r>
              <a:rPr lang="en-GB" dirty="0" smtClean="0"/>
              <a:t>Inappropriate use of expressions</a:t>
            </a:r>
          </a:p>
          <a:p>
            <a:r>
              <a:rPr lang="en-GB" dirty="0" err="1" smtClean="0"/>
              <a:t>Overabstraction</a:t>
            </a:r>
            <a:r>
              <a:rPr lang="en-GB" dirty="0" smtClean="0"/>
              <a:t> or ambiguity</a:t>
            </a:r>
          </a:p>
          <a:p>
            <a:r>
              <a:rPr lang="en-GB" dirty="0" smtClean="0"/>
              <a:t>Polarization</a:t>
            </a:r>
          </a:p>
          <a:p>
            <a:endParaRPr lang="en-GB" dirty="0" smtClean="0"/>
          </a:p>
          <a:p>
            <a:r>
              <a:rPr lang="en-GB" sz="5800" dirty="0" smtClean="0">
                <a:solidFill>
                  <a:srgbClr val="FF0000"/>
                </a:solidFill>
              </a:rPr>
              <a:t>Non-verbal</a:t>
            </a:r>
          </a:p>
          <a:p>
            <a:endParaRPr lang="en-GB" dirty="0" smtClean="0"/>
          </a:p>
          <a:p>
            <a:r>
              <a:rPr lang="en-GB" dirty="0" smtClean="0"/>
              <a:t>Inappropriate or conflicting signals</a:t>
            </a:r>
          </a:p>
          <a:p>
            <a:r>
              <a:rPr lang="en-GB" dirty="0" smtClean="0"/>
              <a:t>Differences in perception</a:t>
            </a:r>
          </a:p>
          <a:p>
            <a:r>
              <a:rPr lang="en-GB" dirty="0" smtClean="0"/>
              <a:t>Inappropriate emotions</a:t>
            </a:r>
          </a:p>
          <a:p>
            <a:r>
              <a:rPr lang="en-GB" dirty="0" smtClean="0"/>
              <a:t>Physical distractions</a:t>
            </a:r>
          </a:p>
          <a:p>
            <a:endParaRPr lang="en-GB" dirty="0" smtClean="0"/>
          </a:p>
        </p:txBody>
      </p:sp>
    </p:spTree>
    <p:extLst>
      <p:ext uri="{BB962C8B-B14F-4D97-AF65-F5344CB8AC3E}">
        <p14:creationId xmlns:p14="http://schemas.microsoft.com/office/powerpoint/2010/main" val="2728555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 </a:t>
            </a:r>
            <a:endParaRPr lang="en-GB" dirty="0"/>
          </a:p>
        </p:txBody>
      </p:sp>
      <p:sp>
        <p:nvSpPr>
          <p:cNvPr id="3" name="Content Placeholder 2"/>
          <p:cNvSpPr>
            <a:spLocks noGrp="1"/>
          </p:cNvSpPr>
          <p:nvPr>
            <p:ph idx="1"/>
          </p:nvPr>
        </p:nvSpPr>
        <p:spPr/>
        <p:txBody>
          <a:bodyPr/>
          <a:lstStyle/>
          <a:p>
            <a:r>
              <a:rPr lang="en-GB" dirty="0" smtClean="0">
                <a:solidFill>
                  <a:srgbClr val="FF0000"/>
                </a:solidFill>
              </a:rPr>
              <a:t>Symbolic</a:t>
            </a:r>
          </a:p>
          <a:p>
            <a:endParaRPr lang="en-GB" dirty="0">
              <a:solidFill>
                <a:srgbClr val="FF0000"/>
              </a:solidFill>
            </a:endParaRPr>
          </a:p>
          <a:p>
            <a:r>
              <a:rPr lang="en-GB" dirty="0" smtClean="0"/>
              <a:t>Colours</a:t>
            </a:r>
          </a:p>
          <a:p>
            <a:r>
              <a:rPr lang="en-GB" dirty="0" smtClean="0"/>
              <a:t>Shapes Design</a:t>
            </a:r>
          </a:p>
          <a:p>
            <a:r>
              <a:rPr lang="en-GB" dirty="0"/>
              <a:t> </a:t>
            </a:r>
            <a:r>
              <a:rPr lang="en-GB" dirty="0" smtClean="0"/>
              <a:t>Smells etc.</a:t>
            </a:r>
          </a:p>
          <a:p>
            <a:endParaRPr lang="en-GB" dirty="0"/>
          </a:p>
        </p:txBody>
      </p:sp>
    </p:spTree>
    <p:extLst>
      <p:ext uri="{BB962C8B-B14F-4D97-AF65-F5344CB8AC3E}">
        <p14:creationId xmlns:p14="http://schemas.microsoft.com/office/powerpoint/2010/main" val="2884502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1680" y="1889038"/>
            <a:ext cx="5256584" cy="3937364"/>
          </a:xfrm>
        </p:spPr>
      </p:pic>
    </p:spTree>
    <p:extLst>
      <p:ext uri="{BB962C8B-B14F-4D97-AF65-F5344CB8AC3E}">
        <p14:creationId xmlns:p14="http://schemas.microsoft.com/office/powerpoint/2010/main" val="2501100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370" name="Group 2"/>
          <p:cNvGrpSpPr>
            <a:grpSpLocks noChangeAspect="1"/>
          </p:cNvGrpSpPr>
          <p:nvPr/>
        </p:nvGrpSpPr>
        <p:grpSpPr bwMode="auto">
          <a:xfrm>
            <a:off x="1001713" y="2251075"/>
            <a:ext cx="9618662" cy="4219575"/>
            <a:chOff x="-302" y="972"/>
            <a:chExt cx="15422" cy="8400"/>
          </a:xfrm>
        </p:grpSpPr>
        <p:sp>
          <p:nvSpPr>
            <p:cNvPr id="58376" name="AutoShape 3"/>
            <p:cNvSpPr>
              <a:spLocks noChangeAspect="1" noChangeArrowheads="1"/>
            </p:cNvSpPr>
            <p:nvPr/>
          </p:nvSpPr>
          <p:spPr bwMode="auto">
            <a:xfrm>
              <a:off x="-302" y="972"/>
              <a:ext cx="15422" cy="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77" name="Text Box 4"/>
            <p:cNvSpPr txBox="1">
              <a:spLocks noChangeArrowheads="1"/>
            </p:cNvSpPr>
            <p:nvPr/>
          </p:nvSpPr>
          <p:spPr bwMode="auto">
            <a:xfrm>
              <a:off x="1512" y="7126"/>
              <a:ext cx="144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Distortion</a:t>
              </a:r>
              <a:endParaRPr lang="en-GB" altLang="en-US" sz="1800"/>
            </a:p>
          </p:txBody>
        </p:sp>
        <p:sp>
          <p:nvSpPr>
            <p:cNvPr id="58378" name="Text Box 5"/>
            <p:cNvSpPr txBox="1">
              <a:spLocks noChangeArrowheads="1"/>
            </p:cNvSpPr>
            <p:nvPr/>
          </p:nvSpPr>
          <p:spPr bwMode="auto">
            <a:xfrm>
              <a:off x="4752" y="7092"/>
              <a:ext cx="144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Noise</a:t>
              </a:r>
              <a:endParaRPr lang="en-GB" altLang="en-US" sz="1800"/>
            </a:p>
          </p:txBody>
        </p:sp>
        <p:sp>
          <p:nvSpPr>
            <p:cNvPr id="58379" name="Oval 6"/>
            <p:cNvSpPr>
              <a:spLocks noChangeArrowheads="1"/>
            </p:cNvSpPr>
            <p:nvPr/>
          </p:nvSpPr>
          <p:spPr bwMode="auto">
            <a:xfrm>
              <a:off x="1692" y="2412"/>
              <a:ext cx="4140" cy="4680"/>
            </a:xfrm>
            <a:prstGeom prst="ellipse">
              <a:avLst/>
            </a:prstGeom>
            <a:noFill/>
            <a:ln w="12700">
              <a:solidFill>
                <a:srgbClr val="0000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80" name="Oval 7"/>
            <p:cNvSpPr>
              <a:spLocks noChangeArrowheads="1"/>
            </p:cNvSpPr>
            <p:nvPr/>
          </p:nvSpPr>
          <p:spPr bwMode="auto">
            <a:xfrm>
              <a:off x="5112" y="2412"/>
              <a:ext cx="4140" cy="4680"/>
            </a:xfrm>
            <a:prstGeom prst="ellipse">
              <a:avLst/>
            </a:prstGeom>
            <a:gradFill rotWithShape="1">
              <a:gsLst>
                <a:gs pos="0">
                  <a:srgbClr val="CCFFCC"/>
                </a:gs>
                <a:gs pos="100000">
                  <a:srgbClr val="5E765E"/>
                </a:gs>
              </a:gsLst>
              <a:lin ang="5400000" scaled="1"/>
            </a:gradFill>
            <a:ln w="12700">
              <a:solidFill>
                <a:srgbClr val="000000"/>
              </a:solidFill>
              <a:prstDash val="lgDash"/>
              <a:round/>
              <a:headEnd/>
              <a:tailEnd/>
            </a:ln>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81" name="Oval 8"/>
            <p:cNvSpPr>
              <a:spLocks noChangeArrowheads="1"/>
            </p:cNvSpPr>
            <p:nvPr/>
          </p:nvSpPr>
          <p:spPr bwMode="auto">
            <a:xfrm>
              <a:off x="1692" y="2412"/>
              <a:ext cx="4140" cy="4680"/>
            </a:xfrm>
            <a:prstGeom prst="ellipse">
              <a:avLst/>
            </a:prstGeom>
            <a:gradFill rotWithShape="1">
              <a:gsLst>
                <a:gs pos="0">
                  <a:srgbClr val="99CCFF"/>
                </a:gs>
                <a:gs pos="50000">
                  <a:srgbClr val="475E76"/>
                </a:gs>
                <a:gs pos="100000">
                  <a:srgbClr val="99CCFF"/>
                </a:gs>
              </a:gsLst>
              <a:lin ang="5400000" scaled="1"/>
            </a:gradFill>
            <a:ln w="12700">
              <a:solidFill>
                <a:srgbClr val="000000"/>
              </a:solidFill>
              <a:prstDash val="lgDash"/>
              <a:round/>
              <a:headEnd/>
              <a:tailEnd/>
            </a:ln>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82" name="Rectangle 9"/>
            <p:cNvSpPr>
              <a:spLocks noChangeArrowheads="1"/>
            </p:cNvSpPr>
            <p:nvPr/>
          </p:nvSpPr>
          <p:spPr bwMode="auto">
            <a:xfrm>
              <a:off x="4392" y="1872"/>
              <a:ext cx="2160" cy="5760"/>
            </a:xfrm>
            <a:prstGeom prst="rect">
              <a:avLst/>
            </a:prstGeom>
            <a:noFill/>
            <a:ln w="19050"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95242" name="Text Box 10"/>
            <p:cNvSpPr txBox="1">
              <a:spLocks noChangeArrowheads="1"/>
            </p:cNvSpPr>
            <p:nvPr/>
          </p:nvSpPr>
          <p:spPr bwMode="auto">
            <a:xfrm>
              <a:off x="1873" y="4212"/>
              <a:ext cx="7200" cy="1080"/>
            </a:xfrm>
            <a:prstGeom prst="rect">
              <a:avLst/>
            </a:prstGeom>
            <a:gradFill rotWithShape="1">
              <a:gsLst>
                <a:gs pos="0">
                  <a:srgbClr val="CCFFFF"/>
                </a:gs>
                <a:gs pos="50000">
                  <a:srgbClr val="5E7676"/>
                </a:gs>
                <a:gs pos="100000">
                  <a:srgbClr val="CCFFFF"/>
                </a:gs>
              </a:gsLst>
              <a:lin ang="5400000" scaled="1"/>
            </a:gradFill>
            <a:ln w="9525">
              <a:solidFill>
                <a:srgbClr val="F8F8F8"/>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endParaRPr lang="en-GB" altLang="en-US" sz="1200" b="1">
                <a:latin typeface="Times New Roman" pitchFamily="18" charset="0"/>
              </a:endParaRPr>
            </a:p>
            <a:p>
              <a:pPr algn="ctr" eaLnBrk="1" hangingPunct="1"/>
              <a:r>
                <a:rPr lang="en-GB" altLang="en-US" sz="1600" b="1">
                  <a:effectLst>
                    <a:outerShdw blurRad="38100" dist="38100" dir="2700000" algn="tl">
                      <a:srgbClr val="FFFFFF"/>
                    </a:outerShdw>
                  </a:effectLst>
                  <a:latin typeface="Times New Roman" pitchFamily="18" charset="0"/>
                </a:rPr>
                <a:t>Media</a:t>
              </a:r>
              <a:endParaRPr lang="en-GB" altLang="en-US" sz="1800"/>
            </a:p>
          </p:txBody>
        </p:sp>
        <p:sp>
          <p:nvSpPr>
            <p:cNvPr id="58384" name="Text Box 11"/>
            <p:cNvSpPr txBox="1">
              <a:spLocks noChangeArrowheads="1"/>
            </p:cNvSpPr>
            <p:nvPr/>
          </p:nvSpPr>
          <p:spPr bwMode="auto">
            <a:xfrm>
              <a:off x="7452" y="7092"/>
              <a:ext cx="180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Distortion</a:t>
              </a:r>
              <a:endParaRPr lang="en-GB" altLang="en-US" sz="1800"/>
            </a:p>
          </p:txBody>
        </p:sp>
        <p:sp>
          <p:nvSpPr>
            <p:cNvPr id="58385" name="Line 12"/>
            <p:cNvSpPr>
              <a:spLocks noChangeShapeType="1"/>
            </p:cNvSpPr>
            <p:nvPr/>
          </p:nvSpPr>
          <p:spPr bwMode="auto">
            <a:xfrm>
              <a:off x="1512" y="4752"/>
              <a:ext cx="1260" cy="1"/>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58386" name="Text Box 13"/>
            <p:cNvSpPr txBox="1">
              <a:spLocks noChangeArrowheads="1"/>
            </p:cNvSpPr>
            <p:nvPr/>
          </p:nvSpPr>
          <p:spPr bwMode="auto">
            <a:xfrm>
              <a:off x="13320" y="3492"/>
              <a:ext cx="126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87" name="Rectangle 14"/>
            <p:cNvSpPr>
              <a:spLocks noChangeArrowheads="1"/>
            </p:cNvSpPr>
            <p:nvPr/>
          </p:nvSpPr>
          <p:spPr bwMode="auto">
            <a:xfrm>
              <a:off x="7632" y="1872"/>
              <a:ext cx="1440" cy="5760"/>
            </a:xfrm>
            <a:prstGeom prst="rect">
              <a:avLst/>
            </a:prstGeom>
            <a:noFill/>
            <a:ln w="19050"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4115" name="AutoShape 15"/>
            <p:cNvSpPr>
              <a:spLocks noChangeArrowheads="1"/>
            </p:cNvSpPr>
            <p:nvPr/>
          </p:nvSpPr>
          <p:spPr bwMode="auto">
            <a:xfrm>
              <a:off x="6193" y="4032"/>
              <a:ext cx="1800" cy="1520"/>
            </a:xfrm>
            <a:prstGeom prst="rightArrow">
              <a:avLst>
                <a:gd name="adj1" fmla="val 50000"/>
                <a:gd name="adj2" fmla="val 29605"/>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89" name="Text Box 16"/>
            <p:cNvSpPr txBox="1">
              <a:spLocks noChangeArrowheads="1"/>
            </p:cNvSpPr>
            <p:nvPr/>
          </p:nvSpPr>
          <p:spPr bwMode="auto">
            <a:xfrm>
              <a:off x="6192" y="4392"/>
              <a:ext cx="1440"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Decoded Message</a:t>
              </a:r>
              <a:endParaRPr lang="en-GB" altLang="en-US" sz="1800"/>
            </a:p>
          </p:txBody>
        </p:sp>
        <p:sp>
          <p:nvSpPr>
            <p:cNvPr id="4117" name="AutoShape 17"/>
            <p:cNvSpPr>
              <a:spLocks noChangeArrowheads="1"/>
            </p:cNvSpPr>
            <p:nvPr/>
          </p:nvSpPr>
          <p:spPr bwMode="auto">
            <a:xfrm>
              <a:off x="3133" y="4032"/>
              <a:ext cx="1440" cy="1520"/>
            </a:xfrm>
            <a:prstGeom prst="rightArrow">
              <a:avLst>
                <a:gd name="adj1" fmla="val 50000"/>
                <a:gd name="adj2" fmla="val 25000"/>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91" name="Text Box 18"/>
            <p:cNvSpPr txBox="1">
              <a:spLocks noChangeArrowheads="1"/>
            </p:cNvSpPr>
            <p:nvPr/>
          </p:nvSpPr>
          <p:spPr bwMode="auto">
            <a:xfrm>
              <a:off x="3132" y="4392"/>
              <a:ext cx="1440"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Encoded Message</a:t>
              </a:r>
              <a:endParaRPr lang="en-GB" altLang="en-US" sz="1800"/>
            </a:p>
          </p:txBody>
        </p:sp>
        <p:sp>
          <p:nvSpPr>
            <p:cNvPr id="58392" name="Oval 19"/>
            <p:cNvSpPr>
              <a:spLocks noChangeArrowheads="1"/>
            </p:cNvSpPr>
            <p:nvPr/>
          </p:nvSpPr>
          <p:spPr bwMode="auto">
            <a:xfrm>
              <a:off x="5112" y="2412"/>
              <a:ext cx="4140" cy="4680"/>
            </a:xfrm>
            <a:prstGeom prst="ellipse">
              <a:avLst/>
            </a:prstGeom>
            <a:noFill/>
            <a:ln w="12700">
              <a:solidFill>
                <a:srgbClr val="0000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4120" name="Text Box 20"/>
            <p:cNvSpPr txBox="1">
              <a:spLocks noChangeArrowheads="1"/>
            </p:cNvSpPr>
            <p:nvPr/>
          </p:nvSpPr>
          <p:spPr bwMode="auto">
            <a:xfrm>
              <a:off x="8353" y="4392"/>
              <a:ext cx="1440" cy="720"/>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Receivers</a:t>
              </a:r>
              <a:endParaRPr lang="en-GB" altLang="en-US" sz="1800"/>
            </a:p>
          </p:txBody>
        </p:sp>
        <p:sp>
          <p:nvSpPr>
            <p:cNvPr id="58394" name="Line 21"/>
            <p:cNvSpPr>
              <a:spLocks noChangeShapeType="1"/>
            </p:cNvSpPr>
            <p:nvPr/>
          </p:nvSpPr>
          <p:spPr bwMode="auto">
            <a:xfrm>
              <a:off x="9432" y="5332"/>
              <a:ext cx="1" cy="306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8395" name="Oval 22"/>
            <p:cNvSpPr>
              <a:spLocks noChangeArrowheads="1"/>
            </p:cNvSpPr>
            <p:nvPr/>
          </p:nvSpPr>
          <p:spPr bwMode="auto">
            <a:xfrm>
              <a:off x="1692" y="2412"/>
              <a:ext cx="4140" cy="4680"/>
            </a:xfrm>
            <a:prstGeom prst="ellipse">
              <a:avLst/>
            </a:prstGeom>
            <a:noFill/>
            <a:ln w="12700">
              <a:solidFill>
                <a:srgbClr val="0000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58396" name="Rectangle 23"/>
            <p:cNvSpPr>
              <a:spLocks noChangeArrowheads="1"/>
            </p:cNvSpPr>
            <p:nvPr/>
          </p:nvSpPr>
          <p:spPr bwMode="auto">
            <a:xfrm>
              <a:off x="1512" y="1872"/>
              <a:ext cx="1440" cy="5760"/>
            </a:xfrm>
            <a:prstGeom prst="rect">
              <a:avLst/>
            </a:prstGeom>
            <a:noFill/>
            <a:ln w="19050"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4124" name="Text Box 24"/>
            <p:cNvSpPr txBox="1">
              <a:spLocks noChangeArrowheads="1"/>
            </p:cNvSpPr>
            <p:nvPr/>
          </p:nvSpPr>
          <p:spPr bwMode="auto">
            <a:xfrm>
              <a:off x="6193" y="5652"/>
              <a:ext cx="1980" cy="1080"/>
            </a:xfrm>
            <a:prstGeom prst="rect">
              <a:avLst/>
            </a:prstGeom>
            <a:noFill/>
            <a:ln>
              <a:noFill/>
            </a:ln>
            <a:effectLst>
              <a:outerShdw dist="107763" dir="81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solidFill>
                    <a:srgbClr val="FFFFFF"/>
                  </a:solidFill>
                  <a:latin typeface="Times New Roman" pitchFamily="18" charset="0"/>
                </a:rPr>
                <a:t>Receiver’s Frame of Reference</a:t>
              </a:r>
              <a:endParaRPr lang="en-GB" altLang="en-US" sz="1800"/>
            </a:p>
          </p:txBody>
        </p:sp>
        <p:sp>
          <p:nvSpPr>
            <p:cNvPr id="4125" name="Text Box 25"/>
            <p:cNvSpPr txBox="1">
              <a:spLocks noChangeArrowheads="1"/>
            </p:cNvSpPr>
            <p:nvPr/>
          </p:nvSpPr>
          <p:spPr bwMode="auto">
            <a:xfrm>
              <a:off x="3133" y="2952"/>
              <a:ext cx="1980" cy="1080"/>
            </a:xfrm>
            <a:prstGeom prst="rect">
              <a:avLst/>
            </a:prstGeom>
            <a:noFill/>
            <a:ln>
              <a:noFill/>
            </a:ln>
            <a:effectLst>
              <a:outerShdw dist="107763" dir="81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solidFill>
                    <a:srgbClr val="FFFFFF"/>
                  </a:solidFill>
                  <a:latin typeface="Times New Roman" pitchFamily="18" charset="0"/>
                </a:rPr>
                <a:t>Sender’s Frame of Reference</a:t>
              </a:r>
              <a:endParaRPr lang="en-GB" altLang="en-US" sz="1800"/>
            </a:p>
          </p:txBody>
        </p:sp>
        <p:sp>
          <p:nvSpPr>
            <p:cNvPr id="58399" name="Line 26"/>
            <p:cNvSpPr>
              <a:spLocks noChangeShapeType="1"/>
            </p:cNvSpPr>
            <p:nvPr/>
          </p:nvSpPr>
          <p:spPr bwMode="auto">
            <a:xfrm flipH="1">
              <a:off x="5652" y="8371"/>
              <a:ext cx="3780" cy="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27" name="Text Box 27"/>
            <p:cNvSpPr txBox="1">
              <a:spLocks noChangeArrowheads="1"/>
            </p:cNvSpPr>
            <p:nvPr/>
          </p:nvSpPr>
          <p:spPr bwMode="auto">
            <a:xfrm>
              <a:off x="1440" y="3439"/>
              <a:ext cx="1980" cy="720"/>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Sender Requirements</a:t>
              </a:r>
              <a:endParaRPr lang="en-GB" altLang="en-US" sz="1800"/>
            </a:p>
          </p:txBody>
        </p:sp>
        <p:sp>
          <p:nvSpPr>
            <p:cNvPr id="4128" name="Text Box 28"/>
            <p:cNvSpPr txBox="1">
              <a:spLocks noChangeArrowheads="1"/>
            </p:cNvSpPr>
            <p:nvPr/>
          </p:nvSpPr>
          <p:spPr bwMode="auto">
            <a:xfrm>
              <a:off x="1440" y="5634"/>
              <a:ext cx="1980" cy="720"/>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Receiver Requirements</a:t>
              </a:r>
              <a:endParaRPr lang="en-GB" altLang="en-US" sz="1800"/>
            </a:p>
          </p:txBody>
        </p:sp>
        <p:sp>
          <p:nvSpPr>
            <p:cNvPr id="4129" name="Text Box 29"/>
            <p:cNvSpPr txBox="1">
              <a:spLocks noChangeArrowheads="1"/>
            </p:cNvSpPr>
            <p:nvPr/>
          </p:nvSpPr>
          <p:spPr bwMode="auto">
            <a:xfrm>
              <a:off x="4360" y="7894"/>
              <a:ext cx="1440" cy="720"/>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Feedback</a:t>
              </a:r>
              <a:endParaRPr lang="en-GB" altLang="en-US" sz="1800"/>
            </a:p>
          </p:txBody>
        </p:sp>
      </p:grpSp>
      <p:sp>
        <p:nvSpPr>
          <p:cNvPr id="58371" name="Rectangle 30"/>
          <p:cNvSpPr>
            <a:spLocks noChangeArrowheads="1"/>
          </p:cNvSpPr>
          <p:nvPr/>
        </p:nvSpPr>
        <p:spPr bwMode="auto">
          <a:xfrm>
            <a:off x="179388" y="1593850"/>
            <a:ext cx="8148637"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4000" dirty="0">
                <a:solidFill>
                  <a:srgbClr val="C00000"/>
                </a:solidFill>
              </a:rPr>
              <a:t>Linear Model of Communications</a:t>
            </a:r>
          </a:p>
        </p:txBody>
      </p:sp>
      <p:sp>
        <p:nvSpPr>
          <p:cNvPr id="58372" name="Rectangle 31"/>
          <p:cNvSpPr>
            <a:spLocks noChangeArrowheads="1"/>
          </p:cNvSpPr>
          <p:nvPr/>
        </p:nvSpPr>
        <p:spPr bwMode="auto">
          <a:xfrm>
            <a:off x="1001713" y="6040438"/>
            <a:ext cx="4260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GB" altLang="en-US" sz="1800"/>
              <a:t>Shramm and Shannon &amp; Weaver (1962)</a:t>
            </a:r>
          </a:p>
        </p:txBody>
      </p:sp>
      <p:sp>
        <p:nvSpPr>
          <p:cNvPr id="58373" name="Slide Number Placeholder 3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92AE7191-5D19-4066-9E20-C3ED75EBE954}" type="slidenum">
              <a:rPr lang="en-GB" altLang="en-US" sz="1200"/>
              <a:pPr eaLnBrk="1" hangingPunct="1"/>
              <a:t>7</a:t>
            </a:fld>
            <a:endParaRPr lang="en-GB" altLang="en-US" sz="1200"/>
          </a:p>
        </p:txBody>
      </p:sp>
      <p:sp>
        <p:nvSpPr>
          <p:cNvPr id="58374" name="Title 1"/>
          <p:cNvSpPr>
            <a:spLocks noGrp="1"/>
          </p:cNvSpPr>
          <p:nvPr>
            <p:ph type="title"/>
          </p:nvPr>
        </p:nvSpPr>
        <p:spPr>
          <a:xfrm>
            <a:off x="171222" y="396614"/>
            <a:ext cx="8229600" cy="555625"/>
          </a:xfrm>
        </p:spPr>
        <p:txBody>
          <a:bodyPr>
            <a:noAutofit/>
          </a:bodyPr>
          <a:lstStyle/>
          <a:p>
            <a:pPr algn="l"/>
            <a:r>
              <a:rPr lang="en-GB" altLang="en-US" sz="4000" dirty="0" smtClean="0">
                <a:latin typeface="+mn-lt"/>
              </a:rPr>
              <a:t>International Business Communication </a:t>
            </a:r>
            <a:endParaRPr lang="en-GB" altLang="en-US" sz="4000" dirty="0" smtClean="0">
              <a:latin typeface="+mn-lt"/>
            </a:endParaRPr>
          </a:p>
        </p:txBody>
      </p:sp>
      <p:sp>
        <p:nvSpPr>
          <p:cNvPr id="58375" name="Rectangle 1"/>
          <p:cNvSpPr>
            <a:spLocks noChangeArrowheads="1"/>
          </p:cNvSpPr>
          <p:nvPr/>
        </p:nvSpPr>
        <p:spPr bwMode="auto">
          <a:xfrm>
            <a:off x="58738" y="981075"/>
            <a:ext cx="57880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GB" altLang="en-US" sz="1800" b="1" dirty="0"/>
              <a:t>Communication</a:t>
            </a:r>
            <a:r>
              <a:rPr lang="en-GB" altLang="en-US" sz="1800" dirty="0"/>
              <a:t> is a two way process of  sharing information </a:t>
            </a:r>
          </a:p>
        </p:txBody>
      </p:sp>
    </p:spTree>
    <p:extLst>
      <p:ext uri="{BB962C8B-B14F-4D97-AF65-F5344CB8AC3E}">
        <p14:creationId xmlns:p14="http://schemas.microsoft.com/office/powerpoint/2010/main" val="274133217"/>
      </p:ext>
    </p:extLst>
  </p:cSld>
  <p:clrMapOvr>
    <a:masterClrMapping/>
  </p:clrMapOvr>
  <p:transition spd="med" advClick="0" advTm="5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9287" y="979060"/>
            <a:ext cx="8229600" cy="1143000"/>
          </a:xfrm>
        </p:spPr>
        <p:txBody>
          <a:bodyPr/>
          <a:lstStyle/>
          <a:p>
            <a:pPr algn="l"/>
            <a:r>
              <a:rPr lang="en-GB" altLang="en-US" sz="2400" dirty="0" smtClean="0">
                <a:solidFill>
                  <a:srgbClr val="C00000"/>
                </a:solidFill>
                <a:latin typeface="FreightSans Pro Semibold" charset="0"/>
              </a:rPr>
              <a:t>The INFLUENCE OF INTERMEDIEARIES</a:t>
            </a:r>
          </a:p>
        </p:txBody>
      </p:sp>
      <p:grpSp>
        <p:nvGrpSpPr>
          <p:cNvPr id="2" name="Group 34"/>
          <p:cNvGrpSpPr>
            <a:grpSpLocks/>
          </p:cNvGrpSpPr>
          <p:nvPr/>
        </p:nvGrpSpPr>
        <p:grpSpPr bwMode="auto">
          <a:xfrm>
            <a:off x="323850" y="1628775"/>
            <a:ext cx="8424863" cy="4968875"/>
            <a:chOff x="540" y="2196"/>
            <a:chExt cx="10440" cy="5282"/>
          </a:xfrm>
        </p:grpSpPr>
        <p:grpSp>
          <p:nvGrpSpPr>
            <p:cNvPr id="82965" name="Group 35"/>
            <p:cNvGrpSpPr>
              <a:grpSpLocks/>
            </p:cNvGrpSpPr>
            <p:nvPr/>
          </p:nvGrpSpPr>
          <p:grpSpPr bwMode="auto">
            <a:xfrm>
              <a:off x="3560" y="2196"/>
              <a:ext cx="7420" cy="5282"/>
              <a:chOff x="3560" y="2196"/>
              <a:chExt cx="7420" cy="5282"/>
            </a:xfrm>
          </p:grpSpPr>
          <p:sp>
            <p:nvSpPr>
              <p:cNvPr id="37924" name="Text Box 36"/>
              <p:cNvSpPr txBox="1">
                <a:spLocks noChangeArrowheads="1"/>
              </p:cNvSpPr>
              <p:nvPr/>
            </p:nvSpPr>
            <p:spPr bwMode="auto">
              <a:xfrm>
                <a:off x="3561" y="2339"/>
                <a:ext cx="7199" cy="4681"/>
              </a:xfrm>
              <a:prstGeom prst="rect">
                <a:avLst/>
              </a:prstGeom>
              <a:gradFill rotWithShape="1">
                <a:gsLst>
                  <a:gs pos="0">
                    <a:srgbClr val="CCFFFF"/>
                  </a:gs>
                  <a:gs pos="50000">
                    <a:srgbClr val="5E7676"/>
                  </a:gs>
                  <a:gs pos="100000">
                    <a:srgbClr val="CCFFFF"/>
                  </a:gs>
                </a:gsLst>
                <a:lin ang="5400000" scaled="1"/>
              </a:gradFill>
              <a:ln w="9525">
                <a:solidFill>
                  <a:srgbClr val="F8F8F8"/>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endParaRPr lang="en-GB" altLang="en-US" sz="1200" b="1"/>
              </a:p>
              <a:p>
                <a:pPr eaLnBrk="1" hangingPunct="1"/>
                <a:r>
                  <a:rPr lang="en-GB" altLang="en-US" sz="1600" b="1">
                    <a:effectLst>
                      <a:outerShdw blurRad="38100" dist="38100" dir="2700000" algn="tl">
                        <a:srgbClr val="FFFFFF"/>
                      </a:outerShdw>
                    </a:effectLst>
                  </a:rPr>
                  <a:t>       Media</a:t>
                </a:r>
                <a:endParaRPr lang="en-GB" altLang="en-US" sz="1800"/>
              </a:p>
            </p:txBody>
          </p:sp>
          <p:grpSp>
            <p:nvGrpSpPr>
              <p:cNvPr id="82970" name="Group 37"/>
              <p:cNvGrpSpPr>
                <a:grpSpLocks/>
              </p:cNvGrpSpPr>
              <p:nvPr/>
            </p:nvGrpSpPr>
            <p:grpSpPr bwMode="auto">
              <a:xfrm>
                <a:off x="4500" y="2196"/>
                <a:ext cx="6480" cy="5282"/>
                <a:chOff x="4500" y="2196"/>
                <a:chExt cx="6480" cy="5282"/>
              </a:xfrm>
            </p:grpSpPr>
            <p:sp>
              <p:nvSpPr>
                <p:cNvPr id="82971" name="Line 38"/>
                <p:cNvSpPr>
                  <a:spLocks noChangeShapeType="1"/>
                </p:cNvSpPr>
                <p:nvPr/>
              </p:nvSpPr>
              <p:spPr bwMode="auto">
                <a:xfrm flipV="1">
                  <a:off x="7200" y="2400"/>
                  <a:ext cx="2520" cy="1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72" name="Line 39"/>
                <p:cNvSpPr>
                  <a:spLocks noChangeShapeType="1"/>
                </p:cNvSpPr>
                <p:nvPr/>
              </p:nvSpPr>
              <p:spPr bwMode="auto">
                <a:xfrm flipV="1">
                  <a:off x="7200" y="2925"/>
                  <a:ext cx="2520" cy="1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73" name="Line 40"/>
                <p:cNvSpPr>
                  <a:spLocks noChangeShapeType="1"/>
                </p:cNvSpPr>
                <p:nvPr/>
              </p:nvSpPr>
              <p:spPr bwMode="auto">
                <a:xfrm flipV="1">
                  <a:off x="7920" y="3420"/>
                  <a:ext cx="1800" cy="1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74" name="Line 41"/>
                <p:cNvSpPr>
                  <a:spLocks noChangeShapeType="1"/>
                </p:cNvSpPr>
                <p:nvPr/>
              </p:nvSpPr>
              <p:spPr bwMode="auto">
                <a:xfrm>
                  <a:off x="7920" y="3876"/>
                  <a:ext cx="1800" cy="1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grpSp>
              <p:nvGrpSpPr>
                <p:cNvPr id="82975" name="Group 42"/>
                <p:cNvGrpSpPr>
                  <a:grpSpLocks/>
                </p:cNvGrpSpPr>
                <p:nvPr/>
              </p:nvGrpSpPr>
              <p:grpSpPr bwMode="auto">
                <a:xfrm>
                  <a:off x="9900" y="2196"/>
                  <a:ext cx="1080" cy="5282"/>
                  <a:chOff x="9900" y="2196"/>
                  <a:chExt cx="1080" cy="5282"/>
                </a:xfrm>
              </p:grpSpPr>
              <p:sp>
                <p:nvSpPr>
                  <p:cNvPr id="15402" name="Text Box 43"/>
                  <p:cNvSpPr txBox="1">
                    <a:spLocks noChangeArrowheads="1"/>
                  </p:cNvSpPr>
                  <p:nvPr/>
                </p:nvSpPr>
                <p:spPr bwMode="auto">
                  <a:xfrm>
                    <a:off x="9900" y="3284"/>
                    <a:ext cx="1080" cy="361"/>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03" name="Text Box 44"/>
                  <p:cNvSpPr txBox="1">
                    <a:spLocks noChangeArrowheads="1"/>
                  </p:cNvSpPr>
                  <p:nvPr/>
                </p:nvSpPr>
                <p:spPr bwMode="auto">
                  <a:xfrm>
                    <a:off x="9900" y="3875"/>
                    <a:ext cx="1080" cy="361"/>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04" name="Text Box 45"/>
                  <p:cNvSpPr txBox="1">
                    <a:spLocks noChangeArrowheads="1"/>
                  </p:cNvSpPr>
                  <p:nvPr/>
                </p:nvSpPr>
                <p:spPr bwMode="auto">
                  <a:xfrm>
                    <a:off x="9900" y="2196"/>
                    <a:ext cx="1080" cy="361"/>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05" name="Text Box 46"/>
                  <p:cNvSpPr txBox="1">
                    <a:spLocks noChangeArrowheads="1"/>
                  </p:cNvSpPr>
                  <p:nvPr/>
                </p:nvSpPr>
                <p:spPr bwMode="auto">
                  <a:xfrm>
                    <a:off x="9900" y="2729"/>
                    <a:ext cx="1080" cy="361"/>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06" name="Text Box 47"/>
                  <p:cNvSpPr txBox="1">
                    <a:spLocks noChangeArrowheads="1"/>
                  </p:cNvSpPr>
                  <p:nvPr/>
                </p:nvSpPr>
                <p:spPr bwMode="auto">
                  <a:xfrm>
                    <a:off x="9900" y="6626"/>
                    <a:ext cx="1080" cy="359"/>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07" name="Text Box 48"/>
                  <p:cNvSpPr txBox="1">
                    <a:spLocks noChangeArrowheads="1"/>
                  </p:cNvSpPr>
                  <p:nvPr/>
                </p:nvSpPr>
                <p:spPr bwMode="auto">
                  <a:xfrm>
                    <a:off x="9900" y="6037"/>
                    <a:ext cx="1080" cy="361"/>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08" name="Text Box 49"/>
                  <p:cNvSpPr txBox="1">
                    <a:spLocks noChangeArrowheads="1"/>
                  </p:cNvSpPr>
                  <p:nvPr/>
                </p:nvSpPr>
                <p:spPr bwMode="auto">
                  <a:xfrm>
                    <a:off x="9900" y="4417"/>
                    <a:ext cx="1080" cy="359"/>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09" name="Text Box 50"/>
                  <p:cNvSpPr txBox="1">
                    <a:spLocks noChangeArrowheads="1"/>
                  </p:cNvSpPr>
                  <p:nvPr/>
                </p:nvSpPr>
                <p:spPr bwMode="auto">
                  <a:xfrm>
                    <a:off x="9900" y="4957"/>
                    <a:ext cx="1080" cy="359"/>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10" name="Text Box 51"/>
                  <p:cNvSpPr txBox="1">
                    <a:spLocks noChangeArrowheads="1"/>
                  </p:cNvSpPr>
                  <p:nvPr/>
                </p:nvSpPr>
                <p:spPr bwMode="auto">
                  <a:xfrm>
                    <a:off x="9900" y="5497"/>
                    <a:ext cx="1080" cy="359"/>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sp>
                <p:nvSpPr>
                  <p:cNvPr id="15411" name="Text Box 52"/>
                  <p:cNvSpPr txBox="1">
                    <a:spLocks noChangeArrowheads="1"/>
                  </p:cNvSpPr>
                  <p:nvPr/>
                </p:nvSpPr>
                <p:spPr bwMode="auto">
                  <a:xfrm>
                    <a:off x="9900" y="7117"/>
                    <a:ext cx="1080" cy="361"/>
                  </a:xfrm>
                  <a:prstGeom prst="rect">
                    <a:avLst/>
                  </a:prstGeom>
                  <a:solidFill>
                    <a:srgbClr val="C0C0C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Receivers</a:t>
                    </a:r>
                    <a:endParaRPr lang="en-GB" altLang="en-US">
                      <a:latin typeface="Times New Roman" pitchFamily="18" charset="0"/>
                    </a:endParaRPr>
                  </a:p>
                </p:txBody>
              </p:sp>
            </p:grpSp>
            <p:sp>
              <p:nvSpPr>
                <p:cNvPr id="82976" name="Line 53"/>
                <p:cNvSpPr>
                  <a:spLocks noChangeShapeType="1"/>
                </p:cNvSpPr>
                <p:nvPr/>
              </p:nvSpPr>
              <p:spPr bwMode="auto">
                <a:xfrm flipV="1">
                  <a:off x="7920" y="5676"/>
                  <a:ext cx="1800" cy="1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77" name="Line 54"/>
                <p:cNvSpPr>
                  <a:spLocks noChangeShapeType="1"/>
                </p:cNvSpPr>
                <p:nvPr/>
              </p:nvSpPr>
              <p:spPr bwMode="auto">
                <a:xfrm>
                  <a:off x="7920" y="6037"/>
                  <a:ext cx="1800" cy="1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78" name="Line 55"/>
                <p:cNvSpPr>
                  <a:spLocks noChangeShapeType="1"/>
                </p:cNvSpPr>
                <p:nvPr/>
              </p:nvSpPr>
              <p:spPr bwMode="auto">
                <a:xfrm>
                  <a:off x="7185" y="7222"/>
                  <a:ext cx="2535" cy="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79" name="Line 56"/>
                <p:cNvSpPr>
                  <a:spLocks noChangeShapeType="1"/>
                </p:cNvSpPr>
                <p:nvPr/>
              </p:nvSpPr>
              <p:spPr bwMode="auto">
                <a:xfrm flipV="1">
                  <a:off x="7200" y="6757"/>
                  <a:ext cx="2520" cy="1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80" name="Line 57"/>
                <p:cNvSpPr>
                  <a:spLocks noChangeShapeType="1"/>
                </p:cNvSpPr>
                <p:nvPr/>
              </p:nvSpPr>
              <p:spPr bwMode="auto">
                <a:xfrm flipV="1">
                  <a:off x="4680" y="2520"/>
                  <a:ext cx="1440" cy="16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81" name="Line 58"/>
                <p:cNvSpPr>
                  <a:spLocks noChangeShapeType="1"/>
                </p:cNvSpPr>
                <p:nvPr/>
              </p:nvSpPr>
              <p:spPr bwMode="auto">
                <a:xfrm flipV="1">
                  <a:off x="5040" y="3876"/>
                  <a:ext cx="1620" cy="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82" name="Line 59"/>
                <p:cNvSpPr>
                  <a:spLocks noChangeShapeType="1"/>
                </p:cNvSpPr>
                <p:nvPr/>
              </p:nvSpPr>
              <p:spPr bwMode="auto">
                <a:xfrm flipV="1">
                  <a:off x="5040" y="4596"/>
                  <a:ext cx="450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83" name="Line 60"/>
                <p:cNvSpPr>
                  <a:spLocks noChangeShapeType="1"/>
                </p:cNvSpPr>
                <p:nvPr/>
              </p:nvSpPr>
              <p:spPr bwMode="auto">
                <a:xfrm>
                  <a:off x="5040" y="5136"/>
                  <a:ext cx="45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84" name="Line 61"/>
                <p:cNvSpPr>
                  <a:spLocks noChangeShapeType="1"/>
                </p:cNvSpPr>
                <p:nvPr/>
              </p:nvSpPr>
              <p:spPr bwMode="auto">
                <a:xfrm>
                  <a:off x="5040" y="5316"/>
                  <a:ext cx="162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2985" name="Line 62"/>
                <p:cNvSpPr>
                  <a:spLocks noChangeShapeType="1"/>
                </p:cNvSpPr>
                <p:nvPr/>
              </p:nvSpPr>
              <p:spPr bwMode="auto">
                <a:xfrm>
                  <a:off x="4500" y="5496"/>
                  <a:ext cx="1620" cy="14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grpSp>
        </p:grpSp>
        <p:sp>
          <p:nvSpPr>
            <p:cNvPr id="82966" name="Line 63"/>
            <p:cNvSpPr>
              <a:spLocks noChangeShapeType="1"/>
            </p:cNvSpPr>
            <p:nvPr/>
          </p:nvSpPr>
          <p:spPr bwMode="auto">
            <a:xfrm>
              <a:off x="1980" y="4955"/>
              <a:ext cx="1260" cy="1"/>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5383" name="Text Box 64"/>
            <p:cNvSpPr txBox="1">
              <a:spLocks noChangeArrowheads="1"/>
            </p:cNvSpPr>
            <p:nvPr/>
          </p:nvSpPr>
          <p:spPr bwMode="auto">
            <a:xfrm>
              <a:off x="540" y="4596"/>
              <a:ext cx="1440" cy="721"/>
            </a:xfrm>
            <a:prstGeom prst="rect">
              <a:avLst/>
            </a:prstGeom>
            <a:solidFill>
              <a:srgbClr val="C0C0C0"/>
            </a:solidFill>
            <a:ln w="9525">
              <a:solidFill>
                <a:srgbClr val="000000"/>
              </a:solidFill>
              <a:miter lim="800000"/>
              <a:headEnd/>
              <a:tailEnd/>
            </a:ln>
            <a:effectLst>
              <a:outerShdw dist="107763" dir="27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200" b="1">
                  <a:latin typeface="Times New Roman" pitchFamily="18" charset="0"/>
                </a:rPr>
                <a:t>Sender or Source</a:t>
              </a:r>
              <a:endParaRPr lang="en-GB" altLang="en-US">
                <a:latin typeface="Times New Roman" pitchFamily="18" charset="0"/>
              </a:endParaRPr>
            </a:p>
          </p:txBody>
        </p:sp>
        <p:sp>
          <p:nvSpPr>
            <p:cNvPr id="15384" name="Text Box 65"/>
            <p:cNvSpPr txBox="1">
              <a:spLocks noChangeArrowheads="1"/>
            </p:cNvSpPr>
            <p:nvPr/>
          </p:nvSpPr>
          <p:spPr bwMode="auto">
            <a:xfrm>
              <a:off x="3420" y="4596"/>
              <a:ext cx="1440" cy="721"/>
            </a:xfrm>
            <a:prstGeom prst="rect">
              <a:avLst/>
            </a:prstGeom>
            <a:solidFill>
              <a:srgbClr val="333333"/>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1400" b="1">
                  <a:latin typeface="Times New Roman" pitchFamily="18" charset="0"/>
                </a:rPr>
                <a:t>Messages</a:t>
              </a:r>
              <a:endParaRPr lang="en-GB" altLang="en-US">
                <a:latin typeface="Times New Roman" pitchFamily="18" charset="0"/>
              </a:endParaRPr>
            </a:p>
          </p:txBody>
        </p:sp>
      </p:grpSp>
      <p:grpSp>
        <p:nvGrpSpPr>
          <p:cNvPr id="6" name="Group 66"/>
          <p:cNvGrpSpPr>
            <a:grpSpLocks/>
          </p:cNvGrpSpPr>
          <p:nvPr/>
        </p:nvGrpSpPr>
        <p:grpSpPr bwMode="auto">
          <a:xfrm>
            <a:off x="4395788" y="1773238"/>
            <a:ext cx="1689100" cy="4824412"/>
            <a:chOff x="5940" y="2241"/>
            <a:chExt cx="1980" cy="5236"/>
          </a:xfrm>
        </p:grpSpPr>
        <p:grpSp>
          <p:nvGrpSpPr>
            <p:cNvPr id="82951" name="Group 67"/>
            <p:cNvGrpSpPr>
              <a:grpSpLocks/>
            </p:cNvGrpSpPr>
            <p:nvPr/>
          </p:nvGrpSpPr>
          <p:grpSpPr bwMode="auto">
            <a:xfrm>
              <a:off x="5940" y="6577"/>
              <a:ext cx="1440" cy="900"/>
              <a:chOff x="5940" y="6577"/>
              <a:chExt cx="1440" cy="900"/>
            </a:xfrm>
          </p:grpSpPr>
          <p:sp>
            <p:nvSpPr>
              <p:cNvPr id="15379" name="AutoShape 68"/>
              <p:cNvSpPr>
                <a:spLocks noChangeArrowheads="1"/>
              </p:cNvSpPr>
              <p:nvPr/>
            </p:nvSpPr>
            <p:spPr bwMode="auto">
              <a:xfrm>
                <a:off x="6301" y="6579"/>
                <a:ext cx="899" cy="898"/>
              </a:xfrm>
              <a:prstGeom prst="rightArrow">
                <a:avLst>
                  <a:gd name="adj1" fmla="val 50000"/>
                  <a:gd name="adj2" fmla="val 25000"/>
                </a:avLst>
              </a:prstGeom>
              <a:solidFill>
                <a:srgbClr val="FF000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82964" name="Text Box 69"/>
              <p:cNvSpPr txBox="1">
                <a:spLocks noChangeArrowheads="1"/>
              </p:cNvSpPr>
              <p:nvPr/>
            </p:nvSpPr>
            <p:spPr bwMode="auto">
              <a:xfrm>
                <a:off x="5940" y="6757"/>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Opinion </a:t>
                </a:r>
              </a:p>
              <a:p>
                <a:pPr algn="ctr" eaLnBrk="1" hangingPunct="1"/>
                <a:r>
                  <a:rPr lang="en-GB" altLang="en-US" sz="800" b="1">
                    <a:latin typeface="Times New Roman" pitchFamily="18" charset="0"/>
                  </a:rPr>
                  <a:t>Leaders</a:t>
                </a:r>
                <a:endParaRPr lang="en-GB" altLang="en-US">
                  <a:latin typeface="Times New Roman" pitchFamily="18" charset="0"/>
                </a:endParaRPr>
              </a:p>
            </p:txBody>
          </p:sp>
        </p:grpSp>
        <p:grpSp>
          <p:nvGrpSpPr>
            <p:cNvPr id="82952" name="Group 70"/>
            <p:cNvGrpSpPr>
              <a:grpSpLocks/>
            </p:cNvGrpSpPr>
            <p:nvPr/>
          </p:nvGrpSpPr>
          <p:grpSpPr bwMode="auto">
            <a:xfrm>
              <a:off x="6255" y="2241"/>
              <a:ext cx="1665" cy="4155"/>
              <a:chOff x="6255" y="2241"/>
              <a:chExt cx="1665" cy="4155"/>
            </a:xfrm>
          </p:grpSpPr>
          <p:grpSp>
            <p:nvGrpSpPr>
              <p:cNvPr id="82953" name="Group 71"/>
              <p:cNvGrpSpPr>
                <a:grpSpLocks/>
              </p:cNvGrpSpPr>
              <p:nvPr/>
            </p:nvGrpSpPr>
            <p:grpSpPr bwMode="auto">
              <a:xfrm>
                <a:off x="6255" y="2241"/>
                <a:ext cx="960" cy="900"/>
                <a:chOff x="6255" y="2241"/>
                <a:chExt cx="960" cy="900"/>
              </a:xfrm>
            </p:grpSpPr>
            <p:sp>
              <p:nvSpPr>
                <p:cNvPr id="15377" name="AutoShape 72"/>
                <p:cNvSpPr>
                  <a:spLocks noChangeArrowheads="1"/>
                </p:cNvSpPr>
                <p:nvPr/>
              </p:nvSpPr>
              <p:spPr bwMode="auto">
                <a:xfrm>
                  <a:off x="6314" y="2241"/>
                  <a:ext cx="901" cy="898"/>
                </a:xfrm>
                <a:prstGeom prst="rightArrow">
                  <a:avLst>
                    <a:gd name="adj1" fmla="val 50000"/>
                    <a:gd name="adj2" fmla="val 25000"/>
                  </a:avLst>
                </a:prstGeom>
                <a:solidFill>
                  <a:srgbClr val="FF0000"/>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82962" name="Text Box 73"/>
                <p:cNvSpPr txBox="1">
                  <a:spLocks noChangeArrowheads="1"/>
                </p:cNvSpPr>
                <p:nvPr/>
              </p:nvSpPr>
              <p:spPr bwMode="auto">
                <a:xfrm>
                  <a:off x="6255" y="2430"/>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Opinion </a:t>
                  </a:r>
                </a:p>
                <a:p>
                  <a:pPr algn="ctr" eaLnBrk="1" hangingPunct="1"/>
                  <a:r>
                    <a:rPr lang="en-GB" altLang="en-US" sz="800" b="1">
                      <a:latin typeface="Times New Roman" pitchFamily="18" charset="0"/>
                    </a:rPr>
                    <a:t>Leaders</a:t>
                  </a:r>
                  <a:endParaRPr lang="en-GB" altLang="en-US">
                    <a:latin typeface="Times New Roman" pitchFamily="18" charset="0"/>
                  </a:endParaRPr>
                </a:p>
              </p:txBody>
            </p:sp>
          </p:grpSp>
          <p:grpSp>
            <p:nvGrpSpPr>
              <p:cNvPr id="82954" name="Group 74"/>
              <p:cNvGrpSpPr>
                <a:grpSpLocks/>
              </p:cNvGrpSpPr>
              <p:nvPr/>
            </p:nvGrpSpPr>
            <p:grpSpPr bwMode="auto">
              <a:xfrm>
                <a:off x="6480" y="3270"/>
                <a:ext cx="1440" cy="3126"/>
                <a:chOff x="6480" y="3270"/>
                <a:chExt cx="1440" cy="3126"/>
              </a:xfrm>
            </p:grpSpPr>
            <p:grpSp>
              <p:nvGrpSpPr>
                <p:cNvPr id="82955" name="Group 75"/>
                <p:cNvGrpSpPr>
                  <a:grpSpLocks/>
                </p:cNvGrpSpPr>
                <p:nvPr/>
              </p:nvGrpSpPr>
              <p:grpSpPr bwMode="auto">
                <a:xfrm>
                  <a:off x="6480" y="3270"/>
                  <a:ext cx="1440" cy="900"/>
                  <a:chOff x="6480" y="3270"/>
                  <a:chExt cx="1440" cy="900"/>
                </a:xfrm>
              </p:grpSpPr>
              <p:sp>
                <p:nvSpPr>
                  <p:cNvPr id="15375" name="AutoShape 76"/>
                  <p:cNvSpPr>
                    <a:spLocks noChangeArrowheads="1"/>
                  </p:cNvSpPr>
                  <p:nvPr/>
                </p:nvSpPr>
                <p:spPr bwMode="auto">
                  <a:xfrm>
                    <a:off x="6841" y="3270"/>
                    <a:ext cx="899" cy="906"/>
                  </a:xfrm>
                  <a:prstGeom prst="rightArrow">
                    <a:avLst>
                      <a:gd name="adj1" fmla="val 50000"/>
                      <a:gd name="adj2" fmla="val 25000"/>
                    </a:avLst>
                  </a:prstGeom>
                  <a:solidFill>
                    <a:srgbClr val="3366FF"/>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82960" name="Text Box 77"/>
                  <p:cNvSpPr txBox="1">
                    <a:spLocks noChangeArrowheads="1"/>
                  </p:cNvSpPr>
                  <p:nvPr/>
                </p:nvSpPr>
                <p:spPr bwMode="auto">
                  <a:xfrm>
                    <a:off x="6480" y="3480"/>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Opinion </a:t>
                    </a:r>
                  </a:p>
                  <a:p>
                    <a:pPr algn="ctr" eaLnBrk="1" hangingPunct="1"/>
                    <a:r>
                      <a:rPr lang="en-GB" altLang="en-US" sz="800" b="1">
                        <a:latin typeface="Times New Roman" pitchFamily="18" charset="0"/>
                      </a:rPr>
                      <a:t>Formers</a:t>
                    </a:r>
                    <a:endParaRPr lang="en-GB" altLang="en-US">
                      <a:latin typeface="Times New Roman" pitchFamily="18" charset="0"/>
                    </a:endParaRPr>
                  </a:p>
                </p:txBody>
              </p:sp>
            </p:grpSp>
            <p:grpSp>
              <p:nvGrpSpPr>
                <p:cNvPr id="82956" name="Group 78"/>
                <p:cNvGrpSpPr>
                  <a:grpSpLocks/>
                </p:cNvGrpSpPr>
                <p:nvPr/>
              </p:nvGrpSpPr>
              <p:grpSpPr bwMode="auto">
                <a:xfrm>
                  <a:off x="6480" y="5496"/>
                  <a:ext cx="1440" cy="900"/>
                  <a:chOff x="6480" y="5496"/>
                  <a:chExt cx="1440" cy="900"/>
                </a:xfrm>
              </p:grpSpPr>
              <p:sp>
                <p:nvSpPr>
                  <p:cNvPr id="15373" name="AutoShape 79"/>
                  <p:cNvSpPr>
                    <a:spLocks noChangeArrowheads="1"/>
                  </p:cNvSpPr>
                  <p:nvPr/>
                </p:nvSpPr>
                <p:spPr bwMode="auto">
                  <a:xfrm>
                    <a:off x="6841" y="5496"/>
                    <a:ext cx="899" cy="906"/>
                  </a:xfrm>
                  <a:prstGeom prst="rightArrow">
                    <a:avLst>
                      <a:gd name="adj1" fmla="val 50000"/>
                      <a:gd name="adj2" fmla="val 25000"/>
                    </a:avLst>
                  </a:prstGeom>
                  <a:solidFill>
                    <a:srgbClr val="3366FF"/>
                  </a:solidFill>
                  <a:ln w="9525">
                    <a:solidFill>
                      <a:srgbClr val="000000"/>
                    </a:solidFill>
                    <a:miter lim="800000"/>
                    <a:headEnd/>
                    <a:tailEnd/>
                  </a:ln>
                  <a:effectLst>
                    <a:outerShdw dist="107763" dir="8100000" algn="ctr" rotWithShape="0">
                      <a:srgbClr val="808080">
                        <a:alpha val="50000"/>
                      </a:srgbClr>
                    </a:outerShdw>
                  </a:effec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82958" name="Text Box 80"/>
                  <p:cNvSpPr txBox="1">
                    <a:spLocks noChangeArrowheads="1"/>
                  </p:cNvSpPr>
                  <p:nvPr/>
                </p:nvSpPr>
                <p:spPr bwMode="auto">
                  <a:xfrm>
                    <a:off x="6480" y="5676"/>
                    <a:ext cx="144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altLang="en-US" sz="800" b="1">
                        <a:latin typeface="Times New Roman" pitchFamily="18" charset="0"/>
                      </a:rPr>
                      <a:t>Opinion </a:t>
                    </a:r>
                  </a:p>
                  <a:p>
                    <a:pPr algn="ctr" eaLnBrk="1" hangingPunct="1"/>
                    <a:r>
                      <a:rPr lang="en-GB" altLang="en-US" sz="800" b="1">
                        <a:latin typeface="Times New Roman" pitchFamily="18" charset="0"/>
                      </a:rPr>
                      <a:t>Formers</a:t>
                    </a:r>
                    <a:endParaRPr lang="en-GB" altLang="en-US">
                      <a:latin typeface="Times New Roman" pitchFamily="18" charset="0"/>
                    </a:endParaRPr>
                  </a:p>
                </p:txBody>
              </p:sp>
            </p:grpSp>
          </p:grpSp>
        </p:grpSp>
      </p:grpSp>
      <p:sp>
        <p:nvSpPr>
          <p:cNvPr id="82949" name="Slide Number Placeholder 49"/>
          <p:cNvSpPr>
            <a:spLocks noGrp="1"/>
          </p:cNvSpPr>
          <p:nvPr>
            <p:ph type="sldNum" sz="quarter" idx="12"/>
          </p:nvPr>
        </p:nvSpPr>
        <p:spPr bwMode="auto">
          <a:xfrm>
            <a:off x="7167563" y="6329363"/>
            <a:ext cx="19050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2B8C22F0-FFF0-4A26-8CFA-60AC1B70F013}" type="slidenum">
              <a:rPr lang="en-GB" altLang="en-US" sz="1400">
                <a:solidFill>
                  <a:schemeClr val="accent2"/>
                </a:solidFill>
                <a:latin typeface="Times New Roman" pitchFamily="18" charset="0"/>
              </a:rPr>
              <a:pPr eaLnBrk="1" hangingPunct="1"/>
              <a:t>8</a:t>
            </a:fld>
            <a:endParaRPr lang="en-GB" altLang="en-US" sz="1400">
              <a:solidFill>
                <a:schemeClr val="accent2"/>
              </a:solidFill>
              <a:latin typeface="Times New Roman" pitchFamily="18" charset="0"/>
            </a:endParaRPr>
          </a:p>
        </p:txBody>
      </p:sp>
      <p:sp>
        <p:nvSpPr>
          <p:cNvPr id="82950" name="Rectangle 2"/>
          <p:cNvSpPr txBox="1">
            <a:spLocks noChangeArrowheads="1"/>
          </p:cNvSpPr>
          <p:nvPr/>
        </p:nvSpPr>
        <p:spPr bwMode="auto">
          <a:xfrm>
            <a:off x="972409" y="5781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GB" altLang="en-US" sz="4000" dirty="0">
                <a:latin typeface="+mn-lt"/>
              </a:rPr>
              <a:t>The mechanics of the marketing communications process</a:t>
            </a:r>
          </a:p>
        </p:txBody>
      </p:sp>
    </p:spTree>
    <p:extLst>
      <p:ext uri="{BB962C8B-B14F-4D97-AF65-F5344CB8AC3E}">
        <p14:creationId xmlns:p14="http://schemas.microsoft.com/office/powerpoint/2010/main" val="2478421879"/>
      </p:ext>
    </p:extLst>
  </p:cSld>
  <p:clrMapOvr>
    <a:masterClrMapping/>
  </p:clrMapOvr>
  <p:transition spd="med" advClick="0" advTm="5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ssolv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6"/>
          <p:cNvSpPr>
            <a:spLocks noChangeArrowheads="1"/>
          </p:cNvSpPr>
          <p:nvPr/>
        </p:nvSpPr>
        <p:spPr bwMode="auto">
          <a:xfrm>
            <a:off x="0" y="152717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sp>
        <p:nvSpPr>
          <p:cNvPr id="84995" name="Rectangle 9"/>
          <p:cNvSpPr>
            <a:spLocks noChangeArrowheads="1"/>
          </p:cNvSpPr>
          <p:nvPr/>
        </p:nvSpPr>
        <p:spPr bwMode="auto">
          <a:xfrm>
            <a:off x="0" y="1527175"/>
            <a:ext cx="3944938" cy="0"/>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altLang="en-US" sz="1800"/>
          </a:p>
        </p:txBody>
      </p:sp>
      <p:graphicFrame>
        <p:nvGraphicFramePr>
          <p:cNvPr id="19574" name="Group 118"/>
          <p:cNvGraphicFramePr>
            <a:graphicFrameLocks noGrp="1"/>
          </p:cNvGraphicFramePr>
          <p:nvPr>
            <p:extLst>
              <p:ext uri="{D42A27DB-BD31-4B8C-83A1-F6EECF244321}">
                <p14:modId xmlns:p14="http://schemas.microsoft.com/office/powerpoint/2010/main" val="1946346083"/>
              </p:ext>
            </p:extLst>
          </p:nvPr>
        </p:nvGraphicFramePr>
        <p:xfrm>
          <a:off x="305594" y="2219322"/>
          <a:ext cx="8532812" cy="4638678"/>
        </p:xfrm>
        <a:graphic>
          <a:graphicData uri="http://schemas.openxmlformats.org/drawingml/2006/table">
            <a:tbl>
              <a:tblPr/>
              <a:tblGrid>
                <a:gridCol w="1608137"/>
                <a:gridCol w="1501775"/>
                <a:gridCol w="1501775"/>
                <a:gridCol w="1608138"/>
                <a:gridCol w="2312987"/>
              </a:tblGrid>
              <a:tr h="403225">
                <a:tc gridSpan="4">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2000" b="1" i="0" u="none" strike="noStrike" cap="none" normalizeH="0" baseline="0" dirty="0" smtClean="0">
                          <a:ln>
                            <a:noFill/>
                          </a:ln>
                          <a:solidFill>
                            <a:schemeClr val="tx1"/>
                          </a:solidFill>
                          <a:effectLst/>
                          <a:latin typeface="Arial Black" pitchFamily="34" charset="0"/>
                          <a:ea typeface="ＭＳ Ｐゴシック" pitchFamily="34" charset="-128"/>
                          <a:cs typeface="Times New Roman" pitchFamily="18" charset="0"/>
                        </a:rPr>
                        <a:t>Least credible                         Most credible</a:t>
                      </a:r>
                      <a:endParaRPr kumimoji="0" lang="en-GB" altLang="en-US" sz="2000" b="0" i="0" u="none" strike="noStrike" cap="none" normalizeH="0" baseline="0" dirty="0" smtClean="0">
                        <a:ln>
                          <a:noFill/>
                        </a:ln>
                        <a:solidFill>
                          <a:schemeClr val="tx1"/>
                        </a:solidFill>
                        <a:effectLst/>
                        <a:latin typeface="Arial Black"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a:noFill/>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hMerge="1">
                  <a:txBody>
                    <a:bodyPr/>
                    <a:lstStyle/>
                    <a:p>
                      <a:endParaRPr lang="en-GB"/>
                    </a:p>
                  </a:txBody>
                  <a:tcPr/>
                </a:tc>
                <a:tc hMerge="1">
                  <a:txBody>
                    <a:bodyPr/>
                    <a:lstStyle/>
                    <a:p>
                      <a:endParaRPr lang="en-GB"/>
                    </a:p>
                  </a:txBody>
                  <a:tcPr/>
                </a:tc>
                <a:tc hMerge="1">
                  <a:txBody>
                    <a:bodyPr/>
                    <a:lstStyle/>
                    <a:p>
                      <a:endParaRPr lang="en-GB"/>
                    </a:p>
                  </a:txBody>
                  <a:tcPr/>
                </a:tc>
                <a:tc rowSpan="8">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smtClean="0">
                          <a:ln>
                            <a:noFill/>
                          </a:ln>
                          <a:solidFill>
                            <a:schemeClr val="tx1"/>
                          </a:solidFill>
                          <a:effectLst/>
                          <a:latin typeface="Arial Black" pitchFamily="34" charset="0"/>
                          <a:ea typeface="ＭＳ Ｐゴシック" pitchFamily="34" charset="-128"/>
                          <a:cs typeface="Times New Roman" pitchFamily="18" charset="0"/>
                        </a:rPr>
                        <a:t>ABSENCE of COMMUNICATION</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chemeClr val="tx1"/>
                        </a:solidFill>
                        <a:effectLst/>
                        <a:latin typeface="Arial Black" pitchFamily="34" charset="0"/>
                        <a:ea typeface="ＭＳ Ｐゴシック" pitchFamily="34" charset="-128"/>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chemeClr val="tx1"/>
                        </a:solidFill>
                        <a:effectLst/>
                        <a:latin typeface="Arial Black" pitchFamily="34" charset="0"/>
                        <a:ea typeface="ＭＳ Ｐゴシック" pitchFamily="34" charset="-128"/>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chemeClr val="tx1"/>
                        </a:solidFill>
                        <a:effectLst/>
                        <a:latin typeface="Arial Black" pitchFamily="34" charset="0"/>
                        <a:ea typeface="ＭＳ Ｐゴシック" pitchFamily="34"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smtClean="0">
                          <a:ln>
                            <a:noFill/>
                          </a:ln>
                          <a:solidFill>
                            <a:schemeClr val="tx1"/>
                          </a:solidFill>
                          <a:effectLst/>
                          <a:latin typeface="Arial Black" pitchFamily="34" charset="0"/>
                          <a:ea typeface="ＭＳ Ｐゴシック" pitchFamily="34" charset="-128"/>
                          <a:cs typeface="Times New Roman" pitchFamily="18" charset="0"/>
                        </a:rPr>
                        <a:t>No information or feedback when an unexpected delay or service failure has occurred, or in any situation when the customer feels he is out of control of the situation.</a:t>
                      </a:r>
                      <a:endParaRPr kumimoji="0" lang="en-GB" altLang="en-US" sz="1600" b="0" i="0" u="none" strike="noStrike" cap="none" normalizeH="0" baseline="0" dirty="0" smtClean="0">
                        <a:ln>
                          <a:noFill/>
                        </a:ln>
                        <a:solidFill>
                          <a:schemeClr val="tx1"/>
                        </a:solidFill>
                        <a:effectLst/>
                        <a:latin typeface="Arial Black" pitchFamily="34" charset="0"/>
                        <a:ea typeface="ＭＳ Ｐゴシック" pitchFamily="34" charset="-128"/>
                      </a:endParaRPr>
                    </a:p>
                  </a:txBody>
                  <a:tcPr horzOverflow="overflow">
                    <a:lnL w="12700" cap="flat" cmpd="sng" algn="ctr">
                      <a:solidFill>
                        <a:srgbClr val="808080"/>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a:noFill/>
                    </a:lnB>
                    <a:lnTlToBr>
                      <a:noFill/>
                    </a:lnTlToBr>
                    <a:lnBlToTr>
                      <a:noFill/>
                    </a:lnBlToTr>
                    <a:solidFill>
                      <a:srgbClr val="C0C0C0"/>
                    </a:solidFill>
                  </a:tcPr>
                </a:tc>
              </a:tr>
              <a:tr h="757238">
                <a:tc gridSpan="4">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smtClean="0">
                        <a:ln>
                          <a:noFill/>
                        </a:ln>
                        <a:solidFill>
                          <a:schemeClr val="accent2"/>
                        </a:solidFill>
                        <a:effectLst/>
                        <a:latin typeface="Calibri"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hMerge="1">
                  <a:txBody>
                    <a:bodyPr/>
                    <a:lstStyle/>
                    <a:p>
                      <a:endParaRPr lang="en-GB"/>
                    </a:p>
                  </a:txBody>
                  <a:tcPr/>
                </a:tc>
                <a:tc hMerge="1">
                  <a:txBody>
                    <a:bodyPr/>
                    <a:lstStyle/>
                    <a:p>
                      <a:endParaRPr lang="en-GB"/>
                    </a:p>
                  </a:txBody>
                  <a:tcPr/>
                </a:tc>
                <a:tc hMerge="1">
                  <a:txBody>
                    <a:bodyPr/>
                    <a:lstStyle/>
                    <a:p>
                      <a:endParaRPr lang="en-GB"/>
                    </a:p>
                  </a:txBody>
                  <a:tcPr/>
                </a:tc>
                <a:tc vMerge="1">
                  <a:txBody>
                    <a:bodyPr/>
                    <a:lstStyle/>
                    <a:p>
                      <a:endParaRPr lang="en-GB"/>
                    </a:p>
                  </a:txBody>
                  <a:tcPr/>
                </a:tc>
              </a:tr>
              <a:tr h="579438">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PLANNED MESSAGES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PRODUCT MESSAGES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w="12700" cap="flat" cmpd="sng" algn="ctr">
                      <a:solidFill>
                        <a:srgbClr val="808080"/>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SERVICE MESSAGES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UNPLANNED MESSAGES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vMerge="1">
                  <a:txBody>
                    <a:bodyPr/>
                    <a:lstStyle/>
                    <a:p>
                      <a:endParaRPr lang="en-GB"/>
                    </a:p>
                  </a:txBody>
                  <a:tcPr/>
                </a:tc>
              </a:tr>
              <a:tr h="803275">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Mass Communications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Appearance</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w="12700" cap="flat" cmpd="sng" algn="ctr">
                      <a:solidFill>
                        <a:srgbClr val="808080"/>
                      </a:solidFill>
                      <a:prstDash val="solid"/>
                      <a:round/>
                      <a:headEnd type="none" w="med" len="med"/>
                      <a:tailEnd type="none" w="med" len="med"/>
                    </a:lnL>
                    <a:lnR>
                      <a:noFill/>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Interaction with service processes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Word of Mouth referrals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vMerge="1">
                  <a:txBody>
                    <a:bodyPr/>
                    <a:lstStyle/>
                    <a:p>
                      <a:endParaRPr lang="en-GB"/>
                    </a:p>
                  </a:txBody>
                  <a:tcPr/>
                </a:tc>
              </a:tr>
              <a:tr h="357188">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Brochures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Design</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w="12700" cap="flat" cmpd="sng" algn="ctr">
                      <a:solidFill>
                        <a:srgbClr val="808080"/>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Deliveries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References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C0C0C0"/>
                    </a:solidFill>
                  </a:tcPr>
                </a:tc>
                <a:tc vMerge="1">
                  <a:txBody>
                    <a:bodyPr/>
                    <a:lstStyle/>
                    <a:p>
                      <a:endParaRPr lang="en-GB"/>
                    </a:p>
                  </a:txBody>
                  <a:tcPr/>
                </a:tc>
              </a:tr>
              <a:tr h="579438">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Direct Response</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Usefulness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w="12700" cap="flat" cmpd="sng" algn="ctr">
                      <a:solidFill>
                        <a:srgbClr val="808080"/>
                      </a:solidFill>
                      <a:prstDash val="solid"/>
                      <a:round/>
                      <a:headEnd type="none" w="med" len="med"/>
                      <a:tailEnd type="none" w="med" len="med"/>
                    </a:lnL>
                    <a:lnR>
                      <a:noFill/>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Invoicing</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News stories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808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0C0C0"/>
                    </a:solidFill>
                  </a:tcPr>
                </a:tc>
                <a:tc vMerge="1">
                  <a:txBody>
                    <a:bodyPr/>
                    <a:lstStyle/>
                    <a:p>
                      <a:endParaRPr lang="en-GB"/>
                    </a:p>
                  </a:txBody>
                  <a:tcPr/>
                </a:tc>
              </a:tr>
              <a:tr h="579438">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Sales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w="12700" cap="flat" cmpd="sng" algn="ctr">
                      <a:solidFill>
                        <a:srgbClr val="FFFFFF"/>
                      </a:solidFill>
                      <a:prstDash val="solid"/>
                      <a:round/>
                      <a:headEnd type="none" w="med" len="med"/>
                      <a:tailEnd type="none" w="med" len="med"/>
                    </a:lnT>
                    <a:lnB>
                      <a:noFill/>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Product Ingredients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w="12700" cap="flat" cmpd="sng" algn="ctr">
                      <a:solidFill>
                        <a:srgbClr val="808080"/>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a:noFill/>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Claims handling</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FFFFFF"/>
                      </a:solidFill>
                      <a:prstDash val="solid"/>
                      <a:round/>
                      <a:headEnd type="none" w="med" len="med"/>
                      <a:tailEnd type="none" w="med" len="med"/>
                    </a:lnT>
                    <a:lnB>
                      <a:noFill/>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Gossip</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w="12700" cap="flat" cmpd="sng" algn="ctr">
                      <a:solidFill>
                        <a:srgbClr val="FFFFFF"/>
                      </a:solidFill>
                      <a:prstDash val="solid"/>
                      <a:round/>
                      <a:headEnd type="none" w="med" len="med"/>
                      <a:tailEnd type="none" w="med" len="med"/>
                    </a:lnT>
                    <a:lnB>
                      <a:noFill/>
                    </a:lnB>
                    <a:lnTlToBr>
                      <a:noFill/>
                    </a:lnTlToBr>
                    <a:lnBlToTr>
                      <a:noFill/>
                    </a:lnBlToTr>
                    <a:solidFill>
                      <a:srgbClr val="C0C0C0"/>
                    </a:solidFill>
                  </a:tcPr>
                </a:tc>
                <a:tc vMerge="1">
                  <a:txBody>
                    <a:bodyPr/>
                    <a:lstStyle/>
                    <a:p>
                      <a:endParaRPr lang="en-GB"/>
                    </a:p>
                  </a:txBody>
                  <a:tcPr/>
                </a:tc>
              </a:tr>
              <a:tr h="579438">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1"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Websites</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w="12700" cap="flat" cmpd="sng" algn="ctr">
                      <a:solidFill>
                        <a:srgbClr val="808080"/>
                      </a:solidFill>
                      <a:prstDash val="solid"/>
                      <a:round/>
                      <a:headEnd type="none" w="med" len="med"/>
                      <a:tailEnd type="none" w="med" len="med"/>
                    </a:lnR>
                    <a:lnT>
                      <a:noFill/>
                    </a:lnT>
                    <a:lnB>
                      <a:noFill/>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Eco-content of product</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w="12700" cap="flat" cmpd="sng" algn="ctr">
                      <a:solidFill>
                        <a:srgbClr val="808080"/>
                      </a:solidFill>
                      <a:prstDash val="solid"/>
                      <a:round/>
                      <a:headEnd type="none" w="med" len="med"/>
                      <a:tailEnd type="none" w="med" len="med"/>
                    </a:lnL>
                    <a:lnR>
                      <a:noFill/>
                    </a:lnR>
                    <a:lnT>
                      <a:noFill/>
                    </a:lnT>
                    <a:lnB>
                      <a:noFill/>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smtClean="0">
                          <a:ln>
                            <a:noFill/>
                          </a:ln>
                          <a:solidFill>
                            <a:schemeClr val="tx1"/>
                          </a:solidFill>
                          <a:effectLst/>
                          <a:latin typeface="Arial Black" pitchFamily="34" charset="0"/>
                          <a:ea typeface="ＭＳ Ｐゴシック" pitchFamily="34" charset="-128"/>
                          <a:cs typeface="Times New Roman" pitchFamily="18" charset="0"/>
                        </a:rPr>
                        <a:t>After Sales Service</a:t>
                      </a:r>
                      <a:endParaRPr kumimoji="0" lang="en-GB" altLang="en-US" sz="2400" b="0" i="0" u="none" strike="noStrike" cap="none" normalizeH="0" baseline="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a:noFill/>
                    </a:lnT>
                    <a:lnB>
                      <a:noFill/>
                    </a:lnB>
                    <a:lnTlToBr>
                      <a:noFill/>
                    </a:lnTlToBr>
                    <a:lnBlToTr>
                      <a:noFill/>
                    </a:lnBlToTr>
                    <a:solidFill>
                      <a:srgbClr val="C0C0C0"/>
                    </a:solidFill>
                  </a:tcPr>
                </a:tc>
                <a:tc>
                  <a:txBody>
                    <a:bodyPr/>
                    <a:lstStyle>
                      <a:lvl1pPr>
                        <a:spcBef>
                          <a:spcPct val="20000"/>
                        </a:spcBef>
                        <a:buFont typeface="Arial" pitchFamily="34" charset="0"/>
                        <a:defRPr sz="2800">
                          <a:solidFill>
                            <a:schemeClr val="tx1"/>
                          </a:solidFill>
                          <a:latin typeface="FreightSans Pro Medium" charset="0"/>
                          <a:ea typeface="ＭＳ Ｐゴシック" pitchFamily="34" charset="-128"/>
                        </a:defRPr>
                      </a:lvl1pPr>
                      <a:lvl2pPr marL="37931725" indent="-37474525">
                        <a:spcBef>
                          <a:spcPct val="20000"/>
                        </a:spcBef>
                        <a:buFont typeface="Arial" pitchFamily="34" charset="0"/>
                        <a:defRPr sz="2400">
                          <a:solidFill>
                            <a:schemeClr val="tx1"/>
                          </a:solidFill>
                          <a:latin typeface="FreightSans Pro Medium" charset="0"/>
                          <a:ea typeface="ＭＳ Ｐゴシック" pitchFamily="34" charset="-128"/>
                        </a:defRPr>
                      </a:lvl2pPr>
                      <a:lvl3pPr>
                        <a:spcBef>
                          <a:spcPct val="20000"/>
                        </a:spcBef>
                        <a:defRPr sz="2000">
                          <a:solidFill>
                            <a:schemeClr val="tx1"/>
                          </a:solidFill>
                          <a:latin typeface="FreightSans Pro Medium" charset="0"/>
                          <a:ea typeface="ＭＳ Ｐゴシック" pitchFamily="34" charset="-128"/>
                        </a:defRPr>
                      </a:lvl3pPr>
                      <a:lvl4pPr>
                        <a:spcBef>
                          <a:spcPct val="20000"/>
                        </a:spcBef>
                        <a:defRPr>
                          <a:solidFill>
                            <a:schemeClr val="tx1"/>
                          </a:solidFill>
                          <a:latin typeface="FreightSans Pro Medium" charset="0"/>
                          <a:ea typeface="ＭＳ Ｐゴシック" pitchFamily="34" charset="-128"/>
                        </a:defRPr>
                      </a:lvl4pPr>
                      <a:lvl5pPr>
                        <a:spcBef>
                          <a:spcPct val="20000"/>
                        </a:spcBef>
                        <a:defRPr>
                          <a:solidFill>
                            <a:schemeClr val="tx1"/>
                          </a:solidFill>
                          <a:latin typeface="FreightSans Pro Medium" charset="0"/>
                          <a:ea typeface="ＭＳ Ｐゴシック" pitchFamily="34" charset="-128"/>
                        </a:defRPr>
                      </a:lvl5pPr>
                      <a:lvl6pPr marL="457200" fontAlgn="base">
                        <a:spcBef>
                          <a:spcPct val="20000"/>
                        </a:spcBef>
                        <a:spcAft>
                          <a:spcPct val="0"/>
                        </a:spcAft>
                        <a:defRPr>
                          <a:solidFill>
                            <a:schemeClr val="tx1"/>
                          </a:solidFill>
                          <a:latin typeface="FreightSans Pro Medium" charset="0"/>
                          <a:ea typeface="ＭＳ Ｐゴシック" pitchFamily="34" charset="-128"/>
                        </a:defRPr>
                      </a:lvl6pPr>
                      <a:lvl7pPr marL="914400" fontAlgn="base">
                        <a:spcBef>
                          <a:spcPct val="20000"/>
                        </a:spcBef>
                        <a:spcAft>
                          <a:spcPct val="0"/>
                        </a:spcAft>
                        <a:defRPr>
                          <a:solidFill>
                            <a:schemeClr val="tx1"/>
                          </a:solidFill>
                          <a:latin typeface="FreightSans Pro Medium" charset="0"/>
                          <a:ea typeface="ＭＳ Ｐゴシック" pitchFamily="34" charset="-128"/>
                        </a:defRPr>
                      </a:lvl7pPr>
                      <a:lvl8pPr marL="1371600" fontAlgn="base">
                        <a:spcBef>
                          <a:spcPct val="20000"/>
                        </a:spcBef>
                        <a:spcAft>
                          <a:spcPct val="0"/>
                        </a:spcAft>
                        <a:defRPr>
                          <a:solidFill>
                            <a:schemeClr val="tx1"/>
                          </a:solidFill>
                          <a:latin typeface="FreightSans Pro Medium" charset="0"/>
                          <a:ea typeface="ＭＳ Ｐゴシック" pitchFamily="34" charset="-128"/>
                        </a:defRPr>
                      </a:lvl8pPr>
                      <a:lvl9pPr marL="1828800" fontAlgn="base">
                        <a:spcBef>
                          <a:spcPct val="20000"/>
                        </a:spcBef>
                        <a:spcAft>
                          <a:spcPct val="0"/>
                        </a:spcAft>
                        <a:defRPr>
                          <a:solidFill>
                            <a:schemeClr val="tx1"/>
                          </a:solidFill>
                          <a:latin typeface="FreightSans Pro Medium"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smtClean="0">
                          <a:ln>
                            <a:noFill/>
                          </a:ln>
                          <a:solidFill>
                            <a:schemeClr val="tx1"/>
                          </a:solidFill>
                          <a:effectLst/>
                          <a:latin typeface="Arial Black" pitchFamily="34" charset="0"/>
                          <a:ea typeface="ＭＳ Ｐゴシック" pitchFamily="34" charset="-128"/>
                          <a:cs typeface="Times New Roman" pitchFamily="18" charset="0"/>
                        </a:rPr>
                        <a:t>Unreported complaints</a:t>
                      </a:r>
                      <a:endParaRPr kumimoji="0" lang="en-GB" altLang="en-US" sz="2400" b="0" i="0" u="none" strike="noStrike" cap="none" normalizeH="0" baseline="0" dirty="0" smtClean="0">
                        <a:ln>
                          <a:noFill/>
                        </a:ln>
                        <a:solidFill>
                          <a:schemeClr val="tx1"/>
                        </a:solidFill>
                        <a:effectLst/>
                        <a:latin typeface="Arial Black" pitchFamily="34" charset="0"/>
                        <a:ea typeface="ＭＳ Ｐゴシック" pitchFamily="34" charset="-128"/>
                      </a:endParaRPr>
                    </a:p>
                  </a:txBody>
                  <a:tcPr horzOverflow="overflow">
                    <a:lnL>
                      <a:noFill/>
                    </a:lnL>
                    <a:lnR>
                      <a:noFill/>
                    </a:lnR>
                    <a:lnT>
                      <a:noFill/>
                    </a:lnT>
                    <a:lnB>
                      <a:noFill/>
                    </a:lnB>
                    <a:lnTlToBr>
                      <a:noFill/>
                    </a:lnTlToBr>
                    <a:lnBlToTr>
                      <a:noFill/>
                    </a:lnBlToTr>
                    <a:solidFill>
                      <a:srgbClr val="C0C0C0"/>
                    </a:solidFill>
                  </a:tcPr>
                </a:tc>
                <a:tc vMerge="1">
                  <a:txBody>
                    <a:bodyPr/>
                    <a:lstStyle/>
                    <a:p>
                      <a:endParaRPr lang="en-GB"/>
                    </a:p>
                  </a:txBody>
                  <a:tcPr/>
                </a:tc>
              </a:tr>
            </a:tbl>
          </a:graphicData>
        </a:graphic>
      </p:graphicFrame>
      <p:sp>
        <p:nvSpPr>
          <p:cNvPr id="85033" name="Rectangle 112"/>
          <p:cNvSpPr>
            <a:spLocks noChangeArrowheads="1"/>
          </p:cNvSpPr>
          <p:nvPr/>
        </p:nvSpPr>
        <p:spPr bwMode="auto">
          <a:xfrm>
            <a:off x="395288" y="6218238"/>
            <a:ext cx="3252787"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GB" altLang="en-US" sz="1200">
                <a:cs typeface="Times New Roman" pitchFamily="18" charset="0"/>
              </a:rPr>
              <a:t>Source: After Duncan, T. and Moriarty, S. (1997) </a:t>
            </a:r>
            <a:endParaRPr lang="en-GB" altLang="en-US" sz="1100"/>
          </a:p>
          <a:p>
            <a:endParaRPr lang="en-GB" altLang="en-US" sz="1800"/>
          </a:p>
        </p:txBody>
      </p:sp>
      <p:sp>
        <p:nvSpPr>
          <p:cNvPr id="85034" name="Line 5"/>
          <p:cNvSpPr>
            <a:spLocks noChangeShapeType="1"/>
          </p:cNvSpPr>
          <p:nvPr/>
        </p:nvSpPr>
        <p:spPr bwMode="auto">
          <a:xfrm flipH="1" flipV="1">
            <a:off x="323850" y="2270125"/>
            <a:ext cx="6048375" cy="6350"/>
          </a:xfrm>
          <a:prstGeom prst="line">
            <a:avLst/>
          </a:prstGeom>
          <a:noFill/>
          <a:ln w="38100">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85035" name="Slide Number Placeholder 7"/>
          <p:cNvSpPr>
            <a:spLocks noGrp="1"/>
          </p:cNvSpPr>
          <p:nvPr>
            <p:ph type="sldNum" sz="quarter" idx="12"/>
          </p:nvPr>
        </p:nvSpPr>
        <p:spPr bwMode="auto">
          <a:xfrm>
            <a:off x="7167563" y="6329363"/>
            <a:ext cx="19050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701B5D80-80B5-4457-88FB-927C578FECB4}" type="slidenum">
              <a:rPr lang="en-GB" altLang="en-US" sz="1400">
                <a:solidFill>
                  <a:schemeClr val="accent2"/>
                </a:solidFill>
                <a:latin typeface="Times New Roman" pitchFamily="18" charset="0"/>
              </a:rPr>
              <a:pPr eaLnBrk="1" hangingPunct="1"/>
              <a:t>9</a:t>
            </a:fld>
            <a:endParaRPr lang="en-GB" altLang="en-US" sz="1400">
              <a:solidFill>
                <a:schemeClr val="accent2"/>
              </a:solidFill>
              <a:latin typeface="Times New Roman" pitchFamily="18" charset="0"/>
            </a:endParaRPr>
          </a:p>
        </p:txBody>
      </p:sp>
      <p:sp>
        <p:nvSpPr>
          <p:cNvPr id="85036" name="Rectangle 2"/>
          <p:cNvSpPr>
            <a:spLocks noGrp="1" noChangeArrowheads="1"/>
          </p:cNvSpPr>
          <p:nvPr>
            <p:ph type="title"/>
          </p:nvPr>
        </p:nvSpPr>
        <p:spPr>
          <a:xfrm>
            <a:off x="46831" y="1171575"/>
            <a:ext cx="7989887" cy="711200"/>
          </a:xfrm>
        </p:spPr>
        <p:txBody>
          <a:bodyPr/>
          <a:lstStyle/>
          <a:p>
            <a:pPr algn="l"/>
            <a:r>
              <a:rPr lang="en-GB" altLang="en-US" sz="2800" dirty="0" smtClean="0">
                <a:solidFill>
                  <a:srgbClr val="C00000"/>
                </a:solidFill>
                <a:latin typeface="FreightSans Pro Semibold" charset="0"/>
              </a:rPr>
              <a:t>The INFLUENCE OF INTERMEDIEARIES</a:t>
            </a:r>
          </a:p>
        </p:txBody>
      </p:sp>
      <p:sp>
        <p:nvSpPr>
          <p:cNvPr id="85037" name="Rectangle 2"/>
          <p:cNvSpPr txBox="1">
            <a:spLocks noChangeArrowheads="1"/>
          </p:cNvSpPr>
          <p:nvPr/>
        </p:nvSpPr>
        <p:spPr bwMode="auto">
          <a:xfrm>
            <a:off x="-73025" y="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GB" altLang="en-US" sz="4000" dirty="0">
                <a:latin typeface="+mj-lt"/>
              </a:rPr>
              <a:t>The mechanics of the marketing communications process</a:t>
            </a:r>
          </a:p>
        </p:txBody>
      </p:sp>
    </p:spTree>
    <p:extLst>
      <p:ext uri="{BB962C8B-B14F-4D97-AF65-F5344CB8AC3E}">
        <p14:creationId xmlns:p14="http://schemas.microsoft.com/office/powerpoint/2010/main" val="2500603757"/>
      </p:ext>
    </p:extLst>
  </p:cSld>
  <p:clrMapOvr>
    <a:masterClrMapping/>
  </p:clrMapOvr>
  <p:transition spd="med" advClick="0" advTm="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Business Communication </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The need to integrate communications</a:t>
            </a:r>
          </a:p>
          <a:p>
            <a:endParaRPr lang="en-GB" dirty="0"/>
          </a:p>
          <a:p>
            <a:r>
              <a:rPr lang="en-GB" dirty="0" smtClean="0"/>
              <a:t>The concept under which a company carefully integrates and co-ordinates its many communication channels to deliver a clear, consistent and compelling message about the organisation and its products.</a:t>
            </a:r>
          </a:p>
          <a:p>
            <a:endParaRPr lang="en-GB" dirty="0" smtClean="0"/>
          </a:p>
          <a:p>
            <a:r>
              <a:rPr lang="en-GB" dirty="0" smtClean="0"/>
              <a:t>“The process which involves the management and organisation of all agents in the analysis, planning, implementation and control of all marketing communication contacts, media, messages and promotional tools focused at selected target audiences.</a:t>
            </a:r>
          </a:p>
          <a:p>
            <a:endParaRPr lang="en-GB" dirty="0"/>
          </a:p>
        </p:txBody>
      </p:sp>
      <p:sp>
        <p:nvSpPr>
          <p:cNvPr id="4" name="Rectangle 3"/>
          <p:cNvSpPr/>
          <p:nvPr/>
        </p:nvSpPr>
        <p:spPr>
          <a:xfrm>
            <a:off x="1115616" y="5999293"/>
            <a:ext cx="6912768" cy="646331"/>
          </a:xfrm>
          <a:prstGeom prst="rect">
            <a:avLst/>
          </a:prstGeom>
        </p:spPr>
        <p:txBody>
          <a:bodyPr wrap="square">
            <a:spAutoFit/>
          </a:bodyPr>
          <a:lstStyle/>
          <a:p>
            <a:r>
              <a:rPr lang="en-GB" dirty="0" smtClean="0"/>
              <a:t>Fill, C. (2009) Marketing Communications: Interactivity, Communities and Content. Harlow: Pearson Education Limited</a:t>
            </a:r>
            <a:endParaRPr lang="en-GB" dirty="0"/>
          </a:p>
        </p:txBody>
      </p:sp>
    </p:spTree>
    <p:extLst>
      <p:ext uri="{BB962C8B-B14F-4D97-AF65-F5344CB8AC3E}">
        <p14:creationId xmlns:p14="http://schemas.microsoft.com/office/powerpoint/2010/main" val="3920505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Text Box 2"/>
          <p:cNvSpPr txBox="1">
            <a:spLocks noChangeArrowheads="1"/>
          </p:cNvSpPr>
          <p:nvPr/>
        </p:nvSpPr>
        <p:spPr bwMode="auto">
          <a:xfrm>
            <a:off x="281061" y="908720"/>
            <a:ext cx="8456613" cy="366712"/>
          </a:xfrm>
          <a:prstGeom prst="rect">
            <a:avLst/>
          </a:prstGeom>
          <a:noFill/>
          <a:ln>
            <a:noFill/>
          </a:ln>
          <a:effectLst/>
          <a:extLst>
            <a:ext uri="{909E8E84-426E-40DD-AFC4-6F175D3DCCD1}">
              <a14:hiddenFill xmlns:a14="http://schemas.microsoft.com/office/drawing/2010/main">
                <a:solidFill>
                  <a:srgbClr val="B5E1E3"/>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5" tIns="45718" rIns="91435" bIns="45718">
            <a:spAutoFit/>
          </a:bodyPr>
          <a:lstStyle/>
          <a:p>
            <a:pPr>
              <a:spcBef>
                <a:spcPct val="50000"/>
              </a:spcBef>
            </a:pPr>
            <a:r>
              <a:rPr lang="en-GB" sz="1800" dirty="0" smtClean="0">
                <a:solidFill>
                  <a:srgbClr val="9F0927"/>
                </a:solidFill>
                <a:latin typeface="Arial" charset="0"/>
              </a:rPr>
              <a:t>Elements </a:t>
            </a:r>
            <a:r>
              <a:rPr lang="en-GB" sz="1800" dirty="0">
                <a:solidFill>
                  <a:srgbClr val="9F0927"/>
                </a:solidFill>
                <a:latin typeface="Arial" charset="0"/>
              </a:rPr>
              <a:t>for integration</a:t>
            </a:r>
          </a:p>
        </p:txBody>
      </p:sp>
      <p:pic>
        <p:nvPicPr>
          <p:cNvPr id="258062" name="Picture 14" descr="O:\Graphics\Powerpoint\PE_UK\PE199-Fill\Final files\GIF\ch09\C09NF0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484784"/>
            <a:ext cx="7924800" cy="44080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91542" y="6324128"/>
            <a:ext cx="8328930" cy="276999"/>
          </a:xfrm>
          <a:prstGeom prst="rect">
            <a:avLst/>
          </a:prstGeom>
        </p:spPr>
        <p:txBody>
          <a:bodyPr wrap="square">
            <a:spAutoFit/>
          </a:bodyPr>
          <a:lstStyle/>
          <a:p>
            <a:r>
              <a:rPr lang="en-GB" sz="1200" dirty="0"/>
              <a:t>Fill, C. (2009) </a:t>
            </a:r>
            <a:r>
              <a:rPr lang="en-GB" sz="1200" i="1" dirty="0"/>
              <a:t>Marketing Communications: Interactivity, Communities and Content. </a:t>
            </a:r>
            <a:r>
              <a:rPr lang="en-GB" sz="1200" dirty="0"/>
              <a:t>Harlow: Pearson Education Limited.</a:t>
            </a:r>
          </a:p>
        </p:txBody>
      </p:sp>
      <p:sp>
        <p:nvSpPr>
          <p:cNvPr id="5" name="Title 1"/>
          <p:cNvSpPr>
            <a:spLocks noGrp="1"/>
          </p:cNvSpPr>
          <p:nvPr>
            <p:ph type="title"/>
          </p:nvPr>
        </p:nvSpPr>
        <p:spPr>
          <a:xfrm>
            <a:off x="0" y="-531440"/>
            <a:ext cx="8122096" cy="1232756"/>
          </a:xfrm>
        </p:spPr>
        <p:txBody>
          <a:bodyPr>
            <a:noAutofit/>
          </a:bodyPr>
          <a:lstStyle/>
          <a:p>
            <a:pPr algn="l"/>
            <a:r>
              <a:rPr lang="en-GB" sz="4000" b="1" u="heavy" dirty="0" smtClean="0"/>
              <a:t/>
            </a:r>
            <a:br>
              <a:rPr lang="en-GB" sz="4000" b="1" u="heavy" dirty="0" smtClean="0"/>
            </a:br>
            <a:r>
              <a:rPr lang="en-GB" sz="4000" dirty="0" smtClean="0"/>
              <a:t>Elements for Integration</a:t>
            </a:r>
            <a:endParaRPr lang="en-GB" sz="4000" dirty="0"/>
          </a:p>
        </p:txBody>
      </p:sp>
    </p:spTree>
    <p:extLst>
      <p:ext uri="{BB962C8B-B14F-4D97-AF65-F5344CB8AC3E}">
        <p14:creationId xmlns:p14="http://schemas.microsoft.com/office/powerpoint/2010/main" val="3855927672"/>
      </p:ext>
    </p:extLst>
  </p:cSld>
  <p:clrMapOvr>
    <a:masterClrMapping/>
  </p:clrMapOvr>
  <mc:AlternateContent xmlns:mc="http://schemas.openxmlformats.org/markup-compatibility/2006" xmlns:p14="http://schemas.microsoft.com/office/powerpoint/2010/main">
    <mc:Choice Requires="p14">
      <p:transition spd="slow" p14:dur="2000"/>
    </mc:Choice>
    <mc:Fallback xmlns="" xmlns:mv="urn:schemas-microsoft-com:mac:vml">
      <mp:transition xmlns:mp="http://schemas.microsoft.com/office/mac/powerpoint/2008/mai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itle 1"/>
          <p:cNvSpPr>
            <a:spLocks noGrp="1"/>
          </p:cNvSpPr>
          <p:nvPr>
            <p:ph type="title"/>
          </p:nvPr>
        </p:nvSpPr>
        <p:spPr>
          <a:xfrm>
            <a:off x="0" y="836712"/>
            <a:ext cx="8380413" cy="1143000"/>
          </a:xfrm>
        </p:spPr>
        <p:txBody>
          <a:bodyPr/>
          <a:lstStyle/>
          <a:p>
            <a:pPr algn="l"/>
            <a:r>
              <a:rPr lang="en-US" sz="3200" dirty="0" smtClean="0">
                <a:solidFill>
                  <a:srgbClr val="9F0927"/>
                </a:solidFill>
              </a:rPr>
              <a:t>International Implications</a:t>
            </a:r>
          </a:p>
        </p:txBody>
      </p:sp>
      <p:sp>
        <p:nvSpPr>
          <p:cNvPr id="5" name="Slide Number Placeholder 4"/>
          <p:cNvSpPr>
            <a:spLocks noGrp="1"/>
          </p:cNvSpPr>
          <p:nvPr>
            <p:ph type="sldNum" sz="quarter" idx="12"/>
          </p:nvPr>
        </p:nvSpPr>
        <p:spPr/>
        <p:txBody>
          <a:bodyPr/>
          <a:lstStyle/>
          <a:p>
            <a:pPr>
              <a:defRPr/>
            </a:pPr>
            <a:r>
              <a:rPr lang="en-US" smtClean="0"/>
              <a:t>1-</a:t>
            </a:r>
            <a:fld id="{2E828FE9-44F5-4C36-95F4-5EE5C352756F}" type="slidenum">
              <a:rPr lang="en-US" smtClean="0"/>
              <a:pPr>
                <a:defRPr/>
              </a:pPr>
              <a:t>12</a:t>
            </a:fld>
            <a:endParaRPr lang="en-US"/>
          </a:p>
        </p:txBody>
      </p:sp>
      <p:sp>
        <p:nvSpPr>
          <p:cNvPr id="78855" name="Content Placeholder 9"/>
          <p:cNvSpPr>
            <a:spLocks noGrp="1"/>
          </p:cNvSpPr>
          <p:nvPr>
            <p:ph idx="1"/>
          </p:nvPr>
        </p:nvSpPr>
        <p:spPr>
          <a:xfrm>
            <a:off x="413824" y="2403231"/>
            <a:ext cx="8151813" cy="3276600"/>
          </a:xfrm>
        </p:spPr>
        <p:txBody>
          <a:bodyPr/>
          <a:lstStyle/>
          <a:p>
            <a:r>
              <a:rPr lang="en-US" dirty="0" smtClean="0">
                <a:latin typeface="Arial" charset="0"/>
              </a:rPr>
              <a:t>Goal – to coordinate marketing efforts</a:t>
            </a:r>
          </a:p>
          <a:p>
            <a:r>
              <a:rPr lang="en-US" dirty="0" smtClean="0">
                <a:latin typeface="Arial" charset="0"/>
              </a:rPr>
              <a:t>Greater challenge due to national and cultural differences</a:t>
            </a:r>
          </a:p>
          <a:p>
            <a:r>
              <a:rPr lang="en-US" dirty="0" smtClean="0">
                <a:latin typeface="Arial" charset="0"/>
              </a:rPr>
              <a:t>Standardization </a:t>
            </a:r>
            <a:r>
              <a:rPr lang="en-US" sz="2800" dirty="0" smtClean="0">
                <a:latin typeface="Arial" charset="0"/>
              </a:rPr>
              <a:t>versus</a:t>
            </a:r>
            <a:r>
              <a:rPr lang="en-US" dirty="0" smtClean="0">
                <a:latin typeface="Arial" charset="0"/>
              </a:rPr>
              <a:t> Adaptation</a:t>
            </a:r>
          </a:p>
          <a:p>
            <a:r>
              <a:rPr lang="en-US" dirty="0" smtClean="0">
                <a:latin typeface="Arial" charset="0"/>
              </a:rPr>
              <a:t>“Think globally, but act locally”</a:t>
            </a:r>
          </a:p>
        </p:txBody>
      </p:sp>
      <p:sp>
        <p:nvSpPr>
          <p:cNvPr id="10" name="Rectangle 9"/>
          <p:cNvSpPr/>
          <p:nvPr/>
        </p:nvSpPr>
        <p:spPr>
          <a:xfrm>
            <a:off x="558599" y="6353329"/>
            <a:ext cx="7848872" cy="461665"/>
          </a:xfrm>
          <a:prstGeom prst="rect">
            <a:avLst/>
          </a:prstGeom>
        </p:spPr>
        <p:txBody>
          <a:bodyPr wrap="square">
            <a:spAutoFit/>
          </a:bodyPr>
          <a:lstStyle/>
          <a:p>
            <a:r>
              <a:rPr lang="en-GB" sz="1200" dirty="0" err="1"/>
              <a:t>Clow</a:t>
            </a:r>
            <a:r>
              <a:rPr lang="en-GB" sz="1200" dirty="0"/>
              <a:t>, K, E., </a:t>
            </a:r>
            <a:r>
              <a:rPr lang="en-GB" sz="1200" dirty="0" err="1"/>
              <a:t>Baack</a:t>
            </a:r>
            <a:r>
              <a:rPr lang="en-GB" sz="1200" dirty="0"/>
              <a:t>, D. (2012)</a:t>
            </a:r>
            <a:r>
              <a:rPr lang="en-GB" sz="1200" i="1" dirty="0"/>
              <a:t> Integrated Advertising, Promotions, and Marketing Communications (5</a:t>
            </a:r>
            <a:r>
              <a:rPr lang="en-GB" sz="1200" i="1" baseline="30000" dirty="0"/>
              <a:t>th</a:t>
            </a:r>
            <a:r>
              <a:rPr lang="en-GB" sz="1200" i="1" dirty="0"/>
              <a:t> edition). </a:t>
            </a:r>
            <a:r>
              <a:rPr lang="en-GB" sz="1200" dirty="0"/>
              <a:t>Harlow: Pearson Education Limited.</a:t>
            </a:r>
          </a:p>
        </p:txBody>
      </p:sp>
      <p:sp>
        <p:nvSpPr>
          <p:cNvPr id="11" name="Rectangle 11"/>
          <p:cNvSpPr>
            <a:spLocks noChangeArrowheads="1"/>
          </p:cNvSpPr>
          <p:nvPr/>
        </p:nvSpPr>
        <p:spPr bwMode="auto">
          <a:xfrm>
            <a:off x="3059832" y="1772816"/>
            <a:ext cx="6373813" cy="533400"/>
          </a:xfrm>
          <a:prstGeom prst="rect">
            <a:avLst/>
          </a:prstGeom>
          <a:noFill/>
          <a:ln w="9525">
            <a:noFill/>
            <a:miter lim="800000"/>
            <a:headEnd/>
            <a:tailEnd/>
          </a:ln>
        </p:spPr>
        <p:txBody>
          <a:bodyPr lIns="92075" tIns="46038" rIns="92075" bIns="46038" anchor="ctr"/>
          <a:lstStyle/>
          <a:p>
            <a:pPr eaLnBrk="0" hangingPunct="0"/>
            <a:r>
              <a:rPr lang="en-US" sz="2400" dirty="0">
                <a:solidFill>
                  <a:srgbClr val="9F0927"/>
                </a:solidFill>
                <a:latin typeface="Arial" charset="0"/>
              </a:rPr>
              <a:t>Reasons for Integrating Communications</a:t>
            </a:r>
          </a:p>
        </p:txBody>
      </p:sp>
      <p:sp>
        <p:nvSpPr>
          <p:cNvPr id="2" name="Rectangle 1"/>
          <p:cNvSpPr/>
          <p:nvPr/>
        </p:nvSpPr>
        <p:spPr>
          <a:xfrm>
            <a:off x="1619672" y="-171400"/>
            <a:ext cx="8010562" cy="1323439"/>
          </a:xfrm>
          <a:prstGeom prst="rect">
            <a:avLst/>
          </a:prstGeom>
        </p:spPr>
        <p:txBody>
          <a:bodyPr wrap="square">
            <a:spAutoFit/>
          </a:bodyPr>
          <a:lstStyle/>
          <a:p>
            <a:r>
              <a:rPr lang="en-GB" sz="4000" dirty="0" smtClean="0"/>
              <a:t>International Business Communication </a:t>
            </a:r>
            <a:endParaRPr lang="en-GB" sz="4000" dirty="0"/>
          </a:p>
        </p:txBody>
      </p:sp>
    </p:spTree>
    <p:extLst>
      <p:ext uri="{BB962C8B-B14F-4D97-AF65-F5344CB8AC3E}">
        <p14:creationId xmlns:p14="http://schemas.microsoft.com/office/powerpoint/2010/main" val="804702083"/>
      </p:ext>
    </p:extLst>
  </p:cSld>
  <p:clrMapOvr>
    <a:masterClrMapping/>
  </p:clrMapOvr>
  <mc:AlternateContent xmlns:mc="http://schemas.openxmlformats.org/markup-compatibility/2006" xmlns:p14="http://schemas.microsoft.com/office/powerpoint/2010/main">
    <mc:Choice Requires="p14">
      <p:transition spd="slow" p14:dur="2000"/>
    </mc:Choice>
    <mc:Fallback xmlns="" xmlns:mv="urn:schemas-microsoft-com:mac:vml">
      <mp:transition xmlns:mp="http://schemas.microsoft.com/office/mac/powerpoint/2008/mai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484784"/>
            <a:ext cx="8606760" cy="4515984"/>
          </a:xfrm>
        </p:spPr>
        <p:txBody>
          <a:bodyPr>
            <a:normAutofit lnSpcReduction="10000"/>
          </a:bodyPr>
          <a:lstStyle/>
          <a:p>
            <a:r>
              <a:rPr lang="en-GB" sz="2400" b="1" dirty="0" smtClean="0"/>
              <a:t>Marketing Mix</a:t>
            </a:r>
          </a:p>
          <a:p>
            <a:r>
              <a:rPr lang="en-GB" dirty="0"/>
              <a:t>The elements of the </a:t>
            </a:r>
            <a:r>
              <a:rPr lang="en-GB" dirty="0" smtClean="0"/>
              <a:t>marketing mix</a:t>
            </a:r>
            <a:r>
              <a:rPr lang="en-GB" dirty="0"/>
              <a:t>, however configured</a:t>
            </a:r>
            <a:r>
              <a:rPr lang="en-GB" dirty="0" smtClean="0"/>
              <a:t>, need </a:t>
            </a:r>
            <a:r>
              <a:rPr lang="en-GB" dirty="0"/>
              <a:t>to be integrated.</a:t>
            </a:r>
            <a:endParaRPr lang="en-GB" b="1" dirty="0" smtClean="0"/>
          </a:p>
          <a:p>
            <a:r>
              <a:rPr lang="en-GB" sz="2400" b="1" dirty="0" smtClean="0"/>
              <a:t>Branding </a:t>
            </a:r>
          </a:p>
          <a:p>
            <a:r>
              <a:rPr lang="en-GB" dirty="0" smtClean="0"/>
              <a:t>Brands </a:t>
            </a:r>
            <a:r>
              <a:rPr lang="en-GB" dirty="0"/>
              <a:t>are themselves </a:t>
            </a:r>
            <a:r>
              <a:rPr lang="en-GB" dirty="0" smtClean="0"/>
              <a:t>a form </a:t>
            </a:r>
            <a:r>
              <a:rPr lang="en-GB" dirty="0"/>
              <a:t>of integration</a:t>
            </a:r>
            <a:r>
              <a:rPr lang="en-GB" dirty="0" smtClean="0"/>
              <a:t>.</a:t>
            </a:r>
          </a:p>
          <a:p>
            <a:r>
              <a:rPr lang="en-GB" sz="2400" b="1" dirty="0" smtClean="0"/>
              <a:t>Strategy</a:t>
            </a:r>
          </a:p>
          <a:p>
            <a:r>
              <a:rPr lang="en-GB" dirty="0"/>
              <a:t>At a strategic level, IMC has its roots</a:t>
            </a:r>
          </a:p>
          <a:p>
            <a:r>
              <a:rPr lang="en-GB" dirty="0"/>
              <a:t>in the overall business strategy of an organisation.</a:t>
            </a:r>
            <a:endParaRPr lang="en-GB" b="1" dirty="0" smtClean="0"/>
          </a:p>
        </p:txBody>
      </p:sp>
      <p:sp>
        <p:nvSpPr>
          <p:cNvPr id="5" name="Text Box 2"/>
          <p:cNvSpPr txBox="1">
            <a:spLocks noChangeArrowheads="1"/>
          </p:cNvSpPr>
          <p:nvPr/>
        </p:nvSpPr>
        <p:spPr bwMode="auto">
          <a:xfrm>
            <a:off x="281061" y="908720"/>
            <a:ext cx="8456613" cy="461661"/>
          </a:xfrm>
          <a:prstGeom prst="rect">
            <a:avLst/>
          </a:prstGeom>
          <a:noFill/>
          <a:ln>
            <a:noFill/>
          </a:ln>
          <a:effectLst/>
          <a:extLst>
            <a:ext uri="{909E8E84-426E-40DD-AFC4-6F175D3DCCD1}">
              <a14:hiddenFill xmlns:a14="http://schemas.microsoft.com/office/drawing/2010/main">
                <a:solidFill>
                  <a:srgbClr val="B5E1E3"/>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5" tIns="45718" rIns="91435" bIns="45718">
            <a:spAutoFit/>
          </a:bodyPr>
          <a:lstStyle/>
          <a:p>
            <a:pPr>
              <a:spcBef>
                <a:spcPct val="50000"/>
              </a:spcBef>
            </a:pPr>
            <a:r>
              <a:rPr lang="en-GB" sz="2400" dirty="0" smtClean="0">
                <a:solidFill>
                  <a:srgbClr val="9F0927"/>
                </a:solidFill>
                <a:latin typeface="Arial" charset="0"/>
              </a:rPr>
              <a:t>Elements </a:t>
            </a:r>
            <a:r>
              <a:rPr lang="en-GB" sz="2400" dirty="0">
                <a:solidFill>
                  <a:srgbClr val="9F0927"/>
                </a:solidFill>
                <a:latin typeface="Arial" charset="0"/>
              </a:rPr>
              <a:t>for integration</a:t>
            </a:r>
          </a:p>
        </p:txBody>
      </p:sp>
      <p:sp>
        <p:nvSpPr>
          <p:cNvPr id="8" name="Rectangle 7"/>
          <p:cNvSpPr/>
          <p:nvPr/>
        </p:nvSpPr>
        <p:spPr>
          <a:xfrm>
            <a:off x="352180" y="6391785"/>
            <a:ext cx="8328930" cy="276999"/>
          </a:xfrm>
          <a:prstGeom prst="rect">
            <a:avLst/>
          </a:prstGeom>
        </p:spPr>
        <p:txBody>
          <a:bodyPr wrap="square">
            <a:spAutoFit/>
          </a:bodyPr>
          <a:lstStyle/>
          <a:p>
            <a:r>
              <a:rPr lang="en-GB" sz="1200" dirty="0"/>
              <a:t>Fill, C. (2009) </a:t>
            </a:r>
            <a:r>
              <a:rPr lang="en-GB" sz="1200" i="1" dirty="0"/>
              <a:t>Marketing Communications: Interactivity, Communities and Content. </a:t>
            </a:r>
            <a:r>
              <a:rPr lang="en-GB" sz="1200" dirty="0"/>
              <a:t>Harlow: Pearson Education Limited.</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43738"/>
            <a:ext cx="8229600" cy="168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0538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56230" y="2060575"/>
            <a:ext cx="4171316" cy="4525963"/>
          </a:xfr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60648"/>
            <a:ext cx="8229600" cy="168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5920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24" y="764704"/>
            <a:ext cx="8229600" cy="1143000"/>
          </a:xfrm>
        </p:spPr>
        <p:txBody>
          <a:bodyPr/>
          <a:lstStyle/>
          <a:p>
            <a:pPr algn="l"/>
            <a:r>
              <a:rPr lang="en-GB" sz="3200" dirty="0" smtClean="0">
                <a:solidFill>
                  <a:srgbClr val="9F0927"/>
                </a:solidFill>
              </a:rPr>
              <a:t>Barriers to IMC</a:t>
            </a:r>
            <a:endParaRPr lang="en-GB" sz="3200" dirty="0">
              <a:solidFill>
                <a:srgbClr val="9F0927"/>
              </a:solidFill>
            </a:endParaRPr>
          </a:p>
        </p:txBody>
      </p:sp>
      <p:sp>
        <p:nvSpPr>
          <p:cNvPr id="3" name="Content Placeholder 2"/>
          <p:cNvSpPr>
            <a:spLocks noGrp="1"/>
          </p:cNvSpPr>
          <p:nvPr>
            <p:ph sz="quarter" idx="1"/>
          </p:nvPr>
        </p:nvSpPr>
        <p:spPr/>
        <p:txBody>
          <a:bodyPr/>
          <a:lstStyle/>
          <a:p>
            <a:r>
              <a:rPr lang="en-GB" dirty="0" smtClean="0"/>
              <a:t>Financial Structures and Frameworks</a:t>
            </a:r>
          </a:p>
          <a:p>
            <a:r>
              <a:rPr lang="en-GB" dirty="0" smtClean="0"/>
              <a:t>Opposition/ Reluctance to Change</a:t>
            </a:r>
          </a:p>
          <a:p>
            <a:r>
              <a:rPr lang="en-GB" dirty="0" smtClean="0"/>
              <a:t>Traditional brand management structures</a:t>
            </a:r>
          </a:p>
          <a:p>
            <a:r>
              <a:rPr lang="en-GB" dirty="0" smtClean="0"/>
              <a:t>Attitudes and structures of Suppliers and Agencies</a:t>
            </a:r>
          </a:p>
          <a:p>
            <a:r>
              <a:rPr lang="en-GB" dirty="0" smtClean="0"/>
              <a:t>Lack of internal communication</a:t>
            </a:r>
          </a:p>
          <a:p>
            <a:r>
              <a:rPr lang="en-GB" dirty="0" smtClean="0"/>
              <a:t>Complexity of planning and coordination</a:t>
            </a:r>
          </a:p>
          <a:p>
            <a:endParaRPr lang="en-GB" dirty="0" smtClean="0"/>
          </a:p>
          <a:p>
            <a:endParaRPr lang="en-GB" dirty="0" smtClean="0"/>
          </a:p>
          <a:p>
            <a:endParaRPr lang="en-GB" dirty="0"/>
          </a:p>
        </p:txBody>
      </p:sp>
      <p:sp>
        <p:nvSpPr>
          <p:cNvPr id="4" name="Title 1"/>
          <p:cNvSpPr txBox="1">
            <a:spLocks/>
          </p:cNvSpPr>
          <p:nvPr/>
        </p:nvSpPr>
        <p:spPr bwMode="auto">
          <a:xfrm>
            <a:off x="2771800" y="332656"/>
            <a:ext cx="8122096" cy="123275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lvl1pPr algn="r" rtl="0" eaLnBrk="1" fontAlgn="base" hangingPunct="1">
              <a:spcBef>
                <a:spcPct val="0"/>
              </a:spcBef>
              <a:spcAft>
                <a:spcPts val="0"/>
              </a:spcAft>
              <a:defRPr sz="4400" b="0" i="0" kern="1200">
                <a:solidFill>
                  <a:schemeClr val="tx1"/>
                </a:solidFill>
                <a:latin typeface="FreightSans Pro Semibold"/>
                <a:ea typeface="+mj-ea"/>
                <a:cs typeface="FreightSans Pro Semibold"/>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l"/>
            <a:r>
              <a:rPr lang="en-GB" b="1" u="heavy" dirty="0" smtClean="0"/>
              <a:t/>
            </a:r>
            <a:br>
              <a:rPr lang="en-GB" b="1" u="heavy" dirty="0" smtClean="0"/>
            </a:br>
            <a:r>
              <a:rPr lang="en-GB" sz="3100" dirty="0" smtClean="0">
                <a:solidFill>
                  <a:srgbClr val="9F0927"/>
                </a:solidFill>
              </a:rPr>
              <a:t>Integrated Marketing Communications</a:t>
            </a:r>
            <a:endParaRPr lang="en-GB" sz="3100" dirty="0">
              <a:solidFill>
                <a:srgbClr val="9F0927"/>
              </a:solidFill>
            </a:endParaRPr>
          </a:p>
        </p:txBody>
      </p:sp>
      <p:sp>
        <p:nvSpPr>
          <p:cNvPr id="5" name="Rectangle 4"/>
          <p:cNvSpPr/>
          <p:nvPr/>
        </p:nvSpPr>
        <p:spPr>
          <a:xfrm>
            <a:off x="504782" y="6148981"/>
            <a:ext cx="8328930" cy="276999"/>
          </a:xfrm>
          <a:prstGeom prst="rect">
            <a:avLst/>
          </a:prstGeom>
        </p:spPr>
        <p:txBody>
          <a:bodyPr wrap="square">
            <a:spAutoFit/>
          </a:bodyPr>
          <a:lstStyle/>
          <a:p>
            <a:r>
              <a:rPr lang="en-GB" sz="1200" dirty="0"/>
              <a:t>Fill, C. (2009) </a:t>
            </a:r>
            <a:r>
              <a:rPr lang="en-GB" sz="1200" i="1" dirty="0"/>
              <a:t>Marketing Communications: Interactivity, Communities and Content. </a:t>
            </a:r>
            <a:r>
              <a:rPr lang="en-GB" sz="1200" dirty="0"/>
              <a:t>Harlow: Pearson Education Limited.</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793" y="-603448"/>
            <a:ext cx="9358313" cy="1871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6893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99" y="629816"/>
            <a:ext cx="8229600" cy="1143000"/>
          </a:xfrm>
        </p:spPr>
        <p:txBody>
          <a:bodyPr/>
          <a:lstStyle/>
          <a:p>
            <a:pPr algn="l"/>
            <a:r>
              <a:rPr lang="en-GB" b="1" dirty="0" smtClean="0"/>
              <a:t> </a:t>
            </a:r>
            <a:r>
              <a:rPr lang="en-GB" sz="2800" dirty="0" smtClean="0">
                <a:solidFill>
                  <a:srgbClr val="9F0927"/>
                </a:solidFill>
              </a:rPr>
              <a:t>Benefits of IMC</a:t>
            </a:r>
            <a:endParaRPr lang="en-GB" sz="2800" dirty="0">
              <a:solidFill>
                <a:srgbClr val="9F0927"/>
              </a:solidFill>
            </a:endParaRPr>
          </a:p>
        </p:txBody>
      </p:sp>
      <p:sp>
        <p:nvSpPr>
          <p:cNvPr id="3" name="Content Placeholder 2"/>
          <p:cNvSpPr>
            <a:spLocks noGrp="1"/>
          </p:cNvSpPr>
          <p:nvPr>
            <p:ph sz="quarter" idx="1"/>
          </p:nvPr>
        </p:nvSpPr>
        <p:spPr>
          <a:xfrm>
            <a:off x="539552" y="1556792"/>
            <a:ext cx="8147248" cy="4600168"/>
          </a:xfrm>
        </p:spPr>
        <p:txBody>
          <a:bodyPr>
            <a:normAutofit lnSpcReduction="10000"/>
          </a:bodyPr>
          <a:lstStyle/>
          <a:p>
            <a:r>
              <a:rPr lang="en-GB" dirty="0" smtClean="0"/>
              <a:t>Creative integrity</a:t>
            </a:r>
          </a:p>
          <a:p>
            <a:r>
              <a:rPr lang="en-GB" dirty="0" smtClean="0"/>
              <a:t>Unbiased marketing recommendation</a:t>
            </a:r>
          </a:p>
          <a:p>
            <a:r>
              <a:rPr lang="en-GB" dirty="0" smtClean="0"/>
              <a:t>Better use of media</a:t>
            </a:r>
          </a:p>
          <a:p>
            <a:r>
              <a:rPr lang="en-GB" dirty="0" smtClean="0"/>
              <a:t>Cost savings</a:t>
            </a:r>
          </a:p>
          <a:p>
            <a:r>
              <a:rPr lang="en-GB" dirty="0" smtClean="0"/>
              <a:t>High-calibre consistent message</a:t>
            </a:r>
          </a:p>
          <a:p>
            <a:r>
              <a:rPr lang="en-GB" dirty="0" smtClean="0"/>
              <a:t>Easier working relations</a:t>
            </a:r>
          </a:p>
          <a:p>
            <a:r>
              <a:rPr lang="en-GB" dirty="0" smtClean="0"/>
              <a:t>Greater agency accountability</a:t>
            </a:r>
          </a:p>
          <a:p>
            <a:r>
              <a:rPr lang="en-GB" dirty="0" smtClean="0"/>
              <a:t>Operational efficiency</a:t>
            </a:r>
          </a:p>
          <a:p>
            <a:endParaRPr lang="en-GB" dirty="0" smtClean="0"/>
          </a:p>
          <a:p>
            <a:endParaRPr lang="en-GB" dirty="0"/>
          </a:p>
        </p:txBody>
      </p:sp>
      <p:sp>
        <p:nvSpPr>
          <p:cNvPr id="5" name="Title 1"/>
          <p:cNvSpPr txBox="1">
            <a:spLocks/>
          </p:cNvSpPr>
          <p:nvPr/>
        </p:nvSpPr>
        <p:spPr bwMode="auto">
          <a:xfrm>
            <a:off x="2627784" y="252028"/>
            <a:ext cx="8122096" cy="123275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lvl1pPr algn="r" rtl="0" eaLnBrk="1" fontAlgn="base" hangingPunct="1">
              <a:spcBef>
                <a:spcPct val="0"/>
              </a:spcBef>
              <a:spcAft>
                <a:spcPts val="0"/>
              </a:spcAft>
              <a:defRPr sz="4400" b="0" i="0" kern="1200">
                <a:solidFill>
                  <a:schemeClr val="tx1"/>
                </a:solidFill>
                <a:latin typeface="FreightSans Pro Semibold"/>
                <a:ea typeface="+mj-ea"/>
                <a:cs typeface="FreightSans Pro Semibold"/>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l"/>
            <a:r>
              <a:rPr lang="en-GB" b="1" u="heavy" dirty="0" smtClean="0"/>
              <a:t/>
            </a:r>
            <a:br>
              <a:rPr lang="en-GB" b="1" u="heavy" dirty="0" smtClean="0"/>
            </a:br>
            <a:r>
              <a:rPr lang="en-GB" sz="3100" dirty="0" smtClean="0">
                <a:solidFill>
                  <a:srgbClr val="9F0927"/>
                </a:solidFill>
              </a:rPr>
              <a:t>Integrated Marketing Communications</a:t>
            </a:r>
            <a:endParaRPr lang="en-GB" sz="3100" dirty="0">
              <a:solidFill>
                <a:srgbClr val="9F0927"/>
              </a:solidFill>
            </a:endParaRPr>
          </a:p>
        </p:txBody>
      </p:sp>
      <p:sp>
        <p:nvSpPr>
          <p:cNvPr id="6" name="Rectangle 5"/>
          <p:cNvSpPr/>
          <p:nvPr/>
        </p:nvSpPr>
        <p:spPr>
          <a:xfrm>
            <a:off x="489059" y="6382998"/>
            <a:ext cx="8328930" cy="276999"/>
          </a:xfrm>
          <a:prstGeom prst="rect">
            <a:avLst/>
          </a:prstGeom>
        </p:spPr>
        <p:txBody>
          <a:bodyPr wrap="square">
            <a:spAutoFit/>
          </a:bodyPr>
          <a:lstStyle/>
          <a:p>
            <a:r>
              <a:rPr lang="en-GB" sz="1200" dirty="0"/>
              <a:t>Fill, C. (2009) </a:t>
            </a:r>
            <a:r>
              <a:rPr lang="en-GB" sz="1200" i="1" dirty="0"/>
              <a:t>Marketing Communications: Interactivity, Communities and Content. </a:t>
            </a:r>
            <a:r>
              <a:rPr lang="en-GB" sz="1200" dirty="0"/>
              <a:t>Harlow: Pearson Education Limited.</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97966"/>
            <a:ext cx="8229600" cy="168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9516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4704"/>
            <a:ext cx="8229600" cy="1143000"/>
          </a:xfrm>
        </p:spPr>
        <p:txBody>
          <a:bodyPr/>
          <a:lstStyle/>
          <a:p>
            <a:pPr algn="l"/>
            <a:r>
              <a:rPr lang="en-GB" sz="2800" dirty="0" smtClean="0">
                <a:solidFill>
                  <a:srgbClr val="9F0927"/>
                </a:solidFill>
              </a:rPr>
              <a:t>Disadvantages of IMC</a:t>
            </a:r>
            <a:endParaRPr lang="en-GB" sz="2800" dirty="0">
              <a:solidFill>
                <a:srgbClr val="9F0927"/>
              </a:solidFill>
            </a:endParaRPr>
          </a:p>
        </p:txBody>
      </p:sp>
      <p:sp>
        <p:nvSpPr>
          <p:cNvPr id="3" name="Content Placeholder 2"/>
          <p:cNvSpPr>
            <a:spLocks noGrp="1"/>
          </p:cNvSpPr>
          <p:nvPr>
            <p:ph sz="quarter" idx="1"/>
          </p:nvPr>
        </p:nvSpPr>
        <p:spPr/>
        <p:txBody>
          <a:bodyPr>
            <a:normAutofit fontScale="92500"/>
          </a:bodyPr>
          <a:lstStyle/>
          <a:p>
            <a:r>
              <a:rPr lang="en-GB" sz="3000" dirty="0" smtClean="0"/>
              <a:t>Encourages centralization and formal bureaucratic procedures</a:t>
            </a:r>
          </a:p>
          <a:p>
            <a:r>
              <a:rPr lang="en-GB" sz="3000" dirty="0" smtClean="0"/>
              <a:t>Can require increased coordination and time management skills</a:t>
            </a:r>
          </a:p>
          <a:p>
            <a:r>
              <a:rPr lang="en-GB" sz="3000" dirty="0" smtClean="0"/>
              <a:t> Tendency to standardize might negate or dilute creative opportunities</a:t>
            </a:r>
          </a:p>
          <a:p>
            <a:r>
              <a:rPr lang="en-GB" sz="3000" dirty="0" smtClean="0"/>
              <a:t>Global brands restricted in terms of local adaptation</a:t>
            </a:r>
          </a:p>
          <a:p>
            <a:r>
              <a:rPr lang="en-GB" sz="3000" dirty="0" smtClean="0"/>
              <a:t>Has the potential to severely damage a brand’s reputation if incorrectly managed</a:t>
            </a:r>
          </a:p>
          <a:p>
            <a:endParaRPr lang="en-GB" dirty="0"/>
          </a:p>
        </p:txBody>
      </p:sp>
      <p:sp>
        <p:nvSpPr>
          <p:cNvPr id="4" name="Title 1"/>
          <p:cNvSpPr txBox="1">
            <a:spLocks/>
          </p:cNvSpPr>
          <p:nvPr/>
        </p:nvSpPr>
        <p:spPr bwMode="auto">
          <a:xfrm>
            <a:off x="0" y="-531440"/>
            <a:ext cx="9144000" cy="187220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lvl1pPr algn="r" rtl="0" eaLnBrk="1" fontAlgn="base" hangingPunct="1">
              <a:spcBef>
                <a:spcPct val="0"/>
              </a:spcBef>
              <a:spcAft>
                <a:spcPts val="0"/>
              </a:spcAft>
              <a:defRPr sz="4400" b="0" i="0" kern="1200">
                <a:solidFill>
                  <a:schemeClr val="tx1"/>
                </a:solidFill>
                <a:latin typeface="FreightSans Pro Semibold"/>
                <a:ea typeface="+mj-ea"/>
                <a:cs typeface="FreightSans Pro Semibold"/>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l"/>
            <a:r>
              <a:rPr lang="en-GB" sz="4000" b="1" u="heavy" dirty="0" smtClean="0">
                <a:latin typeface="+mn-lt"/>
              </a:rPr>
              <a:t/>
            </a:r>
            <a:br>
              <a:rPr lang="en-GB" sz="4000" b="1" u="heavy" dirty="0" smtClean="0">
                <a:latin typeface="+mn-lt"/>
              </a:rPr>
            </a:br>
            <a:r>
              <a:rPr lang="en-GB" sz="4000" dirty="0" smtClean="0">
                <a:latin typeface="+mn-lt"/>
              </a:rPr>
              <a:t>International Business  </a:t>
            </a:r>
            <a:r>
              <a:rPr lang="en-GB" sz="4000" dirty="0" smtClean="0">
                <a:latin typeface="+mn-lt"/>
              </a:rPr>
              <a:t>Communications</a:t>
            </a:r>
            <a:endParaRPr lang="en-GB" sz="4000" dirty="0">
              <a:latin typeface="+mn-lt"/>
            </a:endParaRPr>
          </a:p>
        </p:txBody>
      </p:sp>
      <p:sp>
        <p:nvSpPr>
          <p:cNvPr id="5" name="Rectangle 4"/>
          <p:cNvSpPr/>
          <p:nvPr/>
        </p:nvSpPr>
        <p:spPr>
          <a:xfrm>
            <a:off x="504782" y="6148981"/>
            <a:ext cx="8328930" cy="276999"/>
          </a:xfrm>
          <a:prstGeom prst="rect">
            <a:avLst/>
          </a:prstGeom>
        </p:spPr>
        <p:txBody>
          <a:bodyPr wrap="square">
            <a:spAutoFit/>
          </a:bodyPr>
          <a:lstStyle/>
          <a:p>
            <a:r>
              <a:rPr lang="en-GB" sz="1200" dirty="0"/>
              <a:t>Fill, C. (2009) </a:t>
            </a:r>
            <a:r>
              <a:rPr lang="en-GB" sz="1200" i="1" dirty="0"/>
              <a:t>Marketing Communications: Interactivity, Communities and Content. </a:t>
            </a:r>
            <a:r>
              <a:rPr lang="en-GB" sz="1200" dirty="0"/>
              <a:t>Harlow: Pearson Education Limited.</a:t>
            </a:r>
          </a:p>
        </p:txBody>
      </p:sp>
    </p:spTree>
    <p:extLst>
      <p:ext uri="{BB962C8B-B14F-4D97-AF65-F5344CB8AC3E}">
        <p14:creationId xmlns:p14="http://schemas.microsoft.com/office/powerpoint/2010/main" val="3431921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3 Ps Model of Communication</a:t>
            </a:r>
            <a:br>
              <a:rPr lang="en-GB" dirty="0" smtClean="0"/>
            </a:b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5656" y="1657918"/>
            <a:ext cx="5688632" cy="3452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403648" y="6021288"/>
            <a:ext cx="1769715" cy="369332"/>
          </a:xfrm>
          <a:prstGeom prst="rect">
            <a:avLst/>
          </a:prstGeom>
        </p:spPr>
        <p:txBody>
          <a:bodyPr wrap="none">
            <a:spAutoFit/>
          </a:bodyPr>
          <a:lstStyle/>
          <a:p>
            <a:r>
              <a:rPr lang="en-GB" dirty="0" smtClean="0"/>
              <a:t>Scot Ober (2009)</a:t>
            </a:r>
            <a:endParaRPr lang="en-GB" dirty="0"/>
          </a:p>
        </p:txBody>
      </p:sp>
    </p:spTree>
    <p:extLst>
      <p:ext uri="{BB962C8B-B14F-4D97-AF65-F5344CB8AC3E}">
        <p14:creationId xmlns:p14="http://schemas.microsoft.com/office/powerpoint/2010/main" val="135369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Often in any business context there is a problem faced by the executive which has to be considered carefully and a process defined to solve it. </a:t>
            </a:r>
          </a:p>
          <a:p>
            <a:endParaRPr lang="en-GB" dirty="0"/>
          </a:p>
          <a:p>
            <a:r>
              <a:rPr lang="en-GB" dirty="0" smtClean="0"/>
              <a:t>The 3Ps are Problem, Process, Product</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88640"/>
            <a:ext cx="8229600" cy="168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9796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normAutofit fontScale="92500"/>
          </a:bodyPr>
          <a:lstStyle/>
          <a:p>
            <a:r>
              <a:rPr lang="en-GB" dirty="0" smtClean="0"/>
              <a:t>People, Process, Product: How Marcus </a:t>
            </a:r>
            <a:r>
              <a:rPr lang="en-GB" dirty="0" err="1" smtClean="0"/>
              <a:t>Lemonis</a:t>
            </a:r>
            <a:r>
              <a:rPr lang="en-GB" dirty="0" smtClean="0"/>
              <a:t>’ Three P’s Apply to Online Community Building</a:t>
            </a:r>
          </a:p>
          <a:p>
            <a:r>
              <a:rPr lang="en-GB" dirty="0"/>
              <a:t> </a:t>
            </a:r>
            <a:r>
              <a:rPr lang="en-GB" dirty="0" smtClean="0"/>
              <a:t>Watch the short video clip and critically appraise the 3P’s and give insight how you believe it can be improved</a:t>
            </a:r>
          </a:p>
          <a:p>
            <a:endParaRPr lang="en-GB" dirty="0"/>
          </a:p>
          <a:p>
            <a:r>
              <a:rPr lang="en-GB" dirty="0" smtClean="0"/>
              <a:t>http://www.managingcommunities.com/2015/08/27/people-process-product-how-marcus-lemonis-three-ps-apply-to-online-community/</a:t>
            </a:r>
            <a:endParaRPr lang="en-GB" dirty="0"/>
          </a:p>
        </p:txBody>
      </p:sp>
    </p:spTree>
    <p:extLst>
      <p:ext uri="{BB962C8B-B14F-4D97-AF65-F5344CB8AC3E}">
        <p14:creationId xmlns:p14="http://schemas.microsoft.com/office/powerpoint/2010/main" val="20590167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TotalTime>
  <Words>912</Words>
  <Application>Microsoft Office PowerPoint</Application>
  <PresentationFormat>On-screen Show (4:3)</PresentationFormat>
  <Paragraphs>187</Paragraphs>
  <Slides>20</Slides>
  <Notes>9</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Barriers to Communications </vt:lpstr>
      <vt:lpstr>Learning Objectives</vt:lpstr>
      <vt:lpstr>International Business Communication </vt:lpstr>
      <vt:lpstr>International Business Communication </vt:lpstr>
      <vt:lpstr>International Business Communication </vt:lpstr>
      <vt:lpstr>International Business Communication </vt:lpstr>
      <vt:lpstr>International Business Communication </vt:lpstr>
      <vt:lpstr>The INFLUENCE OF INTERMEDIEARIES</vt:lpstr>
      <vt:lpstr>The INFLUENCE OF INTERMEDIEARIES</vt:lpstr>
      <vt:lpstr>International Business Communication </vt:lpstr>
      <vt:lpstr> Elements for Integration</vt:lpstr>
      <vt:lpstr>International Implications</vt:lpstr>
      <vt:lpstr>PowerPoint Presentation</vt:lpstr>
      <vt:lpstr>PowerPoint Presentation</vt:lpstr>
      <vt:lpstr>Barriers to IMC</vt:lpstr>
      <vt:lpstr> Benefits of IMC</vt:lpstr>
      <vt:lpstr>Disadvantages of IMC</vt:lpstr>
      <vt:lpstr>The 3 Ps Model of Communication </vt:lpstr>
      <vt:lpstr>PowerPoint Presentation</vt:lpstr>
      <vt:lpstr>Activity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8</cp:revision>
  <dcterms:created xsi:type="dcterms:W3CDTF">2016-11-07T12:27:38Z</dcterms:created>
  <dcterms:modified xsi:type="dcterms:W3CDTF">2016-11-07T13:06:18Z</dcterms:modified>
</cp:coreProperties>
</file>