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7" r:id="rId3"/>
    <p:sldId id="268" r:id="rId4"/>
    <p:sldId id="257" r:id="rId5"/>
    <p:sldId id="266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6" autoAdjust="0"/>
    <p:restoredTop sz="94660"/>
  </p:normalViewPr>
  <p:slideViewPr>
    <p:cSldViewPr snapToGrid="0">
      <p:cViewPr varScale="1">
        <p:scale>
          <a:sx n="88" d="100"/>
          <a:sy n="88" d="100"/>
        </p:scale>
        <p:origin x="12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F7C16D-3C06-4009-B803-66970BD1EF8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AE9FD8-2C64-4139-8AFB-9FA855D71F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85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E9FD8-2C64-4139-8AFB-9FA855D71F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0125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5AFBFE-4D33-430F-B97E-180D6B8BF0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177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5AFBFE-4D33-430F-B97E-180D6B8BF0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1003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E9FD8-2C64-4139-8AFB-9FA855D71F6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982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E9FD8-2C64-4139-8AFB-9FA855D71F6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0319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09A97D0-09DF-447D-9C60-C23C53D6A3DA}" type="slidenum">
              <a:rPr lang="en-GB" altLang="en-US" smtClean="0"/>
              <a:pPr>
                <a:spcBef>
                  <a:spcPct val="0"/>
                </a:spcBef>
              </a:pPr>
              <a:t>6</a:t>
            </a:fld>
            <a:endParaRPr lang="en-GB" altLang="en-US" smtClean="0"/>
          </a:p>
        </p:txBody>
      </p:sp>
      <p:sp>
        <p:nvSpPr>
          <p:cNvPr id="819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6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8197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9CC1E79-385A-4D98-A5D9-737F06D106D3}" type="slidenum">
              <a:rPr lang="en-GB" altLang="en-US"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6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1419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042B5E-5526-4766-92E8-9C088A2FA23A}" type="slidenum">
              <a:rPr lang="en-GB" altLang="en-US" smtClean="0"/>
              <a:pPr>
                <a:spcBef>
                  <a:spcPct val="0"/>
                </a:spcBef>
              </a:pPr>
              <a:t>7</a:t>
            </a:fld>
            <a:endParaRPr lang="en-GB" altLang="en-US" smtClean="0"/>
          </a:p>
        </p:txBody>
      </p:sp>
      <p:sp>
        <p:nvSpPr>
          <p:cNvPr id="10243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244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10245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A72B5717-50CE-474E-BDDD-94899F98F28B}" type="slidenum">
              <a:rPr lang="en-GB" altLang="en-US"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7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22807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0C46D9-4197-41C2-9CD0-EB3F676CD536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  <p:sp>
        <p:nvSpPr>
          <p:cNvPr id="1638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8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16389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E506E90-3174-49CA-B1CB-784FBFF13788}" type="slidenum">
              <a:rPr lang="en-GB" altLang="en-US"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8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2158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E9FD8-2C64-4139-8AFB-9FA855D71F6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57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A3BFE06-5FCA-47EE-BA86-28F7B148E9EF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 smtClean="0"/>
          </a:p>
        </p:txBody>
      </p:sp>
      <p:sp>
        <p:nvSpPr>
          <p:cNvPr id="2150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1508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1509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0E38802D-237E-4FD7-9623-66096128D3B8}" type="slidenum">
              <a:rPr lang="en-GB" altLang="en-US"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10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4533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41D4553-B0FD-49EE-9C22-F5D932327505}" type="slidenum">
              <a:rPr lang="en-GB" altLang="en-US" smtClean="0"/>
              <a:pPr>
                <a:spcBef>
                  <a:spcPct val="0"/>
                </a:spcBef>
              </a:pPr>
              <a:t>11</a:t>
            </a:fld>
            <a:endParaRPr lang="en-GB" altLang="en-US" smtClean="0"/>
          </a:p>
        </p:txBody>
      </p:sp>
      <p:sp>
        <p:nvSpPr>
          <p:cNvPr id="23555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6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3557" name="Slide Number Placeholder 3"/>
          <p:cNvSpPr txBox="1">
            <a:spLocks noGrp="1"/>
          </p:cNvSpPr>
          <p:nvPr/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DE9D028C-6962-48EC-A1BC-660EF14DD778}" type="slidenum">
              <a:rPr lang="en-GB" altLang="en-US"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</a:pPr>
              <a:t>11</a:t>
            </a:fld>
            <a:endParaRPr lang="en-GB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8228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C1F01AB-9CD2-4FE0-AEFD-BD80E02662A5}" type="slidenum">
              <a:rPr lang="en-GB" altLang="en-US" smtClean="0"/>
              <a:pPr>
                <a:spcBef>
                  <a:spcPct val="0"/>
                </a:spcBef>
              </a:pPr>
              <a:t>12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501852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5AFBFE-4D33-430F-B97E-180D6B8BF0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460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312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935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895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073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2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292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854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4559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1451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544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18199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81000"/>
            <a:ext cx="109728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609600" y="1981200"/>
            <a:ext cx="109728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en-US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E66621A-667E-4156-9FF4-D412CE9CC67B}" type="slidenum">
              <a:rPr lang="en-US" altLang="en-US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US" altLang="en-US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815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9D91C0-9A9D-4065-AC7F-931EEB734108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01/02/2018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201706-7DDE-4C76-8DDC-2F6ACF18660B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98863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Bioarchaeology and Forensics 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Ros Coard, Martin Bates, Astrid Caseldine and possibly Nigel Nayling…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87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Aim of modules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89171" cy="4351338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To enable </a:t>
            </a:r>
            <a:r>
              <a:rPr lang="en-GB" dirty="0" smtClean="0"/>
              <a:t>you to </a:t>
            </a:r>
            <a:r>
              <a:rPr lang="en-GB" dirty="0"/>
              <a:t>understand and evaluate how </a:t>
            </a:r>
            <a:r>
              <a:rPr lang="en-GB" dirty="0" err="1"/>
              <a:t>bioarchaeological</a:t>
            </a:r>
            <a:r>
              <a:rPr lang="en-GB" dirty="0"/>
              <a:t> material is employed within an </a:t>
            </a:r>
            <a:r>
              <a:rPr lang="en-GB" dirty="0" smtClean="0"/>
              <a:t>archaeological and forensic  </a:t>
            </a:r>
            <a:r>
              <a:rPr lang="en-GB" dirty="0"/>
              <a:t>context.</a:t>
            </a:r>
          </a:p>
          <a:p>
            <a:endParaRPr lang="en-GB" dirty="0"/>
          </a:p>
          <a:p>
            <a:pPr lvl="0"/>
            <a:r>
              <a:rPr lang="en-GB" dirty="0"/>
              <a:t>To foster an understanding of how key questions relating to how different types of environmental data can be explored through the analysis of biological remains from </a:t>
            </a:r>
            <a:r>
              <a:rPr lang="en-GB" dirty="0" smtClean="0"/>
              <a:t>mainly archaeological </a:t>
            </a:r>
            <a:r>
              <a:rPr lang="en-GB" dirty="0"/>
              <a:t>sites.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5650" y="478970"/>
            <a:ext cx="4082143" cy="544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79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Objectives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9884"/>
            <a:ext cx="10515600" cy="4697079"/>
          </a:xfrm>
        </p:spPr>
        <p:txBody>
          <a:bodyPr>
            <a:normAutofit fontScale="62500" lnSpcReduction="20000"/>
          </a:bodyPr>
          <a:lstStyle/>
          <a:p>
            <a:pPr marL="87313" lvl="1" indent="-87313" defTabSz="538163"/>
            <a:r>
              <a:rPr lang="en-GB" sz="3800" dirty="0"/>
              <a:t>a broad knowledge and understanding of the types of biological evidences </a:t>
            </a:r>
            <a:r>
              <a:rPr lang="en-GB" sz="3800" dirty="0" smtClean="0"/>
              <a:t>used within </a:t>
            </a:r>
            <a:r>
              <a:rPr lang="en-GB" sz="3800" dirty="0"/>
              <a:t>the discipline of archaeology</a:t>
            </a:r>
            <a:r>
              <a:rPr lang="en-GB" sz="3800" dirty="0" smtClean="0"/>
              <a:t>;</a:t>
            </a:r>
          </a:p>
          <a:p>
            <a:pPr marL="87313" lvl="1" indent="-87313" defTabSz="538163"/>
            <a:endParaRPr lang="en-GB" sz="3800" dirty="0"/>
          </a:p>
          <a:p>
            <a:pPr marL="87313" indent="-87313" defTabSz="538163"/>
            <a:r>
              <a:rPr lang="en-GB" sz="3800" dirty="0"/>
              <a:t>a knowledge and critical understanding of how biological remains are examined within the discipline of archaeology;</a:t>
            </a:r>
          </a:p>
          <a:p>
            <a:pPr marL="87313" indent="-87313" defTabSz="538163"/>
            <a:endParaRPr lang="en-GB" sz="3800" dirty="0"/>
          </a:p>
          <a:p>
            <a:pPr marL="87313" indent="-87313" defTabSz="538163"/>
            <a:r>
              <a:rPr lang="en-GB" sz="3800" dirty="0"/>
              <a:t>a broad understanding of the contribution of </a:t>
            </a:r>
            <a:r>
              <a:rPr lang="en-GB" sz="3800" dirty="0" err="1"/>
              <a:t>bioarchaeological</a:t>
            </a:r>
            <a:r>
              <a:rPr lang="en-GB" sz="3800" dirty="0"/>
              <a:t> evidence within an archaeological context;</a:t>
            </a:r>
          </a:p>
          <a:p>
            <a:pPr marL="87313" indent="-87313" defTabSz="538163"/>
            <a:endParaRPr lang="en-GB" sz="3800" dirty="0"/>
          </a:p>
          <a:p>
            <a:pPr marL="87313" indent="-87313" defTabSz="538163"/>
            <a:r>
              <a:rPr lang="en-GB" sz="3800" dirty="0"/>
              <a:t>a critical understanding of the relevant theoretical underpinnings  governing the analysis and interpretation of </a:t>
            </a:r>
            <a:r>
              <a:rPr lang="en-GB" sz="3800" dirty="0" err="1"/>
              <a:t>bioarchaeological</a:t>
            </a:r>
            <a:r>
              <a:rPr lang="en-GB" sz="3800" dirty="0"/>
              <a:t> evidence.</a:t>
            </a:r>
          </a:p>
          <a:p>
            <a:pPr marL="87313" indent="-87313" defTabSz="538163"/>
            <a:endParaRPr lang="en-GB" sz="3800" dirty="0"/>
          </a:p>
          <a:p>
            <a:pPr marL="87313" indent="-87313" defTabSz="538163"/>
            <a:r>
              <a:rPr lang="en-GB" sz="3800" dirty="0"/>
              <a:t>an understanding and experience of working within a scientific approach in a laboratory setting. </a:t>
            </a:r>
          </a:p>
          <a:p>
            <a:pPr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50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Module layout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224" y="1825625"/>
            <a:ext cx="11814048" cy="4351338"/>
          </a:xfrm>
        </p:spPr>
        <p:txBody>
          <a:bodyPr/>
          <a:lstStyle/>
          <a:p>
            <a:r>
              <a:rPr lang="en-GB" dirty="0" smtClean="0"/>
              <a:t>lecture series led by me																	50% of assessment = essay</a:t>
            </a:r>
          </a:p>
          <a:p>
            <a:r>
              <a:rPr lang="en-GB" dirty="0" smtClean="0"/>
              <a:t>seminar presentation led by you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series of </a:t>
            </a:r>
            <a:r>
              <a:rPr lang="en-GB" dirty="0" err="1"/>
              <a:t>practicals</a:t>
            </a:r>
            <a:r>
              <a:rPr lang="en-GB" dirty="0"/>
              <a:t> </a:t>
            </a:r>
            <a:r>
              <a:rPr lang="en-GB" dirty="0" smtClean="0"/>
              <a:t>(all staff)				50% assessment =  portfolio</a:t>
            </a:r>
          </a:p>
          <a:p>
            <a:pPr lvl="1"/>
            <a:r>
              <a:rPr lang="en-GB" dirty="0" smtClean="0"/>
              <a:t>Animal bone</a:t>
            </a:r>
          </a:p>
          <a:p>
            <a:pPr lvl="1"/>
            <a:r>
              <a:rPr lang="en-GB" dirty="0" smtClean="0"/>
              <a:t>Molluscs</a:t>
            </a:r>
          </a:p>
          <a:p>
            <a:pPr lvl="1"/>
            <a:r>
              <a:rPr lang="en-GB" dirty="0" smtClean="0"/>
              <a:t>Pollen</a:t>
            </a:r>
          </a:p>
          <a:p>
            <a:pPr lvl="1"/>
            <a:endParaRPr lang="en-GB" dirty="0"/>
          </a:p>
          <a:p>
            <a:endParaRPr lang="en-GB" dirty="0" smtClean="0"/>
          </a:p>
        </p:txBody>
      </p:sp>
      <p:sp>
        <p:nvSpPr>
          <p:cNvPr id="4" name="Right Brace 3"/>
          <p:cNvSpPr/>
          <p:nvPr/>
        </p:nvSpPr>
        <p:spPr>
          <a:xfrm>
            <a:off x="5620512" y="1847113"/>
            <a:ext cx="1653540" cy="91440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Brace 4"/>
          <p:cNvSpPr/>
          <p:nvPr/>
        </p:nvSpPr>
        <p:spPr>
          <a:xfrm>
            <a:off x="5620512" y="3464264"/>
            <a:ext cx="1109472" cy="89989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17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 Assessment 1: Essay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2,500 words, fully supported and fully referenced.</a:t>
            </a:r>
          </a:p>
          <a:p>
            <a:r>
              <a:rPr lang="en-GB" dirty="0" smtClean="0"/>
              <a:t>Individual research, by you</a:t>
            </a:r>
          </a:p>
          <a:p>
            <a:r>
              <a:rPr lang="en-GB" dirty="0" smtClean="0"/>
              <a:t>Can be based on seminar presentation information, or not – up to you.</a:t>
            </a:r>
          </a:p>
          <a:p>
            <a:r>
              <a:rPr lang="en-GB" dirty="0" smtClean="0"/>
              <a:t>Will need to see application to forensics OR archaeology (or both)</a:t>
            </a:r>
          </a:p>
          <a:p>
            <a:r>
              <a:rPr lang="en-GB" dirty="0" smtClean="0"/>
              <a:t>Clear, explicit, detailed using relevant case study/studies</a:t>
            </a:r>
          </a:p>
          <a:p>
            <a:r>
              <a:rPr lang="en-GB" dirty="0" smtClean="0"/>
              <a:t>Submit via moodle, </a:t>
            </a:r>
          </a:p>
          <a:p>
            <a:pPr lvl="1"/>
            <a:r>
              <a:rPr lang="en-GB" dirty="0" smtClean="0"/>
              <a:t>similarity index </a:t>
            </a:r>
            <a:r>
              <a:rPr lang="en-GB" smtClean="0"/>
              <a:t>link </a:t>
            </a:r>
          </a:p>
          <a:p>
            <a:pPr lvl="1"/>
            <a:r>
              <a:rPr lang="en-GB" smtClean="0"/>
              <a:t>marking </a:t>
            </a:r>
            <a:r>
              <a:rPr lang="en-GB" dirty="0" smtClean="0"/>
              <a:t>rubric used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37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solidFill>
                  <a:schemeClr val="accent4"/>
                </a:solidFill>
                <a:latin typeface="+mn-lt"/>
              </a:rPr>
              <a:t>Delivery </a:t>
            </a:r>
            <a:r>
              <a:rPr lang="en-GB" dirty="0" smtClean="0">
                <a:solidFill>
                  <a:schemeClr val="accent4"/>
                </a:solidFill>
                <a:latin typeface="+mn-lt"/>
              </a:rPr>
              <a:t>of practical element</a:t>
            </a:r>
            <a:endParaRPr lang="en-GB" dirty="0">
              <a:solidFill>
                <a:schemeClr val="accent4"/>
              </a:solidFill>
              <a:latin typeface="+mn-lt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992313" y="1628775"/>
            <a:ext cx="8229600" cy="4770438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Laboratory based </a:t>
            </a:r>
            <a:r>
              <a:rPr lang="en-US" dirty="0" smtClean="0"/>
              <a:t>practical </a:t>
            </a:r>
            <a:r>
              <a:rPr lang="en-US" dirty="0"/>
              <a:t>- </a:t>
            </a:r>
            <a:r>
              <a:rPr lang="en-GB" dirty="0"/>
              <a:t>you </a:t>
            </a:r>
            <a:r>
              <a:rPr lang="en-GB" dirty="0" smtClean="0"/>
              <a:t>may be </a:t>
            </a:r>
            <a:r>
              <a:rPr lang="en-GB" dirty="0"/>
              <a:t>split into groups so watch the timetable carefully </a:t>
            </a:r>
            <a:endParaRPr lang="en-US" dirty="0"/>
          </a:p>
          <a:p>
            <a:pPr eaLnBrk="1" hangingPunct="1">
              <a:defRPr/>
            </a:pPr>
            <a:r>
              <a:rPr lang="en-US" dirty="0"/>
              <a:t>Supporting introductory lecture or a concluding lecture – all together</a:t>
            </a:r>
          </a:p>
          <a:p>
            <a:pPr eaLnBrk="1" hangingPunct="1">
              <a:defRPr/>
            </a:pPr>
            <a:r>
              <a:rPr lang="en-US" dirty="0"/>
              <a:t>Self-directed learning </a:t>
            </a:r>
            <a:endParaRPr lang="en-GB" dirty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eaLnBrk="1" hangingPunct="1">
              <a:defRPr/>
            </a:pPr>
            <a:r>
              <a:rPr lang="en-US" dirty="0"/>
              <a:t>Health and Safety guidelines on </a:t>
            </a:r>
            <a:r>
              <a:rPr lang="en-US" dirty="0" err="1"/>
              <a:t>moodle</a:t>
            </a:r>
            <a:r>
              <a:rPr lang="en-US" dirty="0"/>
              <a:t> pages – read them…</a:t>
            </a:r>
            <a:endParaRPr lang="en-GB" dirty="0"/>
          </a:p>
          <a:p>
            <a:pPr eaLnBrk="1" hangingPunct="1">
              <a:defRPr/>
            </a:pP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4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92608" y="460503"/>
            <a:ext cx="11362944" cy="1223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4000" dirty="0">
                <a:solidFill>
                  <a:schemeClr val="accent4"/>
                </a:solidFill>
                <a:latin typeface="+mn-lt"/>
              </a:rPr>
              <a:t>Portfolio </a:t>
            </a:r>
            <a:r>
              <a:rPr lang="en-US" sz="4000" dirty="0" smtClean="0">
                <a:solidFill>
                  <a:schemeClr val="accent4"/>
                </a:solidFill>
                <a:latin typeface="+mn-lt"/>
              </a:rPr>
              <a:t>50</a:t>
            </a:r>
            <a:r>
              <a:rPr lang="en-US" sz="4000" dirty="0">
                <a:solidFill>
                  <a:schemeClr val="accent4"/>
                </a:solidFill>
                <a:latin typeface="+mn-lt"/>
              </a:rPr>
              <a:t>% </a:t>
            </a:r>
            <a:r>
              <a:rPr lang="en-US" sz="4000" dirty="0" smtClean="0">
                <a:solidFill>
                  <a:schemeClr val="accent4"/>
                </a:solidFill>
                <a:latin typeface="+mn-lt"/>
              </a:rPr>
              <a:t>consisting of practical based </a:t>
            </a:r>
            <a:r>
              <a:rPr lang="en-US" sz="4000" dirty="0">
                <a:solidFill>
                  <a:schemeClr val="accent4"/>
                </a:solidFill>
                <a:latin typeface="+mn-lt"/>
              </a:rPr>
              <a:t>assessment </a:t>
            </a:r>
            <a:r>
              <a:rPr lang="en-GB" sz="4000" dirty="0">
                <a:solidFill>
                  <a:schemeClr val="accent4"/>
                </a:solidFill>
                <a:latin typeface="+mn-lt"/>
              </a:rPr>
              <a:t> 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981200" y="2060576"/>
            <a:ext cx="8229600" cy="4035425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US" dirty="0" smtClean="0">
              <a:latin typeface="Comic Sans MS" pitchFamily="66" charset="0"/>
            </a:endParaRPr>
          </a:p>
          <a:p>
            <a:pPr eaLnBrk="1" hangingPunct="1">
              <a:defRPr/>
            </a:pPr>
            <a:r>
              <a:rPr lang="en-US" dirty="0" smtClean="0"/>
              <a:t>three practical write-ups</a:t>
            </a:r>
          </a:p>
          <a:p>
            <a:pPr eaLnBrk="1" hangingPunct="1">
              <a:defRPr/>
            </a:pPr>
            <a:endParaRPr lang="en-US" dirty="0" smtClean="0"/>
          </a:p>
          <a:p>
            <a:pPr algn="ctr" eaLnBrk="1" hangingPunct="1">
              <a:buFont typeface="Wingdings" panose="05000000000000000000" pitchFamily="2" charset="2"/>
              <a:buNone/>
              <a:defRPr/>
            </a:pPr>
            <a:r>
              <a:rPr lang="en-US" dirty="0" smtClean="0"/>
              <a:t>All assignments are assessed (all need to be submitted) but it is the module you have to pass </a:t>
            </a:r>
          </a:p>
          <a:p>
            <a:pPr eaLnBrk="1" hangingPunct="1">
              <a:defRPr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2906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chemeClr val="accent4"/>
                </a:solidFill>
              </a:rPr>
              <a:t>What they consist of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825625"/>
            <a:ext cx="5757672" cy="43513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US" dirty="0"/>
              <a:t>you are given the chance to work though environmental evidences considering such issues as sampling, recovery, identification, analysis, interpretation and presentation of </a:t>
            </a:r>
            <a:r>
              <a:rPr lang="en-US" dirty="0" smtClean="0"/>
              <a:t>results – and drawing.</a:t>
            </a:r>
          </a:p>
          <a:p>
            <a:pPr eaLnBrk="1" hangingPunct="1"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You will be asked to undertake a series of tasks involving </a:t>
            </a:r>
            <a:r>
              <a:rPr lang="en-US" dirty="0">
                <a:solidFill>
                  <a:schemeClr val="accent4"/>
                </a:solidFill>
              </a:rPr>
              <a:t>one or more </a:t>
            </a:r>
            <a:r>
              <a:rPr lang="en-US" dirty="0"/>
              <a:t>of these issues, you will be asked to write them up 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972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>
                <a:solidFill>
                  <a:schemeClr val="accent4"/>
                </a:solidFill>
              </a:rPr>
              <a:t>Submission: by rolling programme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8056" y="1910969"/>
            <a:ext cx="5806440" cy="4351338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dirty="0"/>
              <a:t>By moodle (means you have to turn your script into an electronic format)</a:t>
            </a:r>
          </a:p>
          <a:p>
            <a:pPr eaLnBrk="1" hangingPunct="1">
              <a:defRPr/>
            </a:pPr>
            <a:r>
              <a:rPr lang="en-GB" dirty="0"/>
              <a:t>You will do a project and then have two weeks to write it up and submit it</a:t>
            </a:r>
          </a:p>
          <a:p>
            <a:pPr eaLnBrk="1" hangingPunct="1">
              <a:defRPr/>
            </a:pPr>
            <a:r>
              <a:rPr lang="en-GB" dirty="0"/>
              <a:t>You will starting one project as you write up another</a:t>
            </a:r>
          </a:p>
          <a:p>
            <a:pPr eaLnBrk="1" hangingPunct="1">
              <a:defRPr/>
            </a:pPr>
            <a:r>
              <a:rPr lang="en-GB" dirty="0"/>
              <a:t>Individual project deadlines will be </a:t>
            </a:r>
            <a:r>
              <a:rPr lang="en-GB" dirty="0" smtClean="0"/>
              <a:t>set</a:t>
            </a:r>
          </a:p>
          <a:p>
            <a:pPr>
              <a:defRPr/>
            </a:pPr>
            <a:r>
              <a:rPr lang="en-GB" dirty="0"/>
              <a:t>Portfolio will be the sum of the individual </a:t>
            </a:r>
            <a:r>
              <a:rPr lang="en-GB" dirty="0" smtClean="0"/>
              <a:t>projects</a:t>
            </a: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90688"/>
            <a:ext cx="5529943" cy="414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877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chemeClr val="accent4"/>
                </a:solidFill>
              </a:rPr>
              <a:t>What you need to do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8200" y="1825625"/>
            <a:ext cx="6598920" cy="435133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Keep an eye on the notice board and/or </a:t>
            </a:r>
            <a:r>
              <a:rPr lang="en-GB" dirty="0" err="1"/>
              <a:t>moodle</a:t>
            </a:r>
            <a:r>
              <a:rPr lang="en-GB" dirty="0"/>
              <a:t> (just about all staff use </a:t>
            </a:r>
            <a:r>
              <a:rPr lang="en-GB" dirty="0" err="1"/>
              <a:t>moodle</a:t>
            </a:r>
            <a:r>
              <a:rPr lang="en-GB" dirty="0"/>
              <a:t> now), you will be doing something with someone soon.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We will post a full timetable but for the next few weeks you will be involved with the first practical with Martin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360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>
                <a:solidFill>
                  <a:schemeClr val="accent4"/>
                </a:solidFill>
              </a:rPr>
              <a:t>Be </a:t>
            </a:r>
            <a:r>
              <a:rPr lang="en-GB" dirty="0" smtClean="0">
                <a:solidFill>
                  <a:schemeClr val="accent4"/>
                </a:solidFill>
              </a:rPr>
              <a:t>aware Part I</a:t>
            </a:r>
            <a:endParaRPr lang="en-GB" dirty="0">
              <a:solidFill>
                <a:schemeClr val="accent4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74826" y="2060576"/>
            <a:ext cx="8893175" cy="4043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Numbers in labs are restricted (Health &amp; Safety)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Attendance is considered </a:t>
            </a:r>
            <a:r>
              <a:rPr lang="en-GB" dirty="0">
                <a:solidFill>
                  <a:schemeClr val="accent4"/>
                </a:solidFill>
              </a:rPr>
              <a:t>compulsory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Penalties may apply if you do not attend your practical session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If you have a difficulty you will need to get supporting documentation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If you miss you may have to go straight to the resit option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dirty="0"/>
              <a:t>WE </a:t>
            </a:r>
            <a:r>
              <a:rPr lang="en-GB" dirty="0">
                <a:solidFill>
                  <a:schemeClr val="accent4"/>
                </a:solidFill>
              </a:rPr>
              <a:t>CANNOT</a:t>
            </a:r>
            <a:r>
              <a:rPr lang="en-GB" dirty="0"/>
              <a:t> RUN THE SESSION AGAIN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dirty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9128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chemeClr val="accent4"/>
                </a:solidFill>
              </a:rPr>
              <a:t>Be Aware Part II: What </a:t>
            </a:r>
            <a:r>
              <a:rPr lang="en-GB" dirty="0">
                <a:solidFill>
                  <a:schemeClr val="accent4"/>
                </a:solidFill>
              </a:rPr>
              <a:t>happens if you do fail? 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33856" y="1825625"/>
            <a:ext cx="9381744" cy="435133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Resits are offered for any one who fails the module – not necessarily an individual </a:t>
            </a:r>
            <a:r>
              <a:rPr lang="en-GB" dirty="0" smtClean="0"/>
              <a:t>project or essay. </a:t>
            </a:r>
            <a:endParaRPr lang="en-GB" dirty="0"/>
          </a:p>
          <a:p>
            <a:pPr eaLnBrk="1" hangingPunct="1">
              <a:defRPr/>
            </a:pPr>
            <a:r>
              <a:rPr lang="en-GB" dirty="0"/>
              <a:t>The re-submissions are set in the resit period </a:t>
            </a:r>
          </a:p>
          <a:p>
            <a:pPr eaLnBrk="1" hangingPunct="1">
              <a:defRPr/>
            </a:pPr>
            <a:r>
              <a:rPr lang="en-GB" dirty="0"/>
              <a:t>You will be subject to a penalty for non-submission by the deadline dates (40%) for any missed </a:t>
            </a:r>
            <a:r>
              <a:rPr lang="en-GB" u="sng" dirty="0"/>
              <a:t>element</a:t>
            </a:r>
            <a:r>
              <a:rPr lang="en-GB" dirty="0"/>
              <a:t> (brings module mark down but may still pass at module level)</a:t>
            </a:r>
          </a:p>
        </p:txBody>
      </p:sp>
    </p:spTree>
    <p:extLst>
      <p:ext uri="{BB962C8B-B14F-4D97-AF65-F5344CB8AC3E}">
        <p14:creationId xmlns:p14="http://schemas.microsoft.com/office/powerpoint/2010/main" val="1658212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/>
                </a:solidFill>
              </a:rPr>
              <a:t>Submission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9977"/>
            <a:ext cx="10515600" cy="4351338"/>
          </a:xfrm>
        </p:spPr>
        <p:txBody>
          <a:bodyPr/>
          <a:lstStyle/>
          <a:p>
            <a:r>
              <a:rPr lang="en-GB" dirty="0" smtClean="0"/>
              <a:t>Moodle (</a:t>
            </a:r>
            <a:r>
              <a:rPr lang="en-GB" dirty="0"/>
              <a:t>means you have to turn your script into an electronic </a:t>
            </a:r>
            <a:r>
              <a:rPr lang="en-GB" dirty="0" smtClean="0"/>
              <a:t>format when it comes to the </a:t>
            </a:r>
            <a:r>
              <a:rPr lang="en-GB" dirty="0" err="1" smtClean="0"/>
              <a:t>practicals</a:t>
            </a:r>
            <a:r>
              <a:rPr lang="en-GB" dirty="0" smtClean="0"/>
              <a:t>)</a:t>
            </a:r>
            <a:endParaRPr lang="en-GB" dirty="0"/>
          </a:p>
          <a:p>
            <a:pPr>
              <a:defRPr/>
            </a:pPr>
            <a:r>
              <a:rPr lang="en-GB" dirty="0"/>
              <a:t>You will do a project and then have two weeks to write it up and submit it</a:t>
            </a:r>
          </a:p>
          <a:p>
            <a:pPr>
              <a:defRPr/>
            </a:pPr>
            <a:r>
              <a:rPr lang="en-GB" dirty="0"/>
              <a:t>You </a:t>
            </a:r>
            <a:r>
              <a:rPr lang="en-GB" dirty="0" smtClean="0"/>
              <a:t>may well start </a:t>
            </a:r>
            <a:r>
              <a:rPr lang="en-GB" dirty="0"/>
              <a:t>one project as you write up another</a:t>
            </a:r>
          </a:p>
          <a:p>
            <a:pPr>
              <a:defRPr/>
            </a:pPr>
            <a:r>
              <a:rPr lang="en-GB" dirty="0"/>
              <a:t>Individual project deadlines will be set</a:t>
            </a:r>
            <a:r>
              <a:rPr lang="en-GB" dirty="0" smtClean="0"/>
              <a:t>.</a:t>
            </a:r>
          </a:p>
          <a:p>
            <a:pPr>
              <a:defRPr/>
            </a:pPr>
            <a:r>
              <a:rPr lang="en-GB" dirty="0" smtClean="0"/>
              <a:t>Portfolio will be the sum of the individual projects</a:t>
            </a:r>
          </a:p>
          <a:p>
            <a:pPr>
              <a:defRPr/>
            </a:pPr>
            <a:r>
              <a:rPr lang="en-GB" dirty="0" smtClean="0"/>
              <a:t>Dates are set March 28</a:t>
            </a:r>
            <a:r>
              <a:rPr lang="en-GB" baseline="30000" dirty="0" smtClean="0"/>
              <a:t>th</a:t>
            </a:r>
            <a:r>
              <a:rPr lang="en-GB" dirty="0" smtClean="0"/>
              <a:t> and April 24</a:t>
            </a:r>
            <a:r>
              <a:rPr lang="en-GB" baseline="30000" dirty="0" smtClean="0"/>
              <a:t>th</a:t>
            </a:r>
            <a:endParaRPr lang="en-GB" dirty="0" smtClean="0"/>
          </a:p>
          <a:p>
            <a:pPr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2063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696</Words>
  <Application>Microsoft Office PowerPoint</Application>
  <PresentationFormat>Widescreen</PresentationFormat>
  <Paragraphs>95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Comic Sans MS</vt:lpstr>
      <vt:lpstr>Wingdings</vt:lpstr>
      <vt:lpstr>1_Office Theme</vt:lpstr>
      <vt:lpstr>Bioarchaeology and Forensics </vt:lpstr>
      <vt:lpstr>Aim of modules</vt:lpstr>
      <vt:lpstr>Objectives</vt:lpstr>
      <vt:lpstr>Module layout</vt:lpstr>
      <vt:lpstr> Assessment 1: Essay</vt:lpstr>
      <vt:lpstr>Delivery of practical element</vt:lpstr>
      <vt:lpstr>Portfolio 50% consisting of practical based assessment  </vt:lpstr>
      <vt:lpstr>What they consist of</vt:lpstr>
      <vt:lpstr>Submission: by rolling programme</vt:lpstr>
      <vt:lpstr>What you need to do</vt:lpstr>
      <vt:lpstr>Be aware Part I</vt:lpstr>
      <vt:lpstr>Be Aware Part II: What happens if you do fail?  </vt:lpstr>
      <vt:lpstr>Submission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Bioarchaeology and Forensics</dc:title>
  <dc:creator>Ros Coard</dc:creator>
  <cp:lastModifiedBy>Ros Coard</cp:lastModifiedBy>
  <cp:revision>7</cp:revision>
  <cp:lastPrinted>2018-02-01T08:38:41Z</cp:lastPrinted>
  <dcterms:created xsi:type="dcterms:W3CDTF">2018-01-31T12:11:18Z</dcterms:created>
  <dcterms:modified xsi:type="dcterms:W3CDTF">2018-02-01T08:54:56Z</dcterms:modified>
</cp:coreProperties>
</file>