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ECCAEA4-D269-E3C2-6909-0502F41197ED}" v="64" dt="2025-01-13T18:24:37.05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liott O'Donnell (2202079)" userId="S::2202079@student.uwtsd.ac.uk::92a160eb-ca78-4abe-9331-5a76f765e7cb" providerId="AD" clId="Web-{4ECCAEA4-D269-E3C2-6909-0502F41197ED}"/>
    <pc:docChg chg="addSld delSld modSld sldOrd">
      <pc:chgData name="Elliott O'Donnell (2202079)" userId="S::2202079@student.uwtsd.ac.uk::92a160eb-ca78-4abe-9331-5a76f765e7cb" providerId="AD" clId="Web-{4ECCAEA4-D269-E3C2-6909-0502F41197ED}" dt="2025-01-13T18:24:33.276" v="60"/>
      <pc:docMkLst>
        <pc:docMk/>
      </pc:docMkLst>
      <pc:sldChg chg="del">
        <pc:chgData name="Elliott O'Donnell (2202079)" userId="S::2202079@student.uwtsd.ac.uk::92a160eb-ca78-4abe-9331-5a76f765e7cb" providerId="AD" clId="Web-{4ECCAEA4-D269-E3C2-6909-0502F41197ED}" dt="2025-01-13T18:17:25.079" v="6"/>
        <pc:sldMkLst>
          <pc:docMk/>
          <pc:sldMk cId="109857222" sldId="256"/>
        </pc:sldMkLst>
      </pc:sldChg>
      <pc:sldChg chg="modSp new">
        <pc:chgData name="Elliott O'Donnell (2202079)" userId="S::2202079@student.uwtsd.ac.uk::92a160eb-ca78-4abe-9331-5a76f765e7cb" providerId="AD" clId="Web-{4ECCAEA4-D269-E3C2-6909-0502F41197ED}" dt="2025-01-13T18:17:16.547" v="5" actId="20577"/>
        <pc:sldMkLst>
          <pc:docMk/>
          <pc:sldMk cId="1939652965" sldId="257"/>
        </pc:sldMkLst>
        <pc:spChg chg="mod">
          <ac:chgData name="Elliott O'Donnell (2202079)" userId="S::2202079@student.uwtsd.ac.uk::92a160eb-ca78-4abe-9331-5a76f765e7cb" providerId="AD" clId="Web-{4ECCAEA4-D269-E3C2-6909-0502F41197ED}" dt="2025-01-13T18:17:00.328" v="3" actId="20577"/>
          <ac:spMkLst>
            <pc:docMk/>
            <pc:sldMk cId="1939652965" sldId="257"/>
            <ac:spMk id="2" creationId="{428A13CB-05D5-74AD-A4D5-22DD0FEB4187}"/>
          </ac:spMkLst>
        </pc:spChg>
        <pc:spChg chg="mod">
          <ac:chgData name="Elliott O'Donnell (2202079)" userId="S::2202079@student.uwtsd.ac.uk::92a160eb-ca78-4abe-9331-5a76f765e7cb" providerId="AD" clId="Web-{4ECCAEA4-D269-E3C2-6909-0502F41197ED}" dt="2025-01-13T18:17:16.547" v="5" actId="20577"/>
          <ac:spMkLst>
            <pc:docMk/>
            <pc:sldMk cId="1939652965" sldId="257"/>
            <ac:spMk id="3" creationId="{522A81CD-E519-5118-C707-BC2D64F96321}"/>
          </ac:spMkLst>
        </pc:spChg>
      </pc:sldChg>
      <pc:sldChg chg="modSp new">
        <pc:chgData name="Elliott O'Donnell (2202079)" userId="S::2202079@student.uwtsd.ac.uk::92a160eb-ca78-4abe-9331-5a76f765e7cb" providerId="AD" clId="Web-{4ECCAEA4-D269-E3C2-6909-0502F41197ED}" dt="2025-01-13T18:18:40.330" v="13" actId="20577"/>
        <pc:sldMkLst>
          <pc:docMk/>
          <pc:sldMk cId="4253413751" sldId="258"/>
        </pc:sldMkLst>
        <pc:spChg chg="mod">
          <ac:chgData name="Elliott O'Donnell (2202079)" userId="S::2202079@student.uwtsd.ac.uk::92a160eb-ca78-4abe-9331-5a76f765e7cb" providerId="AD" clId="Web-{4ECCAEA4-D269-E3C2-6909-0502F41197ED}" dt="2025-01-13T18:18:06.017" v="9" actId="20577"/>
          <ac:spMkLst>
            <pc:docMk/>
            <pc:sldMk cId="4253413751" sldId="258"/>
            <ac:spMk id="2" creationId="{C892CD59-7EED-6655-0112-13595527F519}"/>
          </ac:spMkLst>
        </pc:spChg>
        <pc:spChg chg="mod">
          <ac:chgData name="Elliott O'Donnell (2202079)" userId="S::2202079@student.uwtsd.ac.uk::92a160eb-ca78-4abe-9331-5a76f765e7cb" providerId="AD" clId="Web-{4ECCAEA4-D269-E3C2-6909-0502F41197ED}" dt="2025-01-13T18:18:40.330" v="13" actId="20577"/>
          <ac:spMkLst>
            <pc:docMk/>
            <pc:sldMk cId="4253413751" sldId="258"/>
            <ac:spMk id="3" creationId="{3CF3709C-ACD2-9566-C8C9-225DCA75277E}"/>
          </ac:spMkLst>
        </pc:spChg>
      </pc:sldChg>
      <pc:sldChg chg="modSp new">
        <pc:chgData name="Elliott O'Donnell (2202079)" userId="S::2202079@student.uwtsd.ac.uk::92a160eb-ca78-4abe-9331-5a76f765e7cb" providerId="AD" clId="Web-{4ECCAEA4-D269-E3C2-6909-0502F41197ED}" dt="2025-01-13T18:19:19.003" v="16" actId="20577"/>
        <pc:sldMkLst>
          <pc:docMk/>
          <pc:sldMk cId="760876999" sldId="259"/>
        </pc:sldMkLst>
        <pc:spChg chg="mod">
          <ac:chgData name="Elliott O'Donnell (2202079)" userId="S::2202079@student.uwtsd.ac.uk::92a160eb-ca78-4abe-9331-5a76f765e7cb" providerId="AD" clId="Web-{4ECCAEA4-D269-E3C2-6909-0502F41197ED}" dt="2025-01-13T18:18:55.753" v="14" actId="20577"/>
          <ac:spMkLst>
            <pc:docMk/>
            <pc:sldMk cId="760876999" sldId="259"/>
            <ac:spMk id="2" creationId="{00DD48AF-0A19-AD1A-1911-0675DFE899E3}"/>
          </ac:spMkLst>
        </pc:spChg>
        <pc:spChg chg="mod">
          <ac:chgData name="Elliott O'Donnell (2202079)" userId="S::2202079@student.uwtsd.ac.uk::92a160eb-ca78-4abe-9331-5a76f765e7cb" providerId="AD" clId="Web-{4ECCAEA4-D269-E3C2-6909-0502F41197ED}" dt="2025-01-13T18:19:19.003" v="16" actId="20577"/>
          <ac:spMkLst>
            <pc:docMk/>
            <pc:sldMk cId="760876999" sldId="259"/>
            <ac:spMk id="3" creationId="{593D63E3-75D7-9754-4980-306AE93C0B2A}"/>
          </ac:spMkLst>
        </pc:spChg>
      </pc:sldChg>
      <pc:sldChg chg="modSp new">
        <pc:chgData name="Elliott O'Donnell (2202079)" userId="S::2202079@student.uwtsd.ac.uk::92a160eb-ca78-4abe-9331-5a76f765e7cb" providerId="AD" clId="Web-{4ECCAEA4-D269-E3C2-6909-0502F41197ED}" dt="2025-01-13T18:20:38.036" v="23" actId="20577"/>
        <pc:sldMkLst>
          <pc:docMk/>
          <pc:sldMk cId="603302237" sldId="260"/>
        </pc:sldMkLst>
        <pc:spChg chg="mod">
          <ac:chgData name="Elliott O'Donnell (2202079)" userId="S::2202079@student.uwtsd.ac.uk::92a160eb-ca78-4abe-9331-5a76f765e7cb" providerId="AD" clId="Web-{4ECCAEA4-D269-E3C2-6909-0502F41197ED}" dt="2025-01-13T18:19:51.348" v="19" actId="20577"/>
          <ac:spMkLst>
            <pc:docMk/>
            <pc:sldMk cId="603302237" sldId="260"/>
            <ac:spMk id="2" creationId="{E3256559-020F-BFC7-639E-ED5183848AAE}"/>
          </ac:spMkLst>
        </pc:spChg>
        <pc:spChg chg="mod">
          <ac:chgData name="Elliott O'Donnell (2202079)" userId="S::2202079@student.uwtsd.ac.uk::92a160eb-ca78-4abe-9331-5a76f765e7cb" providerId="AD" clId="Web-{4ECCAEA4-D269-E3C2-6909-0502F41197ED}" dt="2025-01-13T18:20:10.098" v="21" actId="20577"/>
          <ac:spMkLst>
            <pc:docMk/>
            <pc:sldMk cId="603302237" sldId="260"/>
            <ac:spMk id="3" creationId="{1E64BD55-A865-EDD0-10EE-9F101322B5FC}"/>
          </ac:spMkLst>
        </pc:spChg>
        <pc:spChg chg="mod">
          <ac:chgData name="Elliott O'Donnell (2202079)" userId="S::2202079@student.uwtsd.ac.uk::92a160eb-ca78-4abe-9331-5a76f765e7cb" providerId="AD" clId="Web-{4ECCAEA4-D269-E3C2-6909-0502F41197ED}" dt="2025-01-13T18:20:38.036" v="23" actId="20577"/>
          <ac:spMkLst>
            <pc:docMk/>
            <pc:sldMk cId="603302237" sldId="260"/>
            <ac:spMk id="4" creationId="{D95F7147-6388-DF27-AF73-7E8EB4FDD190}"/>
          </ac:spMkLst>
        </pc:spChg>
      </pc:sldChg>
      <pc:sldChg chg="new del">
        <pc:chgData name="Elliott O'Donnell (2202079)" userId="S::2202079@student.uwtsd.ac.uk::92a160eb-ca78-4abe-9331-5a76f765e7cb" providerId="AD" clId="Web-{4ECCAEA4-D269-E3C2-6909-0502F41197ED}" dt="2025-01-13T18:19:26.769" v="17"/>
        <pc:sldMkLst>
          <pc:docMk/>
          <pc:sldMk cId="3584287157" sldId="260"/>
        </pc:sldMkLst>
      </pc:sldChg>
      <pc:sldChg chg="modSp new">
        <pc:chgData name="Elliott O'Donnell (2202079)" userId="S::2202079@student.uwtsd.ac.uk::92a160eb-ca78-4abe-9331-5a76f765e7cb" providerId="AD" clId="Web-{4ECCAEA4-D269-E3C2-6909-0502F41197ED}" dt="2025-01-13T18:21:21.756" v="30" actId="20577"/>
        <pc:sldMkLst>
          <pc:docMk/>
          <pc:sldMk cId="3618121335" sldId="261"/>
        </pc:sldMkLst>
        <pc:spChg chg="mod">
          <ac:chgData name="Elliott O'Donnell (2202079)" userId="S::2202079@student.uwtsd.ac.uk::92a160eb-ca78-4abe-9331-5a76f765e7cb" providerId="AD" clId="Web-{4ECCAEA4-D269-E3C2-6909-0502F41197ED}" dt="2025-01-13T18:20:40.942" v="25" actId="20577"/>
          <ac:spMkLst>
            <pc:docMk/>
            <pc:sldMk cId="3618121335" sldId="261"/>
            <ac:spMk id="2" creationId="{597FF436-1D29-7715-A52D-5B08101827DE}"/>
          </ac:spMkLst>
        </pc:spChg>
        <pc:spChg chg="mod">
          <ac:chgData name="Elliott O'Donnell (2202079)" userId="S::2202079@student.uwtsd.ac.uk::92a160eb-ca78-4abe-9331-5a76f765e7cb" providerId="AD" clId="Web-{4ECCAEA4-D269-E3C2-6909-0502F41197ED}" dt="2025-01-13T18:21:00.005" v="29" actId="20577"/>
          <ac:spMkLst>
            <pc:docMk/>
            <pc:sldMk cId="3618121335" sldId="261"/>
            <ac:spMk id="3" creationId="{EB034331-3567-A916-4A99-1CD2C406C3E5}"/>
          </ac:spMkLst>
        </pc:spChg>
        <pc:spChg chg="mod">
          <ac:chgData name="Elliott O'Donnell (2202079)" userId="S::2202079@student.uwtsd.ac.uk::92a160eb-ca78-4abe-9331-5a76f765e7cb" providerId="AD" clId="Web-{4ECCAEA4-D269-E3C2-6909-0502F41197ED}" dt="2025-01-13T18:21:21.756" v="30" actId="20577"/>
          <ac:spMkLst>
            <pc:docMk/>
            <pc:sldMk cId="3618121335" sldId="261"/>
            <ac:spMk id="4" creationId="{3474FE3D-4349-E237-5CA9-C4355232680C}"/>
          </ac:spMkLst>
        </pc:spChg>
      </pc:sldChg>
      <pc:sldChg chg="modSp new">
        <pc:chgData name="Elliott O'Donnell (2202079)" userId="S::2202079@student.uwtsd.ac.uk::92a160eb-ca78-4abe-9331-5a76f765e7cb" providerId="AD" clId="Web-{4ECCAEA4-D269-E3C2-6909-0502F41197ED}" dt="2025-01-13T18:22:26.710" v="37" actId="20577"/>
        <pc:sldMkLst>
          <pc:docMk/>
          <pc:sldMk cId="1702782066" sldId="262"/>
        </pc:sldMkLst>
        <pc:spChg chg="mod">
          <ac:chgData name="Elliott O'Donnell (2202079)" userId="S::2202079@student.uwtsd.ac.uk::92a160eb-ca78-4abe-9331-5a76f765e7cb" providerId="AD" clId="Web-{4ECCAEA4-D269-E3C2-6909-0502F41197ED}" dt="2025-01-13T18:21:25.615" v="33" actId="20577"/>
          <ac:spMkLst>
            <pc:docMk/>
            <pc:sldMk cId="1702782066" sldId="262"/>
            <ac:spMk id="2" creationId="{62DC08EA-71ED-9F5E-8895-D109D7242D3A}"/>
          </ac:spMkLst>
        </pc:spChg>
        <pc:spChg chg="mod">
          <ac:chgData name="Elliott O'Donnell (2202079)" userId="S::2202079@student.uwtsd.ac.uk::92a160eb-ca78-4abe-9331-5a76f765e7cb" providerId="AD" clId="Web-{4ECCAEA4-D269-E3C2-6909-0502F41197ED}" dt="2025-01-13T18:21:39.850" v="35" actId="20577"/>
          <ac:spMkLst>
            <pc:docMk/>
            <pc:sldMk cId="1702782066" sldId="262"/>
            <ac:spMk id="3" creationId="{3109D510-2A7E-345F-B62B-2230CF97C96B}"/>
          </ac:spMkLst>
        </pc:spChg>
        <pc:spChg chg="mod">
          <ac:chgData name="Elliott O'Donnell (2202079)" userId="S::2202079@student.uwtsd.ac.uk::92a160eb-ca78-4abe-9331-5a76f765e7cb" providerId="AD" clId="Web-{4ECCAEA4-D269-E3C2-6909-0502F41197ED}" dt="2025-01-13T18:22:26.710" v="37" actId="20577"/>
          <ac:spMkLst>
            <pc:docMk/>
            <pc:sldMk cId="1702782066" sldId="262"/>
            <ac:spMk id="4" creationId="{CD8C7884-CA32-4FFB-C43C-E3D0770035DF}"/>
          </ac:spMkLst>
        </pc:spChg>
      </pc:sldChg>
      <pc:sldChg chg="modSp new">
        <pc:chgData name="Elliott O'Donnell (2202079)" userId="S::2202079@student.uwtsd.ac.uk::92a160eb-ca78-4abe-9331-5a76f765e7cb" providerId="AD" clId="Web-{4ECCAEA4-D269-E3C2-6909-0502F41197ED}" dt="2025-01-13T18:22:48.742" v="42" actId="20577"/>
        <pc:sldMkLst>
          <pc:docMk/>
          <pc:sldMk cId="323711149" sldId="263"/>
        </pc:sldMkLst>
        <pc:spChg chg="mod">
          <ac:chgData name="Elliott O'Donnell (2202079)" userId="S::2202079@student.uwtsd.ac.uk::92a160eb-ca78-4abe-9331-5a76f765e7cb" providerId="AD" clId="Web-{4ECCAEA4-D269-E3C2-6909-0502F41197ED}" dt="2025-01-13T18:22:39.617" v="40" actId="20577"/>
          <ac:spMkLst>
            <pc:docMk/>
            <pc:sldMk cId="323711149" sldId="263"/>
            <ac:spMk id="2" creationId="{4EF8C779-1931-C7B1-9F2B-EEBE4385233A}"/>
          </ac:spMkLst>
        </pc:spChg>
        <pc:spChg chg="mod">
          <ac:chgData name="Elliott O'Donnell (2202079)" userId="S::2202079@student.uwtsd.ac.uk::92a160eb-ca78-4abe-9331-5a76f765e7cb" providerId="AD" clId="Web-{4ECCAEA4-D269-E3C2-6909-0502F41197ED}" dt="2025-01-13T18:22:48.742" v="42" actId="20577"/>
          <ac:spMkLst>
            <pc:docMk/>
            <pc:sldMk cId="323711149" sldId="263"/>
            <ac:spMk id="3" creationId="{7E614C98-3FA9-08AD-CD26-2364FD35A185}"/>
          </ac:spMkLst>
        </pc:spChg>
      </pc:sldChg>
      <pc:sldChg chg="modSp new add del">
        <pc:chgData name="Elliott O'Donnell (2202079)" userId="S::2202079@student.uwtsd.ac.uk::92a160eb-ca78-4abe-9331-5a76f765e7cb" providerId="AD" clId="Web-{4ECCAEA4-D269-E3C2-6909-0502F41197ED}" dt="2025-01-13T18:23:56.540" v="56" actId="20577"/>
        <pc:sldMkLst>
          <pc:docMk/>
          <pc:sldMk cId="88330735" sldId="264"/>
        </pc:sldMkLst>
        <pc:spChg chg="mod">
          <ac:chgData name="Elliott O'Donnell (2202079)" userId="S::2202079@student.uwtsd.ac.uk::92a160eb-ca78-4abe-9331-5a76f765e7cb" providerId="AD" clId="Web-{4ECCAEA4-D269-E3C2-6909-0502F41197ED}" dt="2025-01-13T18:23:07.805" v="45" actId="20577"/>
          <ac:spMkLst>
            <pc:docMk/>
            <pc:sldMk cId="88330735" sldId="264"/>
            <ac:spMk id="2" creationId="{3BC9F60B-0C87-53AD-C47D-ADBD18328048}"/>
          </ac:spMkLst>
        </pc:spChg>
        <pc:spChg chg="mod">
          <ac:chgData name="Elliott O'Donnell (2202079)" userId="S::2202079@student.uwtsd.ac.uk::92a160eb-ca78-4abe-9331-5a76f765e7cb" providerId="AD" clId="Web-{4ECCAEA4-D269-E3C2-6909-0502F41197ED}" dt="2025-01-13T18:23:53.790" v="55" actId="20577"/>
          <ac:spMkLst>
            <pc:docMk/>
            <pc:sldMk cId="88330735" sldId="264"/>
            <ac:spMk id="3" creationId="{FB082CFA-3E36-7AD4-A559-C787D3E73365}"/>
          </ac:spMkLst>
        </pc:spChg>
        <pc:spChg chg="mod">
          <ac:chgData name="Elliott O'Donnell (2202079)" userId="S::2202079@student.uwtsd.ac.uk::92a160eb-ca78-4abe-9331-5a76f765e7cb" providerId="AD" clId="Web-{4ECCAEA4-D269-E3C2-6909-0502F41197ED}" dt="2025-01-13T18:23:56.540" v="56" actId="20577"/>
          <ac:spMkLst>
            <pc:docMk/>
            <pc:sldMk cId="88330735" sldId="264"/>
            <ac:spMk id="4" creationId="{8D88E393-F535-820E-F095-6BF1003AF407}"/>
          </ac:spMkLst>
        </pc:spChg>
      </pc:sldChg>
      <pc:sldChg chg="modSp new ord">
        <pc:chgData name="Elliott O'Donnell (2202079)" userId="S::2202079@student.uwtsd.ac.uk::92a160eb-ca78-4abe-9331-5a76f765e7cb" providerId="AD" clId="Web-{4ECCAEA4-D269-E3C2-6909-0502F41197ED}" dt="2025-01-13T18:24:33.276" v="60"/>
        <pc:sldMkLst>
          <pc:docMk/>
          <pc:sldMk cId="3571216880" sldId="265"/>
        </pc:sldMkLst>
        <pc:spChg chg="mod">
          <ac:chgData name="Elliott O'Donnell (2202079)" userId="S::2202079@student.uwtsd.ac.uk::92a160eb-ca78-4abe-9331-5a76f765e7cb" providerId="AD" clId="Web-{4ECCAEA4-D269-E3C2-6909-0502F41197ED}" dt="2025-01-13T18:23:11.008" v="48" actId="20577"/>
          <ac:spMkLst>
            <pc:docMk/>
            <pc:sldMk cId="3571216880" sldId="265"/>
            <ac:spMk id="2" creationId="{43B1CFC5-1A61-3B86-BF24-EE69E29DBA28}"/>
          </ac:spMkLst>
        </pc:spChg>
        <pc:spChg chg="mod">
          <ac:chgData name="Elliott O'Donnell (2202079)" userId="S::2202079@student.uwtsd.ac.uk::92a160eb-ca78-4abe-9331-5a76f765e7cb" providerId="AD" clId="Web-{4ECCAEA4-D269-E3C2-6909-0502F41197ED}" dt="2025-01-13T18:24:33.057" v="59" actId="20577"/>
          <ac:spMkLst>
            <pc:docMk/>
            <pc:sldMk cId="3571216880" sldId="265"/>
            <ac:spMk id="3" creationId="{4B7E54BA-CDA2-236D-053C-4833D3E124CD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psycnet.apa.org/fulltext/2014-43418-002.pdf" TargetMode="External"/><Relationship Id="rId2" Type="http://schemas.openxmlformats.org/officeDocument/2006/relationships/hyperlink" Target="https://pmc.ncbi.nlm.nih.gov/articles/PMC1310980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intechopen.com/chapters/52538" TargetMode="External"/><Relationship Id="rId4" Type="http://schemas.openxmlformats.org/officeDocument/2006/relationships/hyperlink" Target="https://doi-org.ezproxy.uwtsd.ac.uk/10.1177/0145445507302037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ind.org.uk/information-support/types-of-mental-health-problems/anxiety-and-panic-attacks/anxiety-disorders/" TargetMode="External"/><Relationship Id="rId3" Type="http://schemas.openxmlformats.org/officeDocument/2006/relationships/hyperlink" Target="https://pubmed.ncbi.nlm.nih.gov/25045907/" TargetMode="External"/><Relationship Id="rId7" Type="http://schemas.openxmlformats.org/officeDocument/2006/relationships/hyperlink" Target="https://doi.org/10.1016/j.cpr.2018.04.004" TargetMode="External"/><Relationship Id="rId2" Type="http://schemas.openxmlformats.org/officeDocument/2006/relationships/hyperlink" Target="https://link.springer.com/article/10.1007/s10608-016-9762-4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link.springer.com/article/10.1007/s10803-015-2591-6" TargetMode="External"/><Relationship Id="rId5" Type="http://schemas.openxmlformats.org/officeDocument/2006/relationships/hyperlink" Target="https://doi.org/10.1016/j.eurpsy.2011.12.002" TargetMode="External"/><Relationship Id="rId4" Type="http://schemas.openxmlformats.org/officeDocument/2006/relationships/hyperlink" Target="https://ensani.ir/file/download/article/66fa879b7bc67-10467-1400-2-2.pdf" TargetMode="External"/><Relationship Id="rId9" Type="http://schemas.openxmlformats.org/officeDocument/2006/relationships/hyperlink" Target="https://www.nhs.uk/every-mind-matters/mental-health-issues/anxiety/#what-is-anxiety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16/j.cbpra.2016.05.003" TargetMode="External"/><Relationship Id="rId2" Type="http://schemas.openxmlformats.org/officeDocument/2006/relationships/hyperlink" Target="https://doi.org/10.1080/07448481.2020.1786101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who.int/news-room/fact-sheets/detail/anxiety-disorders" TargetMode="External"/><Relationship Id="rId4" Type="http://schemas.openxmlformats.org/officeDocument/2006/relationships/hyperlink" Target="https://doi.org/10.1016/j.janxdis.2009.07.01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8A13CB-05D5-74AD-A4D5-22DD0FEB41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>
                <a:solidFill>
                  <a:srgbClr val="30B75B"/>
                </a:solidFill>
                <a:latin typeface="Amasis MT Pro Medium"/>
              </a:rPr>
              <a:t>General Intro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2A81CD-E519-5118-C707-BC2D64F963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20000"/>
              </a:lnSpc>
            </a:pPr>
            <a:r>
              <a:rPr lang="en-US" sz="2000" dirty="0">
                <a:latin typeface="Univers Light"/>
              </a:rPr>
              <a:t>Welcome</a:t>
            </a:r>
          </a:p>
          <a:p>
            <a:pPr>
              <a:lnSpc>
                <a:spcPct val="120000"/>
              </a:lnSpc>
            </a:pPr>
            <a:r>
              <a:rPr lang="en-US" sz="2000" dirty="0">
                <a:latin typeface="Univers Light"/>
              </a:rPr>
              <a:t>What are Anxiety Disorders</a:t>
            </a:r>
          </a:p>
          <a:p>
            <a:pPr>
              <a:lnSpc>
                <a:spcPct val="120000"/>
              </a:lnSpc>
            </a:pPr>
            <a:r>
              <a:rPr lang="en-US" sz="2000" dirty="0">
                <a:latin typeface="Univers Light"/>
              </a:rPr>
              <a:t>The Three Theories</a:t>
            </a:r>
          </a:p>
          <a:p>
            <a:pPr>
              <a:lnSpc>
                <a:spcPct val="120000"/>
              </a:lnSpc>
            </a:pPr>
            <a:r>
              <a:rPr lang="en-US" sz="2000" dirty="0">
                <a:latin typeface="Univers Light"/>
              </a:rPr>
              <a:t>Brief overview of Treatments</a:t>
            </a:r>
          </a:p>
          <a:p>
            <a:pPr>
              <a:lnSpc>
                <a:spcPct val="120000"/>
              </a:lnSpc>
            </a:pPr>
            <a:r>
              <a:rPr lang="en-US" sz="2000" dirty="0">
                <a:latin typeface="Univers Light"/>
              </a:rPr>
              <a:t>Two Primary Treatments</a:t>
            </a:r>
          </a:p>
          <a:p>
            <a:pPr>
              <a:lnSpc>
                <a:spcPct val="120000"/>
              </a:lnSpc>
            </a:pPr>
            <a:r>
              <a:rPr lang="en-US" sz="2000" dirty="0">
                <a:latin typeface="Univers Light"/>
              </a:rPr>
              <a:t>Conclusion</a:t>
            </a:r>
          </a:p>
          <a:p>
            <a:pPr>
              <a:lnSpc>
                <a:spcPct val="120000"/>
              </a:lnSpc>
            </a:pPr>
            <a:r>
              <a:rPr lang="en-US" sz="2000" dirty="0">
                <a:latin typeface="Univers Light"/>
              </a:rPr>
              <a:t>References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96529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92CD59-7EED-6655-0112-13595527F5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>
                <a:solidFill>
                  <a:srgbClr val="30B75B"/>
                </a:solidFill>
                <a:latin typeface="Amasis MT Pro Medium"/>
              </a:rPr>
              <a:t>What are Anxiety Disorders?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F3709C-ACD2-9566-C8C9-225DCA7527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20000"/>
              </a:lnSpc>
            </a:pPr>
            <a:r>
              <a:rPr lang="en-GB" sz="2000">
                <a:latin typeface="Univers Light"/>
              </a:rPr>
              <a:t>Anxiety is a natural response to stress and fear, and can be good (NHS, 2025).</a:t>
            </a:r>
            <a:endParaRPr lang="en-US" sz="2000">
              <a:latin typeface="Univers Light"/>
            </a:endParaRPr>
          </a:p>
          <a:p>
            <a:pPr>
              <a:lnSpc>
                <a:spcPct val="120000"/>
              </a:lnSpc>
            </a:pPr>
            <a:r>
              <a:rPr lang="en-GB" sz="2000" dirty="0">
                <a:latin typeface="Univers Light"/>
              </a:rPr>
              <a:t>However, an anxiety disorder involves a higher intensity of fear for longer (WHO, 2025). This can be debilitating for sufferers both socially and physically.</a:t>
            </a:r>
            <a:endParaRPr lang="en-US" sz="2000" dirty="0">
              <a:latin typeface="Univers Light"/>
            </a:endParaRPr>
          </a:p>
          <a:p>
            <a:pPr>
              <a:lnSpc>
                <a:spcPct val="120000"/>
              </a:lnSpc>
            </a:pPr>
            <a:r>
              <a:rPr lang="en-GB" sz="2000" dirty="0">
                <a:latin typeface="Univers Light"/>
              </a:rPr>
              <a:t>In 2019, a survey found 4% of the world's population had an anxiety disorder – 301 Million people.</a:t>
            </a:r>
            <a:endParaRPr lang="en-US" sz="2000" dirty="0">
              <a:latin typeface="Univers Light"/>
            </a:endParaRPr>
          </a:p>
          <a:p>
            <a:pPr>
              <a:lnSpc>
                <a:spcPct val="120000"/>
              </a:lnSpc>
            </a:pPr>
            <a:r>
              <a:rPr lang="en-GB" sz="2000" dirty="0">
                <a:latin typeface="Univers Light"/>
              </a:rPr>
              <a:t>A lot of disorders: GAD, SAD, OCD, BDD, PTSD, Panic disorder, etc (Mind, 2025).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34137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DD48AF-0A19-AD1A-1911-0675DFE899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>
                <a:solidFill>
                  <a:srgbClr val="30B75B"/>
                </a:solidFill>
                <a:latin typeface="Amasis MT Pro Medium"/>
              </a:rPr>
              <a:t>Psychological Theories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3D63E3-75D7-9754-4980-306AE93C0B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20000"/>
              </a:lnSpc>
              <a:buFont typeface="Calibri,Sans-Serif" panose="020B0604020202020204" pitchFamily="34" charset="0"/>
              <a:buChar char="-"/>
            </a:pPr>
            <a:r>
              <a:rPr lang="en-GB" sz="2000" dirty="0">
                <a:latin typeface="Univers Light"/>
              </a:rPr>
              <a:t>Psychodynamic Theory (Gregurek, 2016)</a:t>
            </a:r>
            <a:endParaRPr lang="en-US" sz="2000" dirty="0">
              <a:latin typeface="Univers Light"/>
            </a:endParaRPr>
          </a:p>
          <a:p>
            <a:pPr>
              <a:lnSpc>
                <a:spcPct val="120000"/>
              </a:lnSpc>
            </a:pPr>
            <a:r>
              <a:rPr lang="en-GB" sz="1800" dirty="0">
                <a:latin typeface="Univers Light"/>
              </a:rPr>
              <a:t>Created by Freud.</a:t>
            </a:r>
            <a:endParaRPr lang="en-US" sz="1800" dirty="0">
              <a:latin typeface="Univers Light"/>
            </a:endParaRPr>
          </a:p>
          <a:p>
            <a:pPr>
              <a:lnSpc>
                <a:spcPct val="120000"/>
              </a:lnSpc>
            </a:pPr>
            <a:r>
              <a:rPr lang="en-GB" sz="1800" dirty="0">
                <a:latin typeface="Univers Light"/>
              </a:rPr>
              <a:t>Focus on childhood experience.</a:t>
            </a:r>
            <a:endParaRPr lang="en-US" sz="1800" dirty="0">
              <a:latin typeface="Univers Light"/>
            </a:endParaRPr>
          </a:p>
          <a:p>
            <a:pPr>
              <a:lnSpc>
                <a:spcPct val="120000"/>
              </a:lnSpc>
            </a:pPr>
            <a:r>
              <a:rPr lang="en-GB" sz="1800" dirty="0">
                <a:latin typeface="Univers Light"/>
              </a:rPr>
              <a:t>Anxiety stems from tension originating both within and out the person.</a:t>
            </a:r>
            <a:endParaRPr lang="en-US" sz="1800" dirty="0">
              <a:latin typeface="Univers Light"/>
            </a:endParaRPr>
          </a:p>
          <a:p>
            <a:pPr>
              <a:lnSpc>
                <a:spcPct val="120000"/>
              </a:lnSpc>
            </a:pPr>
            <a:r>
              <a:rPr lang="en-GB" sz="1800" dirty="0">
                <a:latin typeface="Univers Light"/>
              </a:rPr>
              <a:t>Anxiety caused by repressed emotions, desires, and experiences</a:t>
            </a:r>
            <a:endParaRPr lang="en-US" sz="1800" dirty="0">
              <a:latin typeface="Univers Light"/>
            </a:endParaRPr>
          </a:p>
          <a:p>
            <a:pPr>
              <a:lnSpc>
                <a:spcPct val="120000"/>
              </a:lnSpc>
            </a:pPr>
            <a:r>
              <a:rPr lang="en-GB" sz="1800" dirty="0">
                <a:latin typeface="Univers Light"/>
              </a:rPr>
              <a:t>Primary treatment: Talking therapies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08769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256559-020F-BFC7-639E-ED5183848A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>
                <a:solidFill>
                  <a:srgbClr val="30B75B"/>
                </a:solidFill>
                <a:latin typeface="Amasis MT Pro Medium"/>
              </a:rPr>
              <a:t>Psychological Theories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64BD55-A865-EDD0-10EE-9F101322B5F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20000"/>
              </a:lnSpc>
            </a:pPr>
            <a:r>
              <a:rPr lang="en-GB" sz="2000" dirty="0">
                <a:latin typeface="Univers Light"/>
              </a:rPr>
              <a:t>Behavioural Theory (Gustavsson et al., 2021)</a:t>
            </a:r>
            <a:endParaRPr lang="en-US" sz="2000">
              <a:latin typeface="Univers Light"/>
            </a:endParaRPr>
          </a:p>
          <a:p>
            <a:pPr>
              <a:lnSpc>
                <a:spcPct val="120000"/>
              </a:lnSpc>
            </a:pPr>
            <a:r>
              <a:rPr lang="en-GB" sz="1400" dirty="0">
                <a:latin typeface="Univers Light"/>
              </a:rPr>
              <a:t>Anxiety is an avoidant behaviour from fearful stimuli.</a:t>
            </a:r>
            <a:endParaRPr lang="en-US" sz="1400">
              <a:latin typeface="Univers Light"/>
            </a:endParaRPr>
          </a:p>
          <a:p>
            <a:pPr>
              <a:lnSpc>
                <a:spcPct val="120000"/>
              </a:lnSpc>
            </a:pPr>
            <a:r>
              <a:rPr lang="en-GB" sz="1400" dirty="0">
                <a:latin typeface="Univers Light"/>
              </a:rPr>
              <a:t>Early life stress and fear leads to high levels of anxiety in later life.</a:t>
            </a:r>
            <a:endParaRPr lang="en-US" sz="1400">
              <a:latin typeface="Univers Light"/>
            </a:endParaRPr>
          </a:p>
          <a:p>
            <a:pPr>
              <a:lnSpc>
                <a:spcPct val="120000"/>
              </a:lnSpc>
            </a:pPr>
            <a:r>
              <a:rPr lang="en-GB" sz="1400" dirty="0">
                <a:latin typeface="Univers Light"/>
              </a:rPr>
              <a:t>Avoidant behaviours are acquiesced through conditioning, social learning, and observation.</a:t>
            </a:r>
            <a:endParaRPr lang="en-US" sz="1400">
              <a:latin typeface="Univers Light"/>
            </a:endParaRPr>
          </a:p>
          <a:p>
            <a:pPr>
              <a:lnSpc>
                <a:spcPct val="120000"/>
              </a:lnSpc>
            </a:pPr>
            <a:r>
              <a:rPr lang="en-GB" sz="1400" dirty="0">
                <a:latin typeface="Univers Light"/>
              </a:rPr>
              <a:t>Avoidant/Escaping behaviours reduce anxiety, thus reinforcing the behaviour</a:t>
            </a:r>
            <a:endParaRPr lang="en-US" sz="1400" dirty="0">
              <a:latin typeface="Univers Light"/>
            </a:endParaRPr>
          </a:p>
          <a:p>
            <a:pPr>
              <a:lnSpc>
                <a:spcPct val="120000"/>
              </a:lnSpc>
            </a:pPr>
            <a:r>
              <a:rPr lang="en-GB" sz="1400" dirty="0">
                <a:latin typeface="Univers Light"/>
              </a:rPr>
              <a:t>Treatments: Applied Behaviour analysis, Acceptance and </a:t>
            </a:r>
            <a:r>
              <a:rPr lang="en-GB" sz="1400" dirty="0" err="1">
                <a:latin typeface="Univers Light"/>
              </a:rPr>
              <a:t>commitement</a:t>
            </a:r>
            <a:r>
              <a:rPr lang="en-GB" sz="1400" dirty="0">
                <a:latin typeface="Univers Light"/>
              </a:rPr>
              <a:t> therapy</a:t>
            </a:r>
            <a:endParaRPr lang="en-US" sz="1400" dirty="0">
              <a:latin typeface="Univers Light"/>
            </a:endParaRP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95F7147-6388-DF27-AF73-7E8EB4FDD19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20000"/>
              </a:lnSpc>
            </a:pPr>
            <a:r>
              <a:rPr lang="en-GB" sz="2000" dirty="0">
                <a:latin typeface="Univers Light"/>
              </a:rPr>
              <a:t>Cognitive Theory (</a:t>
            </a:r>
            <a:r>
              <a:rPr lang="en-GB" sz="2000" dirty="0" err="1">
                <a:latin typeface="Univers Light"/>
              </a:rPr>
              <a:t>Jazaieri</a:t>
            </a:r>
            <a:r>
              <a:rPr lang="en-GB" sz="2000" dirty="0">
                <a:latin typeface="Univers Light"/>
              </a:rPr>
              <a:t> et al., 2017) </a:t>
            </a:r>
            <a:endParaRPr lang="en-US" sz="2000" dirty="0">
              <a:latin typeface="Univers Light"/>
            </a:endParaRPr>
          </a:p>
          <a:p>
            <a:pPr>
              <a:lnSpc>
                <a:spcPct val="120000"/>
              </a:lnSpc>
            </a:pPr>
            <a:r>
              <a:rPr lang="en-GB" sz="1400" dirty="0">
                <a:latin typeface="Univers Light"/>
              </a:rPr>
              <a:t>Emotions are determined by our perceptions</a:t>
            </a:r>
            <a:endParaRPr lang="en-US" sz="1400" dirty="0">
              <a:latin typeface="Univers Light"/>
            </a:endParaRPr>
          </a:p>
          <a:p>
            <a:pPr>
              <a:lnSpc>
                <a:spcPct val="120000"/>
              </a:lnSpc>
            </a:pPr>
            <a:r>
              <a:rPr lang="en-GB" sz="1400" dirty="0">
                <a:latin typeface="Univers Light"/>
              </a:rPr>
              <a:t>Focuses on past experience, the mood of the individual, and the environment.</a:t>
            </a:r>
            <a:endParaRPr lang="en-US" sz="1400" dirty="0">
              <a:latin typeface="Univers Light"/>
            </a:endParaRPr>
          </a:p>
          <a:p>
            <a:pPr>
              <a:lnSpc>
                <a:spcPct val="120000"/>
              </a:lnSpc>
            </a:pPr>
            <a:r>
              <a:rPr lang="en-GB" sz="1400" dirty="0">
                <a:latin typeface="Univers Light"/>
              </a:rPr>
              <a:t>Anxiety is caused by an individual's subjective reasoning and beliefs.</a:t>
            </a:r>
            <a:endParaRPr lang="en-US" sz="1400" dirty="0">
              <a:latin typeface="Univers Light"/>
            </a:endParaRPr>
          </a:p>
          <a:p>
            <a:pPr>
              <a:lnSpc>
                <a:spcPct val="120000"/>
              </a:lnSpc>
            </a:pPr>
            <a:r>
              <a:rPr lang="en-GB" sz="1400" dirty="0">
                <a:latin typeface="Univers Light"/>
              </a:rPr>
              <a:t>Treatment: Exposure therapy, CBT, Cognitive restructuring, etc.</a:t>
            </a:r>
            <a:endParaRPr lang="en-US" sz="1400" dirty="0">
              <a:latin typeface="Univers Light"/>
            </a:endParaRPr>
          </a:p>
          <a:p>
            <a:pPr>
              <a:lnSpc>
                <a:spcPct val="120000"/>
              </a:lnSpc>
            </a:pPr>
            <a:endParaRPr lang="en-GB" sz="1400" dirty="0">
              <a:latin typeface="Univers Light"/>
            </a:endParaRPr>
          </a:p>
          <a:p>
            <a:pPr>
              <a:lnSpc>
                <a:spcPct val="120000"/>
              </a:lnSpc>
            </a:pPr>
            <a:endParaRPr lang="en-GB" sz="1400" dirty="0">
              <a:latin typeface="Univers Light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33022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7FF436-1D29-7715-A52D-5B08101827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>
                <a:solidFill>
                  <a:srgbClr val="30B75B"/>
                </a:solidFill>
                <a:latin typeface="Amasis MT Pro Medium"/>
              </a:rPr>
              <a:t>Behaviour Therapies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034331-3567-A916-4A99-1CD2C406C3E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>
              <a:lnSpc>
                <a:spcPct val="120000"/>
              </a:lnSpc>
            </a:pPr>
            <a:r>
              <a:rPr lang="en-US" sz="1900" dirty="0">
                <a:latin typeface="Univers Light"/>
              </a:rPr>
              <a:t>Applied </a:t>
            </a:r>
            <a:r>
              <a:rPr lang="en-US" sz="1900" dirty="0" err="1">
                <a:latin typeface="Univers Light"/>
              </a:rPr>
              <a:t>behaviour</a:t>
            </a:r>
            <a:r>
              <a:rPr lang="en-US" sz="1900" dirty="0">
                <a:latin typeface="Univers Light"/>
              </a:rPr>
              <a:t> analysis</a:t>
            </a:r>
          </a:p>
          <a:p>
            <a:pPr>
              <a:lnSpc>
                <a:spcPct val="120000"/>
              </a:lnSpc>
            </a:pPr>
            <a:r>
              <a:rPr lang="en-US" sz="1500" dirty="0">
                <a:latin typeface="Univers Light"/>
              </a:rPr>
              <a:t>Baer et al., (1968). </a:t>
            </a:r>
          </a:p>
          <a:p>
            <a:pPr>
              <a:lnSpc>
                <a:spcPct val="120000"/>
              </a:lnSpc>
            </a:pPr>
            <a:r>
              <a:rPr lang="en-US" sz="1500" dirty="0">
                <a:latin typeface="Univers Light"/>
              </a:rPr>
              <a:t>Focus on promoting socially important </a:t>
            </a:r>
            <a:r>
              <a:rPr lang="en-US" sz="1500" dirty="0" err="1">
                <a:latin typeface="Univers Light"/>
              </a:rPr>
              <a:t>behaviour</a:t>
            </a:r>
            <a:r>
              <a:rPr lang="en-US" sz="1500" dirty="0">
                <a:latin typeface="Univers Light"/>
              </a:rPr>
              <a:t>.</a:t>
            </a:r>
          </a:p>
          <a:p>
            <a:pPr>
              <a:lnSpc>
                <a:spcPct val="120000"/>
              </a:lnSpc>
            </a:pPr>
            <a:r>
              <a:rPr lang="en-US" sz="1500" dirty="0">
                <a:latin typeface="Univers Light"/>
              </a:rPr>
              <a:t>Observation and establishing a baseline</a:t>
            </a:r>
          </a:p>
          <a:p>
            <a:pPr>
              <a:lnSpc>
                <a:spcPct val="120000"/>
              </a:lnSpc>
            </a:pPr>
            <a:r>
              <a:rPr lang="en-US" sz="1500" dirty="0">
                <a:latin typeface="Univers Light"/>
              </a:rPr>
              <a:t>Operant conditioning (Reinforcement, Punishment, and extinction)</a:t>
            </a:r>
          </a:p>
          <a:p>
            <a:pPr>
              <a:lnSpc>
                <a:spcPct val="120000"/>
              </a:lnSpc>
            </a:pPr>
            <a:r>
              <a:rPr lang="en-US" sz="1500" dirty="0">
                <a:latin typeface="Univers Light"/>
              </a:rPr>
              <a:t>Helpful?: Not really.</a:t>
            </a:r>
          </a:p>
          <a:p>
            <a:pPr>
              <a:lnSpc>
                <a:spcPct val="120000"/>
              </a:lnSpc>
            </a:pPr>
            <a:r>
              <a:rPr lang="en-US" sz="1500" dirty="0">
                <a:latin typeface="Univers Light"/>
              </a:rPr>
              <a:t>Leaf et al., (2015) - Helpful for children with ASD</a:t>
            </a:r>
          </a:p>
          <a:p>
            <a:pPr>
              <a:lnSpc>
                <a:spcPct val="120000"/>
              </a:lnSpc>
            </a:pPr>
            <a:r>
              <a:rPr lang="en-US" sz="1500" dirty="0" err="1">
                <a:latin typeface="Univers Light"/>
              </a:rPr>
              <a:t>Alandy-dy</a:t>
            </a:r>
            <a:r>
              <a:rPr lang="en-US" sz="1500" dirty="0">
                <a:latin typeface="Univers Light"/>
              </a:rPr>
              <a:t> (2019) - limited research on effects on anxiety. Concludes high efficacy if paired with CBT.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74FE3D-4349-E237-5CA9-C4355232680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>
              <a:lnSpc>
                <a:spcPct val="120000"/>
              </a:lnSpc>
            </a:pPr>
            <a:r>
              <a:rPr lang="en-US" sz="1900">
                <a:latin typeface="Univers Light"/>
              </a:rPr>
              <a:t>Acceptance and commitment therapy</a:t>
            </a:r>
          </a:p>
          <a:p>
            <a:pPr>
              <a:lnSpc>
                <a:spcPct val="120000"/>
              </a:lnSpc>
            </a:pPr>
            <a:r>
              <a:rPr lang="en-US" sz="1500" dirty="0">
                <a:latin typeface="Univers Light"/>
              </a:rPr>
              <a:t>Hayes et al., (2004)</a:t>
            </a:r>
          </a:p>
          <a:p>
            <a:pPr>
              <a:lnSpc>
                <a:spcPct val="120000"/>
              </a:lnSpc>
            </a:pPr>
            <a:r>
              <a:rPr lang="en-US" sz="1500" dirty="0">
                <a:latin typeface="Univers Light"/>
              </a:rPr>
              <a:t>Unalike CBT, seeks to teach individuals on how to experience anxious events nondefensively.</a:t>
            </a:r>
          </a:p>
          <a:p>
            <a:pPr>
              <a:lnSpc>
                <a:spcPct val="120000"/>
              </a:lnSpc>
            </a:pPr>
            <a:r>
              <a:rPr lang="en-US" sz="1500" dirty="0">
                <a:latin typeface="Univers Light"/>
              </a:rPr>
              <a:t>Takes concepts of CBT and humanistic approaches</a:t>
            </a:r>
          </a:p>
          <a:p>
            <a:pPr>
              <a:lnSpc>
                <a:spcPct val="120000"/>
              </a:lnSpc>
            </a:pPr>
            <a:r>
              <a:rPr lang="en-US" sz="1500" dirty="0">
                <a:latin typeface="Univers Light"/>
              </a:rPr>
              <a:t>Promotes Mindfulness</a:t>
            </a:r>
          </a:p>
          <a:p>
            <a:pPr>
              <a:lnSpc>
                <a:spcPct val="120000"/>
              </a:lnSpc>
            </a:pPr>
            <a:r>
              <a:rPr lang="en-US" sz="1500" dirty="0">
                <a:latin typeface="Univers Light"/>
              </a:rPr>
              <a:t>Helpful?: Dalrymple &amp; Herbert (2007) - 17 participants with SAD took part in a 12-week ACT course. 93% reported high satisfaction and saw a decrease in anxiety symptoms</a:t>
            </a:r>
          </a:p>
          <a:p>
            <a:pPr>
              <a:lnSpc>
                <a:spcPct val="120000"/>
              </a:lnSpc>
            </a:pPr>
            <a:r>
              <a:rPr lang="en-US" sz="1500" dirty="0">
                <a:latin typeface="Univers Light"/>
              </a:rPr>
              <a:t>Block &amp; Wulfert (2000) - 11 participants. Comparison between ACT and CGBT – Higher willingness, less treatment.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81213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DC08EA-71ED-9F5E-8895-D109D7242D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>
                <a:solidFill>
                  <a:srgbClr val="30B75B"/>
                </a:solidFill>
                <a:latin typeface="Amasis MT Pro Medium"/>
              </a:rPr>
              <a:t>Humanistic Therapies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09D510-2A7E-345F-B62B-2230CF97C96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20000"/>
              </a:lnSpc>
            </a:pPr>
            <a:r>
              <a:rPr lang="en-US" sz="1900">
                <a:latin typeface="Univers Light"/>
              </a:rPr>
              <a:t>Motivational Interviewing</a:t>
            </a:r>
          </a:p>
          <a:p>
            <a:pPr>
              <a:lnSpc>
                <a:spcPct val="120000"/>
              </a:lnSpc>
            </a:pPr>
            <a:r>
              <a:rPr lang="en-US" sz="1500" dirty="0">
                <a:latin typeface="Univers Light"/>
              </a:rPr>
              <a:t>Helpful?: No.</a:t>
            </a:r>
          </a:p>
          <a:p>
            <a:pPr>
              <a:lnSpc>
                <a:spcPct val="120000"/>
              </a:lnSpc>
            </a:pPr>
            <a:r>
              <a:rPr lang="en-US" sz="1500" dirty="0">
                <a:latin typeface="Univers Light"/>
              </a:rPr>
              <a:t>Randall &amp; McNeil (2017) - Adjunct to CBT</a:t>
            </a:r>
          </a:p>
          <a:p>
            <a:pPr>
              <a:lnSpc>
                <a:spcPct val="120000"/>
              </a:lnSpc>
            </a:pPr>
            <a:r>
              <a:rPr lang="en-US" sz="1500" dirty="0">
                <a:latin typeface="Univers Light"/>
              </a:rPr>
              <a:t>Marker &amp; Norton (2018) - Incorporating MI to CBT</a:t>
            </a:r>
          </a:p>
          <a:p>
            <a:pPr>
              <a:lnSpc>
                <a:spcPct val="120000"/>
              </a:lnSpc>
            </a:pPr>
            <a:r>
              <a:rPr lang="en-US" sz="1500" dirty="0">
                <a:latin typeface="Univers Light"/>
              </a:rPr>
              <a:t>Westra, </a:t>
            </a:r>
            <a:r>
              <a:rPr lang="en-US" sz="1500" dirty="0" err="1">
                <a:latin typeface="Univers Light"/>
              </a:rPr>
              <a:t>Arkowitz</a:t>
            </a:r>
            <a:r>
              <a:rPr lang="en-US" sz="1500" dirty="0">
                <a:latin typeface="Univers Light"/>
              </a:rPr>
              <a:t>, &amp; Dozois (2009) - Efficacy of MI for CBT</a:t>
            </a:r>
          </a:p>
          <a:p>
            <a:pPr>
              <a:lnSpc>
                <a:spcPct val="120000"/>
              </a:lnSpc>
            </a:pPr>
            <a:r>
              <a:rPr lang="en-US" sz="1900" dirty="0">
                <a:latin typeface="Univers Light"/>
              </a:rPr>
              <a:t>Existential Therapy</a:t>
            </a:r>
          </a:p>
          <a:p>
            <a:pPr>
              <a:lnSpc>
                <a:spcPct val="120000"/>
              </a:lnSpc>
            </a:pPr>
            <a:r>
              <a:rPr lang="en-US" sz="1500" dirty="0">
                <a:latin typeface="Univers Light"/>
              </a:rPr>
              <a:t>Helpful?: Depends</a:t>
            </a:r>
          </a:p>
          <a:p>
            <a:pPr>
              <a:lnSpc>
                <a:spcPct val="120000"/>
              </a:lnSpc>
            </a:pPr>
            <a:r>
              <a:rPr lang="en-US" sz="1500" dirty="0">
                <a:latin typeface="Univers Light"/>
              </a:rPr>
              <a:t>Joel &amp; Mick (2015) - Literature review. Fifteen studies and 1,792 participants. Viable treatment for physically ill, but not the anxious.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8C7884-CA32-4FFB-C43C-E3D0770035D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20000"/>
              </a:lnSpc>
            </a:pPr>
            <a:r>
              <a:rPr lang="en-US" sz="1900">
                <a:latin typeface="Univers Light"/>
              </a:rPr>
              <a:t>Solution-focused Therapy</a:t>
            </a:r>
            <a:endParaRPr lang="en-US" sz="1900" dirty="0">
              <a:latin typeface="Univers Light"/>
            </a:endParaRPr>
          </a:p>
          <a:p>
            <a:pPr>
              <a:lnSpc>
                <a:spcPct val="120000"/>
              </a:lnSpc>
            </a:pPr>
            <a:r>
              <a:rPr lang="en-US" sz="1500">
                <a:latin typeface="Univers Light"/>
              </a:rPr>
              <a:t>De Shazar (1997)</a:t>
            </a:r>
            <a:endParaRPr lang="en-US" sz="1500" dirty="0">
              <a:latin typeface="Univers Light"/>
            </a:endParaRPr>
          </a:p>
          <a:p>
            <a:pPr>
              <a:lnSpc>
                <a:spcPct val="120000"/>
              </a:lnSpc>
            </a:pPr>
            <a:r>
              <a:rPr lang="en-US" sz="1500" dirty="0">
                <a:latin typeface="Univers Light"/>
              </a:rPr>
              <a:t>Novella et al., (2022) - 49 Undergraduate participants. Significant changes in SAI after SFBT</a:t>
            </a:r>
          </a:p>
          <a:p>
            <a:pPr>
              <a:lnSpc>
                <a:spcPct val="120000"/>
              </a:lnSpc>
            </a:pPr>
            <a:r>
              <a:rPr lang="en-US" sz="1500" dirty="0">
                <a:latin typeface="Univers Light"/>
              </a:rPr>
              <a:t>Laaksonen et al</a:t>
            </a:r>
            <a:r>
              <a:rPr lang="en-US" sz="1900" dirty="0">
                <a:latin typeface="Univers Light"/>
              </a:rPr>
              <a:t>., </a:t>
            </a:r>
            <a:r>
              <a:rPr lang="en-US" sz="1500" dirty="0">
                <a:latin typeface="Univers Light"/>
              </a:rPr>
              <a:t>(2012) - Comparison between STPP and SFT. 198 participants with either mood or anxiety disorders. Both made for good predictors of improvement</a:t>
            </a:r>
          </a:p>
          <a:p>
            <a:pPr>
              <a:lnSpc>
                <a:spcPct val="120000"/>
              </a:lnSpc>
            </a:pPr>
            <a:r>
              <a:rPr lang="en-US" sz="1900" dirty="0">
                <a:latin typeface="Univers Light"/>
              </a:rPr>
              <a:t>Transactional analysis</a:t>
            </a:r>
          </a:p>
          <a:p>
            <a:pPr>
              <a:lnSpc>
                <a:spcPct val="120000"/>
              </a:lnSpc>
            </a:pPr>
            <a:r>
              <a:rPr lang="en-US" sz="1500" dirty="0">
                <a:latin typeface="Univers Light"/>
              </a:rPr>
              <a:t>Mind and body – Ego states. Experiences and biology.</a:t>
            </a:r>
          </a:p>
          <a:p>
            <a:pPr>
              <a:lnSpc>
                <a:spcPct val="120000"/>
              </a:lnSpc>
            </a:pPr>
            <a:r>
              <a:rPr lang="en-US" sz="1500" dirty="0" err="1">
                <a:latin typeface="Univers Light"/>
              </a:rPr>
              <a:t>Kariminejad</a:t>
            </a:r>
            <a:r>
              <a:rPr lang="en-US" sz="1500" dirty="0">
                <a:latin typeface="Univers Light"/>
              </a:rPr>
              <a:t> &amp; </a:t>
            </a:r>
            <a:r>
              <a:rPr lang="en-US" sz="1500" dirty="0" err="1">
                <a:latin typeface="Univers Light"/>
              </a:rPr>
              <a:t>Bahreinian</a:t>
            </a:r>
            <a:r>
              <a:rPr lang="en-US" sz="1500" dirty="0">
                <a:latin typeface="Univers Light"/>
              </a:rPr>
              <a:t> (2022) - 21 participants in 7 sessions of TA-GT. Decrease in severity of symptoms.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27820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F8C779-1931-C7B1-9F2B-EEBE438523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>
                <a:solidFill>
                  <a:srgbClr val="30B75B"/>
                </a:solidFill>
                <a:latin typeface="Amasis MT Pro Medium"/>
              </a:rPr>
              <a:t>References - Introduction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614C98-3FA9-08AD-CD26-2364FD35A1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20000"/>
              </a:lnSpc>
            </a:pPr>
            <a:r>
              <a:rPr lang="en-US" sz="1100" err="1">
                <a:latin typeface="Univers Light"/>
              </a:rPr>
              <a:t>Alandy-dy</a:t>
            </a:r>
            <a:r>
              <a:rPr lang="en-US" sz="1100">
                <a:latin typeface="Univers Light"/>
              </a:rPr>
              <a:t>,  Z.N. (2019).  </a:t>
            </a:r>
            <a:r>
              <a:rPr lang="en-US" sz="1100" i="1">
                <a:latin typeface="Univers Light"/>
              </a:rPr>
              <a:t>Examining the Efficacy of Applied Behavior Analysis and Cognitive Behavioral Therapy in Reducing Anxiety and Other Related Disorders among Children and Adolescents with High Functioning Autism.</a:t>
            </a:r>
            <a:r>
              <a:rPr lang="en-US" sz="1100">
                <a:latin typeface="Univers Light"/>
              </a:rPr>
              <a:t>  13859933  [Doctoral  dissertation].  School  of  </a:t>
            </a:r>
            <a:r>
              <a:rPr lang="en-US" sz="1100" err="1">
                <a:latin typeface="Univers Light"/>
              </a:rPr>
              <a:t>behaviour</a:t>
            </a:r>
            <a:r>
              <a:rPr lang="en-US" sz="1100">
                <a:latin typeface="Univers Light"/>
              </a:rPr>
              <a:t>  and  applied  sciences,  ProQuest.</a:t>
            </a:r>
          </a:p>
          <a:p>
            <a:pPr>
              <a:lnSpc>
                <a:spcPct val="120000"/>
              </a:lnSpc>
            </a:pPr>
            <a:endParaRPr lang="en-US" sz="1100" dirty="0">
              <a:latin typeface="Univers Light"/>
            </a:endParaRPr>
          </a:p>
          <a:p>
            <a:pPr>
              <a:lnSpc>
                <a:spcPct val="120000"/>
              </a:lnSpc>
            </a:pPr>
            <a:r>
              <a:rPr lang="en-US" sz="1100">
                <a:latin typeface="Univers Light"/>
              </a:rPr>
              <a:t>Bear, D.M.,  Wolf,  M.M.,  &amp;  </a:t>
            </a:r>
            <a:r>
              <a:rPr lang="en-US" sz="1100" err="1">
                <a:latin typeface="Univers Light"/>
              </a:rPr>
              <a:t>Risely</a:t>
            </a:r>
            <a:r>
              <a:rPr lang="en-US" sz="1100">
                <a:latin typeface="Univers Light"/>
              </a:rPr>
              <a:t>,  T.R.  (1968).  Some  current  dimensions  of  applied  </a:t>
            </a:r>
            <a:r>
              <a:rPr lang="en-US" sz="1100" err="1">
                <a:latin typeface="Univers Light"/>
              </a:rPr>
              <a:t>behaviour</a:t>
            </a:r>
            <a:r>
              <a:rPr lang="en-US" sz="1100">
                <a:latin typeface="Univers Light"/>
              </a:rPr>
              <a:t>  analysis.  </a:t>
            </a:r>
            <a:r>
              <a:rPr lang="en-US" sz="1100" i="1">
                <a:latin typeface="Univers Light"/>
              </a:rPr>
              <a:t>Journal  of  applied  </a:t>
            </a:r>
            <a:r>
              <a:rPr lang="en-US" sz="1100" i="1" err="1">
                <a:latin typeface="Univers Light"/>
              </a:rPr>
              <a:t>behaviour</a:t>
            </a:r>
            <a:r>
              <a:rPr lang="en-US" sz="1100" i="1">
                <a:latin typeface="Univers Light"/>
              </a:rPr>
              <a:t>  analysis,  Vol.1</a:t>
            </a:r>
            <a:r>
              <a:rPr lang="en-US" sz="1100">
                <a:latin typeface="Univers Light"/>
              </a:rPr>
              <a:t>(1),  p. 91 - 97.  </a:t>
            </a:r>
            <a:r>
              <a:rPr lang="en-US" sz="1100" dirty="0">
                <a:latin typeface="Univers Light"/>
                <a:hlinkClick r:id="rId2"/>
              </a:rPr>
              <a:t>https://pmc.ncbi.nlm.nih.gov/articles/PMC1310980/</a:t>
            </a:r>
            <a:r>
              <a:rPr lang="en-US" sz="1100" dirty="0">
                <a:latin typeface="Univers Light"/>
              </a:rPr>
              <a:t> </a:t>
            </a:r>
          </a:p>
          <a:p>
            <a:pPr>
              <a:lnSpc>
                <a:spcPct val="120000"/>
              </a:lnSpc>
            </a:pPr>
            <a:endParaRPr lang="en-US" sz="1100" dirty="0">
              <a:latin typeface="Univers Light"/>
            </a:endParaRPr>
          </a:p>
          <a:p>
            <a:pPr>
              <a:lnSpc>
                <a:spcPct val="120000"/>
              </a:lnSpc>
            </a:pPr>
            <a:r>
              <a:rPr lang="en-US" sz="1100">
                <a:latin typeface="Univers Light"/>
              </a:rPr>
              <a:t>Block,  J.A.,  &amp; Wulfert,  E.  (2000). Acceptance  or  change: Treating  socially  anxious college  students  with act  or  </a:t>
            </a:r>
            <a:r>
              <a:rPr lang="en-US" sz="1100" err="1">
                <a:latin typeface="Univers Light"/>
              </a:rPr>
              <a:t>cbt</a:t>
            </a:r>
            <a:r>
              <a:rPr lang="en-US" sz="1100">
                <a:latin typeface="Univers Light"/>
              </a:rPr>
              <a:t>.  </a:t>
            </a:r>
            <a:r>
              <a:rPr lang="en-US" sz="1100" i="1">
                <a:latin typeface="Univers Light"/>
              </a:rPr>
              <a:t>The  </a:t>
            </a:r>
            <a:r>
              <a:rPr lang="en-US" sz="1100" i="1" err="1">
                <a:latin typeface="Univers Light"/>
              </a:rPr>
              <a:t>behaviour</a:t>
            </a:r>
            <a:r>
              <a:rPr lang="en-US" sz="1100" i="1">
                <a:latin typeface="Univers Light"/>
              </a:rPr>
              <a:t> analyst  today,  Vol.1</a:t>
            </a:r>
            <a:r>
              <a:rPr lang="en-US" sz="1100">
                <a:latin typeface="Univers Light"/>
              </a:rPr>
              <a:t>(2), p.1 – 8.  </a:t>
            </a:r>
            <a:r>
              <a:rPr lang="en-US" sz="1100" dirty="0">
                <a:latin typeface="Univers Light"/>
                <a:hlinkClick r:id="rId3"/>
              </a:rPr>
              <a:t>https://psycnet.apa.org/fulltext/2014-43418-002.pdf</a:t>
            </a:r>
            <a:r>
              <a:rPr lang="en-US" sz="1100" dirty="0">
                <a:latin typeface="Univers Light"/>
              </a:rPr>
              <a:t> </a:t>
            </a:r>
          </a:p>
          <a:p>
            <a:pPr>
              <a:lnSpc>
                <a:spcPct val="120000"/>
              </a:lnSpc>
            </a:pPr>
            <a:endParaRPr lang="en-US" sz="1100" dirty="0">
              <a:latin typeface="Univers Light"/>
            </a:endParaRPr>
          </a:p>
          <a:p>
            <a:pPr>
              <a:lnSpc>
                <a:spcPct val="120000"/>
              </a:lnSpc>
            </a:pPr>
            <a:r>
              <a:rPr lang="en-US" sz="1100">
                <a:latin typeface="Univers Light"/>
              </a:rPr>
              <a:t>Dalrymple,  K.L.,  Herbert, J.D.  (2007).  Acceptance and  commitment  therapy for  </a:t>
            </a:r>
            <a:r>
              <a:rPr lang="en-US" sz="1100" err="1">
                <a:latin typeface="Univers Light"/>
              </a:rPr>
              <a:t>generalised</a:t>
            </a:r>
            <a:r>
              <a:rPr lang="en-US" sz="1100">
                <a:latin typeface="Univers Light"/>
              </a:rPr>
              <a:t>  social anxiety  disorder:  A pilot  study.  </a:t>
            </a:r>
            <a:r>
              <a:rPr lang="en-US" sz="1100" i="1" err="1">
                <a:latin typeface="Univers Light"/>
              </a:rPr>
              <a:t>Behaviour</a:t>
            </a:r>
            <a:r>
              <a:rPr lang="en-US" sz="1100" i="1">
                <a:latin typeface="Univers Light"/>
              </a:rPr>
              <a:t> modification,  Vol.31</a:t>
            </a:r>
            <a:r>
              <a:rPr lang="en-US" sz="1100">
                <a:latin typeface="Univers Light"/>
              </a:rPr>
              <a:t>(5),  p.543 – 568. </a:t>
            </a:r>
            <a:r>
              <a:rPr lang="en-US" sz="1100" dirty="0">
                <a:latin typeface="Univers Light"/>
                <a:hlinkClick r:id="rId4"/>
              </a:rPr>
              <a:t>https://doi-org.ezproxy.uwtsd.ac.uk/10.1177/0145445507302037</a:t>
            </a:r>
            <a:endParaRPr lang="en-US" sz="1100">
              <a:latin typeface="Univers Light"/>
            </a:endParaRPr>
          </a:p>
          <a:p>
            <a:pPr>
              <a:lnSpc>
                <a:spcPct val="120000"/>
              </a:lnSpc>
            </a:pPr>
            <a:endParaRPr lang="en-US" sz="1100" dirty="0">
              <a:latin typeface="Univers Light"/>
            </a:endParaRPr>
          </a:p>
          <a:p>
            <a:pPr>
              <a:lnSpc>
                <a:spcPct val="120000"/>
              </a:lnSpc>
            </a:pPr>
            <a:r>
              <a:rPr lang="en-US" sz="1100" dirty="0">
                <a:latin typeface="Univers Light"/>
              </a:rPr>
              <a:t>Gregurek,  R.  (2016).  </a:t>
            </a:r>
            <a:r>
              <a:rPr lang="en-US" sz="1100" i="1" dirty="0">
                <a:latin typeface="Univers Light"/>
              </a:rPr>
              <a:t>The  integration of  psychodynamic  theories and  biological  aspects in  the  development of  anxiety  and anxiety  disorders,  </a:t>
            </a:r>
            <a:r>
              <a:rPr lang="en-US" sz="1100" i="1" dirty="0" err="1">
                <a:latin typeface="Univers Light"/>
              </a:rPr>
              <a:t>Intechopen</a:t>
            </a:r>
            <a:r>
              <a:rPr lang="en-US" sz="1100" i="1" dirty="0">
                <a:latin typeface="Univers Light"/>
              </a:rPr>
              <a:t>, </a:t>
            </a:r>
            <a:r>
              <a:rPr lang="en-US" sz="1100" i="1" dirty="0">
                <a:latin typeface="Univers Light"/>
                <a:hlinkClick r:id="rId5"/>
              </a:rPr>
              <a:t>https://www.intechopen.com/chapters/52538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7111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C9F60B-0C87-53AD-C47D-ADBD183280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>
                <a:solidFill>
                  <a:srgbClr val="30B75B"/>
                </a:solidFill>
                <a:latin typeface="Amasis MT Pro Medium"/>
              </a:rPr>
              <a:t>References </a:t>
            </a:r>
            <a:r>
              <a:rPr lang="en-US" sz="3600" dirty="0">
                <a:solidFill>
                  <a:srgbClr val="30B75B"/>
                </a:solidFill>
                <a:latin typeface="Amasis MT Pro Medium"/>
              </a:rPr>
              <a:t>- Introduction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082CFA-3E36-7AD4-A559-C787D3E7336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fontScale="70000" lnSpcReduction="20000"/>
          </a:bodyPr>
          <a:lstStyle/>
          <a:p>
            <a:pPr>
              <a:lnSpc>
                <a:spcPct val="120000"/>
              </a:lnSpc>
            </a:pPr>
            <a:r>
              <a:rPr lang="en-GB" sz="1100">
                <a:latin typeface="Univers Light"/>
              </a:rPr>
              <a:t>Gustavsson, S.M.,  </a:t>
            </a:r>
            <a:r>
              <a:rPr lang="en-GB" sz="1100" err="1">
                <a:latin typeface="Univers Light"/>
              </a:rPr>
              <a:t>Salkovskis</a:t>
            </a:r>
            <a:r>
              <a:rPr lang="en-GB" sz="1100">
                <a:latin typeface="Univers Light"/>
              </a:rPr>
              <a:t>,  P.M., Sigurðsson,  J.F.  (2021). Cognitive  analysis  of specific  threat  beliefs and  safety-seeking  behaviours in  generalised  anxiety disorder:  Revisiting  the cognitive  theory  of anxiety  disorders.  </a:t>
            </a:r>
            <a:r>
              <a:rPr lang="en-GB" sz="1100" i="1">
                <a:latin typeface="Univers Light"/>
              </a:rPr>
              <a:t>Behavioural  and cognitive  psychotherapy,  Vol 49</a:t>
            </a:r>
            <a:r>
              <a:rPr lang="en-GB" sz="1100">
                <a:latin typeface="Univers Light"/>
              </a:rPr>
              <a:t>(5),  p. 526 – 539. DOI:10.1017/S135246582100014X </a:t>
            </a:r>
          </a:p>
          <a:p>
            <a:pPr>
              <a:lnSpc>
                <a:spcPct val="120000"/>
              </a:lnSpc>
            </a:pPr>
            <a:endParaRPr lang="en-GB" sz="1100" dirty="0">
              <a:latin typeface="Univers Light"/>
            </a:endParaRPr>
          </a:p>
          <a:p>
            <a:pPr>
              <a:lnSpc>
                <a:spcPct val="120000"/>
              </a:lnSpc>
            </a:pPr>
            <a:r>
              <a:rPr lang="en-GB" sz="1100" dirty="0">
                <a:latin typeface="Univers Light"/>
              </a:rPr>
              <a:t>Hayes,  S.C., Strosahl,  K.D.,  Bunting, K.,  Twohig,  M., &amp;  Wilson,  K.G. (2004).  </a:t>
            </a:r>
            <a:r>
              <a:rPr lang="en-GB" sz="1100" i="1" dirty="0">
                <a:latin typeface="Univers Light"/>
              </a:rPr>
              <a:t>A  practical guide  to  acceptance and  commitment  therapy, Springer.  </a:t>
            </a:r>
            <a:r>
              <a:rPr lang="en-GB" sz="1100" dirty="0">
                <a:latin typeface="Univers Light"/>
              </a:rPr>
              <a:t>(1</a:t>
            </a:r>
            <a:r>
              <a:rPr lang="en-GB" sz="1100" i="1" dirty="0">
                <a:latin typeface="Univers Light"/>
              </a:rPr>
              <a:t>st</a:t>
            </a:r>
            <a:r>
              <a:rPr lang="en-GB" sz="1100" dirty="0">
                <a:latin typeface="Univers Light"/>
              </a:rPr>
              <a:t> ed).  Springer.</a:t>
            </a:r>
            <a:r>
              <a:rPr lang="en-GB" sz="1100" i="1" dirty="0">
                <a:latin typeface="Univers Light"/>
              </a:rPr>
              <a:t>  </a:t>
            </a:r>
            <a:endParaRPr lang="en-GB" sz="1100" dirty="0">
              <a:latin typeface="Univers Light"/>
            </a:endParaRPr>
          </a:p>
          <a:p>
            <a:pPr>
              <a:lnSpc>
                <a:spcPct val="120000"/>
              </a:lnSpc>
            </a:pPr>
            <a:endParaRPr lang="en-GB" sz="1100" dirty="0">
              <a:latin typeface="Univers Light"/>
            </a:endParaRPr>
          </a:p>
          <a:p>
            <a:pPr>
              <a:lnSpc>
                <a:spcPct val="120000"/>
              </a:lnSpc>
            </a:pPr>
            <a:r>
              <a:rPr lang="en-GB" sz="1100" dirty="0" err="1">
                <a:latin typeface="Univers Light"/>
              </a:rPr>
              <a:t>Jazaieri</a:t>
            </a:r>
            <a:r>
              <a:rPr lang="en-GB" sz="1100" dirty="0">
                <a:latin typeface="Univers Light"/>
              </a:rPr>
              <a:t>,  H.,  Goldin, P.R.,  &amp;  Gross, J.J.  (2017).  Treating social  anxiety  disorder with  </a:t>
            </a:r>
            <a:r>
              <a:rPr lang="en-GB" sz="1100" dirty="0" err="1">
                <a:latin typeface="Univers Light"/>
              </a:rPr>
              <a:t>cbt</a:t>
            </a:r>
            <a:r>
              <a:rPr lang="en-GB" sz="1100" dirty="0">
                <a:latin typeface="Univers Light"/>
              </a:rPr>
              <a:t>:  Impact on  emotion  regulation and  satisfaction  with life.  </a:t>
            </a:r>
            <a:r>
              <a:rPr lang="en-GB" sz="1100" i="1" dirty="0">
                <a:latin typeface="Univers Light"/>
              </a:rPr>
              <a:t>Cognitive  therapy and  research,  41</a:t>
            </a:r>
            <a:r>
              <a:rPr lang="en-GB" sz="1100" dirty="0">
                <a:latin typeface="Univers Light"/>
              </a:rPr>
              <a:t>(3), P. 406 – 416.  </a:t>
            </a:r>
            <a:r>
              <a:rPr lang="en-GB" sz="1100" dirty="0">
                <a:latin typeface="Univers Light"/>
                <a:hlinkClick r:id="rId2"/>
              </a:rPr>
              <a:t>https://link.springer.com/article/10.1007/s10608-016-9762-4</a:t>
            </a:r>
            <a:endParaRPr lang="en-GB" sz="1100">
              <a:latin typeface="Univers Light"/>
            </a:endParaRPr>
          </a:p>
          <a:p>
            <a:pPr>
              <a:lnSpc>
                <a:spcPct val="120000"/>
              </a:lnSpc>
            </a:pPr>
            <a:endParaRPr lang="en-GB" sz="1100" dirty="0">
              <a:latin typeface="Univers Light"/>
            </a:endParaRPr>
          </a:p>
          <a:p>
            <a:pPr>
              <a:lnSpc>
                <a:spcPct val="120000"/>
              </a:lnSpc>
            </a:pPr>
            <a:r>
              <a:rPr lang="en-GB" sz="1100" dirty="0">
                <a:latin typeface="Univers Light"/>
              </a:rPr>
              <a:t>Joel,  V.J.,  &amp;  Mick, M.C.  (2015).  Existential therapies:  A  meta-analysis of  their  effects on  psychological  outcomes. </a:t>
            </a:r>
            <a:r>
              <a:rPr lang="en-GB" sz="1100" i="1" dirty="0">
                <a:latin typeface="Univers Light"/>
              </a:rPr>
              <a:t>Journal  of  consulting and  clinical  psychology, Vol.83</a:t>
            </a:r>
            <a:r>
              <a:rPr lang="en-GB" sz="1100" dirty="0">
                <a:latin typeface="Univers Light"/>
              </a:rPr>
              <a:t>(1),  115 – 128. </a:t>
            </a:r>
            <a:r>
              <a:rPr lang="en-GB" sz="1100" dirty="0">
                <a:latin typeface="Univers Light"/>
                <a:hlinkClick r:id="rId3"/>
              </a:rPr>
              <a:t>https://pubmed.ncbi.nlm.nih.gov/25045907/</a:t>
            </a:r>
            <a:r>
              <a:rPr lang="en-GB" sz="1100" dirty="0">
                <a:latin typeface="Univers Light"/>
              </a:rPr>
              <a:t> </a:t>
            </a:r>
          </a:p>
          <a:p>
            <a:pPr>
              <a:lnSpc>
                <a:spcPct val="120000"/>
              </a:lnSpc>
            </a:pPr>
            <a:endParaRPr lang="en-GB" sz="1100" dirty="0">
              <a:latin typeface="Univers Light"/>
            </a:endParaRPr>
          </a:p>
          <a:p>
            <a:pPr>
              <a:lnSpc>
                <a:spcPct val="120000"/>
              </a:lnSpc>
            </a:pPr>
            <a:r>
              <a:rPr lang="en-GB" sz="1100" dirty="0" err="1">
                <a:latin typeface="Univers Light"/>
              </a:rPr>
              <a:t>Kariminejad</a:t>
            </a:r>
            <a:r>
              <a:rPr lang="en-GB" sz="1100" dirty="0">
                <a:latin typeface="Univers Light"/>
              </a:rPr>
              <a:t>,  M.,  &amp; </a:t>
            </a:r>
            <a:r>
              <a:rPr lang="en-GB" sz="1100" dirty="0" err="1">
                <a:latin typeface="Univers Light"/>
              </a:rPr>
              <a:t>Bahreinian</a:t>
            </a:r>
            <a:r>
              <a:rPr lang="en-GB" sz="1100" dirty="0">
                <a:latin typeface="Univers Light"/>
              </a:rPr>
              <a:t>,  S.A.  (2022). The  efficacy  of transactional  analysis  group therapy  on  signs of  social  anxiety disorder.  </a:t>
            </a:r>
            <a:r>
              <a:rPr lang="en-GB" sz="1100" i="1" dirty="0">
                <a:latin typeface="Univers Light"/>
              </a:rPr>
              <a:t>Clinical  sport neuropsychology,  Vol.2</a:t>
            </a:r>
            <a:r>
              <a:rPr lang="en-GB" sz="1100" dirty="0">
                <a:latin typeface="Univers Light"/>
              </a:rPr>
              <a:t>(1),  p.10 – 18. </a:t>
            </a:r>
            <a:r>
              <a:rPr lang="en-GB" sz="1100" dirty="0">
                <a:latin typeface="Univers Light"/>
                <a:hlinkClick r:id="rId4"/>
              </a:rPr>
              <a:t>https://ensani.ir/file/download/article/66fa879b7bc67-10467-1400-2-2.pdf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88E393-F535-820E-F095-6BF1003AF40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fontScale="70000" lnSpcReduction="20000"/>
          </a:bodyPr>
          <a:lstStyle/>
          <a:p>
            <a:pPr>
              <a:lnSpc>
                <a:spcPct val="120000"/>
              </a:lnSpc>
            </a:pPr>
            <a:r>
              <a:rPr lang="en-GB" sz="1300" dirty="0">
                <a:latin typeface="Univers Light"/>
              </a:rPr>
              <a:t>Laaksonen,  M.A.,  </a:t>
            </a:r>
            <a:r>
              <a:rPr lang="en-GB" sz="1300" dirty="0" err="1">
                <a:latin typeface="Univers Light"/>
              </a:rPr>
              <a:t>Knekt</a:t>
            </a:r>
            <a:r>
              <a:rPr lang="en-GB" sz="1300" dirty="0">
                <a:latin typeface="Univers Light"/>
              </a:rPr>
              <a:t>, P.,  Sares-Jaske,  L., Lindfors,  O.  (2012). Psychological  Predictors  on  the  Outcome  of  Short-Term  Psychodynamic  Psychotherapy  and  Solution-Focused Therapy  in  the  Treatment  of  Mood  and  Anxiety  Disorder.</a:t>
            </a:r>
            <a:r>
              <a:rPr lang="en-GB" sz="1300" b="1" dirty="0">
                <a:latin typeface="Univers Light"/>
              </a:rPr>
              <a:t> </a:t>
            </a:r>
            <a:r>
              <a:rPr lang="en-GB" sz="1300" i="1" dirty="0">
                <a:latin typeface="Univers Light"/>
              </a:rPr>
              <a:t>European  psychiatry,  Vol. 28</a:t>
            </a:r>
            <a:r>
              <a:rPr lang="en-GB" sz="1300" dirty="0">
                <a:latin typeface="Univers Light"/>
              </a:rPr>
              <a:t>(2),  p.117 – 124. </a:t>
            </a:r>
            <a:r>
              <a:rPr lang="en-GB" sz="1300" dirty="0">
                <a:latin typeface="Univers Light"/>
                <a:hlinkClick r:id="rId5"/>
              </a:rPr>
              <a:t>https://doi.org/10.1016/j.eurpsy.2011.12.002</a:t>
            </a:r>
            <a:endParaRPr lang="en-GB" sz="1300">
              <a:latin typeface="Univers Light"/>
            </a:endParaRPr>
          </a:p>
          <a:p>
            <a:pPr>
              <a:lnSpc>
                <a:spcPct val="120000"/>
              </a:lnSpc>
            </a:pPr>
            <a:endParaRPr lang="en-GB" sz="1300" dirty="0">
              <a:latin typeface="Univers Light"/>
            </a:endParaRPr>
          </a:p>
          <a:p>
            <a:pPr>
              <a:lnSpc>
                <a:spcPct val="120000"/>
              </a:lnSpc>
            </a:pPr>
            <a:r>
              <a:rPr lang="en-GB" sz="1300" dirty="0">
                <a:latin typeface="Univers Light"/>
              </a:rPr>
              <a:t>Leaf,  L.B.,  Leaf, R.,  McEachin,  J., Taubman,  M.,  Alai-Rosales, S.,  Ross,  R.K., Smith,  T.,  &amp; Weiss,  M.J.  (2015). Applied  behaviour  analysis is  a  science and,  therefore,  progressive. </a:t>
            </a:r>
            <a:r>
              <a:rPr lang="en-GB" sz="1300" i="1" dirty="0">
                <a:latin typeface="Univers Light"/>
              </a:rPr>
              <a:t>Journal  of  autism and  developmental  disorders, Vol.46</a:t>
            </a:r>
            <a:r>
              <a:rPr lang="en-GB" sz="1300" dirty="0">
                <a:latin typeface="Univers Light"/>
              </a:rPr>
              <a:t>(1),  p. 720 – 731.  </a:t>
            </a:r>
            <a:r>
              <a:rPr lang="en-GB" sz="1300" dirty="0">
                <a:latin typeface="Univers Light"/>
                <a:hlinkClick r:id="rId6"/>
              </a:rPr>
              <a:t>https://link.springer.com/article/10.1007/s10803-015-2591-6</a:t>
            </a:r>
            <a:endParaRPr lang="en-GB" sz="1300">
              <a:latin typeface="Univers Light"/>
            </a:endParaRPr>
          </a:p>
          <a:p>
            <a:pPr>
              <a:lnSpc>
                <a:spcPct val="120000"/>
              </a:lnSpc>
            </a:pPr>
            <a:endParaRPr lang="en-GB" sz="1300" dirty="0">
              <a:latin typeface="Univers Light"/>
            </a:endParaRPr>
          </a:p>
          <a:p>
            <a:pPr>
              <a:lnSpc>
                <a:spcPct val="120000"/>
              </a:lnSpc>
            </a:pPr>
            <a:r>
              <a:rPr lang="en-GB" sz="1300" dirty="0">
                <a:latin typeface="Univers Light"/>
              </a:rPr>
              <a:t>Marker,  I.,  &amp; Norton,  P.J.  (2018). The efficacy of incorporating motivational interviewing to cognitive </a:t>
            </a:r>
            <a:r>
              <a:rPr lang="en-GB" sz="1300" dirty="0" err="1">
                <a:latin typeface="Univers Light"/>
              </a:rPr>
              <a:t>behavior</a:t>
            </a:r>
            <a:r>
              <a:rPr lang="en-GB" sz="1300" dirty="0">
                <a:latin typeface="Univers Light"/>
              </a:rPr>
              <a:t> therapy for anxiety disorders: A review and meta-analysis.  </a:t>
            </a:r>
            <a:r>
              <a:rPr lang="en-GB" sz="1300" i="1" dirty="0">
                <a:latin typeface="Univers Light"/>
              </a:rPr>
              <a:t>Clinical psychology  review,  Vol.62</a:t>
            </a:r>
            <a:r>
              <a:rPr lang="en-GB" sz="1300" dirty="0">
                <a:latin typeface="Univers Light"/>
              </a:rPr>
              <a:t>(1),  p.1 – 10. </a:t>
            </a:r>
            <a:r>
              <a:rPr lang="en-GB" sz="1300" dirty="0">
                <a:latin typeface="Univers Light"/>
                <a:hlinkClick r:id="rId7"/>
              </a:rPr>
              <a:t>https://doi.org/10.1016/j.cpr.2018.04.004</a:t>
            </a:r>
            <a:endParaRPr lang="en-GB" sz="1300">
              <a:latin typeface="Univers Light"/>
            </a:endParaRPr>
          </a:p>
          <a:p>
            <a:pPr>
              <a:lnSpc>
                <a:spcPct val="120000"/>
              </a:lnSpc>
            </a:pPr>
            <a:endParaRPr lang="en-GB" sz="1300" dirty="0">
              <a:latin typeface="Univers Light"/>
            </a:endParaRPr>
          </a:p>
          <a:p>
            <a:pPr>
              <a:lnSpc>
                <a:spcPct val="120000"/>
              </a:lnSpc>
            </a:pPr>
            <a:r>
              <a:rPr lang="en-GB" sz="1300" dirty="0">
                <a:latin typeface="Univers Light"/>
              </a:rPr>
              <a:t>Mind.  (2021).  </a:t>
            </a:r>
            <a:r>
              <a:rPr lang="en-GB" sz="1300" i="1" dirty="0">
                <a:latin typeface="Univers Light"/>
              </a:rPr>
              <a:t>Anxiety  and  panic  attacks.</a:t>
            </a:r>
            <a:r>
              <a:rPr lang="en-GB" sz="1300" dirty="0">
                <a:latin typeface="Univers Light"/>
              </a:rPr>
              <a:t> </a:t>
            </a:r>
            <a:r>
              <a:rPr lang="en-GB" sz="1300" dirty="0">
                <a:latin typeface="Univers Light"/>
                <a:hlinkClick r:id="rId8"/>
              </a:rPr>
              <a:t>https://www.mind.org.uk/information-support/types-of-mental-health-problems/anxiety-and-panic-attacks/anxiety-disorders/</a:t>
            </a:r>
            <a:endParaRPr lang="en-GB" sz="1300">
              <a:latin typeface="Univers Light"/>
            </a:endParaRPr>
          </a:p>
          <a:p>
            <a:pPr>
              <a:lnSpc>
                <a:spcPct val="120000"/>
              </a:lnSpc>
            </a:pPr>
            <a:endParaRPr lang="en-GB" sz="1300" dirty="0">
              <a:latin typeface="Univers Light"/>
            </a:endParaRPr>
          </a:p>
          <a:p>
            <a:pPr>
              <a:lnSpc>
                <a:spcPct val="120000"/>
              </a:lnSpc>
            </a:pPr>
            <a:r>
              <a:rPr lang="en-GB" sz="1300" dirty="0">
                <a:latin typeface="Univers Light"/>
              </a:rPr>
              <a:t>National Health Service. (2024).  </a:t>
            </a:r>
            <a:r>
              <a:rPr lang="en-GB" sz="1300" i="1" dirty="0">
                <a:latin typeface="Univers Light"/>
              </a:rPr>
              <a:t>Managing  anxiety.</a:t>
            </a:r>
            <a:r>
              <a:rPr lang="en-GB" sz="1300" dirty="0">
                <a:latin typeface="Univers Light"/>
              </a:rPr>
              <a:t> </a:t>
            </a:r>
            <a:r>
              <a:rPr lang="en-GB" sz="1300" dirty="0">
                <a:latin typeface="Univers Light"/>
                <a:hlinkClick r:id="rId9"/>
              </a:rPr>
              <a:t>https://www.nhs.uk/every-mind-matters/mental-health-issues/anxiety/#what-is-anxiety</a:t>
            </a:r>
            <a:endParaRPr lang="en-GB" sz="1300">
              <a:latin typeface="Univers Light"/>
            </a:endParaRPr>
          </a:p>
          <a:p>
            <a:pPr>
              <a:lnSpc>
                <a:spcPct val="120000"/>
              </a:lnSpc>
            </a:pPr>
            <a:endParaRPr lang="en-GB" sz="1300" dirty="0">
              <a:latin typeface="Univers Light"/>
            </a:endParaRPr>
          </a:p>
          <a:p>
            <a:pPr>
              <a:lnSpc>
                <a:spcPct val="120000"/>
              </a:lnSpc>
            </a:pPr>
            <a:endParaRPr lang="en-GB" sz="1300" dirty="0">
              <a:latin typeface="Univers Light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3307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B1CFC5-1A61-3B86-BF24-EE69E29DBA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>
                <a:solidFill>
                  <a:srgbClr val="30B75B"/>
                </a:solidFill>
                <a:latin typeface="Amasis MT Pro Medium"/>
              </a:rPr>
              <a:t>References </a:t>
            </a:r>
            <a:r>
              <a:rPr lang="en-US" sz="3600" dirty="0">
                <a:solidFill>
                  <a:srgbClr val="30B75B"/>
                </a:solidFill>
                <a:latin typeface="Amasis MT Pro Medium"/>
              </a:rPr>
              <a:t>- Introduction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7E54BA-CDA2-236D-053C-4833D3E124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>
              <a:lnSpc>
                <a:spcPct val="120000"/>
              </a:lnSpc>
            </a:pPr>
            <a:r>
              <a:rPr lang="en-GB" sz="1400">
                <a:latin typeface="Univers Light"/>
              </a:rPr>
              <a:t>Novella,  J.K.,  Ng,  K.M.,  &amp;  </a:t>
            </a:r>
            <a:r>
              <a:rPr lang="en-GB" sz="1400" err="1">
                <a:latin typeface="Univers Light"/>
              </a:rPr>
              <a:t>Samoulis</a:t>
            </a:r>
            <a:r>
              <a:rPr lang="en-GB" sz="1400">
                <a:latin typeface="Univers Light"/>
              </a:rPr>
              <a:t>,  J. (2022).  A  comparison  of  online  and  in-person </a:t>
            </a:r>
            <a:r>
              <a:rPr lang="en-GB" sz="1400" err="1">
                <a:latin typeface="Univers Light"/>
              </a:rPr>
              <a:t>counseling</a:t>
            </a:r>
            <a:r>
              <a:rPr lang="en-GB" sz="1400">
                <a:latin typeface="Univers Light"/>
              </a:rPr>
              <a:t>  outcomes  using  solution-focused  brief  therapy  for  college  students  with  anxiety.</a:t>
            </a:r>
            <a:r>
              <a:rPr lang="en-GB" sz="1400" b="1" dirty="0">
                <a:latin typeface="Univers Light"/>
              </a:rPr>
              <a:t>  </a:t>
            </a:r>
            <a:r>
              <a:rPr lang="en-GB" sz="1400" i="1">
                <a:latin typeface="Univers Light"/>
              </a:rPr>
              <a:t>Journal  of  American  college health,  Vol.70</a:t>
            </a:r>
            <a:r>
              <a:rPr lang="en-GB" sz="1400">
                <a:latin typeface="Univers Light"/>
              </a:rPr>
              <a:t>(4),  P.1161 – 1168.  </a:t>
            </a:r>
            <a:r>
              <a:rPr lang="en-GB" sz="1400" dirty="0">
                <a:latin typeface="Univers Light"/>
                <a:hlinkClick r:id="rId2"/>
              </a:rPr>
              <a:t>https://doi.org/10.1080/07448481.2020.1786101</a:t>
            </a:r>
            <a:endParaRPr lang="en-GB" sz="1400">
              <a:latin typeface="Univers Light"/>
            </a:endParaRPr>
          </a:p>
          <a:p>
            <a:pPr>
              <a:lnSpc>
                <a:spcPct val="120000"/>
              </a:lnSpc>
            </a:pPr>
            <a:endParaRPr lang="en-GB" sz="1400" dirty="0">
              <a:latin typeface="Univers Light"/>
            </a:endParaRPr>
          </a:p>
          <a:p>
            <a:pPr>
              <a:lnSpc>
                <a:spcPct val="120000"/>
              </a:lnSpc>
            </a:pPr>
            <a:r>
              <a:rPr lang="en-GB" sz="1400">
                <a:latin typeface="Univers Light"/>
              </a:rPr>
              <a:t>Randall,  C.L.,  &amp;  McNeil,  D.W. (2017).  Motivational  interviewing as  an  adjunct to  cognitive  behaviour therapy  for anxiety  disorders:  A critical  review  of the  literature.  </a:t>
            </a:r>
            <a:r>
              <a:rPr lang="en-GB" sz="1400" i="1">
                <a:latin typeface="Univers Light"/>
              </a:rPr>
              <a:t>Cognitive and  behavioural  practice, Vol.24</a:t>
            </a:r>
            <a:r>
              <a:rPr lang="en-GB" sz="1400">
                <a:latin typeface="Univers Light"/>
              </a:rPr>
              <a:t>(3),  p.296 – 311.  </a:t>
            </a:r>
            <a:r>
              <a:rPr lang="en-GB" sz="1400" dirty="0">
                <a:latin typeface="Univers Light"/>
                <a:hlinkClick r:id="rId3"/>
              </a:rPr>
              <a:t>https://doi.org/10.1016/j.cbpra.2016.05.003</a:t>
            </a:r>
            <a:endParaRPr lang="en-GB" sz="1400">
              <a:latin typeface="Univers Light"/>
            </a:endParaRPr>
          </a:p>
          <a:p>
            <a:pPr>
              <a:lnSpc>
                <a:spcPct val="120000"/>
              </a:lnSpc>
            </a:pPr>
            <a:endParaRPr lang="en-GB" sz="1400" dirty="0">
              <a:latin typeface="Univers Light"/>
            </a:endParaRPr>
          </a:p>
          <a:p>
            <a:pPr>
              <a:lnSpc>
                <a:spcPct val="120000"/>
              </a:lnSpc>
            </a:pPr>
            <a:r>
              <a:rPr lang="en-GB" sz="1400">
                <a:latin typeface="Univers Light"/>
              </a:rPr>
              <a:t>Westra,  H.A.,  </a:t>
            </a:r>
            <a:r>
              <a:rPr lang="en-GB" sz="1400" err="1">
                <a:latin typeface="Univers Light"/>
              </a:rPr>
              <a:t>Arkowitz</a:t>
            </a:r>
            <a:r>
              <a:rPr lang="en-GB" sz="1400">
                <a:latin typeface="Univers Light"/>
              </a:rPr>
              <a:t>, H.,  &amp;  Dozois, D.J.A.  (2009).  Adding a motivational interviewing pretreatment to cognitive </a:t>
            </a:r>
            <a:r>
              <a:rPr lang="en-GB" sz="1400" err="1">
                <a:latin typeface="Univers Light"/>
              </a:rPr>
              <a:t>behavioral</a:t>
            </a:r>
            <a:r>
              <a:rPr lang="en-GB" sz="1400">
                <a:latin typeface="Univers Light"/>
              </a:rPr>
              <a:t> therapy for generalized anxiety disorder: A preliminary randomized controlled trial. </a:t>
            </a:r>
            <a:r>
              <a:rPr lang="en-GB" sz="1400" i="1">
                <a:latin typeface="Univers Light"/>
              </a:rPr>
              <a:t>Journal  of  Anxiety Disorder,  Vol.23</a:t>
            </a:r>
            <a:r>
              <a:rPr lang="en-GB" sz="1400">
                <a:latin typeface="Univers Light"/>
              </a:rPr>
              <a:t>(8),  p. 1106 – 1117.  </a:t>
            </a:r>
            <a:r>
              <a:rPr lang="en-GB" sz="1400" dirty="0">
                <a:latin typeface="Univers Light"/>
                <a:hlinkClick r:id="rId4"/>
              </a:rPr>
              <a:t>https://doi.org/10.1016/j.janxdis.2009.07.014</a:t>
            </a:r>
            <a:r>
              <a:rPr lang="en-GB" sz="1400" i="1" dirty="0">
                <a:latin typeface="Univers Light"/>
              </a:rPr>
              <a:t> </a:t>
            </a:r>
            <a:endParaRPr lang="en-GB" sz="1400" dirty="0">
              <a:latin typeface="Univers Light"/>
            </a:endParaRPr>
          </a:p>
          <a:p>
            <a:pPr>
              <a:lnSpc>
                <a:spcPct val="120000"/>
              </a:lnSpc>
            </a:pPr>
            <a:endParaRPr lang="en-GB" sz="1400" dirty="0">
              <a:latin typeface="Univers Light"/>
            </a:endParaRPr>
          </a:p>
          <a:p>
            <a:pPr>
              <a:lnSpc>
                <a:spcPct val="120000"/>
              </a:lnSpc>
            </a:pPr>
            <a:r>
              <a:rPr lang="en-GB" sz="1400">
                <a:latin typeface="Univers Light"/>
              </a:rPr>
              <a:t>World  Health  Organisation.  (2023).  </a:t>
            </a:r>
            <a:r>
              <a:rPr lang="en-GB" sz="1400" i="1">
                <a:latin typeface="Univers Light"/>
              </a:rPr>
              <a:t>Anxiety  disorders. </a:t>
            </a:r>
            <a:r>
              <a:rPr lang="en-GB" sz="1400" dirty="0">
                <a:latin typeface="Univers Light"/>
              </a:rPr>
              <a:t> </a:t>
            </a:r>
            <a:r>
              <a:rPr lang="en-GB" sz="1400" dirty="0">
                <a:latin typeface="Univers Light"/>
                <a:hlinkClick r:id="rId5"/>
              </a:rPr>
              <a:t>https://www.who.int/news-room/fact-sheets/detail/anxiety-disorders</a:t>
            </a:r>
            <a:r>
              <a:rPr lang="en-GB" sz="1400" dirty="0">
                <a:latin typeface="Univers Light"/>
              </a:rPr>
              <a:t>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12168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General Intro</vt:lpstr>
      <vt:lpstr>What are Anxiety Disorders?</vt:lpstr>
      <vt:lpstr>Psychological Theories</vt:lpstr>
      <vt:lpstr>Psychological Theories</vt:lpstr>
      <vt:lpstr>Behaviour Therapies</vt:lpstr>
      <vt:lpstr>Humanistic Therapies</vt:lpstr>
      <vt:lpstr>References - Introduction</vt:lpstr>
      <vt:lpstr>References - Introduction</vt:lpstr>
      <vt:lpstr>References - Introduction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44</cp:revision>
  <dcterms:created xsi:type="dcterms:W3CDTF">2025-01-13T18:14:53Z</dcterms:created>
  <dcterms:modified xsi:type="dcterms:W3CDTF">2025-01-13T18:24:41Z</dcterms:modified>
</cp:coreProperties>
</file>