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4" r:id="rId3"/>
    <p:sldId id="258" r:id="rId4"/>
    <p:sldId id="260" r:id="rId5"/>
    <p:sldId id="259" r:id="rId6"/>
    <p:sldId id="257" r:id="rId7"/>
    <p:sldId id="265" r:id="rId8"/>
    <p:sldId id="261" r:id="rId9"/>
    <p:sldId id="262" r:id="rId10"/>
    <p:sldId id="266" r:id="rId11"/>
    <p:sldId id="267" r:id="rId12"/>
    <p:sldId id="26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90" d="100"/>
          <a:sy n="90" d="100"/>
        </p:scale>
        <p:origin x="355"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F7572-D25D-175E-E546-48FBE813269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EB860FE6-A3B4-B343-3B00-1DC4973474C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AEE5D87-914C-C02F-7DCD-B824412D30FC}"/>
              </a:ext>
            </a:extLst>
          </p:cNvPr>
          <p:cNvSpPr>
            <a:spLocks noGrp="1"/>
          </p:cNvSpPr>
          <p:nvPr>
            <p:ph type="dt" sz="half" idx="10"/>
          </p:nvPr>
        </p:nvSpPr>
        <p:spPr/>
        <p:txBody>
          <a:bodyPr/>
          <a:lstStyle/>
          <a:p>
            <a:fld id="{0094DA9E-341A-4F49-BE4D-41792090B845}" type="datetimeFigureOut">
              <a:rPr lang="en-GB" smtClean="0"/>
              <a:t>21/04/2026</a:t>
            </a:fld>
            <a:endParaRPr lang="en-GB"/>
          </a:p>
        </p:txBody>
      </p:sp>
      <p:sp>
        <p:nvSpPr>
          <p:cNvPr id="5" name="Footer Placeholder 4">
            <a:extLst>
              <a:ext uri="{FF2B5EF4-FFF2-40B4-BE49-F238E27FC236}">
                <a16:creationId xmlns:a16="http://schemas.microsoft.com/office/drawing/2014/main" id="{66E3340D-8621-FF19-8290-18ABE5DCF6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76DC28-B039-C062-F1C3-21D8651CD506}"/>
              </a:ext>
            </a:extLst>
          </p:cNvPr>
          <p:cNvSpPr>
            <a:spLocks noGrp="1"/>
          </p:cNvSpPr>
          <p:nvPr>
            <p:ph type="sldNum" sz="quarter" idx="12"/>
          </p:nvPr>
        </p:nvSpPr>
        <p:spPr/>
        <p:txBody>
          <a:bodyPr/>
          <a:lstStyle/>
          <a:p>
            <a:fld id="{DB4D9F88-EB93-4356-B185-699B9E217B28}" type="slidenum">
              <a:rPr lang="en-GB" smtClean="0"/>
              <a:t>‹#›</a:t>
            </a:fld>
            <a:endParaRPr lang="en-GB"/>
          </a:p>
        </p:txBody>
      </p:sp>
    </p:spTree>
    <p:extLst>
      <p:ext uri="{BB962C8B-B14F-4D97-AF65-F5344CB8AC3E}">
        <p14:creationId xmlns:p14="http://schemas.microsoft.com/office/powerpoint/2010/main" val="28730288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A4DF9-4489-BA5B-6918-14C4A5FC98D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708ED93-DB1C-FB12-8104-0BE443881A2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C92FF2F-FA4A-5F19-23FF-246EDFA306AC}"/>
              </a:ext>
            </a:extLst>
          </p:cNvPr>
          <p:cNvSpPr>
            <a:spLocks noGrp="1"/>
          </p:cNvSpPr>
          <p:nvPr>
            <p:ph type="dt" sz="half" idx="10"/>
          </p:nvPr>
        </p:nvSpPr>
        <p:spPr/>
        <p:txBody>
          <a:bodyPr/>
          <a:lstStyle/>
          <a:p>
            <a:fld id="{0094DA9E-341A-4F49-BE4D-41792090B845}" type="datetimeFigureOut">
              <a:rPr lang="en-GB" smtClean="0"/>
              <a:t>21/04/2026</a:t>
            </a:fld>
            <a:endParaRPr lang="en-GB"/>
          </a:p>
        </p:txBody>
      </p:sp>
      <p:sp>
        <p:nvSpPr>
          <p:cNvPr id="5" name="Footer Placeholder 4">
            <a:extLst>
              <a:ext uri="{FF2B5EF4-FFF2-40B4-BE49-F238E27FC236}">
                <a16:creationId xmlns:a16="http://schemas.microsoft.com/office/drawing/2014/main" id="{1669EAD3-6F86-3169-86CD-CB18147B01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9AB0C8-3005-661D-3E1E-FAF2C005AD84}"/>
              </a:ext>
            </a:extLst>
          </p:cNvPr>
          <p:cNvSpPr>
            <a:spLocks noGrp="1"/>
          </p:cNvSpPr>
          <p:nvPr>
            <p:ph type="sldNum" sz="quarter" idx="12"/>
          </p:nvPr>
        </p:nvSpPr>
        <p:spPr/>
        <p:txBody>
          <a:bodyPr/>
          <a:lstStyle/>
          <a:p>
            <a:fld id="{DB4D9F88-EB93-4356-B185-699B9E217B28}" type="slidenum">
              <a:rPr lang="en-GB" smtClean="0"/>
              <a:t>‹#›</a:t>
            </a:fld>
            <a:endParaRPr lang="en-GB"/>
          </a:p>
        </p:txBody>
      </p:sp>
    </p:spTree>
    <p:extLst>
      <p:ext uri="{BB962C8B-B14F-4D97-AF65-F5344CB8AC3E}">
        <p14:creationId xmlns:p14="http://schemas.microsoft.com/office/powerpoint/2010/main" val="15289407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1B28D-4F6A-2E76-EB41-1F537EB9BCD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28D9B27-C901-ED03-849B-3C551E67465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7B7F3CB-4DA3-A26D-2388-5B535BF9004C}"/>
              </a:ext>
            </a:extLst>
          </p:cNvPr>
          <p:cNvSpPr>
            <a:spLocks noGrp="1"/>
          </p:cNvSpPr>
          <p:nvPr>
            <p:ph type="dt" sz="half" idx="10"/>
          </p:nvPr>
        </p:nvSpPr>
        <p:spPr/>
        <p:txBody>
          <a:bodyPr/>
          <a:lstStyle/>
          <a:p>
            <a:fld id="{0094DA9E-341A-4F49-BE4D-41792090B845}" type="datetimeFigureOut">
              <a:rPr lang="en-GB" smtClean="0"/>
              <a:t>21/04/2026</a:t>
            </a:fld>
            <a:endParaRPr lang="en-GB"/>
          </a:p>
        </p:txBody>
      </p:sp>
      <p:sp>
        <p:nvSpPr>
          <p:cNvPr id="5" name="Footer Placeholder 4">
            <a:extLst>
              <a:ext uri="{FF2B5EF4-FFF2-40B4-BE49-F238E27FC236}">
                <a16:creationId xmlns:a16="http://schemas.microsoft.com/office/drawing/2014/main" id="{A2D43985-E5EE-65A3-58C1-188B13897D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BE8F95-EBA6-00D3-91A2-909AB7BF81DF}"/>
              </a:ext>
            </a:extLst>
          </p:cNvPr>
          <p:cNvSpPr>
            <a:spLocks noGrp="1"/>
          </p:cNvSpPr>
          <p:nvPr>
            <p:ph type="sldNum" sz="quarter" idx="12"/>
          </p:nvPr>
        </p:nvSpPr>
        <p:spPr/>
        <p:txBody>
          <a:bodyPr/>
          <a:lstStyle/>
          <a:p>
            <a:fld id="{DB4D9F88-EB93-4356-B185-699B9E217B28}" type="slidenum">
              <a:rPr lang="en-GB" smtClean="0"/>
              <a:t>‹#›</a:t>
            </a:fld>
            <a:endParaRPr lang="en-GB"/>
          </a:p>
        </p:txBody>
      </p:sp>
    </p:spTree>
    <p:extLst>
      <p:ext uri="{BB962C8B-B14F-4D97-AF65-F5344CB8AC3E}">
        <p14:creationId xmlns:p14="http://schemas.microsoft.com/office/powerpoint/2010/main" val="17489364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63B4E-CE00-14D4-8193-8C1F00E0746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6B826A1-86F8-46F6-7918-FC65CF32B4B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FA8EC4D-C528-A28B-8968-3DBDA2BAD55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C70108D-6539-7505-AA5A-E7ACAF4EE61C}"/>
              </a:ext>
            </a:extLst>
          </p:cNvPr>
          <p:cNvSpPr>
            <a:spLocks noGrp="1"/>
          </p:cNvSpPr>
          <p:nvPr>
            <p:ph type="dt" sz="half" idx="10"/>
          </p:nvPr>
        </p:nvSpPr>
        <p:spPr/>
        <p:txBody>
          <a:bodyPr/>
          <a:lstStyle/>
          <a:p>
            <a:fld id="{0094DA9E-341A-4F49-BE4D-41792090B845}" type="datetimeFigureOut">
              <a:rPr lang="en-GB" smtClean="0"/>
              <a:t>21/04/2026</a:t>
            </a:fld>
            <a:endParaRPr lang="en-GB"/>
          </a:p>
        </p:txBody>
      </p:sp>
      <p:sp>
        <p:nvSpPr>
          <p:cNvPr id="6" name="Footer Placeholder 5">
            <a:extLst>
              <a:ext uri="{FF2B5EF4-FFF2-40B4-BE49-F238E27FC236}">
                <a16:creationId xmlns:a16="http://schemas.microsoft.com/office/drawing/2014/main" id="{4FA352DA-9AFF-D31C-295F-CBF4ADFA49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19BB65-2D8A-E094-F469-339393DA20D6}"/>
              </a:ext>
            </a:extLst>
          </p:cNvPr>
          <p:cNvSpPr>
            <a:spLocks noGrp="1"/>
          </p:cNvSpPr>
          <p:nvPr>
            <p:ph type="sldNum" sz="quarter" idx="12"/>
          </p:nvPr>
        </p:nvSpPr>
        <p:spPr/>
        <p:txBody>
          <a:bodyPr/>
          <a:lstStyle/>
          <a:p>
            <a:fld id="{DB4D9F88-EB93-4356-B185-699B9E217B28}" type="slidenum">
              <a:rPr lang="en-GB" smtClean="0"/>
              <a:t>‹#›</a:t>
            </a:fld>
            <a:endParaRPr lang="en-GB"/>
          </a:p>
        </p:txBody>
      </p:sp>
    </p:spTree>
    <p:extLst>
      <p:ext uri="{BB962C8B-B14F-4D97-AF65-F5344CB8AC3E}">
        <p14:creationId xmlns:p14="http://schemas.microsoft.com/office/powerpoint/2010/main" val="27185076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46E1F-EE4E-3C54-818D-39521E84894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A4686B2-4DC7-071C-E478-E8BC46EB557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0BC98FB-2177-C5D1-D0D8-7978CBD397E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DA7A768-3335-42FA-7B20-306833483E1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8F7BB26-51FB-0746-27B8-03DDC992B18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8C222F5-5089-4665-80CB-2B3EB6AD1DD4}"/>
              </a:ext>
            </a:extLst>
          </p:cNvPr>
          <p:cNvSpPr>
            <a:spLocks noGrp="1"/>
          </p:cNvSpPr>
          <p:nvPr>
            <p:ph type="dt" sz="half" idx="10"/>
          </p:nvPr>
        </p:nvSpPr>
        <p:spPr/>
        <p:txBody>
          <a:bodyPr/>
          <a:lstStyle/>
          <a:p>
            <a:fld id="{0094DA9E-341A-4F49-BE4D-41792090B845}" type="datetimeFigureOut">
              <a:rPr lang="en-GB" smtClean="0"/>
              <a:t>21/04/2026</a:t>
            </a:fld>
            <a:endParaRPr lang="en-GB"/>
          </a:p>
        </p:txBody>
      </p:sp>
      <p:sp>
        <p:nvSpPr>
          <p:cNvPr id="8" name="Footer Placeholder 7">
            <a:extLst>
              <a:ext uri="{FF2B5EF4-FFF2-40B4-BE49-F238E27FC236}">
                <a16:creationId xmlns:a16="http://schemas.microsoft.com/office/drawing/2014/main" id="{C11D9081-BED6-3BBB-1A6B-52EC3175113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2BD748F-0D5B-2E5F-8167-F5C0222BC27F}"/>
              </a:ext>
            </a:extLst>
          </p:cNvPr>
          <p:cNvSpPr>
            <a:spLocks noGrp="1"/>
          </p:cNvSpPr>
          <p:nvPr>
            <p:ph type="sldNum" sz="quarter" idx="12"/>
          </p:nvPr>
        </p:nvSpPr>
        <p:spPr/>
        <p:txBody>
          <a:bodyPr/>
          <a:lstStyle/>
          <a:p>
            <a:fld id="{DB4D9F88-EB93-4356-B185-699B9E217B28}" type="slidenum">
              <a:rPr lang="en-GB" smtClean="0"/>
              <a:t>‹#›</a:t>
            </a:fld>
            <a:endParaRPr lang="en-GB"/>
          </a:p>
        </p:txBody>
      </p:sp>
    </p:spTree>
    <p:extLst>
      <p:ext uri="{BB962C8B-B14F-4D97-AF65-F5344CB8AC3E}">
        <p14:creationId xmlns:p14="http://schemas.microsoft.com/office/powerpoint/2010/main" val="1408602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A2969-6387-226B-4D1D-D1B51231A7F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BA0AADC-CDB6-87F8-8015-7454C9DBFC95}"/>
              </a:ext>
            </a:extLst>
          </p:cNvPr>
          <p:cNvSpPr>
            <a:spLocks noGrp="1"/>
          </p:cNvSpPr>
          <p:nvPr>
            <p:ph type="dt" sz="half" idx="10"/>
          </p:nvPr>
        </p:nvSpPr>
        <p:spPr/>
        <p:txBody>
          <a:bodyPr/>
          <a:lstStyle/>
          <a:p>
            <a:fld id="{0094DA9E-341A-4F49-BE4D-41792090B845}" type="datetimeFigureOut">
              <a:rPr lang="en-GB" smtClean="0"/>
              <a:t>21/04/2026</a:t>
            </a:fld>
            <a:endParaRPr lang="en-GB"/>
          </a:p>
        </p:txBody>
      </p:sp>
      <p:sp>
        <p:nvSpPr>
          <p:cNvPr id="4" name="Footer Placeholder 3">
            <a:extLst>
              <a:ext uri="{FF2B5EF4-FFF2-40B4-BE49-F238E27FC236}">
                <a16:creationId xmlns:a16="http://schemas.microsoft.com/office/drawing/2014/main" id="{5CFB0BE2-B85A-1952-1D82-5BA45855D0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D87BDFF-1B83-4BAE-0C38-EB4543C722CD}"/>
              </a:ext>
            </a:extLst>
          </p:cNvPr>
          <p:cNvSpPr>
            <a:spLocks noGrp="1"/>
          </p:cNvSpPr>
          <p:nvPr>
            <p:ph type="sldNum" sz="quarter" idx="12"/>
          </p:nvPr>
        </p:nvSpPr>
        <p:spPr/>
        <p:txBody>
          <a:bodyPr/>
          <a:lstStyle/>
          <a:p>
            <a:fld id="{DB4D9F88-EB93-4356-B185-699B9E217B28}" type="slidenum">
              <a:rPr lang="en-GB" smtClean="0"/>
              <a:t>‹#›</a:t>
            </a:fld>
            <a:endParaRPr lang="en-GB"/>
          </a:p>
        </p:txBody>
      </p:sp>
    </p:spTree>
    <p:extLst>
      <p:ext uri="{BB962C8B-B14F-4D97-AF65-F5344CB8AC3E}">
        <p14:creationId xmlns:p14="http://schemas.microsoft.com/office/powerpoint/2010/main" val="18775666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F05E8FD-E6E0-42AE-46A0-BE18721ADE65}"/>
              </a:ext>
            </a:extLst>
          </p:cNvPr>
          <p:cNvSpPr>
            <a:spLocks noGrp="1"/>
          </p:cNvSpPr>
          <p:nvPr>
            <p:ph type="dt" sz="half" idx="10"/>
          </p:nvPr>
        </p:nvSpPr>
        <p:spPr/>
        <p:txBody>
          <a:bodyPr/>
          <a:lstStyle/>
          <a:p>
            <a:fld id="{0094DA9E-341A-4F49-BE4D-41792090B845}" type="datetimeFigureOut">
              <a:rPr lang="en-GB" smtClean="0"/>
              <a:t>21/04/2026</a:t>
            </a:fld>
            <a:endParaRPr lang="en-GB"/>
          </a:p>
        </p:txBody>
      </p:sp>
      <p:sp>
        <p:nvSpPr>
          <p:cNvPr id="3" name="Footer Placeholder 2">
            <a:extLst>
              <a:ext uri="{FF2B5EF4-FFF2-40B4-BE49-F238E27FC236}">
                <a16:creationId xmlns:a16="http://schemas.microsoft.com/office/drawing/2014/main" id="{DC91F07A-916A-0FD0-42D5-17C94DCFB26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A2DE7EE-B4BB-BDF2-8B68-9FA6FB54FE4C}"/>
              </a:ext>
            </a:extLst>
          </p:cNvPr>
          <p:cNvSpPr>
            <a:spLocks noGrp="1"/>
          </p:cNvSpPr>
          <p:nvPr>
            <p:ph type="sldNum" sz="quarter" idx="12"/>
          </p:nvPr>
        </p:nvSpPr>
        <p:spPr/>
        <p:txBody>
          <a:bodyPr/>
          <a:lstStyle/>
          <a:p>
            <a:fld id="{DB4D9F88-EB93-4356-B185-699B9E217B28}" type="slidenum">
              <a:rPr lang="en-GB" smtClean="0"/>
              <a:t>‹#›</a:t>
            </a:fld>
            <a:endParaRPr lang="en-GB"/>
          </a:p>
        </p:txBody>
      </p:sp>
    </p:spTree>
    <p:extLst>
      <p:ext uri="{BB962C8B-B14F-4D97-AF65-F5344CB8AC3E}">
        <p14:creationId xmlns:p14="http://schemas.microsoft.com/office/powerpoint/2010/main" val="31417871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FB96A-D33D-0258-CE38-3E0564C7E94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43F6490-82B8-AF18-9C4A-D398C44350F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1BF140A7-27E5-50AD-02F6-AEC20DB245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5D2B38C-BE2E-FB4A-A6EF-5C6B877B4D8D}"/>
              </a:ext>
            </a:extLst>
          </p:cNvPr>
          <p:cNvSpPr>
            <a:spLocks noGrp="1"/>
          </p:cNvSpPr>
          <p:nvPr>
            <p:ph type="dt" sz="half" idx="10"/>
          </p:nvPr>
        </p:nvSpPr>
        <p:spPr/>
        <p:txBody>
          <a:bodyPr/>
          <a:lstStyle/>
          <a:p>
            <a:fld id="{0094DA9E-341A-4F49-BE4D-41792090B845}" type="datetimeFigureOut">
              <a:rPr lang="en-GB" smtClean="0"/>
              <a:t>21/04/2026</a:t>
            </a:fld>
            <a:endParaRPr lang="en-GB"/>
          </a:p>
        </p:txBody>
      </p:sp>
      <p:sp>
        <p:nvSpPr>
          <p:cNvPr id="6" name="Footer Placeholder 5">
            <a:extLst>
              <a:ext uri="{FF2B5EF4-FFF2-40B4-BE49-F238E27FC236}">
                <a16:creationId xmlns:a16="http://schemas.microsoft.com/office/drawing/2014/main" id="{B7FFE818-0BE8-3387-FDF1-630138EC05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555F83-8093-A3F7-1E29-3048E46EA6D1}"/>
              </a:ext>
            </a:extLst>
          </p:cNvPr>
          <p:cNvSpPr>
            <a:spLocks noGrp="1"/>
          </p:cNvSpPr>
          <p:nvPr>
            <p:ph type="sldNum" sz="quarter" idx="12"/>
          </p:nvPr>
        </p:nvSpPr>
        <p:spPr/>
        <p:txBody>
          <a:bodyPr/>
          <a:lstStyle/>
          <a:p>
            <a:fld id="{DB4D9F88-EB93-4356-B185-699B9E217B28}" type="slidenum">
              <a:rPr lang="en-GB" smtClean="0"/>
              <a:t>‹#›</a:t>
            </a:fld>
            <a:endParaRPr lang="en-GB"/>
          </a:p>
        </p:txBody>
      </p:sp>
    </p:spTree>
    <p:extLst>
      <p:ext uri="{BB962C8B-B14F-4D97-AF65-F5344CB8AC3E}">
        <p14:creationId xmlns:p14="http://schemas.microsoft.com/office/powerpoint/2010/main" val="36938957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A180E-2ADD-6415-6DE4-AB699B168D3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FF4B419-876D-F408-45DB-409388462A5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208CC21-ABA8-7C14-4616-654E9371B8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343AACC-AEC7-4D03-393E-323F9415013A}"/>
              </a:ext>
            </a:extLst>
          </p:cNvPr>
          <p:cNvSpPr>
            <a:spLocks noGrp="1"/>
          </p:cNvSpPr>
          <p:nvPr>
            <p:ph type="dt" sz="half" idx="10"/>
          </p:nvPr>
        </p:nvSpPr>
        <p:spPr/>
        <p:txBody>
          <a:bodyPr/>
          <a:lstStyle/>
          <a:p>
            <a:fld id="{0094DA9E-341A-4F49-BE4D-41792090B845}" type="datetimeFigureOut">
              <a:rPr lang="en-GB" smtClean="0"/>
              <a:t>21/04/2026</a:t>
            </a:fld>
            <a:endParaRPr lang="en-GB"/>
          </a:p>
        </p:txBody>
      </p:sp>
      <p:sp>
        <p:nvSpPr>
          <p:cNvPr id="6" name="Footer Placeholder 5">
            <a:extLst>
              <a:ext uri="{FF2B5EF4-FFF2-40B4-BE49-F238E27FC236}">
                <a16:creationId xmlns:a16="http://schemas.microsoft.com/office/drawing/2014/main" id="{79A36074-0AC8-408C-9985-3EFC11C4DA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9984D5-9A4A-B634-33BD-57CADA23CC57}"/>
              </a:ext>
            </a:extLst>
          </p:cNvPr>
          <p:cNvSpPr>
            <a:spLocks noGrp="1"/>
          </p:cNvSpPr>
          <p:nvPr>
            <p:ph type="sldNum" sz="quarter" idx="12"/>
          </p:nvPr>
        </p:nvSpPr>
        <p:spPr/>
        <p:txBody>
          <a:bodyPr/>
          <a:lstStyle/>
          <a:p>
            <a:fld id="{DB4D9F88-EB93-4356-B185-699B9E217B28}" type="slidenum">
              <a:rPr lang="en-GB" smtClean="0"/>
              <a:t>‹#›</a:t>
            </a:fld>
            <a:endParaRPr lang="en-GB"/>
          </a:p>
        </p:txBody>
      </p:sp>
    </p:spTree>
    <p:extLst>
      <p:ext uri="{BB962C8B-B14F-4D97-AF65-F5344CB8AC3E}">
        <p14:creationId xmlns:p14="http://schemas.microsoft.com/office/powerpoint/2010/main" val="2512312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B91FC-67DA-C62C-DD84-6855CF797D40}"/>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2950BD47-8662-492D-1B53-0D47307D610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8CFAE2E-E42A-C66F-7EEC-526CE26701E9}"/>
              </a:ext>
            </a:extLst>
          </p:cNvPr>
          <p:cNvSpPr>
            <a:spLocks noGrp="1"/>
          </p:cNvSpPr>
          <p:nvPr>
            <p:ph type="dt" sz="half" idx="10"/>
          </p:nvPr>
        </p:nvSpPr>
        <p:spPr/>
        <p:txBody>
          <a:bodyPr/>
          <a:lstStyle/>
          <a:p>
            <a:fld id="{0094DA9E-341A-4F49-BE4D-41792090B845}" type="datetimeFigureOut">
              <a:rPr lang="en-GB" smtClean="0"/>
              <a:t>21/04/2026</a:t>
            </a:fld>
            <a:endParaRPr lang="en-GB"/>
          </a:p>
        </p:txBody>
      </p:sp>
      <p:sp>
        <p:nvSpPr>
          <p:cNvPr id="5" name="Footer Placeholder 4">
            <a:extLst>
              <a:ext uri="{FF2B5EF4-FFF2-40B4-BE49-F238E27FC236}">
                <a16:creationId xmlns:a16="http://schemas.microsoft.com/office/drawing/2014/main" id="{0F717780-B699-D5F3-835E-974404B144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8ABB4C-3593-05D4-790E-FFA2F2DAA671}"/>
              </a:ext>
            </a:extLst>
          </p:cNvPr>
          <p:cNvSpPr>
            <a:spLocks noGrp="1"/>
          </p:cNvSpPr>
          <p:nvPr>
            <p:ph type="sldNum" sz="quarter" idx="12"/>
          </p:nvPr>
        </p:nvSpPr>
        <p:spPr/>
        <p:txBody>
          <a:bodyPr/>
          <a:lstStyle/>
          <a:p>
            <a:fld id="{DB4D9F88-EB93-4356-B185-699B9E217B28}" type="slidenum">
              <a:rPr lang="en-GB" smtClean="0"/>
              <a:t>‹#›</a:t>
            </a:fld>
            <a:endParaRPr lang="en-GB"/>
          </a:p>
        </p:txBody>
      </p:sp>
    </p:spTree>
    <p:extLst>
      <p:ext uri="{BB962C8B-B14F-4D97-AF65-F5344CB8AC3E}">
        <p14:creationId xmlns:p14="http://schemas.microsoft.com/office/powerpoint/2010/main" val="40779762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C18AFD-DABF-08B8-9348-EC179AE6A0C1}"/>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E2013B7-1E09-4F7A-CC2C-F800736A331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ED7A10C-A295-728D-83CE-3F59B4C5367C}"/>
              </a:ext>
            </a:extLst>
          </p:cNvPr>
          <p:cNvSpPr>
            <a:spLocks noGrp="1"/>
          </p:cNvSpPr>
          <p:nvPr>
            <p:ph type="dt" sz="half" idx="10"/>
          </p:nvPr>
        </p:nvSpPr>
        <p:spPr/>
        <p:txBody>
          <a:bodyPr/>
          <a:lstStyle/>
          <a:p>
            <a:fld id="{0094DA9E-341A-4F49-BE4D-41792090B845}" type="datetimeFigureOut">
              <a:rPr lang="en-GB" smtClean="0"/>
              <a:t>21/04/2026</a:t>
            </a:fld>
            <a:endParaRPr lang="en-GB"/>
          </a:p>
        </p:txBody>
      </p:sp>
      <p:sp>
        <p:nvSpPr>
          <p:cNvPr id="5" name="Footer Placeholder 4">
            <a:extLst>
              <a:ext uri="{FF2B5EF4-FFF2-40B4-BE49-F238E27FC236}">
                <a16:creationId xmlns:a16="http://schemas.microsoft.com/office/drawing/2014/main" id="{E0128817-1960-D696-3F55-CAAB626F1A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D64167-7288-80AF-122B-F41DB8744DBC}"/>
              </a:ext>
            </a:extLst>
          </p:cNvPr>
          <p:cNvSpPr>
            <a:spLocks noGrp="1"/>
          </p:cNvSpPr>
          <p:nvPr>
            <p:ph type="sldNum" sz="quarter" idx="12"/>
          </p:nvPr>
        </p:nvSpPr>
        <p:spPr/>
        <p:txBody>
          <a:bodyPr/>
          <a:lstStyle/>
          <a:p>
            <a:fld id="{DB4D9F88-EB93-4356-B185-699B9E217B28}" type="slidenum">
              <a:rPr lang="en-GB" smtClean="0"/>
              <a:t>‹#›</a:t>
            </a:fld>
            <a:endParaRPr lang="en-GB"/>
          </a:p>
        </p:txBody>
      </p:sp>
    </p:spTree>
    <p:extLst>
      <p:ext uri="{BB962C8B-B14F-4D97-AF65-F5344CB8AC3E}">
        <p14:creationId xmlns:p14="http://schemas.microsoft.com/office/powerpoint/2010/main" val="19101153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DDFDF00-7935-B3CB-B2FE-C896C5F2D46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06110C4-EB7D-DCA1-3FF0-B6A5ABC6EF1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A77B1AB-D0D4-4BDB-CB09-9C9E7D88BD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094DA9E-341A-4F49-BE4D-41792090B845}" type="datetimeFigureOut">
              <a:rPr lang="en-GB" smtClean="0"/>
              <a:t>21/04/2026</a:t>
            </a:fld>
            <a:endParaRPr lang="en-GB"/>
          </a:p>
        </p:txBody>
      </p:sp>
      <p:sp>
        <p:nvSpPr>
          <p:cNvPr id="5" name="Footer Placeholder 4">
            <a:extLst>
              <a:ext uri="{FF2B5EF4-FFF2-40B4-BE49-F238E27FC236}">
                <a16:creationId xmlns:a16="http://schemas.microsoft.com/office/drawing/2014/main" id="{42495096-5A7C-7244-1A4A-2BE240C183D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B621E6D-CF27-084D-24CC-431E12C73F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B4D9F88-EB93-4356-B185-699B9E217B28}" type="slidenum">
              <a:rPr lang="en-GB" smtClean="0"/>
              <a:t>‹#›</a:t>
            </a:fld>
            <a:endParaRPr lang="en-GB"/>
          </a:p>
        </p:txBody>
      </p:sp>
    </p:spTree>
    <p:extLst>
      <p:ext uri="{BB962C8B-B14F-4D97-AF65-F5344CB8AC3E}">
        <p14:creationId xmlns:p14="http://schemas.microsoft.com/office/powerpoint/2010/main" val="42165980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9D7B6-2130-C6A8-325F-6EFF16AAF1A2}"/>
              </a:ext>
            </a:extLst>
          </p:cNvPr>
          <p:cNvSpPr>
            <a:spLocks noGrp="1"/>
          </p:cNvSpPr>
          <p:nvPr>
            <p:ph type="ctrTitle"/>
          </p:nvPr>
        </p:nvSpPr>
        <p:spPr>
          <a:xfrm>
            <a:off x="1524000" y="1122363"/>
            <a:ext cx="7958667" cy="1045104"/>
          </a:xfrm>
        </p:spPr>
        <p:txBody>
          <a:bodyPr/>
          <a:lstStyle/>
          <a:p>
            <a:r>
              <a:rPr lang="en-GB" dirty="0"/>
              <a:t>Cistercian women</a:t>
            </a:r>
          </a:p>
        </p:txBody>
      </p:sp>
      <p:sp>
        <p:nvSpPr>
          <p:cNvPr id="3" name="Subtitle 2">
            <a:extLst>
              <a:ext uri="{FF2B5EF4-FFF2-40B4-BE49-F238E27FC236}">
                <a16:creationId xmlns:a16="http://schemas.microsoft.com/office/drawing/2014/main" id="{7989ABFA-C992-D8E6-C9CF-96CE2510E250}"/>
              </a:ext>
            </a:extLst>
          </p:cNvPr>
          <p:cNvSpPr>
            <a:spLocks noGrp="1"/>
          </p:cNvSpPr>
          <p:nvPr>
            <p:ph type="subTitle" idx="1"/>
          </p:nvPr>
        </p:nvSpPr>
        <p:spPr>
          <a:xfrm>
            <a:off x="1295400" y="3429000"/>
            <a:ext cx="9144000" cy="1655762"/>
          </a:xfrm>
        </p:spPr>
        <p:txBody>
          <a:bodyPr/>
          <a:lstStyle/>
          <a:p>
            <a:endParaRPr lang="en-GB"/>
          </a:p>
        </p:txBody>
      </p:sp>
      <p:pic>
        <p:nvPicPr>
          <p:cNvPr id="5" name="Picture 4">
            <a:extLst>
              <a:ext uri="{FF2B5EF4-FFF2-40B4-BE49-F238E27FC236}">
                <a16:creationId xmlns:a16="http://schemas.microsoft.com/office/drawing/2014/main" id="{45C30572-A983-577D-607F-939FBFD51C54}"/>
              </a:ext>
            </a:extLst>
          </p:cNvPr>
          <p:cNvPicPr>
            <a:picLocks noChangeAspect="1"/>
          </p:cNvPicPr>
          <p:nvPr/>
        </p:nvPicPr>
        <p:blipFill>
          <a:blip r:embed="rId2"/>
          <a:stretch>
            <a:fillRect/>
          </a:stretch>
        </p:blipFill>
        <p:spPr>
          <a:xfrm>
            <a:off x="1854200" y="2167467"/>
            <a:ext cx="7560733" cy="3213311"/>
          </a:xfrm>
          <a:prstGeom prst="rect">
            <a:avLst/>
          </a:prstGeom>
        </p:spPr>
      </p:pic>
      <p:sp>
        <p:nvSpPr>
          <p:cNvPr id="6" name="TextBox 5">
            <a:extLst>
              <a:ext uri="{FF2B5EF4-FFF2-40B4-BE49-F238E27FC236}">
                <a16:creationId xmlns:a16="http://schemas.microsoft.com/office/drawing/2014/main" id="{6DEC7DCE-4E7D-7009-241D-A7C3F0B518B2}"/>
              </a:ext>
            </a:extLst>
          </p:cNvPr>
          <p:cNvSpPr txBox="1"/>
          <p:nvPr/>
        </p:nvSpPr>
        <p:spPr>
          <a:xfrm>
            <a:off x="3268133" y="5825067"/>
            <a:ext cx="4727704" cy="369332"/>
          </a:xfrm>
          <a:prstGeom prst="rect">
            <a:avLst/>
          </a:prstGeom>
          <a:noFill/>
        </p:spPr>
        <p:txBody>
          <a:bodyPr wrap="none" rtlCol="0">
            <a:spAutoFit/>
          </a:bodyPr>
          <a:lstStyle/>
          <a:p>
            <a:r>
              <a:rPr lang="en-GB" dirty="0"/>
              <a:t>BL MS Yates-Thompson 11; thirteenth-century</a:t>
            </a:r>
          </a:p>
        </p:txBody>
      </p:sp>
    </p:spTree>
    <p:extLst>
      <p:ext uri="{BB962C8B-B14F-4D97-AF65-F5344CB8AC3E}">
        <p14:creationId xmlns:p14="http://schemas.microsoft.com/office/powerpoint/2010/main" val="26419310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06D70-5E20-0ADE-C7A7-2928F590CE94}"/>
              </a:ext>
            </a:extLst>
          </p:cNvPr>
          <p:cNvSpPr>
            <a:spLocks noGrp="1"/>
          </p:cNvSpPr>
          <p:nvPr>
            <p:ph type="title"/>
          </p:nvPr>
        </p:nvSpPr>
        <p:spPr/>
        <p:txBody>
          <a:bodyPr/>
          <a:lstStyle/>
          <a:p>
            <a:r>
              <a:rPr lang="en-GB" dirty="0"/>
              <a:t>First formal mention of Cistercian nuns in the General Chapter, 1206</a:t>
            </a:r>
          </a:p>
        </p:txBody>
      </p:sp>
      <p:sp>
        <p:nvSpPr>
          <p:cNvPr id="3" name="Content Placeholder 2">
            <a:extLst>
              <a:ext uri="{FF2B5EF4-FFF2-40B4-BE49-F238E27FC236}">
                <a16:creationId xmlns:a16="http://schemas.microsoft.com/office/drawing/2014/main" id="{5DADC4F9-FF3A-D0EB-3C26-2594FA94A73A}"/>
              </a:ext>
            </a:extLst>
          </p:cNvPr>
          <p:cNvSpPr>
            <a:spLocks noGrp="1"/>
          </p:cNvSpPr>
          <p:nvPr>
            <p:ph idx="1"/>
          </p:nvPr>
        </p:nvSpPr>
        <p:spPr>
          <a:xfrm>
            <a:off x="838200" y="2819399"/>
            <a:ext cx="10515600" cy="3357563"/>
          </a:xfrm>
        </p:spPr>
        <p:txBody>
          <a:bodyPr/>
          <a:lstStyle/>
          <a:p>
            <a:r>
              <a:rPr lang="en-GB" dirty="0"/>
              <a:t>Follows the attempts by Arnaud Amaury, abbot of </a:t>
            </a:r>
            <a:r>
              <a:rPr lang="en-GB" dirty="0" err="1"/>
              <a:t>Cîteaux</a:t>
            </a:r>
            <a:r>
              <a:rPr lang="en-GB" dirty="0"/>
              <a:t>, to make the first compilation of the Order’s statutes. This recognises that there were female houses but merely prohibits education of children there.</a:t>
            </a:r>
          </a:p>
        </p:txBody>
      </p:sp>
    </p:spTree>
    <p:extLst>
      <p:ext uri="{BB962C8B-B14F-4D97-AF65-F5344CB8AC3E}">
        <p14:creationId xmlns:p14="http://schemas.microsoft.com/office/powerpoint/2010/main" val="18105827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12557-ECB1-DB04-F4CB-39C03A8DF736}"/>
              </a:ext>
            </a:extLst>
          </p:cNvPr>
          <p:cNvSpPr>
            <a:spLocks noGrp="1"/>
          </p:cNvSpPr>
          <p:nvPr>
            <p:ph type="title"/>
          </p:nvPr>
        </p:nvSpPr>
        <p:spPr/>
        <p:txBody>
          <a:bodyPr/>
          <a:lstStyle/>
          <a:p>
            <a:r>
              <a:rPr lang="en-GB" dirty="0"/>
              <a:t>What do we know of the houses before 1206?</a:t>
            </a:r>
          </a:p>
        </p:txBody>
      </p:sp>
      <p:sp>
        <p:nvSpPr>
          <p:cNvPr id="3" name="Content Placeholder 2">
            <a:extLst>
              <a:ext uri="{FF2B5EF4-FFF2-40B4-BE49-F238E27FC236}">
                <a16:creationId xmlns:a16="http://schemas.microsoft.com/office/drawing/2014/main" id="{063C0F38-4A24-A3D2-DD0C-294C80B5C63F}"/>
              </a:ext>
            </a:extLst>
          </p:cNvPr>
          <p:cNvSpPr>
            <a:spLocks noGrp="1"/>
          </p:cNvSpPr>
          <p:nvPr>
            <p:ph idx="1"/>
          </p:nvPr>
        </p:nvSpPr>
        <p:spPr/>
        <p:txBody>
          <a:bodyPr>
            <a:normAutofit lnSpcReduction="10000"/>
          </a:bodyPr>
          <a:lstStyle/>
          <a:p>
            <a:r>
              <a:rPr lang="en-GB" dirty="0"/>
              <a:t>Some, like Tart (France), were associated with houses like </a:t>
            </a:r>
            <a:r>
              <a:rPr lang="en-GB" dirty="0" err="1"/>
              <a:t>Cîteaux</a:t>
            </a:r>
            <a:r>
              <a:rPr lang="en-GB" dirty="0"/>
              <a:t> and Clairvaux, from early on. But what was the nature of that association?</a:t>
            </a:r>
          </a:p>
          <a:p>
            <a:r>
              <a:rPr lang="en-GB" dirty="0"/>
              <a:t>Other joined with their orders, e.g. </a:t>
            </a:r>
            <a:r>
              <a:rPr lang="en-GB" dirty="0" err="1"/>
              <a:t>Coyroux</a:t>
            </a:r>
            <a:r>
              <a:rPr lang="en-GB" dirty="0"/>
              <a:t>, Savigny</a:t>
            </a:r>
          </a:p>
          <a:p>
            <a:r>
              <a:rPr lang="en-GB" dirty="0"/>
              <a:t>Numbers of houses (e.g. in England Swine and </a:t>
            </a:r>
            <a:r>
              <a:rPr lang="en-GB" dirty="0" err="1"/>
              <a:t>Sinningthwaite</a:t>
            </a:r>
            <a:r>
              <a:rPr lang="en-GB" dirty="0"/>
              <a:t>) had papal bulls recognising them as ‘following the Rule of St Benedict and the institutes of the Cistercian Order as far as their weakness allows’</a:t>
            </a:r>
          </a:p>
          <a:p>
            <a:r>
              <a:rPr lang="en-GB" dirty="0"/>
              <a:t>Las </a:t>
            </a:r>
            <a:r>
              <a:rPr lang="en-GB" dirty="0" err="1"/>
              <a:t>Huelgas</a:t>
            </a:r>
            <a:r>
              <a:rPr lang="en-GB" dirty="0"/>
              <a:t> (Spain) founded in 1187 by King Alfonso of Castile as </a:t>
            </a:r>
            <a:r>
              <a:rPr lang="en-GB" dirty="0" err="1"/>
              <a:t>as</a:t>
            </a:r>
            <a:r>
              <a:rPr lang="en-GB" dirty="0"/>
              <a:t> ‘special daughter’ of </a:t>
            </a:r>
            <a:r>
              <a:rPr lang="en-GB" dirty="0" err="1"/>
              <a:t>Cîteaux</a:t>
            </a:r>
            <a:r>
              <a:rPr lang="en-GB" dirty="0"/>
              <a:t>; 1191 nuns were holding their own General Chapter.</a:t>
            </a:r>
          </a:p>
        </p:txBody>
      </p:sp>
    </p:spTree>
    <p:extLst>
      <p:ext uri="{BB962C8B-B14F-4D97-AF65-F5344CB8AC3E}">
        <p14:creationId xmlns:p14="http://schemas.microsoft.com/office/powerpoint/2010/main" val="18865072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877ED-A04E-FE67-60B4-4717C70061B8}"/>
              </a:ext>
            </a:extLst>
          </p:cNvPr>
          <p:cNvSpPr>
            <a:spLocks noGrp="1"/>
          </p:cNvSpPr>
          <p:nvPr>
            <p:ph type="title"/>
          </p:nvPr>
        </p:nvSpPr>
        <p:spPr/>
        <p:txBody>
          <a:bodyPr/>
          <a:lstStyle/>
          <a:p>
            <a:r>
              <a:rPr lang="en-GB" dirty="0"/>
              <a:t>Gerald of Wales and </a:t>
            </a:r>
            <a:r>
              <a:rPr lang="en-GB" dirty="0" err="1"/>
              <a:t>Llanll</a:t>
            </a:r>
            <a:r>
              <a:rPr lang="cy-GB" dirty="0"/>
              <a:t>ŷr</a:t>
            </a:r>
            <a:endParaRPr lang="en-GB" dirty="0"/>
          </a:p>
        </p:txBody>
      </p:sp>
      <p:sp>
        <p:nvSpPr>
          <p:cNvPr id="3" name="Content Placeholder 2">
            <a:extLst>
              <a:ext uri="{FF2B5EF4-FFF2-40B4-BE49-F238E27FC236}">
                <a16:creationId xmlns:a16="http://schemas.microsoft.com/office/drawing/2014/main" id="{982E58A1-6300-C79F-EBDF-C04F7C9DE87F}"/>
              </a:ext>
            </a:extLst>
          </p:cNvPr>
          <p:cNvSpPr>
            <a:spLocks noGrp="1"/>
          </p:cNvSpPr>
          <p:nvPr>
            <p:ph idx="1"/>
          </p:nvPr>
        </p:nvSpPr>
        <p:spPr/>
        <p:txBody>
          <a:bodyPr/>
          <a:lstStyle/>
          <a:p>
            <a:pPr marL="0" indent="0">
              <a:buNone/>
            </a:pPr>
            <a:r>
              <a:rPr lang="en-GB" dirty="0"/>
              <a:t>‘… the ruined and humble house of nuns had from the beginning received from that same rich house the outward practice and habit and also the internal constitution of the Cistercian order as far as was possible for the female sex, and had also subjected itself to the instruction, government, and direction of the same [male] house as subject and submissive in all things’. </a:t>
            </a:r>
          </a:p>
          <a:p>
            <a:pPr marL="0" indent="0">
              <a:buNone/>
            </a:pPr>
            <a:endParaRPr lang="en-GB" dirty="0"/>
          </a:p>
          <a:p>
            <a:pPr marL="0" indent="0">
              <a:buNone/>
            </a:pPr>
            <a:r>
              <a:rPr lang="en-GB" dirty="0"/>
              <a:t>The house was founded by the Lord Rhys as was Strata Florida, them male house referred to here. Rhys died in 1197</a:t>
            </a:r>
          </a:p>
          <a:p>
            <a:endParaRPr lang="en-GB" dirty="0"/>
          </a:p>
        </p:txBody>
      </p:sp>
    </p:spTree>
    <p:extLst>
      <p:ext uri="{BB962C8B-B14F-4D97-AF65-F5344CB8AC3E}">
        <p14:creationId xmlns:p14="http://schemas.microsoft.com/office/powerpoint/2010/main" val="30300819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D051B-8005-8D18-1AC9-0F624F8700FA}"/>
              </a:ext>
            </a:extLst>
          </p:cNvPr>
          <p:cNvSpPr>
            <a:spLocks noGrp="1"/>
          </p:cNvSpPr>
          <p:nvPr>
            <p:ph type="title"/>
          </p:nvPr>
        </p:nvSpPr>
        <p:spPr/>
        <p:txBody>
          <a:bodyPr/>
          <a:lstStyle/>
          <a:p>
            <a:r>
              <a:rPr lang="en-GB" dirty="0"/>
              <a:t>Patronal influence</a:t>
            </a:r>
          </a:p>
        </p:txBody>
      </p:sp>
      <p:sp>
        <p:nvSpPr>
          <p:cNvPr id="3" name="Content Placeholder 2">
            <a:extLst>
              <a:ext uri="{FF2B5EF4-FFF2-40B4-BE49-F238E27FC236}">
                <a16:creationId xmlns:a16="http://schemas.microsoft.com/office/drawing/2014/main" id="{4ABB7C0E-E912-D355-3A40-D2A9B0747C5B}"/>
              </a:ext>
            </a:extLst>
          </p:cNvPr>
          <p:cNvSpPr>
            <a:spLocks noGrp="1"/>
          </p:cNvSpPr>
          <p:nvPr>
            <p:ph idx="1"/>
          </p:nvPr>
        </p:nvSpPr>
        <p:spPr/>
        <p:txBody>
          <a:bodyPr/>
          <a:lstStyle/>
          <a:p>
            <a:r>
              <a:rPr lang="en-GB" dirty="0"/>
              <a:t>Did founders like Alfonso and Lord Rhys put pressure on local Cistercians, who in turn pressured the General Chapter, to accept that there were female houses?</a:t>
            </a:r>
          </a:p>
          <a:p>
            <a:r>
              <a:rPr lang="en-GB" i="1" dirty="0"/>
              <a:t>Exordium Magnum </a:t>
            </a:r>
            <a:r>
              <a:rPr lang="en-GB" dirty="0"/>
              <a:t>does not talk about female houses – is the author writing women out of Cistercian history?</a:t>
            </a:r>
          </a:p>
          <a:p>
            <a:r>
              <a:rPr lang="en-GB" dirty="0"/>
              <a:t>Are we looking at a ‘bottom-up’ movement that a ‘top down’ one?</a:t>
            </a:r>
          </a:p>
          <a:p>
            <a:r>
              <a:rPr lang="en-GB" dirty="0"/>
              <a:t>Objections by historians to the use of the word ‘imitating’, e.g., Herman of Laon (c. 1130): the monastery of Montreuil-les-Dames lived according to the </a:t>
            </a:r>
            <a:r>
              <a:rPr lang="en-GB" i="1" dirty="0"/>
              <a:t>ordo </a:t>
            </a:r>
            <a:r>
              <a:rPr lang="en-GB" dirty="0"/>
              <a:t>of </a:t>
            </a:r>
            <a:r>
              <a:rPr lang="en-GB" dirty="0" err="1"/>
              <a:t>Cîteaux</a:t>
            </a:r>
            <a:r>
              <a:rPr lang="en-GB" dirty="0"/>
              <a:t> ‘imitating in all things the monks of Clairvaux’</a:t>
            </a:r>
            <a:endParaRPr lang="en-GB" i="1" dirty="0"/>
          </a:p>
          <a:p>
            <a:endParaRPr lang="en-GB" dirty="0"/>
          </a:p>
        </p:txBody>
      </p:sp>
    </p:spTree>
    <p:extLst>
      <p:ext uri="{BB962C8B-B14F-4D97-AF65-F5344CB8AC3E}">
        <p14:creationId xmlns:p14="http://schemas.microsoft.com/office/powerpoint/2010/main" val="34377117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A8F3A-0BBC-4924-2077-3395D281067F}"/>
              </a:ext>
            </a:extLst>
          </p:cNvPr>
          <p:cNvSpPr>
            <a:spLocks noGrp="1"/>
          </p:cNvSpPr>
          <p:nvPr>
            <p:ph type="title"/>
          </p:nvPr>
        </p:nvSpPr>
        <p:spPr/>
        <p:txBody>
          <a:bodyPr/>
          <a:lstStyle/>
          <a:p>
            <a:r>
              <a:rPr lang="en-GB" dirty="0"/>
              <a:t>Cistercian female houses – the ruling of the General Chapter, 1213</a:t>
            </a:r>
          </a:p>
        </p:txBody>
      </p:sp>
      <p:sp>
        <p:nvSpPr>
          <p:cNvPr id="3" name="Content Placeholder 2">
            <a:extLst>
              <a:ext uri="{FF2B5EF4-FFF2-40B4-BE49-F238E27FC236}">
                <a16:creationId xmlns:a16="http://schemas.microsoft.com/office/drawing/2014/main" id="{669DDEC6-3B40-3F99-79C7-33B1CA4041FE}"/>
              </a:ext>
            </a:extLst>
          </p:cNvPr>
          <p:cNvSpPr>
            <a:spLocks noGrp="1"/>
          </p:cNvSpPr>
          <p:nvPr>
            <p:ph idx="1"/>
          </p:nvPr>
        </p:nvSpPr>
        <p:spPr/>
        <p:txBody>
          <a:bodyPr/>
          <a:lstStyle/>
          <a:p>
            <a:r>
              <a:rPr lang="en-GB" dirty="0"/>
              <a:t>Houses of nuns that were already incorporated into the Order should not, nevertheless, have free admittance unless licensed by the abbot under whose care they lived. They were to be fully enclosed. No more houses were to be founded without the consent of the Chapter; these provisions were to be enforced by the abbots who had female houses under their supervision.</a:t>
            </a:r>
          </a:p>
          <a:p>
            <a:pPr lvl="1"/>
            <a:r>
              <a:rPr lang="en-GB" dirty="0"/>
              <a:t>This means that there were already houses of women recognised as Cistercian.</a:t>
            </a:r>
          </a:p>
          <a:p>
            <a:pPr lvl="1"/>
            <a:r>
              <a:rPr lang="en-GB" dirty="0"/>
              <a:t>It also indicates that abbots had supervision of Cistercian women.</a:t>
            </a:r>
          </a:p>
          <a:p>
            <a:pPr lvl="1"/>
            <a:r>
              <a:rPr lang="en-GB" dirty="0"/>
              <a:t>It attempts to halt further expansion of female houses.</a:t>
            </a:r>
          </a:p>
          <a:p>
            <a:pPr marL="0" indent="0">
              <a:buNone/>
            </a:pPr>
            <a:endParaRPr lang="en-GB" dirty="0"/>
          </a:p>
        </p:txBody>
      </p:sp>
    </p:spTree>
    <p:extLst>
      <p:ext uri="{BB962C8B-B14F-4D97-AF65-F5344CB8AC3E}">
        <p14:creationId xmlns:p14="http://schemas.microsoft.com/office/powerpoint/2010/main" val="12111783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D0462-E5DD-2835-AC04-B9EDA87C185F}"/>
              </a:ext>
            </a:extLst>
          </p:cNvPr>
          <p:cNvSpPr>
            <a:spLocks noGrp="1"/>
          </p:cNvSpPr>
          <p:nvPr>
            <p:ph type="title"/>
          </p:nvPr>
        </p:nvSpPr>
        <p:spPr>
          <a:xfrm>
            <a:off x="838200" y="365125"/>
            <a:ext cx="10515600" cy="650875"/>
          </a:xfrm>
        </p:spPr>
        <p:txBody>
          <a:bodyPr>
            <a:normAutofit fontScale="90000"/>
          </a:bodyPr>
          <a:lstStyle/>
          <a:p>
            <a:r>
              <a:rPr lang="en-GB" dirty="0"/>
              <a:t>1213 continued:</a:t>
            </a:r>
          </a:p>
        </p:txBody>
      </p:sp>
      <p:sp>
        <p:nvSpPr>
          <p:cNvPr id="3" name="Content Placeholder 2">
            <a:extLst>
              <a:ext uri="{FF2B5EF4-FFF2-40B4-BE49-F238E27FC236}">
                <a16:creationId xmlns:a16="http://schemas.microsoft.com/office/drawing/2014/main" id="{12DCAA2D-2A8E-BC21-7146-78FA22629A0C}"/>
              </a:ext>
            </a:extLst>
          </p:cNvPr>
          <p:cNvSpPr>
            <a:spLocks noGrp="1"/>
          </p:cNvSpPr>
          <p:nvPr>
            <p:ph idx="1"/>
          </p:nvPr>
        </p:nvSpPr>
        <p:spPr>
          <a:xfrm>
            <a:off x="838200" y="1354667"/>
            <a:ext cx="10515600" cy="4822296"/>
          </a:xfrm>
        </p:spPr>
        <p:txBody>
          <a:bodyPr>
            <a:normAutofit lnSpcReduction="10000"/>
          </a:bodyPr>
          <a:lstStyle/>
          <a:p>
            <a:pPr marL="0" indent="0">
              <a:buNone/>
            </a:pPr>
            <a:r>
              <a:rPr lang="en-GB" dirty="0"/>
              <a:t>‘All nuns incorporated into the Order, by authority of the General Chapter, must not leave their cloisters except with the permission of the Father Abbot [see next slide]. Moreover, any houses incorporated in the future will be admitted only on condition that total enclosure is maintained’</a:t>
            </a:r>
          </a:p>
          <a:p>
            <a:pPr marL="0" indent="0">
              <a:buNone/>
            </a:pPr>
            <a:endParaRPr lang="en-GB" dirty="0"/>
          </a:p>
          <a:p>
            <a:pPr marL="0" indent="0">
              <a:buNone/>
            </a:pPr>
            <a:r>
              <a:rPr lang="en-GB" dirty="0"/>
              <a:t>1213, repeated in 1219, 1220, 1225</a:t>
            </a:r>
          </a:p>
          <a:p>
            <a:pPr marL="0" indent="0">
              <a:buNone/>
            </a:pPr>
            <a:r>
              <a:rPr lang="en-GB" dirty="0"/>
              <a:t>1220 attempts to restrict incorporation</a:t>
            </a:r>
          </a:p>
          <a:p>
            <a:pPr marL="0" indent="0">
              <a:buNone/>
            </a:pPr>
            <a:r>
              <a:rPr lang="en-GB" dirty="0"/>
              <a:t>1222 adds that </a:t>
            </a:r>
            <a:r>
              <a:rPr lang="en-GB" i="1" dirty="0"/>
              <a:t>conversi </a:t>
            </a:r>
            <a:r>
              <a:rPr lang="en-GB" dirty="0"/>
              <a:t>are not allowed to stay in female houses as is the custom on other orders – administrative matters left in the hands of other orders</a:t>
            </a:r>
            <a:endParaRPr lang="en-GB" i="1" dirty="0"/>
          </a:p>
        </p:txBody>
      </p:sp>
    </p:spTree>
    <p:extLst>
      <p:ext uri="{BB962C8B-B14F-4D97-AF65-F5344CB8AC3E}">
        <p14:creationId xmlns:p14="http://schemas.microsoft.com/office/powerpoint/2010/main" val="33362906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DAC43-47E5-5A01-9420-0DB75D5B967F}"/>
              </a:ext>
            </a:extLst>
          </p:cNvPr>
          <p:cNvSpPr>
            <a:spLocks noGrp="1"/>
          </p:cNvSpPr>
          <p:nvPr>
            <p:ph type="title"/>
          </p:nvPr>
        </p:nvSpPr>
        <p:spPr/>
        <p:txBody>
          <a:bodyPr/>
          <a:lstStyle/>
          <a:p>
            <a:r>
              <a:rPr lang="en-GB" dirty="0"/>
              <a:t>The significance of 1213</a:t>
            </a:r>
          </a:p>
        </p:txBody>
      </p:sp>
      <p:sp>
        <p:nvSpPr>
          <p:cNvPr id="3" name="Content Placeholder 2">
            <a:extLst>
              <a:ext uri="{FF2B5EF4-FFF2-40B4-BE49-F238E27FC236}">
                <a16:creationId xmlns:a16="http://schemas.microsoft.com/office/drawing/2014/main" id="{8150027F-B1F8-0354-2513-85A4B78C0CCA}"/>
              </a:ext>
            </a:extLst>
          </p:cNvPr>
          <p:cNvSpPr>
            <a:spLocks noGrp="1"/>
          </p:cNvSpPr>
          <p:nvPr>
            <p:ph idx="1"/>
          </p:nvPr>
        </p:nvSpPr>
        <p:spPr/>
        <p:txBody>
          <a:bodyPr/>
          <a:lstStyle/>
          <a:p>
            <a:r>
              <a:rPr lang="en-GB" dirty="0"/>
              <a:t>That there were already female houses referring to themselves and being referred to as Cistercian, and some were associated with male houses</a:t>
            </a:r>
          </a:p>
        </p:txBody>
      </p:sp>
    </p:spTree>
    <p:extLst>
      <p:ext uri="{BB962C8B-B14F-4D97-AF65-F5344CB8AC3E}">
        <p14:creationId xmlns:p14="http://schemas.microsoft.com/office/powerpoint/2010/main" val="1226705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B054B-CB44-CD4F-C438-C58F81099651}"/>
              </a:ext>
            </a:extLst>
          </p:cNvPr>
          <p:cNvSpPr>
            <a:spLocks noGrp="1"/>
          </p:cNvSpPr>
          <p:nvPr>
            <p:ph type="title"/>
          </p:nvPr>
        </p:nvSpPr>
        <p:spPr/>
        <p:txBody>
          <a:bodyPr/>
          <a:lstStyle/>
          <a:p>
            <a:r>
              <a:rPr lang="en-GB" dirty="0"/>
              <a:t>Ruling of the General Chapter, 1218</a:t>
            </a:r>
          </a:p>
        </p:txBody>
      </p:sp>
      <p:sp>
        <p:nvSpPr>
          <p:cNvPr id="3" name="Content Placeholder 2">
            <a:extLst>
              <a:ext uri="{FF2B5EF4-FFF2-40B4-BE49-F238E27FC236}">
                <a16:creationId xmlns:a16="http://schemas.microsoft.com/office/drawing/2014/main" id="{68D56EAD-2248-B0DD-606F-D539D331998C}"/>
              </a:ext>
            </a:extLst>
          </p:cNvPr>
          <p:cNvSpPr>
            <a:spLocks noGrp="1"/>
          </p:cNvSpPr>
          <p:nvPr>
            <p:ph idx="1"/>
          </p:nvPr>
        </p:nvSpPr>
        <p:spPr/>
        <p:txBody>
          <a:bodyPr>
            <a:normAutofit lnSpcReduction="10000"/>
          </a:bodyPr>
          <a:lstStyle/>
          <a:p>
            <a:r>
              <a:rPr lang="en-GB" dirty="0"/>
              <a:t>Mother abbesses were not to be present at visitations made by abbots; if they themselves made subsequent visitations they were not to overrule the male visitor</a:t>
            </a:r>
          </a:p>
          <a:p>
            <a:r>
              <a:rPr lang="en-GB" dirty="0"/>
              <a:t>Nuns not willing to subject themselves to the Order were to be expelled</a:t>
            </a:r>
          </a:p>
          <a:p>
            <a:r>
              <a:rPr lang="en-GB" dirty="0"/>
              <a:t>Abbesses were not to hear confession</a:t>
            </a:r>
          </a:p>
          <a:p>
            <a:r>
              <a:rPr lang="en-GB" dirty="0"/>
              <a:t>No new female houses to be founded</a:t>
            </a:r>
          </a:p>
          <a:p>
            <a:r>
              <a:rPr lang="en-GB" dirty="0"/>
              <a:t>Houses not yet incorporated into the Order could use the Institutes, but the Order would not accept the cure of souls or undertake visitation </a:t>
            </a:r>
          </a:p>
        </p:txBody>
      </p:sp>
    </p:spTree>
    <p:extLst>
      <p:ext uri="{BB962C8B-B14F-4D97-AF65-F5344CB8AC3E}">
        <p14:creationId xmlns:p14="http://schemas.microsoft.com/office/powerpoint/2010/main" val="24460405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1339BA-1251-58E2-BCA7-C0234C5687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CE6FA6-7FDF-BFD4-74E6-C69F449C92CD}"/>
              </a:ext>
            </a:extLst>
          </p:cNvPr>
          <p:cNvSpPr>
            <a:spLocks noGrp="1"/>
          </p:cNvSpPr>
          <p:nvPr>
            <p:ph type="title"/>
          </p:nvPr>
        </p:nvSpPr>
        <p:spPr/>
        <p:txBody>
          <a:bodyPr/>
          <a:lstStyle/>
          <a:p>
            <a:r>
              <a:rPr lang="en-GB" dirty="0"/>
              <a:t>Ruling of the General Chapter, 1225 and 1226</a:t>
            </a:r>
          </a:p>
        </p:txBody>
      </p:sp>
      <p:sp>
        <p:nvSpPr>
          <p:cNvPr id="3" name="Content Placeholder 2">
            <a:extLst>
              <a:ext uri="{FF2B5EF4-FFF2-40B4-BE49-F238E27FC236}">
                <a16:creationId xmlns:a16="http://schemas.microsoft.com/office/drawing/2014/main" id="{4DCB78A3-6A5F-E01E-6C07-FAAD151ECC5A}"/>
              </a:ext>
            </a:extLst>
          </p:cNvPr>
          <p:cNvSpPr>
            <a:spLocks noGrp="1"/>
          </p:cNvSpPr>
          <p:nvPr>
            <p:ph idx="1"/>
          </p:nvPr>
        </p:nvSpPr>
        <p:spPr/>
        <p:txBody>
          <a:bodyPr>
            <a:normAutofit/>
          </a:bodyPr>
          <a:lstStyle/>
          <a:p>
            <a:r>
              <a:rPr lang="en-GB" dirty="0"/>
              <a:t>New communities of women would not be incorporated until their buildings were completed and they were sufficiently endowed to allow them to flourish and maintain enclosure and be economically independent [1225]</a:t>
            </a:r>
          </a:p>
          <a:p>
            <a:r>
              <a:rPr lang="en-GB" dirty="0"/>
              <a:t>The General Chapter allowed the petition of the bishop of Chartres and archbishop of Sens to incorporate nunneries in their dioceses; local abbots to investigate their resources</a:t>
            </a:r>
          </a:p>
        </p:txBody>
      </p:sp>
    </p:spTree>
    <p:extLst>
      <p:ext uri="{BB962C8B-B14F-4D97-AF65-F5344CB8AC3E}">
        <p14:creationId xmlns:p14="http://schemas.microsoft.com/office/powerpoint/2010/main" val="20056043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87A149-80B6-FA44-24B6-75FA7CD781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2C9E93-A622-7233-3D19-0C68CB8B5D6C}"/>
              </a:ext>
            </a:extLst>
          </p:cNvPr>
          <p:cNvSpPr>
            <a:spLocks noGrp="1"/>
          </p:cNvSpPr>
          <p:nvPr>
            <p:ph type="title"/>
          </p:nvPr>
        </p:nvSpPr>
        <p:spPr/>
        <p:txBody>
          <a:bodyPr/>
          <a:lstStyle/>
          <a:p>
            <a:r>
              <a:rPr lang="en-GB" dirty="0"/>
              <a:t>And the ruling of the General Chapter of 1228</a:t>
            </a:r>
          </a:p>
        </p:txBody>
      </p:sp>
      <p:sp>
        <p:nvSpPr>
          <p:cNvPr id="3" name="Content Placeholder 2">
            <a:extLst>
              <a:ext uri="{FF2B5EF4-FFF2-40B4-BE49-F238E27FC236}">
                <a16:creationId xmlns:a16="http://schemas.microsoft.com/office/drawing/2014/main" id="{894584E9-7BA7-35BD-FB82-9C84D90B79AD}"/>
              </a:ext>
            </a:extLst>
          </p:cNvPr>
          <p:cNvSpPr>
            <a:spLocks noGrp="1"/>
          </p:cNvSpPr>
          <p:nvPr>
            <p:ph idx="1"/>
          </p:nvPr>
        </p:nvSpPr>
        <p:spPr/>
        <p:txBody>
          <a:bodyPr>
            <a:normAutofit/>
          </a:bodyPr>
          <a:lstStyle/>
          <a:p>
            <a:r>
              <a:rPr lang="en-GB" dirty="0"/>
              <a:t>No new female houses were to be accepted under its jurisdiction,  but it did not ban the association or construction of houses of women that wanted to emulate the Cistercian Institutes.</a:t>
            </a:r>
          </a:p>
          <a:p>
            <a:r>
              <a:rPr lang="en-GB" dirty="0"/>
              <a:t>Monks of the order were not to offer spiritual care or visit female houses.</a:t>
            </a:r>
          </a:p>
          <a:p>
            <a:r>
              <a:rPr lang="en-GB" dirty="0"/>
              <a:t>This did not stop the foundation of new houses</a:t>
            </a:r>
          </a:p>
          <a:p>
            <a:pPr marL="0" indent="0">
              <a:buNone/>
            </a:pPr>
            <a:endParaRPr lang="en-GB" dirty="0"/>
          </a:p>
        </p:txBody>
      </p:sp>
    </p:spTree>
    <p:extLst>
      <p:ext uri="{BB962C8B-B14F-4D97-AF65-F5344CB8AC3E}">
        <p14:creationId xmlns:p14="http://schemas.microsoft.com/office/powerpoint/2010/main" val="35287664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78807-B1E6-F1B2-3D45-F2CFA5597173}"/>
              </a:ext>
            </a:extLst>
          </p:cNvPr>
          <p:cNvSpPr>
            <a:spLocks noGrp="1"/>
          </p:cNvSpPr>
          <p:nvPr>
            <p:ph type="title"/>
          </p:nvPr>
        </p:nvSpPr>
        <p:spPr/>
        <p:txBody>
          <a:bodyPr>
            <a:normAutofit fontScale="90000"/>
          </a:bodyPr>
          <a:lstStyle/>
          <a:p>
            <a:r>
              <a:rPr lang="en-GB" dirty="0"/>
              <a:t>What was the difference between incorporated and non-incorporated female houses?</a:t>
            </a:r>
          </a:p>
        </p:txBody>
      </p:sp>
      <p:sp>
        <p:nvSpPr>
          <p:cNvPr id="6" name="Content Placeholder 5">
            <a:extLst>
              <a:ext uri="{FF2B5EF4-FFF2-40B4-BE49-F238E27FC236}">
                <a16:creationId xmlns:a16="http://schemas.microsoft.com/office/drawing/2014/main" id="{D920A06B-1773-A2BC-E162-07417A9EE96B}"/>
              </a:ext>
            </a:extLst>
          </p:cNvPr>
          <p:cNvSpPr>
            <a:spLocks noGrp="1"/>
          </p:cNvSpPr>
          <p:nvPr>
            <p:ph sz="half" idx="1"/>
          </p:nvPr>
        </p:nvSpPr>
        <p:spPr>
          <a:xfrm>
            <a:off x="838200" y="1825625"/>
            <a:ext cx="3776133" cy="4351338"/>
          </a:xfrm>
        </p:spPr>
        <p:txBody>
          <a:bodyPr/>
          <a:lstStyle/>
          <a:p>
            <a:pPr marL="0" indent="0">
              <a:buNone/>
            </a:pPr>
            <a:r>
              <a:rPr lang="en-GB" dirty="0"/>
              <a:t>The former Cistercian nunnery of Swine (East Yorkshire), founded between 1150 and 1153</a:t>
            </a:r>
          </a:p>
          <a:p>
            <a:pPr marL="0" indent="0">
              <a:buNone/>
            </a:pPr>
            <a:endParaRPr lang="en-GB" dirty="0"/>
          </a:p>
          <a:p>
            <a:pPr marL="0" indent="0">
              <a:buNone/>
            </a:pPr>
            <a:r>
              <a:rPr lang="en-GB" dirty="0"/>
              <a:t>It had similar customs to the nearby Gilbertine priory of Watton</a:t>
            </a:r>
          </a:p>
        </p:txBody>
      </p:sp>
      <p:sp>
        <p:nvSpPr>
          <p:cNvPr id="7" name="Content Placeholder 6">
            <a:extLst>
              <a:ext uri="{FF2B5EF4-FFF2-40B4-BE49-F238E27FC236}">
                <a16:creationId xmlns:a16="http://schemas.microsoft.com/office/drawing/2014/main" id="{C436040E-C520-6AF9-077F-E431A6CFD640}"/>
              </a:ext>
            </a:extLst>
          </p:cNvPr>
          <p:cNvSpPr>
            <a:spLocks noGrp="1"/>
          </p:cNvSpPr>
          <p:nvPr>
            <p:ph sz="half" idx="2"/>
          </p:nvPr>
        </p:nvSpPr>
        <p:spPr/>
        <p:txBody>
          <a:bodyPr/>
          <a:lstStyle/>
          <a:p>
            <a:endParaRPr lang="en-GB"/>
          </a:p>
        </p:txBody>
      </p:sp>
      <p:pic>
        <p:nvPicPr>
          <p:cNvPr id="5" name="Picture 4">
            <a:extLst>
              <a:ext uri="{FF2B5EF4-FFF2-40B4-BE49-F238E27FC236}">
                <a16:creationId xmlns:a16="http://schemas.microsoft.com/office/drawing/2014/main" id="{567E532D-B328-B40B-A0EA-80FAC5385463}"/>
              </a:ext>
            </a:extLst>
          </p:cNvPr>
          <p:cNvPicPr>
            <a:picLocks noChangeAspect="1"/>
          </p:cNvPicPr>
          <p:nvPr/>
        </p:nvPicPr>
        <p:blipFill>
          <a:blip r:embed="rId2"/>
          <a:stretch>
            <a:fillRect/>
          </a:stretch>
        </p:blipFill>
        <p:spPr>
          <a:xfrm>
            <a:off x="5562601" y="1690688"/>
            <a:ext cx="5867399" cy="4400549"/>
          </a:xfrm>
          <a:prstGeom prst="rect">
            <a:avLst/>
          </a:prstGeom>
        </p:spPr>
      </p:pic>
    </p:spTree>
    <p:extLst>
      <p:ext uri="{BB962C8B-B14F-4D97-AF65-F5344CB8AC3E}">
        <p14:creationId xmlns:p14="http://schemas.microsoft.com/office/powerpoint/2010/main" val="21383234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889</Words>
  <Application>Microsoft Office PowerPoint</Application>
  <PresentationFormat>Widescreen</PresentationFormat>
  <Paragraphs>48</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Aptos Display</vt:lpstr>
      <vt:lpstr>Arial</vt:lpstr>
      <vt:lpstr>Office Theme</vt:lpstr>
      <vt:lpstr>Cistercian women</vt:lpstr>
      <vt:lpstr>First formal mention of Cistercian nuns in the General Chapter, 1206</vt:lpstr>
      <vt:lpstr>What do we know of the houses before 1206?</vt:lpstr>
      <vt:lpstr>Gerald of Wales and Llanllŷr</vt:lpstr>
      <vt:lpstr>Patronal influence</vt:lpstr>
      <vt:lpstr>Cistercian female houses – the ruling of the General Chapter, 1213</vt:lpstr>
      <vt:lpstr>1213 continued:</vt:lpstr>
      <vt:lpstr>The significance of 1213</vt:lpstr>
      <vt:lpstr>Ruling of the General Chapter, 1218</vt:lpstr>
      <vt:lpstr>Ruling of the General Chapter, 1225 and 1226</vt:lpstr>
      <vt:lpstr>And the ruling of the General Chapter of 1228</vt:lpstr>
      <vt:lpstr>What was the difference between incorporated and non-incorporated female houses?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Janet Burton</dc:creator>
  <cp:lastModifiedBy>Janet Burton</cp:lastModifiedBy>
  <cp:revision>2</cp:revision>
  <dcterms:created xsi:type="dcterms:W3CDTF">2026-04-21T14:24:17Z</dcterms:created>
  <dcterms:modified xsi:type="dcterms:W3CDTF">2026-04-21T15:29:14Z</dcterms:modified>
</cp:coreProperties>
</file>