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Lst>
  <p:sldIdLst>
    <p:sldId id="259" r:id="rId7"/>
    <p:sldId id="256" r:id="rId8"/>
    <p:sldId id="260" r:id="rId9"/>
    <p:sldId id="335" r:id="rId10"/>
    <p:sldId id="326" r:id="rId11"/>
    <p:sldId id="336" r:id="rId12"/>
    <p:sldId id="324" r:id="rId13"/>
    <p:sldId id="330" r:id="rId14"/>
    <p:sldId id="337" r:id="rId15"/>
    <p:sldId id="331" r:id="rId16"/>
    <p:sldId id="338" r:id="rId17"/>
    <p:sldId id="332" r:id="rId18"/>
    <p:sldId id="339" r:id="rId19"/>
    <p:sldId id="333" r:id="rId20"/>
    <p:sldId id="340" r:id="rId21"/>
    <p:sldId id="334" r:id="rId22"/>
    <p:sldId id="341" r:id="rId23"/>
    <p:sldId id="313" r:id="rId24"/>
    <p:sldId id="342" r:id="rId25"/>
    <p:sldId id="323" r:id="rId26"/>
    <p:sldId id="325" r:id="rId27"/>
    <p:sldId id="343" r:id="rId28"/>
    <p:sldId id="327" r:id="rId29"/>
    <p:sldId id="328" r:id="rId30"/>
    <p:sldId id="329" r:id="rId31"/>
    <p:sldId id="261" r:id="rId32"/>
    <p:sldId id="344" r:id="rId33"/>
    <p:sldId id="266" r:id="rId34"/>
    <p:sldId id="345" r:id="rId35"/>
    <p:sldId id="284"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EDF5"/>
    <a:srgbClr val="24B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46" autoAdjust="0"/>
    <p:restoredTop sz="94660"/>
  </p:normalViewPr>
  <p:slideViewPr>
    <p:cSldViewPr snapToGrid="0">
      <p:cViewPr varScale="1">
        <p:scale>
          <a:sx n="91" d="100"/>
          <a:sy n="91" d="100"/>
        </p:scale>
        <p:origin x="63" y="5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heme" Target="theme/theme1.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e Ainsworth" userId="888be70d-2e4c-4f55-baa0-638ca1ed17b4" providerId="ADAL" clId="{9F46CDAE-918D-4882-829B-7DF6EAC2EE00}"/>
    <pc:docChg chg="modSld">
      <pc:chgData name="Sue Ainsworth" userId="888be70d-2e4c-4f55-baa0-638ca1ed17b4" providerId="ADAL" clId="{9F46CDAE-918D-4882-829B-7DF6EAC2EE00}" dt="2025-08-17T07:56:46.058" v="7" actId="20577"/>
      <pc:docMkLst>
        <pc:docMk/>
      </pc:docMkLst>
      <pc:sldChg chg="modSp mod">
        <pc:chgData name="Sue Ainsworth" userId="888be70d-2e4c-4f55-baa0-638ca1ed17b4" providerId="ADAL" clId="{9F46CDAE-918D-4882-829B-7DF6EAC2EE00}" dt="2025-08-17T07:56:46.058" v="7" actId="20577"/>
        <pc:sldMkLst>
          <pc:docMk/>
          <pc:sldMk cId="4195304978" sldId="261"/>
        </pc:sldMkLst>
        <pc:spChg chg="mod">
          <ac:chgData name="Sue Ainsworth" userId="888be70d-2e4c-4f55-baa0-638ca1ed17b4" providerId="ADAL" clId="{9F46CDAE-918D-4882-829B-7DF6EAC2EE00}" dt="2025-08-17T07:56:40.289" v="3" actId="20577"/>
          <ac:spMkLst>
            <pc:docMk/>
            <pc:sldMk cId="4195304978" sldId="261"/>
            <ac:spMk id="3" creationId="{00000000-0000-0000-0000-000000000000}"/>
          </ac:spMkLst>
        </pc:spChg>
        <pc:spChg chg="mod">
          <ac:chgData name="Sue Ainsworth" userId="888be70d-2e4c-4f55-baa0-638ca1ed17b4" providerId="ADAL" clId="{9F46CDAE-918D-4882-829B-7DF6EAC2EE00}" dt="2025-08-17T07:56:46.058" v="7" actId="20577"/>
          <ac:spMkLst>
            <pc:docMk/>
            <pc:sldMk cId="4195304978" sldId="261"/>
            <ac:spMk id="4"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E18833-37C3-EB4C-AD7C-DA046DD2F95B}" type="doc">
      <dgm:prSet loTypeId="urn:microsoft.com/office/officeart/2005/8/layout/radial5" loCatId="" qsTypeId="urn:microsoft.com/office/officeart/2005/8/quickstyle/simple1" qsCatId="simple" csTypeId="urn:microsoft.com/office/officeart/2005/8/colors/colorful1" csCatId="colorful" phldr="1"/>
      <dgm:spPr/>
      <dgm:t>
        <a:bodyPr/>
        <a:lstStyle/>
        <a:p>
          <a:endParaRPr lang="en-GB"/>
        </a:p>
      </dgm:t>
    </dgm:pt>
    <dgm:pt modelId="{3B6133AB-C4FC-D641-9F00-6941F42F4CC9}">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Ffactorau o fewn cymdeithas sy’n achosi gwahaniaethu</a:t>
          </a:r>
        </a:p>
      </dgm:t>
    </dgm:pt>
    <dgm:pt modelId="{25131662-0D03-0D41-AB54-B8AE510C2977}" type="parTrans" cxnId="{46F606F3-E0D4-2048-BA82-C24E411C52C6}">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108CA073-1761-674B-89BD-608B254E22F0}" type="sibTrans" cxnId="{46F606F3-E0D4-2048-BA82-C24E411C52C6}">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ADE0421F-9753-C447-9C36-DBB5F0B598D8}">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Tlodi</a:t>
          </a:r>
          <a:r>
            <a:rPr lang="en-GB" sz="1400" dirty="0">
              <a:solidFill>
                <a:schemeClr val="tx1"/>
              </a:solidFill>
              <a:latin typeface="Arial" panose="020B0604020202020204" pitchFamily="34" charset="0"/>
              <a:cs typeface="Arial" panose="020B0604020202020204" pitchFamily="34" charset="0"/>
            </a:rPr>
            <a:t>	</a:t>
          </a:r>
        </a:p>
      </dgm:t>
    </dgm:pt>
    <dgm:pt modelId="{6EA82B1C-0036-D347-88A7-60BEE74D9DC9}" type="parTrans" cxnId="{DEA7763C-335B-6F40-9568-2D5AAF35BBBB}">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35A9BB21-9325-CD4D-A937-24F7A42DB867}" type="sibTrans" cxnId="{DEA7763C-335B-6F40-9568-2D5AAF35BBBB}">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514C8B9-F219-0147-8802-53DEB57965FE}">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Diffyg addysg ddefnyddiol</a:t>
          </a:r>
        </a:p>
      </dgm:t>
    </dgm:pt>
    <dgm:pt modelId="{9F47AF58-E595-C242-BBBA-A5826657FD94}" type="parTrans" cxnId="{A2C8FB3F-AA83-444A-BEF8-E437A6E5C944}">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99A173E-4977-8045-BD25-7EE67A1B8803}" type="sibTrans" cxnId="{A2C8FB3F-AA83-444A-BEF8-E437A6E5C944}">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6788A7E-4591-DB46-B232-16884F2A366C}">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Rhagdybiaethau</a:t>
          </a:r>
        </a:p>
      </dgm:t>
    </dgm:pt>
    <dgm:pt modelId="{3F17AC0C-2C47-514D-AB75-9F837ABCADCA}" type="parTrans" cxnId="{9CF81C21-4C72-BF48-8811-8A91AFC67804}">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3C794D13-CB98-4742-ABE2-05E6FC725F4D}" type="sibTrans" cxnId="{9CF81C21-4C72-BF48-8811-8A91AFC67804}">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62B3AA87-4501-2A42-AF86-ED8D1DECE711}">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Gwahaniaethu mewn cyflogaeth</a:t>
          </a:r>
        </a:p>
      </dgm:t>
    </dgm:pt>
    <dgm:pt modelId="{C6A84DD4-9B71-C941-A095-3DD499AD5808}" type="parTrans" cxnId="{10199F5D-4FB3-E34E-8D2B-CBC6B0A1DBE7}">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0513A73B-CE92-BE4A-AD4A-C13670610759}" type="sibTrans" cxnId="{10199F5D-4FB3-E34E-8D2B-CBC6B0A1DBE7}">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0C66523-DF04-944C-9C6E-9350ED925AF4}">
      <dgm:prSet custT="1"/>
      <dgm:spPr/>
      <dgm:t>
        <a:bodyPr/>
        <a:lstStyle/>
        <a:p>
          <a:r>
            <a:rPr lang="cy-GB" sz="1400" noProof="0" dirty="0">
              <a:solidFill>
                <a:schemeClr val="tx1"/>
              </a:solidFill>
              <a:latin typeface="Arial" panose="020B0604020202020204" pitchFamily="34" charset="0"/>
              <a:cs typeface="Arial" panose="020B0604020202020204" pitchFamily="34" charset="0"/>
            </a:rPr>
            <a:t>Dibrisio</a:t>
          </a:r>
        </a:p>
      </dgm:t>
    </dgm:pt>
    <dgm:pt modelId="{44A7619D-98AD-DA43-A383-05D4D4375D50}" type="parTrans" cxnId="{888A1165-E510-A24E-A49C-41065F30355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7BC2FF7B-864A-C147-A4AB-AF12B9D1B6D8}" type="sibTrans" cxnId="{888A1165-E510-A24E-A49C-41065F30355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B9402A85-C5C2-4A4F-82BE-0227EB301B12}">
      <dgm:prSet custT="1"/>
      <dgm:spPr/>
      <dgm:t>
        <a:bodyPr/>
        <a:lstStyle/>
        <a:p>
          <a:r>
            <a:rPr lang="cy-GB" sz="1400" noProof="0" dirty="0">
              <a:solidFill>
                <a:schemeClr val="tx1"/>
              </a:solidFill>
              <a:latin typeface="Arial" panose="020B0604020202020204" pitchFamily="34" charset="0"/>
              <a:cs typeface="Arial" panose="020B0604020202020204" pitchFamily="34" charset="0"/>
            </a:rPr>
            <a:t>Ddim yn rhagweld anghenion</a:t>
          </a:r>
        </a:p>
      </dgm:t>
    </dgm:pt>
    <dgm:pt modelId="{DCB4D0E4-E069-034B-85F1-B8E2BB3BD127}" type="parTrans" cxnId="{3B6D0C81-EB9A-7044-A8FF-27B21BB8EE29}">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798E1D2-6CF2-794E-860B-EF10BD42E1F1}" type="sibTrans" cxnId="{3B6D0C81-EB9A-7044-A8FF-27B21BB8EE29}">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FFD94C0-6BC0-434D-A389-F715AB21C75D}">
      <dgm:prSet custT="1"/>
      <dgm:spPr/>
      <dgm:t>
        <a:bodyPr/>
        <a:lstStyle/>
        <a:p>
          <a:r>
            <a:rPr lang="cy-GB" sz="1400" noProof="0" dirty="0">
              <a:solidFill>
                <a:schemeClr val="tx1"/>
              </a:solidFill>
              <a:latin typeface="Arial" panose="020B0604020202020204" pitchFamily="34" charset="0"/>
              <a:cs typeface="Arial" panose="020B0604020202020204" pitchFamily="34" charset="0"/>
            </a:rPr>
            <a:t>Gwybodaeth anhygyrch</a:t>
          </a:r>
        </a:p>
      </dgm:t>
    </dgm:pt>
    <dgm:pt modelId="{88B5BA9B-5D6E-0E4B-B1B7-BC57CC834B4E}" type="parTrans" cxnId="{AA9F9802-A359-F042-A000-9F9F451BD19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B89671D1-CE93-3B49-8021-A23DD00E27DE}" type="sibTrans" cxnId="{AA9F9802-A359-F042-A000-9F9F451BD19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04440A3-72F7-614C-8A18-678C404E6CA2}">
      <dgm:prSet custT="1"/>
      <dgm:spPr/>
      <dgm:t>
        <a:bodyPr/>
        <a:lstStyle/>
        <a:p>
          <a:r>
            <a:rPr lang="cy-GB" sz="1400" noProof="0" dirty="0">
              <a:solidFill>
                <a:schemeClr val="tx1"/>
              </a:solidFill>
              <a:latin typeface="Arial" panose="020B0604020202020204" pitchFamily="34" charset="0"/>
              <a:cs typeface="Arial" panose="020B0604020202020204" pitchFamily="34" charset="0"/>
            </a:rPr>
            <a:t>Rhagfarn</a:t>
          </a:r>
        </a:p>
      </dgm:t>
    </dgm:pt>
    <dgm:pt modelId="{5ABB2651-E0EA-C047-9AC4-15B8B31FD6EA}" type="parTrans" cxnId="{2A82C2B7-4A97-F548-AE2B-54B382067663}">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C3BC0A39-F7BD-9448-8FC7-18D05026CBC8}" type="sibTrans" cxnId="{2A82C2B7-4A97-F548-AE2B-54B382067663}">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574C003-0F01-0B4E-A7B8-6BDA9D5C2F20}">
      <dgm:prSet custT="1"/>
      <dgm:spPr/>
      <dgm:t>
        <a:bodyPr/>
        <a:lstStyle/>
        <a:p>
          <a:r>
            <a:rPr lang="cy-GB" sz="1400" noProof="0" dirty="0">
              <a:solidFill>
                <a:schemeClr val="tx1"/>
              </a:solidFill>
              <a:latin typeface="Arial" panose="020B0604020202020204" pitchFamily="34" charset="0"/>
              <a:cs typeface="Arial" panose="020B0604020202020204" pitchFamily="34" charset="0"/>
            </a:rPr>
            <a:t>Cludiant anhygyrch</a:t>
          </a:r>
        </a:p>
      </dgm:t>
    </dgm:pt>
    <dgm:pt modelId="{D80AECA8-B670-2247-9C7C-9F5AC5907357}" type="parTrans" cxnId="{BDAAD328-C1F3-A14C-AD5F-1CAD7D988A07}">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EA987CC-5E5E-FA4E-BBD3-3637DAA58426}" type="sibTrans" cxnId="{BDAAD328-C1F3-A14C-AD5F-1CAD7D988A07}">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32E4984-5319-C847-841D-DEE863C36051}">
      <dgm:prSet custT="1"/>
      <dgm:spPr/>
      <dgm:t>
        <a:bodyPr/>
        <a:lstStyle/>
        <a:p>
          <a:r>
            <a:rPr lang="cy-GB" sz="1400" noProof="0" dirty="0">
              <a:solidFill>
                <a:schemeClr val="tx1"/>
              </a:solidFill>
              <a:latin typeface="Arial" panose="020B0604020202020204" pitchFamily="34" charset="0"/>
              <a:cs typeface="Arial" panose="020B0604020202020204" pitchFamily="34" charset="0"/>
            </a:rPr>
            <a:t>Gwasanaethau ar wahân</a:t>
          </a:r>
        </a:p>
      </dgm:t>
    </dgm:pt>
    <dgm:pt modelId="{A18F01C8-4FA2-6D40-A8CB-CE85F6EE8E9F}" type="parTrans" cxnId="{97E40D84-A181-B047-898E-759387CFFCA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88CDDA6-822C-9540-9DB0-A7594E0EAC4D}" type="sibTrans" cxnId="{97E40D84-A181-B047-898E-759387CFFCA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E16AC72-183E-664C-99A7-D502E55930A1}">
      <dgm:prSet custT="1"/>
      <dgm:spPr/>
      <dgm:t>
        <a:bodyPr/>
        <a:lstStyle/>
        <a:p>
          <a:r>
            <a:rPr lang="cy-GB" sz="1400" noProof="0" dirty="0">
              <a:solidFill>
                <a:schemeClr val="tx1"/>
              </a:solidFill>
              <a:latin typeface="Arial" panose="020B0604020202020204" pitchFamily="34" charset="0"/>
              <a:cs typeface="Arial" panose="020B0604020202020204" pitchFamily="34" charset="0"/>
            </a:rPr>
            <a:t>Credu yn y model meddygol</a:t>
          </a:r>
        </a:p>
      </dgm:t>
    </dgm:pt>
    <dgm:pt modelId="{7F655178-1093-5548-9F6C-FE5E299EDB84}" type="parTrans" cxnId="{C71A309F-2412-DF47-8046-8C0F9F66C078}">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597E26E7-E307-BB43-9B83-038EF23EBB1D}" type="sibTrans" cxnId="{C71A309F-2412-DF47-8046-8C0F9F66C078}">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74684761-3BF3-AE42-8D7E-2568403B86E3}" type="pres">
      <dgm:prSet presAssocID="{A3E18833-37C3-EB4C-AD7C-DA046DD2F95B}" presName="Name0" presStyleCnt="0">
        <dgm:presLayoutVars>
          <dgm:chMax val="1"/>
          <dgm:dir/>
          <dgm:animLvl val="ctr"/>
          <dgm:resizeHandles val="exact"/>
        </dgm:presLayoutVars>
      </dgm:prSet>
      <dgm:spPr/>
    </dgm:pt>
    <dgm:pt modelId="{A07782B4-FBB5-544D-899F-5E482F8608DC}" type="pres">
      <dgm:prSet presAssocID="{3B6133AB-C4FC-D641-9F00-6941F42F4CC9}" presName="centerShape" presStyleLbl="node0" presStyleIdx="0" presStyleCnt="1" custScaleX="190420" custScaleY="123170"/>
      <dgm:spPr/>
    </dgm:pt>
    <dgm:pt modelId="{3417B4BE-DA68-124E-A500-F8E75C4799AD}" type="pres">
      <dgm:prSet presAssocID="{6EA82B1C-0036-D347-88A7-60BEE74D9DC9}" presName="parTrans" presStyleLbl="sibTrans2D1" presStyleIdx="0" presStyleCnt="11"/>
      <dgm:spPr/>
    </dgm:pt>
    <dgm:pt modelId="{0164FD56-08E8-1740-B4FF-A24B068066AC}" type="pres">
      <dgm:prSet presAssocID="{6EA82B1C-0036-D347-88A7-60BEE74D9DC9}" presName="connectorText" presStyleLbl="sibTrans2D1" presStyleIdx="0" presStyleCnt="11"/>
      <dgm:spPr/>
    </dgm:pt>
    <dgm:pt modelId="{B4F08250-A92B-B54D-A719-756E4B0216EB}" type="pres">
      <dgm:prSet presAssocID="{ADE0421F-9753-C447-9C36-DBB5F0B598D8}" presName="node" presStyleLbl="node1" presStyleIdx="0" presStyleCnt="11" custScaleX="174262" custScaleY="71796" custRadScaleRad="105515" custRadScaleInc="6087">
        <dgm:presLayoutVars>
          <dgm:bulletEnabled val="1"/>
        </dgm:presLayoutVars>
      </dgm:prSet>
      <dgm:spPr/>
    </dgm:pt>
    <dgm:pt modelId="{2469D50C-74D8-8148-B1D7-96E98CC3B110}" type="pres">
      <dgm:prSet presAssocID="{9F47AF58-E595-C242-BBBA-A5826657FD94}" presName="parTrans" presStyleLbl="sibTrans2D1" presStyleIdx="1" presStyleCnt="11" custLinFactNeighborX="-27763" custLinFactNeighborY="-20487"/>
      <dgm:spPr/>
    </dgm:pt>
    <dgm:pt modelId="{E686F251-E3D6-3049-8F2C-DC430E375FD8}" type="pres">
      <dgm:prSet presAssocID="{9F47AF58-E595-C242-BBBA-A5826657FD94}" presName="connectorText" presStyleLbl="sibTrans2D1" presStyleIdx="1" presStyleCnt="11"/>
      <dgm:spPr/>
    </dgm:pt>
    <dgm:pt modelId="{49479958-CAD9-FD40-B7BF-B36972ADA0DB}" type="pres">
      <dgm:prSet presAssocID="{4514C8B9-F219-0147-8802-53DEB57965FE}" presName="node" presStyleLbl="node1" presStyleIdx="1" presStyleCnt="11" custScaleX="218772" custScaleY="71647" custRadScaleRad="139802" custRadScaleInc="116859">
        <dgm:presLayoutVars>
          <dgm:bulletEnabled val="1"/>
        </dgm:presLayoutVars>
      </dgm:prSet>
      <dgm:spPr/>
    </dgm:pt>
    <dgm:pt modelId="{B761C454-B623-C845-BE03-7DA909FE7518}" type="pres">
      <dgm:prSet presAssocID="{3F17AC0C-2C47-514D-AB75-9F837ABCADCA}" presName="parTrans" presStyleLbl="sibTrans2D1" presStyleIdx="2" presStyleCnt="11"/>
      <dgm:spPr/>
    </dgm:pt>
    <dgm:pt modelId="{D74AEBA2-B0A3-DC42-9DD3-8B7C7380F986}" type="pres">
      <dgm:prSet presAssocID="{3F17AC0C-2C47-514D-AB75-9F837ABCADCA}" presName="connectorText" presStyleLbl="sibTrans2D1" presStyleIdx="2" presStyleCnt="11"/>
      <dgm:spPr/>
    </dgm:pt>
    <dgm:pt modelId="{7DFF7EBD-CC1D-4B49-94EB-15BE2AA7294B}" type="pres">
      <dgm:prSet presAssocID="{D6788A7E-4591-DB46-B232-16884F2A366C}" presName="node" presStyleLbl="node1" presStyleIdx="2" presStyleCnt="11" custScaleX="206833" custScaleY="68973" custRadScaleRad="143962" custRadScaleInc="75751">
        <dgm:presLayoutVars>
          <dgm:bulletEnabled val="1"/>
        </dgm:presLayoutVars>
      </dgm:prSet>
      <dgm:spPr/>
    </dgm:pt>
    <dgm:pt modelId="{E5E19900-E410-CC4E-B779-2132FF7F8FAC}" type="pres">
      <dgm:prSet presAssocID="{C6A84DD4-9B71-C941-A095-3DD499AD5808}" presName="parTrans" presStyleLbl="sibTrans2D1" presStyleIdx="3" presStyleCnt="11"/>
      <dgm:spPr/>
    </dgm:pt>
    <dgm:pt modelId="{927121DE-9DC6-0446-84CC-D6664519C120}" type="pres">
      <dgm:prSet presAssocID="{C6A84DD4-9B71-C941-A095-3DD499AD5808}" presName="connectorText" presStyleLbl="sibTrans2D1" presStyleIdx="3" presStyleCnt="11"/>
      <dgm:spPr/>
    </dgm:pt>
    <dgm:pt modelId="{8F54A091-915A-CF4E-9ADB-5B17C6814509}" type="pres">
      <dgm:prSet presAssocID="{62B3AA87-4501-2A42-AF86-ED8D1DECE711}" presName="node" presStyleLbl="node1" presStyleIdx="3" presStyleCnt="11" custScaleX="211892" custRadScaleRad="145604" custRadScaleInc="36929">
        <dgm:presLayoutVars>
          <dgm:bulletEnabled val="1"/>
        </dgm:presLayoutVars>
      </dgm:prSet>
      <dgm:spPr/>
    </dgm:pt>
    <dgm:pt modelId="{5AB0240A-3362-0E49-AE09-A3CE9AD24816}" type="pres">
      <dgm:prSet presAssocID="{44A7619D-98AD-DA43-A383-05D4D4375D50}" presName="parTrans" presStyleLbl="sibTrans2D1" presStyleIdx="4" presStyleCnt="11"/>
      <dgm:spPr/>
    </dgm:pt>
    <dgm:pt modelId="{8477399F-555D-C743-8A84-7079756943A7}" type="pres">
      <dgm:prSet presAssocID="{44A7619D-98AD-DA43-A383-05D4D4375D50}" presName="connectorText" presStyleLbl="sibTrans2D1" presStyleIdx="4" presStyleCnt="11"/>
      <dgm:spPr/>
    </dgm:pt>
    <dgm:pt modelId="{FEE7EED3-5EAA-B342-A86E-10F442DA8501}" type="pres">
      <dgm:prSet presAssocID="{80C66523-DF04-944C-9C6E-9350ED925AF4}" presName="node" presStyleLbl="node1" presStyleIdx="4" presStyleCnt="11" custScaleX="145315" custScaleY="61307" custRadScaleRad="123338" custRadScaleInc="-11758">
        <dgm:presLayoutVars>
          <dgm:bulletEnabled val="1"/>
        </dgm:presLayoutVars>
      </dgm:prSet>
      <dgm:spPr/>
    </dgm:pt>
    <dgm:pt modelId="{60B86ADF-4BE1-6E42-A523-25DB577C2C76}" type="pres">
      <dgm:prSet presAssocID="{DCB4D0E4-E069-034B-85F1-B8E2BB3BD127}" presName="parTrans" presStyleLbl="sibTrans2D1" presStyleIdx="5" presStyleCnt="11"/>
      <dgm:spPr/>
    </dgm:pt>
    <dgm:pt modelId="{8809029B-8814-554D-88A2-007BDFE84964}" type="pres">
      <dgm:prSet presAssocID="{DCB4D0E4-E069-034B-85F1-B8E2BB3BD127}" presName="connectorText" presStyleLbl="sibTrans2D1" presStyleIdx="5" presStyleCnt="11"/>
      <dgm:spPr/>
    </dgm:pt>
    <dgm:pt modelId="{336E11E7-0CF3-F846-AEE2-4A62C2D8B8D7}" type="pres">
      <dgm:prSet presAssocID="{B9402A85-C5C2-4A4F-82BE-0227EB301B12}" presName="node" presStyleLbl="node1" presStyleIdx="5" presStyleCnt="11" custScaleX="163406" custScaleY="75005" custRadScaleRad="99105" custRadScaleInc="27882">
        <dgm:presLayoutVars>
          <dgm:bulletEnabled val="1"/>
        </dgm:presLayoutVars>
      </dgm:prSet>
      <dgm:spPr/>
    </dgm:pt>
    <dgm:pt modelId="{CDD4B3A0-7FF0-D148-B59A-EF7EDED172FD}" type="pres">
      <dgm:prSet presAssocID="{88B5BA9B-5D6E-0E4B-B1B7-BC57CC834B4E}" presName="parTrans" presStyleLbl="sibTrans2D1" presStyleIdx="6" presStyleCnt="11"/>
      <dgm:spPr/>
    </dgm:pt>
    <dgm:pt modelId="{6AF09AC8-A896-7846-8831-E6837C2D5B4D}" type="pres">
      <dgm:prSet presAssocID="{88B5BA9B-5D6E-0E4B-B1B7-BC57CC834B4E}" presName="connectorText" presStyleLbl="sibTrans2D1" presStyleIdx="6" presStyleCnt="11"/>
      <dgm:spPr/>
    </dgm:pt>
    <dgm:pt modelId="{6DCE047D-5C8E-F942-9D65-19600342D0F1}" type="pres">
      <dgm:prSet presAssocID="{DFFD94C0-6BC0-434D-A389-F715AB21C75D}" presName="node" presStyleLbl="node1" presStyleIdx="6" presStyleCnt="11" custScaleX="167200" custRadScaleRad="113267" custRadScaleInc="111206">
        <dgm:presLayoutVars>
          <dgm:bulletEnabled val="1"/>
        </dgm:presLayoutVars>
      </dgm:prSet>
      <dgm:spPr/>
    </dgm:pt>
    <dgm:pt modelId="{C45C81A2-6CD2-D64C-A367-20547DAFEA9F}" type="pres">
      <dgm:prSet presAssocID="{5ABB2651-E0EA-C047-9AC4-15B8B31FD6EA}" presName="parTrans" presStyleLbl="sibTrans2D1" presStyleIdx="7" presStyleCnt="11"/>
      <dgm:spPr/>
    </dgm:pt>
    <dgm:pt modelId="{CEF99DEB-C34A-B444-81AC-7B11302CC4E8}" type="pres">
      <dgm:prSet presAssocID="{5ABB2651-E0EA-C047-9AC4-15B8B31FD6EA}" presName="connectorText" presStyleLbl="sibTrans2D1" presStyleIdx="7" presStyleCnt="11"/>
      <dgm:spPr/>
    </dgm:pt>
    <dgm:pt modelId="{400FA35A-785B-DA48-8705-2B98AEA42EBF}" type="pres">
      <dgm:prSet presAssocID="{D04440A3-72F7-614C-8A18-678C404E6CA2}" presName="node" presStyleLbl="node1" presStyleIdx="7" presStyleCnt="11" custScaleX="134341" custScaleY="82934" custRadScaleRad="143388" custRadScaleInc="86500">
        <dgm:presLayoutVars>
          <dgm:bulletEnabled val="1"/>
        </dgm:presLayoutVars>
      </dgm:prSet>
      <dgm:spPr/>
    </dgm:pt>
    <dgm:pt modelId="{D78F8583-E16D-B546-ABE7-630565611B69}" type="pres">
      <dgm:prSet presAssocID="{D80AECA8-B670-2247-9C7C-9F5AC5907357}" presName="parTrans" presStyleLbl="sibTrans2D1" presStyleIdx="8" presStyleCnt="11"/>
      <dgm:spPr/>
    </dgm:pt>
    <dgm:pt modelId="{56AA3CEC-8F26-644F-8A03-D264EF08A338}" type="pres">
      <dgm:prSet presAssocID="{D80AECA8-B670-2247-9C7C-9F5AC5907357}" presName="connectorText" presStyleLbl="sibTrans2D1" presStyleIdx="8" presStyleCnt="11"/>
      <dgm:spPr/>
    </dgm:pt>
    <dgm:pt modelId="{EFE373BB-76DF-3043-B3A0-52486C3169D9}" type="pres">
      <dgm:prSet presAssocID="{8574C003-0F01-0B4E-A7B8-6BDA9D5C2F20}" presName="node" presStyleLbl="node1" presStyleIdx="8" presStyleCnt="11" custScaleX="160355" custRadScaleRad="147858" custRadScaleInc="7319">
        <dgm:presLayoutVars>
          <dgm:bulletEnabled val="1"/>
        </dgm:presLayoutVars>
      </dgm:prSet>
      <dgm:spPr/>
    </dgm:pt>
    <dgm:pt modelId="{47167560-3942-7243-BFE3-4D1F37D48D0C}" type="pres">
      <dgm:prSet presAssocID="{A18F01C8-4FA2-6D40-A8CB-CE85F6EE8E9F}" presName="parTrans" presStyleLbl="sibTrans2D1" presStyleIdx="9" presStyleCnt="11"/>
      <dgm:spPr/>
    </dgm:pt>
    <dgm:pt modelId="{75E8814C-A58F-184A-AC4E-355B7643B9E9}" type="pres">
      <dgm:prSet presAssocID="{A18F01C8-4FA2-6D40-A8CB-CE85F6EE8E9F}" presName="connectorText" presStyleLbl="sibTrans2D1" presStyleIdx="9" presStyleCnt="11"/>
      <dgm:spPr/>
    </dgm:pt>
    <dgm:pt modelId="{A12FC57E-5566-FF40-A393-A10D9EE509C8}" type="pres">
      <dgm:prSet presAssocID="{D32E4984-5319-C847-841D-DEE863C36051}" presName="node" presStyleLbl="node1" presStyleIdx="9" presStyleCnt="11" custScaleX="171327" custRadScaleRad="150364" custRadScaleInc="-67783">
        <dgm:presLayoutVars>
          <dgm:bulletEnabled val="1"/>
        </dgm:presLayoutVars>
      </dgm:prSet>
      <dgm:spPr/>
    </dgm:pt>
    <dgm:pt modelId="{26B58ADA-373E-7844-ACED-709D9E8AC245}" type="pres">
      <dgm:prSet presAssocID="{7F655178-1093-5548-9F6C-FE5E299EDB84}" presName="parTrans" presStyleLbl="sibTrans2D1" presStyleIdx="10" presStyleCnt="11" custLinFactNeighborX="16032" custLinFactNeighborY="-15413"/>
      <dgm:spPr/>
    </dgm:pt>
    <dgm:pt modelId="{C639C2C8-8C1E-FC4E-B773-AECFCC560966}" type="pres">
      <dgm:prSet presAssocID="{7F655178-1093-5548-9F6C-FE5E299EDB84}" presName="connectorText" presStyleLbl="sibTrans2D1" presStyleIdx="10" presStyleCnt="11"/>
      <dgm:spPr/>
    </dgm:pt>
    <dgm:pt modelId="{02A39EA9-2EA4-C048-81A3-8FBBF986F193}" type="pres">
      <dgm:prSet presAssocID="{4E16AC72-183E-664C-99A7-D502E55930A1}" presName="node" presStyleLbl="node1" presStyleIdx="10" presStyleCnt="11" custScaleX="230082" custScaleY="94614" custRadScaleRad="143909" custRadScaleInc="-109255">
        <dgm:presLayoutVars>
          <dgm:bulletEnabled val="1"/>
        </dgm:presLayoutVars>
      </dgm:prSet>
      <dgm:spPr/>
    </dgm:pt>
  </dgm:ptLst>
  <dgm:cxnLst>
    <dgm:cxn modelId="{AA9F9802-A359-F042-A000-9F9F451BD195}" srcId="{3B6133AB-C4FC-D641-9F00-6941F42F4CC9}" destId="{DFFD94C0-6BC0-434D-A389-F715AB21C75D}" srcOrd="6" destOrd="0" parTransId="{88B5BA9B-5D6E-0E4B-B1B7-BC57CC834B4E}" sibTransId="{B89671D1-CE93-3B49-8021-A23DD00E27DE}"/>
    <dgm:cxn modelId="{16A7850A-49DF-8548-B543-481C45CF9EA9}" type="presOf" srcId="{A18F01C8-4FA2-6D40-A8CB-CE85F6EE8E9F}" destId="{75E8814C-A58F-184A-AC4E-355B7643B9E9}" srcOrd="1" destOrd="0" presId="urn:microsoft.com/office/officeart/2005/8/layout/radial5"/>
    <dgm:cxn modelId="{C7CDFC0A-E4FC-7243-B79D-F81DC5E72E28}" type="presOf" srcId="{7F655178-1093-5548-9F6C-FE5E299EDB84}" destId="{26B58ADA-373E-7844-ACED-709D9E8AC245}" srcOrd="0" destOrd="0" presId="urn:microsoft.com/office/officeart/2005/8/layout/radial5"/>
    <dgm:cxn modelId="{9D29F30B-0B41-5E48-A95F-E24D410C54E6}" type="presOf" srcId="{6EA82B1C-0036-D347-88A7-60BEE74D9DC9}" destId="{3417B4BE-DA68-124E-A500-F8E75C4799AD}" srcOrd="0" destOrd="0" presId="urn:microsoft.com/office/officeart/2005/8/layout/radial5"/>
    <dgm:cxn modelId="{615A420F-E5C1-B74A-A25B-E88D9252E53B}" type="presOf" srcId="{88B5BA9B-5D6E-0E4B-B1B7-BC57CC834B4E}" destId="{CDD4B3A0-7FF0-D148-B59A-EF7EDED172FD}" srcOrd="0" destOrd="0" presId="urn:microsoft.com/office/officeart/2005/8/layout/radial5"/>
    <dgm:cxn modelId="{45499A0F-AAE9-D341-A099-7F88BA849EA2}" type="presOf" srcId="{80C66523-DF04-944C-9C6E-9350ED925AF4}" destId="{FEE7EED3-5EAA-B342-A86E-10F442DA8501}" srcOrd="0" destOrd="0" presId="urn:microsoft.com/office/officeart/2005/8/layout/radial5"/>
    <dgm:cxn modelId="{9A575F10-719A-5643-910D-AA30E4D355F5}" type="presOf" srcId="{ADE0421F-9753-C447-9C36-DBB5F0B598D8}" destId="{B4F08250-A92B-B54D-A719-756E4B0216EB}" srcOrd="0" destOrd="0" presId="urn:microsoft.com/office/officeart/2005/8/layout/radial5"/>
    <dgm:cxn modelId="{78FE5920-D626-7745-BB4F-6111C68706D0}" type="presOf" srcId="{88B5BA9B-5D6E-0E4B-B1B7-BC57CC834B4E}" destId="{6AF09AC8-A896-7846-8831-E6837C2D5B4D}" srcOrd="1" destOrd="0" presId="urn:microsoft.com/office/officeart/2005/8/layout/radial5"/>
    <dgm:cxn modelId="{9CF81C21-4C72-BF48-8811-8A91AFC67804}" srcId="{3B6133AB-C4FC-D641-9F00-6941F42F4CC9}" destId="{D6788A7E-4591-DB46-B232-16884F2A366C}" srcOrd="2" destOrd="0" parTransId="{3F17AC0C-2C47-514D-AB75-9F837ABCADCA}" sibTransId="{3C794D13-CB98-4742-ABE2-05E6FC725F4D}"/>
    <dgm:cxn modelId="{19867F28-321F-BD49-8F1B-E480100CEBF2}" type="presOf" srcId="{DCB4D0E4-E069-034B-85F1-B8E2BB3BD127}" destId="{8809029B-8814-554D-88A2-007BDFE84964}" srcOrd="1" destOrd="0" presId="urn:microsoft.com/office/officeart/2005/8/layout/radial5"/>
    <dgm:cxn modelId="{BDAAD328-C1F3-A14C-AD5F-1CAD7D988A07}" srcId="{3B6133AB-C4FC-D641-9F00-6941F42F4CC9}" destId="{8574C003-0F01-0B4E-A7B8-6BDA9D5C2F20}" srcOrd="8" destOrd="0" parTransId="{D80AECA8-B670-2247-9C7C-9F5AC5907357}" sibTransId="{DEA987CC-5E5E-FA4E-BBD3-3637DAA58426}"/>
    <dgm:cxn modelId="{EE1D9F3A-0877-464B-BEC6-44EFB59C3921}" type="presOf" srcId="{D32E4984-5319-C847-841D-DEE863C36051}" destId="{A12FC57E-5566-FF40-A393-A10D9EE509C8}" srcOrd="0" destOrd="0" presId="urn:microsoft.com/office/officeart/2005/8/layout/radial5"/>
    <dgm:cxn modelId="{DEA7763C-335B-6F40-9568-2D5AAF35BBBB}" srcId="{3B6133AB-C4FC-D641-9F00-6941F42F4CC9}" destId="{ADE0421F-9753-C447-9C36-DBB5F0B598D8}" srcOrd="0" destOrd="0" parTransId="{6EA82B1C-0036-D347-88A7-60BEE74D9DC9}" sibTransId="{35A9BB21-9325-CD4D-A937-24F7A42DB867}"/>
    <dgm:cxn modelId="{A2C8FB3F-AA83-444A-BEF8-E437A6E5C944}" srcId="{3B6133AB-C4FC-D641-9F00-6941F42F4CC9}" destId="{4514C8B9-F219-0147-8802-53DEB57965FE}" srcOrd="1" destOrd="0" parTransId="{9F47AF58-E595-C242-BBBA-A5826657FD94}" sibTransId="{499A173E-4977-8045-BD25-7EE67A1B8803}"/>
    <dgm:cxn modelId="{10199F5D-4FB3-E34E-8D2B-CBC6B0A1DBE7}" srcId="{3B6133AB-C4FC-D641-9F00-6941F42F4CC9}" destId="{62B3AA87-4501-2A42-AF86-ED8D1DECE711}" srcOrd="3" destOrd="0" parTransId="{C6A84DD4-9B71-C941-A095-3DD499AD5808}" sibTransId="{0513A73B-CE92-BE4A-AD4A-C13670610759}"/>
    <dgm:cxn modelId="{1CFF3941-A3F6-1F40-8D3C-F939A7E508D0}" type="presOf" srcId="{3B6133AB-C4FC-D641-9F00-6941F42F4CC9}" destId="{A07782B4-FBB5-544D-899F-5E482F8608DC}" srcOrd="0" destOrd="0" presId="urn:microsoft.com/office/officeart/2005/8/layout/radial5"/>
    <dgm:cxn modelId="{AFD2BC63-467A-624C-AA8A-1DE9BA6BFCDE}" type="presOf" srcId="{5ABB2651-E0EA-C047-9AC4-15B8B31FD6EA}" destId="{C45C81A2-6CD2-D64C-A367-20547DAFEA9F}" srcOrd="0" destOrd="0" presId="urn:microsoft.com/office/officeart/2005/8/layout/radial5"/>
    <dgm:cxn modelId="{888A1165-E510-A24E-A49C-41065F303555}" srcId="{3B6133AB-C4FC-D641-9F00-6941F42F4CC9}" destId="{80C66523-DF04-944C-9C6E-9350ED925AF4}" srcOrd="4" destOrd="0" parTransId="{44A7619D-98AD-DA43-A383-05D4D4375D50}" sibTransId="{7BC2FF7B-864A-C147-A4AB-AF12B9D1B6D8}"/>
    <dgm:cxn modelId="{AD8A3266-7759-CE45-8321-8AB1F91B60DE}" type="presOf" srcId="{9F47AF58-E595-C242-BBBA-A5826657FD94}" destId="{E686F251-E3D6-3049-8F2C-DC430E375FD8}" srcOrd="1" destOrd="0" presId="urn:microsoft.com/office/officeart/2005/8/layout/radial5"/>
    <dgm:cxn modelId="{BAE67046-528F-2445-8536-E2177AD4965C}" type="presOf" srcId="{6EA82B1C-0036-D347-88A7-60BEE74D9DC9}" destId="{0164FD56-08E8-1740-B4FF-A24B068066AC}" srcOrd="1" destOrd="0" presId="urn:microsoft.com/office/officeart/2005/8/layout/radial5"/>
    <dgm:cxn modelId="{C76A1869-10CC-D640-9C52-B316BC326458}" type="presOf" srcId="{DFFD94C0-6BC0-434D-A389-F715AB21C75D}" destId="{6DCE047D-5C8E-F942-9D65-19600342D0F1}" srcOrd="0" destOrd="0" presId="urn:microsoft.com/office/officeart/2005/8/layout/radial5"/>
    <dgm:cxn modelId="{D3E93469-AD80-A649-9FDB-728445F8D791}" type="presOf" srcId="{44A7619D-98AD-DA43-A383-05D4D4375D50}" destId="{5AB0240A-3362-0E49-AE09-A3CE9AD24816}" srcOrd="0" destOrd="0" presId="urn:microsoft.com/office/officeart/2005/8/layout/radial5"/>
    <dgm:cxn modelId="{3A5B736A-DA02-A146-9188-6F8D45A6A8EB}" type="presOf" srcId="{3F17AC0C-2C47-514D-AB75-9F837ABCADCA}" destId="{D74AEBA2-B0A3-DC42-9DD3-8B7C7380F986}" srcOrd="1" destOrd="0" presId="urn:microsoft.com/office/officeart/2005/8/layout/radial5"/>
    <dgm:cxn modelId="{1C59E64A-CE6C-0E46-86BB-533435BD7249}" type="presOf" srcId="{62B3AA87-4501-2A42-AF86-ED8D1DECE711}" destId="{8F54A091-915A-CF4E-9ADB-5B17C6814509}" srcOrd="0" destOrd="0" presId="urn:microsoft.com/office/officeart/2005/8/layout/radial5"/>
    <dgm:cxn modelId="{FDD07C4E-4D42-7147-BDA0-62686A219B6D}" type="presOf" srcId="{A3E18833-37C3-EB4C-AD7C-DA046DD2F95B}" destId="{74684761-3BF3-AE42-8D7E-2568403B86E3}" srcOrd="0" destOrd="0" presId="urn:microsoft.com/office/officeart/2005/8/layout/radial5"/>
    <dgm:cxn modelId="{D241FC4E-F32E-0942-909B-DF94B93E4B63}" type="presOf" srcId="{D80AECA8-B670-2247-9C7C-9F5AC5907357}" destId="{D78F8583-E16D-B546-ABE7-630565611B69}" srcOrd="0" destOrd="0" presId="urn:microsoft.com/office/officeart/2005/8/layout/radial5"/>
    <dgm:cxn modelId="{3867B471-176E-CD4A-ADC9-20F8D21EA457}" type="presOf" srcId="{7F655178-1093-5548-9F6C-FE5E299EDB84}" destId="{C639C2C8-8C1E-FC4E-B773-AECFCC560966}" srcOrd="1" destOrd="0" presId="urn:microsoft.com/office/officeart/2005/8/layout/radial5"/>
    <dgm:cxn modelId="{ED881A52-7284-9147-B390-BD72BD183501}" type="presOf" srcId="{D04440A3-72F7-614C-8A18-678C404E6CA2}" destId="{400FA35A-785B-DA48-8705-2B98AEA42EBF}" srcOrd="0" destOrd="0" presId="urn:microsoft.com/office/officeart/2005/8/layout/radial5"/>
    <dgm:cxn modelId="{91760C58-79D3-6B4B-87B2-D9D558E13F08}" type="presOf" srcId="{C6A84DD4-9B71-C941-A095-3DD499AD5808}" destId="{E5E19900-E410-CC4E-B779-2132FF7F8FAC}" srcOrd="0" destOrd="0" presId="urn:microsoft.com/office/officeart/2005/8/layout/radial5"/>
    <dgm:cxn modelId="{EE7E3E7A-CF95-1E4C-930A-B942987F267E}" type="presOf" srcId="{4E16AC72-183E-664C-99A7-D502E55930A1}" destId="{02A39EA9-2EA4-C048-81A3-8FBBF986F193}" srcOrd="0" destOrd="0" presId="urn:microsoft.com/office/officeart/2005/8/layout/radial5"/>
    <dgm:cxn modelId="{51859E7F-61F8-F942-97AB-D36B3FEA08D9}" type="presOf" srcId="{3F17AC0C-2C47-514D-AB75-9F837ABCADCA}" destId="{B761C454-B623-C845-BE03-7DA909FE7518}" srcOrd="0" destOrd="0" presId="urn:microsoft.com/office/officeart/2005/8/layout/radial5"/>
    <dgm:cxn modelId="{3B6D0C81-EB9A-7044-A8FF-27B21BB8EE29}" srcId="{3B6133AB-C4FC-D641-9F00-6941F42F4CC9}" destId="{B9402A85-C5C2-4A4F-82BE-0227EB301B12}" srcOrd="5" destOrd="0" parTransId="{DCB4D0E4-E069-034B-85F1-B8E2BB3BD127}" sibTransId="{D798E1D2-6CF2-794E-860B-EF10BD42E1F1}"/>
    <dgm:cxn modelId="{97E40D84-A181-B047-898E-759387CFFCA5}" srcId="{3B6133AB-C4FC-D641-9F00-6941F42F4CC9}" destId="{D32E4984-5319-C847-841D-DEE863C36051}" srcOrd="9" destOrd="0" parTransId="{A18F01C8-4FA2-6D40-A8CB-CE85F6EE8E9F}" sibTransId="{888CDDA6-822C-9540-9DB0-A7594E0EAC4D}"/>
    <dgm:cxn modelId="{ECE63892-7931-8548-A2F9-D8C13DC399AC}" type="presOf" srcId="{D6788A7E-4591-DB46-B232-16884F2A366C}" destId="{7DFF7EBD-CC1D-4B49-94EB-15BE2AA7294B}" srcOrd="0" destOrd="0" presId="urn:microsoft.com/office/officeart/2005/8/layout/radial5"/>
    <dgm:cxn modelId="{C2FBCA97-2030-9144-AD9B-B069E178AFA1}" type="presOf" srcId="{8574C003-0F01-0B4E-A7B8-6BDA9D5C2F20}" destId="{EFE373BB-76DF-3043-B3A0-52486C3169D9}" srcOrd="0" destOrd="0" presId="urn:microsoft.com/office/officeart/2005/8/layout/radial5"/>
    <dgm:cxn modelId="{1CB2FE97-E6C0-0F40-A2BE-BC85CD718709}" type="presOf" srcId="{5ABB2651-E0EA-C047-9AC4-15B8B31FD6EA}" destId="{CEF99DEB-C34A-B444-81AC-7B11302CC4E8}" srcOrd="1" destOrd="0" presId="urn:microsoft.com/office/officeart/2005/8/layout/radial5"/>
    <dgm:cxn modelId="{F488639B-7EF8-564B-B727-0CC004C4B881}" type="presOf" srcId="{4514C8B9-F219-0147-8802-53DEB57965FE}" destId="{49479958-CAD9-FD40-B7BF-B36972ADA0DB}" srcOrd="0" destOrd="0" presId="urn:microsoft.com/office/officeart/2005/8/layout/radial5"/>
    <dgm:cxn modelId="{4664459E-D06A-4C42-B508-96A227B3D4C2}" type="presOf" srcId="{B9402A85-C5C2-4A4F-82BE-0227EB301B12}" destId="{336E11E7-0CF3-F846-AEE2-4A62C2D8B8D7}" srcOrd="0" destOrd="0" presId="urn:microsoft.com/office/officeart/2005/8/layout/radial5"/>
    <dgm:cxn modelId="{C71A309F-2412-DF47-8046-8C0F9F66C078}" srcId="{3B6133AB-C4FC-D641-9F00-6941F42F4CC9}" destId="{4E16AC72-183E-664C-99A7-D502E55930A1}" srcOrd="10" destOrd="0" parTransId="{7F655178-1093-5548-9F6C-FE5E299EDB84}" sibTransId="{597E26E7-E307-BB43-9B83-038EF23EBB1D}"/>
    <dgm:cxn modelId="{97EF23AF-514C-5E4C-8EA0-646991682918}" type="presOf" srcId="{C6A84DD4-9B71-C941-A095-3DD499AD5808}" destId="{927121DE-9DC6-0446-84CC-D6664519C120}" srcOrd="1" destOrd="0" presId="urn:microsoft.com/office/officeart/2005/8/layout/radial5"/>
    <dgm:cxn modelId="{2A82C2B7-4A97-F548-AE2B-54B382067663}" srcId="{3B6133AB-C4FC-D641-9F00-6941F42F4CC9}" destId="{D04440A3-72F7-614C-8A18-678C404E6CA2}" srcOrd="7" destOrd="0" parTransId="{5ABB2651-E0EA-C047-9AC4-15B8B31FD6EA}" sibTransId="{C3BC0A39-F7BD-9448-8FC7-18D05026CBC8}"/>
    <dgm:cxn modelId="{FB880ABF-80B1-0341-9E1F-9F0FCEA0AB25}" type="presOf" srcId="{9F47AF58-E595-C242-BBBA-A5826657FD94}" destId="{2469D50C-74D8-8148-B1D7-96E98CC3B110}" srcOrd="0" destOrd="0" presId="urn:microsoft.com/office/officeart/2005/8/layout/radial5"/>
    <dgm:cxn modelId="{8A88FFC9-E4AD-9946-B7C2-19022E513575}" type="presOf" srcId="{D80AECA8-B670-2247-9C7C-9F5AC5907357}" destId="{56AA3CEC-8F26-644F-8A03-D264EF08A338}" srcOrd="1" destOrd="0" presId="urn:microsoft.com/office/officeart/2005/8/layout/radial5"/>
    <dgm:cxn modelId="{597283CC-A750-BF42-ADB4-B007A153FCA9}" type="presOf" srcId="{A18F01C8-4FA2-6D40-A8CB-CE85F6EE8E9F}" destId="{47167560-3942-7243-BFE3-4D1F37D48D0C}" srcOrd="0" destOrd="0" presId="urn:microsoft.com/office/officeart/2005/8/layout/radial5"/>
    <dgm:cxn modelId="{C6F687ED-FF07-694D-9910-31B29A304CCB}" type="presOf" srcId="{44A7619D-98AD-DA43-A383-05D4D4375D50}" destId="{8477399F-555D-C743-8A84-7079756943A7}" srcOrd="1" destOrd="0" presId="urn:microsoft.com/office/officeart/2005/8/layout/radial5"/>
    <dgm:cxn modelId="{AE011BF0-904A-6344-995F-D477B8E9BCF5}" type="presOf" srcId="{DCB4D0E4-E069-034B-85F1-B8E2BB3BD127}" destId="{60B86ADF-4BE1-6E42-A523-25DB577C2C76}" srcOrd="0" destOrd="0" presId="urn:microsoft.com/office/officeart/2005/8/layout/radial5"/>
    <dgm:cxn modelId="{46F606F3-E0D4-2048-BA82-C24E411C52C6}" srcId="{A3E18833-37C3-EB4C-AD7C-DA046DD2F95B}" destId="{3B6133AB-C4FC-D641-9F00-6941F42F4CC9}" srcOrd="0" destOrd="0" parTransId="{25131662-0D03-0D41-AB54-B8AE510C2977}" sibTransId="{108CA073-1761-674B-89BD-608B254E22F0}"/>
    <dgm:cxn modelId="{08900225-450B-CF43-A241-33A8BF92F5A0}" type="presParOf" srcId="{74684761-3BF3-AE42-8D7E-2568403B86E3}" destId="{A07782B4-FBB5-544D-899F-5E482F8608DC}" srcOrd="0" destOrd="0" presId="urn:microsoft.com/office/officeart/2005/8/layout/radial5"/>
    <dgm:cxn modelId="{3F444F27-FC20-7F46-AF7B-8DDE101A456F}" type="presParOf" srcId="{74684761-3BF3-AE42-8D7E-2568403B86E3}" destId="{3417B4BE-DA68-124E-A500-F8E75C4799AD}" srcOrd="1" destOrd="0" presId="urn:microsoft.com/office/officeart/2005/8/layout/radial5"/>
    <dgm:cxn modelId="{34B613CD-38E6-714D-B9FC-22DBC1ADB169}" type="presParOf" srcId="{3417B4BE-DA68-124E-A500-F8E75C4799AD}" destId="{0164FD56-08E8-1740-B4FF-A24B068066AC}" srcOrd="0" destOrd="0" presId="urn:microsoft.com/office/officeart/2005/8/layout/radial5"/>
    <dgm:cxn modelId="{9966C272-F6D1-CA42-AC94-0D41A77052C1}" type="presParOf" srcId="{74684761-3BF3-AE42-8D7E-2568403B86E3}" destId="{B4F08250-A92B-B54D-A719-756E4B0216EB}" srcOrd="2" destOrd="0" presId="urn:microsoft.com/office/officeart/2005/8/layout/radial5"/>
    <dgm:cxn modelId="{391B7BE5-3D9E-1445-BD88-3B944F326B8A}" type="presParOf" srcId="{74684761-3BF3-AE42-8D7E-2568403B86E3}" destId="{2469D50C-74D8-8148-B1D7-96E98CC3B110}" srcOrd="3" destOrd="0" presId="urn:microsoft.com/office/officeart/2005/8/layout/radial5"/>
    <dgm:cxn modelId="{F225CFA6-07FE-124F-A894-DE30A8760808}" type="presParOf" srcId="{2469D50C-74D8-8148-B1D7-96E98CC3B110}" destId="{E686F251-E3D6-3049-8F2C-DC430E375FD8}" srcOrd="0" destOrd="0" presId="urn:microsoft.com/office/officeart/2005/8/layout/radial5"/>
    <dgm:cxn modelId="{066AA0DD-16F2-1344-AA99-B1E0EE878D8A}" type="presParOf" srcId="{74684761-3BF3-AE42-8D7E-2568403B86E3}" destId="{49479958-CAD9-FD40-B7BF-B36972ADA0DB}" srcOrd="4" destOrd="0" presId="urn:microsoft.com/office/officeart/2005/8/layout/radial5"/>
    <dgm:cxn modelId="{EB7D76AF-993E-6648-BE42-7FDF59EAC072}" type="presParOf" srcId="{74684761-3BF3-AE42-8D7E-2568403B86E3}" destId="{B761C454-B623-C845-BE03-7DA909FE7518}" srcOrd="5" destOrd="0" presId="urn:microsoft.com/office/officeart/2005/8/layout/radial5"/>
    <dgm:cxn modelId="{06B326F5-5FFA-0844-9708-4226122A6107}" type="presParOf" srcId="{B761C454-B623-C845-BE03-7DA909FE7518}" destId="{D74AEBA2-B0A3-DC42-9DD3-8B7C7380F986}" srcOrd="0" destOrd="0" presId="urn:microsoft.com/office/officeart/2005/8/layout/radial5"/>
    <dgm:cxn modelId="{69FE9CFD-5EAC-5E48-9532-974EC629F675}" type="presParOf" srcId="{74684761-3BF3-AE42-8D7E-2568403B86E3}" destId="{7DFF7EBD-CC1D-4B49-94EB-15BE2AA7294B}" srcOrd="6" destOrd="0" presId="urn:microsoft.com/office/officeart/2005/8/layout/radial5"/>
    <dgm:cxn modelId="{B4BC36C1-9AA2-2240-88A3-D75243735868}" type="presParOf" srcId="{74684761-3BF3-AE42-8D7E-2568403B86E3}" destId="{E5E19900-E410-CC4E-B779-2132FF7F8FAC}" srcOrd="7" destOrd="0" presId="urn:microsoft.com/office/officeart/2005/8/layout/radial5"/>
    <dgm:cxn modelId="{DD8F321A-F3A3-1A4B-B011-740A38933920}" type="presParOf" srcId="{E5E19900-E410-CC4E-B779-2132FF7F8FAC}" destId="{927121DE-9DC6-0446-84CC-D6664519C120}" srcOrd="0" destOrd="0" presId="urn:microsoft.com/office/officeart/2005/8/layout/radial5"/>
    <dgm:cxn modelId="{814FE7C7-E5C4-864F-BE7E-ED1DD1BA6CC8}" type="presParOf" srcId="{74684761-3BF3-AE42-8D7E-2568403B86E3}" destId="{8F54A091-915A-CF4E-9ADB-5B17C6814509}" srcOrd="8" destOrd="0" presId="urn:microsoft.com/office/officeart/2005/8/layout/radial5"/>
    <dgm:cxn modelId="{326600A3-181B-E643-BA60-9B81100B4922}" type="presParOf" srcId="{74684761-3BF3-AE42-8D7E-2568403B86E3}" destId="{5AB0240A-3362-0E49-AE09-A3CE9AD24816}" srcOrd="9" destOrd="0" presId="urn:microsoft.com/office/officeart/2005/8/layout/radial5"/>
    <dgm:cxn modelId="{66A57A5C-9E00-8C41-9B5D-B76BAAE0E4A6}" type="presParOf" srcId="{5AB0240A-3362-0E49-AE09-A3CE9AD24816}" destId="{8477399F-555D-C743-8A84-7079756943A7}" srcOrd="0" destOrd="0" presId="urn:microsoft.com/office/officeart/2005/8/layout/radial5"/>
    <dgm:cxn modelId="{C3CE8C48-5DEE-364E-8914-C0219458D556}" type="presParOf" srcId="{74684761-3BF3-AE42-8D7E-2568403B86E3}" destId="{FEE7EED3-5EAA-B342-A86E-10F442DA8501}" srcOrd="10" destOrd="0" presId="urn:microsoft.com/office/officeart/2005/8/layout/radial5"/>
    <dgm:cxn modelId="{682A20FA-4B8D-C04C-BB24-D5E0375E1E97}" type="presParOf" srcId="{74684761-3BF3-AE42-8D7E-2568403B86E3}" destId="{60B86ADF-4BE1-6E42-A523-25DB577C2C76}" srcOrd="11" destOrd="0" presId="urn:microsoft.com/office/officeart/2005/8/layout/radial5"/>
    <dgm:cxn modelId="{785D471F-204A-6248-B84B-85FDE0B11476}" type="presParOf" srcId="{60B86ADF-4BE1-6E42-A523-25DB577C2C76}" destId="{8809029B-8814-554D-88A2-007BDFE84964}" srcOrd="0" destOrd="0" presId="urn:microsoft.com/office/officeart/2005/8/layout/radial5"/>
    <dgm:cxn modelId="{86F6594A-2DFA-8A40-8B04-10264C3A1A62}" type="presParOf" srcId="{74684761-3BF3-AE42-8D7E-2568403B86E3}" destId="{336E11E7-0CF3-F846-AEE2-4A62C2D8B8D7}" srcOrd="12" destOrd="0" presId="urn:microsoft.com/office/officeart/2005/8/layout/radial5"/>
    <dgm:cxn modelId="{85576C2F-8663-4C43-AC0E-16A7EAD341A3}" type="presParOf" srcId="{74684761-3BF3-AE42-8D7E-2568403B86E3}" destId="{CDD4B3A0-7FF0-D148-B59A-EF7EDED172FD}" srcOrd="13" destOrd="0" presId="urn:microsoft.com/office/officeart/2005/8/layout/radial5"/>
    <dgm:cxn modelId="{F4049086-4893-1F47-89B2-D27BD9D85C02}" type="presParOf" srcId="{CDD4B3A0-7FF0-D148-B59A-EF7EDED172FD}" destId="{6AF09AC8-A896-7846-8831-E6837C2D5B4D}" srcOrd="0" destOrd="0" presId="urn:microsoft.com/office/officeart/2005/8/layout/radial5"/>
    <dgm:cxn modelId="{9DD258F6-8CFE-8646-BC1A-A9922BAA06B0}" type="presParOf" srcId="{74684761-3BF3-AE42-8D7E-2568403B86E3}" destId="{6DCE047D-5C8E-F942-9D65-19600342D0F1}" srcOrd="14" destOrd="0" presId="urn:microsoft.com/office/officeart/2005/8/layout/radial5"/>
    <dgm:cxn modelId="{C3595894-9FB6-5248-A1C6-8875AC1684C1}" type="presParOf" srcId="{74684761-3BF3-AE42-8D7E-2568403B86E3}" destId="{C45C81A2-6CD2-D64C-A367-20547DAFEA9F}" srcOrd="15" destOrd="0" presId="urn:microsoft.com/office/officeart/2005/8/layout/radial5"/>
    <dgm:cxn modelId="{FD4B6FF7-4C67-C940-9238-BB604DB297D6}" type="presParOf" srcId="{C45C81A2-6CD2-D64C-A367-20547DAFEA9F}" destId="{CEF99DEB-C34A-B444-81AC-7B11302CC4E8}" srcOrd="0" destOrd="0" presId="urn:microsoft.com/office/officeart/2005/8/layout/radial5"/>
    <dgm:cxn modelId="{F77BA073-5665-8840-926E-846136298AEA}" type="presParOf" srcId="{74684761-3BF3-AE42-8D7E-2568403B86E3}" destId="{400FA35A-785B-DA48-8705-2B98AEA42EBF}" srcOrd="16" destOrd="0" presId="urn:microsoft.com/office/officeart/2005/8/layout/radial5"/>
    <dgm:cxn modelId="{6C9CE352-D5EF-3747-AE02-AA680F01B039}" type="presParOf" srcId="{74684761-3BF3-AE42-8D7E-2568403B86E3}" destId="{D78F8583-E16D-B546-ABE7-630565611B69}" srcOrd="17" destOrd="0" presId="urn:microsoft.com/office/officeart/2005/8/layout/radial5"/>
    <dgm:cxn modelId="{01CDE06A-5D65-0F48-9673-724758DF6603}" type="presParOf" srcId="{D78F8583-E16D-B546-ABE7-630565611B69}" destId="{56AA3CEC-8F26-644F-8A03-D264EF08A338}" srcOrd="0" destOrd="0" presId="urn:microsoft.com/office/officeart/2005/8/layout/radial5"/>
    <dgm:cxn modelId="{EC2E069B-2DD2-B143-B267-07354FBEB986}" type="presParOf" srcId="{74684761-3BF3-AE42-8D7E-2568403B86E3}" destId="{EFE373BB-76DF-3043-B3A0-52486C3169D9}" srcOrd="18" destOrd="0" presId="urn:microsoft.com/office/officeart/2005/8/layout/radial5"/>
    <dgm:cxn modelId="{E925AA41-05A6-BF41-956A-BAF3C4F80F60}" type="presParOf" srcId="{74684761-3BF3-AE42-8D7E-2568403B86E3}" destId="{47167560-3942-7243-BFE3-4D1F37D48D0C}" srcOrd="19" destOrd="0" presId="urn:microsoft.com/office/officeart/2005/8/layout/radial5"/>
    <dgm:cxn modelId="{A0743D2F-9B4B-D644-A339-C7E8DB4011EA}" type="presParOf" srcId="{47167560-3942-7243-BFE3-4D1F37D48D0C}" destId="{75E8814C-A58F-184A-AC4E-355B7643B9E9}" srcOrd="0" destOrd="0" presId="urn:microsoft.com/office/officeart/2005/8/layout/radial5"/>
    <dgm:cxn modelId="{846C3F60-EC99-E74A-8A92-4445D148D47F}" type="presParOf" srcId="{74684761-3BF3-AE42-8D7E-2568403B86E3}" destId="{A12FC57E-5566-FF40-A393-A10D9EE509C8}" srcOrd="20" destOrd="0" presId="urn:microsoft.com/office/officeart/2005/8/layout/radial5"/>
    <dgm:cxn modelId="{A16ECE5F-95CF-CD45-8268-5409D58E2853}" type="presParOf" srcId="{74684761-3BF3-AE42-8D7E-2568403B86E3}" destId="{26B58ADA-373E-7844-ACED-709D9E8AC245}" srcOrd="21" destOrd="0" presId="urn:microsoft.com/office/officeart/2005/8/layout/radial5"/>
    <dgm:cxn modelId="{267E8191-27B6-D44D-81B5-2A36439D9C01}" type="presParOf" srcId="{26B58ADA-373E-7844-ACED-709D9E8AC245}" destId="{C639C2C8-8C1E-FC4E-B773-AECFCC560966}" srcOrd="0" destOrd="0" presId="urn:microsoft.com/office/officeart/2005/8/layout/radial5"/>
    <dgm:cxn modelId="{F663A8C7-57CE-0D47-A5E9-2C6D7E841141}" type="presParOf" srcId="{74684761-3BF3-AE42-8D7E-2568403B86E3}" destId="{02A39EA9-2EA4-C048-81A3-8FBBF986F193}" srcOrd="2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E18833-37C3-EB4C-AD7C-DA046DD2F95B}" type="doc">
      <dgm:prSet loTypeId="urn:microsoft.com/office/officeart/2005/8/layout/radial5" loCatId="" qsTypeId="urn:microsoft.com/office/officeart/2005/8/quickstyle/simple1" qsCatId="simple" csTypeId="urn:microsoft.com/office/officeart/2005/8/colors/colorful1" csCatId="colorful" phldr="1"/>
      <dgm:spPr/>
      <dgm:t>
        <a:bodyPr/>
        <a:lstStyle/>
        <a:p>
          <a:endParaRPr lang="en-GB"/>
        </a:p>
      </dgm:t>
    </dgm:pt>
    <dgm:pt modelId="{3B6133AB-C4FC-D641-9F00-6941F42F4CC9}">
      <dgm:prSet phldrT="[Text]" custT="1"/>
      <dgm:spPr/>
      <dgm:t>
        <a:bodyPr/>
        <a:lstStyle/>
        <a:p>
          <a:r>
            <a:rPr lang="en-GB" sz="1400" dirty="0">
              <a:solidFill>
                <a:schemeClr val="tx1"/>
              </a:solidFill>
              <a:latin typeface="Arial" panose="020B0604020202020204" pitchFamily="34" charset="0"/>
              <a:cs typeface="Arial" panose="020B0604020202020204" pitchFamily="34" charset="0"/>
            </a:rPr>
            <a:t>Factors within society that cause discrimination</a:t>
          </a:r>
        </a:p>
      </dgm:t>
    </dgm:pt>
    <dgm:pt modelId="{25131662-0D03-0D41-AB54-B8AE510C2977}" type="parTrans" cxnId="{46F606F3-E0D4-2048-BA82-C24E411C52C6}">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108CA073-1761-674B-89BD-608B254E22F0}" type="sibTrans" cxnId="{46F606F3-E0D4-2048-BA82-C24E411C52C6}">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ADE0421F-9753-C447-9C36-DBB5F0B598D8}">
      <dgm:prSet phldrT="[Text]" custT="1"/>
      <dgm:spPr/>
      <dgm:t>
        <a:bodyPr/>
        <a:lstStyle/>
        <a:p>
          <a:r>
            <a:rPr lang="en-GB" sz="1400" dirty="0">
              <a:solidFill>
                <a:schemeClr val="tx1"/>
              </a:solidFill>
              <a:latin typeface="Arial" panose="020B0604020202020204" pitchFamily="34" charset="0"/>
              <a:cs typeface="Arial" panose="020B0604020202020204" pitchFamily="34" charset="0"/>
            </a:rPr>
            <a:t>Poverty	</a:t>
          </a:r>
        </a:p>
      </dgm:t>
    </dgm:pt>
    <dgm:pt modelId="{6EA82B1C-0036-D347-88A7-60BEE74D9DC9}" type="parTrans" cxnId="{DEA7763C-335B-6F40-9568-2D5AAF35BBBB}">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35A9BB21-9325-CD4D-A937-24F7A42DB867}" type="sibTrans" cxnId="{DEA7763C-335B-6F40-9568-2D5AAF35BBBB}">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514C8B9-F219-0147-8802-53DEB57965FE}">
      <dgm:prSet phldrT="[Text]" custT="1"/>
      <dgm:spPr/>
      <dgm:t>
        <a:bodyPr/>
        <a:lstStyle/>
        <a:p>
          <a:r>
            <a:rPr lang="en-GB" sz="1400" dirty="0">
              <a:solidFill>
                <a:schemeClr val="tx1"/>
              </a:solidFill>
              <a:latin typeface="Arial" panose="020B0604020202020204" pitchFamily="34" charset="0"/>
              <a:cs typeface="Arial" panose="020B0604020202020204" pitchFamily="34" charset="0"/>
            </a:rPr>
            <a:t>Lack of useful education</a:t>
          </a:r>
        </a:p>
      </dgm:t>
    </dgm:pt>
    <dgm:pt modelId="{9F47AF58-E595-C242-BBBA-A5826657FD94}" type="parTrans" cxnId="{A2C8FB3F-AA83-444A-BEF8-E437A6E5C944}">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99A173E-4977-8045-BD25-7EE67A1B8803}" type="sibTrans" cxnId="{A2C8FB3F-AA83-444A-BEF8-E437A6E5C944}">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6788A7E-4591-DB46-B232-16884F2A366C}">
      <dgm:prSet phldrT="[Text]" custT="1"/>
      <dgm:spPr/>
      <dgm:t>
        <a:bodyPr/>
        <a:lstStyle/>
        <a:p>
          <a:r>
            <a:rPr lang="en-GB" sz="1400" dirty="0">
              <a:solidFill>
                <a:schemeClr val="tx1"/>
              </a:solidFill>
              <a:latin typeface="Arial" panose="020B0604020202020204" pitchFamily="34" charset="0"/>
              <a:cs typeface="Arial" panose="020B0604020202020204" pitchFamily="34" charset="0"/>
            </a:rPr>
            <a:t>Assumptions</a:t>
          </a:r>
        </a:p>
      </dgm:t>
    </dgm:pt>
    <dgm:pt modelId="{3F17AC0C-2C47-514D-AB75-9F837ABCADCA}" type="parTrans" cxnId="{9CF81C21-4C72-BF48-8811-8A91AFC67804}">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3C794D13-CB98-4742-ABE2-05E6FC725F4D}" type="sibTrans" cxnId="{9CF81C21-4C72-BF48-8811-8A91AFC67804}">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62B3AA87-4501-2A42-AF86-ED8D1DECE711}">
      <dgm:prSet phldrT="[Text]" custT="1"/>
      <dgm:spPr/>
      <dgm:t>
        <a:bodyPr/>
        <a:lstStyle/>
        <a:p>
          <a:r>
            <a:rPr lang="en-GB" sz="1400" dirty="0">
              <a:solidFill>
                <a:schemeClr val="tx1"/>
              </a:solidFill>
              <a:latin typeface="Arial" panose="020B0604020202020204" pitchFamily="34" charset="0"/>
              <a:cs typeface="Arial" panose="020B0604020202020204" pitchFamily="34" charset="0"/>
            </a:rPr>
            <a:t>Discrimination in employment</a:t>
          </a:r>
        </a:p>
      </dgm:t>
    </dgm:pt>
    <dgm:pt modelId="{C6A84DD4-9B71-C941-A095-3DD499AD5808}" type="parTrans" cxnId="{10199F5D-4FB3-E34E-8D2B-CBC6B0A1DBE7}">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0513A73B-CE92-BE4A-AD4A-C13670610759}" type="sibTrans" cxnId="{10199F5D-4FB3-E34E-8D2B-CBC6B0A1DBE7}">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0C66523-DF04-944C-9C6E-9350ED925AF4}">
      <dgm:prSet custT="1"/>
      <dgm:spPr/>
      <dgm:t>
        <a:bodyPr/>
        <a:lstStyle/>
        <a:p>
          <a:r>
            <a:rPr lang="en-GB" sz="1400" dirty="0">
              <a:solidFill>
                <a:schemeClr val="tx1"/>
              </a:solidFill>
              <a:latin typeface="Arial" panose="020B0604020202020204" pitchFamily="34" charset="0"/>
              <a:cs typeface="Arial" panose="020B0604020202020204" pitchFamily="34" charset="0"/>
            </a:rPr>
            <a:t>De-valuing</a:t>
          </a:r>
        </a:p>
      </dgm:t>
    </dgm:pt>
    <dgm:pt modelId="{44A7619D-98AD-DA43-A383-05D4D4375D50}" type="parTrans" cxnId="{888A1165-E510-A24E-A49C-41065F30355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7BC2FF7B-864A-C147-A4AB-AF12B9D1B6D8}" type="sibTrans" cxnId="{888A1165-E510-A24E-A49C-41065F30355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B9402A85-C5C2-4A4F-82BE-0227EB301B12}">
      <dgm:prSet custT="1"/>
      <dgm:spPr/>
      <dgm:t>
        <a:bodyPr/>
        <a:lstStyle/>
        <a:p>
          <a:r>
            <a:rPr lang="en-GB" sz="1400" dirty="0">
              <a:solidFill>
                <a:schemeClr val="tx1"/>
              </a:solidFill>
              <a:latin typeface="Arial" panose="020B0604020202020204" pitchFamily="34" charset="0"/>
              <a:cs typeface="Arial" panose="020B0604020202020204" pitchFamily="34" charset="0"/>
            </a:rPr>
            <a:t>Needs not anticipated</a:t>
          </a:r>
        </a:p>
      </dgm:t>
    </dgm:pt>
    <dgm:pt modelId="{DCB4D0E4-E069-034B-85F1-B8E2BB3BD127}" type="parTrans" cxnId="{3B6D0C81-EB9A-7044-A8FF-27B21BB8EE29}">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798E1D2-6CF2-794E-860B-EF10BD42E1F1}" type="sibTrans" cxnId="{3B6D0C81-EB9A-7044-A8FF-27B21BB8EE29}">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FFD94C0-6BC0-434D-A389-F715AB21C75D}">
      <dgm:prSet custT="1"/>
      <dgm:spPr/>
      <dgm:t>
        <a:bodyPr/>
        <a:lstStyle/>
        <a:p>
          <a:r>
            <a:rPr lang="en-GB" sz="1400" dirty="0">
              <a:solidFill>
                <a:schemeClr val="tx1"/>
              </a:solidFill>
              <a:latin typeface="Arial" panose="020B0604020202020204" pitchFamily="34" charset="0"/>
              <a:cs typeface="Arial" panose="020B0604020202020204" pitchFamily="34" charset="0"/>
            </a:rPr>
            <a:t>Inaccessible information</a:t>
          </a:r>
        </a:p>
      </dgm:t>
    </dgm:pt>
    <dgm:pt modelId="{88B5BA9B-5D6E-0E4B-B1B7-BC57CC834B4E}" type="parTrans" cxnId="{AA9F9802-A359-F042-A000-9F9F451BD19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B89671D1-CE93-3B49-8021-A23DD00E27DE}" type="sibTrans" cxnId="{AA9F9802-A359-F042-A000-9F9F451BD19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04440A3-72F7-614C-8A18-678C404E6CA2}">
      <dgm:prSet custT="1"/>
      <dgm:spPr/>
      <dgm:t>
        <a:bodyPr/>
        <a:lstStyle/>
        <a:p>
          <a:r>
            <a:rPr lang="en-GB" sz="1400" dirty="0">
              <a:solidFill>
                <a:schemeClr val="tx1"/>
              </a:solidFill>
              <a:latin typeface="Arial" panose="020B0604020202020204" pitchFamily="34" charset="0"/>
              <a:cs typeface="Arial" panose="020B0604020202020204" pitchFamily="34" charset="0"/>
            </a:rPr>
            <a:t>Prejudice</a:t>
          </a:r>
        </a:p>
      </dgm:t>
    </dgm:pt>
    <dgm:pt modelId="{5ABB2651-E0EA-C047-9AC4-15B8B31FD6EA}" type="parTrans" cxnId="{2A82C2B7-4A97-F548-AE2B-54B382067663}">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C3BC0A39-F7BD-9448-8FC7-18D05026CBC8}" type="sibTrans" cxnId="{2A82C2B7-4A97-F548-AE2B-54B382067663}">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574C003-0F01-0B4E-A7B8-6BDA9D5C2F20}">
      <dgm:prSet custT="1"/>
      <dgm:spPr/>
      <dgm:t>
        <a:bodyPr/>
        <a:lstStyle/>
        <a:p>
          <a:r>
            <a:rPr lang="en-GB" sz="1400" dirty="0">
              <a:solidFill>
                <a:schemeClr val="tx1"/>
              </a:solidFill>
              <a:latin typeface="Arial" panose="020B0604020202020204" pitchFamily="34" charset="0"/>
              <a:cs typeface="Arial" panose="020B0604020202020204" pitchFamily="34" charset="0"/>
            </a:rPr>
            <a:t>Inaccessible transport</a:t>
          </a:r>
        </a:p>
      </dgm:t>
    </dgm:pt>
    <dgm:pt modelId="{D80AECA8-B670-2247-9C7C-9F5AC5907357}" type="parTrans" cxnId="{BDAAD328-C1F3-A14C-AD5F-1CAD7D988A07}">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EA987CC-5E5E-FA4E-BBD3-3637DAA58426}" type="sibTrans" cxnId="{BDAAD328-C1F3-A14C-AD5F-1CAD7D988A07}">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32E4984-5319-C847-841D-DEE863C36051}">
      <dgm:prSet custT="1"/>
      <dgm:spPr/>
      <dgm:t>
        <a:bodyPr/>
        <a:lstStyle/>
        <a:p>
          <a:r>
            <a:rPr lang="en-GB" sz="1400" dirty="0">
              <a:solidFill>
                <a:schemeClr val="tx1"/>
              </a:solidFill>
              <a:latin typeface="Arial" panose="020B0604020202020204" pitchFamily="34" charset="0"/>
              <a:cs typeface="Arial" panose="020B0604020202020204" pitchFamily="34" charset="0"/>
            </a:rPr>
            <a:t>Segregated services</a:t>
          </a:r>
        </a:p>
      </dgm:t>
    </dgm:pt>
    <dgm:pt modelId="{A18F01C8-4FA2-6D40-A8CB-CE85F6EE8E9F}" type="parTrans" cxnId="{97E40D84-A181-B047-898E-759387CFFCA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88CDDA6-822C-9540-9DB0-A7594E0EAC4D}" type="sibTrans" cxnId="{97E40D84-A181-B047-898E-759387CFFCA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E16AC72-183E-664C-99A7-D502E55930A1}">
      <dgm:prSet custT="1"/>
      <dgm:spPr/>
      <dgm:t>
        <a:bodyPr/>
        <a:lstStyle/>
        <a:p>
          <a:r>
            <a:rPr lang="en-GB" sz="1400" dirty="0">
              <a:solidFill>
                <a:schemeClr val="tx1"/>
              </a:solidFill>
              <a:latin typeface="Arial" panose="020B0604020202020204" pitchFamily="34" charset="0"/>
              <a:cs typeface="Arial" panose="020B0604020202020204" pitchFamily="34" charset="0"/>
            </a:rPr>
            <a:t>Belief in the medical model</a:t>
          </a:r>
        </a:p>
      </dgm:t>
    </dgm:pt>
    <dgm:pt modelId="{7F655178-1093-5548-9F6C-FE5E299EDB84}" type="parTrans" cxnId="{C71A309F-2412-DF47-8046-8C0F9F66C078}">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597E26E7-E307-BB43-9B83-038EF23EBB1D}" type="sibTrans" cxnId="{C71A309F-2412-DF47-8046-8C0F9F66C078}">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74684761-3BF3-AE42-8D7E-2568403B86E3}" type="pres">
      <dgm:prSet presAssocID="{A3E18833-37C3-EB4C-AD7C-DA046DD2F95B}" presName="Name0" presStyleCnt="0">
        <dgm:presLayoutVars>
          <dgm:chMax val="1"/>
          <dgm:dir/>
          <dgm:animLvl val="ctr"/>
          <dgm:resizeHandles val="exact"/>
        </dgm:presLayoutVars>
      </dgm:prSet>
      <dgm:spPr/>
    </dgm:pt>
    <dgm:pt modelId="{A07782B4-FBB5-544D-899F-5E482F8608DC}" type="pres">
      <dgm:prSet presAssocID="{3B6133AB-C4FC-D641-9F00-6941F42F4CC9}" presName="centerShape" presStyleLbl="node0" presStyleIdx="0" presStyleCnt="1" custScaleX="190420"/>
      <dgm:spPr/>
    </dgm:pt>
    <dgm:pt modelId="{3417B4BE-DA68-124E-A500-F8E75C4799AD}" type="pres">
      <dgm:prSet presAssocID="{6EA82B1C-0036-D347-88A7-60BEE74D9DC9}" presName="parTrans" presStyleLbl="sibTrans2D1" presStyleIdx="0" presStyleCnt="11"/>
      <dgm:spPr/>
    </dgm:pt>
    <dgm:pt modelId="{0164FD56-08E8-1740-B4FF-A24B068066AC}" type="pres">
      <dgm:prSet presAssocID="{6EA82B1C-0036-D347-88A7-60BEE74D9DC9}" presName="connectorText" presStyleLbl="sibTrans2D1" presStyleIdx="0" presStyleCnt="11"/>
      <dgm:spPr/>
    </dgm:pt>
    <dgm:pt modelId="{B4F08250-A92B-B54D-A719-756E4B0216EB}" type="pres">
      <dgm:prSet presAssocID="{ADE0421F-9753-C447-9C36-DBB5F0B598D8}" presName="node" presStyleLbl="node1" presStyleIdx="0" presStyleCnt="11" custScaleX="174262" custScaleY="71796" custRadScaleRad="105515" custRadScaleInc="6087">
        <dgm:presLayoutVars>
          <dgm:bulletEnabled val="1"/>
        </dgm:presLayoutVars>
      </dgm:prSet>
      <dgm:spPr/>
    </dgm:pt>
    <dgm:pt modelId="{2469D50C-74D8-8148-B1D7-96E98CC3B110}" type="pres">
      <dgm:prSet presAssocID="{9F47AF58-E595-C242-BBBA-A5826657FD94}" presName="parTrans" presStyleLbl="sibTrans2D1" presStyleIdx="1" presStyleCnt="11" custLinFactNeighborX="-27763" custLinFactNeighborY="-20487"/>
      <dgm:spPr/>
    </dgm:pt>
    <dgm:pt modelId="{E686F251-E3D6-3049-8F2C-DC430E375FD8}" type="pres">
      <dgm:prSet presAssocID="{9F47AF58-E595-C242-BBBA-A5826657FD94}" presName="connectorText" presStyleLbl="sibTrans2D1" presStyleIdx="1" presStyleCnt="11"/>
      <dgm:spPr/>
    </dgm:pt>
    <dgm:pt modelId="{49479958-CAD9-FD40-B7BF-B36972ADA0DB}" type="pres">
      <dgm:prSet presAssocID="{4514C8B9-F219-0147-8802-53DEB57965FE}" presName="node" presStyleLbl="node1" presStyleIdx="1" presStyleCnt="11" custScaleX="218772" custScaleY="71647" custRadScaleRad="139802" custRadScaleInc="116859">
        <dgm:presLayoutVars>
          <dgm:bulletEnabled val="1"/>
        </dgm:presLayoutVars>
      </dgm:prSet>
      <dgm:spPr/>
    </dgm:pt>
    <dgm:pt modelId="{B761C454-B623-C845-BE03-7DA909FE7518}" type="pres">
      <dgm:prSet presAssocID="{3F17AC0C-2C47-514D-AB75-9F837ABCADCA}" presName="parTrans" presStyleLbl="sibTrans2D1" presStyleIdx="2" presStyleCnt="11"/>
      <dgm:spPr/>
    </dgm:pt>
    <dgm:pt modelId="{D74AEBA2-B0A3-DC42-9DD3-8B7C7380F986}" type="pres">
      <dgm:prSet presAssocID="{3F17AC0C-2C47-514D-AB75-9F837ABCADCA}" presName="connectorText" presStyleLbl="sibTrans2D1" presStyleIdx="2" presStyleCnt="11"/>
      <dgm:spPr/>
    </dgm:pt>
    <dgm:pt modelId="{7DFF7EBD-CC1D-4B49-94EB-15BE2AA7294B}" type="pres">
      <dgm:prSet presAssocID="{D6788A7E-4591-DB46-B232-16884F2A366C}" presName="node" presStyleLbl="node1" presStyleIdx="2" presStyleCnt="11" custScaleX="206833" custScaleY="68973" custRadScaleRad="143962" custRadScaleInc="75751">
        <dgm:presLayoutVars>
          <dgm:bulletEnabled val="1"/>
        </dgm:presLayoutVars>
      </dgm:prSet>
      <dgm:spPr/>
    </dgm:pt>
    <dgm:pt modelId="{E5E19900-E410-CC4E-B779-2132FF7F8FAC}" type="pres">
      <dgm:prSet presAssocID="{C6A84DD4-9B71-C941-A095-3DD499AD5808}" presName="parTrans" presStyleLbl="sibTrans2D1" presStyleIdx="3" presStyleCnt="11"/>
      <dgm:spPr/>
    </dgm:pt>
    <dgm:pt modelId="{927121DE-9DC6-0446-84CC-D6664519C120}" type="pres">
      <dgm:prSet presAssocID="{C6A84DD4-9B71-C941-A095-3DD499AD5808}" presName="connectorText" presStyleLbl="sibTrans2D1" presStyleIdx="3" presStyleCnt="11"/>
      <dgm:spPr/>
    </dgm:pt>
    <dgm:pt modelId="{8F54A091-915A-CF4E-9ADB-5B17C6814509}" type="pres">
      <dgm:prSet presAssocID="{62B3AA87-4501-2A42-AF86-ED8D1DECE711}" presName="node" presStyleLbl="node1" presStyleIdx="3" presStyleCnt="11" custScaleX="211892" custRadScaleRad="145604" custRadScaleInc="36929">
        <dgm:presLayoutVars>
          <dgm:bulletEnabled val="1"/>
        </dgm:presLayoutVars>
      </dgm:prSet>
      <dgm:spPr/>
    </dgm:pt>
    <dgm:pt modelId="{5AB0240A-3362-0E49-AE09-A3CE9AD24816}" type="pres">
      <dgm:prSet presAssocID="{44A7619D-98AD-DA43-A383-05D4D4375D50}" presName="parTrans" presStyleLbl="sibTrans2D1" presStyleIdx="4" presStyleCnt="11"/>
      <dgm:spPr/>
    </dgm:pt>
    <dgm:pt modelId="{8477399F-555D-C743-8A84-7079756943A7}" type="pres">
      <dgm:prSet presAssocID="{44A7619D-98AD-DA43-A383-05D4D4375D50}" presName="connectorText" presStyleLbl="sibTrans2D1" presStyleIdx="4" presStyleCnt="11"/>
      <dgm:spPr/>
    </dgm:pt>
    <dgm:pt modelId="{FEE7EED3-5EAA-B342-A86E-10F442DA8501}" type="pres">
      <dgm:prSet presAssocID="{80C66523-DF04-944C-9C6E-9350ED925AF4}" presName="node" presStyleLbl="node1" presStyleIdx="4" presStyleCnt="11" custScaleX="145315" custScaleY="61307" custRadScaleRad="123338" custRadScaleInc="-11758">
        <dgm:presLayoutVars>
          <dgm:bulletEnabled val="1"/>
        </dgm:presLayoutVars>
      </dgm:prSet>
      <dgm:spPr/>
    </dgm:pt>
    <dgm:pt modelId="{60B86ADF-4BE1-6E42-A523-25DB577C2C76}" type="pres">
      <dgm:prSet presAssocID="{DCB4D0E4-E069-034B-85F1-B8E2BB3BD127}" presName="parTrans" presStyleLbl="sibTrans2D1" presStyleIdx="5" presStyleCnt="11"/>
      <dgm:spPr/>
    </dgm:pt>
    <dgm:pt modelId="{8809029B-8814-554D-88A2-007BDFE84964}" type="pres">
      <dgm:prSet presAssocID="{DCB4D0E4-E069-034B-85F1-B8E2BB3BD127}" presName="connectorText" presStyleLbl="sibTrans2D1" presStyleIdx="5" presStyleCnt="11"/>
      <dgm:spPr/>
    </dgm:pt>
    <dgm:pt modelId="{336E11E7-0CF3-F846-AEE2-4A62C2D8B8D7}" type="pres">
      <dgm:prSet presAssocID="{B9402A85-C5C2-4A4F-82BE-0227EB301B12}" presName="node" presStyleLbl="node1" presStyleIdx="5" presStyleCnt="11" custScaleX="163406" custScaleY="75005" custRadScaleRad="99105" custRadScaleInc="27882">
        <dgm:presLayoutVars>
          <dgm:bulletEnabled val="1"/>
        </dgm:presLayoutVars>
      </dgm:prSet>
      <dgm:spPr/>
    </dgm:pt>
    <dgm:pt modelId="{CDD4B3A0-7FF0-D148-B59A-EF7EDED172FD}" type="pres">
      <dgm:prSet presAssocID="{88B5BA9B-5D6E-0E4B-B1B7-BC57CC834B4E}" presName="parTrans" presStyleLbl="sibTrans2D1" presStyleIdx="6" presStyleCnt="11"/>
      <dgm:spPr/>
    </dgm:pt>
    <dgm:pt modelId="{6AF09AC8-A896-7846-8831-E6837C2D5B4D}" type="pres">
      <dgm:prSet presAssocID="{88B5BA9B-5D6E-0E4B-B1B7-BC57CC834B4E}" presName="connectorText" presStyleLbl="sibTrans2D1" presStyleIdx="6" presStyleCnt="11"/>
      <dgm:spPr/>
    </dgm:pt>
    <dgm:pt modelId="{6DCE047D-5C8E-F942-9D65-19600342D0F1}" type="pres">
      <dgm:prSet presAssocID="{DFFD94C0-6BC0-434D-A389-F715AB21C75D}" presName="node" presStyleLbl="node1" presStyleIdx="6" presStyleCnt="11" custScaleX="167200" custRadScaleRad="113267" custRadScaleInc="111206">
        <dgm:presLayoutVars>
          <dgm:bulletEnabled val="1"/>
        </dgm:presLayoutVars>
      </dgm:prSet>
      <dgm:spPr/>
    </dgm:pt>
    <dgm:pt modelId="{C45C81A2-6CD2-D64C-A367-20547DAFEA9F}" type="pres">
      <dgm:prSet presAssocID="{5ABB2651-E0EA-C047-9AC4-15B8B31FD6EA}" presName="parTrans" presStyleLbl="sibTrans2D1" presStyleIdx="7" presStyleCnt="11"/>
      <dgm:spPr/>
    </dgm:pt>
    <dgm:pt modelId="{CEF99DEB-C34A-B444-81AC-7B11302CC4E8}" type="pres">
      <dgm:prSet presAssocID="{5ABB2651-E0EA-C047-9AC4-15B8B31FD6EA}" presName="connectorText" presStyleLbl="sibTrans2D1" presStyleIdx="7" presStyleCnt="11"/>
      <dgm:spPr/>
    </dgm:pt>
    <dgm:pt modelId="{400FA35A-785B-DA48-8705-2B98AEA42EBF}" type="pres">
      <dgm:prSet presAssocID="{D04440A3-72F7-614C-8A18-678C404E6CA2}" presName="node" presStyleLbl="node1" presStyleIdx="7" presStyleCnt="11" custScaleX="134341" custScaleY="82934" custRadScaleRad="143388" custRadScaleInc="86500">
        <dgm:presLayoutVars>
          <dgm:bulletEnabled val="1"/>
        </dgm:presLayoutVars>
      </dgm:prSet>
      <dgm:spPr/>
    </dgm:pt>
    <dgm:pt modelId="{D78F8583-E16D-B546-ABE7-630565611B69}" type="pres">
      <dgm:prSet presAssocID="{D80AECA8-B670-2247-9C7C-9F5AC5907357}" presName="parTrans" presStyleLbl="sibTrans2D1" presStyleIdx="8" presStyleCnt="11"/>
      <dgm:spPr/>
    </dgm:pt>
    <dgm:pt modelId="{56AA3CEC-8F26-644F-8A03-D264EF08A338}" type="pres">
      <dgm:prSet presAssocID="{D80AECA8-B670-2247-9C7C-9F5AC5907357}" presName="connectorText" presStyleLbl="sibTrans2D1" presStyleIdx="8" presStyleCnt="11"/>
      <dgm:spPr/>
    </dgm:pt>
    <dgm:pt modelId="{EFE373BB-76DF-3043-B3A0-52486C3169D9}" type="pres">
      <dgm:prSet presAssocID="{8574C003-0F01-0B4E-A7B8-6BDA9D5C2F20}" presName="node" presStyleLbl="node1" presStyleIdx="8" presStyleCnt="11" custScaleX="160355" custRadScaleRad="147858" custRadScaleInc="7319">
        <dgm:presLayoutVars>
          <dgm:bulletEnabled val="1"/>
        </dgm:presLayoutVars>
      </dgm:prSet>
      <dgm:spPr/>
    </dgm:pt>
    <dgm:pt modelId="{47167560-3942-7243-BFE3-4D1F37D48D0C}" type="pres">
      <dgm:prSet presAssocID="{A18F01C8-4FA2-6D40-A8CB-CE85F6EE8E9F}" presName="parTrans" presStyleLbl="sibTrans2D1" presStyleIdx="9" presStyleCnt="11"/>
      <dgm:spPr/>
    </dgm:pt>
    <dgm:pt modelId="{75E8814C-A58F-184A-AC4E-355B7643B9E9}" type="pres">
      <dgm:prSet presAssocID="{A18F01C8-4FA2-6D40-A8CB-CE85F6EE8E9F}" presName="connectorText" presStyleLbl="sibTrans2D1" presStyleIdx="9" presStyleCnt="11"/>
      <dgm:spPr/>
    </dgm:pt>
    <dgm:pt modelId="{A12FC57E-5566-FF40-A393-A10D9EE509C8}" type="pres">
      <dgm:prSet presAssocID="{D32E4984-5319-C847-841D-DEE863C36051}" presName="node" presStyleLbl="node1" presStyleIdx="9" presStyleCnt="11" custScaleX="171327" custRadScaleRad="150364" custRadScaleInc="-67783">
        <dgm:presLayoutVars>
          <dgm:bulletEnabled val="1"/>
        </dgm:presLayoutVars>
      </dgm:prSet>
      <dgm:spPr/>
    </dgm:pt>
    <dgm:pt modelId="{26B58ADA-373E-7844-ACED-709D9E8AC245}" type="pres">
      <dgm:prSet presAssocID="{7F655178-1093-5548-9F6C-FE5E299EDB84}" presName="parTrans" presStyleLbl="sibTrans2D1" presStyleIdx="10" presStyleCnt="11" custLinFactNeighborX="16032" custLinFactNeighborY="-15413"/>
      <dgm:spPr/>
    </dgm:pt>
    <dgm:pt modelId="{C639C2C8-8C1E-FC4E-B773-AECFCC560966}" type="pres">
      <dgm:prSet presAssocID="{7F655178-1093-5548-9F6C-FE5E299EDB84}" presName="connectorText" presStyleLbl="sibTrans2D1" presStyleIdx="10" presStyleCnt="11"/>
      <dgm:spPr/>
    </dgm:pt>
    <dgm:pt modelId="{02A39EA9-2EA4-C048-81A3-8FBBF986F193}" type="pres">
      <dgm:prSet presAssocID="{4E16AC72-183E-664C-99A7-D502E55930A1}" presName="node" presStyleLbl="node1" presStyleIdx="10" presStyleCnt="11" custScaleX="230082" custScaleY="94614" custRadScaleRad="143909" custRadScaleInc="-109255">
        <dgm:presLayoutVars>
          <dgm:bulletEnabled val="1"/>
        </dgm:presLayoutVars>
      </dgm:prSet>
      <dgm:spPr/>
    </dgm:pt>
  </dgm:ptLst>
  <dgm:cxnLst>
    <dgm:cxn modelId="{AA9F9802-A359-F042-A000-9F9F451BD195}" srcId="{3B6133AB-C4FC-D641-9F00-6941F42F4CC9}" destId="{DFFD94C0-6BC0-434D-A389-F715AB21C75D}" srcOrd="6" destOrd="0" parTransId="{88B5BA9B-5D6E-0E4B-B1B7-BC57CC834B4E}" sibTransId="{B89671D1-CE93-3B49-8021-A23DD00E27DE}"/>
    <dgm:cxn modelId="{16A7850A-49DF-8548-B543-481C45CF9EA9}" type="presOf" srcId="{A18F01C8-4FA2-6D40-A8CB-CE85F6EE8E9F}" destId="{75E8814C-A58F-184A-AC4E-355B7643B9E9}" srcOrd="1" destOrd="0" presId="urn:microsoft.com/office/officeart/2005/8/layout/radial5"/>
    <dgm:cxn modelId="{C7CDFC0A-E4FC-7243-B79D-F81DC5E72E28}" type="presOf" srcId="{7F655178-1093-5548-9F6C-FE5E299EDB84}" destId="{26B58ADA-373E-7844-ACED-709D9E8AC245}" srcOrd="0" destOrd="0" presId="urn:microsoft.com/office/officeart/2005/8/layout/radial5"/>
    <dgm:cxn modelId="{9D29F30B-0B41-5E48-A95F-E24D410C54E6}" type="presOf" srcId="{6EA82B1C-0036-D347-88A7-60BEE74D9DC9}" destId="{3417B4BE-DA68-124E-A500-F8E75C4799AD}" srcOrd="0" destOrd="0" presId="urn:microsoft.com/office/officeart/2005/8/layout/radial5"/>
    <dgm:cxn modelId="{615A420F-E5C1-B74A-A25B-E88D9252E53B}" type="presOf" srcId="{88B5BA9B-5D6E-0E4B-B1B7-BC57CC834B4E}" destId="{CDD4B3A0-7FF0-D148-B59A-EF7EDED172FD}" srcOrd="0" destOrd="0" presId="urn:microsoft.com/office/officeart/2005/8/layout/radial5"/>
    <dgm:cxn modelId="{45499A0F-AAE9-D341-A099-7F88BA849EA2}" type="presOf" srcId="{80C66523-DF04-944C-9C6E-9350ED925AF4}" destId="{FEE7EED3-5EAA-B342-A86E-10F442DA8501}" srcOrd="0" destOrd="0" presId="urn:microsoft.com/office/officeart/2005/8/layout/radial5"/>
    <dgm:cxn modelId="{9A575F10-719A-5643-910D-AA30E4D355F5}" type="presOf" srcId="{ADE0421F-9753-C447-9C36-DBB5F0B598D8}" destId="{B4F08250-A92B-B54D-A719-756E4B0216EB}" srcOrd="0" destOrd="0" presId="urn:microsoft.com/office/officeart/2005/8/layout/radial5"/>
    <dgm:cxn modelId="{78FE5920-D626-7745-BB4F-6111C68706D0}" type="presOf" srcId="{88B5BA9B-5D6E-0E4B-B1B7-BC57CC834B4E}" destId="{6AF09AC8-A896-7846-8831-E6837C2D5B4D}" srcOrd="1" destOrd="0" presId="urn:microsoft.com/office/officeart/2005/8/layout/radial5"/>
    <dgm:cxn modelId="{9CF81C21-4C72-BF48-8811-8A91AFC67804}" srcId="{3B6133AB-C4FC-D641-9F00-6941F42F4CC9}" destId="{D6788A7E-4591-DB46-B232-16884F2A366C}" srcOrd="2" destOrd="0" parTransId="{3F17AC0C-2C47-514D-AB75-9F837ABCADCA}" sibTransId="{3C794D13-CB98-4742-ABE2-05E6FC725F4D}"/>
    <dgm:cxn modelId="{19867F28-321F-BD49-8F1B-E480100CEBF2}" type="presOf" srcId="{DCB4D0E4-E069-034B-85F1-B8E2BB3BD127}" destId="{8809029B-8814-554D-88A2-007BDFE84964}" srcOrd="1" destOrd="0" presId="urn:microsoft.com/office/officeart/2005/8/layout/radial5"/>
    <dgm:cxn modelId="{BDAAD328-C1F3-A14C-AD5F-1CAD7D988A07}" srcId="{3B6133AB-C4FC-D641-9F00-6941F42F4CC9}" destId="{8574C003-0F01-0B4E-A7B8-6BDA9D5C2F20}" srcOrd="8" destOrd="0" parTransId="{D80AECA8-B670-2247-9C7C-9F5AC5907357}" sibTransId="{DEA987CC-5E5E-FA4E-BBD3-3637DAA58426}"/>
    <dgm:cxn modelId="{EE1D9F3A-0877-464B-BEC6-44EFB59C3921}" type="presOf" srcId="{D32E4984-5319-C847-841D-DEE863C36051}" destId="{A12FC57E-5566-FF40-A393-A10D9EE509C8}" srcOrd="0" destOrd="0" presId="urn:microsoft.com/office/officeart/2005/8/layout/radial5"/>
    <dgm:cxn modelId="{DEA7763C-335B-6F40-9568-2D5AAF35BBBB}" srcId="{3B6133AB-C4FC-D641-9F00-6941F42F4CC9}" destId="{ADE0421F-9753-C447-9C36-DBB5F0B598D8}" srcOrd="0" destOrd="0" parTransId="{6EA82B1C-0036-D347-88A7-60BEE74D9DC9}" sibTransId="{35A9BB21-9325-CD4D-A937-24F7A42DB867}"/>
    <dgm:cxn modelId="{A2C8FB3F-AA83-444A-BEF8-E437A6E5C944}" srcId="{3B6133AB-C4FC-D641-9F00-6941F42F4CC9}" destId="{4514C8B9-F219-0147-8802-53DEB57965FE}" srcOrd="1" destOrd="0" parTransId="{9F47AF58-E595-C242-BBBA-A5826657FD94}" sibTransId="{499A173E-4977-8045-BD25-7EE67A1B8803}"/>
    <dgm:cxn modelId="{10199F5D-4FB3-E34E-8D2B-CBC6B0A1DBE7}" srcId="{3B6133AB-C4FC-D641-9F00-6941F42F4CC9}" destId="{62B3AA87-4501-2A42-AF86-ED8D1DECE711}" srcOrd="3" destOrd="0" parTransId="{C6A84DD4-9B71-C941-A095-3DD499AD5808}" sibTransId="{0513A73B-CE92-BE4A-AD4A-C13670610759}"/>
    <dgm:cxn modelId="{1CFF3941-A3F6-1F40-8D3C-F939A7E508D0}" type="presOf" srcId="{3B6133AB-C4FC-D641-9F00-6941F42F4CC9}" destId="{A07782B4-FBB5-544D-899F-5E482F8608DC}" srcOrd="0" destOrd="0" presId="urn:microsoft.com/office/officeart/2005/8/layout/radial5"/>
    <dgm:cxn modelId="{AFD2BC63-467A-624C-AA8A-1DE9BA6BFCDE}" type="presOf" srcId="{5ABB2651-E0EA-C047-9AC4-15B8B31FD6EA}" destId="{C45C81A2-6CD2-D64C-A367-20547DAFEA9F}" srcOrd="0" destOrd="0" presId="urn:microsoft.com/office/officeart/2005/8/layout/radial5"/>
    <dgm:cxn modelId="{888A1165-E510-A24E-A49C-41065F303555}" srcId="{3B6133AB-C4FC-D641-9F00-6941F42F4CC9}" destId="{80C66523-DF04-944C-9C6E-9350ED925AF4}" srcOrd="4" destOrd="0" parTransId="{44A7619D-98AD-DA43-A383-05D4D4375D50}" sibTransId="{7BC2FF7B-864A-C147-A4AB-AF12B9D1B6D8}"/>
    <dgm:cxn modelId="{AD8A3266-7759-CE45-8321-8AB1F91B60DE}" type="presOf" srcId="{9F47AF58-E595-C242-BBBA-A5826657FD94}" destId="{E686F251-E3D6-3049-8F2C-DC430E375FD8}" srcOrd="1" destOrd="0" presId="urn:microsoft.com/office/officeart/2005/8/layout/radial5"/>
    <dgm:cxn modelId="{BAE67046-528F-2445-8536-E2177AD4965C}" type="presOf" srcId="{6EA82B1C-0036-D347-88A7-60BEE74D9DC9}" destId="{0164FD56-08E8-1740-B4FF-A24B068066AC}" srcOrd="1" destOrd="0" presId="urn:microsoft.com/office/officeart/2005/8/layout/radial5"/>
    <dgm:cxn modelId="{C76A1869-10CC-D640-9C52-B316BC326458}" type="presOf" srcId="{DFFD94C0-6BC0-434D-A389-F715AB21C75D}" destId="{6DCE047D-5C8E-F942-9D65-19600342D0F1}" srcOrd="0" destOrd="0" presId="urn:microsoft.com/office/officeart/2005/8/layout/radial5"/>
    <dgm:cxn modelId="{D3E93469-AD80-A649-9FDB-728445F8D791}" type="presOf" srcId="{44A7619D-98AD-DA43-A383-05D4D4375D50}" destId="{5AB0240A-3362-0E49-AE09-A3CE9AD24816}" srcOrd="0" destOrd="0" presId="urn:microsoft.com/office/officeart/2005/8/layout/radial5"/>
    <dgm:cxn modelId="{3A5B736A-DA02-A146-9188-6F8D45A6A8EB}" type="presOf" srcId="{3F17AC0C-2C47-514D-AB75-9F837ABCADCA}" destId="{D74AEBA2-B0A3-DC42-9DD3-8B7C7380F986}" srcOrd="1" destOrd="0" presId="urn:microsoft.com/office/officeart/2005/8/layout/radial5"/>
    <dgm:cxn modelId="{1C59E64A-CE6C-0E46-86BB-533435BD7249}" type="presOf" srcId="{62B3AA87-4501-2A42-AF86-ED8D1DECE711}" destId="{8F54A091-915A-CF4E-9ADB-5B17C6814509}" srcOrd="0" destOrd="0" presId="urn:microsoft.com/office/officeart/2005/8/layout/radial5"/>
    <dgm:cxn modelId="{FDD07C4E-4D42-7147-BDA0-62686A219B6D}" type="presOf" srcId="{A3E18833-37C3-EB4C-AD7C-DA046DD2F95B}" destId="{74684761-3BF3-AE42-8D7E-2568403B86E3}" srcOrd="0" destOrd="0" presId="urn:microsoft.com/office/officeart/2005/8/layout/radial5"/>
    <dgm:cxn modelId="{D241FC4E-F32E-0942-909B-DF94B93E4B63}" type="presOf" srcId="{D80AECA8-B670-2247-9C7C-9F5AC5907357}" destId="{D78F8583-E16D-B546-ABE7-630565611B69}" srcOrd="0" destOrd="0" presId="urn:microsoft.com/office/officeart/2005/8/layout/radial5"/>
    <dgm:cxn modelId="{3867B471-176E-CD4A-ADC9-20F8D21EA457}" type="presOf" srcId="{7F655178-1093-5548-9F6C-FE5E299EDB84}" destId="{C639C2C8-8C1E-FC4E-B773-AECFCC560966}" srcOrd="1" destOrd="0" presId="urn:microsoft.com/office/officeart/2005/8/layout/radial5"/>
    <dgm:cxn modelId="{ED881A52-7284-9147-B390-BD72BD183501}" type="presOf" srcId="{D04440A3-72F7-614C-8A18-678C404E6CA2}" destId="{400FA35A-785B-DA48-8705-2B98AEA42EBF}" srcOrd="0" destOrd="0" presId="urn:microsoft.com/office/officeart/2005/8/layout/radial5"/>
    <dgm:cxn modelId="{91760C58-79D3-6B4B-87B2-D9D558E13F08}" type="presOf" srcId="{C6A84DD4-9B71-C941-A095-3DD499AD5808}" destId="{E5E19900-E410-CC4E-B779-2132FF7F8FAC}" srcOrd="0" destOrd="0" presId="urn:microsoft.com/office/officeart/2005/8/layout/radial5"/>
    <dgm:cxn modelId="{EE7E3E7A-CF95-1E4C-930A-B942987F267E}" type="presOf" srcId="{4E16AC72-183E-664C-99A7-D502E55930A1}" destId="{02A39EA9-2EA4-C048-81A3-8FBBF986F193}" srcOrd="0" destOrd="0" presId="urn:microsoft.com/office/officeart/2005/8/layout/radial5"/>
    <dgm:cxn modelId="{51859E7F-61F8-F942-97AB-D36B3FEA08D9}" type="presOf" srcId="{3F17AC0C-2C47-514D-AB75-9F837ABCADCA}" destId="{B761C454-B623-C845-BE03-7DA909FE7518}" srcOrd="0" destOrd="0" presId="urn:microsoft.com/office/officeart/2005/8/layout/radial5"/>
    <dgm:cxn modelId="{3B6D0C81-EB9A-7044-A8FF-27B21BB8EE29}" srcId="{3B6133AB-C4FC-D641-9F00-6941F42F4CC9}" destId="{B9402A85-C5C2-4A4F-82BE-0227EB301B12}" srcOrd="5" destOrd="0" parTransId="{DCB4D0E4-E069-034B-85F1-B8E2BB3BD127}" sibTransId="{D798E1D2-6CF2-794E-860B-EF10BD42E1F1}"/>
    <dgm:cxn modelId="{97E40D84-A181-B047-898E-759387CFFCA5}" srcId="{3B6133AB-C4FC-D641-9F00-6941F42F4CC9}" destId="{D32E4984-5319-C847-841D-DEE863C36051}" srcOrd="9" destOrd="0" parTransId="{A18F01C8-4FA2-6D40-A8CB-CE85F6EE8E9F}" sibTransId="{888CDDA6-822C-9540-9DB0-A7594E0EAC4D}"/>
    <dgm:cxn modelId="{ECE63892-7931-8548-A2F9-D8C13DC399AC}" type="presOf" srcId="{D6788A7E-4591-DB46-B232-16884F2A366C}" destId="{7DFF7EBD-CC1D-4B49-94EB-15BE2AA7294B}" srcOrd="0" destOrd="0" presId="urn:microsoft.com/office/officeart/2005/8/layout/radial5"/>
    <dgm:cxn modelId="{C2FBCA97-2030-9144-AD9B-B069E178AFA1}" type="presOf" srcId="{8574C003-0F01-0B4E-A7B8-6BDA9D5C2F20}" destId="{EFE373BB-76DF-3043-B3A0-52486C3169D9}" srcOrd="0" destOrd="0" presId="urn:microsoft.com/office/officeart/2005/8/layout/radial5"/>
    <dgm:cxn modelId="{1CB2FE97-E6C0-0F40-A2BE-BC85CD718709}" type="presOf" srcId="{5ABB2651-E0EA-C047-9AC4-15B8B31FD6EA}" destId="{CEF99DEB-C34A-B444-81AC-7B11302CC4E8}" srcOrd="1" destOrd="0" presId="urn:microsoft.com/office/officeart/2005/8/layout/radial5"/>
    <dgm:cxn modelId="{F488639B-7EF8-564B-B727-0CC004C4B881}" type="presOf" srcId="{4514C8B9-F219-0147-8802-53DEB57965FE}" destId="{49479958-CAD9-FD40-B7BF-B36972ADA0DB}" srcOrd="0" destOrd="0" presId="urn:microsoft.com/office/officeart/2005/8/layout/radial5"/>
    <dgm:cxn modelId="{4664459E-D06A-4C42-B508-96A227B3D4C2}" type="presOf" srcId="{B9402A85-C5C2-4A4F-82BE-0227EB301B12}" destId="{336E11E7-0CF3-F846-AEE2-4A62C2D8B8D7}" srcOrd="0" destOrd="0" presId="urn:microsoft.com/office/officeart/2005/8/layout/radial5"/>
    <dgm:cxn modelId="{C71A309F-2412-DF47-8046-8C0F9F66C078}" srcId="{3B6133AB-C4FC-D641-9F00-6941F42F4CC9}" destId="{4E16AC72-183E-664C-99A7-D502E55930A1}" srcOrd="10" destOrd="0" parTransId="{7F655178-1093-5548-9F6C-FE5E299EDB84}" sibTransId="{597E26E7-E307-BB43-9B83-038EF23EBB1D}"/>
    <dgm:cxn modelId="{97EF23AF-514C-5E4C-8EA0-646991682918}" type="presOf" srcId="{C6A84DD4-9B71-C941-A095-3DD499AD5808}" destId="{927121DE-9DC6-0446-84CC-D6664519C120}" srcOrd="1" destOrd="0" presId="urn:microsoft.com/office/officeart/2005/8/layout/radial5"/>
    <dgm:cxn modelId="{2A82C2B7-4A97-F548-AE2B-54B382067663}" srcId="{3B6133AB-C4FC-D641-9F00-6941F42F4CC9}" destId="{D04440A3-72F7-614C-8A18-678C404E6CA2}" srcOrd="7" destOrd="0" parTransId="{5ABB2651-E0EA-C047-9AC4-15B8B31FD6EA}" sibTransId="{C3BC0A39-F7BD-9448-8FC7-18D05026CBC8}"/>
    <dgm:cxn modelId="{FB880ABF-80B1-0341-9E1F-9F0FCEA0AB25}" type="presOf" srcId="{9F47AF58-E595-C242-BBBA-A5826657FD94}" destId="{2469D50C-74D8-8148-B1D7-96E98CC3B110}" srcOrd="0" destOrd="0" presId="urn:microsoft.com/office/officeart/2005/8/layout/radial5"/>
    <dgm:cxn modelId="{8A88FFC9-E4AD-9946-B7C2-19022E513575}" type="presOf" srcId="{D80AECA8-B670-2247-9C7C-9F5AC5907357}" destId="{56AA3CEC-8F26-644F-8A03-D264EF08A338}" srcOrd="1" destOrd="0" presId="urn:microsoft.com/office/officeart/2005/8/layout/radial5"/>
    <dgm:cxn modelId="{597283CC-A750-BF42-ADB4-B007A153FCA9}" type="presOf" srcId="{A18F01C8-4FA2-6D40-A8CB-CE85F6EE8E9F}" destId="{47167560-3942-7243-BFE3-4D1F37D48D0C}" srcOrd="0" destOrd="0" presId="urn:microsoft.com/office/officeart/2005/8/layout/radial5"/>
    <dgm:cxn modelId="{C6F687ED-FF07-694D-9910-31B29A304CCB}" type="presOf" srcId="{44A7619D-98AD-DA43-A383-05D4D4375D50}" destId="{8477399F-555D-C743-8A84-7079756943A7}" srcOrd="1" destOrd="0" presId="urn:microsoft.com/office/officeart/2005/8/layout/radial5"/>
    <dgm:cxn modelId="{AE011BF0-904A-6344-995F-D477B8E9BCF5}" type="presOf" srcId="{DCB4D0E4-E069-034B-85F1-B8E2BB3BD127}" destId="{60B86ADF-4BE1-6E42-A523-25DB577C2C76}" srcOrd="0" destOrd="0" presId="urn:microsoft.com/office/officeart/2005/8/layout/radial5"/>
    <dgm:cxn modelId="{46F606F3-E0D4-2048-BA82-C24E411C52C6}" srcId="{A3E18833-37C3-EB4C-AD7C-DA046DD2F95B}" destId="{3B6133AB-C4FC-D641-9F00-6941F42F4CC9}" srcOrd="0" destOrd="0" parTransId="{25131662-0D03-0D41-AB54-B8AE510C2977}" sibTransId="{108CA073-1761-674B-89BD-608B254E22F0}"/>
    <dgm:cxn modelId="{08900225-450B-CF43-A241-33A8BF92F5A0}" type="presParOf" srcId="{74684761-3BF3-AE42-8D7E-2568403B86E3}" destId="{A07782B4-FBB5-544D-899F-5E482F8608DC}" srcOrd="0" destOrd="0" presId="urn:microsoft.com/office/officeart/2005/8/layout/radial5"/>
    <dgm:cxn modelId="{3F444F27-FC20-7F46-AF7B-8DDE101A456F}" type="presParOf" srcId="{74684761-3BF3-AE42-8D7E-2568403B86E3}" destId="{3417B4BE-DA68-124E-A500-F8E75C4799AD}" srcOrd="1" destOrd="0" presId="urn:microsoft.com/office/officeart/2005/8/layout/radial5"/>
    <dgm:cxn modelId="{34B613CD-38E6-714D-B9FC-22DBC1ADB169}" type="presParOf" srcId="{3417B4BE-DA68-124E-A500-F8E75C4799AD}" destId="{0164FD56-08E8-1740-B4FF-A24B068066AC}" srcOrd="0" destOrd="0" presId="urn:microsoft.com/office/officeart/2005/8/layout/radial5"/>
    <dgm:cxn modelId="{9966C272-F6D1-CA42-AC94-0D41A77052C1}" type="presParOf" srcId="{74684761-3BF3-AE42-8D7E-2568403B86E3}" destId="{B4F08250-A92B-B54D-A719-756E4B0216EB}" srcOrd="2" destOrd="0" presId="urn:microsoft.com/office/officeart/2005/8/layout/radial5"/>
    <dgm:cxn modelId="{391B7BE5-3D9E-1445-BD88-3B944F326B8A}" type="presParOf" srcId="{74684761-3BF3-AE42-8D7E-2568403B86E3}" destId="{2469D50C-74D8-8148-B1D7-96E98CC3B110}" srcOrd="3" destOrd="0" presId="urn:microsoft.com/office/officeart/2005/8/layout/radial5"/>
    <dgm:cxn modelId="{F225CFA6-07FE-124F-A894-DE30A8760808}" type="presParOf" srcId="{2469D50C-74D8-8148-B1D7-96E98CC3B110}" destId="{E686F251-E3D6-3049-8F2C-DC430E375FD8}" srcOrd="0" destOrd="0" presId="urn:microsoft.com/office/officeart/2005/8/layout/radial5"/>
    <dgm:cxn modelId="{066AA0DD-16F2-1344-AA99-B1E0EE878D8A}" type="presParOf" srcId="{74684761-3BF3-AE42-8D7E-2568403B86E3}" destId="{49479958-CAD9-FD40-B7BF-B36972ADA0DB}" srcOrd="4" destOrd="0" presId="urn:microsoft.com/office/officeart/2005/8/layout/radial5"/>
    <dgm:cxn modelId="{EB7D76AF-993E-6648-BE42-7FDF59EAC072}" type="presParOf" srcId="{74684761-3BF3-AE42-8D7E-2568403B86E3}" destId="{B761C454-B623-C845-BE03-7DA909FE7518}" srcOrd="5" destOrd="0" presId="urn:microsoft.com/office/officeart/2005/8/layout/radial5"/>
    <dgm:cxn modelId="{06B326F5-5FFA-0844-9708-4226122A6107}" type="presParOf" srcId="{B761C454-B623-C845-BE03-7DA909FE7518}" destId="{D74AEBA2-B0A3-DC42-9DD3-8B7C7380F986}" srcOrd="0" destOrd="0" presId="urn:microsoft.com/office/officeart/2005/8/layout/radial5"/>
    <dgm:cxn modelId="{69FE9CFD-5EAC-5E48-9532-974EC629F675}" type="presParOf" srcId="{74684761-3BF3-AE42-8D7E-2568403B86E3}" destId="{7DFF7EBD-CC1D-4B49-94EB-15BE2AA7294B}" srcOrd="6" destOrd="0" presId="urn:microsoft.com/office/officeart/2005/8/layout/radial5"/>
    <dgm:cxn modelId="{B4BC36C1-9AA2-2240-88A3-D75243735868}" type="presParOf" srcId="{74684761-3BF3-AE42-8D7E-2568403B86E3}" destId="{E5E19900-E410-CC4E-B779-2132FF7F8FAC}" srcOrd="7" destOrd="0" presId="urn:microsoft.com/office/officeart/2005/8/layout/radial5"/>
    <dgm:cxn modelId="{DD8F321A-F3A3-1A4B-B011-740A38933920}" type="presParOf" srcId="{E5E19900-E410-CC4E-B779-2132FF7F8FAC}" destId="{927121DE-9DC6-0446-84CC-D6664519C120}" srcOrd="0" destOrd="0" presId="urn:microsoft.com/office/officeart/2005/8/layout/radial5"/>
    <dgm:cxn modelId="{814FE7C7-E5C4-864F-BE7E-ED1DD1BA6CC8}" type="presParOf" srcId="{74684761-3BF3-AE42-8D7E-2568403B86E3}" destId="{8F54A091-915A-CF4E-9ADB-5B17C6814509}" srcOrd="8" destOrd="0" presId="urn:microsoft.com/office/officeart/2005/8/layout/radial5"/>
    <dgm:cxn modelId="{326600A3-181B-E643-BA60-9B81100B4922}" type="presParOf" srcId="{74684761-3BF3-AE42-8D7E-2568403B86E3}" destId="{5AB0240A-3362-0E49-AE09-A3CE9AD24816}" srcOrd="9" destOrd="0" presId="urn:microsoft.com/office/officeart/2005/8/layout/radial5"/>
    <dgm:cxn modelId="{66A57A5C-9E00-8C41-9B5D-B76BAAE0E4A6}" type="presParOf" srcId="{5AB0240A-3362-0E49-AE09-A3CE9AD24816}" destId="{8477399F-555D-C743-8A84-7079756943A7}" srcOrd="0" destOrd="0" presId="urn:microsoft.com/office/officeart/2005/8/layout/radial5"/>
    <dgm:cxn modelId="{C3CE8C48-5DEE-364E-8914-C0219458D556}" type="presParOf" srcId="{74684761-3BF3-AE42-8D7E-2568403B86E3}" destId="{FEE7EED3-5EAA-B342-A86E-10F442DA8501}" srcOrd="10" destOrd="0" presId="urn:microsoft.com/office/officeart/2005/8/layout/radial5"/>
    <dgm:cxn modelId="{682A20FA-4B8D-C04C-BB24-D5E0375E1E97}" type="presParOf" srcId="{74684761-3BF3-AE42-8D7E-2568403B86E3}" destId="{60B86ADF-4BE1-6E42-A523-25DB577C2C76}" srcOrd="11" destOrd="0" presId="urn:microsoft.com/office/officeart/2005/8/layout/radial5"/>
    <dgm:cxn modelId="{785D471F-204A-6248-B84B-85FDE0B11476}" type="presParOf" srcId="{60B86ADF-4BE1-6E42-A523-25DB577C2C76}" destId="{8809029B-8814-554D-88A2-007BDFE84964}" srcOrd="0" destOrd="0" presId="urn:microsoft.com/office/officeart/2005/8/layout/radial5"/>
    <dgm:cxn modelId="{86F6594A-2DFA-8A40-8B04-10264C3A1A62}" type="presParOf" srcId="{74684761-3BF3-AE42-8D7E-2568403B86E3}" destId="{336E11E7-0CF3-F846-AEE2-4A62C2D8B8D7}" srcOrd="12" destOrd="0" presId="urn:microsoft.com/office/officeart/2005/8/layout/radial5"/>
    <dgm:cxn modelId="{85576C2F-8663-4C43-AC0E-16A7EAD341A3}" type="presParOf" srcId="{74684761-3BF3-AE42-8D7E-2568403B86E3}" destId="{CDD4B3A0-7FF0-D148-B59A-EF7EDED172FD}" srcOrd="13" destOrd="0" presId="urn:microsoft.com/office/officeart/2005/8/layout/radial5"/>
    <dgm:cxn modelId="{F4049086-4893-1F47-89B2-D27BD9D85C02}" type="presParOf" srcId="{CDD4B3A0-7FF0-D148-B59A-EF7EDED172FD}" destId="{6AF09AC8-A896-7846-8831-E6837C2D5B4D}" srcOrd="0" destOrd="0" presId="urn:microsoft.com/office/officeart/2005/8/layout/radial5"/>
    <dgm:cxn modelId="{9DD258F6-8CFE-8646-BC1A-A9922BAA06B0}" type="presParOf" srcId="{74684761-3BF3-AE42-8D7E-2568403B86E3}" destId="{6DCE047D-5C8E-F942-9D65-19600342D0F1}" srcOrd="14" destOrd="0" presId="urn:microsoft.com/office/officeart/2005/8/layout/radial5"/>
    <dgm:cxn modelId="{C3595894-9FB6-5248-A1C6-8875AC1684C1}" type="presParOf" srcId="{74684761-3BF3-AE42-8D7E-2568403B86E3}" destId="{C45C81A2-6CD2-D64C-A367-20547DAFEA9F}" srcOrd="15" destOrd="0" presId="urn:microsoft.com/office/officeart/2005/8/layout/radial5"/>
    <dgm:cxn modelId="{FD4B6FF7-4C67-C940-9238-BB604DB297D6}" type="presParOf" srcId="{C45C81A2-6CD2-D64C-A367-20547DAFEA9F}" destId="{CEF99DEB-C34A-B444-81AC-7B11302CC4E8}" srcOrd="0" destOrd="0" presId="urn:microsoft.com/office/officeart/2005/8/layout/radial5"/>
    <dgm:cxn modelId="{F77BA073-5665-8840-926E-846136298AEA}" type="presParOf" srcId="{74684761-3BF3-AE42-8D7E-2568403B86E3}" destId="{400FA35A-785B-DA48-8705-2B98AEA42EBF}" srcOrd="16" destOrd="0" presId="urn:microsoft.com/office/officeart/2005/8/layout/radial5"/>
    <dgm:cxn modelId="{6C9CE352-D5EF-3747-AE02-AA680F01B039}" type="presParOf" srcId="{74684761-3BF3-AE42-8D7E-2568403B86E3}" destId="{D78F8583-E16D-B546-ABE7-630565611B69}" srcOrd="17" destOrd="0" presId="urn:microsoft.com/office/officeart/2005/8/layout/radial5"/>
    <dgm:cxn modelId="{01CDE06A-5D65-0F48-9673-724758DF6603}" type="presParOf" srcId="{D78F8583-E16D-B546-ABE7-630565611B69}" destId="{56AA3CEC-8F26-644F-8A03-D264EF08A338}" srcOrd="0" destOrd="0" presId="urn:microsoft.com/office/officeart/2005/8/layout/radial5"/>
    <dgm:cxn modelId="{EC2E069B-2DD2-B143-B267-07354FBEB986}" type="presParOf" srcId="{74684761-3BF3-AE42-8D7E-2568403B86E3}" destId="{EFE373BB-76DF-3043-B3A0-52486C3169D9}" srcOrd="18" destOrd="0" presId="urn:microsoft.com/office/officeart/2005/8/layout/radial5"/>
    <dgm:cxn modelId="{E925AA41-05A6-BF41-956A-BAF3C4F80F60}" type="presParOf" srcId="{74684761-3BF3-AE42-8D7E-2568403B86E3}" destId="{47167560-3942-7243-BFE3-4D1F37D48D0C}" srcOrd="19" destOrd="0" presId="urn:microsoft.com/office/officeart/2005/8/layout/radial5"/>
    <dgm:cxn modelId="{A0743D2F-9B4B-D644-A339-C7E8DB4011EA}" type="presParOf" srcId="{47167560-3942-7243-BFE3-4D1F37D48D0C}" destId="{75E8814C-A58F-184A-AC4E-355B7643B9E9}" srcOrd="0" destOrd="0" presId="urn:microsoft.com/office/officeart/2005/8/layout/radial5"/>
    <dgm:cxn modelId="{846C3F60-EC99-E74A-8A92-4445D148D47F}" type="presParOf" srcId="{74684761-3BF3-AE42-8D7E-2568403B86E3}" destId="{A12FC57E-5566-FF40-A393-A10D9EE509C8}" srcOrd="20" destOrd="0" presId="urn:microsoft.com/office/officeart/2005/8/layout/radial5"/>
    <dgm:cxn modelId="{A16ECE5F-95CF-CD45-8268-5409D58E2853}" type="presParOf" srcId="{74684761-3BF3-AE42-8D7E-2568403B86E3}" destId="{26B58ADA-373E-7844-ACED-709D9E8AC245}" srcOrd="21" destOrd="0" presId="urn:microsoft.com/office/officeart/2005/8/layout/radial5"/>
    <dgm:cxn modelId="{267E8191-27B6-D44D-81B5-2A36439D9C01}" type="presParOf" srcId="{26B58ADA-373E-7844-ACED-709D9E8AC245}" destId="{C639C2C8-8C1E-FC4E-B773-AECFCC560966}" srcOrd="0" destOrd="0" presId="urn:microsoft.com/office/officeart/2005/8/layout/radial5"/>
    <dgm:cxn modelId="{F663A8C7-57CE-0D47-A5E9-2C6D7E841141}" type="presParOf" srcId="{74684761-3BF3-AE42-8D7E-2568403B86E3}" destId="{02A39EA9-2EA4-C048-81A3-8FBBF986F193}" srcOrd="2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782B4-FBB5-544D-899F-5E482F8608DC}">
      <dsp:nvSpPr>
        <dsp:cNvPr id="0" name=""/>
        <dsp:cNvSpPr/>
      </dsp:nvSpPr>
      <dsp:spPr>
        <a:xfrm>
          <a:off x="5000186" y="2236307"/>
          <a:ext cx="1768706" cy="114405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Ffactorau o fewn cymdeithas sy’n achosi gwahaniaethu</a:t>
          </a:r>
        </a:p>
      </dsp:txBody>
      <dsp:txXfrm>
        <a:off x="5259207" y="2403850"/>
        <a:ext cx="1250664" cy="808972"/>
      </dsp:txXfrm>
    </dsp:sp>
    <dsp:sp modelId="{3417B4BE-DA68-124E-A500-F8E75C4799AD}">
      <dsp:nvSpPr>
        <dsp:cNvPr id="0" name=""/>
        <dsp:cNvSpPr/>
      </dsp:nvSpPr>
      <dsp:spPr>
        <a:xfrm rot="16261086">
          <a:off x="5509789" y="1259604"/>
          <a:ext cx="795706" cy="49741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583076" y="1433688"/>
        <a:ext cx="646481" cy="298451"/>
      </dsp:txXfrm>
    </dsp:sp>
    <dsp:sp modelId="{B4F08250-A92B-B54D-A719-756E4B0216EB}">
      <dsp:nvSpPr>
        <dsp:cNvPr id="0" name=""/>
        <dsp:cNvSpPr/>
      </dsp:nvSpPr>
      <dsp:spPr>
        <a:xfrm>
          <a:off x="5035609" y="0"/>
          <a:ext cx="1784609" cy="73525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Tlodi</a:t>
          </a:r>
          <a:r>
            <a:rPr lang="en-GB" sz="1400" kern="1200" dirty="0">
              <a:solidFill>
                <a:schemeClr val="tx1"/>
              </a:solidFill>
              <a:latin typeface="Arial" panose="020B0604020202020204" pitchFamily="34" charset="0"/>
              <a:cs typeface="Arial" panose="020B0604020202020204" pitchFamily="34" charset="0"/>
            </a:rPr>
            <a:t>	</a:t>
          </a:r>
        </a:p>
      </dsp:txBody>
      <dsp:txXfrm>
        <a:off x="5296959" y="107676"/>
        <a:ext cx="1261909" cy="519907"/>
      </dsp:txXfrm>
    </dsp:sp>
    <dsp:sp modelId="{2469D50C-74D8-8148-B1D7-96E98CC3B110}">
      <dsp:nvSpPr>
        <dsp:cNvPr id="0" name=""/>
        <dsp:cNvSpPr/>
      </dsp:nvSpPr>
      <dsp:spPr>
        <a:xfrm rot="19310979">
          <a:off x="6383890" y="1404099"/>
          <a:ext cx="1082717" cy="49741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6399828" y="1549672"/>
        <a:ext cx="933492" cy="298451"/>
      </dsp:txXfrm>
    </dsp:sp>
    <dsp:sp modelId="{49479958-CAD9-FD40-B7BF-B36972ADA0DB}">
      <dsp:nvSpPr>
        <dsp:cNvPr id="0" name=""/>
        <dsp:cNvSpPr/>
      </dsp:nvSpPr>
      <dsp:spPr>
        <a:xfrm>
          <a:off x="7364044" y="399336"/>
          <a:ext cx="2240433" cy="733733"/>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Diffyg addysg ddefnyddiol</a:t>
          </a:r>
        </a:p>
      </dsp:txBody>
      <dsp:txXfrm>
        <a:off x="7692148" y="506789"/>
        <a:ext cx="1584225" cy="518827"/>
      </dsp:txXfrm>
    </dsp:sp>
    <dsp:sp modelId="{B761C454-B623-C845-BE03-7DA909FE7518}">
      <dsp:nvSpPr>
        <dsp:cNvPr id="0" name=""/>
        <dsp:cNvSpPr/>
      </dsp:nvSpPr>
      <dsp:spPr>
        <a:xfrm rot="20871010">
          <a:off x="7065736" y="2212001"/>
          <a:ext cx="866963" cy="497417"/>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7067407" y="2327188"/>
        <a:ext cx="717738" cy="298451"/>
      </dsp:txXfrm>
    </dsp:sp>
    <dsp:sp modelId="{7DFF7EBD-CC1D-4B49-94EB-15BE2AA7294B}">
      <dsp:nvSpPr>
        <dsp:cNvPr id="0" name=""/>
        <dsp:cNvSpPr/>
      </dsp:nvSpPr>
      <dsp:spPr>
        <a:xfrm>
          <a:off x="8153456" y="1738671"/>
          <a:ext cx="2118167" cy="706349"/>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Rhagdybiaethau</a:t>
          </a:r>
        </a:p>
      </dsp:txBody>
      <dsp:txXfrm>
        <a:off x="8463654" y="1842113"/>
        <a:ext cx="1497771" cy="499465"/>
      </dsp:txXfrm>
    </dsp:sp>
    <dsp:sp modelId="{E5E19900-E410-CC4E-B779-2132FF7F8FAC}">
      <dsp:nvSpPr>
        <dsp:cNvPr id="0" name=""/>
        <dsp:cNvSpPr/>
      </dsp:nvSpPr>
      <dsp:spPr>
        <a:xfrm rot="853485">
          <a:off x="7037685" y="2959941"/>
          <a:ext cx="852027" cy="49741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7039973" y="3041090"/>
        <a:ext cx="702802" cy="298451"/>
      </dsp:txXfrm>
    </dsp:sp>
    <dsp:sp modelId="{8F54A091-915A-CF4E-9ADB-5B17C6814509}">
      <dsp:nvSpPr>
        <dsp:cNvPr id="0" name=""/>
        <dsp:cNvSpPr/>
      </dsp:nvSpPr>
      <dsp:spPr>
        <a:xfrm>
          <a:off x="8137066" y="3142343"/>
          <a:ext cx="2169976" cy="102409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Gwahaniaethu mewn cyflogaeth</a:t>
          </a:r>
        </a:p>
      </dsp:txBody>
      <dsp:txXfrm>
        <a:off x="8454852" y="3292318"/>
        <a:ext cx="1534404" cy="724145"/>
      </dsp:txXfrm>
    </dsp:sp>
    <dsp:sp modelId="{5AB0240A-3362-0E49-AE09-A3CE9AD24816}">
      <dsp:nvSpPr>
        <dsp:cNvPr id="0" name=""/>
        <dsp:cNvSpPr/>
      </dsp:nvSpPr>
      <dsp:spPr>
        <a:xfrm rot="2339103">
          <a:off x="6634190" y="3544654"/>
          <a:ext cx="934810" cy="497417"/>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6650805" y="3597197"/>
        <a:ext cx="785585" cy="298451"/>
      </dsp:txXfrm>
    </dsp:sp>
    <dsp:sp modelId="{FEE7EED3-5EAA-B342-A86E-10F442DA8501}">
      <dsp:nvSpPr>
        <dsp:cNvPr id="0" name=""/>
        <dsp:cNvSpPr/>
      </dsp:nvSpPr>
      <dsp:spPr>
        <a:xfrm>
          <a:off x="7407529" y="4329274"/>
          <a:ext cx="1488164" cy="627842"/>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Dibrisio</a:t>
          </a:r>
        </a:p>
      </dsp:txBody>
      <dsp:txXfrm>
        <a:off x="7625466" y="4421219"/>
        <a:ext cx="1052290" cy="443952"/>
      </dsp:txXfrm>
    </dsp:sp>
    <dsp:sp modelId="{60B86ADF-4BE1-6E42-A523-25DB577C2C76}">
      <dsp:nvSpPr>
        <dsp:cNvPr id="0" name=""/>
        <dsp:cNvSpPr/>
      </dsp:nvSpPr>
      <dsp:spPr>
        <a:xfrm rot="4691932">
          <a:off x="5775180" y="3778734"/>
          <a:ext cx="728138" cy="49741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834533" y="3805182"/>
        <a:ext cx="578913" cy="298451"/>
      </dsp:txXfrm>
    </dsp:sp>
    <dsp:sp modelId="{336E11E7-0CF3-F846-AEE2-4A62C2D8B8D7}">
      <dsp:nvSpPr>
        <dsp:cNvPr id="0" name=""/>
        <dsp:cNvSpPr/>
      </dsp:nvSpPr>
      <dsp:spPr>
        <a:xfrm>
          <a:off x="5527110" y="4718265"/>
          <a:ext cx="1673433" cy="76812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Ddim yn rhagweld anghenion</a:t>
          </a:r>
        </a:p>
      </dsp:txBody>
      <dsp:txXfrm>
        <a:off x="5772179" y="4830754"/>
        <a:ext cx="1183295" cy="543144"/>
      </dsp:txXfrm>
    </dsp:sp>
    <dsp:sp modelId="{CDD4B3A0-7FF0-D148-B59A-EF7EDED172FD}">
      <dsp:nvSpPr>
        <dsp:cNvPr id="0" name=""/>
        <dsp:cNvSpPr/>
      </dsp:nvSpPr>
      <dsp:spPr>
        <a:xfrm rot="7473659">
          <a:off x="4731137" y="3668880"/>
          <a:ext cx="778588" cy="49741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848076" y="3706918"/>
        <a:ext cx="629363" cy="298451"/>
      </dsp:txXfrm>
    </dsp:sp>
    <dsp:sp modelId="{6DCE047D-5C8E-F942-9D65-19600342D0F1}">
      <dsp:nvSpPr>
        <dsp:cNvPr id="0" name=""/>
        <dsp:cNvSpPr/>
      </dsp:nvSpPr>
      <dsp:spPr>
        <a:xfrm>
          <a:off x="3508978" y="4502022"/>
          <a:ext cx="1712287" cy="102409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Gwybodaeth anhygyrch</a:t>
          </a:r>
        </a:p>
      </dsp:txBody>
      <dsp:txXfrm>
        <a:off x="3759737" y="4651997"/>
        <a:ext cx="1210769" cy="724145"/>
      </dsp:txXfrm>
    </dsp:sp>
    <dsp:sp modelId="{C45C81A2-6CD2-D64C-A367-20547DAFEA9F}">
      <dsp:nvSpPr>
        <dsp:cNvPr id="0" name=""/>
        <dsp:cNvSpPr/>
      </dsp:nvSpPr>
      <dsp:spPr>
        <a:xfrm rot="9194727">
          <a:off x="3781892" y="3350745"/>
          <a:ext cx="1066813" cy="497417"/>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923129" y="3416640"/>
        <a:ext cx="917588" cy="298451"/>
      </dsp:txXfrm>
    </dsp:sp>
    <dsp:sp modelId="{400FA35A-785B-DA48-8705-2B98AEA42EBF}">
      <dsp:nvSpPr>
        <dsp:cNvPr id="0" name=""/>
        <dsp:cNvSpPr/>
      </dsp:nvSpPr>
      <dsp:spPr>
        <a:xfrm>
          <a:off x="2168965" y="3910054"/>
          <a:ext cx="1375779" cy="84932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Rhagfarn</a:t>
          </a:r>
        </a:p>
      </dsp:txBody>
      <dsp:txXfrm>
        <a:off x="2370443" y="4034434"/>
        <a:ext cx="972823" cy="600563"/>
      </dsp:txXfrm>
    </dsp:sp>
    <dsp:sp modelId="{D78F8583-E16D-B546-ABE7-630565611B69}">
      <dsp:nvSpPr>
        <dsp:cNvPr id="0" name=""/>
        <dsp:cNvSpPr/>
      </dsp:nvSpPr>
      <dsp:spPr>
        <a:xfrm rot="10380950">
          <a:off x="3665198" y="2772770"/>
          <a:ext cx="958907" cy="49741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813869" y="2863180"/>
        <a:ext cx="809682" cy="298451"/>
      </dsp:txXfrm>
    </dsp:sp>
    <dsp:sp modelId="{EFE373BB-76DF-3043-B3A0-52486C3169D9}">
      <dsp:nvSpPr>
        <dsp:cNvPr id="0" name=""/>
        <dsp:cNvSpPr/>
      </dsp:nvSpPr>
      <dsp:spPr>
        <a:xfrm>
          <a:off x="1593007" y="2721431"/>
          <a:ext cx="1642188" cy="102409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Cludiant anhygyrch</a:t>
          </a:r>
        </a:p>
      </dsp:txBody>
      <dsp:txXfrm>
        <a:off x="1833500" y="2871406"/>
        <a:ext cx="1161202" cy="724145"/>
      </dsp:txXfrm>
    </dsp:sp>
    <dsp:sp modelId="{47167560-3942-7243-BFE3-4D1F37D48D0C}">
      <dsp:nvSpPr>
        <dsp:cNvPr id="0" name=""/>
        <dsp:cNvSpPr/>
      </dsp:nvSpPr>
      <dsp:spPr>
        <a:xfrm rot="11607221">
          <a:off x="3678849" y="2150403"/>
          <a:ext cx="990117" cy="497417"/>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826027" y="2267245"/>
        <a:ext cx="840892" cy="298451"/>
      </dsp:txXfrm>
    </dsp:sp>
    <dsp:sp modelId="{A12FC57E-5566-FF40-A393-A10D9EE509C8}">
      <dsp:nvSpPr>
        <dsp:cNvPr id="0" name=""/>
        <dsp:cNvSpPr/>
      </dsp:nvSpPr>
      <dsp:spPr>
        <a:xfrm>
          <a:off x="1549195" y="1469035"/>
          <a:ext cx="1754551" cy="1024095"/>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Gwasanaethau ar wahân</a:t>
          </a:r>
        </a:p>
      </dsp:txBody>
      <dsp:txXfrm>
        <a:off x="1806143" y="1619010"/>
        <a:ext cx="1240655" cy="724145"/>
      </dsp:txXfrm>
    </dsp:sp>
    <dsp:sp modelId="{26B58ADA-373E-7844-ACED-709D9E8AC245}">
      <dsp:nvSpPr>
        <dsp:cNvPr id="0" name=""/>
        <dsp:cNvSpPr/>
      </dsp:nvSpPr>
      <dsp:spPr>
        <a:xfrm rot="13163678">
          <a:off x="4220819" y="1414154"/>
          <a:ext cx="1066553" cy="49741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353092" y="1560990"/>
        <a:ext cx="917328" cy="298451"/>
      </dsp:txXfrm>
    </dsp:sp>
    <dsp:sp modelId="{02A39EA9-2EA4-C048-81A3-8FBBF986F193}">
      <dsp:nvSpPr>
        <dsp:cNvPr id="0" name=""/>
        <dsp:cNvSpPr/>
      </dsp:nvSpPr>
      <dsp:spPr>
        <a:xfrm>
          <a:off x="2076595" y="164125"/>
          <a:ext cx="2356259" cy="96893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Credu yn y model meddygol</a:t>
          </a:r>
        </a:p>
      </dsp:txBody>
      <dsp:txXfrm>
        <a:off x="2421661" y="306023"/>
        <a:ext cx="1666127" cy="6851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782B4-FBB5-544D-899F-5E482F8608DC}">
      <dsp:nvSpPr>
        <dsp:cNvPr id="0" name=""/>
        <dsp:cNvSpPr/>
      </dsp:nvSpPr>
      <dsp:spPr>
        <a:xfrm>
          <a:off x="4861093" y="2270868"/>
          <a:ext cx="2046893" cy="107493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Factors within society that cause discrimination</a:t>
          </a:r>
        </a:p>
      </dsp:txBody>
      <dsp:txXfrm>
        <a:off x="5160854" y="2428289"/>
        <a:ext cx="1447371" cy="760094"/>
      </dsp:txXfrm>
    </dsp:sp>
    <dsp:sp modelId="{3417B4BE-DA68-124E-A500-F8E75C4799AD}">
      <dsp:nvSpPr>
        <dsp:cNvPr id="0" name=""/>
        <dsp:cNvSpPr/>
      </dsp:nvSpPr>
      <dsp:spPr>
        <a:xfrm rot="16261086">
          <a:off x="5500317" y="1277396"/>
          <a:ext cx="814018" cy="49741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573604" y="1451480"/>
        <a:ext cx="664793" cy="298451"/>
      </dsp:txXfrm>
    </dsp:sp>
    <dsp:sp modelId="{B4F08250-A92B-B54D-A719-756E4B0216EB}">
      <dsp:nvSpPr>
        <dsp:cNvPr id="0" name=""/>
        <dsp:cNvSpPr/>
      </dsp:nvSpPr>
      <dsp:spPr>
        <a:xfrm>
          <a:off x="5035609" y="0"/>
          <a:ext cx="1784609" cy="73525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Poverty	</a:t>
          </a:r>
        </a:p>
      </dsp:txBody>
      <dsp:txXfrm>
        <a:off x="5296959" y="107676"/>
        <a:ext cx="1261909" cy="519907"/>
      </dsp:txXfrm>
    </dsp:sp>
    <dsp:sp modelId="{2469D50C-74D8-8148-B1D7-96E98CC3B110}">
      <dsp:nvSpPr>
        <dsp:cNvPr id="0" name=""/>
        <dsp:cNvSpPr/>
      </dsp:nvSpPr>
      <dsp:spPr>
        <a:xfrm rot="19310979">
          <a:off x="6390806" y="1401407"/>
          <a:ext cx="1078232" cy="49741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6406744" y="1546980"/>
        <a:ext cx="929007" cy="298451"/>
      </dsp:txXfrm>
    </dsp:sp>
    <dsp:sp modelId="{49479958-CAD9-FD40-B7BF-B36972ADA0DB}">
      <dsp:nvSpPr>
        <dsp:cNvPr id="0" name=""/>
        <dsp:cNvSpPr/>
      </dsp:nvSpPr>
      <dsp:spPr>
        <a:xfrm>
          <a:off x="7364044" y="399336"/>
          <a:ext cx="2240433" cy="733733"/>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Lack of useful education</a:t>
          </a:r>
        </a:p>
      </dsp:txBody>
      <dsp:txXfrm>
        <a:off x="7692148" y="506789"/>
        <a:ext cx="1584225" cy="518827"/>
      </dsp:txXfrm>
    </dsp:sp>
    <dsp:sp modelId="{B761C454-B623-C845-BE03-7DA909FE7518}">
      <dsp:nvSpPr>
        <dsp:cNvPr id="0" name=""/>
        <dsp:cNvSpPr/>
      </dsp:nvSpPr>
      <dsp:spPr>
        <a:xfrm rot="20871010">
          <a:off x="7150525" y="2200041"/>
          <a:ext cx="808485" cy="497417"/>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7152196" y="2315228"/>
        <a:ext cx="659260" cy="298451"/>
      </dsp:txXfrm>
    </dsp:sp>
    <dsp:sp modelId="{7DFF7EBD-CC1D-4B49-94EB-15BE2AA7294B}">
      <dsp:nvSpPr>
        <dsp:cNvPr id="0" name=""/>
        <dsp:cNvSpPr/>
      </dsp:nvSpPr>
      <dsp:spPr>
        <a:xfrm>
          <a:off x="8153456" y="1738671"/>
          <a:ext cx="2118167" cy="706349"/>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Assumptions</a:t>
          </a:r>
        </a:p>
      </dsp:txBody>
      <dsp:txXfrm>
        <a:off x="8463654" y="1842113"/>
        <a:ext cx="1497771" cy="499465"/>
      </dsp:txXfrm>
    </dsp:sp>
    <dsp:sp modelId="{E5E19900-E410-CC4E-B779-2132FF7F8FAC}">
      <dsp:nvSpPr>
        <dsp:cNvPr id="0" name=""/>
        <dsp:cNvSpPr/>
      </dsp:nvSpPr>
      <dsp:spPr>
        <a:xfrm rot="853485">
          <a:off x="7115186" y="2972775"/>
          <a:ext cx="798278" cy="49741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7117474" y="3053924"/>
        <a:ext cx="649053" cy="298451"/>
      </dsp:txXfrm>
    </dsp:sp>
    <dsp:sp modelId="{8F54A091-915A-CF4E-9ADB-5B17C6814509}">
      <dsp:nvSpPr>
        <dsp:cNvPr id="0" name=""/>
        <dsp:cNvSpPr/>
      </dsp:nvSpPr>
      <dsp:spPr>
        <a:xfrm>
          <a:off x="8137066" y="3142343"/>
          <a:ext cx="2169976" cy="102409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Discrimination in employment</a:t>
          </a:r>
        </a:p>
      </dsp:txBody>
      <dsp:txXfrm>
        <a:off x="8454852" y="3292318"/>
        <a:ext cx="1534404" cy="724145"/>
      </dsp:txXfrm>
    </dsp:sp>
    <dsp:sp modelId="{5AB0240A-3362-0E49-AE09-A3CE9AD24816}">
      <dsp:nvSpPr>
        <dsp:cNvPr id="0" name=""/>
        <dsp:cNvSpPr/>
      </dsp:nvSpPr>
      <dsp:spPr>
        <a:xfrm rot="2339103">
          <a:off x="6638438" y="3546723"/>
          <a:ext cx="931426" cy="497417"/>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6655053" y="3599266"/>
        <a:ext cx="782201" cy="298451"/>
      </dsp:txXfrm>
    </dsp:sp>
    <dsp:sp modelId="{FEE7EED3-5EAA-B342-A86E-10F442DA8501}">
      <dsp:nvSpPr>
        <dsp:cNvPr id="0" name=""/>
        <dsp:cNvSpPr/>
      </dsp:nvSpPr>
      <dsp:spPr>
        <a:xfrm>
          <a:off x="7407529" y="4329274"/>
          <a:ext cx="1488164" cy="627842"/>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De-valuing</a:t>
          </a:r>
        </a:p>
      </dsp:txBody>
      <dsp:txXfrm>
        <a:off x="7625466" y="4421219"/>
        <a:ext cx="1052290" cy="443952"/>
      </dsp:txXfrm>
    </dsp:sp>
    <dsp:sp modelId="{60B86ADF-4BE1-6E42-A523-25DB577C2C76}">
      <dsp:nvSpPr>
        <dsp:cNvPr id="0" name=""/>
        <dsp:cNvSpPr/>
      </dsp:nvSpPr>
      <dsp:spPr>
        <a:xfrm rot="4691932">
          <a:off x="5762842" y="3761938"/>
          <a:ext cx="745797" cy="49741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822195" y="3788386"/>
        <a:ext cx="596572" cy="298451"/>
      </dsp:txXfrm>
    </dsp:sp>
    <dsp:sp modelId="{336E11E7-0CF3-F846-AEE2-4A62C2D8B8D7}">
      <dsp:nvSpPr>
        <dsp:cNvPr id="0" name=""/>
        <dsp:cNvSpPr/>
      </dsp:nvSpPr>
      <dsp:spPr>
        <a:xfrm>
          <a:off x="5527110" y="4718265"/>
          <a:ext cx="1673433" cy="76812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Needs not anticipated</a:t>
          </a:r>
        </a:p>
      </dsp:txBody>
      <dsp:txXfrm>
        <a:off x="5772179" y="4830754"/>
        <a:ext cx="1183295" cy="543144"/>
      </dsp:txXfrm>
    </dsp:sp>
    <dsp:sp modelId="{CDD4B3A0-7FF0-D148-B59A-EF7EDED172FD}">
      <dsp:nvSpPr>
        <dsp:cNvPr id="0" name=""/>
        <dsp:cNvSpPr/>
      </dsp:nvSpPr>
      <dsp:spPr>
        <a:xfrm rot="7473659">
          <a:off x="4731700" y="3660077"/>
          <a:ext cx="789590" cy="497417"/>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848639" y="3698115"/>
        <a:ext cx="640365" cy="298451"/>
      </dsp:txXfrm>
    </dsp:sp>
    <dsp:sp modelId="{6DCE047D-5C8E-F942-9D65-19600342D0F1}">
      <dsp:nvSpPr>
        <dsp:cNvPr id="0" name=""/>
        <dsp:cNvSpPr/>
      </dsp:nvSpPr>
      <dsp:spPr>
        <a:xfrm>
          <a:off x="3508978" y="4502022"/>
          <a:ext cx="1712287" cy="1024095"/>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Inaccessible information</a:t>
          </a:r>
        </a:p>
      </dsp:txBody>
      <dsp:txXfrm>
        <a:off x="3759737" y="4651997"/>
        <a:ext cx="1210769" cy="724145"/>
      </dsp:txXfrm>
    </dsp:sp>
    <dsp:sp modelId="{C45C81A2-6CD2-D64C-A367-20547DAFEA9F}">
      <dsp:nvSpPr>
        <dsp:cNvPr id="0" name=""/>
        <dsp:cNvSpPr/>
      </dsp:nvSpPr>
      <dsp:spPr>
        <a:xfrm rot="9194727">
          <a:off x="3772991" y="3361335"/>
          <a:ext cx="1042603" cy="497417"/>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914228" y="3427230"/>
        <a:ext cx="893378" cy="298451"/>
      </dsp:txXfrm>
    </dsp:sp>
    <dsp:sp modelId="{400FA35A-785B-DA48-8705-2B98AEA42EBF}">
      <dsp:nvSpPr>
        <dsp:cNvPr id="0" name=""/>
        <dsp:cNvSpPr/>
      </dsp:nvSpPr>
      <dsp:spPr>
        <a:xfrm>
          <a:off x="2168965" y="3910054"/>
          <a:ext cx="1375779" cy="84932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Prejudice</a:t>
          </a:r>
        </a:p>
      </dsp:txBody>
      <dsp:txXfrm>
        <a:off x="2370443" y="4034434"/>
        <a:ext cx="972823" cy="600563"/>
      </dsp:txXfrm>
    </dsp:sp>
    <dsp:sp modelId="{D78F8583-E16D-B546-ABE7-630565611B69}">
      <dsp:nvSpPr>
        <dsp:cNvPr id="0" name=""/>
        <dsp:cNvSpPr/>
      </dsp:nvSpPr>
      <dsp:spPr>
        <a:xfrm rot="10380950">
          <a:off x="3633506" y="2780832"/>
          <a:ext cx="890677" cy="49741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782177" y="2871242"/>
        <a:ext cx="741452" cy="298451"/>
      </dsp:txXfrm>
    </dsp:sp>
    <dsp:sp modelId="{EFE373BB-76DF-3043-B3A0-52486C3169D9}">
      <dsp:nvSpPr>
        <dsp:cNvPr id="0" name=""/>
        <dsp:cNvSpPr/>
      </dsp:nvSpPr>
      <dsp:spPr>
        <a:xfrm>
          <a:off x="1593007" y="2721431"/>
          <a:ext cx="1642188" cy="1024095"/>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Inaccessible transport</a:t>
          </a:r>
        </a:p>
      </dsp:txBody>
      <dsp:txXfrm>
        <a:off x="1833500" y="2871406"/>
        <a:ext cx="1161202" cy="724145"/>
      </dsp:txXfrm>
    </dsp:sp>
    <dsp:sp modelId="{47167560-3942-7243-BFE3-4D1F37D48D0C}">
      <dsp:nvSpPr>
        <dsp:cNvPr id="0" name=""/>
        <dsp:cNvSpPr/>
      </dsp:nvSpPr>
      <dsp:spPr>
        <a:xfrm rot="11607221">
          <a:off x="3654131" y="2137846"/>
          <a:ext cx="934575" cy="497417"/>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801309" y="2254688"/>
        <a:ext cx="785350" cy="298451"/>
      </dsp:txXfrm>
    </dsp:sp>
    <dsp:sp modelId="{A12FC57E-5566-FF40-A393-A10D9EE509C8}">
      <dsp:nvSpPr>
        <dsp:cNvPr id="0" name=""/>
        <dsp:cNvSpPr/>
      </dsp:nvSpPr>
      <dsp:spPr>
        <a:xfrm>
          <a:off x="1549195" y="1469035"/>
          <a:ext cx="1754551" cy="1024095"/>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Segregated services</a:t>
          </a:r>
        </a:p>
      </dsp:txBody>
      <dsp:txXfrm>
        <a:off x="1806143" y="1619010"/>
        <a:ext cx="1240655" cy="724145"/>
      </dsp:txXfrm>
    </dsp:sp>
    <dsp:sp modelId="{26B58ADA-373E-7844-ACED-709D9E8AC245}">
      <dsp:nvSpPr>
        <dsp:cNvPr id="0" name=""/>
        <dsp:cNvSpPr/>
      </dsp:nvSpPr>
      <dsp:spPr>
        <a:xfrm rot="13163678">
          <a:off x="4219643" y="1412391"/>
          <a:ext cx="1063693" cy="497417"/>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351916" y="1559227"/>
        <a:ext cx="914468" cy="298451"/>
      </dsp:txXfrm>
    </dsp:sp>
    <dsp:sp modelId="{02A39EA9-2EA4-C048-81A3-8FBBF986F193}">
      <dsp:nvSpPr>
        <dsp:cNvPr id="0" name=""/>
        <dsp:cNvSpPr/>
      </dsp:nvSpPr>
      <dsp:spPr>
        <a:xfrm>
          <a:off x="2076595" y="164125"/>
          <a:ext cx="2356259" cy="96893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Belief in the medical model</a:t>
          </a:r>
        </a:p>
      </dsp:txBody>
      <dsp:txXfrm>
        <a:off x="2421661" y="306023"/>
        <a:ext cx="1666127" cy="685141"/>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1560625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743651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681655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FE6CC68-CC77-4C1B-A15D-941FBC536D55}" type="datetimeFigureOut">
              <a:rPr lang="en-GB" smtClean="0"/>
              <a:t>17/08/2025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3345258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FE6CC68-CC77-4C1B-A15D-941FBC536D55}" type="datetimeFigureOut">
              <a:rPr lang="en-GB" smtClean="0"/>
              <a:t>17/08/2025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248916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FE6CC68-CC77-4C1B-A15D-941FBC536D55}" type="datetimeFigureOut">
              <a:rPr lang="en-GB" smtClean="0"/>
              <a:t>17/08/2025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687831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E6CC68-CC77-4C1B-A15D-941FBC536D55}" type="datetimeFigureOut">
              <a:rPr lang="en-GB" smtClean="0"/>
              <a:t>17/08/2025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306479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E6CC68-CC77-4C1B-A15D-941FBC536D55}" type="datetimeFigureOut">
              <a:rPr lang="en-GB" smtClean="0"/>
              <a:t>17/08/2025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4145383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FE6CC68-CC77-4C1B-A15D-941FBC536D55}" type="datetimeFigureOut">
              <a:rPr lang="en-GB" smtClean="0"/>
              <a:t>17/08/2025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2469497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525516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FE6CC68-CC77-4C1B-A15D-941FBC536D55}" type="datetimeFigureOut">
              <a:rPr lang="en-GB" smtClean="0"/>
              <a:t>17/08/2025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EEC3DE-4AD3-428B-B5F4-B232D55402E4}" type="slidenum">
              <a:rPr lang="en-GB" smtClean="0"/>
              <a:t>‹#›</a:t>
            </a:fld>
            <a:endParaRPr lang="en-GB"/>
          </a:p>
        </p:txBody>
      </p:sp>
    </p:spTree>
    <p:extLst>
      <p:ext uri="{BB962C8B-B14F-4D97-AF65-F5344CB8AC3E}">
        <p14:creationId xmlns:p14="http://schemas.microsoft.com/office/powerpoint/2010/main" val="2970899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37797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675821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54490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32363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7128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405374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448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993177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46245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642695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17/08/2025</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548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5E1AA-AE04-EF4E-9EB1-1267E700D43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5875A5A-F5EC-F14F-B83C-5A17F4CC06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C6D2320-E2F2-6945-B965-5D028E0E0ED3}"/>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5" name="Footer Placeholder 4">
            <a:extLst>
              <a:ext uri="{FF2B5EF4-FFF2-40B4-BE49-F238E27FC236}">
                <a16:creationId xmlns:a16="http://schemas.microsoft.com/office/drawing/2014/main" id="{4C6AA19F-43C5-DF46-AD0D-DD57C53E86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1ECD33-42B7-5B40-B2E2-4595D00122C1}"/>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5849368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73BFF-E54D-AC4A-B808-F0BB17E6621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7DED9AF-FF79-0F4A-840C-3FE71A28042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47C43BD-D07C-A645-B748-FA5477F29DF8}"/>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5" name="Footer Placeholder 4">
            <a:extLst>
              <a:ext uri="{FF2B5EF4-FFF2-40B4-BE49-F238E27FC236}">
                <a16:creationId xmlns:a16="http://schemas.microsoft.com/office/drawing/2014/main" id="{527B8EE7-6094-7245-8EA2-1477DFA6BC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C07624-6272-1F4C-B9F5-F8B1F72ABE71}"/>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23496419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A80AB-537E-D04D-A35E-E41FCC51D4E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B96D3AE-767B-1947-9AF0-D95AF5791F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9E89B64-D251-2446-A7A7-BFF685696182}"/>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5" name="Footer Placeholder 4">
            <a:extLst>
              <a:ext uri="{FF2B5EF4-FFF2-40B4-BE49-F238E27FC236}">
                <a16:creationId xmlns:a16="http://schemas.microsoft.com/office/drawing/2014/main" id="{A0907C4D-4BBB-7744-A4A4-94DD9F019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DF8EAB-922F-FC47-B8CC-91C984CFBAEF}"/>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15946163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ECCAB-86D9-1244-9AFE-1B26300ABC8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C011C02-ADD9-6947-83D7-1519ED3CDE2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3A6CB63-2DA0-B34B-88AF-22726F66A83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399C9135-2F44-E34C-B185-D2F6B7FCDD5C}"/>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6" name="Footer Placeholder 5">
            <a:extLst>
              <a:ext uri="{FF2B5EF4-FFF2-40B4-BE49-F238E27FC236}">
                <a16:creationId xmlns:a16="http://schemas.microsoft.com/office/drawing/2014/main" id="{2F95B4FF-1E55-F742-B588-D0A9F8C5FB9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EB0D10-3AAF-A349-A981-347053953463}"/>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12084033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E6085-094A-E140-B086-21A2386E224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AFBD697-F989-4142-994D-751CD65C47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0B0E153-4B19-2B48-8011-732D60F2DE7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6F9B46A-DA35-994E-8CDF-DE3BBA5537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4A5EE49-2CD1-6542-ADD4-CA14A0C6B7D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9FE66A85-9C92-B044-8161-49B1412D1305}"/>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8" name="Footer Placeholder 7">
            <a:extLst>
              <a:ext uri="{FF2B5EF4-FFF2-40B4-BE49-F238E27FC236}">
                <a16:creationId xmlns:a16="http://schemas.microsoft.com/office/drawing/2014/main" id="{372939C0-6124-E34A-8A77-62FB34AB1C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54A440-5B6B-8F43-9644-D7CB2100FE14}"/>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16503946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69DDC-A60B-4142-8EF0-C61DCA2479B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3AD7072-34D5-B646-B39A-B1741D1B7547}"/>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4" name="Footer Placeholder 3">
            <a:extLst>
              <a:ext uri="{FF2B5EF4-FFF2-40B4-BE49-F238E27FC236}">
                <a16:creationId xmlns:a16="http://schemas.microsoft.com/office/drawing/2014/main" id="{DF32618C-D922-0F44-A4F7-B311AED97F3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2CB863-2271-D740-8348-BA564CE7B057}"/>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26226731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E4D3C30-066F-8049-A7C7-A4F6B9507F0F}"/>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3" name="Footer Placeholder 2">
            <a:extLst>
              <a:ext uri="{FF2B5EF4-FFF2-40B4-BE49-F238E27FC236}">
                <a16:creationId xmlns:a16="http://schemas.microsoft.com/office/drawing/2014/main" id="{45CDDABF-F306-AD4A-BADC-7E4DC4D07B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BD761B-E6DA-B64A-9556-ADC85C9B5E7F}"/>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305368362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34C35-9EF5-4C41-B651-392E2F781C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47E5405D-0839-7249-A8D1-31E62808F3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9D68101-09D5-CE4E-8B35-945D1EA92A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3AEA1DD-EDE2-0C45-A299-D5CF99D929BB}"/>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6" name="Footer Placeholder 5">
            <a:extLst>
              <a:ext uri="{FF2B5EF4-FFF2-40B4-BE49-F238E27FC236}">
                <a16:creationId xmlns:a16="http://schemas.microsoft.com/office/drawing/2014/main" id="{518DFDCE-466D-0440-93AF-24EBE3D9D60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B47EBE-1F36-AE47-A895-590289900534}"/>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10572482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F878F-14C2-914B-846C-376619877DA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CD58375-DEE1-5747-9F7C-BDBBAD1598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26F187-6842-094E-ABE6-93744560F4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CC7FC6A-50F7-0A49-B295-3B4ACD298CCD}"/>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6" name="Footer Placeholder 5">
            <a:extLst>
              <a:ext uri="{FF2B5EF4-FFF2-40B4-BE49-F238E27FC236}">
                <a16:creationId xmlns:a16="http://schemas.microsoft.com/office/drawing/2014/main" id="{7B4EECB6-F557-594A-9C6A-50A8BBE750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24A412-54AB-724E-BD45-398DEF9141F5}"/>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33507890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493F2-AAAC-9F46-A7BA-039B156D9F9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78E9628-5484-A048-B033-7B1DEA405A4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50E12CE-F101-F349-95A6-C1B47C4E9171}"/>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5" name="Footer Placeholder 4">
            <a:extLst>
              <a:ext uri="{FF2B5EF4-FFF2-40B4-BE49-F238E27FC236}">
                <a16:creationId xmlns:a16="http://schemas.microsoft.com/office/drawing/2014/main" id="{F9C73774-2FB0-9A40-BA0D-554FD33D99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2C445E-F331-9C47-B30F-07949ABA9411}"/>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812451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E1FB63-1C86-4D48-92B4-97F852625A58}"/>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13F7452-E197-2945-BC50-5377DC53205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BEB4D4D-4991-AC4B-8FFE-D9B320DE2744}"/>
              </a:ext>
            </a:extLst>
          </p:cNvPr>
          <p:cNvSpPr>
            <a:spLocks noGrp="1"/>
          </p:cNvSpPr>
          <p:nvPr>
            <p:ph type="dt" sz="half" idx="10"/>
          </p:nvPr>
        </p:nvSpPr>
        <p:spPr/>
        <p:txBody>
          <a:bodyPr/>
          <a:lstStyle/>
          <a:p>
            <a:fld id="{EAA9BDB3-1138-8A4F-A083-6E4457CE28A9}" type="datetimeFigureOut">
              <a:rPr lang="en-GB" smtClean="0"/>
              <a:t>17/08/2025</a:t>
            </a:fld>
            <a:endParaRPr lang="en-GB"/>
          </a:p>
        </p:txBody>
      </p:sp>
      <p:sp>
        <p:nvSpPr>
          <p:cNvPr id="5" name="Footer Placeholder 4">
            <a:extLst>
              <a:ext uri="{FF2B5EF4-FFF2-40B4-BE49-F238E27FC236}">
                <a16:creationId xmlns:a16="http://schemas.microsoft.com/office/drawing/2014/main" id="{10E123F8-24F2-3244-8499-2D5B77D159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2F1182-FD7C-3B46-8FF0-7B7F4D5DF10F}"/>
              </a:ext>
            </a:extLst>
          </p:cNvPr>
          <p:cNvSpPr>
            <a:spLocks noGrp="1"/>
          </p:cNvSpPr>
          <p:nvPr>
            <p:ph type="sldNum" sz="quarter" idx="12"/>
          </p:nvPr>
        </p:nvSpPr>
        <p:spPr/>
        <p:txBody>
          <a:bodyPr/>
          <a:lstStyle/>
          <a:p>
            <a:fld id="{5F9A0DAD-7020-F84F-AA53-EA443D028C02}" type="slidenum">
              <a:rPr lang="en-GB" smtClean="0"/>
              <a:t>‹#›</a:t>
            </a:fld>
            <a:endParaRPr lang="en-GB"/>
          </a:p>
        </p:txBody>
      </p:sp>
    </p:spTree>
    <p:extLst>
      <p:ext uri="{BB962C8B-B14F-4D97-AF65-F5344CB8AC3E}">
        <p14:creationId xmlns:p14="http://schemas.microsoft.com/office/powerpoint/2010/main" val="2815770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E6CC68-CC77-4C1B-A15D-941FBC536D55}" type="datetimeFigureOut">
              <a:rPr lang="en-GB" smtClean="0"/>
              <a:t>17/08/2025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EEC3DE-4AD3-428B-B5F4-B232D55402E4}" type="slidenum">
              <a:rPr lang="en-GB" smtClean="0"/>
              <a:t>‹#›</a:t>
            </a:fld>
            <a:endParaRPr lang="en-GB"/>
          </a:p>
        </p:txBody>
      </p:sp>
    </p:spTree>
    <p:extLst>
      <p:ext uri="{BB962C8B-B14F-4D97-AF65-F5344CB8AC3E}">
        <p14:creationId xmlns:p14="http://schemas.microsoft.com/office/powerpoint/2010/main" val="422448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17/08/2025</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9825066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291E93F-5A95-284D-BCBC-B6F8DB2260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5B73FE1-E579-F247-BEB8-2AA2083598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8D38710-1A92-9244-AED8-920EF79B44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A9BDB3-1138-8A4F-A083-6E4457CE28A9}" type="datetimeFigureOut">
              <a:rPr lang="en-GB" smtClean="0"/>
              <a:t>17/08/2025</a:t>
            </a:fld>
            <a:endParaRPr lang="en-GB"/>
          </a:p>
        </p:txBody>
      </p:sp>
      <p:sp>
        <p:nvSpPr>
          <p:cNvPr id="5" name="Footer Placeholder 4">
            <a:extLst>
              <a:ext uri="{FF2B5EF4-FFF2-40B4-BE49-F238E27FC236}">
                <a16:creationId xmlns:a16="http://schemas.microsoft.com/office/drawing/2014/main" id="{54022123-6DDB-BE41-B020-3B62B6756A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401E07-062B-AE40-82FE-80610901E0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9A0DAD-7020-F84F-AA53-EA443D028C02}" type="slidenum">
              <a:rPr lang="en-GB" smtClean="0"/>
              <a:t>‹#›</a:t>
            </a:fld>
            <a:endParaRPr lang="en-GB"/>
          </a:p>
        </p:txBody>
      </p:sp>
    </p:spTree>
    <p:extLst>
      <p:ext uri="{BB962C8B-B14F-4D97-AF65-F5344CB8AC3E}">
        <p14:creationId xmlns:p14="http://schemas.microsoft.com/office/powerpoint/2010/main" val="26679030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MdzbyJq58Ws" TargetMode="Externa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www.scope.org.uk/about-us/social-model-of-disability/" TargetMode="External"/><Relationship Id="rId3" Type="http://schemas.openxmlformats.org/officeDocument/2006/relationships/hyperlink" Target="https://www.gov.uk/guidance/equality-act-2010-guidance" TargetMode="External"/><Relationship Id="rId7" Type="http://schemas.openxmlformats.org/officeDocument/2006/relationships/hyperlink" Target="https://www.right-to-education.org/resource/salamanca-statement-and-framework-action-special-needs-education" TargetMode="External"/><Relationship Id="rId12" Type="http://schemas.openxmlformats.org/officeDocument/2006/relationships/hyperlink" Target="https://www.youtube.com/watch?v=MdzbyJq58Ws" TargetMode="External"/><Relationship Id="rId2" Type="http://schemas.openxmlformats.org/officeDocument/2006/relationships/hyperlink" Target="https://www.scope.org.uk/campaigns/disability-perception-gap/" TargetMode="External"/><Relationship Id="rId1" Type="http://schemas.openxmlformats.org/officeDocument/2006/relationships/slideLayout" Target="../slideLayouts/slideLayout2.xml"/><Relationship Id="rId6" Type="http://schemas.openxmlformats.org/officeDocument/2006/relationships/hyperlink" Target="https://natcen.ac.uk/topics/social-and-political-attitudes" TargetMode="External"/><Relationship Id="rId11" Type="http://schemas.openxmlformats.org/officeDocument/2006/relationships/hyperlink" Target="https://gov.wales/sites/default/files/publications/2022-06/220622-the-additional-learning-needs-code-for-wales-2021.pdf" TargetMode="External"/><Relationship Id="rId5" Type="http://schemas.openxmlformats.org/officeDocument/2006/relationships/hyperlink" Target="https://www.autism.org.uk/advice-and-guidance/topics/education/difficulties-break-times/teachers" TargetMode="External"/><Relationship Id="rId10" Type="http://schemas.openxmlformats.org/officeDocument/2006/relationships/hyperlink" Target="https://www.unicef.org.uk/what-we-do/un-convention-child-rights/" TargetMode="External"/><Relationship Id="rId4" Type="http://schemas.openxmlformats.org/officeDocument/2006/relationships/hyperlink" Target="https://www.mencap.org.uk/" TargetMode="External"/><Relationship Id="rId9" Type="http://schemas.openxmlformats.org/officeDocument/2006/relationships/hyperlink" Target="https://www.snapcymru.org/get-support/exam-suppor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9294" y="1479177"/>
            <a:ext cx="11887200" cy="3583250"/>
          </a:xfrm>
        </p:spPr>
        <p:txBody>
          <a:bodyPr>
            <a:noAutofit/>
          </a:bodyPr>
          <a:lstStyle/>
          <a:p>
            <a:r>
              <a:rPr lang="en-GB" sz="6600" dirty="0">
                <a:solidFill>
                  <a:schemeClr val="tx2">
                    <a:lumMod val="75000"/>
                  </a:schemeClr>
                </a:solidFill>
                <a:effectLst>
                  <a:glow rad="101600">
                    <a:schemeClr val="bg1">
                      <a:alpha val="60000"/>
                    </a:schemeClr>
                  </a:glow>
                </a:effectLst>
              </a:rPr>
              <a:t>ECIE4003</a:t>
            </a:r>
            <a:r>
              <a:rPr lang="en-GB" sz="6600" dirty="0">
                <a:solidFill>
                  <a:schemeClr val="tx2">
                    <a:lumMod val="75000"/>
                  </a:schemeClr>
                </a:solidFill>
              </a:rPr>
              <a:t> </a:t>
            </a:r>
            <a:br>
              <a:rPr lang="en-GB" sz="6600" dirty="0">
                <a:solidFill>
                  <a:schemeClr val="tx2">
                    <a:lumMod val="75000"/>
                  </a:schemeClr>
                </a:solidFill>
              </a:rPr>
            </a:br>
            <a:r>
              <a:rPr lang="cy-GB" sz="4800" i="1" dirty="0">
                <a:effectLst>
                  <a:glow rad="101600">
                    <a:schemeClr val="bg1">
                      <a:alpha val="60000"/>
                    </a:schemeClr>
                  </a:glow>
                </a:effectLst>
              </a:rPr>
              <a:t>Anghenion Ychwanegol mewn Cyd-destun</a:t>
            </a:r>
            <a:br>
              <a:rPr lang="en-GB" sz="4800" i="1" dirty="0">
                <a:solidFill>
                  <a:schemeClr val="tx2">
                    <a:lumMod val="75000"/>
                  </a:schemeClr>
                </a:solidFill>
                <a:effectLst>
                  <a:glow rad="101600">
                    <a:schemeClr val="bg1">
                      <a:alpha val="60000"/>
                    </a:schemeClr>
                  </a:glow>
                </a:effectLst>
              </a:rPr>
            </a:br>
            <a:r>
              <a:rPr lang="en-GB" sz="4800" i="1" dirty="0">
                <a:solidFill>
                  <a:schemeClr val="tx2">
                    <a:lumMod val="75000"/>
                  </a:schemeClr>
                </a:solidFill>
                <a:effectLst>
                  <a:glow rad="101600">
                    <a:schemeClr val="bg1">
                      <a:alpha val="60000"/>
                    </a:schemeClr>
                  </a:glow>
                </a:effectLst>
              </a:rPr>
              <a:t>Additional Needs in Context</a:t>
            </a:r>
            <a:br>
              <a:rPr lang="en-GB" sz="4800" i="1" dirty="0">
                <a:solidFill>
                  <a:schemeClr val="tx2">
                    <a:lumMod val="75000"/>
                  </a:schemeClr>
                </a:solidFill>
                <a:effectLst>
                  <a:glow rad="101600">
                    <a:schemeClr val="bg1">
                      <a:alpha val="60000"/>
                    </a:schemeClr>
                  </a:glow>
                </a:effectLst>
              </a:rPr>
            </a:br>
            <a:r>
              <a:rPr lang="en-GB" sz="4800" i="1" dirty="0">
                <a:solidFill>
                  <a:schemeClr val="tx2">
                    <a:lumMod val="75000"/>
                  </a:schemeClr>
                </a:solidFill>
                <a:effectLst>
                  <a:glow rad="101600">
                    <a:schemeClr val="bg1">
                      <a:alpha val="60000"/>
                    </a:schemeClr>
                  </a:glow>
                </a:effectLst>
              </a:rPr>
              <a:t>Sue Ainsworth</a:t>
            </a:r>
            <a:br>
              <a:rPr lang="en-GB" sz="4800" i="1" dirty="0">
                <a:solidFill>
                  <a:schemeClr val="tx2">
                    <a:lumMod val="75000"/>
                  </a:schemeClr>
                </a:solidFill>
                <a:effectLst>
                  <a:glow rad="101600">
                    <a:schemeClr val="bg1">
                      <a:alpha val="60000"/>
                    </a:schemeClr>
                  </a:glow>
                </a:effectLst>
              </a:rPr>
            </a:br>
            <a:r>
              <a:rPr lang="en-GB" sz="4800" i="1" dirty="0">
                <a:solidFill>
                  <a:schemeClr val="tx2">
                    <a:lumMod val="75000"/>
                  </a:schemeClr>
                </a:solidFill>
                <a:effectLst>
                  <a:glow rad="101600">
                    <a:schemeClr val="bg1">
                      <a:alpha val="60000"/>
                    </a:schemeClr>
                  </a:glow>
                </a:effectLst>
              </a:rPr>
              <a:t>s.ainsworth@uwtsd.ac.uk</a:t>
            </a:r>
          </a:p>
        </p:txBody>
      </p:sp>
      <p:sp>
        <p:nvSpPr>
          <p:cNvPr id="3" name="Subtitle 2"/>
          <p:cNvSpPr>
            <a:spLocks noGrp="1"/>
          </p:cNvSpPr>
          <p:nvPr>
            <p:ph type="subTitle" idx="1"/>
          </p:nvPr>
        </p:nvSpPr>
        <p:spPr>
          <a:xfrm>
            <a:off x="1677906" y="5062427"/>
            <a:ext cx="8534400" cy="612232"/>
          </a:xfrm>
        </p:spPr>
        <p:txBody>
          <a:bodyPr/>
          <a:lstStyle/>
          <a:p>
            <a:r>
              <a:rPr lang="cy-GB" dirty="0">
                <a:solidFill>
                  <a:schemeClr val="tx1"/>
                </a:solidFill>
              </a:rPr>
              <a:t>Darlith</a:t>
            </a:r>
            <a:r>
              <a:rPr lang="en-GB" dirty="0">
                <a:solidFill>
                  <a:schemeClr val="tx1"/>
                </a:solidFill>
              </a:rPr>
              <a:t> 2</a:t>
            </a:r>
            <a:r>
              <a:rPr lang="en-GB" dirty="0">
                <a:solidFill>
                  <a:schemeClr val="tx2">
                    <a:lumMod val="75000"/>
                  </a:schemeClr>
                </a:solidFill>
              </a:rPr>
              <a:t> / Lecture 2</a:t>
            </a:r>
          </a:p>
        </p:txBody>
      </p:sp>
    </p:spTree>
    <p:extLst>
      <p:ext uri="{BB962C8B-B14F-4D97-AF65-F5344CB8AC3E}">
        <p14:creationId xmlns:p14="http://schemas.microsoft.com/office/powerpoint/2010/main" val="1453395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6" name="Rectangle 5"/>
          <p:cNvSpPr/>
          <p:nvPr/>
        </p:nvSpPr>
        <p:spPr>
          <a:xfrm>
            <a:off x="6723529" y="1069535"/>
            <a:ext cx="4684700" cy="5632311"/>
          </a:xfrm>
          <a:prstGeom prst="rect">
            <a:avLst/>
          </a:prstGeom>
          <a:solidFill>
            <a:schemeClr val="accent4">
              <a:lumMod val="40000"/>
              <a:lumOff val="60000"/>
            </a:schemeClr>
          </a:solidFill>
        </p:spPr>
        <p:txBody>
          <a:bodyPr wrap="square">
            <a:spAutoFit/>
          </a:bodyPr>
          <a:lstStyle/>
          <a:p>
            <a:r>
              <a:rPr lang="en-GB" sz="3600" dirty="0">
                <a:solidFill>
                  <a:schemeClr val="tx2">
                    <a:lumMod val="75000"/>
                  </a:schemeClr>
                </a:solidFill>
                <a:effectLst/>
              </a:rPr>
              <a:t>The module aims:  </a:t>
            </a:r>
          </a:p>
          <a:p>
            <a:pPr algn="just"/>
            <a:endParaRPr lang="en-GB" sz="3600" dirty="0">
              <a:solidFill>
                <a:schemeClr val="tx2">
                  <a:lumMod val="75000"/>
                </a:schemeClr>
              </a:solidFill>
              <a:effectLst/>
            </a:endParaRPr>
          </a:p>
          <a:p>
            <a:pPr algn="just"/>
            <a:r>
              <a:rPr lang="en-GB" sz="3600" dirty="0">
                <a:solidFill>
                  <a:schemeClr val="tx2">
                    <a:lumMod val="75000"/>
                  </a:schemeClr>
                </a:solidFill>
              </a:rPr>
              <a:t>•	To understand the nature of additional needs and the principles of early identification and intervention. </a:t>
            </a:r>
            <a:r>
              <a:rPr lang="en-GB" sz="3600" dirty="0">
                <a:solidFill>
                  <a:schemeClr val="tx2">
                    <a:lumMod val="75000"/>
                  </a:schemeClr>
                </a:solidFill>
                <a:effectLst/>
              </a:rPr>
              <a:t> </a:t>
            </a:r>
          </a:p>
          <a:p>
            <a:br>
              <a:rPr lang="en-GB" sz="3600" dirty="0">
                <a:solidFill>
                  <a:schemeClr val="tx2">
                    <a:lumMod val="75000"/>
                  </a:schemeClr>
                </a:solidFill>
              </a:rPr>
            </a:br>
            <a:endParaRPr lang="en-GB" sz="3600" dirty="0">
              <a:solidFill>
                <a:schemeClr val="tx2">
                  <a:lumMod val="75000"/>
                </a:schemeClr>
              </a:solidFill>
            </a:endParaRPr>
          </a:p>
        </p:txBody>
      </p:sp>
      <p:sp>
        <p:nvSpPr>
          <p:cNvPr id="2" name="Rectangle 5">
            <a:extLst>
              <a:ext uri="{FF2B5EF4-FFF2-40B4-BE49-F238E27FC236}">
                <a16:creationId xmlns:a16="http://schemas.microsoft.com/office/drawing/2014/main" id="{15953AD1-8E0E-5308-D9F5-5A3328EE692B}"/>
              </a:ext>
            </a:extLst>
          </p:cNvPr>
          <p:cNvSpPr/>
          <p:nvPr/>
        </p:nvSpPr>
        <p:spPr>
          <a:xfrm>
            <a:off x="851646" y="1069536"/>
            <a:ext cx="4684700" cy="5078313"/>
          </a:xfrm>
          <a:prstGeom prst="rect">
            <a:avLst/>
          </a:prstGeom>
          <a:solidFill>
            <a:schemeClr val="accent4">
              <a:lumMod val="40000"/>
              <a:lumOff val="60000"/>
            </a:schemeClr>
          </a:solidFill>
        </p:spPr>
        <p:txBody>
          <a:bodyPr wrap="square">
            <a:spAutoFit/>
          </a:bodyPr>
          <a:lstStyle/>
          <a:p>
            <a:r>
              <a:rPr lang="cy-GB" sz="3600" dirty="0">
                <a:effectLst/>
              </a:rPr>
              <a:t>Amcanion y modwl:  </a:t>
            </a:r>
          </a:p>
          <a:p>
            <a:pPr algn="just"/>
            <a:endParaRPr lang="cy-GB" sz="3600" dirty="0">
              <a:effectLst/>
            </a:endParaRPr>
          </a:p>
          <a:p>
            <a:r>
              <a:rPr lang="cy-GB" sz="3600" dirty="0"/>
              <a:t>•	Deall natur anghenion ychwanegol ac egwyddorion adnabod ac ymyrryd yn gynnar. </a:t>
            </a:r>
            <a:r>
              <a:rPr lang="cy-GB" sz="3600" dirty="0">
                <a:effectLst/>
              </a:rPr>
              <a:t> </a:t>
            </a:r>
          </a:p>
          <a:p>
            <a:br>
              <a:rPr lang="en-GB" sz="3600" dirty="0">
                <a:solidFill>
                  <a:schemeClr val="tx2">
                    <a:lumMod val="75000"/>
                  </a:schemeClr>
                </a:solidFill>
              </a:rPr>
            </a:br>
            <a:endParaRPr lang="en-GB" sz="3600" dirty="0">
              <a:solidFill>
                <a:schemeClr val="tx2">
                  <a:lumMod val="75000"/>
                </a:schemeClr>
              </a:solidFill>
            </a:endParaRPr>
          </a:p>
        </p:txBody>
      </p:sp>
    </p:spTree>
    <p:extLst>
      <p:ext uri="{BB962C8B-B14F-4D97-AF65-F5344CB8AC3E}">
        <p14:creationId xmlns:p14="http://schemas.microsoft.com/office/powerpoint/2010/main" val="2055619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377371" y="259087"/>
            <a:ext cx="11379200" cy="6001643"/>
          </a:xfrm>
          <a:prstGeom prst="rect">
            <a:avLst/>
          </a:prstGeom>
        </p:spPr>
        <p:txBody>
          <a:bodyPr wrap="square">
            <a:spAutoFit/>
          </a:bodyPr>
          <a:lstStyle/>
          <a:p>
            <a:pPr algn="ctr"/>
            <a:r>
              <a:rPr lang="cy-GB" sz="2400" b="1" u="sng" dirty="0">
                <a:effectLst/>
              </a:rPr>
              <a:t>DEILLIANNAU DYSGU </a:t>
            </a:r>
          </a:p>
          <a:p>
            <a:pPr algn="ctr"/>
            <a:endParaRPr lang="cy-GB" sz="2400" b="1" u="sng" dirty="0">
              <a:effectLst/>
            </a:endParaRPr>
          </a:p>
          <a:p>
            <a:r>
              <a:rPr lang="cy-GB" sz="2400" dirty="0">
                <a:effectLst/>
              </a:rPr>
              <a:t>Ar ôl cwblhau’r modwl hwn yn llwyddiannus, dylech fod yn gallu: </a:t>
            </a:r>
          </a:p>
          <a:p>
            <a:endParaRPr lang="cy-GB" sz="2400" dirty="0">
              <a:effectLst/>
            </a:endParaRPr>
          </a:p>
          <a:p>
            <a:endParaRPr lang="cy-GB" sz="2400" dirty="0">
              <a:effectLst/>
            </a:endParaRPr>
          </a:p>
          <a:p>
            <a:pPr algn="just"/>
            <a:r>
              <a:rPr lang="cy-GB" sz="2400" dirty="0"/>
              <a:t>• Deall model cymdeithasol anabledd a chanfyddiadau newidiol am anghenion ychwanegol yn ymwneud ag arfer da mewn amgylchedd dysgu ac addysgu cynhwysol a chynaliadwy</a:t>
            </a:r>
          </a:p>
          <a:p>
            <a:pPr algn="just"/>
            <a:endParaRPr lang="cy-GB" sz="2400" dirty="0"/>
          </a:p>
          <a:p>
            <a:pPr algn="just"/>
            <a:r>
              <a:rPr lang="cy-GB" sz="2400" dirty="0"/>
              <a:t>• Archwilio’r sbectrwm eang a chymhleth o Anghenion Dysgu Ychwanegol </a:t>
            </a:r>
          </a:p>
          <a:p>
            <a:pPr algn="just"/>
            <a:endParaRPr lang="cy-GB" sz="2400" dirty="0"/>
          </a:p>
          <a:p>
            <a:pPr algn="just"/>
            <a:r>
              <a:rPr lang="cy-GB" sz="2400" dirty="0"/>
              <a:t>• Trafod natur y gefnogaeth a gynigir i ddysgwyr gan ystod o asiantaethau, yn enwedig ar bwyntiau trosglwyddo allweddol</a:t>
            </a:r>
          </a:p>
          <a:p>
            <a:pPr algn="just"/>
            <a:endParaRPr lang="cy-GB" sz="2400" dirty="0"/>
          </a:p>
          <a:p>
            <a:pPr algn="just"/>
            <a:r>
              <a:rPr lang="cy-GB" sz="2400" dirty="0"/>
              <a:t>• Trefnu eu gwybodaeth a’r hyn y maent wedi’i ddysgu drwy ddefnyddio amrywiaeth o adnoddau gwybodaeth, a chyflwyno’u gwaith ar y lefel briodol</a:t>
            </a:r>
          </a:p>
        </p:txBody>
      </p:sp>
    </p:spTree>
    <p:extLst>
      <p:ext uri="{BB962C8B-B14F-4D97-AF65-F5344CB8AC3E}">
        <p14:creationId xmlns:p14="http://schemas.microsoft.com/office/powerpoint/2010/main" val="3260260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377371" y="259087"/>
            <a:ext cx="11379200" cy="6001643"/>
          </a:xfrm>
          <a:prstGeom prst="rect">
            <a:avLst/>
          </a:prstGeom>
        </p:spPr>
        <p:txBody>
          <a:bodyPr wrap="square">
            <a:spAutoFit/>
          </a:bodyPr>
          <a:lstStyle/>
          <a:p>
            <a:pPr algn="ctr"/>
            <a:r>
              <a:rPr lang="en-GB" sz="2400" b="1" u="sng" dirty="0">
                <a:solidFill>
                  <a:schemeClr val="tx2">
                    <a:lumMod val="75000"/>
                  </a:schemeClr>
                </a:solidFill>
                <a:effectLst/>
              </a:rPr>
              <a:t>LEARNING OUTCOMES </a:t>
            </a:r>
          </a:p>
          <a:p>
            <a:pPr algn="ctr"/>
            <a:endParaRPr lang="en-GB" sz="2400" b="1" u="sng" dirty="0">
              <a:solidFill>
                <a:schemeClr val="tx2">
                  <a:lumMod val="75000"/>
                </a:schemeClr>
              </a:solidFill>
              <a:effectLst/>
            </a:endParaRPr>
          </a:p>
          <a:p>
            <a:r>
              <a:rPr lang="en-GB" sz="2400" dirty="0">
                <a:solidFill>
                  <a:schemeClr val="tx2">
                    <a:lumMod val="75000"/>
                  </a:schemeClr>
                </a:solidFill>
                <a:effectLst/>
              </a:rPr>
              <a:t>Upon the successful completion of this module, you should be able to: </a:t>
            </a:r>
          </a:p>
          <a:p>
            <a:endParaRPr lang="en-GB" sz="2400" dirty="0">
              <a:solidFill>
                <a:schemeClr val="tx2">
                  <a:lumMod val="75000"/>
                </a:schemeClr>
              </a:solidFill>
              <a:effectLst/>
            </a:endParaRPr>
          </a:p>
          <a:p>
            <a:endParaRPr lang="en-GB" sz="2400" dirty="0">
              <a:solidFill>
                <a:schemeClr val="tx2">
                  <a:lumMod val="75000"/>
                </a:schemeClr>
              </a:solidFill>
              <a:effectLst/>
            </a:endParaRPr>
          </a:p>
          <a:p>
            <a:pPr algn="just"/>
            <a:r>
              <a:rPr lang="en-GB" sz="2400" dirty="0">
                <a:solidFill>
                  <a:schemeClr val="tx2">
                    <a:lumMod val="75000"/>
                  </a:schemeClr>
                </a:solidFill>
              </a:rPr>
              <a:t>• Understand the social model of disability and changing perceptions of additional needs relating to good practice in an inclusive and sustainable teaching and learning environment. </a:t>
            </a:r>
          </a:p>
          <a:p>
            <a:pPr algn="just"/>
            <a:endParaRPr lang="en-GB" sz="2400" dirty="0">
              <a:solidFill>
                <a:schemeClr val="tx2">
                  <a:lumMod val="75000"/>
                </a:schemeClr>
              </a:solidFill>
            </a:endParaRPr>
          </a:p>
          <a:p>
            <a:pPr algn="just"/>
            <a:r>
              <a:rPr lang="en-GB" sz="2400" dirty="0">
                <a:solidFill>
                  <a:schemeClr val="tx2">
                    <a:lumMod val="75000"/>
                  </a:schemeClr>
                </a:solidFill>
              </a:rPr>
              <a:t>• Explore the wide and complex spectrum of Additional Learning Needs</a:t>
            </a:r>
          </a:p>
          <a:p>
            <a:pPr algn="just"/>
            <a:endParaRPr lang="en-GB" sz="2400" dirty="0">
              <a:solidFill>
                <a:schemeClr val="tx2">
                  <a:lumMod val="75000"/>
                </a:schemeClr>
              </a:solidFill>
            </a:endParaRPr>
          </a:p>
          <a:p>
            <a:pPr algn="just"/>
            <a:r>
              <a:rPr lang="en-GB" sz="2400" dirty="0">
                <a:solidFill>
                  <a:schemeClr val="tx2">
                    <a:lumMod val="75000"/>
                  </a:schemeClr>
                </a:solidFill>
              </a:rPr>
              <a:t>• Discuss the nature of support offered to learners by a range of agencies, particularly at key transition points</a:t>
            </a:r>
          </a:p>
          <a:p>
            <a:pPr algn="just"/>
            <a:endParaRPr lang="en-GB" sz="2400" dirty="0">
              <a:solidFill>
                <a:schemeClr val="tx2">
                  <a:lumMod val="75000"/>
                </a:schemeClr>
              </a:solidFill>
            </a:endParaRPr>
          </a:p>
          <a:p>
            <a:pPr algn="just"/>
            <a:r>
              <a:rPr lang="en-GB" sz="2400" dirty="0">
                <a:solidFill>
                  <a:schemeClr val="tx2">
                    <a:lumMod val="75000"/>
                  </a:schemeClr>
                </a:solidFill>
              </a:rPr>
              <a:t>• Organise their knowledge and learning through the use of a range of information resources and present their work at an appropriate level.</a:t>
            </a:r>
          </a:p>
        </p:txBody>
      </p:sp>
    </p:spTree>
    <p:extLst>
      <p:ext uri="{BB962C8B-B14F-4D97-AF65-F5344CB8AC3E}">
        <p14:creationId xmlns:p14="http://schemas.microsoft.com/office/powerpoint/2010/main" val="2291242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435430" y="1059544"/>
            <a:ext cx="11377748" cy="2369456"/>
          </a:xfrm>
          <a:prstGeom prst="rect">
            <a:avLst/>
          </a:prstGeom>
          <a:solidFill>
            <a:schemeClr val="accent4">
              <a:lumMod val="40000"/>
              <a:lumOff val="60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dirty="0">
                <a:ea typeface="Times New Roman" panose="02020603050405020304" pitchFamily="18" charset="0"/>
              </a:rPr>
              <a:t>Elfen 2: </a:t>
            </a:r>
            <a:r>
              <a:rPr lang="cy-GB" sz="2200" dirty="0"/>
              <a:t>Traethawd- </a:t>
            </a:r>
            <a:r>
              <a:rPr lang="cy-GB" sz="2200" i="1" dirty="0"/>
              <a:t>‘Archwiliwch y sbectrwm eang a chymhleth o anghenion ychwanegol’</a:t>
            </a:r>
          </a:p>
          <a:p>
            <a:pPr indent="0" algn="just">
              <a:buNone/>
            </a:pPr>
            <a:r>
              <a:rPr lang="cy-GB" sz="2200" i="1" dirty="0"/>
              <a:t> </a:t>
            </a:r>
          </a:p>
          <a:p>
            <a:pPr marL="571500" indent="-342900" algn="just"/>
            <a:r>
              <a:rPr lang="cy-GB" sz="2200" dirty="0"/>
              <a:t>Trafodwch y modelau anabledd amrywiol a’r canfyddiadau newidiol am anghenion ychwanegol. </a:t>
            </a:r>
          </a:p>
          <a:p>
            <a:pPr marL="571500" indent="-342900" algn="just"/>
            <a:r>
              <a:rPr lang="cy-GB" sz="2200" dirty="0"/>
              <a:t>Gan greu cysylltiadau rhwng polisi, deddfwriaeth a fframweithiau a sut mae’r rhain yn hwyluso arfer da.</a:t>
            </a:r>
          </a:p>
          <a:p>
            <a:pPr marL="0" indent="0" algn="r">
              <a:buNone/>
            </a:pPr>
            <a:r>
              <a:rPr lang="cy-GB" sz="2200" b="1" dirty="0"/>
              <a:t>(Tua 1,000 o eiriau)</a:t>
            </a:r>
            <a:endParaRPr lang="cy-GB" sz="2200" dirty="0"/>
          </a:p>
          <a:p>
            <a:endParaRPr lang="cy-GB" sz="2400" i="1" dirty="0"/>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cy-GB" sz="3200" b="1" dirty="0"/>
            </a:br>
            <a:r>
              <a:rPr lang="cy-GB" sz="3200" b="1" dirty="0"/>
              <a:t>Portffolio</a:t>
            </a:r>
          </a:p>
        </p:txBody>
      </p:sp>
      <p:sp>
        <p:nvSpPr>
          <p:cNvPr id="4" name="Rectangle 3"/>
          <p:cNvSpPr/>
          <p:nvPr/>
        </p:nvSpPr>
        <p:spPr>
          <a:xfrm>
            <a:off x="147086" y="3714464"/>
            <a:ext cx="11954435" cy="3139321"/>
          </a:xfrm>
          <a:prstGeom prst="rect">
            <a:avLst/>
          </a:prstGeom>
          <a:solidFill>
            <a:schemeClr val="accent4">
              <a:lumMod val="40000"/>
              <a:lumOff val="60000"/>
            </a:schemeClr>
          </a:solidFill>
          <a:ln w="12700" cmpd="thickThin">
            <a:solidFill>
              <a:srgbClr val="C00000"/>
            </a:solidFill>
          </a:ln>
        </p:spPr>
        <p:txBody>
          <a:bodyPr wrap="square">
            <a:spAutoFit/>
          </a:bodyPr>
          <a:lstStyle/>
          <a:p>
            <a:r>
              <a:rPr lang="cy-GB" dirty="0"/>
              <a:t>O’r meini prawf marcio:</a:t>
            </a:r>
          </a:p>
          <a:p>
            <a:pPr algn="ctr"/>
            <a:r>
              <a:rPr lang="cy-GB" dirty="0"/>
              <a:t>Rydym yn chwilio am eich ‘Sgiliau Ymgysylltu â Llenyddiaeth’</a:t>
            </a:r>
          </a:p>
          <a:p>
            <a:r>
              <a:rPr lang="cy-GB" dirty="0"/>
              <a:t>Mae’n rhaid i’ch gwaith gael ei lywio a’i gefnogi gan ddeunydd ysgolheigaidd sy’n berthnasol i’r dasg/tasgau a osodwyd ac sy’n canolbwyntio arni/arnynt.  Dylech ddarparu tystiolaeth i ddangos eich bod wedi cael mynediad at ystod briodol o ffynonellau, a allai fod yn academaidd, yn llywodraethol a diwydiannol; gall y ffynonellau hyn gynnwys erthyglau cyfnodolion academaidd, gwerslyfrau, erthyglau newyddion cyfredol, dogfennau sefydliadol a gwefannau.  Dylech ystyried hygrededd eich ffynonellau;  fel arfer mae cyfnodolion academaidd yn ffynonellau credadwy iawn, ond mae’n rhaid ystyried/dethol gwefannau’n ofalus iawn a dylid eu defnyddio cyn lleied â phosibl.   Dylai unrhyw ffynhonnell a ddefnyddiwch fod yn gyfredol, a’r rhan fwyaf wedi’u cyhoeddi o fewn y pum mlynedd diwethaf, er y gall darnau arloesol/pwysig o waith yn y maes fod yn hŷn.  Rhaid i chi ddarparu tystiolaeth o’ch ymchwil/gwaith darllen eich hun trwy gydol eich gwaith, gan ddefnyddio system gyfeirnodi addas, yn cynnwys cyfeiriadau yn y testun ym mhrif ran eich gwaith a rhestr gyfeiriadau ar ddiwedd eich gwaith. </a:t>
            </a:r>
          </a:p>
        </p:txBody>
      </p:sp>
    </p:spTree>
    <p:extLst>
      <p:ext uri="{BB962C8B-B14F-4D97-AF65-F5344CB8AC3E}">
        <p14:creationId xmlns:p14="http://schemas.microsoft.com/office/powerpoint/2010/main" val="2483151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435430" y="1059544"/>
            <a:ext cx="11377748" cy="2162628"/>
          </a:xfrm>
          <a:prstGeom prst="rect">
            <a:avLst/>
          </a:prstGeom>
          <a:solidFill>
            <a:schemeClr val="accent4">
              <a:lumMod val="40000"/>
              <a:lumOff val="60000"/>
            </a:schemeClr>
          </a:solidFill>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en-GB" sz="2400" b="1" dirty="0">
                <a:solidFill>
                  <a:schemeClr val="tx2">
                    <a:lumMod val="75000"/>
                  </a:schemeClr>
                </a:solidFill>
                <a:ea typeface="Times New Roman" panose="02020603050405020304" pitchFamily="18" charset="0"/>
              </a:rPr>
              <a:t>Element 2: </a:t>
            </a:r>
            <a:r>
              <a:rPr lang="en-GB" sz="2200" dirty="0">
                <a:solidFill>
                  <a:schemeClr val="tx2">
                    <a:lumMod val="75000"/>
                  </a:schemeClr>
                </a:solidFill>
              </a:rPr>
              <a:t>Essay- </a:t>
            </a:r>
            <a:r>
              <a:rPr lang="en-GB" sz="2200" i="1" dirty="0">
                <a:solidFill>
                  <a:schemeClr val="tx2">
                    <a:lumMod val="75000"/>
                  </a:schemeClr>
                </a:solidFill>
              </a:rPr>
              <a:t>‘Explore the wide and complex spectrum of additional needs’</a:t>
            </a:r>
          </a:p>
          <a:p>
            <a:pPr indent="0" algn="just">
              <a:buNone/>
            </a:pPr>
            <a:r>
              <a:rPr lang="en-GB" sz="2200" i="1" dirty="0">
                <a:solidFill>
                  <a:schemeClr val="tx2">
                    <a:lumMod val="75000"/>
                  </a:schemeClr>
                </a:solidFill>
              </a:rPr>
              <a:t> </a:t>
            </a:r>
          </a:p>
          <a:p>
            <a:pPr marL="571500" indent="-342900" algn="just"/>
            <a:r>
              <a:rPr lang="en-GB" sz="2200" dirty="0">
                <a:solidFill>
                  <a:schemeClr val="tx2">
                    <a:lumMod val="75000"/>
                  </a:schemeClr>
                </a:solidFill>
              </a:rPr>
              <a:t>Discuss the various models of disability and changing perceptions of additional needs. </a:t>
            </a:r>
            <a:endParaRPr lang="en-GB" sz="2200" dirty="0">
              <a:solidFill>
                <a:schemeClr val="tx2">
                  <a:lumMod val="75000"/>
                </a:schemeClr>
              </a:solidFill>
              <a:cs typeface="Calibri"/>
            </a:endParaRPr>
          </a:p>
          <a:p>
            <a:pPr marL="571500" indent="-342900" algn="just"/>
            <a:r>
              <a:rPr lang="en-GB" sz="2200" dirty="0">
                <a:solidFill>
                  <a:schemeClr val="tx2">
                    <a:lumMod val="75000"/>
                  </a:schemeClr>
                </a:solidFill>
              </a:rPr>
              <a:t>Drawing links between policy, legislation and frameworks and how these facilitate good practice.</a:t>
            </a:r>
          </a:p>
          <a:p>
            <a:pPr marL="0" indent="0" algn="r">
              <a:buNone/>
            </a:pPr>
            <a:r>
              <a:rPr lang="en-GB" sz="2200" b="1" dirty="0">
                <a:solidFill>
                  <a:schemeClr val="tx2">
                    <a:lumMod val="75000"/>
                  </a:schemeClr>
                </a:solidFill>
              </a:rPr>
              <a:t>(Approx. 1,000 words)</a:t>
            </a:r>
            <a:endParaRPr lang="en-GB" sz="2200" dirty="0">
              <a:solidFill>
                <a:schemeClr val="tx2">
                  <a:lumMod val="75000"/>
                </a:schemeClr>
              </a:solidFill>
            </a:endParaRPr>
          </a:p>
          <a:p>
            <a:endParaRPr lang="en-GB" sz="2400" i="1" dirty="0">
              <a:solidFill>
                <a:schemeClr val="accent1"/>
              </a:solidFill>
            </a:endParaRPr>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en-GB" sz="3200" b="1" dirty="0"/>
            </a:br>
            <a:r>
              <a:rPr lang="en-GB" sz="3200" b="1" dirty="0">
                <a:solidFill>
                  <a:schemeClr val="accent1">
                    <a:lumMod val="75000"/>
                  </a:schemeClr>
                </a:solidFill>
              </a:rPr>
              <a:t>Portfolio</a:t>
            </a:r>
          </a:p>
        </p:txBody>
      </p:sp>
      <p:sp>
        <p:nvSpPr>
          <p:cNvPr id="4" name="Rectangle 3"/>
          <p:cNvSpPr/>
          <p:nvPr/>
        </p:nvSpPr>
        <p:spPr>
          <a:xfrm>
            <a:off x="147086" y="3714464"/>
            <a:ext cx="11954435" cy="2862322"/>
          </a:xfrm>
          <a:prstGeom prst="rect">
            <a:avLst/>
          </a:prstGeom>
          <a:solidFill>
            <a:schemeClr val="accent4">
              <a:lumMod val="40000"/>
              <a:lumOff val="60000"/>
            </a:schemeClr>
          </a:solidFill>
          <a:ln w="12700" cmpd="thickThin">
            <a:solidFill>
              <a:srgbClr val="C00000"/>
            </a:solidFill>
          </a:ln>
        </p:spPr>
        <p:txBody>
          <a:bodyPr wrap="square">
            <a:spAutoFit/>
          </a:bodyPr>
          <a:lstStyle/>
          <a:p>
            <a:r>
              <a:rPr lang="en-GB" dirty="0">
                <a:solidFill>
                  <a:schemeClr val="tx2">
                    <a:lumMod val="75000"/>
                  </a:schemeClr>
                </a:solidFill>
              </a:rPr>
              <a:t>From the marking criteria:</a:t>
            </a:r>
          </a:p>
          <a:p>
            <a:pPr algn="ctr"/>
            <a:r>
              <a:rPr lang="en-GB" dirty="0">
                <a:solidFill>
                  <a:schemeClr val="tx2">
                    <a:lumMod val="75000"/>
                  </a:schemeClr>
                </a:solidFill>
              </a:rPr>
              <a:t>We’re looking for your ‘Engagement with Literature Skills’</a:t>
            </a:r>
          </a:p>
          <a:p>
            <a:r>
              <a:rPr lang="en-GB" dirty="0">
                <a:solidFill>
                  <a:schemeClr val="tx2">
                    <a:lumMod val="75000"/>
                  </a:schemeClr>
                </a:solidFill>
              </a:rPr>
              <a:t>Your work must be informed and supported by scholarly material that is relevant to and focused on the task(s) set.    You should provide evidence that you have accessed an appropriate range of sources, which may be academic, governmental and industrial; these sources may include academic journal articles, textbooks, current news articles, organisational documents, and websites.  You should consider the credibility of your sources; academic journals are normally highly credible sources while websites require careful consideration/selection and should be used sparingly.   Any sources you use should be current and up-to-date, mostly published within the last five years or so, though seminal/important works in the field may be older.  You must provide evidence of your research/own reading throughout your work, using a suitable referencing system, including in-text citations in the main body of your work and a reference list at the end of your work. </a:t>
            </a:r>
          </a:p>
        </p:txBody>
      </p:sp>
    </p:spTree>
    <p:extLst>
      <p:ext uri="{BB962C8B-B14F-4D97-AF65-F5344CB8AC3E}">
        <p14:creationId xmlns:p14="http://schemas.microsoft.com/office/powerpoint/2010/main" val="2921969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6302187" y="602374"/>
            <a:ext cx="5554533" cy="1286160"/>
          </a:xfrm>
        </p:spPr>
        <p:txBody>
          <a:bodyPr anchor="b">
            <a:normAutofit fontScale="90000"/>
          </a:bodyPr>
          <a:lstStyle/>
          <a:p>
            <a:br>
              <a:rPr lang="en-GB" sz="2800" dirty="0"/>
            </a:br>
            <a:r>
              <a:rPr lang="en-GB" sz="2800" dirty="0"/>
              <a:t>     </a:t>
            </a:r>
            <a:r>
              <a:rPr lang="en-GB" sz="2800" b="1" dirty="0">
                <a:solidFill>
                  <a:schemeClr val="tx2">
                    <a:lumMod val="75000"/>
                  </a:schemeClr>
                </a:solidFill>
              </a:rPr>
              <a:t>Changing perceptions of additional needs</a:t>
            </a:r>
            <a:br>
              <a:rPr lang="en-GB" sz="2800" b="1" dirty="0">
                <a:solidFill>
                  <a:schemeClr val="tx2">
                    <a:lumMod val="75000"/>
                  </a:schemeClr>
                </a:solidFill>
              </a:rPr>
            </a:br>
            <a:r>
              <a:rPr lang="en-GB" sz="2800" b="1" dirty="0">
                <a:solidFill>
                  <a:schemeClr val="tx2">
                    <a:lumMod val="75000"/>
                  </a:schemeClr>
                </a:solidFill>
              </a:rPr>
              <a:t>Moving from SEN system to ALN system in Wales</a:t>
            </a:r>
            <a:br>
              <a:rPr lang="en-GB" sz="2100" dirty="0">
                <a:solidFill>
                  <a:schemeClr val="tx2">
                    <a:lumMod val="75000"/>
                  </a:schemeClr>
                </a:solidFill>
              </a:rPr>
            </a:br>
            <a:endParaRPr lang="en-GB" sz="2100" dirty="0">
              <a:solidFill>
                <a:schemeClr val="tx2">
                  <a:lumMod val="75000"/>
                </a:schemeClr>
              </a:solidFill>
            </a:endParaRP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6302189" y="2191997"/>
            <a:ext cx="5554532" cy="4524828"/>
          </a:xfrm>
        </p:spPr>
        <p:txBody>
          <a:bodyPr>
            <a:normAutofit/>
          </a:bodyPr>
          <a:lstStyle/>
          <a:p>
            <a:pPr marL="0" indent="0">
              <a:buNone/>
            </a:pPr>
            <a:r>
              <a:rPr lang="en-GB" sz="2000" dirty="0">
                <a:solidFill>
                  <a:schemeClr val="tx2">
                    <a:lumMod val="75000"/>
                  </a:schemeClr>
                </a:solidFill>
              </a:rPr>
              <a:t>We need to consider relevant</a:t>
            </a:r>
          </a:p>
          <a:p>
            <a:r>
              <a:rPr lang="en-GB" sz="2000" b="1" u="sng" dirty="0">
                <a:solidFill>
                  <a:schemeClr val="tx2">
                    <a:lumMod val="75000"/>
                  </a:schemeClr>
                </a:solidFill>
              </a:rPr>
              <a:t>Theories</a:t>
            </a:r>
          </a:p>
          <a:p>
            <a:pPr marL="0" indent="0">
              <a:buNone/>
            </a:pPr>
            <a:r>
              <a:rPr lang="en-GB" sz="2000" i="1" dirty="0">
                <a:solidFill>
                  <a:schemeClr val="tx2">
                    <a:lumMod val="75000"/>
                  </a:schemeClr>
                </a:solidFill>
              </a:rPr>
              <a:t>  e.g.  Social and Medical Models of Disability; Hierarchy of Needs (Maslow, 1943); Operant Conditioning/Behaviourism (Skinner, 1938)</a:t>
            </a:r>
          </a:p>
          <a:p>
            <a:r>
              <a:rPr lang="en-GB" sz="2000" b="1" u="sng" dirty="0">
                <a:solidFill>
                  <a:schemeClr val="tx2">
                    <a:lumMod val="75000"/>
                  </a:schemeClr>
                </a:solidFill>
              </a:rPr>
              <a:t>Policies</a:t>
            </a:r>
          </a:p>
          <a:p>
            <a:pPr marL="0" indent="0">
              <a:buNone/>
            </a:pPr>
            <a:r>
              <a:rPr lang="en-GB" sz="2000" dirty="0">
                <a:solidFill>
                  <a:schemeClr val="tx2">
                    <a:lumMod val="75000"/>
                  </a:schemeClr>
                </a:solidFill>
              </a:rPr>
              <a:t>  </a:t>
            </a:r>
            <a:r>
              <a:rPr lang="en-GB" sz="2000" i="1" dirty="0">
                <a:solidFill>
                  <a:schemeClr val="tx2">
                    <a:lumMod val="75000"/>
                  </a:schemeClr>
                </a:solidFill>
              </a:rPr>
              <a:t>e.g. UNCRC (1989); Salamanca Statement (1994); Equality Act (2010); Additional Needs Code of Practice Wales (2021)</a:t>
            </a:r>
          </a:p>
          <a:p>
            <a:r>
              <a:rPr lang="en-GB" sz="2000" b="1" u="sng" dirty="0">
                <a:solidFill>
                  <a:schemeClr val="tx2">
                    <a:lumMod val="75000"/>
                  </a:schemeClr>
                </a:solidFill>
              </a:rPr>
              <a:t>Good practice</a:t>
            </a:r>
          </a:p>
          <a:p>
            <a:pPr marL="0" indent="0">
              <a:buNone/>
            </a:pPr>
            <a:r>
              <a:rPr lang="en-GB" sz="2000" dirty="0">
                <a:solidFill>
                  <a:schemeClr val="tx2">
                    <a:lumMod val="75000"/>
                  </a:schemeClr>
                </a:solidFill>
              </a:rPr>
              <a:t>  </a:t>
            </a:r>
            <a:r>
              <a:rPr lang="en-GB" sz="2000" i="1" dirty="0">
                <a:solidFill>
                  <a:schemeClr val="tx2">
                    <a:lumMod val="75000"/>
                  </a:schemeClr>
                </a:solidFill>
              </a:rPr>
              <a:t>e.g. appropriate language; effective resources; multi-agency working; engagement with specific charities</a:t>
            </a:r>
          </a:p>
          <a:p>
            <a:pPr marL="0" indent="0">
              <a:buNone/>
            </a:pPr>
            <a:endParaRPr lang="en-GB" sz="1700" dirty="0"/>
          </a:p>
          <a:p>
            <a:pPr marL="0" indent="0">
              <a:buNone/>
            </a:pPr>
            <a:endParaRPr lang="en-GB" sz="1700" dirty="0"/>
          </a:p>
          <a:p>
            <a:pPr marL="0" indent="0">
              <a:buNone/>
            </a:pPr>
            <a:endParaRPr lang="en-GB" sz="1700" dirty="0"/>
          </a:p>
          <a:p>
            <a:pPr marL="0" indent="0">
              <a:buNone/>
            </a:pPr>
            <a:endParaRPr lang="en-GB" sz="1700" dirty="0"/>
          </a:p>
        </p:txBody>
      </p:sp>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3E87D9"/>
            </a:solidFill>
          </a:ln>
        </p:spPr>
        <p:style>
          <a:lnRef idx="1">
            <a:schemeClr val="accent1"/>
          </a:lnRef>
          <a:fillRef idx="0">
            <a:schemeClr val="accent1"/>
          </a:fillRef>
          <a:effectRef idx="0">
            <a:schemeClr val="accent1"/>
          </a:effectRef>
          <a:fontRef idx="minor">
            <a:schemeClr val="tx1"/>
          </a:fontRef>
        </p:style>
      </p:cxnSp>
      <p:sp>
        <p:nvSpPr>
          <p:cNvPr id="4" name="Content Placeholder 2">
            <a:extLst>
              <a:ext uri="{FF2B5EF4-FFF2-40B4-BE49-F238E27FC236}">
                <a16:creationId xmlns:a16="http://schemas.microsoft.com/office/drawing/2014/main" id="{D2D17CBB-2EE6-26FE-6C06-0FD71FE264F6}"/>
              </a:ext>
            </a:extLst>
          </p:cNvPr>
          <p:cNvSpPr txBox="1">
            <a:spLocks/>
          </p:cNvSpPr>
          <p:nvPr/>
        </p:nvSpPr>
        <p:spPr>
          <a:xfrm>
            <a:off x="133454" y="2213729"/>
            <a:ext cx="5554531" cy="45248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cy-GB" sz="2000" dirty="0"/>
              <a:t>Mae angen i ni ystyried yr elfennau perthnasol canlynol</a:t>
            </a:r>
          </a:p>
          <a:p>
            <a:r>
              <a:rPr lang="cy-GB" sz="2000" b="1" u="sng" dirty="0"/>
              <a:t>Damcaniaethau</a:t>
            </a:r>
          </a:p>
          <a:p>
            <a:pPr marL="0" indent="0">
              <a:buFont typeface="Arial" panose="020B0604020202020204" pitchFamily="34" charset="0"/>
              <a:buNone/>
            </a:pPr>
            <a:r>
              <a:rPr lang="cy-GB" sz="2000" i="1" dirty="0"/>
              <a:t>  e.e.  Modelau Cymdeithasol a Meddygol Anabledd; Hierarchaeth Anghenion (</a:t>
            </a:r>
            <a:r>
              <a:rPr lang="cy-GB" sz="2000" i="1" dirty="0" err="1"/>
              <a:t>Maslow</a:t>
            </a:r>
            <a:r>
              <a:rPr lang="cy-GB" sz="2000" i="1" dirty="0"/>
              <a:t>, 1943); Cyflyru Gweithredol/Ymddygiadaeth (Skinner, 1938)</a:t>
            </a:r>
          </a:p>
          <a:p>
            <a:r>
              <a:rPr lang="cy-GB" sz="2000" b="1" u="sng" dirty="0"/>
              <a:t>Polisïau </a:t>
            </a:r>
          </a:p>
          <a:p>
            <a:pPr marL="0" indent="0">
              <a:buFont typeface="Arial" panose="020B0604020202020204" pitchFamily="34" charset="0"/>
              <a:buNone/>
            </a:pPr>
            <a:r>
              <a:rPr lang="cy-GB" sz="2000" dirty="0"/>
              <a:t>  </a:t>
            </a:r>
            <a:r>
              <a:rPr lang="cy-GB" sz="2000" i="1" dirty="0"/>
              <a:t>e.e. UNCRC (1989); Datganiad </a:t>
            </a:r>
            <a:r>
              <a:rPr lang="cy-GB" sz="2000" i="1" dirty="0" err="1"/>
              <a:t>Salamanca</a:t>
            </a:r>
            <a:r>
              <a:rPr lang="cy-GB" sz="2000" i="1" dirty="0"/>
              <a:t> (1994); Deddf Cydraddoldeb (2010); Cod Ymarfer Anghenion Ychwanegol Cymru (2021)</a:t>
            </a:r>
          </a:p>
          <a:p>
            <a:r>
              <a:rPr lang="cy-GB" sz="2000" b="1" u="sng" dirty="0"/>
              <a:t>Arfer da</a:t>
            </a:r>
          </a:p>
          <a:p>
            <a:pPr marL="0" indent="0">
              <a:buFont typeface="Arial" panose="020B0604020202020204" pitchFamily="34" charset="0"/>
              <a:buNone/>
            </a:pPr>
            <a:r>
              <a:rPr lang="cy-GB" sz="2000" dirty="0"/>
              <a:t>  </a:t>
            </a:r>
            <a:r>
              <a:rPr lang="cy-GB" sz="2000" i="1" dirty="0"/>
              <a:t>e.e. iaith briodol; adnoddau effeithiol; gwaith </a:t>
            </a:r>
            <a:r>
              <a:rPr lang="cy-GB" sz="2000" i="1" dirty="0" err="1"/>
              <a:t>amlasiantaeth</a:t>
            </a:r>
            <a:r>
              <a:rPr lang="cy-GB" sz="2000" i="1" dirty="0"/>
              <a:t>; ymgysylltu ag elusennau penodol</a:t>
            </a:r>
          </a:p>
          <a:p>
            <a:pPr marL="0" indent="0">
              <a:buFont typeface="Arial" panose="020B0604020202020204" pitchFamily="34" charset="0"/>
              <a:buNone/>
            </a:pPr>
            <a:endParaRPr lang="cy-GB" sz="1700" dirty="0"/>
          </a:p>
          <a:p>
            <a:pPr marL="0" indent="0">
              <a:buFont typeface="Arial" panose="020B0604020202020204" pitchFamily="34" charset="0"/>
              <a:buNone/>
            </a:pPr>
            <a:endParaRPr lang="cy-GB" sz="1700" dirty="0"/>
          </a:p>
          <a:p>
            <a:pPr marL="0" indent="0">
              <a:buFont typeface="Arial" panose="020B0604020202020204" pitchFamily="34" charset="0"/>
              <a:buNone/>
            </a:pPr>
            <a:endParaRPr lang="cy-GB" sz="1700" dirty="0"/>
          </a:p>
          <a:p>
            <a:pPr marL="0" indent="0">
              <a:buFont typeface="Arial" panose="020B0604020202020204" pitchFamily="34" charset="0"/>
              <a:buNone/>
            </a:pPr>
            <a:endParaRPr lang="cy-GB" sz="1700" dirty="0"/>
          </a:p>
        </p:txBody>
      </p:sp>
      <p:sp>
        <p:nvSpPr>
          <p:cNvPr id="5" name="Title 1">
            <a:extLst>
              <a:ext uri="{FF2B5EF4-FFF2-40B4-BE49-F238E27FC236}">
                <a16:creationId xmlns:a16="http://schemas.microsoft.com/office/drawing/2014/main" id="{062EA462-F28D-E7D5-E774-A3AB33DD1020}"/>
              </a:ext>
            </a:extLst>
          </p:cNvPr>
          <p:cNvSpPr txBox="1">
            <a:spLocks/>
          </p:cNvSpPr>
          <p:nvPr/>
        </p:nvSpPr>
        <p:spPr>
          <a:xfrm>
            <a:off x="133455" y="666360"/>
            <a:ext cx="5405718" cy="133546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cy-GB" sz="2500" dirty="0"/>
            </a:br>
            <a:r>
              <a:rPr lang="cy-GB" sz="2500" dirty="0"/>
              <a:t>     </a:t>
            </a:r>
            <a:r>
              <a:rPr lang="cy-GB" sz="2500" b="1" dirty="0"/>
              <a:t>Canfyddiadau newidiol am anghenion ychwanegol</a:t>
            </a:r>
            <a:br>
              <a:rPr lang="cy-GB" sz="2500" b="1" dirty="0"/>
            </a:br>
            <a:r>
              <a:rPr lang="cy-GB" sz="2500" b="1" dirty="0"/>
              <a:t>Newid o system AAA i system ADY yng Nghymru</a:t>
            </a:r>
            <a:br>
              <a:rPr lang="cy-GB" sz="2500" dirty="0"/>
            </a:br>
            <a:endParaRPr lang="cy-GB" sz="2500" dirty="0"/>
          </a:p>
        </p:txBody>
      </p:sp>
    </p:spTree>
    <p:extLst>
      <p:ext uri="{BB962C8B-B14F-4D97-AF65-F5344CB8AC3E}">
        <p14:creationId xmlns:p14="http://schemas.microsoft.com/office/powerpoint/2010/main" val="1042507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cy-GB" dirty="0"/>
              <a:t>Model Meddygol Anabledd</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a:bodyPr>
          <a:lstStyle/>
          <a:p>
            <a:r>
              <a:rPr lang="cy-GB" sz="2800" dirty="0">
                <a:latin typeface="Arial" panose="020B0604020202020204" pitchFamily="34" charset="0"/>
                <a:cs typeface="Arial" panose="020B0604020202020204" pitchFamily="34" charset="0"/>
              </a:rPr>
              <a:t>Yn edrych ar y plentyn/person ifanc ac yn ystyried mai’r unigolyn yw’r broblem. </a:t>
            </a:r>
          </a:p>
          <a:p>
            <a:r>
              <a:rPr lang="cy-GB" sz="2800" dirty="0">
                <a:latin typeface="Arial" panose="020B0604020202020204" pitchFamily="34" charset="0"/>
                <a:cs typeface="Arial" panose="020B0604020202020204" pitchFamily="34" charset="0"/>
              </a:rPr>
              <a:t>Achosir yr anabledd gan nam corfforol, meddyliol, synhwyraidd. </a:t>
            </a:r>
          </a:p>
          <a:p>
            <a:r>
              <a:rPr lang="cy-GB" sz="2800" dirty="0">
                <a:latin typeface="Arial" panose="020B0604020202020204" pitchFamily="34" charset="0"/>
                <a:cs typeface="Arial" panose="020B0604020202020204" pitchFamily="34" charset="0"/>
              </a:rPr>
              <a:t>Ffocws y model hwn yw ‘gwella’ neu liniaru effaith y nam.</a:t>
            </a:r>
          </a:p>
          <a:p>
            <a:r>
              <a:rPr lang="cy-GB" sz="2800" dirty="0">
                <a:latin typeface="Arial" panose="020B0604020202020204" pitchFamily="34" charset="0"/>
                <a:cs typeface="Arial" panose="020B0604020202020204" pitchFamily="34" charset="0"/>
              </a:rPr>
              <a:t>Mae ‘Nid yw’n gallu darllen y llyfr hwnnw oherwydd mae’n ddall’ yn enghraifft o fodel meddygol anabledd.</a:t>
            </a:r>
          </a:p>
          <a:p>
            <a:pPr marL="0" indent="0">
              <a:buNone/>
            </a:pPr>
            <a:r>
              <a:rPr lang="cy-GB" sz="2800" dirty="0">
                <a:latin typeface="Arial" panose="020B0604020202020204" pitchFamily="34" charset="0"/>
                <a:cs typeface="Arial" panose="020B0604020202020204" pitchFamily="34" charset="0"/>
              </a:rPr>
              <a:t>(</a:t>
            </a:r>
            <a:r>
              <a:rPr lang="cy-GB" sz="2800" dirty="0" err="1">
                <a:latin typeface="Arial" panose="020B0604020202020204" pitchFamily="34" charset="0"/>
                <a:cs typeface="Arial" panose="020B0604020202020204" pitchFamily="34" charset="0"/>
              </a:rPr>
              <a:t>Scope</a:t>
            </a:r>
            <a:r>
              <a:rPr lang="cy-GB" sz="2800" dirty="0">
                <a:latin typeface="Arial" panose="020B0604020202020204" pitchFamily="34" charset="0"/>
                <a:cs typeface="Arial" panose="020B0604020202020204" pitchFamily="34" charset="0"/>
              </a:rPr>
              <a:t>, 2022)</a:t>
            </a:r>
          </a:p>
          <a:p>
            <a:endParaRPr lang="cy-GB" dirty="0"/>
          </a:p>
        </p:txBody>
      </p:sp>
    </p:spTree>
    <p:extLst>
      <p:ext uri="{BB962C8B-B14F-4D97-AF65-F5344CB8AC3E}">
        <p14:creationId xmlns:p14="http://schemas.microsoft.com/office/powerpoint/2010/main" val="3550295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en-GB" dirty="0">
                <a:solidFill>
                  <a:schemeClr val="tx2">
                    <a:lumMod val="75000"/>
                  </a:schemeClr>
                </a:solidFill>
              </a:rPr>
              <a:t>Medical Model of Disability</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a:bodyPr>
          <a:lstStyle/>
          <a:p>
            <a:r>
              <a:rPr lang="en-GB" sz="2800" dirty="0">
                <a:solidFill>
                  <a:schemeClr val="tx2">
                    <a:lumMod val="75000"/>
                  </a:schemeClr>
                </a:solidFill>
                <a:latin typeface="Arial" panose="020B0604020202020204" pitchFamily="34" charset="0"/>
                <a:cs typeface="Arial" panose="020B0604020202020204" pitchFamily="34" charset="0"/>
              </a:rPr>
              <a:t>Looks at the child/young person and sees the individual as the problem. </a:t>
            </a:r>
          </a:p>
          <a:p>
            <a:r>
              <a:rPr lang="en-GB" sz="2800" dirty="0">
                <a:solidFill>
                  <a:schemeClr val="tx2">
                    <a:lumMod val="75000"/>
                  </a:schemeClr>
                </a:solidFill>
                <a:latin typeface="Arial" panose="020B0604020202020204" pitchFamily="34" charset="0"/>
                <a:cs typeface="Arial" panose="020B0604020202020204" pitchFamily="34" charset="0"/>
              </a:rPr>
              <a:t>The disability is caused by a physical, mental, sensory impairment. </a:t>
            </a:r>
          </a:p>
          <a:p>
            <a:r>
              <a:rPr lang="en-GB" sz="2800" dirty="0">
                <a:solidFill>
                  <a:schemeClr val="tx2">
                    <a:lumMod val="75000"/>
                  </a:schemeClr>
                </a:solidFill>
                <a:latin typeface="Arial" panose="020B0604020202020204" pitchFamily="34" charset="0"/>
                <a:cs typeface="Arial" panose="020B0604020202020204" pitchFamily="34" charset="0"/>
              </a:rPr>
              <a:t>The focus of this model is to ‘cure’ or alleviate the effect of the impairment.</a:t>
            </a:r>
          </a:p>
          <a:p>
            <a:r>
              <a:rPr lang="en-GB" sz="2800" dirty="0">
                <a:solidFill>
                  <a:schemeClr val="tx2">
                    <a:lumMod val="75000"/>
                  </a:schemeClr>
                </a:solidFill>
                <a:latin typeface="Arial" panose="020B0604020202020204" pitchFamily="34" charset="0"/>
                <a:cs typeface="Arial" panose="020B0604020202020204" pitchFamily="34" charset="0"/>
              </a:rPr>
              <a:t>He can’t read that book because he’s blind’ is an example of the medical model of disability.</a:t>
            </a:r>
          </a:p>
          <a:p>
            <a:pPr marL="0" indent="0">
              <a:buNone/>
            </a:pPr>
            <a:r>
              <a:rPr lang="en-GB" sz="2800" dirty="0">
                <a:solidFill>
                  <a:schemeClr val="tx2">
                    <a:lumMod val="75000"/>
                  </a:schemeClr>
                </a:solidFill>
                <a:latin typeface="Arial" panose="020B0604020202020204" pitchFamily="34" charset="0"/>
                <a:cs typeface="Arial" panose="020B0604020202020204" pitchFamily="34" charset="0"/>
              </a:rPr>
              <a:t>(Scope, 2022)</a:t>
            </a:r>
          </a:p>
          <a:p>
            <a:endParaRPr lang="en-GB" dirty="0"/>
          </a:p>
        </p:txBody>
      </p:sp>
    </p:spTree>
    <p:extLst>
      <p:ext uri="{BB962C8B-B14F-4D97-AF65-F5344CB8AC3E}">
        <p14:creationId xmlns:p14="http://schemas.microsoft.com/office/powerpoint/2010/main" val="3228462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cy-GB" dirty="0"/>
              <a:t>Model Meddygol Anabledd</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a:bodyPr>
          <a:lstStyle/>
          <a:p>
            <a:r>
              <a:rPr lang="cy-GB" sz="4000" dirty="0"/>
              <a:t>Pwyslais ar ddibyniaeth ac mae’n canolbwyntio ar y cyflwr meddygol yn unig.</a:t>
            </a:r>
          </a:p>
          <a:p>
            <a:r>
              <a:rPr lang="cy-GB" sz="4000" dirty="0"/>
              <a:t>Ystyrir yr unigolyn yn ddiymadferth ac yn ddioddefwr sefyllfa ‘anffodus’. </a:t>
            </a:r>
          </a:p>
          <a:p>
            <a:pPr marL="0" indent="0">
              <a:buNone/>
            </a:pPr>
            <a:r>
              <a:rPr lang="cy-GB" sz="2800" dirty="0">
                <a:latin typeface="Arial" panose="020B0604020202020204" pitchFamily="34" charset="0"/>
                <a:cs typeface="Arial" panose="020B0604020202020204" pitchFamily="34" charset="0"/>
              </a:rPr>
              <a:t>(</a:t>
            </a:r>
            <a:r>
              <a:rPr lang="cy-GB" sz="2800" dirty="0" err="1">
                <a:latin typeface="Arial" panose="020B0604020202020204" pitchFamily="34" charset="0"/>
                <a:cs typeface="Arial" panose="020B0604020202020204" pitchFamily="34" charset="0"/>
              </a:rPr>
              <a:t>Scope</a:t>
            </a:r>
            <a:r>
              <a:rPr lang="cy-GB" sz="2800" dirty="0">
                <a:latin typeface="Arial" panose="020B0604020202020204" pitchFamily="34" charset="0"/>
                <a:cs typeface="Arial" panose="020B0604020202020204" pitchFamily="34" charset="0"/>
              </a:rPr>
              <a:t>, 2022)</a:t>
            </a:r>
          </a:p>
          <a:p>
            <a:endParaRPr lang="cy-GB" dirty="0"/>
          </a:p>
        </p:txBody>
      </p:sp>
    </p:spTree>
    <p:extLst>
      <p:ext uri="{BB962C8B-B14F-4D97-AF65-F5344CB8AC3E}">
        <p14:creationId xmlns:p14="http://schemas.microsoft.com/office/powerpoint/2010/main" val="180250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en-GB" dirty="0">
                <a:solidFill>
                  <a:schemeClr val="tx2">
                    <a:lumMod val="75000"/>
                  </a:schemeClr>
                </a:solidFill>
              </a:rPr>
              <a:t>Medical Model of Disability</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a:bodyPr>
          <a:lstStyle/>
          <a:p>
            <a:r>
              <a:rPr lang="en-US" sz="4000" dirty="0">
                <a:solidFill>
                  <a:schemeClr val="tx2">
                    <a:lumMod val="75000"/>
                  </a:schemeClr>
                </a:solidFill>
              </a:rPr>
              <a:t>Emphasis on dependency and focuses only on the medical condition.</a:t>
            </a:r>
          </a:p>
          <a:p>
            <a:r>
              <a:rPr lang="en-US" sz="4000" dirty="0">
                <a:solidFill>
                  <a:schemeClr val="tx2">
                    <a:lumMod val="75000"/>
                  </a:schemeClr>
                </a:solidFill>
              </a:rPr>
              <a:t>The individual is viewed as helpless and a victim of an ‘unfortunate’ situation. </a:t>
            </a:r>
          </a:p>
          <a:p>
            <a:pPr marL="0" indent="0">
              <a:buNone/>
            </a:pPr>
            <a:r>
              <a:rPr lang="en-GB" sz="2800" dirty="0">
                <a:solidFill>
                  <a:schemeClr val="tx2">
                    <a:lumMod val="75000"/>
                  </a:schemeClr>
                </a:solidFill>
                <a:latin typeface="Arial" panose="020B0604020202020204" pitchFamily="34" charset="0"/>
                <a:cs typeface="Arial" panose="020B0604020202020204" pitchFamily="34" charset="0"/>
              </a:rPr>
              <a:t>(Scope, 2022)</a:t>
            </a:r>
          </a:p>
          <a:p>
            <a:endParaRPr lang="en-GB" dirty="0"/>
          </a:p>
        </p:txBody>
      </p:sp>
    </p:spTree>
    <p:extLst>
      <p:ext uri="{BB962C8B-B14F-4D97-AF65-F5344CB8AC3E}">
        <p14:creationId xmlns:p14="http://schemas.microsoft.com/office/powerpoint/2010/main" val="1853832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cy-GB" dirty="0"/>
              <a:t>Model Cymdeithasol Anabledd</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fontScale="92500"/>
          </a:bodyPr>
          <a:lstStyle/>
          <a:p>
            <a:pPr>
              <a:lnSpc>
                <a:spcPct val="100000"/>
              </a:lnSpc>
            </a:pPr>
            <a:r>
              <a:rPr lang="cy-GB" dirty="0">
                <a:latin typeface="Arial" panose="020B0604020202020204" pitchFamily="34" charset="0"/>
                <a:cs typeface="Arial" panose="020B0604020202020204" pitchFamily="34" charset="0"/>
              </a:rPr>
              <a:t>Y model hwn yw’r dewis gorau wrth feddwl am anabledd. Cafodd ei greu gan bobl anabl eu hunain.</a:t>
            </a:r>
          </a:p>
          <a:p>
            <a:pPr>
              <a:lnSpc>
                <a:spcPct val="100000"/>
              </a:lnSpc>
            </a:pPr>
            <a:r>
              <a:rPr lang="cy-GB" dirty="0">
                <a:latin typeface="Arial" panose="020B0604020202020204" pitchFamily="34" charset="0"/>
                <a:cs typeface="Arial" panose="020B0604020202020204" pitchFamily="34" charset="0"/>
              </a:rPr>
              <a:t>Yn 2014, mabwysiadwyd y model cymdeithasol gan Swyddfa </a:t>
            </a:r>
            <a:r>
              <a:rPr lang="cy-GB" dirty="0" err="1">
                <a:latin typeface="Arial" panose="020B0604020202020204" pitchFamily="34" charset="0"/>
                <a:cs typeface="Arial" panose="020B0604020202020204" pitchFamily="34" charset="0"/>
              </a:rPr>
              <a:t>Cydraddoldebau’r</a:t>
            </a:r>
            <a:r>
              <a:rPr lang="cy-GB" dirty="0">
                <a:latin typeface="Arial" panose="020B0604020202020204" pitchFamily="34" charset="0"/>
                <a:cs typeface="Arial" panose="020B0604020202020204" pitchFamily="34" charset="0"/>
              </a:rPr>
              <a:t> Llywodraeth a argymhellodd bod pob adran lywodraethol yn defnyddio’r model wrth ryngweithio â phobl anabl.</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cy-GB" sz="2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Mae’n ystyried mai cymdeithas yw’r broblem, nid y plentyn/person ifanc, ac o</a:t>
            </a:r>
            <a:r>
              <a:rPr lang="cy-GB" dirty="0">
                <a:latin typeface="Arial" panose="020B0604020202020204" pitchFamily="34" charset="0"/>
                <a:cs typeface="Arial" panose="020B0604020202020204" pitchFamily="34" charset="0"/>
              </a:rPr>
              <a:t>’r farn </a:t>
            </a:r>
            <a:r>
              <a:rPr kumimoji="0" lang="cy-GB" sz="2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mai rhywbeth y maent yn ei brofi yw anabledd. </a:t>
            </a:r>
          </a:p>
          <a:p>
            <a:pPr marL="0" marR="0" lvl="0" indent="0" algn="l" defTabSz="914400" rtl="0" eaLnBrk="1" fontAlgn="auto" latinLnBrk="0" hangingPunct="1">
              <a:lnSpc>
                <a:spcPct val="120000"/>
              </a:lnSpc>
              <a:spcBef>
                <a:spcPts val="1000"/>
              </a:spcBef>
              <a:spcAft>
                <a:spcPts val="0"/>
              </a:spcAft>
              <a:buClrTx/>
              <a:buSzTx/>
              <a:buNone/>
              <a:tabLst/>
              <a:defRPr/>
            </a:pPr>
            <a:r>
              <a:rPr kumimoji="0" lang="cy-GB" sz="2800" b="0" i="0" u="none" strike="noStrike" kern="1200" cap="none" spc="0" normalizeH="0" baseline="0" noProof="0" dirty="0">
                <a:ln>
                  <a:noFill/>
                </a:ln>
                <a:effectLst/>
                <a:uLnTx/>
                <a:uFillTx/>
                <a:latin typeface="Calibri" panose="020F0502020204030204"/>
                <a:ea typeface="+mn-ea"/>
                <a:cs typeface="+mn-cs"/>
              </a:rPr>
              <a:t>                                                       (</a:t>
            </a:r>
            <a:r>
              <a:rPr kumimoji="0" lang="cy-GB" sz="2800" b="0" i="0" u="none" strike="noStrike" kern="1200" cap="none" spc="0" normalizeH="0" baseline="0" noProof="0" dirty="0" err="1">
                <a:ln>
                  <a:noFill/>
                </a:ln>
                <a:effectLst/>
                <a:uLnTx/>
                <a:uFillTx/>
                <a:latin typeface="Calibri" panose="020F0502020204030204"/>
                <a:ea typeface="+mn-ea"/>
                <a:cs typeface="+mn-cs"/>
              </a:rPr>
              <a:t>Scope</a:t>
            </a:r>
            <a:r>
              <a:rPr kumimoji="0" lang="cy-GB" sz="2800" b="0" i="0" u="none" strike="noStrike" kern="1200" cap="none" spc="0" normalizeH="0" baseline="0" noProof="0" dirty="0">
                <a:ln>
                  <a:noFill/>
                </a:ln>
                <a:effectLst/>
                <a:uLnTx/>
                <a:uFillTx/>
                <a:latin typeface="Calibri" panose="020F0502020204030204"/>
                <a:ea typeface="+mn-ea"/>
                <a:cs typeface="+mn-cs"/>
              </a:rPr>
              <a:t>,</a:t>
            </a:r>
            <a:r>
              <a:rPr kumimoji="0" lang="cy-GB" sz="2800" b="0" i="0" u="none" strike="noStrike" kern="1200" cap="none" spc="0" normalizeH="0" noProof="0" dirty="0">
                <a:ln>
                  <a:noFill/>
                </a:ln>
                <a:effectLst/>
                <a:uLnTx/>
                <a:uFillTx/>
                <a:latin typeface="Calibri" panose="020F0502020204030204"/>
                <a:ea typeface="+mn-ea"/>
                <a:cs typeface="+mn-cs"/>
              </a:rPr>
              <a:t> 2022)</a:t>
            </a:r>
            <a:endParaRPr kumimoji="0" lang="cy-GB" sz="2800" b="0" i="0" u="none" strike="noStrike" kern="1200" cap="none" spc="0" normalizeH="0" baseline="0" noProof="0" dirty="0">
              <a:ln>
                <a:noFill/>
              </a:ln>
              <a:effectLst/>
              <a:uLnTx/>
              <a:uFillTx/>
              <a:latin typeface="Calibri" panose="020F0502020204030204"/>
              <a:ea typeface="+mn-ea"/>
              <a:cs typeface="+mn-cs"/>
            </a:endParaRPr>
          </a:p>
          <a:p>
            <a:pPr>
              <a:lnSpc>
                <a:spcPct val="100000"/>
              </a:lnSpc>
            </a:pPr>
            <a:endParaRPr lang="cy-GB" dirty="0">
              <a:latin typeface="Arial" panose="020B0604020202020204" pitchFamily="34" charset="0"/>
              <a:cs typeface="Arial" panose="020B0604020202020204" pitchFamily="34" charset="0"/>
            </a:endParaRPr>
          </a:p>
          <a:p>
            <a:endParaRPr lang="cy-GB" dirty="0"/>
          </a:p>
        </p:txBody>
      </p:sp>
    </p:spTree>
    <p:extLst>
      <p:ext uri="{BB962C8B-B14F-4D97-AF65-F5344CB8AC3E}">
        <p14:creationId xmlns:p14="http://schemas.microsoft.com/office/powerpoint/2010/main" val="627059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en-GB" dirty="0">
                <a:solidFill>
                  <a:schemeClr val="tx2">
                    <a:lumMod val="75000"/>
                  </a:schemeClr>
                </a:solidFill>
              </a:rPr>
              <a:t>Social Model of Disability</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lnSpcReduction="10000"/>
          </a:bodyPr>
          <a:lstStyle/>
          <a:p>
            <a:pPr>
              <a:lnSpc>
                <a:spcPct val="100000"/>
              </a:lnSpc>
            </a:pPr>
            <a:r>
              <a:rPr lang="en-GB" dirty="0">
                <a:solidFill>
                  <a:schemeClr val="tx2">
                    <a:lumMod val="75000"/>
                  </a:schemeClr>
                </a:solidFill>
                <a:latin typeface="Arial" panose="020B0604020202020204" pitchFamily="34" charset="0"/>
                <a:cs typeface="Arial" panose="020B0604020202020204" pitchFamily="34" charset="0"/>
              </a:rPr>
              <a:t>This model is the most preferred when thinking about disability. It was created by disabled people themselves.</a:t>
            </a:r>
          </a:p>
          <a:p>
            <a:pPr>
              <a:lnSpc>
                <a:spcPct val="100000"/>
              </a:lnSpc>
            </a:pPr>
            <a:r>
              <a:rPr lang="en-GB" dirty="0">
                <a:solidFill>
                  <a:schemeClr val="tx2">
                    <a:lumMod val="75000"/>
                  </a:schemeClr>
                </a:solidFill>
                <a:latin typeface="Arial" panose="020B0604020202020204" pitchFamily="34" charset="0"/>
                <a:cs typeface="Arial" panose="020B0604020202020204" pitchFamily="34" charset="0"/>
              </a:rPr>
              <a:t>In 2014 the social model was adopted by the Government Equalities Office who recommended the model for use by all government departments in the way they interact with disabled people.</a:t>
            </a:r>
          </a:p>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schemeClr val="tx2">
                    <a:lumMod val="75000"/>
                  </a:schemeClr>
                </a:solidFill>
                <a:effectLst/>
                <a:uLnTx/>
                <a:uFillTx/>
                <a:latin typeface="Arial" panose="020B0604020202020204" pitchFamily="34" charset="0"/>
                <a:ea typeface="+mn-ea"/>
                <a:cs typeface="Arial" panose="020B0604020202020204" pitchFamily="34" charset="0"/>
              </a:rPr>
              <a:t>It views society as the problem not the child/young person and believes that disability is something that they experience. </a:t>
            </a:r>
          </a:p>
          <a:p>
            <a:pPr marL="0" marR="0" lvl="0" indent="0" algn="l" defTabSz="914400" rtl="0" eaLnBrk="1" fontAlgn="auto" latinLnBrk="0" hangingPunct="1">
              <a:lnSpc>
                <a:spcPct val="120000"/>
              </a:lnSpc>
              <a:spcBef>
                <a:spcPts val="1000"/>
              </a:spcBef>
              <a:spcAft>
                <a:spcPts val="0"/>
              </a:spcAft>
              <a:buClrTx/>
              <a:buSzTx/>
              <a:buNone/>
              <a:tabLst/>
              <a:defRPr/>
            </a:pPr>
            <a:r>
              <a:rPr kumimoji="0" lang="en-GB" sz="2800" b="0" i="0" u="none" strike="noStrike" kern="1200" cap="none" spc="0" normalizeH="0" baseline="0" noProof="0" dirty="0">
                <a:ln>
                  <a:noFill/>
                </a:ln>
                <a:solidFill>
                  <a:schemeClr val="tx2">
                    <a:lumMod val="75000"/>
                  </a:schemeClr>
                </a:solidFill>
                <a:effectLst/>
                <a:uLnTx/>
                <a:uFillTx/>
                <a:latin typeface="Calibri" panose="020F0502020204030204"/>
                <a:ea typeface="+mn-ea"/>
                <a:cs typeface="+mn-cs"/>
              </a:rPr>
              <a:t>                                                       (Scope,</a:t>
            </a:r>
            <a:r>
              <a:rPr kumimoji="0" lang="en-GB" sz="2800" b="0" i="0" u="none" strike="noStrike" kern="1200" cap="none" spc="0" normalizeH="0" noProof="0" dirty="0">
                <a:ln>
                  <a:noFill/>
                </a:ln>
                <a:solidFill>
                  <a:schemeClr val="tx2">
                    <a:lumMod val="75000"/>
                  </a:schemeClr>
                </a:solidFill>
                <a:effectLst/>
                <a:uLnTx/>
                <a:uFillTx/>
                <a:latin typeface="Calibri" panose="020F0502020204030204"/>
                <a:ea typeface="+mn-ea"/>
                <a:cs typeface="+mn-cs"/>
              </a:rPr>
              <a:t> 2022)</a:t>
            </a:r>
            <a:endParaRPr kumimoji="0" lang="en-GB" sz="2800" b="0" i="0" u="none" strike="noStrike" kern="1200" cap="none" spc="0" normalizeH="0" baseline="0" noProof="0" dirty="0">
              <a:ln>
                <a:noFill/>
              </a:ln>
              <a:solidFill>
                <a:schemeClr val="tx2">
                  <a:lumMod val="75000"/>
                </a:schemeClr>
              </a:solidFill>
              <a:effectLst/>
              <a:uLnTx/>
              <a:uFillTx/>
              <a:latin typeface="Calibri" panose="020F0502020204030204"/>
              <a:ea typeface="+mn-ea"/>
              <a:cs typeface="+mn-cs"/>
            </a:endParaRPr>
          </a:p>
          <a:p>
            <a:pPr>
              <a:lnSpc>
                <a:spcPct val="100000"/>
              </a:lnSpc>
            </a:pPr>
            <a:endParaRPr lang="en-GB" dirty="0">
              <a:solidFill>
                <a:schemeClr val="tx2">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6185364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cy-GB" dirty="0"/>
              <a:t>Model Cymdeithasol Anabledd</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a:bodyPr>
          <a:lstStyle/>
          <a:p>
            <a:pPr>
              <a:lnSpc>
                <a:spcPct val="110000"/>
              </a:lnSpc>
            </a:pPr>
            <a:r>
              <a:rPr lang="cy-GB" dirty="0">
                <a:latin typeface="Arial" panose="020B0604020202020204" pitchFamily="34" charset="0"/>
                <a:cs typeface="Arial" panose="020B0604020202020204" pitchFamily="34" charset="0"/>
              </a:rPr>
              <a:t>Mae’r model cymdeithasol yn ystyried bod gan rai plant/pobl ifanc wahaniaethau corfforol neu seicolegol a all effeithio ar eu gallu i weithredu mewn cymdeithas.</a:t>
            </a:r>
          </a:p>
          <a:p>
            <a:pPr>
              <a:lnSpc>
                <a:spcPct val="110000"/>
              </a:lnSpc>
            </a:pPr>
            <a:r>
              <a:rPr lang="cy-GB" dirty="0">
                <a:latin typeface="Arial" panose="020B0604020202020204" pitchFamily="34" charset="0"/>
                <a:cs typeface="Arial" panose="020B0604020202020204" pitchFamily="34" charset="0"/>
              </a:rPr>
              <a:t>Nid yw’r plentyn/person ifanc wedi’i anablu gan ei nam ond gan y rhwystrau sy’n bodoli mewn cymdeithas nad ydynt yn cymryd ei anghenion i ystyriaeth. </a:t>
            </a:r>
          </a:p>
          <a:p>
            <a:pPr>
              <a:lnSpc>
                <a:spcPct val="100000"/>
              </a:lnSpc>
            </a:pPr>
            <a:endParaRPr lang="cy-GB" dirty="0">
              <a:latin typeface="Arial" panose="020B0604020202020204" pitchFamily="34" charset="0"/>
              <a:cs typeface="Arial" panose="020B0604020202020204" pitchFamily="34" charset="0"/>
            </a:endParaRPr>
          </a:p>
          <a:p>
            <a:endParaRPr lang="cy-GB" dirty="0"/>
          </a:p>
        </p:txBody>
      </p:sp>
    </p:spTree>
    <p:extLst>
      <p:ext uri="{BB962C8B-B14F-4D97-AF65-F5344CB8AC3E}">
        <p14:creationId xmlns:p14="http://schemas.microsoft.com/office/powerpoint/2010/main" val="3192955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en-GB" dirty="0">
                <a:solidFill>
                  <a:schemeClr val="tx2">
                    <a:lumMod val="75000"/>
                  </a:schemeClr>
                </a:solidFill>
              </a:rPr>
              <a:t>Social Model of Disability</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a:bodyPr>
          <a:lstStyle/>
          <a:p>
            <a:pPr>
              <a:lnSpc>
                <a:spcPct val="110000"/>
              </a:lnSpc>
            </a:pPr>
            <a:r>
              <a:rPr lang="en-GB" dirty="0">
                <a:solidFill>
                  <a:schemeClr val="tx2"/>
                </a:solidFill>
                <a:latin typeface="Arial" panose="020B0604020202020204" pitchFamily="34" charset="0"/>
                <a:cs typeface="Arial" panose="020B0604020202020204" pitchFamily="34" charset="0"/>
              </a:rPr>
              <a:t>The social model considers that some children/young people have physical or psychological differences which may affect their ability to function in society.</a:t>
            </a:r>
          </a:p>
          <a:p>
            <a:pPr>
              <a:lnSpc>
                <a:spcPct val="110000"/>
              </a:lnSpc>
            </a:pPr>
            <a:r>
              <a:rPr lang="en-GB" dirty="0">
                <a:solidFill>
                  <a:schemeClr val="tx2"/>
                </a:solidFill>
                <a:latin typeface="Arial" panose="020B0604020202020204" pitchFamily="34" charset="0"/>
                <a:cs typeface="Arial" panose="020B0604020202020204" pitchFamily="34" charset="0"/>
              </a:rPr>
              <a:t>The child/young person is not disabled by their impairment but by the barriers that exist in society which do not take into account their needs. </a:t>
            </a:r>
          </a:p>
          <a:p>
            <a:pPr>
              <a:lnSpc>
                <a:spcPct val="100000"/>
              </a:lnSpc>
            </a:pPr>
            <a:endParaRPr lang="en-GB" dirty="0">
              <a:solidFill>
                <a:schemeClr val="tx2">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9442457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cy-GB" dirty="0"/>
              <a:t>Model Cymdeithasol Anabledd</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a:normAutofit lnSpcReduction="10000"/>
          </a:bodyPr>
          <a:lstStyle/>
          <a:p>
            <a:pPr lvl="0">
              <a:lnSpc>
                <a:spcPct val="110000"/>
              </a:lnSpc>
            </a:pPr>
            <a:r>
              <a:rPr lang="cy-GB" sz="2800" dirty="0">
                <a:latin typeface="Arial" panose="020B0604020202020204" pitchFamily="34" charset="0"/>
                <a:cs typeface="Arial" panose="020B0604020202020204" pitchFamily="34" charset="0"/>
              </a:rPr>
              <a:t>O</a:t>
            </a:r>
            <a:r>
              <a:rPr lang="cy-GB" dirty="0">
                <a:latin typeface="Arial" panose="020B0604020202020204" pitchFamily="34" charset="0"/>
                <a:cs typeface="Arial" panose="020B0604020202020204" pitchFamily="34" charset="0"/>
              </a:rPr>
              <a:t>’r farn </a:t>
            </a:r>
            <a:r>
              <a:rPr lang="cy-GB" sz="2800" dirty="0">
                <a:latin typeface="Arial" panose="020B0604020202020204" pitchFamily="34" charset="0"/>
                <a:cs typeface="Arial" panose="020B0604020202020204" pitchFamily="34" charset="0"/>
              </a:rPr>
              <a:t>bod yr anabledd a brofir gan y plentyn/person ifanc yn aml yn cael ei achosi gan y dull a ddefnyddir gan gymdeithas ei hun, sy’n aml yn methu â chymryd y plentyn neu’r person ifanc ei hun i ystyriaeth. Mae hyn wedyn fel arfer yn arwain at </a:t>
            </a:r>
            <a:r>
              <a:rPr lang="cy-GB" sz="2800" dirty="0" err="1">
                <a:latin typeface="Arial" panose="020B0604020202020204" pitchFamily="34" charset="0"/>
                <a:cs typeface="Arial" panose="020B0604020202020204" pitchFamily="34" charset="0"/>
              </a:rPr>
              <a:t>allgáu</a:t>
            </a:r>
            <a:r>
              <a:rPr lang="cy-GB" sz="2800" dirty="0">
                <a:latin typeface="Arial" panose="020B0604020202020204" pitchFamily="34" charset="0"/>
                <a:cs typeface="Arial" panose="020B0604020202020204" pitchFamily="34" charset="0"/>
              </a:rPr>
              <a:t> o gymdeithas brif ffrwd</a:t>
            </a:r>
            <a:r>
              <a:rPr lang="cy-GB" dirty="0">
                <a:latin typeface="Arial" panose="020B0604020202020204" pitchFamily="34" charset="0"/>
                <a:cs typeface="Arial" panose="020B0604020202020204" pitchFamily="34" charset="0"/>
              </a:rPr>
              <a:t>. </a:t>
            </a:r>
          </a:p>
          <a:p>
            <a:pPr lvl="0">
              <a:lnSpc>
                <a:spcPct val="110000"/>
              </a:lnSpc>
            </a:pPr>
            <a:r>
              <a:rPr lang="cy-GB" sz="2800" dirty="0">
                <a:latin typeface="Arial" panose="020B0604020202020204" pitchFamily="34" charset="0"/>
                <a:cs typeface="Arial" panose="020B0604020202020204" pitchFamily="34" charset="0"/>
              </a:rPr>
              <a:t>Er enghraifft: mae plentyn neu berson ifanc yn cael ei atal rhag mynychu ysgol brif ffrwd oherwydd ei fod yn defnyddio cadair olwyn. Yn hytrach, y diffyg rampiau, lifftiau, toiledau ac ati sy’n achosi’r </a:t>
            </a:r>
            <a:r>
              <a:rPr lang="cy-GB" sz="2800" dirty="0" err="1">
                <a:latin typeface="Arial" panose="020B0604020202020204" pitchFamily="34" charset="0"/>
                <a:cs typeface="Arial" panose="020B0604020202020204" pitchFamily="34" charset="0"/>
              </a:rPr>
              <a:t>allgáu</a:t>
            </a:r>
            <a:r>
              <a:rPr lang="cy-GB" sz="2800" dirty="0">
                <a:latin typeface="Arial" panose="020B0604020202020204" pitchFamily="34" charset="0"/>
                <a:cs typeface="Arial" panose="020B0604020202020204" pitchFamily="34" charset="0"/>
              </a:rPr>
              <a:t>. </a:t>
            </a:r>
          </a:p>
          <a:p>
            <a:pPr>
              <a:lnSpc>
                <a:spcPct val="100000"/>
              </a:lnSpc>
            </a:pPr>
            <a:endParaRPr lang="cy-GB" dirty="0">
              <a:latin typeface="Arial" panose="020B0604020202020204" pitchFamily="34" charset="0"/>
              <a:cs typeface="Arial" panose="020B0604020202020204" pitchFamily="34" charset="0"/>
            </a:endParaRPr>
          </a:p>
          <a:p>
            <a:endParaRPr lang="cy-GB" dirty="0"/>
          </a:p>
        </p:txBody>
      </p:sp>
    </p:spTree>
    <p:extLst>
      <p:ext uri="{BB962C8B-B14F-4D97-AF65-F5344CB8AC3E}">
        <p14:creationId xmlns:p14="http://schemas.microsoft.com/office/powerpoint/2010/main" val="2034414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78C7E-E60D-B721-8E2E-F8119BAA37B4}"/>
              </a:ext>
            </a:extLst>
          </p:cNvPr>
          <p:cNvSpPr>
            <a:spLocks noGrp="1"/>
          </p:cNvSpPr>
          <p:nvPr>
            <p:ph type="title"/>
          </p:nvPr>
        </p:nvSpPr>
        <p:spPr>
          <a:solidFill>
            <a:schemeClr val="accent4">
              <a:lumMod val="40000"/>
              <a:lumOff val="60000"/>
            </a:schemeClr>
          </a:solidFill>
        </p:spPr>
        <p:txBody>
          <a:bodyPr/>
          <a:lstStyle/>
          <a:p>
            <a:r>
              <a:rPr lang="en-GB" dirty="0">
                <a:solidFill>
                  <a:schemeClr val="tx2">
                    <a:lumMod val="75000"/>
                  </a:schemeClr>
                </a:solidFill>
              </a:rPr>
              <a:t>Social Model of Disability</a:t>
            </a:r>
          </a:p>
        </p:txBody>
      </p:sp>
      <p:sp>
        <p:nvSpPr>
          <p:cNvPr id="3" name="Content Placeholder 2">
            <a:extLst>
              <a:ext uri="{FF2B5EF4-FFF2-40B4-BE49-F238E27FC236}">
                <a16:creationId xmlns:a16="http://schemas.microsoft.com/office/drawing/2014/main" id="{4DAF078A-2D92-64E3-E6D6-3BCC83401BED}"/>
              </a:ext>
            </a:extLst>
          </p:cNvPr>
          <p:cNvSpPr>
            <a:spLocks noGrp="1"/>
          </p:cNvSpPr>
          <p:nvPr>
            <p:ph idx="1"/>
          </p:nvPr>
        </p:nvSpPr>
        <p:spPr>
          <a:solidFill>
            <a:schemeClr val="accent4">
              <a:lumMod val="40000"/>
              <a:lumOff val="60000"/>
            </a:schemeClr>
          </a:solidFill>
        </p:spPr>
        <p:txBody>
          <a:bodyPr vert="horz" lIns="91440" tIns="45720" rIns="91440" bIns="45720" rtlCol="0" anchor="t">
            <a:normAutofit fontScale="92500"/>
          </a:bodyPr>
          <a:lstStyle/>
          <a:p>
            <a:pPr lvl="0">
              <a:lnSpc>
                <a:spcPct val="110000"/>
              </a:lnSpc>
            </a:pPr>
            <a:r>
              <a:rPr lang="en-GB" sz="2800" dirty="0">
                <a:solidFill>
                  <a:schemeClr val="tx2">
                    <a:lumMod val="75000"/>
                  </a:schemeClr>
                </a:solidFill>
                <a:latin typeface="Arial" panose="020B0604020202020204" pitchFamily="34" charset="0"/>
                <a:cs typeface="Arial" panose="020B0604020202020204" pitchFamily="34" charset="0"/>
              </a:rPr>
              <a:t>Believes that the disability that the child/young person experiences is often caused by the approach taken by society itself, which often fails to take into account the child or young person themselves. This then usually leads to exclusion from mainstream society. </a:t>
            </a:r>
          </a:p>
          <a:p>
            <a:pPr>
              <a:lnSpc>
                <a:spcPct val="110000"/>
              </a:lnSpc>
            </a:pPr>
            <a:r>
              <a:rPr lang="en-GB" sz="2800" dirty="0">
                <a:solidFill>
                  <a:schemeClr val="tx2">
                    <a:lumMod val="75000"/>
                  </a:schemeClr>
                </a:solidFill>
                <a:latin typeface="Arial"/>
                <a:cs typeface="Arial"/>
              </a:rPr>
              <a:t>For example: a child or young person is prevented from attending a mainstream school because they use a wheelchair</a:t>
            </a:r>
            <a:r>
              <a:rPr lang="en-GB" dirty="0">
                <a:solidFill>
                  <a:schemeClr val="tx2">
                    <a:lumMod val="75000"/>
                  </a:schemeClr>
                </a:solidFill>
                <a:latin typeface="Arial"/>
                <a:cs typeface="Arial"/>
              </a:rPr>
              <a:t> (medical model sees this) but in reality</a:t>
            </a:r>
            <a:r>
              <a:rPr lang="en-GB" sz="2800" dirty="0">
                <a:solidFill>
                  <a:schemeClr val="tx2">
                    <a:lumMod val="75000"/>
                  </a:schemeClr>
                </a:solidFill>
                <a:latin typeface="Arial"/>
                <a:cs typeface="Arial"/>
              </a:rPr>
              <a:t> it is the absence of ramps, lifts, toilets etc that causes the exclusion</a:t>
            </a:r>
            <a:r>
              <a:rPr lang="en-GB" dirty="0">
                <a:solidFill>
                  <a:schemeClr val="tx2">
                    <a:lumMod val="75000"/>
                  </a:schemeClr>
                </a:solidFill>
                <a:latin typeface="Arial"/>
                <a:cs typeface="Arial"/>
              </a:rPr>
              <a:t> (social model recognises this). </a:t>
            </a:r>
            <a:endParaRPr lang="en-GB" sz="2800" dirty="0">
              <a:solidFill>
                <a:schemeClr val="tx2">
                  <a:lumMod val="75000"/>
                </a:schemeClr>
              </a:solidFill>
              <a:latin typeface="Arial" panose="020B0604020202020204" pitchFamily="34" charset="0"/>
              <a:cs typeface="Arial" panose="020B0604020202020204" pitchFamily="34" charset="0"/>
            </a:endParaRPr>
          </a:p>
          <a:p>
            <a:pPr>
              <a:lnSpc>
                <a:spcPct val="100000"/>
              </a:lnSpc>
            </a:pPr>
            <a:endParaRPr lang="en-GB" dirty="0">
              <a:solidFill>
                <a:schemeClr val="tx2">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248505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E2109-A636-034A-A9B7-E999FDDD8438}"/>
              </a:ext>
            </a:extLst>
          </p:cNvPr>
          <p:cNvSpPr>
            <a:spLocks noGrp="1"/>
          </p:cNvSpPr>
          <p:nvPr>
            <p:ph type="title"/>
          </p:nvPr>
        </p:nvSpPr>
        <p:spPr>
          <a:xfrm>
            <a:off x="838200" y="0"/>
            <a:ext cx="10515600" cy="1325563"/>
          </a:xfrm>
        </p:spPr>
        <p:txBody>
          <a:bodyPr>
            <a:normAutofit/>
          </a:bodyPr>
          <a:lstStyle/>
          <a:p>
            <a:pPr algn="ctr"/>
            <a:r>
              <a:rPr lang="cy-GB" sz="5400" b="1" dirty="0"/>
              <a:t>Model Cymdeithasol</a:t>
            </a:r>
          </a:p>
        </p:txBody>
      </p:sp>
      <p:graphicFrame>
        <p:nvGraphicFramePr>
          <p:cNvPr id="4" name="Content Placeholder 3">
            <a:extLst>
              <a:ext uri="{FF2B5EF4-FFF2-40B4-BE49-F238E27FC236}">
                <a16:creationId xmlns:a16="http://schemas.microsoft.com/office/drawing/2014/main" id="{577CEC30-2769-5249-8304-B613612F38FF}"/>
              </a:ext>
            </a:extLst>
          </p:cNvPr>
          <p:cNvGraphicFramePr>
            <a:graphicFrameLocks noGrp="1"/>
          </p:cNvGraphicFramePr>
          <p:nvPr>
            <p:ph idx="1"/>
            <p:extLst>
              <p:ext uri="{D42A27DB-BD31-4B8C-83A1-F6EECF244321}">
                <p14:modId xmlns:p14="http://schemas.microsoft.com/office/powerpoint/2010/main" val="2088385"/>
              </p:ext>
            </p:extLst>
          </p:nvPr>
        </p:nvGraphicFramePr>
        <p:xfrm>
          <a:off x="159026" y="1192696"/>
          <a:ext cx="12032974" cy="56653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8847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E2109-A636-034A-A9B7-E999FDDD8438}"/>
              </a:ext>
            </a:extLst>
          </p:cNvPr>
          <p:cNvSpPr>
            <a:spLocks noGrp="1"/>
          </p:cNvSpPr>
          <p:nvPr>
            <p:ph type="title"/>
          </p:nvPr>
        </p:nvSpPr>
        <p:spPr>
          <a:xfrm>
            <a:off x="838200" y="0"/>
            <a:ext cx="10515600" cy="1325563"/>
          </a:xfrm>
        </p:spPr>
        <p:txBody>
          <a:bodyPr>
            <a:normAutofit/>
          </a:bodyPr>
          <a:lstStyle/>
          <a:p>
            <a:pPr algn="ctr"/>
            <a:r>
              <a:rPr lang="en-GB" sz="5400" b="1" dirty="0">
                <a:solidFill>
                  <a:schemeClr val="accent1">
                    <a:lumMod val="50000"/>
                  </a:schemeClr>
                </a:solidFill>
              </a:rPr>
              <a:t>Social Model</a:t>
            </a:r>
          </a:p>
        </p:txBody>
      </p:sp>
      <p:graphicFrame>
        <p:nvGraphicFramePr>
          <p:cNvPr id="4" name="Content Placeholder 3">
            <a:extLst>
              <a:ext uri="{FF2B5EF4-FFF2-40B4-BE49-F238E27FC236}">
                <a16:creationId xmlns:a16="http://schemas.microsoft.com/office/drawing/2014/main" id="{577CEC30-2769-5249-8304-B613612F38FF}"/>
              </a:ext>
            </a:extLst>
          </p:cNvPr>
          <p:cNvGraphicFramePr>
            <a:graphicFrameLocks noGrp="1"/>
          </p:cNvGraphicFramePr>
          <p:nvPr>
            <p:ph idx="1"/>
          </p:nvPr>
        </p:nvGraphicFramePr>
        <p:xfrm>
          <a:off x="159026" y="1192696"/>
          <a:ext cx="12032974" cy="56653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8348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94786-79BB-40A1-B41E-5E4C0E7DE328}"/>
              </a:ext>
            </a:extLst>
          </p:cNvPr>
          <p:cNvSpPr>
            <a:spLocks noGrp="1"/>
          </p:cNvSpPr>
          <p:nvPr>
            <p:ph type="title"/>
          </p:nvPr>
        </p:nvSpPr>
        <p:spPr/>
        <p:txBody>
          <a:bodyPr/>
          <a:lstStyle/>
          <a:p>
            <a:r>
              <a:rPr lang="cy-GB" dirty="0"/>
              <a:t>Modelau cymdeithasol a meddygol anabledd</a:t>
            </a:r>
            <a:br>
              <a:rPr lang="en-GB" dirty="0"/>
            </a:br>
            <a:r>
              <a:rPr lang="en-GB" dirty="0">
                <a:solidFill>
                  <a:schemeClr val="accent1">
                    <a:lumMod val="50000"/>
                  </a:schemeClr>
                </a:solidFill>
              </a:rPr>
              <a:t>The social and medical models of disability</a:t>
            </a:r>
          </a:p>
        </p:txBody>
      </p:sp>
      <p:sp>
        <p:nvSpPr>
          <p:cNvPr id="3" name="Content Placeholder 2">
            <a:extLst>
              <a:ext uri="{FF2B5EF4-FFF2-40B4-BE49-F238E27FC236}">
                <a16:creationId xmlns:a16="http://schemas.microsoft.com/office/drawing/2014/main" id="{200F8E11-B153-2D84-F0F3-B1B4E898AE90}"/>
              </a:ext>
            </a:extLst>
          </p:cNvPr>
          <p:cNvSpPr>
            <a:spLocks noGrp="1"/>
          </p:cNvSpPr>
          <p:nvPr>
            <p:ph idx="1"/>
          </p:nvPr>
        </p:nvSpPr>
        <p:spPr/>
        <p:txBody>
          <a:bodyPr>
            <a:normAutofit/>
          </a:bodyPr>
          <a:lstStyle/>
          <a:p>
            <a:pPr marL="0" indent="0">
              <a:buNone/>
            </a:pPr>
            <a:r>
              <a:rPr lang="en-GB" sz="3600" dirty="0" err="1"/>
              <a:t>Youtube</a:t>
            </a:r>
            <a:r>
              <a:rPr lang="en-GB" sz="3600" dirty="0"/>
              <a:t> </a:t>
            </a:r>
            <a:r>
              <a:rPr lang="en-GB" sz="3600" dirty="0">
                <a:hlinkClick r:id="rId2"/>
              </a:rPr>
              <a:t>https://www.youtube.com/watch?v=MdzbyJq58Ws</a:t>
            </a:r>
            <a:endParaRPr lang="en-GB" sz="3600" dirty="0"/>
          </a:p>
          <a:p>
            <a:pPr marL="0" indent="0">
              <a:buNone/>
            </a:pPr>
            <a:endParaRPr lang="en-GB" sz="3600" dirty="0"/>
          </a:p>
          <a:p>
            <a:pPr marL="0" indent="0">
              <a:buNone/>
            </a:pPr>
            <a:r>
              <a:rPr lang="cy-GB" sz="3600" dirty="0"/>
              <a:t>Cliciwch ar y ddolen hon:</a:t>
            </a:r>
          </a:p>
          <a:p>
            <a:pPr marL="0" indent="0">
              <a:buNone/>
            </a:pPr>
            <a:r>
              <a:rPr lang="en-GB" sz="3600" dirty="0">
                <a:solidFill>
                  <a:schemeClr val="accent1">
                    <a:lumMod val="50000"/>
                  </a:schemeClr>
                </a:solidFill>
              </a:rPr>
              <a:t>Click on this link:</a:t>
            </a:r>
          </a:p>
        </p:txBody>
      </p:sp>
      <p:sp>
        <p:nvSpPr>
          <p:cNvPr id="4" name="Action Button: Video 3">
            <a:hlinkClick r:id="rId2" highlightClick="1"/>
            <a:extLst>
              <a:ext uri="{FF2B5EF4-FFF2-40B4-BE49-F238E27FC236}">
                <a16:creationId xmlns:a16="http://schemas.microsoft.com/office/drawing/2014/main" id="{75691734-AD45-D6BA-3446-D5390A4F9D3B}"/>
              </a:ext>
            </a:extLst>
          </p:cNvPr>
          <p:cNvSpPr/>
          <p:nvPr/>
        </p:nvSpPr>
        <p:spPr>
          <a:xfrm>
            <a:off x="5715852" y="3587663"/>
            <a:ext cx="1042416" cy="104241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62562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4965430" y="629268"/>
            <a:ext cx="6586491" cy="1286160"/>
          </a:xfrm>
        </p:spPr>
        <p:txBody>
          <a:bodyPr anchor="b">
            <a:normAutofit/>
          </a:bodyPr>
          <a:lstStyle/>
          <a:p>
            <a:r>
              <a:rPr lang="cy-GB" sz="4100" dirty="0"/>
              <a:t>Y Bwlch Canfyddiad Anabledd   </a:t>
            </a:r>
            <a:br>
              <a:rPr lang="cy-GB" sz="4100" dirty="0"/>
            </a:br>
            <a:r>
              <a:rPr lang="cy-GB" sz="4100" dirty="0" err="1"/>
              <a:t>Mencap</a:t>
            </a:r>
            <a:r>
              <a:rPr lang="cy-GB" sz="4100" dirty="0"/>
              <a:t> (2022)</a:t>
            </a: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492369" y="2115118"/>
            <a:ext cx="11059551" cy="4742882"/>
          </a:xfrm>
        </p:spPr>
        <p:txBody>
          <a:bodyPr>
            <a:normAutofit/>
          </a:bodyPr>
          <a:lstStyle/>
          <a:p>
            <a:r>
              <a:rPr lang="cy-GB" sz="2200" b="0" i="0" dirty="0">
                <a:effectLst/>
                <a:latin typeface="fs_mencapregular"/>
              </a:rPr>
              <a:t>Yn ôl </a:t>
            </a:r>
            <a:r>
              <a:rPr lang="cy-GB" sz="2200" b="0" i="0" dirty="0" err="1">
                <a:effectLst/>
                <a:latin typeface="fs_mencapregular"/>
              </a:rPr>
              <a:t>Scope</a:t>
            </a:r>
            <a:r>
              <a:rPr lang="cy-GB" sz="2200" b="0" i="0" dirty="0">
                <a:effectLst/>
                <a:latin typeface="fs_mencapregular"/>
              </a:rPr>
              <a:t> (Elusen anabledd genedlaethol), y</a:t>
            </a:r>
            <a:r>
              <a:rPr lang="cy-GB" sz="2200" dirty="0">
                <a:latin typeface="fs_mencapregular"/>
              </a:rPr>
              <a:t> ‘bwlch canfyddiad anabl’ yw’r gwahaniaeth rhwng</a:t>
            </a:r>
            <a:r>
              <a:rPr lang="cy-GB" sz="2200" b="0" i="0" dirty="0">
                <a:effectLst/>
                <a:latin typeface="fs_mencapregular"/>
              </a:rPr>
              <a:t> agweddau pobl </a:t>
            </a:r>
            <a:r>
              <a:rPr lang="cy-GB" sz="2200" dirty="0">
                <a:latin typeface="fs_mencapregular"/>
              </a:rPr>
              <a:t>nad ydynt yn anabl a realiti profiadau pobl anabl </a:t>
            </a:r>
            <a:r>
              <a:rPr lang="cy-GB" sz="2200" b="0" i="0" dirty="0">
                <a:effectLst/>
                <a:latin typeface="fs_mencapregular"/>
              </a:rPr>
              <a:t>(Dixon </a:t>
            </a:r>
            <a:r>
              <a:rPr lang="cy-GB" sz="2200" b="0" i="0" dirty="0" err="1">
                <a:effectLst/>
                <a:latin typeface="fs_mencapregular"/>
              </a:rPr>
              <a:t>et</a:t>
            </a:r>
            <a:r>
              <a:rPr lang="cy-GB" sz="2200" b="0" i="0" dirty="0">
                <a:effectLst/>
                <a:latin typeface="fs_mencapregular"/>
              </a:rPr>
              <a:t> </a:t>
            </a:r>
            <a:r>
              <a:rPr lang="cy-GB" sz="2200" b="0" i="0" dirty="0" err="1">
                <a:effectLst/>
                <a:latin typeface="fs_mencapregular"/>
              </a:rPr>
              <a:t>al</a:t>
            </a:r>
            <a:r>
              <a:rPr lang="cy-GB" sz="2200" b="0" i="0" dirty="0">
                <a:effectLst/>
                <a:latin typeface="fs_mencapregular"/>
              </a:rPr>
              <a:t>.</a:t>
            </a:r>
            <a:r>
              <a:rPr lang="cy-GB" sz="2200" b="0" i="1" dirty="0">
                <a:effectLst/>
                <a:latin typeface="fs_mencapregular"/>
              </a:rPr>
              <a:t>,</a:t>
            </a:r>
            <a:r>
              <a:rPr lang="cy-GB" sz="2200" b="0" i="0" dirty="0">
                <a:effectLst/>
                <a:latin typeface="fs_mencapregular"/>
              </a:rPr>
              <a:t> 2018).</a:t>
            </a:r>
          </a:p>
          <a:p>
            <a:r>
              <a:rPr lang="cy-GB" sz="2200" b="0" i="0" dirty="0">
                <a:effectLst/>
                <a:latin typeface="fs_mencapregular"/>
              </a:rPr>
              <a:t>Awgrymwyd y gallai’r camsyniadau am alluoedd pobl ag anabledd dysgu fod yn eang (</a:t>
            </a:r>
            <a:r>
              <a:rPr lang="cy-GB" sz="2200" b="0" i="0" dirty="0" err="1">
                <a:effectLst/>
                <a:latin typeface="fs_mencapregular"/>
              </a:rPr>
              <a:t>Scior</a:t>
            </a:r>
            <a:r>
              <a:rPr lang="cy-GB" sz="2200" b="0" i="0" dirty="0">
                <a:effectLst/>
                <a:latin typeface="fs_mencapregular"/>
              </a:rPr>
              <a:t> &amp; </a:t>
            </a:r>
            <a:r>
              <a:rPr lang="cy-GB" sz="2200" b="0" i="0" dirty="0" err="1">
                <a:effectLst/>
                <a:latin typeface="fs_mencapregular"/>
              </a:rPr>
              <a:t>Werner</a:t>
            </a:r>
            <a:r>
              <a:rPr lang="cy-GB" sz="2200" b="0" i="0" dirty="0">
                <a:effectLst/>
                <a:latin typeface="fs_mencapregular"/>
              </a:rPr>
              <a:t>, 2015). Gall camsyniadau ac agweddau negyddol fod yn rhwystr i bobl ag anabledd rhag byw’r bywydau y maen nhw eu heisiau (Dixon </a:t>
            </a:r>
            <a:r>
              <a:rPr lang="cy-GB" sz="2200" b="0" i="0" dirty="0" err="1">
                <a:effectLst/>
                <a:latin typeface="fs_mencapregular"/>
              </a:rPr>
              <a:t>et</a:t>
            </a:r>
            <a:r>
              <a:rPr lang="cy-GB" sz="2200" b="0" i="0" dirty="0">
                <a:effectLst/>
                <a:latin typeface="fs_mencapregular"/>
              </a:rPr>
              <a:t> </a:t>
            </a:r>
            <a:r>
              <a:rPr lang="cy-GB" sz="2200" b="0" i="0" dirty="0" err="1">
                <a:effectLst/>
                <a:latin typeface="fs_mencapregular"/>
              </a:rPr>
              <a:t>al</a:t>
            </a:r>
            <a:r>
              <a:rPr lang="cy-GB" sz="2200" b="0" i="0" dirty="0">
                <a:effectLst/>
                <a:latin typeface="fs_mencapregular"/>
              </a:rPr>
              <a:t>.</a:t>
            </a:r>
            <a:r>
              <a:rPr lang="cy-GB" sz="2200" b="0" i="1" dirty="0">
                <a:effectLst/>
                <a:latin typeface="fs_mencapregular"/>
              </a:rPr>
              <a:t>,</a:t>
            </a:r>
            <a:r>
              <a:rPr lang="cy-GB" sz="2200" b="0" i="0" dirty="0">
                <a:effectLst/>
                <a:latin typeface="fs_mencapregular"/>
              </a:rPr>
              <a:t> 2018).</a:t>
            </a:r>
          </a:p>
          <a:p>
            <a:r>
              <a:rPr lang="cy-GB" sz="2200" b="0" i="0" dirty="0">
                <a:effectLst/>
                <a:latin typeface="fs_mencapregular"/>
              </a:rPr>
              <a:t>Er enghraifft, roedd ychydig yn llai na thraean (32%) o’r ymatebwyr i Arolwg Agweddau Prydain 2017 o’r farn nad yw pobl anabl yr un mor gynhyrchiol â phobl nad ydynt yn anabl. Gall y gred hon fod yn ffactor sy’n cyfrannu at y gwahaniaeth mewn cyfraddau cyflogaeth rhwng pobl ag anabledd dysgu a’r boblogaeth gyffredinol (Dixon </a:t>
            </a:r>
            <a:r>
              <a:rPr lang="cy-GB" sz="2200" b="0" i="0" dirty="0" err="1">
                <a:effectLst/>
                <a:latin typeface="fs_mencapregular"/>
              </a:rPr>
              <a:t>et</a:t>
            </a:r>
            <a:r>
              <a:rPr lang="cy-GB" sz="2200" b="0" i="0" dirty="0">
                <a:effectLst/>
                <a:latin typeface="fs_mencapregular"/>
              </a:rPr>
              <a:t> </a:t>
            </a:r>
            <a:r>
              <a:rPr lang="cy-GB" sz="2200" b="0" i="0" dirty="0" err="1">
                <a:effectLst/>
                <a:latin typeface="fs_mencapregular"/>
              </a:rPr>
              <a:t>al</a:t>
            </a:r>
            <a:r>
              <a:rPr lang="cy-GB" sz="2200" b="0" i="0" dirty="0">
                <a:effectLst/>
                <a:latin typeface="fs_mencapregular"/>
              </a:rPr>
              <a:t>.</a:t>
            </a:r>
            <a:r>
              <a:rPr lang="cy-GB" sz="2200" b="0" i="1" dirty="0">
                <a:effectLst/>
                <a:latin typeface="fs_mencapregular"/>
              </a:rPr>
              <a:t>,</a:t>
            </a:r>
            <a:r>
              <a:rPr lang="cy-GB" sz="2200" b="0" i="0" dirty="0">
                <a:effectLst/>
                <a:latin typeface="fs_mencapregular"/>
              </a:rPr>
              <a:t> 2018).</a:t>
            </a:r>
          </a:p>
          <a:p>
            <a:r>
              <a:rPr lang="cy-GB" sz="2200" b="0" i="0" dirty="0">
                <a:effectLst/>
                <a:latin typeface="fs_mencapregular"/>
              </a:rPr>
              <a:t>Rhagfarn yn erbyn pobl anabl</a:t>
            </a:r>
            <a:endParaRPr lang="cy-GB" sz="2200" dirty="0">
              <a:latin typeface="fs_mencapregular"/>
            </a:endParaRPr>
          </a:p>
          <a:p>
            <a:pPr marL="0" indent="0">
              <a:buNone/>
            </a:pPr>
            <a:r>
              <a:rPr lang="cy-GB" sz="2200" dirty="0">
                <a:latin typeface="fs_mencapregular"/>
              </a:rPr>
              <a:t>Ystyriwch effaith hyn ar ddysgwyr ag anghenion ychwanegol</a:t>
            </a:r>
            <a:r>
              <a:rPr lang="cy-GB" sz="2000" dirty="0">
                <a:latin typeface="fs_mencapregular"/>
              </a:rPr>
              <a:t>……………</a:t>
            </a:r>
            <a:endParaRPr lang="cy-GB" sz="2000" dirty="0"/>
          </a:p>
          <a:p>
            <a:pPr marL="0" indent="0">
              <a:buNone/>
            </a:pPr>
            <a:endParaRPr lang="cy-GB" sz="1400" dirty="0"/>
          </a:p>
          <a:p>
            <a:pPr marL="0" indent="0">
              <a:buNone/>
            </a:pPr>
            <a:endParaRPr lang="cy-GB" sz="1400" dirty="0"/>
          </a:p>
          <a:p>
            <a:pPr marL="0" indent="0">
              <a:buNone/>
            </a:pPr>
            <a:endParaRPr lang="cy-GB" sz="1400" dirty="0"/>
          </a:p>
          <a:p>
            <a:pPr marL="0" indent="0">
              <a:buNone/>
            </a:pPr>
            <a:endParaRPr lang="cy-GB" sz="1400" dirty="0"/>
          </a:p>
          <a:p>
            <a:pPr marL="0" indent="0">
              <a:buNone/>
            </a:pPr>
            <a:endParaRPr lang="cy-GB" sz="1400" dirty="0"/>
          </a:p>
        </p:txBody>
      </p:sp>
      <p:cxnSp>
        <p:nvCxnSpPr>
          <p:cNvPr id="15" name="Straight Connector 1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A9B3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40534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4965430" y="629268"/>
            <a:ext cx="6586491" cy="1286160"/>
          </a:xfrm>
        </p:spPr>
        <p:txBody>
          <a:bodyPr anchor="b">
            <a:normAutofit/>
          </a:bodyPr>
          <a:lstStyle/>
          <a:p>
            <a:r>
              <a:rPr lang="en-GB" sz="4100" dirty="0">
                <a:solidFill>
                  <a:schemeClr val="tx2">
                    <a:lumMod val="75000"/>
                  </a:schemeClr>
                </a:solidFill>
              </a:rPr>
              <a:t>The Disability Perception Gap   </a:t>
            </a:r>
            <a:br>
              <a:rPr lang="en-GB" sz="4100" dirty="0">
                <a:solidFill>
                  <a:schemeClr val="tx2">
                    <a:lumMod val="75000"/>
                  </a:schemeClr>
                </a:solidFill>
              </a:rPr>
            </a:br>
            <a:r>
              <a:rPr lang="en-GB" sz="4100" dirty="0">
                <a:solidFill>
                  <a:schemeClr val="tx2">
                    <a:lumMod val="75000"/>
                  </a:schemeClr>
                </a:solidFill>
              </a:rPr>
              <a:t>Mencap (2022)</a:t>
            </a: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492369" y="2115118"/>
            <a:ext cx="11059551" cy="4742882"/>
          </a:xfrm>
        </p:spPr>
        <p:txBody>
          <a:bodyPr>
            <a:normAutofit/>
          </a:bodyPr>
          <a:lstStyle/>
          <a:p>
            <a:r>
              <a:rPr lang="en-GB" sz="2200" b="0" i="0" dirty="0">
                <a:solidFill>
                  <a:schemeClr val="tx2">
                    <a:lumMod val="75000"/>
                  </a:schemeClr>
                </a:solidFill>
                <a:effectLst/>
                <a:latin typeface="fs_mencapregular"/>
              </a:rPr>
              <a:t>Scope (National disability charity) identifies the difference in attitudes of non-disabled people and the reality of disabled people’s experiences as the ‘disability perception gap’ (Dixon et al.</a:t>
            </a:r>
            <a:r>
              <a:rPr lang="en-GB" sz="2200" b="0" i="1" dirty="0">
                <a:solidFill>
                  <a:schemeClr val="tx2">
                    <a:lumMod val="75000"/>
                  </a:schemeClr>
                </a:solidFill>
                <a:effectLst/>
                <a:latin typeface="fs_mencapregular"/>
              </a:rPr>
              <a:t>,</a:t>
            </a:r>
            <a:r>
              <a:rPr lang="en-GB" sz="2200" b="0" i="0" dirty="0">
                <a:solidFill>
                  <a:schemeClr val="tx2">
                    <a:lumMod val="75000"/>
                  </a:schemeClr>
                </a:solidFill>
                <a:effectLst/>
                <a:latin typeface="fs_mencapregular"/>
              </a:rPr>
              <a:t> 2018).</a:t>
            </a:r>
          </a:p>
          <a:p>
            <a:r>
              <a:rPr lang="en-GB" sz="2200" b="0" i="0" dirty="0">
                <a:solidFill>
                  <a:schemeClr val="tx2">
                    <a:lumMod val="75000"/>
                  </a:schemeClr>
                </a:solidFill>
                <a:effectLst/>
                <a:latin typeface="fs_mencapregular"/>
              </a:rPr>
              <a:t>It has been suggested that misconceptions about the capabilities of people with a learning disability may be widespread (</a:t>
            </a:r>
            <a:r>
              <a:rPr lang="en-GB" sz="2200" b="0" i="0" dirty="0" err="1">
                <a:solidFill>
                  <a:schemeClr val="tx2">
                    <a:lumMod val="75000"/>
                  </a:schemeClr>
                </a:solidFill>
                <a:effectLst/>
                <a:latin typeface="fs_mencapregular"/>
              </a:rPr>
              <a:t>Scior</a:t>
            </a:r>
            <a:r>
              <a:rPr lang="en-GB" sz="2200" b="0" i="0" dirty="0">
                <a:solidFill>
                  <a:schemeClr val="tx2">
                    <a:lumMod val="75000"/>
                  </a:schemeClr>
                </a:solidFill>
                <a:effectLst/>
                <a:latin typeface="fs_mencapregular"/>
              </a:rPr>
              <a:t> &amp; Werner, 2015). Misconceptions and negative attitudes can be a barrier to people with a disability living the lives they want (Dixon et al.</a:t>
            </a:r>
            <a:r>
              <a:rPr lang="en-GB" sz="2200" b="0" i="1" dirty="0">
                <a:solidFill>
                  <a:schemeClr val="tx2">
                    <a:lumMod val="75000"/>
                  </a:schemeClr>
                </a:solidFill>
                <a:effectLst/>
                <a:latin typeface="fs_mencapregular"/>
              </a:rPr>
              <a:t>,</a:t>
            </a:r>
            <a:r>
              <a:rPr lang="en-GB" sz="2200" b="0" i="0" dirty="0">
                <a:solidFill>
                  <a:schemeClr val="tx2">
                    <a:lumMod val="75000"/>
                  </a:schemeClr>
                </a:solidFill>
                <a:effectLst/>
                <a:latin typeface="fs_mencapregular"/>
              </a:rPr>
              <a:t> 2018).</a:t>
            </a:r>
          </a:p>
          <a:p>
            <a:r>
              <a:rPr lang="en-GB" sz="2200" b="0" i="0" dirty="0">
                <a:solidFill>
                  <a:schemeClr val="tx2">
                    <a:lumMod val="75000"/>
                  </a:schemeClr>
                </a:solidFill>
                <a:effectLst/>
                <a:latin typeface="fs_mencapregular"/>
              </a:rPr>
              <a:t>For example, just under a third (32%) of respondents in the 2024 British Attitudes Survey thought that disabled people are not as productive as non-disabled people. This belief may be a factor which contributes to the disparity in employment rates between people with a learning disability and the general population (Dixon et al.</a:t>
            </a:r>
            <a:r>
              <a:rPr lang="en-GB" sz="2200" b="0" i="1" dirty="0">
                <a:solidFill>
                  <a:schemeClr val="tx2">
                    <a:lumMod val="75000"/>
                  </a:schemeClr>
                </a:solidFill>
                <a:effectLst/>
                <a:latin typeface="fs_mencapregular"/>
              </a:rPr>
              <a:t>,</a:t>
            </a:r>
            <a:r>
              <a:rPr lang="en-GB" sz="2200" b="0" i="0" dirty="0">
                <a:solidFill>
                  <a:schemeClr val="tx2">
                    <a:lumMod val="75000"/>
                  </a:schemeClr>
                </a:solidFill>
                <a:effectLst/>
                <a:latin typeface="fs_mencapregular"/>
              </a:rPr>
              <a:t> 2018).age</a:t>
            </a:r>
          </a:p>
          <a:p>
            <a:r>
              <a:rPr lang="en-GB" sz="2200" b="0" i="0" dirty="0">
                <a:solidFill>
                  <a:schemeClr val="tx2">
                    <a:lumMod val="75000"/>
                  </a:schemeClr>
                </a:solidFill>
                <a:effectLst/>
                <a:latin typeface="fs_mencapregular"/>
              </a:rPr>
              <a:t>Disablism</a:t>
            </a:r>
            <a:endParaRPr lang="en-GB" sz="2200" dirty="0">
              <a:solidFill>
                <a:schemeClr val="tx2">
                  <a:lumMod val="75000"/>
                </a:schemeClr>
              </a:solidFill>
              <a:latin typeface="fs_mencapregular"/>
            </a:endParaRPr>
          </a:p>
          <a:p>
            <a:pPr marL="0" indent="0">
              <a:buNone/>
            </a:pPr>
            <a:r>
              <a:rPr lang="en-GB" sz="2200" b="0" i="0" dirty="0">
                <a:solidFill>
                  <a:schemeClr val="tx2">
                    <a:lumMod val="75000"/>
                  </a:schemeClr>
                </a:solidFill>
                <a:effectLst/>
                <a:latin typeface="fs_mencapregular"/>
              </a:rPr>
              <a:t>Consider the impact of this </a:t>
            </a:r>
            <a:r>
              <a:rPr lang="en-GB" sz="2000" b="0" i="0" dirty="0">
                <a:solidFill>
                  <a:schemeClr val="tx2">
                    <a:lumMod val="75000"/>
                  </a:schemeClr>
                </a:solidFill>
                <a:effectLst/>
                <a:latin typeface="fs_mencapregular"/>
              </a:rPr>
              <a:t>on </a:t>
            </a:r>
            <a:r>
              <a:rPr lang="en-GB" sz="2000" dirty="0">
                <a:solidFill>
                  <a:schemeClr val="tx2">
                    <a:lumMod val="75000"/>
                  </a:schemeClr>
                </a:solidFill>
                <a:latin typeface="fs_mencapregular"/>
              </a:rPr>
              <a:t>learners with additional needs……………</a:t>
            </a:r>
            <a:endParaRPr lang="en-GB" sz="2000" dirty="0">
              <a:solidFill>
                <a:schemeClr val="tx2">
                  <a:lumMod val="75000"/>
                </a:schemeClr>
              </a:solidFill>
            </a:endParaRPr>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cxnSp>
        <p:nvCxnSpPr>
          <p:cNvPr id="15" name="Straight Connector 1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A9B3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29215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6096000" y="629267"/>
            <a:ext cx="6586491" cy="1286160"/>
          </a:xfrm>
        </p:spPr>
        <p:txBody>
          <a:bodyPr anchor="b">
            <a:normAutofit/>
          </a:bodyPr>
          <a:lstStyle/>
          <a:p>
            <a:r>
              <a:rPr lang="en-GB" sz="4100" dirty="0">
                <a:solidFill>
                  <a:schemeClr val="tx2">
                    <a:lumMod val="75000"/>
                  </a:schemeClr>
                </a:solidFill>
              </a:rPr>
              <a:t>Theories</a:t>
            </a: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5961529" y="2115118"/>
            <a:ext cx="5590391" cy="4742882"/>
          </a:xfrm>
        </p:spPr>
        <p:txBody>
          <a:bodyPr>
            <a:normAutofit/>
          </a:bodyPr>
          <a:lstStyle/>
          <a:p>
            <a:r>
              <a:rPr lang="en-GB" sz="3200" dirty="0">
                <a:solidFill>
                  <a:schemeClr val="tx2">
                    <a:lumMod val="75000"/>
                  </a:schemeClr>
                </a:solidFill>
              </a:rPr>
              <a:t>Maslow Hierarchy of Needs (Maslow, 2013)</a:t>
            </a:r>
          </a:p>
          <a:p>
            <a:r>
              <a:rPr lang="en-GB" sz="3200" dirty="0">
                <a:solidFill>
                  <a:schemeClr val="tx2">
                    <a:lumMod val="75000"/>
                  </a:schemeClr>
                </a:solidFill>
              </a:rPr>
              <a:t>Skinner Operant Conditioning (Skinner, 1976)</a:t>
            </a:r>
          </a:p>
          <a:p>
            <a:r>
              <a:rPr lang="en-GB" sz="3200" dirty="0">
                <a:solidFill>
                  <a:schemeClr val="tx2">
                    <a:lumMod val="75000"/>
                  </a:schemeClr>
                </a:solidFill>
              </a:rPr>
              <a:t>Vygotsky Zone of Proximal Development (Stevens-</a:t>
            </a:r>
            <a:r>
              <a:rPr lang="en-GB" sz="3200" dirty="0" err="1">
                <a:solidFill>
                  <a:schemeClr val="tx2">
                    <a:lumMod val="75000"/>
                  </a:schemeClr>
                </a:solidFill>
              </a:rPr>
              <a:t>Pulbrook</a:t>
            </a:r>
            <a:r>
              <a:rPr lang="en-GB" sz="3200" dirty="0">
                <a:solidFill>
                  <a:schemeClr val="tx2">
                    <a:lumMod val="75000"/>
                  </a:schemeClr>
                </a:solidFill>
              </a:rPr>
              <a:t>, 2020)</a:t>
            </a:r>
          </a:p>
          <a:p>
            <a:pPr marL="0" indent="0">
              <a:buNone/>
            </a:pPr>
            <a:endParaRPr lang="en-GB" sz="3200" dirty="0">
              <a:solidFill>
                <a:schemeClr val="tx2">
                  <a:lumMod val="75000"/>
                </a:schemeClr>
              </a:solidFill>
            </a:endParaRPr>
          </a:p>
          <a:p>
            <a:pPr marL="0" indent="0">
              <a:buNone/>
            </a:pPr>
            <a:r>
              <a:rPr lang="en-GB" sz="3200" dirty="0">
                <a:solidFill>
                  <a:schemeClr val="tx2">
                    <a:lumMod val="75000"/>
                  </a:schemeClr>
                </a:solidFill>
              </a:rPr>
              <a:t>Other theories…..</a:t>
            </a:r>
          </a:p>
          <a:p>
            <a:pPr marL="0" indent="0">
              <a:buNone/>
            </a:pPr>
            <a:endParaRPr lang="en-GB" sz="1200" dirty="0"/>
          </a:p>
          <a:p>
            <a:pPr marL="0" indent="0">
              <a:buNone/>
            </a:pPr>
            <a:endParaRPr lang="en-GB" sz="1200" dirty="0"/>
          </a:p>
          <a:p>
            <a:pPr marL="0" indent="0">
              <a:buNone/>
            </a:pPr>
            <a:endParaRPr lang="en-GB" sz="1200" dirty="0"/>
          </a:p>
          <a:p>
            <a:pPr marL="0" indent="0">
              <a:buNone/>
            </a:pPr>
            <a:endParaRPr lang="en-GB" sz="1200" dirty="0"/>
          </a:p>
        </p:txBody>
      </p:sp>
      <p:cxnSp>
        <p:nvCxnSpPr>
          <p:cNvPr id="15" name="Straight Connector 1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A9B37"/>
            </a:solidFill>
          </a:ln>
        </p:spPr>
        <p:style>
          <a:lnRef idx="1">
            <a:schemeClr val="accent1"/>
          </a:lnRef>
          <a:fillRef idx="0">
            <a:schemeClr val="accent1"/>
          </a:fillRef>
          <a:effectRef idx="0">
            <a:schemeClr val="accent1"/>
          </a:effectRef>
          <a:fontRef idx="minor">
            <a:schemeClr val="tx1"/>
          </a:fontRef>
        </p:style>
      </p:cxnSp>
      <p:sp>
        <p:nvSpPr>
          <p:cNvPr id="4" name="Content Placeholder 2">
            <a:extLst>
              <a:ext uri="{FF2B5EF4-FFF2-40B4-BE49-F238E27FC236}">
                <a16:creationId xmlns:a16="http://schemas.microsoft.com/office/drawing/2014/main" id="{6CC08C89-70B4-937F-878D-BA3DC4281DE4}"/>
              </a:ext>
            </a:extLst>
          </p:cNvPr>
          <p:cNvSpPr txBox="1">
            <a:spLocks/>
          </p:cNvSpPr>
          <p:nvPr/>
        </p:nvSpPr>
        <p:spPr>
          <a:xfrm>
            <a:off x="159311" y="2115117"/>
            <a:ext cx="5590392" cy="47428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3200" dirty="0"/>
              <a:t>Hierarchaeth Anghenion </a:t>
            </a:r>
            <a:r>
              <a:rPr lang="cy-GB" sz="3200" dirty="0" err="1"/>
              <a:t>Maslow</a:t>
            </a:r>
            <a:r>
              <a:rPr lang="cy-GB" sz="3200" dirty="0"/>
              <a:t> (</a:t>
            </a:r>
            <a:r>
              <a:rPr lang="cy-GB" sz="3200" dirty="0" err="1"/>
              <a:t>Maslow</a:t>
            </a:r>
            <a:r>
              <a:rPr lang="cy-GB" sz="3200" dirty="0"/>
              <a:t>, 2013)</a:t>
            </a:r>
          </a:p>
          <a:p>
            <a:r>
              <a:rPr lang="cy-GB" sz="3200" dirty="0"/>
              <a:t>Cyflyru Gweithredol Skinner (Skinner, 1976)</a:t>
            </a:r>
          </a:p>
          <a:p>
            <a:r>
              <a:rPr lang="cy-GB" sz="3200" dirty="0"/>
              <a:t>Parth Datblygiad Procsimol </a:t>
            </a:r>
            <a:r>
              <a:rPr lang="cy-GB" sz="3200" dirty="0" err="1"/>
              <a:t>Vygotsky</a:t>
            </a:r>
            <a:r>
              <a:rPr lang="cy-GB" sz="3200" dirty="0"/>
              <a:t> (Stevens-</a:t>
            </a:r>
            <a:r>
              <a:rPr lang="cy-GB" sz="3200" dirty="0" err="1"/>
              <a:t>Pulbrook</a:t>
            </a:r>
            <a:r>
              <a:rPr lang="cy-GB" sz="3200" dirty="0"/>
              <a:t>, 2020)</a:t>
            </a:r>
          </a:p>
          <a:p>
            <a:pPr marL="0" indent="0">
              <a:buFont typeface="Arial" panose="020B0604020202020204" pitchFamily="34" charset="0"/>
              <a:buNone/>
            </a:pPr>
            <a:endParaRPr lang="cy-GB" sz="3200" dirty="0"/>
          </a:p>
          <a:p>
            <a:pPr marL="0" indent="0">
              <a:buFont typeface="Arial" panose="020B0604020202020204" pitchFamily="34" charset="0"/>
              <a:buNone/>
            </a:pPr>
            <a:r>
              <a:rPr lang="cy-GB" sz="3200" dirty="0"/>
              <a:t>Damcaniaethau eraill…..</a:t>
            </a:r>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p:txBody>
      </p:sp>
      <p:sp>
        <p:nvSpPr>
          <p:cNvPr id="5" name="Title 1">
            <a:extLst>
              <a:ext uri="{FF2B5EF4-FFF2-40B4-BE49-F238E27FC236}">
                <a16:creationId xmlns:a16="http://schemas.microsoft.com/office/drawing/2014/main" id="{FB2C4F7C-03A0-1D0F-4A37-6811581BEFEA}"/>
              </a:ext>
            </a:extLst>
          </p:cNvPr>
          <p:cNvSpPr txBox="1">
            <a:spLocks/>
          </p:cNvSpPr>
          <p:nvPr/>
        </p:nvSpPr>
        <p:spPr>
          <a:xfrm>
            <a:off x="285854" y="729112"/>
            <a:ext cx="6586491" cy="128616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4100" dirty="0"/>
              <a:t>Damcaniaethau</a:t>
            </a:r>
          </a:p>
        </p:txBody>
      </p:sp>
    </p:spTree>
    <p:extLst>
      <p:ext uri="{BB962C8B-B14F-4D97-AF65-F5344CB8AC3E}">
        <p14:creationId xmlns:p14="http://schemas.microsoft.com/office/powerpoint/2010/main" val="2481595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6337030" y="629266"/>
            <a:ext cx="6586491" cy="1286160"/>
          </a:xfrm>
        </p:spPr>
        <p:txBody>
          <a:bodyPr anchor="b">
            <a:normAutofit/>
          </a:bodyPr>
          <a:lstStyle/>
          <a:p>
            <a:r>
              <a:rPr lang="en-GB" sz="4100" dirty="0">
                <a:solidFill>
                  <a:schemeClr val="tx2">
                    <a:lumMod val="75000"/>
                  </a:schemeClr>
                </a:solidFill>
              </a:rPr>
              <a:t>Policies</a:t>
            </a: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6248399" y="2115118"/>
            <a:ext cx="5303521" cy="4742882"/>
          </a:xfrm>
        </p:spPr>
        <p:txBody>
          <a:bodyPr>
            <a:normAutofit/>
          </a:bodyPr>
          <a:lstStyle/>
          <a:p>
            <a:r>
              <a:rPr lang="en-GB" sz="3200" dirty="0">
                <a:solidFill>
                  <a:schemeClr val="tx2">
                    <a:lumMod val="75000"/>
                  </a:schemeClr>
                </a:solidFill>
              </a:rPr>
              <a:t>United Nations Convention of Rights of the Child (1989) </a:t>
            </a:r>
          </a:p>
          <a:p>
            <a:r>
              <a:rPr lang="en-GB" sz="3200" dirty="0">
                <a:solidFill>
                  <a:schemeClr val="tx2">
                    <a:lumMod val="75000"/>
                  </a:schemeClr>
                </a:solidFill>
              </a:rPr>
              <a:t>Salamanca Statement (1994) </a:t>
            </a:r>
          </a:p>
          <a:p>
            <a:r>
              <a:rPr lang="en-GB" sz="3200" dirty="0">
                <a:solidFill>
                  <a:schemeClr val="tx2">
                    <a:lumMod val="75000"/>
                  </a:schemeClr>
                </a:solidFill>
              </a:rPr>
              <a:t>Equality Act (2010)</a:t>
            </a:r>
          </a:p>
          <a:p>
            <a:r>
              <a:rPr lang="en-GB" sz="3200" dirty="0">
                <a:solidFill>
                  <a:schemeClr val="tx2">
                    <a:lumMod val="75000"/>
                  </a:schemeClr>
                </a:solidFill>
              </a:rPr>
              <a:t>Additional Needs Code of Practice Wales (2021)</a:t>
            </a:r>
          </a:p>
          <a:p>
            <a:pPr marL="0" indent="0">
              <a:buNone/>
            </a:pPr>
            <a:endParaRPr lang="en-GB" sz="3200" dirty="0">
              <a:solidFill>
                <a:schemeClr val="tx2">
                  <a:lumMod val="75000"/>
                </a:schemeClr>
              </a:solidFill>
            </a:endParaRPr>
          </a:p>
          <a:p>
            <a:pPr marL="0" indent="0">
              <a:buNone/>
            </a:pPr>
            <a:r>
              <a:rPr lang="en-GB" sz="3200" dirty="0">
                <a:solidFill>
                  <a:schemeClr val="tx2">
                    <a:lumMod val="75000"/>
                  </a:schemeClr>
                </a:solidFill>
              </a:rPr>
              <a:t>Other policies…..</a:t>
            </a:r>
          </a:p>
          <a:p>
            <a:pPr marL="0" indent="0">
              <a:buNone/>
            </a:pPr>
            <a:endParaRPr lang="en-GB" sz="1200" dirty="0"/>
          </a:p>
          <a:p>
            <a:pPr marL="0" indent="0">
              <a:buNone/>
            </a:pPr>
            <a:endParaRPr lang="en-GB" sz="1200" dirty="0"/>
          </a:p>
          <a:p>
            <a:pPr marL="0" indent="0">
              <a:buNone/>
            </a:pPr>
            <a:endParaRPr lang="en-GB" sz="1200" dirty="0"/>
          </a:p>
          <a:p>
            <a:pPr marL="0" indent="0">
              <a:buNone/>
            </a:pPr>
            <a:endParaRPr lang="en-GB" sz="1200" dirty="0"/>
          </a:p>
        </p:txBody>
      </p:sp>
      <p:cxnSp>
        <p:nvCxnSpPr>
          <p:cNvPr id="15" name="Straight Connector 1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A9B37"/>
            </a:solidFill>
          </a:ln>
        </p:spPr>
        <p:style>
          <a:lnRef idx="1">
            <a:schemeClr val="accent1"/>
          </a:lnRef>
          <a:fillRef idx="0">
            <a:schemeClr val="accent1"/>
          </a:fillRef>
          <a:effectRef idx="0">
            <a:schemeClr val="accent1"/>
          </a:effectRef>
          <a:fontRef idx="minor">
            <a:schemeClr val="tx1"/>
          </a:fontRef>
        </p:style>
      </p:cxnSp>
      <p:sp>
        <p:nvSpPr>
          <p:cNvPr id="4" name="Content Placeholder 2">
            <a:extLst>
              <a:ext uri="{FF2B5EF4-FFF2-40B4-BE49-F238E27FC236}">
                <a16:creationId xmlns:a16="http://schemas.microsoft.com/office/drawing/2014/main" id="{200387D0-F8FD-645C-DB79-70F0751435F3}"/>
              </a:ext>
            </a:extLst>
          </p:cNvPr>
          <p:cNvSpPr txBox="1">
            <a:spLocks/>
          </p:cNvSpPr>
          <p:nvPr/>
        </p:nvSpPr>
        <p:spPr>
          <a:xfrm>
            <a:off x="484094" y="2115118"/>
            <a:ext cx="5303521" cy="47428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3200" dirty="0"/>
              <a:t>Confensiwn y Cenhedloedd Unedig ar Hawliau’r Plentyn (1989) </a:t>
            </a:r>
          </a:p>
          <a:p>
            <a:r>
              <a:rPr lang="cy-GB" sz="3200" dirty="0"/>
              <a:t>Datganiad </a:t>
            </a:r>
            <a:r>
              <a:rPr lang="cy-GB" sz="3200" dirty="0" err="1"/>
              <a:t>Salamanca</a:t>
            </a:r>
            <a:r>
              <a:rPr lang="cy-GB" sz="3200" dirty="0"/>
              <a:t> (1994) </a:t>
            </a:r>
          </a:p>
          <a:p>
            <a:r>
              <a:rPr lang="cy-GB" sz="3200" dirty="0"/>
              <a:t>Deddf Cydraddoldeb (2010)</a:t>
            </a:r>
          </a:p>
          <a:p>
            <a:r>
              <a:rPr lang="cy-GB" sz="3200" dirty="0"/>
              <a:t>Cod Ymarfer Anghenion Ychwanegol Cymru (2021)</a:t>
            </a:r>
          </a:p>
          <a:p>
            <a:pPr marL="0" indent="0">
              <a:buFont typeface="Arial" panose="020B0604020202020204" pitchFamily="34" charset="0"/>
              <a:buNone/>
            </a:pPr>
            <a:endParaRPr lang="cy-GB" sz="3200" dirty="0"/>
          </a:p>
          <a:p>
            <a:pPr marL="0" indent="0">
              <a:buFont typeface="Arial" panose="020B0604020202020204" pitchFamily="34" charset="0"/>
              <a:buNone/>
            </a:pPr>
            <a:r>
              <a:rPr lang="cy-GB" sz="3200" dirty="0"/>
              <a:t>Polisïau eraill…..</a:t>
            </a:r>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p:txBody>
      </p:sp>
      <p:sp>
        <p:nvSpPr>
          <p:cNvPr id="5" name="Title 1">
            <a:extLst>
              <a:ext uri="{FF2B5EF4-FFF2-40B4-BE49-F238E27FC236}">
                <a16:creationId xmlns:a16="http://schemas.microsoft.com/office/drawing/2014/main" id="{1B9C53ED-DF6B-E852-4BDD-F565B5D68A5A}"/>
              </a:ext>
            </a:extLst>
          </p:cNvPr>
          <p:cNvSpPr txBox="1">
            <a:spLocks/>
          </p:cNvSpPr>
          <p:nvPr/>
        </p:nvSpPr>
        <p:spPr>
          <a:xfrm>
            <a:off x="484094" y="729112"/>
            <a:ext cx="6586491" cy="128616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4100" dirty="0"/>
              <a:t>Polisïau </a:t>
            </a:r>
          </a:p>
        </p:txBody>
      </p:sp>
    </p:spTree>
    <p:extLst>
      <p:ext uri="{BB962C8B-B14F-4D97-AF65-F5344CB8AC3E}">
        <p14:creationId xmlns:p14="http://schemas.microsoft.com/office/powerpoint/2010/main" val="3665185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6274277" y="638233"/>
            <a:ext cx="6586491" cy="1286160"/>
          </a:xfrm>
        </p:spPr>
        <p:txBody>
          <a:bodyPr anchor="b">
            <a:normAutofit/>
          </a:bodyPr>
          <a:lstStyle/>
          <a:p>
            <a:r>
              <a:rPr lang="en-GB" sz="4100" dirty="0">
                <a:solidFill>
                  <a:schemeClr val="tx2">
                    <a:lumMod val="75000"/>
                  </a:schemeClr>
                </a:solidFill>
              </a:rPr>
              <a:t>Good practice</a:t>
            </a: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6185646" y="2105599"/>
            <a:ext cx="5706933" cy="4742882"/>
          </a:xfrm>
        </p:spPr>
        <p:txBody>
          <a:bodyPr>
            <a:normAutofit fontScale="92500" lnSpcReduction="20000"/>
          </a:bodyPr>
          <a:lstStyle/>
          <a:p>
            <a:r>
              <a:rPr lang="en-GB" sz="3600" dirty="0">
                <a:solidFill>
                  <a:schemeClr val="tx2">
                    <a:lumMod val="75000"/>
                  </a:schemeClr>
                </a:solidFill>
              </a:rPr>
              <a:t>Reasonable adjustments (Snap, 2022)</a:t>
            </a:r>
          </a:p>
          <a:p>
            <a:r>
              <a:rPr lang="en-GB" sz="3600" dirty="0">
                <a:solidFill>
                  <a:schemeClr val="tx2">
                    <a:lumMod val="75000"/>
                  </a:schemeClr>
                </a:solidFill>
              </a:rPr>
              <a:t>Multi-agency working – opportunities and challenges</a:t>
            </a:r>
          </a:p>
          <a:p>
            <a:r>
              <a:rPr lang="en-GB" sz="3600" dirty="0">
                <a:solidFill>
                  <a:schemeClr val="tx2">
                    <a:lumMod val="75000"/>
                  </a:schemeClr>
                </a:solidFill>
              </a:rPr>
              <a:t>Appropriate communication with learners and their families/Appropriate language</a:t>
            </a:r>
          </a:p>
          <a:p>
            <a:r>
              <a:rPr lang="en-GB" sz="3600" dirty="0">
                <a:solidFill>
                  <a:schemeClr val="tx2">
                    <a:lumMod val="75000"/>
                  </a:schemeClr>
                </a:solidFill>
              </a:rPr>
              <a:t>Expertise of organisations that provide support, e.g. Snap; Mencap; Scope; National Autistic Society</a:t>
            </a:r>
          </a:p>
          <a:p>
            <a:pPr marL="0" indent="0">
              <a:buNone/>
            </a:pPr>
            <a:endParaRPr lang="en-GB" sz="36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cxnSp>
        <p:nvCxnSpPr>
          <p:cNvPr id="15" name="Straight Connector 10">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A9B37"/>
            </a:solidFill>
          </a:ln>
        </p:spPr>
        <p:style>
          <a:lnRef idx="1">
            <a:schemeClr val="accent1"/>
          </a:lnRef>
          <a:fillRef idx="0">
            <a:schemeClr val="accent1"/>
          </a:fillRef>
          <a:effectRef idx="0">
            <a:schemeClr val="accent1"/>
          </a:effectRef>
          <a:fontRef idx="minor">
            <a:schemeClr val="tx1"/>
          </a:fontRef>
        </p:style>
      </p:cxnSp>
      <p:sp>
        <p:nvSpPr>
          <p:cNvPr id="4" name="Title 1">
            <a:extLst>
              <a:ext uri="{FF2B5EF4-FFF2-40B4-BE49-F238E27FC236}">
                <a16:creationId xmlns:a16="http://schemas.microsoft.com/office/drawing/2014/main" id="{9E983C93-FC17-C579-0D7E-0C3584714342}"/>
              </a:ext>
            </a:extLst>
          </p:cNvPr>
          <p:cNvSpPr txBox="1">
            <a:spLocks/>
          </p:cNvSpPr>
          <p:nvPr/>
        </p:nvSpPr>
        <p:spPr>
          <a:xfrm>
            <a:off x="527900" y="638233"/>
            <a:ext cx="6586491" cy="128616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4100" dirty="0"/>
              <a:t>Arfer da</a:t>
            </a:r>
          </a:p>
        </p:txBody>
      </p:sp>
      <p:sp>
        <p:nvSpPr>
          <p:cNvPr id="6" name="Content Placeholder 2">
            <a:extLst>
              <a:ext uri="{FF2B5EF4-FFF2-40B4-BE49-F238E27FC236}">
                <a16:creationId xmlns:a16="http://schemas.microsoft.com/office/drawing/2014/main" id="{6048466E-213E-3B8A-8ABB-E479F2CBA7D8}"/>
              </a:ext>
            </a:extLst>
          </p:cNvPr>
          <p:cNvSpPr txBox="1">
            <a:spLocks/>
          </p:cNvSpPr>
          <p:nvPr/>
        </p:nvSpPr>
        <p:spPr>
          <a:xfrm>
            <a:off x="233081" y="2161853"/>
            <a:ext cx="5706933" cy="474288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3600" dirty="0"/>
              <a:t>Addasiadau rhesymol (</a:t>
            </a:r>
            <a:r>
              <a:rPr lang="cy-GB" sz="3600" dirty="0" err="1"/>
              <a:t>Snap</a:t>
            </a:r>
            <a:r>
              <a:rPr lang="cy-GB" sz="3600" dirty="0"/>
              <a:t>, 2022)</a:t>
            </a:r>
          </a:p>
          <a:p>
            <a:r>
              <a:rPr lang="cy-GB" sz="3600" dirty="0"/>
              <a:t>Gwaith </a:t>
            </a:r>
            <a:r>
              <a:rPr lang="cy-GB" sz="3600" dirty="0" err="1"/>
              <a:t>amlasiantaeth</a:t>
            </a:r>
            <a:r>
              <a:rPr lang="cy-GB" sz="3600" dirty="0"/>
              <a:t> – cyfleoedd a heriau</a:t>
            </a:r>
          </a:p>
          <a:p>
            <a:r>
              <a:rPr lang="cy-GB" sz="3600" dirty="0"/>
              <a:t>Cyfathrebu priodol â dysgwyr a’u teuluoedd/Iaith briodol</a:t>
            </a:r>
          </a:p>
          <a:p>
            <a:r>
              <a:rPr lang="cy-GB" sz="3600" dirty="0"/>
              <a:t>Arbenigedd sefydliadau sy’n darparu cymorth, e.e. </a:t>
            </a:r>
            <a:r>
              <a:rPr lang="cy-GB" sz="3600" dirty="0" err="1"/>
              <a:t>Snap</a:t>
            </a:r>
            <a:r>
              <a:rPr lang="cy-GB" sz="3600" dirty="0"/>
              <a:t>; </a:t>
            </a:r>
            <a:r>
              <a:rPr lang="cy-GB" sz="3600" dirty="0" err="1"/>
              <a:t>Mencap</a:t>
            </a:r>
            <a:r>
              <a:rPr lang="cy-GB" sz="3600" dirty="0"/>
              <a:t>; </a:t>
            </a:r>
            <a:r>
              <a:rPr lang="cy-GB" sz="3600" dirty="0" err="1"/>
              <a:t>Scope</a:t>
            </a:r>
            <a:r>
              <a:rPr lang="cy-GB" sz="3600" dirty="0"/>
              <a:t>; Cymdeithas Genedlaethol Awtistiaeth</a:t>
            </a:r>
          </a:p>
          <a:p>
            <a:pPr marL="0" indent="0">
              <a:buFont typeface="Arial" panose="020B0604020202020204" pitchFamily="34" charset="0"/>
              <a:buNone/>
            </a:pPr>
            <a:endParaRPr lang="cy-GB" sz="3600" dirty="0"/>
          </a:p>
          <a:p>
            <a:pPr marL="0" indent="0">
              <a:buFont typeface="Arial" panose="020B0604020202020204" pitchFamily="34" charset="0"/>
              <a:buNone/>
            </a:pPr>
            <a:endParaRPr lang="cy-GB" sz="1400" dirty="0"/>
          </a:p>
          <a:p>
            <a:pPr marL="0" indent="0">
              <a:buFont typeface="Arial" panose="020B0604020202020204" pitchFamily="34" charset="0"/>
              <a:buNone/>
            </a:pPr>
            <a:endParaRPr lang="cy-GB" sz="1400" dirty="0"/>
          </a:p>
          <a:p>
            <a:pPr marL="0" indent="0">
              <a:buFont typeface="Arial" panose="020B0604020202020204" pitchFamily="34" charset="0"/>
              <a:buNone/>
            </a:pPr>
            <a:endParaRPr lang="cy-GB" sz="1400" dirty="0"/>
          </a:p>
          <a:p>
            <a:pPr marL="0" indent="0">
              <a:buFont typeface="Arial" panose="020B0604020202020204" pitchFamily="34" charset="0"/>
              <a:buNone/>
            </a:pPr>
            <a:endParaRPr lang="cy-GB" sz="1400" dirty="0"/>
          </a:p>
        </p:txBody>
      </p:sp>
    </p:spTree>
    <p:extLst>
      <p:ext uri="{BB962C8B-B14F-4D97-AF65-F5344CB8AC3E}">
        <p14:creationId xmlns:p14="http://schemas.microsoft.com/office/powerpoint/2010/main" val="25654964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p:cNvSpPr txBox="1">
            <a:spLocks/>
          </p:cNvSpPr>
          <p:nvPr/>
        </p:nvSpPr>
        <p:spPr>
          <a:xfrm>
            <a:off x="838200" y="350610"/>
            <a:ext cx="10515600" cy="1325563"/>
          </a:xfrm>
          <a:prstGeom prst="rect">
            <a:avLst/>
          </a:prstGeom>
        </p:spPr>
        <p:txBody>
          <a:bodyPr vert="horz" lIns="91440" tIns="45720" rIns="91440" bIns="45720" rtlCol="0" anchor="b">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dirty="0">
                <a:latin typeface="+mn-lt"/>
              </a:rPr>
              <a:t>Aseiniad</a:t>
            </a:r>
            <a:r>
              <a:rPr lang="en-GB" dirty="0">
                <a:latin typeface="+mn-lt"/>
              </a:rPr>
              <a:t> </a:t>
            </a:r>
            <a:br>
              <a:rPr lang="en-GB" dirty="0">
                <a:latin typeface="+mn-lt"/>
              </a:rPr>
            </a:br>
            <a:r>
              <a:rPr lang="en-GB" i="1" dirty="0">
                <a:solidFill>
                  <a:schemeClr val="accent1">
                    <a:lumMod val="75000"/>
                  </a:schemeClr>
                </a:solidFill>
                <a:latin typeface="+mn-lt"/>
              </a:rPr>
              <a:t>Assignment</a:t>
            </a:r>
          </a:p>
        </p:txBody>
      </p:sp>
      <p:sp>
        <p:nvSpPr>
          <p:cNvPr id="3" name="Content Placeholder 2"/>
          <p:cNvSpPr txBox="1">
            <a:spLocks/>
          </p:cNvSpPr>
          <p:nvPr/>
        </p:nvSpPr>
        <p:spPr>
          <a:xfrm>
            <a:off x="838200" y="2115910"/>
            <a:ext cx="5181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buFont typeface="Arial" panose="020B0604020202020204" pitchFamily="34" charset="0"/>
              <a:buChar char="•"/>
            </a:pPr>
            <a:r>
              <a:rPr lang="cy-GB" sz="2800" dirty="0"/>
              <a:t>Portffolio</a:t>
            </a:r>
          </a:p>
          <a:p>
            <a:pPr marL="342900" indent="-342900">
              <a:buFont typeface="Arial" panose="020B0604020202020204" pitchFamily="34" charset="0"/>
              <a:buChar char="•"/>
            </a:pPr>
            <a:r>
              <a:rPr lang="cy-GB" sz="2800" dirty="0"/>
              <a:t>4 Elfen</a:t>
            </a:r>
          </a:p>
          <a:p>
            <a:pPr marL="342900" indent="-342900">
              <a:buFont typeface="Arial" panose="020B0604020202020204" pitchFamily="34" charset="0"/>
              <a:buChar char="•"/>
            </a:pPr>
            <a:r>
              <a:rPr lang="cy-GB" sz="2800" dirty="0"/>
              <a:t>3000 o eiriau (-/+ 10%)</a:t>
            </a:r>
          </a:p>
          <a:p>
            <a:pPr marL="342900" indent="-342900">
              <a:buFont typeface="Arial" panose="020B0604020202020204" pitchFamily="34" charset="0"/>
              <a:buChar char="•"/>
            </a:pPr>
            <a:r>
              <a:rPr lang="cy-GB" sz="2800" dirty="0"/>
              <a:t>Dyddiad cyflwyno 02/11/2025, 23.59 drwy </a:t>
            </a:r>
            <a:r>
              <a:rPr lang="cy-GB" sz="2800" dirty="0" err="1"/>
              <a:t>Turnitin</a:t>
            </a:r>
            <a:r>
              <a:rPr lang="cy-GB" sz="2800" dirty="0"/>
              <a:t>.</a:t>
            </a:r>
          </a:p>
          <a:p>
            <a:endParaRPr lang="cy-GB" sz="2800" dirty="0"/>
          </a:p>
          <a:p>
            <a:pPr marL="342900" indent="-342900">
              <a:buFont typeface="Arial" panose="020B0604020202020204" pitchFamily="34" charset="0"/>
              <a:buChar char="•"/>
            </a:pPr>
            <a:r>
              <a:rPr lang="cy-GB" sz="2800" dirty="0"/>
              <a:t>Gweler yr Arweiniad ar Aseiniadau canlynol</a:t>
            </a:r>
          </a:p>
        </p:txBody>
      </p:sp>
      <p:sp>
        <p:nvSpPr>
          <p:cNvPr id="4" name="Content Placeholder 3"/>
          <p:cNvSpPr txBox="1">
            <a:spLocks/>
          </p:cNvSpPr>
          <p:nvPr/>
        </p:nvSpPr>
        <p:spPr>
          <a:xfrm>
            <a:off x="6172200" y="2115910"/>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solidFill>
                  <a:schemeClr val="accent1">
                    <a:lumMod val="75000"/>
                  </a:schemeClr>
                </a:solidFill>
              </a:rPr>
              <a:t>Portfolio</a:t>
            </a:r>
          </a:p>
          <a:p>
            <a:pPr algn="ctr"/>
            <a:r>
              <a:rPr lang="en-GB" dirty="0">
                <a:solidFill>
                  <a:schemeClr val="accent1">
                    <a:lumMod val="75000"/>
                  </a:schemeClr>
                </a:solidFill>
              </a:rPr>
              <a:t>4 Elements</a:t>
            </a:r>
          </a:p>
          <a:p>
            <a:pPr algn="ctr"/>
            <a:r>
              <a:rPr lang="en-GB" dirty="0">
                <a:solidFill>
                  <a:schemeClr val="accent1">
                    <a:lumMod val="75000"/>
                  </a:schemeClr>
                </a:solidFill>
              </a:rPr>
              <a:t>3000 words (-/+ 10%)</a:t>
            </a:r>
          </a:p>
          <a:p>
            <a:pPr algn="ctr"/>
            <a:r>
              <a:rPr lang="en-GB" dirty="0">
                <a:solidFill>
                  <a:schemeClr val="accent1">
                    <a:lumMod val="75000"/>
                  </a:schemeClr>
                </a:solidFill>
              </a:rPr>
              <a:t>Hand in date  02/11/2025, 23.59 </a:t>
            </a:r>
            <a:r>
              <a:rPr lang="en-US" dirty="0">
                <a:solidFill>
                  <a:schemeClr val="accent1">
                    <a:lumMod val="75000"/>
                  </a:schemeClr>
                </a:solidFill>
              </a:rPr>
              <a:t>via </a:t>
            </a:r>
            <a:r>
              <a:rPr lang="en-US" dirty="0" err="1">
                <a:solidFill>
                  <a:schemeClr val="accent1">
                    <a:lumMod val="75000"/>
                  </a:schemeClr>
                </a:solidFill>
              </a:rPr>
              <a:t>Turnitin</a:t>
            </a:r>
            <a:r>
              <a:rPr lang="en-US" dirty="0">
                <a:solidFill>
                  <a:schemeClr val="accent1">
                    <a:lumMod val="75000"/>
                  </a:schemeClr>
                </a:solidFill>
              </a:rPr>
              <a:t>.</a:t>
            </a:r>
          </a:p>
          <a:p>
            <a:pPr algn="ctr"/>
            <a:endParaRPr lang="en-GB" dirty="0">
              <a:solidFill>
                <a:schemeClr val="accent1">
                  <a:lumMod val="75000"/>
                </a:schemeClr>
              </a:solidFill>
            </a:endParaRPr>
          </a:p>
          <a:p>
            <a:pPr algn="ctr"/>
            <a:r>
              <a:rPr lang="en-GB" dirty="0">
                <a:solidFill>
                  <a:schemeClr val="accent1">
                    <a:lumMod val="75000"/>
                  </a:schemeClr>
                </a:solidFill>
              </a:rPr>
              <a:t>See following Assignment Guidance</a:t>
            </a:r>
          </a:p>
          <a:p>
            <a:pPr algn="ctr"/>
            <a:endParaRPr lang="en-GB" i="1" dirty="0">
              <a:solidFill>
                <a:schemeClr val="accent1">
                  <a:lumMod val="75000"/>
                </a:schemeClr>
              </a:solidFill>
            </a:endParaRPr>
          </a:p>
        </p:txBody>
      </p:sp>
    </p:spTree>
    <p:extLst>
      <p:ext uri="{BB962C8B-B14F-4D97-AF65-F5344CB8AC3E}">
        <p14:creationId xmlns:p14="http://schemas.microsoft.com/office/powerpoint/2010/main" val="41953049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435430" y="1059544"/>
            <a:ext cx="11377748" cy="2369456"/>
          </a:xfrm>
          <a:prstGeom prst="rect">
            <a:avLst/>
          </a:prstGeom>
          <a:solidFill>
            <a:schemeClr val="accent4">
              <a:lumMod val="40000"/>
              <a:lumOff val="60000"/>
            </a:schemeClr>
          </a:solidFill>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cy-GB" sz="2400" b="1" dirty="0">
                <a:ea typeface="Times New Roman" panose="02020603050405020304" pitchFamily="18" charset="0"/>
              </a:rPr>
              <a:t>Elfen 2: </a:t>
            </a:r>
            <a:r>
              <a:rPr lang="cy-GB" sz="2200" dirty="0"/>
              <a:t>Traethawd- </a:t>
            </a:r>
            <a:r>
              <a:rPr lang="cy-GB" sz="2200" i="1" dirty="0"/>
              <a:t>‘Archwiliwch y sbectrwm eang a chymhleth o anghenion ychwanegol’</a:t>
            </a:r>
          </a:p>
          <a:p>
            <a:pPr indent="0" algn="just">
              <a:buNone/>
            </a:pPr>
            <a:r>
              <a:rPr lang="cy-GB" sz="2200" i="1" dirty="0"/>
              <a:t> </a:t>
            </a:r>
          </a:p>
          <a:p>
            <a:pPr marL="571500" indent="-342900" algn="just"/>
            <a:r>
              <a:rPr lang="cy-GB" sz="2200" dirty="0"/>
              <a:t>Trafodwch y modelau anabledd amrywiol a’r canfyddiadau newidiol am anghenion ychwanegol. </a:t>
            </a:r>
          </a:p>
          <a:p>
            <a:pPr marL="571500" indent="-342900" algn="just"/>
            <a:r>
              <a:rPr lang="cy-GB" sz="2200" dirty="0"/>
              <a:t>Gan greu cysylltiadau rhwng polisi, deddfwriaeth a fframweithiau a sut mae’r rhain yn hwyluso arfer da.</a:t>
            </a:r>
          </a:p>
          <a:p>
            <a:pPr marL="0" indent="0" algn="r">
              <a:buNone/>
            </a:pPr>
            <a:r>
              <a:rPr lang="cy-GB" sz="2200" b="1" dirty="0"/>
              <a:t>(Tua 1,000 o eiriau)</a:t>
            </a:r>
            <a:endParaRPr lang="cy-GB" sz="2200" dirty="0"/>
          </a:p>
          <a:p>
            <a:endParaRPr lang="cy-GB" sz="2400" i="1" dirty="0"/>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cy-GB" sz="3200" b="1" dirty="0"/>
            </a:br>
            <a:r>
              <a:rPr lang="cy-GB" sz="3200" b="1" dirty="0"/>
              <a:t>Portffolio</a:t>
            </a:r>
          </a:p>
        </p:txBody>
      </p:sp>
      <p:sp>
        <p:nvSpPr>
          <p:cNvPr id="4" name="Rectangle 3"/>
          <p:cNvSpPr/>
          <p:nvPr/>
        </p:nvSpPr>
        <p:spPr>
          <a:xfrm>
            <a:off x="147086" y="3714464"/>
            <a:ext cx="11954435" cy="3139321"/>
          </a:xfrm>
          <a:prstGeom prst="rect">
            <a:avLst/>
          </a:prstGeom>
          <a:solidFill>
            <a:schemeClr val="accent4">
              <a:lumMod val="40000"/>
              <a:lumOff val="60000"/>
            </a:schemeClr>
          </a:solidFill>
          <a:ln w="12700" cmpd="thickThin">
            <a:solidFill>
              <a:srgbClr val="C00000"/>
            </a:solidFill>
          </a:ln>
        </p:spPr>
        <p:txBody>
          <a:bodyPr wrap="square">
            <a:spAutoFit/>
          </a:bodyPr>
          <a:lstStyle/>
          <a:p>
            <a:r>
              <a:rPr lang="cy-GB" dirty="0"/>
              <a:t>O’r meini prawf marcio:</a:t>
            </a:r>
          </a:p>
          <a:p>
            <a:pPr algn="ctr"/>
            <a:r>
              <a:rPr lang="cy-GB" dirty="0"/>
              <a:t>Rydym yn chwilio am eich ‘Sgiliau Ymgysylltu â Llenyddiaeth’</a:t>
            </a:r>
          </a:p>
          <a:p>
            <a:r>
              <a:rPr lang="cy-GB" dirty="0"/>
              <a:t>Mae’n rhaid i’ch gwaith gael ei lywio a’i gefnogi gan ddeunydd ysgolheigaidd sy’n berthnasol i’r dasg/tasgau a osodwyd ac sy’n canolbwyntio arni/arnynt.  Dylech ddarparu tystiolaeth i ddangos eich bod wedi cael mynediad at ystod briodol o ffynonellau, a allai fod yn academaidd, yn llywodraethol a diwydiannol; gall y ffynonellau hyn gynnwys erthyglau cyfnodolion academaidd, gwerslyfrau, erthyglau newyddion cyfredol, dogfennau sefydliadol a gwefannau.  Dylech ystyried hygrededd eich ffynonellau;  fel arfer mae cyfnodolion academaidd yn ffynonellau credadwy iawn, ond mae’n rhaid ystyried/dethol gwefannau’n ofalus iawn a dylid eu defnyddio cyn lleied â phosibl.   Dylai unrhyw ffynhonnell a ddefnyddiwch fod yn gyfredol, a’r rhan fwyaf wedi’u cyhoeddi o fewn y pum mlynedd diwethaf, er y gall darnau arloesol/pwysig o waith yn y maes fod yn hŷn.  Rhaid i chi ddarparu tystiolaeth o’ch ymchwil/gwaith darllen eich hun trwy gydol eich gwaith, gan ddefnyddio system gyfeirnodi addas, yn cynnwys cyfeiriadau yn y testun ym mhrif ran eich gwaith a rhestr gyfeiriadau ar ddiwedd eich gwaith. </a:t>
            </a:r>
          </a:p>
        </p:txBody>
      </p:sp>
    </p:spTree>
    <p:extLst>
      <p:ext uri="{BB962C8B-B14F-4D97-AF65-F5344CB8AC3E}">
        <p14:creationId xmlns:p14="http://schemas.microsoft.com/office/powerpoint/2010/main" val="8985502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Content Placeholder 3"/>
          <p:cNvSpPr txBox="1">
            <a:spLocks/>
          </p:cNvSpPr>
          <p:nvPr/>
        </p:nvSpPr>
        <p:spPr>
          <a:xfrm>
            <a:off x="435430" y="1059544"/>
            <a:ext cx="11377748" cy="2162628"/>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gn="just">
              <a:buNone/>
            </a:pPr>
            <a:r>
              <a:rPr lang="en-GB" sz="2400" b="1" dirty="0">
                <a:solidFill>
                  <a:schemeClr val="tx2">
                    <a:lumMod val="75000"/>
                  </a:schemeClr>
                </a:solidFill>
                <a:ea typeface="Times New Roman" panose="02020603050405020304" pitchFamily="18" charset="0"/>
              </a:rPr>
              <a:t>Element 2: </a:t>
            </a:r>
            <a:r>
              <a:rPr lang="en-GB" sz="2200" dirty="0">
                <a:solidFill>
                  <a:schemeClr val="tx2">
                    <a:lumMod val="75000"/>
                  </a:schemeClr>
                </a:solidFill>
              </a:rPr>
              <a:t>Essay- </a:t>
            </a:r>
            <a:r>
              <a:rPr lang="en-GB" sz="2200" i="1" dirty="0">
                <a:solidFill>
                  <a:schemeClr val="tx2">
                    <a:lumMod val="75000"/>
                  </a:schemeClr>
                </a:solidFill>
              </a:rPr>
              <a:t>‘Explore the wide and complex spectrum of additional needs </a:t>
            </a:r>
            <a:endParaRPr lang="en-US" dirty="0">
              <a:solidFill>
                <a:schemeClr val="tx2">
                  <a:lumMod val="75000"/>
                </a:schemeClr>
              </a:solidFill>
            </a:endParaRPr>
          </a:p>
          <a:p>
            <a:pPr marL="571500" indent="-342900" algn="just"/>
            <a:r>
              <a:rPr lang="en-GB" sz="2200" dirty="0">
                <a:solidFill>
                  <a:schemeClr val="tx2">
                    <a:lumMod val="75000"/>
                  </a:schemeClr>
                </a:solidFill>
              </a:rPr>
              <a:t>Discuss the various models of disability and changing perceptions of additional needs. </a:t>
            </a:r>
            <a:endParaRPr lang="en-GB" sz="2200" dirty="0">
              <a:solidFill>
                <a:schemeClr val="tx2">
                  <a:lumMod val="75000"/>
                </a:schemeClr>
              </a:solidFill>
              <a:cs typeface="Calibri"/>
            </a:endParaRPr>
          </a:p>
          <a:p>
            <a:pPr marL="571500" indent="-342900" algn="just"/>
            <a:r>
              <a:rPr lang="en-GB" sz="2200" dirty="0">
                <a:solidFill>
                  <a:schemeClr val="tx2">
                    <a:lumMod val="75000"/>
                  </a:schemeClr>
                </a:solidFill>
              </a:rPr>
              <a:t>Drawing links between policy, legislation and frameworks and how these facilitate good practice.</a:t>
            </a:r>
            <a:endParaRPr lang="en-GB" sz="2200" dirty="0">
              <a:solidFill>
                <a:schemeClr val="tx2">
                  <a:lumMod val="75000"/>
                </a:schemeClr>
              </a:solidFill>
              <a:cs typeface="Calibri"/>
            </a:endParaRPr>
          </a:p>
          <a:p>
            <a:pPr marL="571500" indent="-342900" algn="just"/>
            <a:r>
              <a:rPr lang="en-GB" sz="2200" dirty="0">
                <a:solidFill>
                  <a:schemeClr val="tx2">
                    <a:lumMod val="75000"/>
                  </a:schemeClr>
                </a:solidFill>
                <a:cs typeface="Calibri"/>
              </a:rPr>
              <a:t>More information /guidance on the assignment specification sheet</a:t>
            </a:r>
            <a:r>
              <a:rPr lang="en-GB" sz="2200" dirty="0">
                <a:solidFill>
                  <a:schemeClr val="tx2">
                    <a:lumMod val="75000"/>
                  </a:schemeClr>
                </a:solidFill>
              </a:rPr>
              <a:t>        </a:t>
            </a:r>
            <a:r>
              <a:rPr lang="en-GB" sz="2200" b="1" dirty="0">
                <a:solidFill>
                  <a:schemeClr val="tx2">
                    <a:lumMod val="75000"/>
                  </a:schemeClr>
                </a:solidFill>
              </a:rPr>
              <a:t>(Approx. 1,000 words)</a:t>
            </a:r>
            <a:endParaRPr lang="en-GB" sz="2200" dirty="0">
              <a:solidFill>
                <a:schemeClr val="tx2">
                  <a:lumMod val="75000"/>
                </a:schemeClr>
              </a:solidFill>
              <a:cs typeface="Calibri" panose="020F0502020204030204"/>
            </a:endParaRPr>
          </a:p>
          <a:p>
            <a:endParaRPr lang="en-GB" sz="2400" i="1" dirty="0">
              <a:solidFill>
                <a:schemeClr val="accent1"/>
              </a:solidFill>
            </a:endParaRPr>
          </a:p>
        </p:txBody>
      </p:sp>
      <p:sp>
        <p:nvSpPr>
          <p:cNvPr id="3" name="Title 1"/>
          <p:cNvSpPr txBox="1">
            <a:spLocks/>
          </p:cNvSpPr>
          <p:nvPr/>
        </p:nvSpPr>
        <p:spPr>
          <a:xfrm>
            <a:off x="838200" y="37465"/>
            <a:ext cx="10515600" cy="911860"/>
          </a:xfrm>
          <a:prstGeom prst="rect">
            <a:avLst/>
          </a:prstGeom>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en-GB" sz="3200" b="1" dirty="0"/>
            </a:br>
            <a:r>
              <a:rPr lang="en-GB" sz="3200" b="1" dirty="0">
                <a:solidFill>
                  <a:schemeClr val="accent1">
                    <a:lumMod val="75000"/>
                  </a:schemeClr>
                </a:solidFill>
              </a:rPr>
              <a:t>Portfolio</a:t>
            </a:r>
          </a:p>
        </p:txBody>
      </p:sp>
      <p:sp>
        <p:nvSpPr>
          <p:cNvPr id="4" name="Rectangle 3"/>
          <p:cNvSpPr/>
          <p:nvPr/>
        </p:nvSpPr>
        <p:spPr>
          <a:xfrm>
            <a:off x="147086" y="3714464"/>
            <a:ext cx="11954435" cy="2862322"/>
          </a:xfrm>
          <a:prstGeom prst="rect">
            <a:avLst/>
          </a:prstGeom>
          <a:ln w="12700" cmpd="thickThin">
            <a:solidFill>
              <a:srgbClr val="C00000"/>
            </a:solidFill>
          </a:ln>
        </p:spPr>
        <p:txBody>
          <a:bodyPr wrap="square">
            <a:spAutoFit/>
          </a:bodyPr>
          <a:lstStyle/>
          <a:p>
            <a:r>
              <a:rPr lang="en-GB" dirty="0">
                <a:solidFill>
                  <a:schemeClr val="tx2">
                    <a:lumMod val="75000"/>
                  </a:schemeClr>
                </a:solidFill>
              </a:rPr>
              <a:t>From the marking criteria:</a:t>
            </a:r>
          </a:p>
          <a:p>
            <a:pPr algn="ctr"/>
            <a:r>
              <a:rPr lang="en-GB" dirty="0">
                <a:solidFill>
                  <a:schemeClr val="tx2">
                    <a:lumMod val="75000"/>
                  </a:schemeClr>
                </a:solidFill>
              </a:rPr>
              <a:t>We’re looking for your ‘Engagement with Literature Skills’</a:t>
            </a:r>
          </a:p>
          <a:p>
            <a:r>
              <a:rPr lang="en-GB" dirty="0">
                <a:solidFill>
                  <a:schemeClr val="tx2">
                    <a:lumMod val="75000"/>
                  </a:schemeClr>
                </a:solidFill>
              </a:rPr>
              <a:t>Your work must be informed and supported by scholarly material that is relevant to and focused on the task(s) set.    You should provide evidence that you have accessed an appropriate range of sources, which may be academic, governmental and industrial; these sources may include academic journal articles, textbooks, current news articles, organisational documents, and websites.  You should consider the credibility of your sources; academic journals are normally highly credible sources while websites require careful consideration/selection and should be used sparingly.   Any sources you use should be current and up-to-date, mostly published within the last five years or so, though seminal/important works in the field may be older.  You must provide evidence of your research/own reading throughout your work, using a suitable referencing system, including in-text citations in the main body of your work and a reference list at the end of your work. </a:t>
            </a:r>
          </a:p>
        </p:txBody>
      </p:sp>
    </p:spTree>
    <p:extLst>
      <p:ext uri="{BB962C8B-B14F-4D97-AF65-F5344CB8AC3E}">
        <p14:creationId xmlns:p14="http://schemas.microsoft.com/office/powerpoint/2010/main" val="9788118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CA4F267-56FB-F5E8-D2BC-802A1C0655BF}"/>
              </a:ext>
            </a:extLst>
          </p:cNvPr>
          <p:cNvSpPr>
            <a:spLocks noGrp="1"/>
          </p:cNvSpPr>
          <p:nvPr>
            <p:ph type="title"/>
          </p:nvPr>
        </p:nvSpPr>
        <p:spPr>
          <a:xfrm>
            <a:off x="838200" y="365125"/>
            <a:ext cx="10515600" cy="1325563"/>
          </a:xfrm>
        </p:spPr>
        <p:txBody>
          <a:bodyPr>
            <a:normAutofit fontScale="90000"/>
          </a:bodyPr>
          <a:lstStyle/>
          <a:p>
            <a:pPr marL="914400" fontAlgn="base"/>
            <a:br>
              <a:rPr lang="en-GB" sz="1400" b="1" dirty="0">
                <a:effectLst/>
                <a:latin typeface="Arial" panose="020B0604020202020204" pitchFamily="34" charset="0"/>
                <a:ea typeface="Times New Roman" panose="02020603050405020304" pitchFamily="18" charset="0"/>
              </a:rPr>
            </a:br>
            <a:br>
              <a:rPr lang="en-GB" sz="1400" b="1" dirty="0">
                <a:effectLst/>
                <a:latin typeface="Arial" panose="020B0604020202020204" pitchFamily="34" charset="0"/>
                <a:ea typeface="Times New Roman" panose="02020603050405020304" pitchFamily="18" charset="0"/>
              </a:rPr>
            </a:br>
            <a:r>
              <a:rPr lang="en-GB" sz="2800" b="1" dirty="0">
                <a:effectLst/>
                <a:latin typeface="Arial" panose="020B0604020202020204" pitchFamily="34" charset="0"/>
                <a:ea typeface="Times New Roman" panose="02020603050405020304" pitchFamily="18" charset="0"/>
              </a:rPr>
              <a:t>Element 2: Essay </a:t>
            </a:r>
            <a:r>
              <a:rPr lang="en-GB" sz="2800" dirty="0">
                <a:effectLst/>
                <a:latin typeface="Arial" panose="020B0604020202020204" pitchFamily="34" charset="0"/>
                <a:ea typeface="Times New Roman" panose="02020603050405020304" pitchFamily="18" charset="0"/>
              </a:rPr>
              <a:t>–</a:t>
            </a:r>
            <a:br>
              <a:rPr lang="en-GB" sz="2800" dirty="0">
                <a:effectLst/>
                <a:latin typeface="Arial" panose="020B0604020202020204" pitchFamily="34" charset="0"/>
                <a:ea typeface="Times New Roman" panose="02020603050405020304" pitchFamily="18" charset="0"/>
              </a:rPr>
            </a:br>
            <a:r>
              <a:rPr lang="en-GB" sz="2800" b="1" dirty="0">
                <a:effectLst/>
                <a:latin typeface="Arial" panose="020B0604020202020204" pitchFamily="34" charset="0"/>
                <a:ea typeface="Times New Roman" panose="02020603050405020304" pitchFamily="18" charset="0"/>
              </a:rPr>
              <a:t>‘Explore the wide and complex spectrum of additional needs’</a:t>
            </a:r>
            <a:r>
              <a:rPr lang="en-GB" sz="2800" dirty="0">
                <a:effectLst/>
                <a:latin typeface="Arial" panose="020B0604020202020204" pitchFamily="34" charset="0"/>
                <a:ea typeface="Times New Roman" panose="02020603050405020304" pitchFamily="18" charset="0"/>
              </a:rPr>
              <a:t> </a:t>
            </a:r>
            <a:br>
              <a:rPr lang="en-GB" sz="2800" dirty="0">
                <a:effectLst/>
                <a:latin typeface="Times New Roman" panose="02020603050405020304" pitchFamily="18" charset="0"/>
                <a:ea typeface="Times New Roman" panose="02020603050405020304" pitchFamily="18" charset="0"/>
              </a:rPr>
            </a:br>
            <a:r>
              <a:rPr lang="en-GB" sz="2800" dirty="0">
                <a:effectLst/>
                <a:latin typeface="Arial" panose="020B0604020202020204" pitchFamily="34" charset="0"/>
                <a:ea typeface="Times New Roman" panose="02020603050405020304" pitchFamily="18" charset="0"/>
              </a:rPr>
              <a:t> </a:t>
            </a:r>
            <a:br>
              <a:rPr lang="en-GB" sz="2800" dirty="0">
                <a:effectLst/>
                <a:latin typeface="Times New Roman" panose="02020603050405020304" pitchFamily="18" charset="0"/>
                <a:ea typeface="Times New Roman" panose="02020603050405020304" pitchFamily="18" charset="0"/>
              </a:rPr>
            </a:br>
            <a:endParaRPr lang="en-GB" sz="2800"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B6234CD-EA9A-1E83-6348-8D97CDBFB654}"/>
              </a:ext>
            </a:extLst>
          </p:cNvPr>
          <p:cNvSpPr>
            <a:spLocks noGrp="1"/>
          </p:cNvSpPr>
          <p:nvPr>
            <p:ph idx="1"/>
          </p:nvPr>
        </p:nvSpPr>
        <p:spPr>
          <a:xfrm>
            <a:off x="838200" y="1825625"/>
            <a:ext cx="10515600" cy="4351338"/>
          </a:xfrm>
        </p:spPr>
        <p:txBody>
          <a:bodyPr>
            <a:normAutofit fontScale="85000" lnSpcReduction="20000"/>
          </a:bodyPr>
          <a:lstStyle/>
          <a:p>
            <a:pPr marL="0" indent="0" fontAlgn="base">
              <a:buNone/>
            </a:pPr>
            <a:r>
              <a:rPr lang="en-GB" sz="2000" dirty="0">
                <a:effectLst/>
                <a:latin typeface="Arial" panose="020B0604020202020204" pitchFamily="34" charset="0"/>
                <a:ea typeface="Times New Roman" panose="02020603050405020304" pitchFamily="18" charset="0"/>
              </a:rPr>
              <a:t>e.g. </a:t>
            </a:r>
            <a:endParaRPr lang="en-GB" sz="2000" dirty="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457200" algn="l"/>
              </a:tabLst>
            </a:pPr>
            <a:r>
              <a:rPr lang="en-GB" sz="2000" dirty="0">
                <a:effectLst/>
                <a:latin typeface="Arial" panose="020B0604020202020204" pitchFamily="34" charset="0"/>
                <a:ea typeface="Times New Roman" panose="02020603050405020304" pitchFamily="18" charset="0"/>
              </a:rPr>
              <a:t>      </a:t>
            </a:r>
            <a:r>
              <a:rPr lang="en-GB" sz="2000" dirty="0">
                <a:effectLst/>
                <a:ea typeface="Times New Roman" panose="02020603050405020304" pitchFamily="18" charset="0"/>
              </a:rPr>
              <a:t>   Introduction including a definition of additional learning needs and special  educational needs </a:t>
            </a:r>
            <a:r>
              <a:rPr lang="en-GB" sz="1300" dirty="0">
                <a:effectLst/>
                <a:ea typeface="Times New Roman" panose="02020603050405020304" pitchFamily="18" charset="0"/>
              </a:rPr>
              <a:t>(Consider using the essay title in your introduction, e.g.  This essay will explore the wide………)</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Discuss the medical and social models of disability </a:t>
            </a:r>
            <a:r>
              <a:rPr lang="en-GB" sz="1400" dirty="0">
                <a:effectLst/>
                <a:ea typeface="Times New Roman" panose="02020603050405020304" pitchFamily="18" charset="0"/>
              </a:rPr>
              <a:t>(e.g. the medical model was how additional needs were previously viewed; the disability or difference was the barrier; learners were excluded instea</a:t>
            </a:r>
            <a:r>
              <a:rPr lang="en-GB" sz="1400" dirty="0">
                <a:ea typeface="Times New Roman" panose="02020603050405020304" pitchFamily="18" charset="0"/>
              </a:rPr>
              <a:t>d </a:t>
            </a:r>
            <a:r>
              <a:rPr lang="en-GB" sz="1400" dirty="0">
                <a:effectLst/>
                <a:ea typeface="Times New Roman" panose="02020603050405020304" pitchFamily="18" charset="0"/>
              </a:rPr>
              <a:t>of included. Today we understand that society is the barrier and we need to take down the barriers to provide inclusive practice. This  is what you do in your schools with your learners with ALN). </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Explain why the social model is used in schools (and by other professionals). </a:t>
            </a:r>
          </a:p>
          <a:p>
            <a:pPr fontAlgn="base"/>
            <a:r>
              <a:rPr lang="en-GB" sz="2000" dirty="0">
                <a:effectLst/>
                <a:ea typeface="Times New Roman" panose="02020603050405020304" pitchFamily="18" charset="0"/>
              </a:rPr>
              <a:t>          What are the benefits to the child/young person? </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Include some examples of good practice </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Draw links between the examples of good practice </a:t>
            </a:r>
            <a:r>
              <a:rPr lang="en-GB" sz="2000" dirty="0">
                <a:ea typeface="Times New Roman" panose="02020603050405020304" pitchFamily="18" charset="0"/>
              </a:rPr>
              <a:t>and</a:t>
            </a:r>
            <a:r>
              <a:rPr lang="en-GB" sz="2000" dirty="0">
                <a:effectLst/>
                <a:ea typeface="Times New Roman" panose="02020603050405020304" pitchFamily="18" charset="0"/>
              </a:rPr>
              <a:t> theory(</a:t>
            </a:r>
            <a:r>
              <a:rPr lang="en-GB" sz="2000" dirty="0" err="1">
                <a:effectLst/>
                <a:ea typeface="Times New Roman" panose="02020603050405020304" pitchFamily="18" charset="0"/>
              </a:rPr>
              <a:t>ies</a:t>
            </a:r>
            <a:r>
              <a:rPr lang="en-GB" sz="2000" dirty="0">
                <a:effectLst/>
                <a:ea typeface="Times New Roman" panose="02020603050405020304" pitchFamily="18" charset="0"/>
              </a:rPr>
              <a:t>) </a:t>
            </a:r>
          </a:p>
          <a:p>
            <a:pPr marL="342900" lvl="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Draw links between the examples of good practice and</a:t>
            </a:r>
            <a:r>
              <a:rPr lang="en-GB" sz="2000" dirty="0">
                <a:ea typeface="Times New Roman" panose="02020603050405020304" pitchFamily="18" charset="0"/>
              </a:rPr>
              <a:t> </a:t>
            </a:r>
            <a:r>
              <a:rPr lang="en-GB" sz="2000" dirty="0">
                <a:effectLst/>
                <a:ea typeface="Times New Roman" panose="02020603050405020304" pitchFamily="18" charset="0"/>
              </a:rPr>
              <a:t>policy(</a:t>
            </a:r>
            <a:r>
              <a:rPr lang="en-GB" sz="2000" dirty="0" err="1">
                <a:effectLst/>
                <a:ea typeface="Times New Roman" panose="02020603050405020304" pitchFamily="18" charset="0"/>
              </a:rPr>
              <a:t>ies</a:t>
            </a:r>
            <a:r>
              <a:rPr lang="en-GB" sz="2000" dirty="0">
                <a:ea typeface="Times New Roman" panose="02020603050405020304" pitchFamily="18" charset="0"/>
              </a:rPr>
              <a:t>)</a:t>
            </a:r>
            <a:endParaRPr lang="en-GB" sz="2000" dirty="0">
              <a:effectLst/>
              <a:ea typeface="Times New Roman" panose="02020603050405020304" pitchFamily="18" charset="0"/>
            </a:endParaRPr>
          </a:p>
          <a:p>
            <a:pPr marL="342900" indent="-342900" fontAlgn="base">
              <a:buSzPts val="1000"/>
              <a:buFont typeface="Symbol" panose="05050102010706020507" pitchFamily="18" charset="2"/>
              <a:buChar char=""/>
              <a:tabLst>
                <a:tab pos="457200" algn="l"/>
              </a:tabLst>
            </a:pPr>
            <a:r>
              <a:rPr lang="en-GB" sz="2000" dirty="0">
                <a:effectLst/>
                <a:ea typeface="Times New Roman" panose="02020603050405020304" pitchFamily="18" charset="0"/>
              </a:rPr>
              <a:t>        Conclusion : Draw together the key points from each paragraph</a:t>
            </a:r>
            <a:r>
              <a:rPr lang="en-GB" sz="1400" dirty="0">
                <a:effectLst/>
                <a:ea typeface="Times New Roman" panose="02020603050405020304" pitchFamily="18" charset="0"/>
              </a:rPr>
              <a:t> (Consider using the essay title in your </a:t>
            </a:r>
            <a:r>
              <a:rPr lang="en-GB" sz="1400" dirty="0">
                <a:ea typeface="Times New Roman" panose="02020603050405020304" pitchFamily="18" charset="0"/>
              </a:rPr>
              <a:t>conclusion, </a:t>
            </a:r>
            <a:r>
              <a:rPr lang="en-GB" sz="1400" dirty="0" err="1">
                <a:ea typeface="Times New Roman" panose="02020603050405020304" pitchFamily="18" charset="0"/>
              </a:rPr>
              <a:t>e.g.</a:t>
            </a:r>
            <a:r>
              <a:rPr lang="en-GB" sz="1400" dirty="0" err="1">
                <a:effectLst/>
                <a:ea typeface="Times New Roman" panose="02020603050405020304" pitchFamily="18" charset="0"/>
              </a:rPr>
              <a:t>This</a:t>
            </a:r>
            <a:r>
              <a:rPr lang="en-GB" sz="1400" dirty="0">
                <a:effectLst/>
                <a:ea typeface="Times New Roman" panose="02020603050405020304" pitchFamily="18" charset="0"/>
              </a:rPr>
              <a:t> essay </a:t>
            </a:r>
            <a:r>
              <a:rPr lang="en-GB" sz="1400" dirty="0">
                <a:ea typeface="Times New Roman" panose="02020603050405020304" pitchFamily="18" charset="0"/>
              </a:rPr>
              <a:t>has </a:t>
            </a:r>
            <a:r>
              <a:rPr lang="en-GB" sz="1400" dirty="0">
                <a:effectLst/>
                <a:ea typeface="Times New Roman" panose="02020603050405020304" pitchFamily="18" charset="0"/>
              </a:rPr>
              <a:t>explored the wide………)</a:t>
            </a:r>
          </a:p>
          <a:p>
            <a:pPr marL="342900" lvl="0" indent="-342900" fontAlgn="base">
              <a:buSzPts val="1000"/>
              <a:buFont typeface="Symbol" panose="05050102010706020507" pitchFamily="18" charset="2"/>
              <a:buChar char=""/>
              <a:tabLst>
                <a:tab pos="457200" algn="l"/>
              </a:tabLst>
            </a:pPr>
            <a:endParaRPr lang="en-GB" sz="2000" dirty="0">
              <a:effectLst/>
              <a:ea typeface="Times New Roman" panose="02020603050405020304" pitchFamily="18" charset="0"/>
            </a:endParaRPr>
          </a:p>
          <a:p>
            <a:pPr marL="457200" fontAlgn="base"/>
            <a:endParaRPr lang="en-GB" sz="2000" dirty="0">
              <a:effectLst/>
              <a:latin typeface="Times New Roman" panose="02020603050405020304" pitchFamily="18" charset="0"/>
              <a:ea typeface="Times New Roman" panose="02020603050405020304" pitchFamily="18" charset="0"/>
            </a:endParaRPr>
          </a:p>
          <a:p>
            <a:pPr marL="914400" fontAlgn="base"/>
            <a:r>
              <a:rPr lang="en-GB" sz="1800" b="1" dirty="0">
                <a:effectLst/>
                <a:latin typeface="Arial" panose="020B0604020202020204" pitchFamily="34" charset="0"/>
                <a:ea typeface="Times New Roman" panose="02020603050405020304" pitchFamily="18" charset="0"/>
              </a:rPr>
              <a:t>Reference section for Element 2 (Essay) </a:t>
            </a:r>
            <a:endParaRPr lang="en-GB" sz="1800" dirty="0">
              <a:effectLst/>
              <a:latin typeface="Times New Roman" panose="02020603050405020304" pitchFamily="18" charset="0"/>
              <a:ea typeface="Times New Roman" panose="02020603050405020304" pitchFamily="18" charset="0"/>
            </a:endParaRPr>
          </a:p>
          <a:p>
            <a:endParaRPr lang="en-GB" sz="2000" dirty="0"/>
          </a:p>
        </p:txBody>
      </p:sp>
    </p:spTree>
    <p:extLst>
      <p:ext uri="{BB962C8B-B14F-4D97-AF65-F5344CB8AC3E}">
        <p14:creationId xmlns:p14="http://schemas.microsoft.com/office/powerpoint/2010/main" val="36174174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88F37-4605-3B5F-9DFA-AC135A7F1465}"/>
              </a:ext>
            </a:extLst>
          </p:cNvPr>
          <p:cNvSpPr>
            <a:spLocks noGrp="1"/>
          </p:cNvSpPr>
          <p:nvPr>
            <p:ph type="title"/>
          </p:nvPr>
        </p:nvSpPr>
        <p:spPr/>
        <p:txBody>
          <a:bodyPr/>
          <a:lstStyle/>
          <a:p>
            <a:r>
              <a:rPr lang="cy-GB" dirty="0"/>
              <a:t>Rhestr cyfeiriadau</a:t>
            </a:r>
            <a:br>
              <a:rPr lang="en-GB" dirty="0">
                <a:solidFill>
                  <a:schemeClr val="tx2">
                    <a:lumMod val="75000"/>
                  </a:schemeClr>
                </a:solidFill>
              </a:rPr>
            </a:br>
            <a:r>
              <a:rPr lang="en-GB" dirty="0">
                <a:solidFill>
                  <a:schemeClr val="tx2">
                    <a:lumMod val="75000"/>
                  </a:schemeClr>
                </a:solidFill>
              </a:rPr>
              <a:t>Reference list</a:t>
            </a:r>
          </a:p>
        </p:txBody>
      </p:sp>
      <p:sp>
        <p:nvSpPr>
          <p:cNvPr id="3" name="Content Placeholder 2">
            <a:extLst>
              <a:ext uri="{FF2B5EF4-FFF2-40B4-BE49-F238E27FC236}">
                <a16:creationId xmlns:a16="http://schemas.microsoft.com/office/drawing/2014/main" id="{AE215120-B9D6-D6BA-CA6E-C3229C1052C7}"/>
              </a:ext>
            </a:extLst>
          </p:cNvPr>
          <p:cNvSpPr>
            <a:spLocks noGrp="1"/>
          </p:cNvSpPr>
          <p:nvPr>
            <p:ph idx="1"/>
          </p:nvPr>
        </p:nvSpPr>
        <p:spPr/>
        <p:txBody>
          <a:bodyPr>
            <a:normAutofit fontScale="47500" lnSpcReduction="20000"/>
          </a:bodyPr>
          <a:lstStyle/>
          <a:p>
            <a:pPr marL="0" indent="0">
              <a:buNone/>
            </a:pPr>
            <a:endParaRPr lang="en-GB" sz="1600" b="0" i="0" dirty="0">
              <a:solidFill>
                <a:srgbClr val="302E2F"/>
              </a:solidFill>
              <a:effectLst/>
              <a:latin typeface="+mj-lt"/>
            </a:endParaRPr>
          </a:p>
          <a:p>
            <a:pPr marL="0" indent="0">
              <a:buNone/>
            </a:pPr>
            <a:r>
              <a:rPr lang="en-GB" sz="1800" b="0" i="0" dirty="0">
                <a:solidFill>
                  <a:schemeClr val="tx2">
                    <a:lumMod val="75000"/>
                  </a:schemeClr>
                </a:solidFill>
                <a:effectLst/>
                <a:latin typeface="+mj-lt"/>
              </a:rPr>
              <a:t>Dixon, S., Smith, C. &amp; </a:t>
            </a:r>
            <a:r>
              <a:rPr lang="en-GB" sz="1800" b="0" i="0" dirty="0" err="1">
                <a:solidFill>
                  <a:schemeClr val="tx2">
                    <a:lumMod val="75000"/>
                  </a:schemeClr>
                </a:solidFill>
                <a:effectLst/>
                <a:latin typeface="+mj-lt"/>
              </a:rPr>
              <a:t>Touchet</a:t>
            </a:r>
            <a:r>
              <a:rPr lang="en-GB" sz="1800" b="0" i="0" dirty="0">
                <a:solidFill>
                  <a:schemeClr val="tx2">
                    <a:lumMod val="75000"/>
                  </a:schemeClr>
                </a:solidFill>
                <a:effectLst/>
                <a:latin typeface="+mj-lt"/>
              </a:rPr>
              <a:t>, A. (2018) </a:t>
            </a:r>
            <a:r>
              <a:rPr lang="en-GB" sz="1800" b="0" i="1" dirty="0">
                <a:solidFill>
                  <a:schemeClr val="tx2">
                    <a:lumMod val="75000"/>
                  </a:schemeClr>
                </a:solidFill>
                <a:effectLst/>
                <a:latin typeface="+mj-lt"/>
              </a:rPr>
              <a:t>The disability perception gap: Policy report</a:t>
            </a:r>
            <a:r>
              <a:rPr lang="en-GB" sz="1800" b="0" i="0" dirty="0">
                <a:solidFill>
                  <a:schemeClr val="tx2">
                    <a:lumMod val="75000"/>
                  </a:schemeClr>
                </a:solidFill>
                <a:effectLst/>
                <a:latin typeface="+mj-lt"/>
              </a:rPr>
              <a:t>. Scope. </a:t>
            </a:r>
            <a:r>
              <a:rPr lang="cy-GB" sz="1800" b="0" i="0" dirty="0">
                <a:solidFill>
                  <a:schemeClr val="tx2">
                    <a:lumMod val="75000"/>
                  </a:schemeClr>
                </a:solidFill>
                <a:effectLst/>
                <a:latin typeface="+mj-lt"/>
              </a:rPr>
              <a:t>Ar gael yn / </a:t>
            </a:r>
            <a:r>
              <a:rPr lang="en-GB" sz="1800" b="0" i="0" dirty="0">
                <a:solidFill>
                  <a:schemeClr val="tx2">
                    <a:lumMod val="75000"/>
                  </a:schemeClr>
                </a:solidFill>
                <a:effectLst/>
                <a:latin typeface="+mj-lt"/>
              </a:rPr>
              <a:t>Available at  </a:t>
            </a:r>
            <a:r>
              <a:rPr lang="en-GB" sz="1800" b="0" i="0" dirty="0">
                <a:solidFill>
                  <a:srgbClr val="0563C1"/>
                </a:solidFill>
                <a:effectLst/>
                <a:latin typeface="+mj-lt"/>
                <a:hlinkClick r:id="rId2">
                  <a:extLst>
                    <a:ext uri="{A12FA001-AC4F-418D-AE19-62706E023703}">
                      <ahyp:hlinkClr xmlns:ahyp="http://schemas.microsoft.com/office/drawing/2018/hyperlinkcolor" val="tx"/>
                    </a:ext>
                  </a:extLst>
                </a:hlinkClick>
              </a:rPr>
              <a:t>https://www.scope.org.uk/campaigns/disability-perception-gap</a:t>
            </a:r>
            <a:r>
              <a:rPr lang="en-GB" sz="1800" dirty="0">
                <a:solidFill>
                  <a:schemeClr val="tx2">
                    <a:lumMod val="75000"/>
                  </a:schemeClr>
                </a:solidFill>
                <a:latin typeface="+mj-lt"/>
                <a:hlinkClick r:id="rId2">
                  <a:extLst>
                    <a:ext uri="{A12FA001-AC4F-418D-AE19-62706E023703}">
                      <ahyp:hlinkClr xmlns:ahyp="http://schemas.microsoft.com/office/drawing/2018/hyperlinkcolor" val="tx"/>
                    </a:ext>
                  </a:extLst>
                </a:hlinkClick>
              </a:rPr>
              <a:t>/</a:t>
            </a:r>
            <a:r>
              <a:rPr lang="en-GB" sz="1800" dirty="0">
                <a:solidFill>
                  <a:schemeClr val="tx2">
                    <a:lumMod val="75000"/>
                  </a:schemeClr>
                </a:solidFill>
                <a:latin typeface="+mj-lt"/>
              </a:rPr>
              <a:t> </a:t>
            </a:r>
            <a:r>
              <a:rPr lang="en-GB" sz="1800" b="0" i="0" dirty="0">
                <a:solidFill>
                  <a:schemeClr val="tx2">
                    <a:lumMod val="75000"/>
                  </a:schemeClr>
                </a:solidFill>
                <a:effectLst/>
                <a:latin typeface="+mj-lt"/>
              </a:rPr>
              <a:t>  (</a:t>
            </a:r>
            <a:r>
              <a:rPr lang="cy-GB" sz="1800" b="0" i="0" dirty="0">
                <a:solidFill>
                  <a:schemeClr val="tx2">
                    <a:lumMod val="75000"/>
                  </a:schemeClr>
                </a:solidFill>
                <a:effectLst/>
                <a:latin typeface="+mj-lt"/>
              </a:rPr>
              <a:t>Cyrchwyd / </a:t>
            </a:r>
            <a:r>
              <a:rPr lang="en-GB" sz="1800" b="0" i="0" dirty="0">
                <a:solidFill>
                  <a:schemeClr val="tx2">
                    <a:lumMod val="75000"/>
                  </a:schemeClr>
                </a:solidFill>
                <a:effectLst/>
                <a:latin typeface="+mj-lt"/>
              </a:rPr>
              <a:t>Accessed 17.05.2019).</a:t>
            </a:r>
          </a:p>
          <a:p>
            <a:pPr marL="0" indent="0">
              <a:buNone/>
            </a:pPr>
            <a:r>
              <a:rPr lang="en-GB" sz="1800" b="0" i="0" dirty="0">
                <a:solidFill>
                  <a:schemeClr val="tx2">
                    <a:lumMod val="75000"/>
                  </a:schemeClr>
                </a:solidFill>
                <a:effectLst/>
                <a:latin typeface="+mj-lt"/>
              </a:rPr>
              <a:t>Gov.UK (2010) </a:t>
            </a:r>
            <a:r>
              <a:rPr lang="cy-GB" sz="1800" b="0" i="1" dirty="0">
                <a:solidFill>
                  <a:schemeClr val="tx2">
                    <a:lumMod val="75000"/>
                  </a:schemeClr>
                </a:solidFill>
                <a:effectLst/>
                <a:latin typeface="+mj-lt"/>
              </a:rPr>
              <a:t>Deddf Cydraddoldeb </a:t>
            </a:r>
            <a:r>
              <a:rPr lang="cy-GB" sz="1800" b="0" i="0" dirty="0">
                <a:solidFill>
                  <a:schemeClr val="tx2">
                    <a:lumMod val="75000"/>
                  </a:schemeClr>
                </a:solidFill>
                <a:effectLst/>
                <a:latin typeface="+mj-lt"/>
              </a:rPr>
              <a:t>/ </a:t>
            </a:r>
            <a:r>
              <a:rPr lang="en-GB" sz="1800" b="0" i="1" dirty="0">
                <a:solidFill>
                  <a:schemeClr val="tx2">
                    <a:lumMod val="75000"/>
                  </a:schemeClr>
                </a:solidFill>
                <a:effectLst/>
                <a:latin typeface="+mj-lt"/>
              </a:rPr>
              <a:t>Equality Act. </a:t>
            </a:r>
            <a:r>
              <a:rPr lang="cy-GB" sz="1800" b="0" i="0" dirty="0">
                <a:solidFill>
                  <a:schemeClr val="tx2">
                    <a:lumMod val="75000"/>
                  </a:schemeClr>
                </a:solidFill>
                <a:effectLst/>
                <a:latin typeface="+mj-lt"/>
              </a:rPr>
              <a:t>Ar gael yn / </a:t>
            </a:r>
            <a:r>
              <a:rPr lang="en-GB" sz="1800" b="0" i="0" dirty="0">
                <a:solidFill>
                  <a:schemeClr val="tx2">
                    <a:lumMod val="75000"/>
                  </a:schemeClr>
                </a:solidFill>
                <a:effectLst/>
                <a:latin typeface="+mj-lt"/>
              </a:rPr>
              <a:t>Available at </a:t>
            </a:r>
            <a:r>
              <a:rPr lang="en-GB" sz="1800" b="0" i="0" dirty="0">
                <a:solidFill>
                  <a:schemeClr val="tx2">
                    <a:lumMod val="75000"/>
                  </a:schemeClr>
                </a:solidFill>
                <a:effectLst/>
                <a:latin typeface="+mj-lt"/>
                <a:hlinkClick r:id="rId3">
                  <a:extLst>
                    <a:ext uri="{A12FA001-AC4F-418D-AE19-62706E023703}">
                      <ahyp:hlinkClr xmlns:ahyp="http://schemas.microsoft.com/office/drawing/2018/hyperlinkcolor" val="tx"/>
                    </a:ext>
                  </a:extLst>
                </a:hlinkClick>
              </a:rPr>
              <a:t>https://www.gov.uk/guidance/equality-act-2010-guidance</a:t>
            </a:r>
            <a:r>
              <a:rPr lang="en-GB" sz="1800" b="0" i="0" dirty="0">
                <a:solidFill>
                  <a:schemeClr val="tx2">
                    <a:lumMod val="75000"/>
                  </a:schemeClr>
                </a:solidFill>
                <a:effectLst/>
                <a:latin typeface="+mj-lt"/>
              </a:rPr>
              <a:t> (</a:t>
            </a:r>
            <a:r>
              <a:rPr lang="cy-GB" sz="1800" b="0" i="0" dirty="0">
                <a:solidFill>
                  <a:schemeClr val="tx2">
                    <a:lumMod val="75000"/>
                  </a:schemeClr>
                </a:solidFill>
                <a:effectLst/>
                <a:latin typeface="+mj-lt"/>
              </a:rPr>
              <a:t>Cyrchwyd / </a:t>
            </a:r>
            <a:r>
              <a:rPr lang="en-GB" sz="1800" b="0" i="0" dirty="0">
                <a:solidFill>
                  <a:schemeClr val="tx2">
                    <a:lumMod val="75000"/>
                  </a:schemeClr>
                </a:solidFill>
                <a:effectLst/>
                <a:latin typeface="+mj-lt"/>
              </a:rPr>
              <a:t>Accessed 10.09.2022)</a:t>
            </a:r>
          </a:p>
          <a:p>
            <a:pPr marL="0" indent="0">
              <a:buNone/>
            </a:pPr>
            <a:r>
              <a:rPr lang="en-GB" sz="1800" dirty="0">
                <a:solidFill>
                  <a:schemeClr val="tx2">
                    <a:lumMod val="75000"/>
                  </a:schemeClr>
                </a:solidFill>
                <a:latin typeface="+mj-lt"/>
              </a:rPr>
              <a:t>Maslow, A. (2013) </a:t>
            </a:r>
            <a:r>
              <a:rPr lang="en-GB" sz="1800" i="1" dirty="0">
                <a:solidFill>
                  <a:schemeClr val="tx2">
                    <a:lumMod val="75000"/>
                  </a:schemeClr>
                </a:solidFill>
                <a:latin typeface="+mj-lt"/>
              </a:rPr>
              <a:t>A Theory of Human Motivation</a:t>
            </a:r>
            <a:r>
              <a:rPr lang="en-GB" sz="1800" dirty="0">
                <a:solidFill>
                  <a:schemeClr val="tx2">
                    <a:lumMod val="75000"/>
                  </a:schemeClr>
                </a:solidFill>
                <a:latin typeface="+mj-lt"/>
              </a:rPr>
              <a:t>. Connecticut: Martino Fine Books</a:t>
            </a:r>
            <a:endParaRPr lang="en-GB" sz="1800" b="0" i="0" dirty="0">
              <a:solidFill>
                <a:schemeClr val="tx2">
                  <a:lumMod val="75000"/>
                </a:schemeClr>
              </a:solidFill>
              <a:effectLst/>
              <a:latin typeface="+mj-lt"/>
            </a:endParaRPr>
          </a:p>
          <a:p>
            <a:pPr marL="0" indent="0">
              <a:buNone/>
            </a:pPr>
            <a:r>
              <a:rPr lang="en-GB" sz="1800" b="0" i="0" dirty="0">
                <a:solidFill>
                  <a:schemeClr val="tx2">
                    <a:lumMod val="75000"/>
                  </a:schemeClr>
                </a:solidFill>
                <a:effectLst/>
                <a:latin typeface="+mj-lt"/>
              </a:rPr>
              <a:t>Mencap (2022) </a:t>
            </a:r>
            <a:r>
              <a:rPr lang="en-GB" sz="1800" b="0" i="1" dirty="0">
                <a:solidFill>
                  <a:schemeClr val="tx2">
                    <a:lumMod val="75000"/>
                  </a:schemeClr>
                </a:solidFill>
                <a:effectLst/>
                <a:latin typeface="+mj-lt"/>
              </a:rPr>
              <a:t>Recent research and statistics on a range of issues affecting people with a learning disability, from health and social care to finding work and friendships</a:t>
            </a:r>
            <a:r>
              <a:rPr lang="en-GB" sz="1800" i="1" dirty="0">
                <a:solidFill>
                  <a:schemeClr val="tx2">
                    <a:lumMod val="75000"/>
                  </a:schemeClr>
                </a:solidFill>
                <a:latin typeface="+mj-lt"/>
              </a:rPr>
              <a:t> </a:t>
            </a:r>
            <a:r>
              <a:rPr lang="cy-GB" sz="1800" dirty="0">
                <a:solidFill>
                  <a:schemeClr val="tx2">
                    <a:lumMod val="75000"/>
                  </a:schemeClr>
                </a:solidFill>
                <a:latin typeface="+mj-lt"/>
              </a:rPr>
              <a:t>Ar gael yn </a:t>
            </a:r>
            <a:r>
              <a:rPr lang="en-GB" sz="1800" dirty="0">
                <a:solidFill>
                  <a:schemeClr val="tx2">
                    <a:lumMod val="75000"/>
                  </a:schemeClr>
                </a:solidFill>
                <a:latin typeface="+mj-lt"/>
              </a:rPr>
              <a:t>/ Available at  </a:t>
            </a:r>
            <a:r>
              <a:rPr lang="en-GB" sz="1800" dirty="0">
                <a:solidFill>
                  <a:schemeClr val="tx2">
                    <a:lumMod val="75000"/>
                  </a:schemeClr>
                </a:solidFill>
                <a:latin typeface="+mj-lt"/>
                <a:hlinkClick r:id="rId4">
                  <a:extLst>
                    <a:ext uri="{A12FA001-AC4F-418D-AE19-62706E023703}">
                      <ahyp:hlinkClr xmlns:ahyp="http://schemas.microsoft.com/office/drawing/2018/hyperlinkcolor" val="tx"/>
                    </a:ext>
                  </a:extLst>
                </a:hlinkClick>
              </a:rPr>
              <a:t>https://www.mencap.org.uk</a:t>
            </a:r>
            <a:r>
              <a:rPr lang="en-GB" sz="1800" dirty="0">
                <a:solidFill>
                  <a:schemeClr val="tx2">
                    <a:lumMod val="75000"/>
                  </a:schemeClr>
                </a:solidFill>
                <a:latin typeface="+mj-lt"/>
              </a:rPr>
              <a:t>. (</a:t>
            </a:r>
            <a:r>
              <a:rPr lang="cy-GB" sz="1800" dirty="0">
                <a:solidFill>
                  <a:schemeClr val="tx2">
                    <a:lumMod val="75000"/>
                  </a:schemeClr>
                </a:solidFill>
                <a:latin typeface="+mj-lt"/>
              </a:rPr>
              <a:t>Cyrchwyd / </a:t>
            </a:r>
            <a:r>
              <a:rPr lang="en-GB" sz="1800" dirty="0">
                <a:solidFill>
                  <a:schemeClr val="tx2">
                    <a:lumMod val="75000"/>
                  </a:schemeClr>
                </a:solidFill>
                <a:latin typeface="+mj-lt"/>
              </a:rPr>
              <a:t>Accessed10.09.2022)</a:t>
            </a:r>
          </a:p>
          <a:p>
            <a:pPr marL="0" indent="0">
              <a:buNone/>
            </a:pPr>
            <a:r>
              <a:rPr lang="en-GB" sz="1800" dirty="0">
                <a:solidFill>
                  <a:schemeClr val="tx2">
                    <a:lumMod val="75000"/>
                  </a:schemeClr>
                </a:solidFill>
                <a:latin typeface="+mj-lt"/>
              </a:rPr>
              <a:t>National Autistic Society (2022) </a:t>
            </a:r>
            <a:r>
              <a:rPr lang="en-GB" sz="1800" i="1" dirty="0">
                <a:solidFill>
                  <a:schemeClr val="tx2">
                    <a:lumMod val="75000"/>
                  </a:schemeClr>
                </a:solidFill>
                <a:latin typeface="+mj-lt"/>
              </a:rPr>
              <a:t>Difficulties at lunch and break times. A guide for teachers. </a:t>
            </a:r>
            <a:r>
              <a:rPr lang="cy-GB" sz="1800" dirty="0">
                <a:solidFill>
                  <a:schemeClr val="tx2">
                    <a:lumMod val="75000"/>
                  </a:schemeClr>
                </a:solidFill>
                <a:latin typeface="+mj-lt"/>
              </a:rPr>
              <a:t>Ar gael yn </a:t>
            </a:r>
            <a:r>
              <a:rPr lang="en-GB" sz="1800" dirty="0">
                <a:solidFill>
                  <a:schemeClr val="tx2">
                    <a:lumMod val="75000"/>
                  </a:schemeClr>
                </a:solidFill>
                <a:latin typeface="+mj-lt"/>
              </a:rPr>
              <a:t>/ Available at </a:t>
            </a:r>
            <a:r>
              <a:rPr lang="en-GB" sz="1800" dirty="0">
                <a:solidFill>
                  <a:schemeClr val="tx2">
                    <a:lumMod val="75000"/>
                  </a:schemeClr>
                </a:solidFill>
                <a:latin typeface="+mj-lt"/>
                <a:hlinkClick r:id="rId5">
                  <a:extLst>
                    <a:ext uri="{A12FA001-AC4F-418D-AE19-62706E023703}">
                      <ahyp:hlinkClr xmlns:ahyp="http://schemas.microsoft.com/office/drawing/2018/hyperlinkcolor" val="tx"/>
                    </a:ext>
                  </a:extLst>
                </a:hlinkClick>
              </a:rPr>
              <a:t>https://www.autism.org.uk/advice-and-guidance/topics/education/difficulties-break-times/teachers</a:t>
            </a:r>
            <a:r>
              <a:rPr lang="en-GB" sz="1800" dirty="0">
                <a:solidFill>
                  <a:schemeClr val="tx2">
                    <a:lumMod val="75000"/>
                  </a:schemeClr>
                </a:solidFill>
                <a:latin typeface="+mj-lt"/>
              </a:rPr>
              <a:t> (</a:t>
            </a:r>
            <a:r>
              <a:rPr lang="cy-GB" sz="1800" dirty="0">
                <a:solidFill>
                  <a:schemeClr val="tx2">
                    <a:lumMod val="75000"/>
                  </a:schemeClr>
                </a:solidFill>
                <a:latin typeface="+mj-lt"/>
              </a:rPr>
              <a:t>Cyrchwyd / </a:t>
            </a:r>
            <a:r>
              <a:rPr lang="en-GB" sz="1800" dirty="0">
                <a:solidFill>
                  <a:schemeClr val="tx2">
                    <a:lumMod val="75000"/>
                  </a:schemeClr>
                </a:solidFill>
                <a:latin typeface="+mj-lt"/>
              </a:rPr>
              <a:t>Accessed 10.09.2022)</a:t>
            </a:r>
          </a:p>
          <a:p>
            <a:pPr marL="0" indent="0">
              <a:buNone/>
            </a:pPr>
            <a:r>
              <a:rPr lang="en-GB" sz="1800" b="0" i="0" dirty="0">
                <a:solidFill>
                  <a:schemeClr val="tx2">
                    <a:lumMod val="75000"/>
                  </a:schemeClr>
                </a:solidFill>
                <a:effectLst/>
                <a:latin typeface="+mj-lt"/>
              </a:rPr>
              <a:t>National Centre for Social Research (2024)  </a:t>
            </a:r>
            <a:r>
              <a:rPr lang="en-GB" sz="1800" b="0" i="1" dirty="0">
                <a:solidFill>
                  <a:schemeClr val="tx2">
                    <a:lumMod val="75000"/>
                  </a:schemeClr>
                </a:solidFill>
                <a:effectLst/>
                <a:latin typeface="+mj-lt"/>
              </a:rPr>
              <a:t>British Social Attitudes Survey (2024</a:t>
            </a:r>
            <a:r>
              <a:rPr lang="en-GB" sz="1800" b="0" i="0" dirty="0">
                <a:solidFill>
                  <a:schemeClr val="tx2">
                    <a:lumMod val="75000"/>
                  </a:schemeClr>
                </a:solidFill>
                <a:effectLst/>
                <a:latin typeface="+mj-lt"/>
              </a:rPr>
              <a:t>)  Available at </a:t>
            </a:r>
            <a:r>
              <a:rPr lang="en-GB" sz="1800" b="0" i="0" dirty="0">
                <a:solidFill>
                  <a:schemeClr val="tx2">
                    <a:lumMod val="75000"/>
                  </a:schemeClr>
                </a:solidFill>
                <a:effectLst/>
                <a:latin typeface="+mj-lt"/>
                <a:hlinkClick r:id="rId6"/>
              </a:rPr>
              <a:t>https://natcen.ac.uk/topics/social-and-political-attitudes</a:t>
            </a:r>
            <a:r>
              <a:rPr lang="en-GB" sz="1800" b="0" i="0" dirty="0">
                <a:solidFill>
                  <a:schemeClr val="tx2">
                    <a:lumMod val="75000"/>
                  </a:schemeClr>
                </a:solidFill>
                <a:effectLst/>
                <a:latin typeface="+mj-lt"/>
              </a:rPr>
              <a:t> (Accessed 02.09.2024)</a:t>
            </a:r>
            <a:endParaRPr lang="en-GB" sz="1800" dirty="0">
              <a:solidFill>
                <a:schemeClr val="tx2">
                  <a:lumMod val="75000"/>
                </a:schemeClr>
              </a:solidFill>
              <a:latin typeface="+mj-lt"/>
            </a:endParaRPr>
          </a:p>
          <a:p>
            <a:pPr marL="0" indent="0">
              <a:buNone/>
            </a:pPr>
            <a:r>
              <a:rPr lang="en-GB" sz="1800" dirty="0">
                <a:solidFill>
                  <a:schemeClr val="tx2">
                    <a:lumMod val="75000"/>
                  </a:schemeClr>
                </a:solidFill>
                <a:latin typeface="+mj-lt"/>
              </a:rPr>
              <a:t>Right to Education (2022) Salamanca Statement and Framework. </a:t>
            </a:r>
            <a:r>
              <a:rPr lang="cy-GB" sz="1800" dirty="0">
                <a:solidFill>
                  <a:schemeClr val="tx2">
                    <a:lumMod val="75000"/>
                  </a:schemeClr>
                </a:solidFill>
                <a:latin typeface="+mj-lt"/>
              </a:rPr>
              <a:t>Ar gael yn / </a:t>
            </a:r>
            <a:r>
              <a:rPr lang="en-GB" sz="1800" dirty="0">
                <a:solidFill>
                  <a:schemeClr val="tx2">
                    <a:lumMod val="75000"/>
                  </a:schemeClr>
                </a:solidFill>
                <a:latin typeface="+mj-lt"/>
              </a:rPr>
              <a:t>Available at </a:t>
            </a:r>
            <a:r>
              <a:rPr lang="en-GB" sz="1800" dirty="0">
                <a:solidFill>
                  <a:schemeClr val="tx2">
                    <a:lumMod val="75000"/>
                  </a:schemeClr>
                </a:solidFill>
                <a:latin typeface="+mj-lt"/>
                <a:hlinkClick r:id="rId7">
                  <a:extLst>
                    <a:ext uri="{A12FA001-AC4F-418D-AE19-62706E023703}">
                      <ahyp:hlinkClr xmlns:ahyp="http://schemas.microsoft.com/office/drawing/2018/hyperlinkcolor" val="tx"/>
                    </a:ext>
                  </a:extLst>
                </a:hlinkClick>
              </a:rPr>
              <a:t>https://www.right-to-education.org/resource/salamanca-statement-and-framework-action-special-needs-education</a:t>
            </a:r>
            <a:r>
              <a:rPr lang="en-GB" sz="1800" dirty="0">
                <a:solidFill>
                  <a:schemeClr val="tx2">
                    <a:lumMod val="75000"/>
                  </a:schemeClr>
                </a:solidFill>
                <a:latin typeface="+mj-lt"/>
              </a:rPr>
              <a:t> (</a:t>
            </a:r>
            <a:r>
              <a:rPr lang="cy-GB" sz="1800" dirty="0">
                <a:solidFill>
                  <a:schemeClr val="tx2">
                    <a:lumMod val="75000"/>
                  </a:schemeClr>
                </a:solidFill>
                <a:latin typeface="+mj-lt"/>
              </a:rPr>
              <a:t>Cyrchwyd / </a:t>
            </a:r>
            <a:r>
              <a:rPr lang="en-GB" sz="1800" dirty="0">
                <a:solidFill>
                  <a:schemeClr val="tx2">
                    <a:lumMod val="75000"/>
                  </a:schemeClr>
                </a:solidFill>
                <a:latin typeface="+mj-lt"/>
              </a:rPr>
              <a:t>Accessed 10.09.2022)</a:t>
            </a:r>
          </a:p>
          <a:p>
            <a:pPr marL="0" indent="0">
              <a:buNone/>
            </a:pPr>
            <a:r>
              <a:rPr lang="en-GB" sz="1800" dirty="0" err="1">
                <a:solidFill>
                  <a:schemeClr val="tx2">
                    <a:lumMod val="75000"/>
                  </a:schemeClr>
                </a:solidFill>
                <a:latin typeface="+mj-lt"/>
              </a:rPr>
              <a:t>Scior</a:t>
            </a:r>
            <a:r>
              <a:rPr lang="en-GB" sz="1800" dirty="0">
                <a:solidFill>
                  <a:schemeClr val="tx2">
                    <a:lumMod val="75000"/>
                  </a:schemeClr>
                </a:solidFill>
                <a:latin typeface="+mj-lt"/>
              </a:rPr>
              <a:t>, K., &amp; Werner, S. (2015). </a:t>
            </a:r>
            <a:r>
              <a:rPr lang="en-GB" sz="1800" i="1" dirty="0">
                <a:solidFill>
                  <a:schemeClr val="tx2">
                    <a:lumMod val="75000"/>
                  </a:schemeClr>
                </a:solidFill>
                <a:latin typeface="+mj-lt"/>
              </a:rPr>
              <a:t>Changing attitudes to learning disability</a:t>
            </a:r>
            <a:r>
              <a:rPr lang="en-GB" sz="1800" dirty="0">
                <a:solidFill>
                  <a:schemeClr val="tx2">
                    <a:lumMod val="75000"/>
                  </a:schemeClr>
                </a:solidFill>
                <a:latin typeface="+mj-lt"/>
              </a:rPr>
              <a:t>.</a:t>
            </a:r>
            <a:r>
              <a:rPr lang="cy-GB" sz="1800" dirty="0">
                <a:solidFill>
                  <a:schemeClr val="tx2">
                    <a:lumMod val="75000"/>
                  </a:schemeClr>
                </a:solidFill>
                <a:latin typeface="+mj-lt"/>
              </a:rPr>
              <a:t> Llundain / London</a:t>
            </a:r>
            <a:r>
              <a:rPr lang="en-GB" sz="1800" dirty="0">
                <a:solidFill>
                  <a:schemeClr val="tx2">
                    <a:lumMod val="75000"/>
                  </a:schemeClr>
                </a:solidFill>
                <a:latin typeface="+mj-lt"/>
              </a:rPr>
              <a:t>: Mencap. </a:t>
            </a:r>
          </a:p>
          <a:p>
            <a:pPr marL="0" indent="0">
              <a:buNone/>
            </a:pPr>
            <a:r>
              <a:rPr lang="en-GB" sz="1800" dirty="0">
                <a:solidFill>
                  <a:schemeClr val="tx2">
                    <a:lumMod val="75000"/>
                  </a:schemeClr>
                </a:solidFill>
                <a:latin typeface="+mj-lt"/>
              </a:rPr>
              <a:t>Scope (2022) </a:t>
            </a:r>
            <a:r>
              <a:rPr lang="en-GB" sz="1800" i="1" dirty="0">
                <a:solidFill>
                  <a:schemeClr val="tx2">
                    <a:lumMod val="75000"/>
                  </a:schemeClr>
                </a:solidFill>
                <a:latin typeface="+mj-lt"/>
              </a:rPr>
              <a:t>The Social Model of Disability. </a:t>
            </a:r>
            <a:r>
              <a:rPr lang="cy-GB" sz="1800" dirty="0">
                <a:solidFill>
                  <a:schemeClr val="tx2">
                    <a:lumMod val="75000"/>
                  </a:schemeClr>
                </a:solidFill>
                <a:latin typeface="+mj-lt"/>
              </a:rPr>
              <a:t>Ar gael yn </a:t>
            </a:r>
            <a:r>
              <a:rPr lang="en-GB" sz="1800" dirty="0">
                <a:solidFill>
                  <a:schemeClr val="tx2">
                    <a:lumMod val="75000"/>
                  </a:schemeClr>
                </a:solidFill>
                <a:latin typeface="+mj-lt"/>
              </a:rPr>
              <a:t>/ Available at </a:t>
            </a:r>
            <a:r>
              <a:rPr lang="en-GB" sz="1800" dirty="0">
                <a:solidFill>
                  <a:schemeClr val="tx2">
                    <a:lumMod val="75000"/>
                  </a:schemeClr>
                </a:solidFill>
                <a:latin typeface="+mj-lt"/>
                <a:hlinkClick r:id="rId8">
                  <a:extLst>
                    <a:ext uri="{A12FA001-AC4F-418D-AE19-62706E023703}">
                      <ahyp:hlinkClr xmlns:ahyp="http://schemas.microsoft.com/office/drawing/2018/hyperlinkcolor" val="tx"/>
                    </a:ext>
                  </a:extLst>
                </a:hlinkClick>
              </a:rPr>
              <a:t>https://www.scope.org.uk/about-us/social-model-of-disability/</a:t>
            </a:r>
            <a:r>
              <a:rPr lang="en-GB" sz="1800" dirty="0">
                <a:solidFill>
                  <a:schemeClr val="tx2">
                    <a:lumMod val="75000"/>
                  </a:schemeClr>
                </a:solidFill>
                <a:latin typeface="+mj-lt"/>
              </a:rPr>
              <a:t>   (</a:t>
            </a:r>
            <a:r>
              <a:rPr lang="cy-GB" sz="1800" dirty="0">
                <a:solidFill>
                  <a:schemeClr val="tx2">
                    <a:lumMod val="75000"/>
                  </a:schemeClr>
                </a:solidFill>
                <a:latin typeface="+mj-lt"/>
              </a:rPr>
              <a:t>Cyrchwyd / </a:t>
            </a:r>
            <a:r>
              <a:rPr lang="en-GB" sz="1800" dirty="0">
                <a:solidFill>
                  <a:schemeClr val="tx2">
                    <a:lumMod val="75000"/>
                  </a:schemeClr>
                </a:solidFill>
                <a:latin typeface="+mj-lt"/>
              </a:rPr>
              <a:t>Accessed 10.09.2022)</a:t>
            </a:r>
          </a:p>
          <a:p>
            <a:pPr marL="0" indent="0">
              <a:buNone/>
            </a:pPr>
            <a:r>
              <a:rPr lang="en-GB" sz="1800" dirty="0">
                <a:solidFill>
                  <a:schemeClr val="tx2">
                    <a:lumMod val="75000"/>
                  </a:schemeClr>
                </a:solidFill>
                <a:latin typeface="+mj-lt"/>
              </a:rPr>
              <a:t>Skinner, B.F.  (1976) </a:t>
            </a:r>
            <a:r>
              <a:rPr lang="en-GB" sz="1800" i="1" dirty="0">
                <a:solidFill>
                  <a:schemeClr val="tx2">
                    <a:lumMod val="75000"/>
                  </a:schemeClr>
                </a:solidFill>
                <a:latin typeface="+mj-lt"/>
              </a:rPr>
              <a:t>About </a:t>
            </a:r>
            <a:r>
              <a:rPr lang="en-GB" sz="1800" i="1" dirty="0" err="1">
                <a:solidFill>
                  <a:schemeClr val="tx2">
                    <a:lumMod val="75000"/>
                  </a:schemeClr>
                </a:solidFill>
                <a:latin typeface="+mj-lt"/>
              </a:rPr>
              <a:t>Behaviorism</a:t>
            </a:r>
            <a:r>
              <a:rPr lang="en-GB" sz="1800" i="1" dirty="0">
                <a:solidFill>
                  <a:schemeClr val="tx2">
                    <a:lumMod val="75000"/>
                  </a:schemeClr>
                </a:solidFill>
                <a:latin typeface="+mj-lt"/>
              </a:rPr>
              <a:t>. </a:t>
            </a:r>
            <a:r>
              <a:rPr lang="en-GB" sz="1800" dirty="0">
                <a:solidFill>
                  <a:schemeClr val="tx2">
                    <a:lumMod val="75000"/>
                  </a:schemeClr>
                </a:solidFill>
                <a:latin typeface="+mj-lt"/>
              </a:rPr>
              <a:t>New Jersey: Random House</a:t>
            </a:r>
          </a:p>
          <a:p>
            <a:pPr marL="0" indent="0">
              <a:buNone/>
            </a:pPr>
            <a:r>
              <a:rPr lang="en-GB" sz="1800" dirty="0">
                <a:solidFill>
                  <a:schemeClr val="tx2">
                    <a:lumMod val="75000"/>
                  </a:schemeClr>
                </a:solidFill>
                <a:latin typeface="+mj-lt"/>
              </a:rPr>
              <a:t>Snap Cymru (2022) </a:t>
            </a:r>
            <a:r>
              <a:rPr lang="en-GB" sz="1800" i="1" dirty="0">
                <a:solidFill>
                  <a:schemeClr val="tx2">
                    <a:lumMod val="75000"/>
                  </a:schemeClr>
                </a:solidFill>
                <a:latin typeface="+mj-lt"/>
              </a:rPr>
              <a:t>Getting exam support. </a:t>
            </a:r>
            <a:r>
              <a:rPr lang="cy-GB" sz="1800" dirty="0">
                <a:solidFill>
                  <a:schemeClr val="tx2">
                    <a:lumMod val="75000"/>
                  </a:schemeClr>
                </a:solidFill>
                <a:latin typeface="+mj-lt"/>
              </a:rPr>
              <a:t>Ar gael yn </a:t>
            </a:r>
            <a:r>
              <a:rPr lang="en-GB" sz="1800" dirty="0">
                <a:solidFill>
                  <a:schemeClr val="tx2">
                    <a:lumMod val="75000"/>
                  </a:schemeClr>
                </a:solidFill>
                <a:latin typeface="+mj-lt"/>
              </a:rPr>
              <a:t>/ Available at </a:t>
            </a:r>
            <a:r>
              <a:rPr lang="en-GB" sz="1800" dirty="0">
                <a:solidFill>
                  <a:schemeClr val="tx2">
                    <a:lumMod val="75000"/>
                  </a:schemeClr>
                </a:solidFill>
                <a:latin typeface="+mj-lt"/>
                <a:hlinkClick r:id="rId9">
                  <a:extLst>
                    <a:ext uri="{A12FA001-AC4F-418D-AE19-62706E023703}">
                      <ahyp:hlinkClr xmlns:ahyp="http://schemas.microsoft.com/office/drawing/2018/hyperlinkcolor" val="tx"/>
                    </a:ext>
                  </a:extLst>
                </a:hlinkClick>
              </a:rPr>
              <a:t>https://www.snapcymru.org/get-support/exam-support/</a:t>
            </a:r>
            <a:r>
              <a:rPr lang="en-GB" sz="1800" dirty="0">
                <a:solidFill>
                  <a:schemeClr val="tx2">
                    <a:lumMod val="75000"/>
                  </a:schemeClr>
                </a:solidFill>
                <a:latin typeface="+mj-lt"/>
              </a:rPr>
              <a:t> (</a:t>
            </a:r>
            <a:r>
              <a:rPr lang="cy-GB" sz="1800" dirty="0">
                <a:solidFill>
                  <a:schemeClr val="tx2">
                    <a:lumMod val="75000"/>
                  </a:schemeClr>
                </a:solidFill>
                <a:latin typeface="+mj-lt"/>
              </a:rPr>
              <a:t>Cyrchwyd / </a:t>
            </a:r>
            <a:r>
              <a:rPr lang="en-GB" sz="1800" dirty="0">
                <a:solidFill>
                  <a:schemeClr val="tx2">
                    <a:lumMod val="75000"/>
                  </a:schemeClr>
                </a:solidFill>
                <a:latin typeface="+mj-lt"/>
              </a:rPr>
              <a:t>Accessed 10.09.2022)</a:t>
            </a:r>
          </a:p>
          <a:p>
            <a:pPr marL="0" indent="0">
              <a:buNone/>
            </a:pPr>
            <a:r>
              <a:rPr lang="en-GB" sz="1800" dirty="0">
                <a:solidFill>
                  <a:schemeClr val="tx2">
                    <a:lumMod val="75000"/>
                  </a:schemeClr>
                </a:solidFill>
                <a:latin typeface="+mj-lt"/>
              </a:rPr>
              <a:t>Stevens-</a:t>
            </a:r>
            <a:r>
              <a:rPr lang="en-GB" sz="1800" dirty="0" err="1">
                <a:solidFill>
                  <a:schemeClr val="tx2">
                    <a:lumMod val="75000"/>
                  </a:schemeClr>
                </a:solidFill>
                <a:latin typeface="+mj-lt"/>
              </a:rPr>
              <a:t>Fulbrook</a:t>
            </a:r>
            <a:r>
              <a:rPr lang="en-GB" sz="1800" dirty="0">
                <a:solidFill>
                  <a:schemeClr val="tx2">
                    <a:lumMod val="75000"/>
                  </a:schemeClr>
                </a:solidFill>
                <a:latin typeface="+mj-lt"/>
              </a:rPr>
              <a:t>, P. (2020) </a:t>
            </a:r>
            <a:r>
              <a:rPr lang="en-GB" sz="1800" i="1" dirty="0">
                <a:solidFill>
                  <a:schemeClr val="tx2">
                    <a:lumMod val="75000"/>
                  </a:schemeClr>
                </a:solidFill>
                <a:effectLst/>
                <a:latin typeface="+mj-lt"/>
                <a:cs typeface="Calibri Light" panose="020F0302020204030204" pitchFamily="34" charset="0"/>
              </a:rPr>
              <a:t>Vygotsky, Piaget and Bloom.: The Definitive Guide to their Educational Theories with Examples of How they can be Applied.</a:t>
            </a:r>
            <a:r>
              <a:rPr lang="en-GB" sz="1800" dirty="0">
                <a:solidFill>
                  <a:schemeClr val="tx2">
                    <a:lumMod val="75000"/>
                  </a:schemeClr>
                </a:solidFill>
                <a:effectLst/>
                <a:latin typeface="+mj-lt"/>
                <a:cs typeface="Calibri Light" panose="020F0302020204030204" pitchFamily="34" charset="0"/>
              </a:rPr>
              <a:t> Brighton: Independent Publishing</a:t>
            </a:r>
            <a:endParaRPr lang="en-GB" sz="1800" dirty="0">
              <a:solidFill>
                <a:schemeClr val="tx2">
                  <a:lumMod val="75000"/>
                </a:schemeClr>
              </a:solidFill>
              <a:latin typeface="+mj-lt"/>
            </a:endParaRPr>
          </a:p>
          <a:p>
            <a:pPr marL="0" indent="0">
              <a:buNone/>
            </a:pPr>
            <a:r>
              <a:rPr lang="en-GB" sz="1800" dirty="0" err="1">
                <a:solidFill>
                  <a:schemeClr val="tx2">
                    <a:lumMod val="75000"/>
                  </a:schemeClr>
                </a:solidFill>
                <a:latin typeface="+mj-lt"/>
              </a:rPr>
              <a:t>Unicef</a:t>
            </a:r>
            <a:r>
              <a:rPr lang="en-GB" sz="1800" dirty="0">
                <a:solidFill>
                  <a:schemeClr val="tx2">
                    <a:lumMod val="75000"/>
                  </a:schemeClr>
                </a:solidFill>
                <a:latin typeface="+mj-lt"/>
              </a:rPr>
              <a:t> (2022) </a:t>
            </a:r>
            <a:r>
              <a:rPr lang="cy-GB" sz="1800" dirty="0">
                <a:solidFill>
                  <a:schemeClr val="tx2">
                    <a:lumMod val="75000"/>
                  </a:schemeClr>
                </a:solidFill>
                <a:latin typeface="+mj-lt"/>
              </a:rPr>
              <a:t>Confensiwn y Cenhedloedd Unedig ar Hawliau’r Plentyn / </a:t>
            </a:r>
            <a:r>
              <a:rPr lang="en-GB" sz="1800" dirty="0">
                <a:solidFill>
                  <a:schemeClr val="tx2">
                    <a:lumMod val="75000"/>
                  </a:schemeClr>
                </a:solidFill>
                <a:latin typeface="+mj-lt"/>
              </a:rPr>
              <a:t>United Nations Convention on the Rights of the Child. </a:t>
            </a:r>
            <a:r>
              <a:rPr lang="cy-GB" sz="1800" dirty="0">
                <a:solidFill>
                  <a:schemeClr val="tx2">
                    <a:lumMod val="75000"/>
                  </a:schemeClr>
                </a:solidFill>
                <a:latin typeface="+mj-lt"/>
              </a:rPr>
              <a:t>Ar gael yn / </a:t>
            </a:r>
            <a:r>
              <a:rPr lang="en-GB" sz="1800" dirty="0">
                <a:solidFill>
                  <a:schemeClr val="tx2">
                    <a:lumMod val="75000"/>
                  </a:schemeClr>
                </a:solidFill>
                <a:latin typeface="+mj-lt"/>
              </a:rPr>
              <a:t>Available at </a:t>
            </a:r>
            <a:r>
              <a:rPr lang="en-GB" sz="1800" dirty="0">
                <a:solidFill>
                  <a:schemeClr val="tx2">
                    <a:lumMod val="75000"/>
                  </a:schemeClr>
                </a:solidFill>
                <a:latin typeface="+mj-lt"/>
                <a:hlinkClick r:id="rId10">
                  <a:extLst>
                    <a:ext uri="{A12FA001-AC4F-418D-AE19-62706E023703}">
                      <ahyp:hlinkClr xmlns:ahyp="http://schemas.microsoft.com/office/drawing/2018/hyperlinkcolor" val="tx"/>
                    </a:ext>
                  </a:extLst>
                </a:hlinkClick>
              </a:rPr>
              <a:t>https://www.unicef.org.uk/what-we-do/un-convention-child-rights/</a:t>
            </a:r>
            <a:r>
              <a:rPr lang="en-GB" sz="1800" dirty="0">
                <a:solidFill>
                  <a:schemeClr val="tx2">
                    <a:lumMod val="75000"/>
                  </a:schemeClr>
                </a:solidFill>
                <a:latin typeface="+mj-lt"/>
              </a:rPr>
              <a:t> (</a:t>
            </a:r>
            <a:r>
              <a:rPr lang="cy-GB" sz="1800" dirty="0">
                <a:solidFill>
                  <a:schemeClr val="tx2">
                    <a:lumMod val="75000"/>
                  </a:schemeClr>
                </a:solidFill>
                <a:latin typeface="+mj-lt"/>
              </a:rPr>
              <a:t>Cyrchwyd / </a:t>
            </a:r>
            <a:r>
              <a:rPr lang="en-GB" sz="1800" dirty="0">
                <a:solidFill>
                  <a:schemeClr val="tx2">
                    <a:lumMod val="75000"/>
                  </a:schemeClr>
                </a:solidFill>
                <a:latin typeface="+mj-lt"/>
              </a:rPr>
              <a:t>Accessed 10.09.2022)</a:t>
            </a:r>
          </a:p>
          <a:p>
            <a:pPr marL="0" indent="0">
              <a:buNone/>
            </a:pPr>
            <a:r>
              <a:rPr lang="cy-GB" sz="1800" dirty="0">
                <a:solidFill>
                  <a:schemeClr val="tx2">
                    <a:lumMod val="75000"/>
                  </a:schemeClr>
                </a:solidFill>
                <a:latin typeface="+mj-lt"/>
              </a:rPr>
              <a:t>Llywodraeth Cymru (2021) </a:t>
            </a:r>
            <a:r>
              <a:rPr lang="cy-GB" sz="1800" i="1" dirty="0">
                <a:solidFill>
                  <a:schemeClr val="tx2">
                    <a:lumMod val="75000"/>
                  </a:schemeClr>
                </a:solidFill>
                <a:latin typeface="+mj-lt"/>
              </a:rPr>
              <a:t>Cod Ymarfer ADY Cymru</a:t>
            </a:r>
            <a:r>
              <a:rPr lang="cy-GB" sz="1800" dirty="0">
                <a:solidFill>
                  <a:schemeClr val="tx2">
                    <a:lumMod val="75000"/>
                  </a:schemeClr>
                </a:solidFill>
                <a:latin typeface="+mj-lt"/>
              </a:rPr>
              <a:t> / </a:t>
            </a:r>
            <a:r>
              <a:rPr lang="en-GB" sz="1800" dirty="0">
                <a:solidFill>
                  <a:schemeClr val="tx2">
                    <a:lumMod val="75000"/>
                  </a:schemeClr>
                </a:solidFill>
                <a:latin typeface="+mj-lt"/>
              </a:rPr>
              <a:t>Welsh Government (2021) </a:t>
            </a:r>
            <a:r>
              <a:rPr lang="en-GB" sz="1800" i="1" dirty="0">
                <a:solidFill>
                  <a:schemeClr val="tx2">
                    <a:lumMod val="75000"/>
                  </a:schemeClr>
                </a:solidFill>
                <a:latin typeface="+mj-lt"/>
              </a:rPr>
              <a:t>ALN Code of Practice Wales. </a:t>
            </a:r>
            <a:r>
              <a:rPr lang="cy-GB" sz="1800" dirty="0">
                <a:solidFill>
                  <a:schemeClr val="tx2">
                    <a:lumMod val="75000"/>
                  </a:schemeClr>
                </a:solidFill>
                <a:latin typeface="+mj-lt"/>
              </a:rPr>
              <a:t>Ar gael yn </a:t>
            </a:r>
            <a:r>
              <a:rPr lang="en-GB" sz="1800" dirty="0">
                <a:solidFill>
                  <a:schemeClr val="tx2">
                    <a:lumMod val="75000"/>
                  </a:schemeClr>
                </a:solidFill>
                <a:latin typeface="+mj-lt"/>
              </a:rPr>
              <a:t>/ Available at </a:t>
            </a:r>
            <a:r>
              <a:rPr lang="en-GB" sz="1800" dirty="0">
                <a:solidFill>
                  <a:schemeClr val="tx2">
                    <a:lumMod val="75000"/>
                  </a:schemeClr>
                </a:solidFill>
                <a:latin typeface="+mj-lt"/>
                <a:hlinkClick r:id="rId11">
                  <a:extLst>
                    <a:ext uri="{A12FA001-AC4F-418D-AE19-62706E023703}">
                      <ahyp:hlinkClr xmlns:ahyp="http://schemas.microsoft.com/office/drawing/2018/hyperlinkcolor" val="tx"/>
                    </a:ext>
                  </a:extLst>
                </a:hlinkClick>
              </a:rPr>
              <a:t>https://gov.wales/sites/default/files/publications/2022-06/220622-the-additional-learning-needs-code-for-wales-2021.pdf</a:t>
            </a:r>
            <a:r>
              <a:rPr lang="en-GB" sz="1800" dirty="0">
                <a:solidFill>
                  <a:schemeClr val="tx2">
                    <a:lumMod val="75000"/>
                  </a:schemeClr>
                </a:solidFill>
                <a:latin typeface="+mj-lt"/>
              </a:rPr>
              <a:t>   (</a:t>
            </a:r>
            <a:r>
              <a:rPr lang="cy-GB" sz="1800" dirty="0">
                <a:solidFill>
                  <a:schemeClr val="tx2">
                    <a:lumMod val="75000"/>
                  </a:schemeClr>
                </a:solidFill>
                <a:latin typeface="+mj-lt"/>
              </a:rPr>
              <a:t>Cyrchwyd / </a:t>
            </a:r>
            <a:r>
              <a:rPr lang="en-GB" sz="1800" dirty="0">
                <a:solidFill>
                  <a:schemeClr val="tx2">
                    <a:lumMod val="75000"/>
                  </a:schemeClr>
                </a:solidFill>
                <a:latin typeface="+mj-lt"/>
              </a:rPr>
              <a:t>Accessed 10.09.2022)</a:t>
            </a:r>
          </a:p>
          <a:p>
            <a:pPr marL="0" indent="0">
              <a:buNone/>
            </a:pPr>
            <a:r>
              <a:rPr lang="en-GB" sz="1800" dirty="0" err="1">
                <a:solidFill>
                  <a:schemeClr val="tx2">
                    <a:lumMod val="75000"/>
                  </a:schemeClr>
                </a:solidFill>
                <a:latin typeface="+mj-lt"/>
              </a:rPr>
              <a:t>Youtube</a:t>
            </a:r>
            <a:r>
              <a:rPr lang="en-GB" sz="1800" dirty="0">
                <a:solidFill>
                  <a:schemeClr val="tx2">
                    <a:lumMod val="75000"/>
                  </a:schemeClr>
                </a:solidFill>
                <a:latin typeface="+mj-lt"/>
              </a:rPr>
              <a:t> (2022) </a:t>
            </a:r>
            <a:r>
              <a:rPr lang="en-GB" sz="1800" i="1" dirty="0">
                <a:solidFill>
                  <a:schemeClr val="tx2">
                    <a:lumMod val="75000"/>
                  </a:schemeClr>
                </a:solidFill>
                <a:latin typeface="+mj-lt"/>
              </a:rPr>
              <a:t>Social and Medical Models of Disability. </a:t>
            </a:r>
            <a:r>
              <a:rPr lang="cy-GB" sz="1800" dirty="0">
                <a:solidFill>
                  <a:schemeClr val="tx2">
                    <a:lumMod val="75000"/>
                  </a:schemeClr>
                </a:solidFill>
                <a:latin typeface="+mj-lt"/>
              </a:rPr>
              <a:t>Ar gael yn </a:t>
            </a:r>
            <a:r>
              <a:rPr lang="en-GB" sz="1800" dirty="0">
                <a:solidFill>
                  <a:schemeClr val="tx2">
                    <a:lumMod val="75000"/>
                  </a:schemeClr>
                </a:solidFill>
                <a:latin typeface="+mj-lt"/>
              </a:rPr>
              <a:t>/ Available at </a:t>
            </a:r>
            <a:br>
              <a:rPr lang="en-GB" sz="1800" b="0" i="0" dirty="0">
                <a:solidFill>
                  <a:schemeClr val="tx2">
                    <a:lumMod val="75000"/>
                  </a:schemeClr>
                </a:solidFill>
                <a:effectLst/>
                <a:latin typeface="+mj-lt"/>
              </a:rPr>
            </a:br>
            <a:r>
              <a:rPr lang="en-GB" sz="1800" b="0" i="0" dirty="0">
                <a:solidFill>
                  <a:schemeClr val="tx2">
                    <a:lumMod val="75000"/>
                  </a:schemeClr>
                </a:solidFill>
                <a:effectLst/>
                <a:latin typeface="+mj-lt"/>
                <a:hlinkClick r:id="rId12">
                  <a:extLst>
                    <a:ext uri="{A12FA001-AC4F-418D-AE19-62706E023703}">
                      <ahyp:hlinkClr xmlns:ahyp="http://schemas.microsoft.com/office/drawing/2018/hyperlinkcolor" val="tx"/>
                    </a:ext>
                  </a:extLst>
                </a:hlinkClick>
              </a:rPr>
              <a:t>https://www.youtube.com/watch?v=MdzbyJq58Ws</a:t>
            </a:r>
            <a:r>
              <a:rPr lang="en-GB" sz="1800" b="0" i="0" dirty="0">
                <a:solidFill>
                  <a:schemeClr val="tx2">
                    <a:lumMod val="75000"/>
                  </a:schemeClr>
                </a:solidFill>
                <a:effectLst/>
                <a:latin typeface="+mj-lt"/>
              </a:rPr>
              <a:t> (</a:t>
            </a:r>
            <a:r>
              <a:rPr lang="cy-GB" sz="1800" b="0" i="0" dirty="0">
                <a:solidFill>
                  <a:schemeClr val="tx2">
                    <a:lumMod val="75000"/>
                  </a:schemeClr>
                </a:solidFill>
                <a:effectLst/>
                <a:latin typeface="+mj-lt"/>
              </a:rPr>
              <a:t>Cyrchwyd / </a:t>
            </a:r>
            <a:r>
              <a:rPr lang="en-GB" sz="1800" b="0" i="0" dirty="0">
                <a:solidFill>
                  <a:schemeClr val="tx2">
                    <a:lumMod val="75000"/>
                  </a:schemeClr>
                </a:solidFill>
                <a:effectLst/>
                <a:latin typeface="+mj-lt"/>
              </a:rPr>
              <a:t>Accessed 10.09.2022)</a:t>
            </a:r>
          </a:p>
          <a:p>
            <a:pPr marL="0" indent="0">
              <a:buNone/>
            </a:pPr>
            <a:endParaRPr lang="en-GB" dirty="0"/>
          </a:p>
        </p:txBody>
      </p:sp>
    </p:spTree>
    <p:extLst>
      <p:ext uri="{BB962C8B-B14F-4D97-AF65-F5344CB8AC3E}">
        <p14:creationId xmlns:p14="http://schemas.microsoft.com/office/powerpoint/2010/main" val="1664973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D4937EC8D439C47B291424E5AFC55A6" ma:contentTypeVersion="10" ma:contentTypeDescription="Create a new document." ma:contentTypeScope="" ma:versionID="2b0a96e6c22c6e5b870b819a4da609cb">
  <xsd:schema xmlns:xsd="http://www.w3.org/2001/XMLSchema" xmlns:xs="http://www.w3.org/2001/XMLSchema" xmlns:p="http://schemas.microsoft.com/office/2006/metadata/properties" xmlns:ns2="c56857c1-9703-43ca-9e86-d23ef835a026" xmlns:ns3="c982cde0-c575-4cd2-8a19-4a35f69c8677" targetNamespace="http://schemas.microsoft.com/office/2006/metadata/properties" ma:root="true" ma:fieldsID="05ac8fee03abe9b259553d88d6ddaf24" ns2:_="" ns3:_="">
    <xsd:import namespace="c56857c1-9703-43ca-9e86-d23ef835a026"/>
    <xsd:import namespace="c982cde0-c575-4cd2-8a19-4a35f69c867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6857c1-9703-43ca-9e86-d23ef835a0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982cde0-c575-4cd2-8a19-4a35f69c867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1139EF3-A45D-4BAB-AB70-04262C1B07AB}">
  <ds:schemaRefs>
    <ds:schemaRef ds:uri="http://schemas.microsoft.com/sharepoint/v3/contenttype/forms"/>
  </ds:schemaRefs>
</ds:datastoreItem>
</file>

<file path=customXml/itemProps2.xml><?xml version="1.0" encoding="utf-8"?>
<ds:datastoreItem xmlns:ds="http://schemas.openxmlformats.org/officeDocument/2006/customXml" ds:itemID="{239C863C-7619-4088-BEB3-19F2E9BC2EE9}">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92601C7F-9880-4C8B-B30D-06C66625A7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56857c1-9703-43ca-9e86-d23ef835a026"/>
    <ds:schemaRef ds:uri="c982cde0-c575-4cd2-8a19-4a35f69c86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3655</Words>
  <Application>Microsoft Office PowerPoint</Application>
  <PresentationFormat>Widescreen</PresentationFormat>
  <Paragraphs>273</Paragraphs>
  <Slides>30</Slides>
  <Notes>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30</vt:i4>
      </vt:variant>
    </vt:vector>
  </HeadingPairs>
  <TitlesOfParts>
    <vt:vector size="40" baseType="lpstr">
      <vt:lpstr>fs_mencapregular</vt:lpstr>
      <vt:lpstr>Myriad Pro</vt:lpstr>
      <vt:lpstr>Arial</vt:lpstr>
      <vt:lpstr>Calibri</vt:lpstr>
      <vt:lpstr>Calibri Light</vt:lpstr>
      <vt:lpstr>Symbol</vt:lpstr>
      <vt:lpstr>Times New Roman</vt:lpstr>
      <vt:lpstr>Office Theme</vt:lpstr>
      <vt:lpstr>20140311PresentationUWTSDTemplate</vt:lpstr>
      <vt:lpstr>1_Office Theme</vt:lpstr>
      <vt:lpstr>ECIE4003  Anghenion Ychwanegol mewn Cyd-destun Additional Needs in Context Sue Ainsworth s.ainsworth@uwtsd.ac.uk</vt:lpstr>
      <vt:lpstr>PowerPoint Presentation</vt:lpstr>
      <vt:lpstr>PowerPoint Presentation</vt:lpstr>
      <vt:lpstr>PowerPoint Presentation</vt:lpstr>
      <vt:lpstr>PowerPoint Presentation</vt:lpstr>
      <vt:lpstr>PowerPoint Presentation</vt:lpstr>
      <vt:lpstr>      Changing perceptions of additional needs Moving from SEN system to ALN system in Wales </vt:lpstr>
      <vt:lpstr>Model Meddygol Anabledd</vt:lpstr>
      <vt:lpstr>Medical Model of Disability</vt:lpstr>
      <vt:lpstr>Model Meddygol Anabledd</vt:lpstr>
      <vt:lpstr>Medical Model of Disability</vt:lpstr>
      <vt:lpstr>Model Cymdeithasol Anabledd</vt:lpstr>
      <vt:lpstr>Social Model of Disability</vt:lpstr>
      <vt:lpstr>Model Cymdeithasol Anabledd</vt:lpstr>
      <vt:lpstr>Social Model of Disability</vt:lpstr>
      <vt:lpstr>Model Cymdeithasol Anabledd</vt:lpstr>
      <vt:lpstr>Social Model of Disability</vt:lpstr>
      <vt:lpstr>Model Cymdeithasol</vt:lpstr>
      <vt:lpstr>Social Model</vt:lpstr>
      <vt:lpstr>Modelau cymdeithasol a meddygol anabledd The social and medical models of disability</vt:lpstr>
      <vt:lpstr>Y Bwlch Canfyddiad Anabledd    Mencap (2022)</vt:lpstr>
      <vt:lpstr>The Disability Perception Gap    Mencap (2022)</vt:lpstr>
      <vt:lpstr>Theories</vt:lpstr>
      <vt:lpstr>Policies</vt:lpstr>
      <vt:lpstr>Good practice</vt:lpstr>
      <vt:lpstr>PowerPoint Presentation</vt:lpstr>
      <vt:lpstr>PowerPoint Presentation</vt:lpstr>
      <vt:lpstr>PowerPoint Presentation</vt:lpstr>
      <vt:lpstr>  Element 2: Essay – ‘Explore the wide and complex spectrum of additional needs’    </vt:lpstr>
      <vt:lpstr>Rhestr cyfeiriadau 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ECIE6001  Moving away from the traditional classroom: Outdoor Education and Learning</dc:title>
  <dc:creator>Victoria Girton-Smith</dc:creator>
  <cp:lastModifiedBy>Sue Ainsworth</cp:lastModifiedBy>
  <cp:revision>89</cp:revision>
  <dcterms:created xsi:type="dcterms:W3CDTF">2022-03-02T09:43:12Z</dcterms:created>
  <dcterms:modified xsi:type="dcterms:W3CDTF">2025-08-17T07:56:56Z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0x0101008D4937EC8D439C47B291424E5AFC55A6</vt:lpwstr>
  </property>
</Properties>
</file>