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43" r:id="rId1"/>
  </p:sldMasterIdLst>
  <p:notesMasterIdLst>
    <p:notesMasterId r:id="rId12"/>
  </p:notesMasterIdLst>
  <p:sldIdLst>
    <p:sldId id="256" r:id="rId2"/>
    <p:sldId id="262" r:id="rId3"/>
    <p:sldId id="257" r:id="rId4"/>
    <p:sldId id="258" r:id="rId5"/>
    <p:sldId id="259" r:id="rId6"/>
    <p:sldId id="260" r:id="rId7"/>
    <p:sldId id="261"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A95B17-CA31-4167-A872-043CF43AD686}" v="6" dt="2022-12-07T10:50:09.4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5" d="100"/>
          <a:sy n="65" d="100"/>
        </p:scale>
        <p:origin x="91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commentAuthors" Target="commentAuthor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7EF8D4-10E4-4FEB-8215-1A6FF83753EC}" type="doc">
      <dgm:prSet loTypeId="urn:microsoft.com/office/officeart/2016/7/layout/VerticalSolidActionList" loCatId="List" qsTypeId="urn:microsoft.com/office/officeart/2005/8/quickstyle/simple1" qsCatId="simple" csTypeId="urn:microsoft.com/office/officeart/2005/8/colors/accent1_2" csCatId="accent1" phldr="1"/>
      <dgm:spPr/>
      <dgm:t>
        <a:bodyPr/>
        <a:lstStyle/>
        <a:p>
          <a:endParaRPr lang="en-US"/>
        </a:p>
      </dgm:t>
    </dgm:pt>
    <dgm:pt modelId="{F611F6B1-C6DC-4ABA-BF15-C61B2EEFE52C}">
      <dgm:prSet/>
      <dgm:spPr/>
      <dgm:t>
        <a:bodyPr/>
        <a:lstStyle/>
        <a:p>
          <a:r>
            <a:rPr lang="en-US"/>
            <a:t>Determine</a:t>
          </a:r>
        </a:p>
      </dgm:t>
    </dgm:pt>
    <dgm:pt modelId="{BAB51FB3-B0CF-4742-8310-A1176C1CFD97}" type="parTrans" cxnId="{2FA9A907-BAD2-4EEA-81E5-78D972C92C73}">
      <dgm:prSet/>
      <dgm:spPr/>
      <dgm:t>
        <a:bodyPr/>
        <a:lstStyle/>
        <a:p>
          <a:endParaRPr lang="en-US"/>
        </a:p>
      </dgm:t>
    </dgm:pt>
    <dgm:pt modelId="{499AC7A6-E306-4DC0-8DC1-1130F849C56C}" type="sibTrans" cxnId="{2FA9A907-BAD2-4EEA-81E5-78D972C92C73}">
      <dgm:prSet/>
      <dgm:spPr/>
      <dgm:t>
        <a:bodyPr/>
        <a:lstStyle/>
        <a:p>
          <a:endParaRPr lang="en-US"/>
        </a:p>
      </dgm:t>
    </dgm:pt>
    <dgm:pt modelId="{3A2DE1E8-9B56-45CB-A4C1-8BC118A9CD8C}">
      <dgm:prSet custT="1"/>
      <dgm:spPr/>
      <dgm:t>
        <a:bodyPr/>
        <a:lstStyle/>
        <a:p>
          <a:r>
            <a:rPr lang="en-US" sz="1800" dirty="0"/>
            <a:t>First objective is to determine the availability of CBT in the UK for children and adolescents with anxiety in the UK. </a:t>
          </a:r>
        </a:p>
      </dgm:t>
    </dgm:pt>
    <dgm:pt modelId="{4968CFAC-C985-49BE-B99C-7A8366DD1BC9}" type="parTrans" cxnId="{10F73931-1744-4A4B-A026-01889C5FC45A}">
      <dgm:prSet/>
      <dgm:spPr/>
      <dgm:t>
        <a:bodyPr/>
        <a:lstStyle/>
        <a:p>
          <a:endParaRPr lang="en-US"/>
        </a:p>
      </dgm:t>
    </dgm:pt>
    <dgm:pt modelId="{BF7EE220-4C5A-44A5-8E3B-365793A5283C}" type="sibTrans" cxnId="{10F73931-1744-4A4B-A026-01889C5FC45A}">
      <dgm:prSet/>
      <dgm:spPr/>
      <dgm:t>
        <a:bodyPr/>
        <a:lstStyle/>
        <a:p>
          <a:endParaRPr lang="en-US"/>
        </a:p>
      </dgm:t>
    </dgm:pt>
    <dgm:pt modelId="{54F2237A-EDD5-4B42-98C7-B40B4E56716B}">
      <dgm:prSet/>
      <dgm:spPr/>
      <dgm:t>
        <a:bodyPr/>
        <a:lstStyle/>
        <a:p>
          <a:r>
            <a:rPr lang="en-US"/>
            <a:t>Determine</a:t>
          </a:r>
        </a:p>
      </dgm:t>
    </dgm:pt>
    <dgm:pt modelId="{D45EAA9B-68BE-4746-8BB0-50925D4F9174}" type="parTrans" cxnId="{0253DDE3-73DF-4D88-956D-BB17EE9EB978}">
      <dgm:prSet/>
      <dgm:spPr/>
      <dgm:t>
        <a:bodyPr/>
        <a:lstStyle/>
        <a:p>
          <a:endParaRPr lang="en-US"/>
        </a:p>
      </dgm:t>
    </dgm:pt>
    <dgm:pt modelId="{64012E05-517A-4410-9AFE-6CDA46643A02}" type="sibTrans" cxnId="{0253DDE3-73DF-4D88-956D-BB17EE9EB978}">
      <dgm:prSet/>
      <dgm:spPr/>
      <dgm:t>
        <a:bodyPr/>
        <a:lstStyle/>
        <a:p>
          <a:endParaRPr lang="en-US"/>
        </a:p>
      </dgm:t>
    </dgm:pt>
    <dgm:pt modelId="{CB1A9B35-A33B-48A7-A580-24B4CCE1C2F5}">
      <dgm:prSet custT="1"/>
      <dgm:spPr/>
      <dgm:t>
        <a:bodyPr/>
        <a:lstStyle/>
        <a:p>
          <a:r>
            <a:rPr lang="en-US" sz="1800" dirty="0"/>
            <a:t>The second objective is to determine the extent of utilization of CBT for children and adolescents with anxiety in the UK. </a:t>
          </a:r>
        </a:p>
      </dgm:t>
    </dgm:pt>
    <dgm:pt modelId="{33850AA4-3A5F-4C01-9907-70C5201777E5}" type="parTrans" cxnId="{49234740-99C3-439E-9CE0-8E668599EE01}">
      <dgm:prSet/>
      <dgm:spPr/>
      <dgm:t>
        <a:bodyPr/>
        <a:lstStyle/>
        <a:p>
          <a:endParaRPr lang="en-US"/>
        </a:p>
      </dgm:t>
    </dgm:pt>
    <dgm:pt modelId="{B2A8C603-C4AF-4345-9DCE-A9258526F3A5}" type="sibTrans" cxnId="{49234740-99C3-439E-9CE0-8E668599EE01}">
      <dgm:prSet/>
      <dgm:spPr/>
      <dgm:t>
        <a:bodyPr/>
        <a:lstStyle/>
        <a:p>
          <a:endParaRPr lang="en-US"/>
        </a:p>
      </dgm:t>
    </dgm:pt>
    <dgm:pt modelId="{27B620DD-ED07-468E-9958-67ADBF6E6AD7}">
      <dgm:prSet/>
      <dgm:spPr/>
      <dgm:t>
        <a:bodyPr/>
        <a:lstStyle/>
        <a:p>
          <a:r>
            <a:rPr lang="en-US"/>
            <a:t>Determine</a:t>
          </a:r>
        </a:p>
      </dgm:t>
    </dgm:pt>
    <dgm:pt modelId="{EA3592F9-451D-4F6C-8D99-1156334ABEFD}" type="parTrans" cxnId="{904E302B-5458-42FC-84E1-F98F6421761D}">
      <dgm:prSet/>
      <dgm:spPr/>
      <dgm:t>
        <a:bodyPr/>
        <a:lstStyle/>
        <a:p>
          <a:endParaRPr lang="en-US"/>
        </a:p>
      </dgm:t>
    </dgm:pt>
    <dgm:pt modelId="{220D4F66-A52B-42CA-91EC-636CF83F513F}" type="sibTrans" cxnId="{904E302B-5458-42FC-84E1-F98F6421761D}">
      <dgm:prSet/>
      <dgm:spPr/>
      <dgm:t>
        <a:bodyPr/>
        <a:lstStyle/>
        <a:p>
          <a:endParaRPr lang="en-US"/>
        </a:p>
      </dgm:t>
    </dgm:pt>
    <dgm:pt modelId="{820A6E1E-47EC-4B0F-B0E9-86178A2C0AFA}">
      <dgm:prSet custT="1"/>
      <dgm:spPr/>
      <dgm:t>
        <a:bodyPr/>
        <a:lstStyle/>
        <a:p>
          <a:r>
            <a:rPr lang="en-US" sz="1800" b="0" dirty="0"/>
            <a:t>The third objective is to determine the effectiveness of CBT.</a:t>
          </a:r>
        </a:p>
      </dgm:t>
    </dgm:pt>
    <dgm:pt modelId="{F8AC41F3-5981-4A6A-992F-21EA8FCBA2DC}" type="parTrans" cxnId="{8121DF4A-977D-4515-9F20-CC7AD9DDC9AF}">
      <dgm:prSet/>
      <dgm:spPr/>
      <dgm:t>
        <a:bodyPr/>
        <a:lstStyle/>
        <a:p>
          <a:endParaRPr lang="en-US"/>
        </a:p>
      </dgm:t>
    </dgm:pt>
    <dgm:pt modelId="{FE7639CC-56D3-4149-A7BF-11B7D6573488}" type="sibTrans" cxnId="{8121DF4A-977D-4515-9F20-CC7AD9DDC9AF}">
      <dgm:prSet/>
      <dgm:spPr/>
      <dgm:t>
        <a:bodyPr/>
        <a:lstStyle/>
        <a:p>
          <a:endParaRPr lang="en-US"/>
        </a:p>
      </dgm:t>
    </dgm:pt>
    <dgm:pt modelId="{CF2673A3-2E07-4E57-947B-82BC6A3383F3}" type="pres">
      <dgm:prSet presAssocID="{F87EF8D4-10E4-4FEB-8215-1A6FF83753EC}" presName="Name0" presStyleCnt="0">
        <dgm:presLayoutVars>
          <dgm:dir/>
          <dgm:animLvl val="lvl"/>
          <dgm:resizeHandles val="exact"/>
        </dgm:presLayoutVars>
      </dgm:prSet>
      <dgm:spPr/>
    </dgm:pt>
    <dgm:pt modelId="{8E1964AC-5D13-4E2E-85BA-0D4286489119}" type="pres">
      <dgm:prSet presAssocID="{F611F6B1-C6DC-4ABA-BF15-C61B2EEFE52C}" presName="linNode" presStyleCnt="0"/>
      <dgm:spPr/>
    </dgm:pt>
    <dgm:pt modelId="{22CFF579-C18E-4479-8EAA-7226E3717CFF}" type="pres">
      <dgm:prSet presAssocID="{F611F6B1-C6DC-4ABA-BF15-C61B2EEFE52C}" presName="parentText" presStyleLbl="alignNode1" presStyleIdx="0" presStyleCnt="3">
        <dgm:presLayoutVars>
          <dgm:chMax val="1"/>
          <dgm:bulletEnabled/>
        </dgm:presLayoutVars>
      </dgm:prSet>
      <dgm:spPr/>
    </dgm:pt>
    <dgm:pt modelId="{1270E8A5-0307-4830-9EE7-4F98493A307C}" type="pres">
      <dgm:prSet presAssocID="{F611F6B1-C6DC-4ABA-BF15-C61B2EEFE52C}" presName="descendantText" presStyleLbl="alignAccFollowNode1" presStyleIdx="0" presStyleCnt="3">
        <dgm:presLayoutVars>
          <dgm:bulletEnabled/>
        </dgm:presLayoutVars>
      </dgm:prSet>
      <dgm:spPr/>
    </dgm:pt>
    <dgm:pt modelId="{E9A7F2BE-F88A-4A97-89E8-55E8D14531EB}" type="pres">
      <dgm:prSet presAssocID="{499AC7A6-E306-4DC0-8DC1-1130F849C56C}" presName="sp" presStyleCnt="0"/>
      <dgm:spPr/>
    </dgm:pt>
    <dgm:pt modelId="{21D28CCD-FC2E-4813-8E98-4E2BB18B9CD6}" type="pres">
      <dgm:prSet presAssocID="{54F2237A-EDD5-4B42-98C7-B40B4E56716B}" presName="linNode" presStyleCnt="0"/>
      <dgm:spPr/>
    </dgm:pt>
    <dgm:pt modelId="{1031C326-BCF5-4D0D-A3C1-1F8650FA19C9}" type="pres">
      <dgm:prSet presAssocID="{54F2237A-EDD5-4B42-98C7-B40B4E56716B}" presName="parentText" presStyleLbl="alignNode1" presStyleIdx="1" presStyleCnt="3">
        <dgm:presLayoutVars>
          <dgm:chMax val="1"/>
          <dgm:bulletEnabled/>
        </dgm:presLayoutVars>
      </dgm:prSet>
      <dgm:spPr/>
    </dgm:pt>
    <dgm:pt modelId="{5AB26347-1643-4CCC-ABBA-37D75F5D63AC}" type="pres">
      <dgm:prSet presAssocID="{54F2237A-EDD5-4B42-98C7-B40B4E56716B}" presName="descendantText" presStyleLbl="alignAccFollowNode1" presStyleIdx="1" presStyleCnt="3">
        <dgm:presLayoutVars>
          <dgm:bulletEnabled/>
        </dgm:presLayoutVars>
      </dgm:prSet>
      <dgm:spPr/>
    </dgm:pt>
    <dgm:pt modelId="{72F98E10-7CA8-4DBE-A252-A5B981F94274}" type="pres">
      <dgm:prSet presAssocID="{64012E05-517A-4410-9AFE-6CDA46643A02}" presName="sp" presStyleCnt="0"/>
      <dgm:spPr/>
    </dgm:pt>
    <dgm:pt modelId="{DC75ACF9-0B51-451D-B5F2-051D67C16D36}" type="pres">
      <dgm:prSet presAssocID="{27B620DD-ED07-468E-9958-67ADBF6E6AD7}" presName="linNode" presStyleCnt="0"/>
      <dgm:spPr/>
    </dgm:pt>
    <dgm:pt modelId="{B67EB878-1C61-49B2-8CCC-AD88F26E9253}" type="pres">
      <dgm:prSet presAssocID="{27B620DD-ED07-468E-9958-67ADBF6E6AD7}" presName="parentText" presStyleLbl="alignNode1" presStyleIdx="2" presStyleCnt="3">
        <dgm:presLayoutVars>
          <dgm:chMax val="1"/>
          <dgm:bulletEnabled/>
        </dgm:presLayoutVars>
      </dgm:prSet>
      <dgm:spPr/>
    </dgm:pt>
    <dgm:pt modelId="{FDC3EC15-F93C-4625-A787-72AAE83A5055}" type="pres">
      <dgm:prSet presAssocID="{27B620DD-ED07-468E-9958-67ADBF6E6AD7}" presName="descendantText" presStyleLbl="alignAccFollowNode1" presStyleIdx="2" presStyleCnt="3">
        <dgm:presLayoutVars>
          <dgm:bulletEnabled/>
        </dgm:presLayoutVars>
      </dgm:prSet>
      <dgm:spPr/>
    </dgm:pt>
  </dgm:ptLst>
  <dgm:cxnLst>
    <dgm:cxn modelId="{2FA9A907-BAD2-4EEA-81E5-78D972C92C73}" srcId="{F87EF8D4-10E4-4FEB-8215-1A6FF83753EC}" destId="{F611F6B1-C6DC-4ABA-BF15-C61B2EEFE52C}" srcOrd="0" destOrd="0" parTransId="{BAB51FB3-B0CF-4742-8310-A1176C1CFD97}" sibTransId="{499AC7A6-E306-4DC0-8DC1-1130F849C56C}"/>
    <dgm:cxn modelId="{904E302B-5458-42FC-84E1-F98F6421761D}" srcId="{F87EF8D4-10E4-4FEB-8215-1A6FF83753EC}" destId="{27B620DD-ED07-468E-9958-67ADBF6E6AD7}" srcOrd="2" destOrd="0" parTransId="{EA3592F9-451D-4F6C-8D99-1156334ABEFD}" sibTransId="{220D4F66-A52B-42CA-91EC-636CF83F513F}"/>
    <dgm:cxn modelId="{10F73931-1744-4A4B-A026-01889C5FC45A}" srcId="{F611F6B1-C6DC-4ABA-BF15-C61B2EEFE52C}" destId="{3A2DE1E8-9B56-45CB-A4C1-8BC118A9CD8C}" srcOrd="0" destOrd="0" parTransId="{4968CFAC-C985-49BE-B99C-7A8366DD1BC9}" sibTransId="{BF7EE220-4C5A-44A5-8E3B-365793A5283C}"/>
    <dgm:cxn modelId="{BDD4EE35-600D-4D54-B1C0-3F6FA6269FF2}" type="presOf" srcId="{27B620DD-ED07-468E-9958-67ADBF6E6AD7}" destId="{B67EB878-1C61-49B2-8CCC-AD88F26E9253}" srcOrd="0" destOrd="0" presId="urn:microsoft.com/office/officeart/2016/7/layout/VerticalSolidActionList"/>
    <dgm:cxn modelId="{49234740-99C3-439E-9CE0-8E668599EE01}" srcId="{54F2237A-EDD5-4B42-98C7-B40B4E56716B}" destId="{CB1A9B35-A33B-48A7-A580-24B4CCE1C2F5}" srcOrd="0" destOrd="0" parTransId="{33850AA4-3A5F-4C01-9907-70C5201777E5}" sibTransId="{B2A8C603-C4AF-4345-9DCE-A9258526F3A5}"/>
    <dgm:cxn modelId="{9AA80A5E-497F-4F5A-8AEC-532D4A544454}" type="presOf" srcId="{CB1A9B35-A33B-48A7-A580-24B4CCE1C2F5}" destId="{5AB26347-1643-4CCC-ABBA-37D75F5D63AC}" srcOrd="0" destOrd="0" presId="urn:microsoft.com/office/officeart/2016/7/layout/VerticalSolidActionList"/>
    <dgm:cxn modelId="{D1C12F45-7CAA-4E4B-845D-20E2722E979E}" type="presOf" srcId="{820A6E1E-47EC-4B0F-B0E9-86178A2C0AFA}" destId="{FDC3EC15-F93C-4625-A787-72AAE83A5055}" srcOrd="0" destOrd="0" presId="urn:microsoft.com/office/officeart/2016/7/layout/VerticalSolidActionList"/>
    <dgm:cxn modelId="{8121DF4A-977D-4515-9F20-CC7AD9DDC9AF}" srcId="{27B620DD-ED07-468E-9958-67ADBF6E6AD7}" destId="{820A6E1E-47EC-4B0F-B0E9-86178A2C0AFA}" srcOrd="0" destOrd="0" parTransId="{F8AC41F3-5981-4A6A-992F-21EA8FCBA2DC}" sibTransId="{FE7639CC-56D3-4149-A7BF-11B7D6573488}"/>
    <dgm:cxn modelId="{DE9ED956-490F-4EF0-B2EA-D4C4739E5E64}" type="presOf" srcId="{F87EF8D4-10E4-4FEB-8215-1A6FF83753EC}" destId="{CF2673A3-2E07-4E57-947B-82BC6A3383F3}" srcOrd="0" destOrd="0" presId="urn:microsoft.com/office/officeart/2016/7/layout/VerticalSolidActionList"/>
    <dgm:cxn modelId="{FE642E77-A4F6-4D2D-8DC0-2BF26D8AD282}" type="presOf" srcId="{54F2237A-EDD5-4B42-98C7-B40B4E56716B}" destId="{1031C326-BCF5-4D0D-A3C1-1F8650FA19C9}" srcOrd="0" destOrd="0" presId="urn:microsoft.com/office/officeart/2016/7/layout/VerticalSolidActionList"/>
    <dgm:cxn modelId="{86EAC7B0-E1EC-4BA1-8D09-E7DC082AE294}" type="presOf" srcId="{F611F6B1-C6DC-4ABA-BF15-C61B2EEFE52C}" destId="{22CFF579-C18E-4479-8EAA-7226E3717CFF}" srcOrd="0" destOrd="0" presId="urn:microsoft.com/office/officeart/2016/7/layout/VerticalSolidActionList"/>
    <dgm:cxn modelId="{0253DDE3-73DF-4D88-956D-BB17EE9EB978}" srcId="{F87EF8D4-10E4-4FEB-8215-1A6FF83753EC}" destId="{54F2237A-EDD5-4B42-98C7-B40B4E56716B}" srcOrd="1" destOrd="0" parTransId="{D45EAA9B-68BE-4746-8BB0-50925D4F9174}" sibTransId="{64012E05-517A-4410-9AFE-6CDA46643A02}"/>
    <dgm:cxn modelId="{96F34FF4-5B36-4B30-B045-A916DA483800}" type="presOf" srcId="{3A2DE1E8-9B56-45CB-A4C1-8BC118A9CD8C}" destId="{1270E8A5-0307-4830-9EE7-4F98493A307C}" srcOrd="0" destOrd="0" presId="urn:microsoft.com/office/officeart/2016/7/layout/VerticalSolidActionList"/>
    <dgm:cxn modelId="{C1564FA0-0BD5-412E-A3B3-A572D7E1BA8D}" type="presParOf" srcId="{CF2673A3-2E07-4E57-947B-82BC6A3383F3}" destId="{8E1964AC-5D13-4E2E-85BA-0D4286489119}" srcOrd="0" destOrd="0" presId="urn:microsoft.com/office/officeart/2016/7/layout/VerticalSolidActionList"/>
    <dgm:cxn modelId="{88DE7FD6-5187-4E90-9E59-562EB99AB0AF}" type="presParOf" srcId="{8E1964AC-5D13-4E2E-85BA-0D4286489119}" destId="{22CFF579-C18E-4479-8EAA-7226E3717CFF}" srcOrd="0" destOrd="0" presId="urn:microsoft.com/office/officeart/2016/7/layout/VerticalSolidActionList"/>
    <dgm:cxn modelId="{9FB35521-F75A-4BE6-8EB1-59675FCFF1A4}" type="presParOf" srcId="{8E1964AC-5D13-4E2E-85BA-0D4286489119}" destId="{1270E8A5-0307-4830-9EE7-4F98493A307C}" srcOrd="1" destOrd="0" presId="urn:microsoft.com/office/officeart/2016/7/layout/VerticalSolidActionList"/>
    <dgm:cxn modelId="{5C8B8952-5604-4440-90CC-5215A0299BCF}" type="presParOf" srcId="{CF2673A3-2E07-4E57-947B-82BC6A3383F3}" destId="{E9A7F2BE-F88A-4A97-89E8-55E8D14531EB}" srcOrd="1" destOrd="0" presId="urn:microsoft.com/office/officeart/2016/7/layout/VerticalSolidActionList"/>
    <dgm:cxn modelId="{53202E03-6516-4A38-807B-0442DDA5172C}" type="presParOf" srcId="{CF2673A3-2E07-4E57-947B-82BC6A3383F3}" destId="{21D28CCD-FC2E-4813-8E98-4E2BB18B9CD6}" srcOrd="2" destOrd="0" presId="urn:microsoft.com/office/officeart/2016/7/layout/VerticalSolidActionList"/>
    <dgm:cxn modelId="{9B8C82A3-729C-4221-B4B5-D52CF09E4535}" type="presParOf" srcId="{21D28CCD-FC2E-4813-8E98-4E2BB18B9CD6}" destId="{1031C326-BCF5-4D0D-A3C1-1F8650FA19C9}" srcOrd="0" destOrd="0" presId="urn:microsoft.com/office/officeart/2016/7/layout/VerticalSolidActionList"/>
    <dgm:cxn modelId="{E1C3119F-3560-4588-9234-B55B7001A35C}" type="presParOf" srcId="{21D28CCD-FC2E-4813-8E98-4E2BB18B9CD6}" destId="{5AB26347-1643-4CCC-ABBA-37D75F5D63AC}" srcOrd="1" destOrd="0" presId="urn:microsoft.com/office/officeart/2016/7/layout/VerticalSolidActionList"/>
    <dgm:cxn modelId="{48C7D8E2-27D3-4016-8BF9-E3D371FFDEC3}" type="presParOf" srcId="{CF2673A3-2E07-4E57-947B-82BC6A3383F3}" destId="{72F98E10-7CA8-4DBE-A252-A5B981F94274}" srcOrd="3" destOrd="0" presId="urn:microsoft.com/office/officeart/2016/7/layout/VerticalSolidActionList"/>
    <dgm:cxn modelId="{ADC3A601-ED5A-41F5-B67A-F7A5C868202A}" type="presParOf" srcId="{CF2673A3-2E07-4E57-947B-82BC6A3383F3}" destId="{DC75ACF9-0B51-451D-B5F2-051D67C16D36}" srcOrd="4" destOrd="0" presId="urn:microsoft.com/office/officeart/2016/7/layout/VerticalSolidActionList"/>
    <dgm:cxn modelId="{7C727E25-D284-4F17-A112-CC99C3B1C880}" type="presParOf" srcId="{DC75ACF9-0B51-451D-B5F2-051D67C16D36}" destId="{B67EB878-1C61-49B2-8CCC-AD88F26E9253}" srcOrd="0" destOrd="0" presId="urn:microsoft.com/office/officeart/2016/7/layout/VerticalSolidActionList"/>
    <dgm:cxn modelId="{FA2AB24B-5C65-409A-8B16-2920182BD959}" type="presParOf" srcId="{DC75ACF9-0B51-451D-B5F2-051D67C16D36}" destId="{FDC3EC15-F93C-4625-A787-72AAE83A5055}"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70E8A5-0307-4830-9EE7-4F98493A307C}">
      <dsp:nvSpPr>
        <dsp:cNvPr id="0" name=""/>
        <dsp:cNvSpPr/>
      </dsp:nvSpPr>
      <dsp:spPr>
        <a:xfrm>
          <a:off x="2159267" y="750"/>
          <a:ext cx="8637069" cy="768960"/>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7583" tIns="195316" rIns="167583" bIns="195316" numCol="1" spcCol="1270" anchor="ctr" anchorCtr="0">
          <a:noAutofit/>
        </a:bodyPr>
        <a:lstStyle/>
        <a:p>
          <a:pPr marL="0" lvl="0" indent="0" algn="l" defTabSz="800100">
            <a:lnSpc>
              <a:spcPct val="90000"/>
            </a:lnSpc>
            <a:spcBef>
              <a:spcPct val="0"/>
            </a:spcBef>
            <a:spcAft>
              <a:spcPct val="35000"/>
            </a:spcAft>
            <a:buNone/>
          </a:pPr>
          <a:r>
            <a:rPr lang="en-US" sz="1800" kern="1200" dirty="0"/>
            <a:t>First objective is to determine the availability of CBT in the UK for children and adolescents with anxiety in the UK. </a:t>
          </a:r>
        </a:p>
      </dsp:txBody>
      <dsp:txXfrm>
        <a:off x="2159267" y="750"/>
        <a:ext cx="8637069" cy="768960"/>
      </dsp:txXfrm>
    </dsp:sp>
    <dsp:sp modelId="{22CFF579-C18E-4479-8EAA-7226E3717CFF}">
      <dsp:nvSpPr>
        <dsp:cNvPr id="0" name=""/>
        <dsp:cNvSpPr/>
      </dsp:nvSpPr>
      <dsp:spPr>
        <a:xfrm>
          <a:off x="0" y="750"/>
          <a:ext cx="2159267" cy="768960"/>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261" tIns="75956" rIns="114261" bIns="75956" numCol="1" spcCol="1270" anchor="ctr" anchorCtr="0">
          <a:noAutofit/>
        </a:bodyPr>
        <a:lstStyle/>
        <a:p>
          <a:pPr marL="0" lvl="0" indent="0" algn="ctr" defTabSz="1244600">
            <a:lnSpc>
              <a:spcPct val="90000"/>
            </a:lnSpc>
            <a:spcBef>
              <a:spcPct val="0"/>
            </a:spcBef>
            <a:spcAft>
              <a:spcPct val="35000"/>
            </a:spcAft>
            <a:buNone/>
          </a:pPr>
          <a:r>
            <a:rPr lang="en-US" sz="2800" kern="1200"/>
            <a:t>Determine</a:t>
          </a:r>
        </a:p>
      </dsp:txBody>
      <dsp:txXfrm>
        <a:off x="0" y="750"/>
        <a:ext cx="2159267" cy="768960"/>
      </dsp:txXfrm>
    </dsp:sp>
    <dsp:sp modelId="{5AB26347-1643-4CCC-ABBA-37D75F5D63AC}">
      <dsp:nvSpPr>
        <dsp:cNvPr id="0" name=""/>
        <dsp:cNvSpPr/>
      </dsp:nvSpPr>
      <dsp:spPr>
        <a:xfrm>
          <a:off x="2159267" y="815848"/>
          <a:ext cx="8637069" cy="768960"/>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7583" tIns="195316" rIns="167583" bIns="195316" numCol="1" spcCol="1270" anchor="ctr" anchorCtr="0">
          <a:noAutofit/>
        </a:bodyPr>
        <a:lstStyle/>
        <a:p>
          <a:pPr marL="0" lvl="0" indent="0" algn="l" defTabSz="800100">
            <a:lnSpc>
              <a:spcPct val="90000"/>
            </a:lnSpc>
            <a:spcBef>
              <a:spcPct val="0"/>
            </a:spcBef>
            <a:spcAft>
              <a:spcPct val="35000"/>
            </a:spcAft>
            <a:buNone/>
          </a:pPr>
          <a:r>
            <a:rPr lang="en-US" sz="1800" kern="1200" dirty="0"/>
            <a:t>The second objective is to determine the extent of utilization of CBT for children and adolescents with anxiety in the UK. </a:t>
          </a:r>
        </a:p>
      </dsp:txBody>
      <dsp:txXfrm>
        <a:off x="2159267" y="815848"/>
        <a:ext cx="8637069" cy="768960"/>
      </dsp:txXfrm>
    </dsp:sp>
    <dsp:sp modelId="{1031C326-BCF5-4D0D-A3C1-1F8650FA19C9}">
      <dsp:nvSpPr>
        <dsp:cNvPr id="0" name=""/>
        <dsp:cNvSpPr/>
      </dsp:nvSpPr>
      <dsp:spPr>
        <a:xfrm>
          <a:off x="0" y="815848"/>
          <a:ext cx="2159267" cy="768960"/>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261" tIns="75956" rIns="114261" bIns="75956" numCol="1" spcCol="1270" anchor="ctr" anchorCtr="0">
          <a:noAutofit/>
        </a:bodyPr>
        <a:lstStyle/>
        <a:p>
          <a:pPr marL="0" lvl="0" indent="0" algn="ctr" defTabSz="1244600">
            <a:lnSpc>
              <a:spcPct val="90000"/>
            </a:lnSpc>
            <a:spcBef>
              <a:spcPct val="0"/>
            </a:spcBef>
            <a:spcAft>
              <a:spcPct val="35000"/>
            </a:spcAft>
            <a:buNone/>
          </a:pPr>
          <a:r>
            <a:rPr lang="en-US" sz="2800" kern="1200"/>
            <a:t>Determine</a:t>
          </a:r>
        </a:p>
      </dsp:txBody>
      <dsp:txXfrm>
        <a:off x="0" y="815848"/>
        <a:ext cx="2159267" cy="768960"/>
      </dsp:txXfrm>
    </dsp:sp>
    <dsp:sp modelId="{FDC3EC15-F93C-4625-A787-72AAE83A5055}">
      <dsp:nvSpPr>
        <dsp:cNvPr id="0" name=""/>
        <dsp:cNvSpPr/>
      </dsp:nvSpPr>
      <dsp:spPr>
        <a:xfrm>
          <a:off x="2159267" y="1630946"/>
          <a:ext cx="8637069" cy="768960"/>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7583" tIns="195316" rIns="167583" bIns="195316" numCol="1" spcCol="1270" anchor="ctr" anchorCtr="0">
          <a:noAutofit/>
        </a:bodyPr>
        <a:lstStyle/>
        <a:p>
          <a:pPr marL="0" lvl="0" indent="0" algn="l" defTabSz="800100">
            <a:lnSpc>
              <a:spcPct val="90000"/>
            </a:lnSpc>
            <a:spcBef>
              <a:spcPct val="0"/>
            </a:spcBef>
            <a:spcAft>
              <a:spcPct val="35000"/>
            </a:spcAft>
            <a:buNone/>
          </a:pPr>
          <a:r>
            <a:rPr lang="en-US" sz="1800" b="0" kern="1200" dirty="0"/>
            <a:t>The third objective is to determine the effectiveness of CBT.</a:t>
          </a:r>
        </a:p>
      </dsp:txBody>
      <dsp:txXfrm>
        <a:off x="2159267" y="1630946"/>
        <a:ext cx="8637069" cy="768960"/>
      </dsp:txXfrm>
    </dsp:sp>
    <dsp:sp modelId="{B67EB878-1C61-49B2-8CCC-AD88F26E9253}">
      <dsp:nvSpPr>
        <dsp:cNvPr id="0" name=""/>
        <dsp:cNvSpPr/>
      </dsp:nvSpPr>
      <dsp:spPr>
        <a:xfrm>
          <a:off x="0" y="1630946"/>
          <a:ext cx="2159267" cy="768960"/>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261" tIns="75956" rIns="114261" bIns="75956" numCol="1" spcCol="1270" anchor="ctr" anchorCtr="0">
          <a:noAutofit/>
        </a:bodyPr>
        <a:lstStyle/>
        <a:p>
          <a:pPr marL="0" lvl="0" indent="0" algn="ctr" defTabSz="1244600">
            <a:lnSpc>
              <a:spcPct val="90000"/>
            </a:lnSpc>
            <a:spcBef>
              <a:spcPct val="0"/>
            </a:spcBef>
            <a:spcAft>
              <a:spcPct val="35000"/>
            </a:spcAft>
            <a:buNone/>
          </a:pPr>
          <a:r>
            <a:rPr lang="en-US" sz="2800" kern="1200"/>
            <a:t>Determine</a:t>
          </a:r>
        </a:p>
      </dsp:txBody>
      <dsp:txXfrm>
        <a:off x="0" y="1630946"/>
        <a:ext cx="2159267" cy="768960"/>
      </dsp:txXfrm>
    </dsp:sp>
  </dsp:spTree>
</dsp:drawing>
</file>

<file path=ppt/diagrams/layout1.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9FCFA8-2728-410A-9163-1CEACA5487D9}" type="datetimeFigureOut">
              <a:rPr lang="en-GB" smtClean="0"/>
              <a:t>07/12/2022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367D8A-59DC-4DFC-8E7B-33BE3EEC5244}" type="slidenum">
              <a:rPr lang="en-GB" smtClean="0"/>
              <a:t>‹#›</a:t>
            </a:fld>
            <a:endParaRPr lang="en-GB"/>
          </a:p>
        </p:txBody>
      </p:sp>
    </p:spTree>
    <p:extLst>
      <p:ext uri="{BB962C8B-B14F-4D97-AF65-F5344CB8AC3E}">
        <p14:creationId xmlns:p14="http://schemas.microsoft.com/office/powerpoint/2010/main" val="19560574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aim of this research investigate the effectiveness of the Cognitive </a:t>
            </a:r>
            <a:r>
              <a:rPr lang="en-US" dirty="0" err="1"/>
              <a:t>Behavioural</a:t>
            </a:r>
            <a:r>
              <a:rPr lang="en-US" dirty="0"/>
              <a:t> Therapy (CBT) for anxiety disorders in Children and Adolescents in the UK. To justify the research aim, the author of this study has developed three research objectives. The first research objective is to identify the availability of the CBT in the UK for children and adolescents with anxiety in the UK. The second research objective is to identify the extent of </a:t>
            </a:r>
            <a:r>
              <a:rPr lang="en-US" dirty="0" err="1"/>
              <a:t>utilisation</a:t>
            </a:r>
            <a:r>
              <a:rPr lang="en-US" dirty="0"/>
              <a:t> of CBT for children and adolescents with anxiety in the UK and the third research objective of this study is to determine the effectiveness of CBT.</a:t>
            </a:r>
            <a:endParaRPr lang="en-GB" dirty="0"/>
          </a:p>
        </p:txBody>
      </p:sp>
      <p:sp>
        <p:nvSpPr>
          <p:cNvPr id="4" name="Slide Number Placeholder 3"/>
          <p:cNvSpPr>
            <a:spLocks noGrp="1"/>
          </p:cNvSpPr>
          <p:nvPr>
            <p:ph type="sldNum" sz="quarter" idx="5"/>
          </p:nvPr>
        </p:nvSpPr>
        <p:spPr/>
        <p:txBody>
          <a:bodyPr/>
          <a:lstStyle/>
          <a:p>
            <a:fld id="{AA367D8A-59DC-4DFC-8E7B-33BE3EEC5244}" type="slidenum">
              <a:rPr lang="en-GB" smtClean="0"/>
              <a:t>2</a:t>
            </a:fld>
            <a:endParaRPr lang="en-GB"/>
          </a:p>
        </p:txBody>
      </p:sp>
    </p:spTree>
    <p:extLst>
      <p:ext uri="{BB962C8B-B14F-4D97-AF65-F5344CB8AC3E}">
        <p14:creationId xmlns:p14="http://schemas.microsoft.com/office/powerpoint/2010/main" val="35449209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secondary research design has been chosen by the author to conduct the research. More specifically a qualitative systematic review research approach will be taken into an consideration. To collect accurate, relevant and current articles, the author will use University Library Database. Peer-reviewed and primary articles will only be marked by the author to ensure the validity and reliability of the research findings. To ensure the relevance of chosen articles with the identified topic, a further two-step screening criteria will also be </a:t>
            </a:r>
            <a:r>
              <a:rPr lang="en-US" dirty="0" err="1"/>
              <a:t>prioritised</a:t>
            </a:r>
            <a:r>
              <a:rPr lang="en-US" dirty="0"/>
              <a:t> by the author of this study. </a:t>
            </a:r>
            <a:endParaRPr lang="en-GB" dirty="0"/>
          </a:p>
        </p:txBody>
      </p:sp>
      <p:sp>
        <p:nvSpPr>
          <p:cNvPr id="4" name="Slide Number Placeholder 3"/>
          <p:cNvSpPr>
            <a:spLocks noGrp="1"/>
          </p:cNvSpPr>
          <p:nvPr>
            <p:ph type="sldNum" sz="quarter" idx="5"/>
          </p:nvPr>
        </p:nvSpPr>
        <p:spPr/>
        <p:txBody>
          <a:bodyPr/>
          <a:lstStyle/>
          <a:p>
            <a:fld id="{AA367D8A-59DC-4DFC-8E7B-33BE3EEC5244}" type="slidenum">
              <a:rPr lang="en-GB" smtClean="0"/>
              <a:t>3</a:t>
            </a:fld>
            <a:endParaRPr lang="en-GB"/>
          </a:p>
        </p:txBody>
      </p:sp>
    </p:spTree>
    <p:extLst>
      <p:ext uri="{BB962C8B-B14F-4D97-AF65-F5344CB8AC3E}">
        <p14:creationId xmlns:p14="http://schemas.microsoft.com/office/powerpoint/2010/main" val="2465729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Three major articles that are identified two conduct the systematic literature review. All of the identified studies have focused on the impact of the CBT on children and adolescents with anxiety disorder in the UK. The first research study was performed by James et al. (2020). The second research study was performed by Crawley et al. (2013) and the third research study was performed by Stallard et al. (2014). </a:t>
            </a:r>
            <a:endParaRPr lang="en-GB" dirty="0"/>
          </a:p>
        </p:txBody>
      </p:sp>
      <p:sp>
        <p:nvSpPr>
          <p:cNvPr id="4" name="Slide Number Placeholder 3"/>
          <p:cNvSpPr>
            <a:spLocks noGrp="1"/>
          </p:cNvSpPr>
          <p:nvPr>
            <p:ph type="sldNum" sz="quarter" idx="5"/>
          </p:nvPr>
        </p:nvSpPr>
        <p:spPr/>
        <p:txBody>
          <a:bodyPr/>
          <a:lstStyle/>
          <a:p>
            <a:fld id="{AA367D8A-59DC-4DFC-8E7B-33BE3EEC5244}" type="slidenum">
              <a:rPr lang="en-GB" smtClean="0"/>
              <a:t>4</a:t>
            </a:fld>
            <a:endParaRPr lang="en-GB"/>
          </a:p>
        </p:txBody>
      </p:sp>
    </p:spTree>
    <p:extLst>
      <p:ext uri="{BB962C8B-B14F-4D97-AF65-F5344CB8AC3E}">
        <p14:creationId xmlns:p14="http://schemas.microsoft.com/office/powerpoint/2010/main" val="41479859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Three key themes that are developed in this study by the author to answer to the research objectives are the feasibility of CBT for children and adolescents with anxiety disorder, availability and provision of CBT for children and adolescent with anxiety disorder and lastly the effectiveness of the CBT for children and adolescent with anxiety disorder. An open coding approach has been followed by the author to generate the above mentioned themes where the main foundation of developing the themes were the findings of three articles mentioned in the previous slide. </a:t>
            </a:r>
            <a:endParaRPr lang="en-GB" dirty="0"/>
          </a:p>
        </p:txBody>
      </p:sp>
      <p:sp>
        <p:nvSpPr>
          <p:cNvPr id="4" name="Slide Number Placeholder 3"/>
          <p:cNvSpPr>
            <a:spLocks noGrp="1"/>
          </p:cNvSpPr>
          <p:nvPr>
            <p:ph type="sldNum" sz="quarter" idx="5"/>
          </p:nvPr>
        </p:nvSpPr>
        <p:spPr/>
        <p:txBody>
          <a:bodyPr/>
          <a:lstStyle/>
          <a:p>
            <a:fld id="{AA367D8A-59DC-4DFC-8E7B-33BE3EEC5244}" type="slidenum">
              <a:rPr lang="en-GB" smtClean="0"/>
              <a:t>5</a:t>
            </a:fld>
            <a:endParaRPr lang="en-GB"/>
          </a:p>
        </p:txBody>
      </p:sp>
    </p:spTree>
    <p:extLst>
      <p:ext uri="{BB962C8B-B14F-4D97-AF65-F5344CB8AC3E}">
        <p14:creationId xmlns:p14="http://schemas.microsoft.com/office/powerpoint/2010/main" val="25287949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Key findings that are obtained by the author of this study are as follows: </a:t>
            </a:r>
          </a:p>
          <a:p>
            <a:r>
              <a:rPr lang="en-US" dirty="0"/>
              <a:t>According to James et al. (2020), CBT was found to have a significant outcome on children and adolescents with anxiety disorders in the UK in terms of an improved cognitive function. </a:t>
            </a:r>
          </a:p>
          <a:p>
            <a:r>
              <a:rPr lang="en-US" dirty="0"/>
              <a:t>According to Crawley et al. (2013), CBT was identified as an acceptable, feasible and beneficial non-pharmacological therapy for children and adolescents with anxiety disorders. </a:t>
            </a:r>
          </a:p>
          <a:p>
            <a:r>
              <a:rPr lang="en-US" dirty="0"/>
              <a:t>According to Stallard et al. (2014), CBT when delivered by training teachers to children and adolescents with anxiety disorders was not as effective as the CBT delivered by health professionals. </a:t>
            </a:r>
          </a:p>
          <a:p>
            <a:endParaRPr lang="en-GB" dirty="0"/>
          </a:p>
        </p:txBody>
      </p:sp>
      <p:sp>
        <p:nvSpPr>
          <p:cNvPr id="4" name="Slide Number Placeholder 3"/>
          <p:cNvSpPr>
            <a:spLocks noGrp="1"/>
          </p:cNvSpPr>
          <p:nvPr>
            <p:ph type="sldNum" sz="quarter" idx="5"/>
          </p:nvPr>
        </p:nvSpPr>
        <p:spPr/>
        <p:txBody>
          <a:bodyPr/>
          <a:lstStyle/>
          <a:p>
            <a:fld id="{AA367D8A-59DC-4DFC-8E7B-33BE3EEC5244}" type="slidenum">
              <a:rPr lang="en-GB" smtClean="0"/>
              <a:t>6</a:t>
            </a:fld>
            <a:endParaRPr lang="en-GB"/>
          </a:p>
        </p:txBody>
      </p:sp>
    </p:spTree>
    <p:extLst>
      <p:ext uri="{BB962C8B-B14F-4D97-AF65-F5344CB8AC3E}">
        <p14:creationId xmlns:p14="http://schemas.microsoft.com/office/powerpoint/2010/main" val="1660503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Like all other systematic review, this study also has key strengths and limitations. For example, the key strength of this study is its comprehensive approach of representing the data. This is the first systematic review in the UK to determine the feasibility and effectiveness of the CBT for children and adolescents with anxiety disorders. Two-step screening approach has also increased the strength of the study as it helped in identifying relevant or accurate secondary resources only. Despite such strengths a limited amount of resources to define the research finding was identified as one of the key limitations of the study. Lack of validity and reliability due to heterogeneity was also identified by the author. </a:t>
            </a:r>
            <a:endParaRPr lang="en-GB" dirty="0"/>
          </a:p>
        </p:txBody>
      </p:sp>
      <p:sp>
        <p:nvSpPr>
          <p:cNvPr id="4" name="Slide Number Placeholder 3"/>
          <p:cNvSpPr>
            <a:spLocks noGrp="1"/>
          </p:cNvSpPr>
          <p:nvPr>
            <p:ph type="sldNum" sz="quarter" idx="5"/>
          </p:nvPr>
        </p:nvSpPr>
        <p:spPr/>
        <p:txBody>
          <a:bodyPr/>
          <a:lstStyle/>
          <a:p>
            <a:fld id="{AA367D8A-59DC-4DFC-8E7B-33BE3EEC5244}" type="slidenum">
              <a:rPr lang="en-GB" smtClean="0"/>
              <a:t>7</a:t>
            </a:fld>
            <a:endParaRPr lang="en-GB"/>
          </a:p>
        </p:txBody>
      </p:sp>
    </p:spTree>
    <p:extLst>
      <p:ext uri="{BB962C8B-B14F-4D97-AF65-F5344CB8AC3E}">
        <p14:creationId xmlns:p14="http://schemas.microsoft.com/office/powerpoint/2010/main" val="27827353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Considering the identified limitations and scope of practice, it can be stated that, a further scope is there to conduct a primary qualitative study. The author could have enhanced the validity of the research study by using a more amount of primary research data. A critical appraisal of articles can be used assess or evaluate validity of key findings. Further scope to study barriers and facilitators of the CBT for anxiety disorders in the UK. </a:t>
            </a:r>
            <a:endParaRPr lang="en-GB" dirty="0"/>
          </a:p>
        </p:txBody>
      </p:sp>
      <p:sp>
        <p:nvSpPr>
          <p:cNvPr id="4" name="Slide Number Placeholder 3"/>
          <p:cNvSpPr>
            <a:spLocks noGrp="1"/>
          </p:cNvSpPr>
          <p:nvPr>
            <p:ph type="sldNum" sz="quarter" idx="5"/>
          </p:nvPr>
        </p:nvSpPr>
        <p:spPr/>
        <p:txBody>
          <a:bodyPr/>
          <a:lstStyle/>
          <a:p>
            <a:fld id="{AA367D8A-59DC-4DFC-8E7B-33BE3EEC5244}" type="slidenum">
              <a:rPr lang="en-GB" smtClean="0"/>
              <a:t>8</a:t>
            </a:fld>
            <a:endParaRPr lang="en-GB"/>
          </a:p>
        </p:txBody>
      </p:sp>
    </p:spTree>
    <p:extLst>
      <p:ext uri="{BB962C8B-B14F-4D97-AF65-F5344CB8AC3E}">
        <p14:creationId xmlns:p14="http://schemas.microsoft.com/office/powerpoint/2010/main" val="42236886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Considering all the above-mentioned facts and findings it can be stated that, in this study, a systematic review has been performed by the author where the consideration was specifically given to secondary data sources. A specific focus was given on the effectiveness of the CBT for anxiety disorder among children and adolescents. CBT has also been found to be effective in terms of enhancing the cognitive function of individuals. </a:t>
            </a:r>
            <a:endParaRPr lang="en-GB" dirty="0"/>
          </a:p>
        </p:txBody>
      </p:sp>
      <p:sp>
        <p:nvSpPr>
          <p:cNvPr id="4" name="Slide Number Placeholder 3"/>
          <p:cNvSpPr>
            <a:spLocks noGrp="1"/>
          </p:cNvSpPr>
          <p:nvPr>
            <p:ph type="sldNum" sz="quarter" idx="5"/>
          </p:nvPr>
        </p:nvSpPr>
        <p:spPr/>
        <p:txBody>
          <a:bodyPr/>
          <a:lstStyle/>
          <a:p>
            <a:fld id="{AA367D8A-59DC-4DFC-8E7B-33BE3EEC5244}" type="slidenum">
              <a:rPr lang="en-GB" smtClean="0"/>
              <a:t>9</a:t>
            </a:fld>
            <a:endParaRPr lang="en-GB"/>
          </a:p>
        </p:txBody>
      </p:sp>
    </p:spTree>
    <p:extLst>
      <p:ext uri="{BB962C8B-B14F-4D97-AF65-F5344CB8AC3E}">
        <p14:creationId xmlns:p14="http://schemas.microsoft.com/office/powerpoint/2010/main" val="930825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0B0F79F-2525-46DD-A531-260434C44A11}" type="datetimeFigureOut">
              <a:rPr lang="en-IN" smtClean="0"/>
              <a:t>07-12-2022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6AB3776-BB2D-4901-A349-16855B59E3F4}" type="slidenum">
              <a:rPr lang="en-IN" smtClean="0"/>
              <a:t>‹#›</a:t>
            </a:fld>
            <a:endParaRPr lang="en-IN"/>
          </a:p>
        </p:txBody>
      </p:sp>
    </p:spTree>
    <p:extLst>
      <p:ext uri="{BB962C8B-B14F-4D97-AF65-F5344CB8AC3E}">
        <p14:creationId xmlns:p14="http://schemas.microsoft.com/office/powerpoint/2010/main" val="11345796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B0F79F-2525-46DD-A531-260434C44A11}" type="datetimeFigureOut">
              <a:rPr lang="en-IN" smtClean="0"/>
              <a:t>07-12-2022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6AB3776-BB2D-4901-A349-16855B59E3F4}" type="slidenum">
              <a:rPr lang="en-IN" smtClean="0"/>
              <a:t>‹#›</a:t>
            </a:fld>
            <a:endParaRPr lang="en-IN"/>
          </a:p>
        </p:txBody>
      </p:sp>
    </p:spTree>
    <p:extLst>
      <p:ext uri="{BB962C8B-B14F-4D97-AF65-F5344CB8AC3E}">
        <p14:creationId xmlns:p14="http://schemas.microsoft.com/office/powerpoint/2010/main" val="21932816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B0F79F-2525-46DD-A531-260434C44A11}" type="datetimeFigureOut">
              <a:rPr lang="en-IN" smtClean="0"/>
              <a:t>07-12-2022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6AB3776-BB2D-4901-A349-16855B59E3F4}" type="slidenum">
              <a:rPr lang="en-IN" smtClean="0"/>
              <a:t>‹#›</a:t>
            </a:fld>
            <a:endParaRPr lang="en-IN"/>
          </a:p>
        </p:txBody>
      </p:sp>
    </p:spTree>
    <p:extLst>
      <p:ext uri="{BB962C8B-B14F-4D97-AF65-F5344CB8AC3E}">
        <p14:creationId xmlns:p14="http://schemas.microsoft.com/office/powerpoint/2010/main" val="8207583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0B0F79F-2525-46DD-A531-260434C44A11}" type="datetimeFigureOut">
              <a:rPr lang="en-IN" smtClean="0"/>
              <a:t>07-12-2022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6AB3776-BB2D-4901-A349-16855B59E3F4}" type="slidenum">
              <a:rPr lang="en-IN" smtClean="0"/>
              <a:t>‹#›</a:t>
            </a:fld>
            <a:endParaRPr lang="en-IN"/>
          </a:p>
        </p:txBody>
      </p:sp>
    </p:spTree>
    <p:extLst>
      <p:ext uri="{BB962C8B-B14F-4D97-AF65-F5344CB8AC3E}">
        <p14:creationId xmlns:p14="http://schemas.microsoft.com/office/powerpoint/2010/main" val="28217305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0B0F79F-2525-46DD-A531-260434C44A11}" type="datetimeFigureOut">
              <a:rPr lang="en-IN" smtClean="0"/>
              <a:t>07-12-2022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D6AB3776-BB2D-4901-A349-16855B59E3F4}" type="slidenum">
              <a:rPr lang="en-IN" smtClean="0"/>
              <a:t>‹#›</a:t>
            </a:fld>
            <a:endParaRPr lang="en-IN"/>
          </a:p>
        </p:txBody>
      </p:sp>
    </p:spTree>
    <p:extLst>
      <p:ext uri="{BB962C8B-B14F-4D97-AF65-F5344CB8AC3E}">
        <p14:creationId xmlns:p14="http://schemas.microsoft.com/office/powerpoint/2010/main" val="15269056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0B0F79F-2525-46DD-A531-260434C44A11}" type="datetimeFigureOut">
              <a:rPr lang="en-IN" smtClean="0"/>
              <a:t>07-12-2022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D6AB3776-BB2D-4901-A349-16855B59E3F4}" type="slidenum">
              <a:rPr lang="en-IN" smtClean="0"/>
              <a:t>‹#›</a:t>
            </a:fld>
            <a:endParaRPr lang="en-IN"/>
          </a:p>
        </p:txBody>
      </p:sp>
    </p:spTree>
    <p:extLst>
      <p:ext uri="{BB962C8B-B14F-4D97-AF65-F5344CB8AC3E}">
        <p14:creationId xmlns:p14="http://schemas.microsoft.com/office/powerpoint/2010/main" val="14155861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B0F79F-2525-46DD-A531-260434C44A11}" type="datetimeFigureOut">
              <a:rPr lang="en-IN" smtClean="0"/>
              <a:t>07-12-2022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D6AB3776-BB2D-4901-A349-16855B59E3F4}" type="slidenum">
              <a:rPr lang="en-IN" smtClean="0"/>
              <a:t>‹#›</a:t>
            </a:fld>
            <a:endParaRPr lang="en-IN"/>
          </a:p>
        </p:txBody>
      </p:sp>
    </p:spTree>
    <p:extLst>
      <p:ext uri="{BB962C8B-B14F-4D97-AF65-F5344CB8AC3E}">
        <p14:creationId xmlns:p14="http://schemas.microsoft.com/office/powerpoint/2010/main" val="2414272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0B0F79F-2525-46DD-A531-260434C44A11}" type="datetimeFigureOut">
              <a:rPr lang="en-IN" smtClean="0"/>
              <a:t>07-12-2022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6AB3776-BB2D-4901-A349-16855B59E3F4}" type="slidenum">
              <a:rPr lang="en-IN" smtClean="0"/>
              <a:t>‹#›</a:t>
            </a:fld>
            <a:endParaRPr lang="en-IN"/>
          </a:p>
        </p:txBody>
      </p:sp>
    </p:spTree>
    <p:extLst>
      <p:ext uri="{BB962C8B-B14F-4D97-AF65-F5344CB8AC3E}">
        <p14:creationId xmlns:p14="http://schemas.microsoft.com/office/powerpoint/2010/main" val="36879651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0B0F79F-2525-46DD-A531-260434C44A11}" type="datetimeFigureOut">
              <a:rPr lang="en-IN" smtClean="0"/>
              <a:t>07-12-2022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6AB3776-BB2D-4901-A349-16855B59E3F4}" type="slidenum">
              <a:rPr lang="en-IN" smtClean="0"/>
              <a:t>‹#›</a:t>
            </a:fld>
            <a:endParaRPr lang="en-IN"/>
          </a:p>
        </p:txBody>
      </p:sp>
    </p:spTree>
    <p:extLst>
      <p:ext uri="{BB962C8B-B14F-4D97-AF65-F5344CB8AC3E}">
        <p14:creationId xmlns:p14="http://schemas.microsoft.com/office/powerpoint/2010/main" val="27767519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B0F79F-2525-46DD-A531-260434C44A11}" type="datetimeFigureOut">
              <a:rPr lang="en-IN" smtClean="0"/>
              <a:t>07-12-2022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6AB3776-BB2D-4901-A349-16855B59E3F4}" type="slidenum">
              <a:rPr lang="en-IN" smtClean="0"/>
              <a:t>‹#›</a:t>
            </a:fld>
            <a:endParaRPr lang="en-IN"/>
          </a:p>
        </p:txBody>
      </p:sp>
    </p:spTree>
    <p:extLst>
      <p:ext uri="{BB962C8B-B14F-4D97-AF65-F5344CB8AC3E}">
        <p14:creationId xmlns:p14="http://schemas.microsoft.com/office/powerpoint/2010/main" val="22179330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B0F79F-2525-46DD-A531-260434C44A11}" type="datetimeFigureOut">
              <a:rPr lang="en-IN" smtClean="0"/>
              <a:t>07-12-2022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6AB3776-BB2D-4901-A349-16855B59E3F4}" type="slidenum">
              <a:rPr lang="en-IN" smtClean="0"/>
              <a:t>‹#›</a:t>
            </a:fld>
            <a:endParaRPr lang="en-IN"/>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8866432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B0F79F-2525-46DD-A531-260434C44A11}" type="datetimeFigureOut">
              <a:rPr lang="en-IN" smtClean="0"/>
              <a:t>07-12-2022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6AB3776-BB2D-4901-A349-16855B59E3F4}" type="slidenum">
              <a:rPr lang="en-IN" smtClean="0"/>
              <a:t>‹#›</a:t>
            </a:fld>
            <a:endParaRPr lang="en-IN"/>
          </a:p>
        </p:txBody>
      </p:sp>
    </p:spTree>
    <p:extLst>
      <p:ext uri="{BB962C8B-B14F-4D97-AF65-F5344CB8AC3E}">
        <p14:creationId xmlns:p14="http://schemas.microsoft.com/office/powerpoint/2010/main" val="37730028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B0F79F-2525-46DD-A531-260434C44A11}" type="datetimeFigureOut">
              <a:rPr lang="en-IN" smtClean="0"/>
              <a:t>07-12-2022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6AB3776-BB2D-4901-A349-16855B59E3F4}"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7586590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B0F79F-2525-46DD-A531-260434C44A11}" type="datetimeFigureOut">
              <a:rPr lang="en-IN" smtClean="0"/>
              <a:t>07-12-2022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6AB3776-BB2D-4901-A349-16855B59E3F4}" type="slidenum">
              <a:rPr lang="en-IN" smtClean="0"/>
              <a:t>‹#›</a:t>
            </a:fld>
            <a:endParaRPr lang="en-IN"/>
          </a:p>
        </p:txBody>
      </p:sp>
    </p:spTree>
    <p:extLst>
      <p:ext uri="{BB962C8B-B14F-4D97-AF65-F5344CB8AC3E}">
        <p14:creationId xmlns:p14="http://schemas.microsoft.com/office/powerpoint/2010/main" val="24098192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B0F79F-2525-46DD-A531-260434C44A11}" type="datetimeFigureOut">
              <a:rPr lang="en-IN" smtClean="0"/>
              <a:t>07-12-2022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6AB3776-BB2D-4901-A349-16855B59E3F4}" type="slidenum">
              <a:rPr lang="en-IN" smtClean="0"/>
              <a:t>‹#›</a:t>
            </a:fld>
            <a:endParaRPr lang="en-IN"/>
          </a:p>
        </p:txBody>
      </p:sp>
    </p:spTree>
    <p:extLst>
      <p:ext uri="{BB962C8B-B14F-4D97-AF65-F5344CB8AC3E}">
        <p14:creationId xmlns:p14="http://schemas.microsoft.com/office/powerpoint/2010/main" val="36572951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B0F79F-2525-46DD-A531-260434C44A11}" type="datetimeFigureOut">
              <a:rPr lang="en-IN" smtClean="0"/>
              <a:t>07-12-2022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6AB3776-BB2D-4901-A349-16855B59E3F4}" type="slidenum">
              <a:rPr lang="en-IN" smtClean="0"/>
              <a:t>‹#›</a:t>
            </a:fld>
            <a:endParaRPr lang="en-IN"/>
          </a:p>
        </p:txBody>
      </p:sp>
    </p:spTree>
    <p:extLst>
      <p:ext uri="{BB962C8B-B14F-4D97-AF65-F5344CB8AC3E}">
        <p14:creationId xmlns:p14="http://schemas.microsoft.com/office/powerpoint/2010/main" val="141453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0B0F79F-2525-46DD-A531-260434C44A11}" type="datetimeFigureOut">
              <a:rPr lang="en-IN" smtClean="0"/>
              <a:t>07-12-2022</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6AB3776-BB2D-4901-A349-16855B59E3F4}" type="slidenum">
              <a:rPr lang="en-IN" smtClean="0"/>
              <a:t>‹#›</a:t>
            </a:fld>
            <a:endParaRPr lang="en-IN"/>
          </a:p>
        </p:txBody>
      </p:sp>
    </p:spTree>
    <p:extLst>
      <p:ext uri="{BB962C8B-B14F-4D97-AF65-F5344CB8AC3E}">
        <p14:creationId xmlns:p14="http://schemas.microsoft.com/office/powerpoint/2010/main" val="2518316378"/>
      </p:ext>
    </p:extLst>
  </p:cSld>
  <p:clrMap bg1="dk1" tx1="lt1" bg2="dk2" tx2="lt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 id="2147483755" r:id="rId12"/>
    <p:sldLayoutId id="2147483756" r:id="rId13"/>
    <p:sldLayoutId id="2147483757" r:id="rId14"/>
    <p:sldLayoutId id="2147483758" r:id="rId15"/>
    <p:sldLayoutId id="21474837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9470535-3267-4567-91FA-25EE8845339E}"/>
              </a:ext>
            </a:extLst>
          </p:cNvPr>
          <p:cNvSpPr txBox="1"/>
          <p:nvPr/>
        </p:nvSpPr>
        <p:spPr>
          <a:xfrm>
            <a:off x="640079" y="766811"/>
            <a:ext cx="5262015" cy="4955045"/>
          </a:xfrm>
          <a:prstGeom prst="rect">
            <a:avLst/>
          </a:prstGeom>
        </p:spPr>
        <p:txBody>
          <a:bodyPr vert="horz" lIns="45720" tIns="45720" rIns="45720" bIns="45720" rtlCol="0">
            <a:normAutofit fontScale="92500" lnSpcReduction="10000"/>
          </a:bodyPr>
          <a:lstStyle/>
          <a:p>
            <a:pPr defTabSz="914400">
              <a:lnSpc>
                <a:spcPct val="90000"/>
              </a:lnSpc>
              <a:spcBef>
                <a:spcPct val="0"/>
              </a:spcBef>
              <a:spcAft>
                <a:spcPts val="600"/>
              </a:spcAft>
              <a:buClr>
                <a:schemeClr val="accent1"/>
              </a:buClr>
            </a:pPr>
            <a:r>
              <a:rPr lang="en-US" sz="2400" b="1" cap="all" spc="200" baseline="0" dirty="0"/>
              <a:t>TOPIC: EFFECTIVENESS OF COGNITIVE BEHAVIOURAL THERAPY AMONG CHILDREN AND ADOLESCENTS WITH ANXIETY DISORDER IN THE UNITED KINGDOM (UK)</a:t>
            </a:r>
          </a:p>
          <a:p>
            <a:pPr defTabSz="914400">
              <a:lnSpc>
                <a:spcPct val="90000"/>
              </a:lnSpc>
              <a:spcBef>
                <a:spcPct val="0"/>
              </a:spcBef>
              <a:spcAft>
                <a:spcPts val="600"/>
              </a:spcAft>
              <a:buClr>
                <a:schemeClr val="accent1"/>
              </a:buClr>
            </a:pPr>
            <a:br>
              <a:rPr lang="en-US" sz="2000" b="1" cap="all" spc="200" dirty="0"/>
            </a:br>
            <a:endParaRPr lang="en-US" sz="2000" b="1" cap="all" spc="200" dirty="0"/>
          </a:p>
          <a:p>
            <a:pPr defTabSz="914400">
              <a:lnSpc>
                <a:spcPct val="90000"/>
              </a:lnSpc>
              <a:spcBef>
                <a:spcPct val="0"/>
              </a:spcBef>
              <a:spcAft>
                <a:spcPts val="600"/>
              </a:spcAft>
              <a:buClr>
                <a:schemeClr val="accent1"/>
              </a:buClr>
            </a:pPr>
            <a:endParaRPr lang="en-US" sz="2000" b="1" cap="all" spc="200" baseline="0" dirty="0"/>
          </a:p>
          <a:p>
            <a:pPr defTabSz="914400">
              <a:lnSpc>
                <a:spcPct val="90000"/>
              </a:lnSpc>
              <a:spcBef>
                <a:spcPct val="0"/>
              </a:spcBef>
              <a:spcAft>
                <a:spcPts val="600"/>
              </a:spcAft>
              <a:buClr>
                <a:schemeClr val="accent1"/>
              </a:buClr>
            </a:pPr>
            <a:endParaRPr lang="en-US" sz="2000" b="1" cap="all" spc="200" dirty="0"/>
          </a:p>
          <a:p>
            <a:pPr defTabSz="914400">
              <a:lnSpc>
                <a:spcPct val="90000"/>
              </a:lnSpc>
              <a:spcBef>
                <a:spcPct val="0"/>
              </a:spcBef>
              <a:spcAft>
                <a:spcPts val="600"/>
              </a:spcAft>
              <a:buClr>
                <a:schemeClr val="accent1"/>
              </a:buClr>
            </a:pPr>
            <a:endParaRPr lang="en-US" sz="2000" b="1" cap="all" spc="200" baseline="0" dirty="0"/>
          </a:p>
          <a:p>
            <a:pPr defTabSz="914400">
              <a:lnSpc>
                <a:spcPct val="90000"/>
              </a:lnSpc>
              <a:spcBef>
                <a:spcPct val="0"/>
              </a:spcBef>
              <a:spcAft>
                <a:spcPts val="600"/>
              </a:spcAft>
              <a:buClr>
                <a:schemeClr val="accent1"/>
              </a:buClr>
            </a:pPr>
            <a:endParaRPr lang="en-US" sz="2000" b="1" cap="all" spc="200" dirty="0"/>
          </a:p>
          <a:p>
            <a:pPr defTabSz="914400">
              <a:lnSpc>
                <a:spcPct val="90000"/>
              </a:lnSpc>
              <a:spcBef>
                <a:spcPct val="0"/>
              </a:spcBef>
              <a:spcAft>
                <a:spcPts val="600"/>
              </a:spcAft>
              <a:buClr>
                <a:schemeClr val="accent1"/>
              </a:buClr>
            </a:pPr>
            <a:r>
              <a:rPr lang="nl-NL" sz="2000" b="1" cap="all" spc="200" baseline="0" dirty="0"/>
              <a:t>Student name: Catalina Dragoi</a:t>
            </a:r>
          </a:p>
          <a:p>
            <a:pPr defTabSz="914400">
              <a:lnSpc>
                <a:spcPct val="90000"/>
              </a:lnSpc>
              <a:spcBef>
                <a:spcPct val="0"/>
              </a:spcBef>
              <a:spcAft>
                <a:spcPts val="600"/>
              </a:spcAft>
              <a:buClr>
                <a:schemeClr val="accent1"/>
              </a:buClr>
            </a:pPr>
            <a:r>
              <a:rPr lang="nl-NL" sz="2000" b="1" cap="all" spc="200" baseline="0" dirty="0"/>
              <a:t>Student ID: 2022850</a:t>
            </a:r>
          </a:p>
          <a:p>
            <a:pPr defTabSz="914400">
              <a:lnSpc>
                <a:spcPct val="90000"/>
              </a:lnSpc>
              <a:spcBef>
                <a:spcPct val="0"/>
              </a:spcBef>
              <a:spcAft>
                <a:spcPts val="600"/>
              </a:spcAft>
              <a:buClr>
                <a:schemeClr val="accent1"/>
              </a:buClr>
            </a:pPr>
            <a:r>
              <a:rPr lang="en-GB" sz="2200" b="1" dirty="0"/>
              <a:t>LECTURER NAME: RACHAEL COHEN</a:t>
            </a:r>
          </a:p>
          <a:p>
            <a:pPr defTabSz="914400">
              <a:lnSpc>
                <a:spcPct val="90000"/>
              </a:lnSpc>
              <a:spcBef>
                <a:spcPct val="0"/>
              </a:spcBef>
              <a:spcAft>
                <a:spcPts val="600"/>
              </a:spcAft>
              <a:buClr>
                <a:schemeClr val="accent1"/>
              </a:buClr>
            </a:pPr>
            <a:r>
              <a:rPr lang="en-US" sz="2000" b="1" cap="all" spc="200" baseline="0" dirty="0"/>
              <a:t>Module code: BMHP5005</a:t>
            </a:r>
          </a:p>
        </p:txBody>
      </p:sp>
      <p:pic>
        <p:nvPicPr>
          <p:cNvPr id="6" name="Picture 5">
            <a:extLst>
              <a:ext uri="{FF2B5EF4-FFF2-40B4-BE49-F238E27FC236}">
                <a16:creationId xmlns:a16="http://schemas.microsoft.com/office/drawing/2014/main" id="{3D94D6FD-11D7-41D7-BCFF-99AC47C20584}"/>
              </a:ext>
            </a:extLst>
          </p:cNvPr>
          <p:cNvPicPr>
            <a:picLocks noChangeAspect="1"/>
          </p:cNvPicPr>
          <p:nvPr/>
        </p:nvPicPr>
        <p:blipFill rotWithShape="1">
          <a:blip r:embed="rId2">
            <a:extLst>
              <a:ext uri="{28A0092B-C50C-407E-A947-70E740481C1C}">
                <a14:useLocalDpi xmlns:a14="http://schemas.microsoft.com/office/drawing/2010/main" val="0"/>
              </a:ext>
            </a:extLst>
          </a:blip>
          <a:srcRect l="17755" t="16004" r="12816" b="8727"/>
          <a:stretch/>
        </p:blipFill>
        <p:spPr>
          <a:xfrm>
            <a:off x="5902094" y="1769146"/>
            <a:ext cx="6327432" cy="3849985"/>
          </a:xfrm>
          <a:prstGeom prst="rect">
            <a:avLst/>
          </a:prstGeom>
          <a:solidFill>
            <a:srgbClr val="FFFFFF">
              <a:shade val="85000"/>
            </a:srgbClr>
          </a:solidFill>
        </p:spPr>
      </p:pic>
      <p:sp>
        <p:nvSpPr>
          <p:cNvPr id="4" name="TextBox 3">
            <a:extLst>
              <a:ext uri="{FF2B5EF4-FFF2-40B4-BE49-F238E27FC236}">
                <a16:creationId xmlns:a16="http://schemas.microsoft.com/office/drawing/2014/main" id="{A2CCDD7E-A860-7CF1-311C-16E43871E2DE}"/>
              </a:ext>
            </a:extLst>
          </p:cNvPr>
          <p:cNvSpPr txBox="1"/>
          <p:nvPr/>
        </p:nvSpPr>
        <p:spPr>
          <a:xfrm>
            <a:off x="3049229" y="3244334"/>
            <a:ext cx="6098458" cy="369332"/>
          </a:xfrm>
          <a:prstGeom prst="rect">
            <a:avLst/>
          </a:prstGeom>
          <a:noFill/>
        </p:spPr>
        <p:txBody>
          <a:bodyPr wrap="square">
            <a:spAutoFit/>
          </a:bodyPr>
          <a:lstStyle/>
          <a:p>
            <a:r>
              <a:rPr lang="en-GB" dirty="0"/>
              <a:t>:  </a:t>
            </a:r>
          </a:p>
        </p:txBody>
      </p:sp>
    </p:spTree>
    <p:extLst>
      <p:ext uri="{BB962C8B-B14F-4D97-AF65-F5344CB8AC3E}">
        <p14:creationId xmlns:p14="http://schemas.microsoft.com/office/powerpoint/2010/main" val="33210565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DB381ED-9031-47C6-9570-D085723E25AA}"/>
              </a:ext>
            </a:extLst>
          </p:cNvPr>
          <p:cNvSpPr txBox="1"/>
          <p:nvPr/>
        </p:nvSpPr>
        <p:spPr>
          <a:xfrm>
            <a:off x="1905409" y="586954"/>
            <a:ext cx="4812632" cy="584775"/>
          </a:xfrm>
          <a:prstGeom prst="rect">
            <a:avLst/>
          </a:prstGeom>
          <a:noFill/>
        </p:spPr>
        <p:txBody>
          <a:bodyPr wrap="square" rtlCol="0">
            <a:spAutoFit/>
          </a:bodyPr>
          <a:lstStyle/>
          <a:p>
            <a:r>
              <a:rPr lang="en-IN" sz="3200" b="1" dirty="0">
                <a:latin typeface="Times New Roman" panose="02020603050405020304" pitchFamily="18" charset="0"/>
                <a:cs typeface="Times New Roman" panose="02020603050405020304" pitchFamily="18" charset="0"/>
              </a:rPr>
              <a:t>Research aim  </a:t>
            </a:r>
          </a:p>
        </p:txBody>
      </p:sp>
      <p:sp>
        <p:nvSpPr>
          <p:cNvPr id="3" name="TextBox 2">
            <a:extLst>
              <a:ext uri="{FF2B5EF4-FFF2-40B4-BE49-F238E27FC236}">
                <a16:creationId xmlns:a16="http://schemas.microsoft.com/office/drawing/2014/main" id="{03684315-8314-43CA-91F2-4993B42CC08F}"/>
              </a:ext>
            </a:extLst>
          </p:cNvPr>
          <p:cNvSpPr txBox="1"/>
          <p:nvPr/>
        </p:nvSpPr>
        <p:spPr>
          <a:xfrm>
            <a:off x="673768" y="1443789"/>
            <a:ext cx="9946106" cy="1477328"/>
          </a:xfrm>
          <a:prstGeom prst="rect">
            <a:avLst/>
          </a:prstGeom>
          <a:noFill/>
        </p:spPr>
        <p:txBody>
          <a:bodyPr wrap="square" rtlCol="0">
            <a:spAutoFit/>
          </a:bodyPr>
          <a:lstStyle/>
          <a:p>
            <a:pPr algn="just"/>
            <a:r>
              <a:rPr lang="en-IN" sz="3000" dirty="0">
                <a:latin typeface="Times New Roman" panose="02020603050405020304" pitchFamily="18" charset="0"/>
                <a:cs typeface="Times New Roman" panose="02020603050405020304" pitchFamily="18" charset="0"/>
              </a:rPr>
              <a:t>The key aim of this study is to investigate the effectiveness of the Cognitive Behavioural Therapy (CBT)  for anxiety disorders in Children and Adolescents in the UK</a:t>
            </a:r>
          </a:p>
        </p:txBody>
      </p:sp>
      <p:sp>
        <p:nvSpPr>
          <p:cNvPr id="4" name="TextBox 3">
            <a:extLst>
              <a:ext uri="{FF2B5EF4-FFF2-40B4-BE49-F238E27FC236}">
                <a16:creationId xmlns:a16="http://schemas.microsoft.com/office/drawing/2014/main" id="{8DAD8FC3-4528-47F2-8246-916FFC226BC2}"/>
              </a:ext>
            </a:extLst>
          </p:cNvPr>
          <p:cNvSpPr txBox="1"/>
          <p:nvPr/>
        </p:nvSpPr>
        <p:spPr>
          <a:xfrm>
            <a:off x="3332993" y="3188512"/>
            <a:ext cx="4812632" cy="584775"/>
          </a:xfrm>
          <a:prstGeom prst="rect">
            <a:avLst/>
          </a:prstGeom>
          <a:noFill/>
        </p:spPr>
        <p:txBody>
          <a:bodyPr wrap="square" rtlCol="0">
            <a:spAutoFit/>
          </a:bodyPr>
          <a:lstStyle/>
          <a:p>
            <a:r>
              <a:rPr lang="en-IN" sz="3200" b="1" dirty="0">
                <a:latin typeface="Times New Roman" panose="02020603050405020304" pitchFamily="18" charset="0"/>
                <a:cs typeface="Times New Roman" panose="02020603050405020304" pitchFamily="18" charset="0"/>
              </a:rPr>
              <a:t>Research objective </a:t>
            </a:r>
          </a:p>
        </p:txBody>
      </p:sp>
      <p:graphicFrame>
        <p:nvGraphicFramePr>
          <p:cNvPr id="9" name="TextBox 4">
            <a:extLst>
              <a:ext uri="{FF2B5EF4-FFF2-40B4-BE49-F238E27FC236}">
                <a16:creationId xmlns:a16="http://schemas.microsoft.com/office/drawing/2014/main" id="{D144F32E-6DA7-BF88-EE97-3F4B0F1AB616}"/>
              </a:ext>
            </a:extLst>
          </p:cNvPr>
          <p:cNvGraphicFramePr/>
          <p:nvPr>
            <p:extLst>
              <p:ext uri="{D42A27DB-BD31-4B8C-83A1-F6EECF244321}">
                <p14:modId xmlns:p14="http://schemas.microsoft.com/office/powerpoint/2010/main" val="2539412719"/>
              </p:ext>
            </p:extLst>
          </p:nvPr>
        </p:nvGraphicFramePr>
        <p:xfrm>
          <a:off x="673767" y="3936884"/>
          <a:ext cx="10796337" cy="2400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322408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62" name="Group 61">
            <a:extLst>
              <a:ext uri="{FF2B5EF4-FFF2-40B4-BE49-F238E27FC236}">
                <a16:creationId xmlns:a16="http://schemas.microsoft.com/office/drawing/2014/main" id="{D5FD13B3-3F58-4777-997E-5447AA079DE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63" name="Straight Connector 62">
              <a:extLst>
                <a:ext uri="{FF2B5EF4-FFF2-40B4-BE49-F238E27FC236}">
                  <a16:creationId xmlns:a16="http://schemas.microsoft.com/office/drawing/2014/main" id="{EFE7BD20-6D81-4370-9DB7-04C9B4E9FC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64" name="Straight Connector 63">
              <a:extLst>
                <a:ext uri="{FF2B5EF4-FFF2-40B4-BE49-F238E27FC236}">
                  <a16:creationId xmlns:a16="http://schemas.microsoft.com/office/drawing/2014/main" id="{E08F0ECF-D673-4442-A82C-CDA64905A96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65" name="Rectangle 23">
              <a:extLst>
                <a:ext uri="{FF2B5EF4-FFF2-40B4-BE49-F238E27FC236}">
                  <a16:creationId xmlns:a16="http://schemas.microsoft.com/office/drawing/2014/main" id="{2AF8E598-80EA-41AD-A0F3-9543D601A0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6" name="Rectangle 25">
              <a:extLst>
                <a:ext uri="{FF2B5EF4-FFF2-40B4-BE49-F238E27FC236}">
                  <a16:creationId xmlns:a16="http://schemas.microsoft.com/office/drawing/2014/main" id="{AC7D6F9C-7670-4ACC-ACE1-A6BD24F5CF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7" name="Isosceles Triangle 66">
              <a:extLst>
                <a:ext uri="{FF2B5EF4-FFF2-40B4-BE49-F238E27FC236}">
                  <a16:creationId xmlns:a16="http://schemas.microsoft.com/office/drawing/2014/main" id="{FF420142-D3AA-46D3-A3A5-250686CD7A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8" name="Rectangle 27">
              <a:extLst>
                <a:ext uri="{FF2B5EF4-FFF2-40B4-BE49-F238E27FC236}">
                  <a16:creationId xmlns:a16="http://schemas.microsoft.com/office/drawing/2014/main" id="{051037D6-83DE-41D6-9103-84ABD0FEEB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9" name="Rectangle 28">
              <a:extLst>
                <a:ext uri="{FF2B5EF4-FFF2-40B4-BE49-F238E27FC236}">
                  <a16:creationId xmlns:a16="http://schemas.microsoft.com/office/drawing/2014/main" id="{FCAED6F3-E1FA-489A-A2B1-E97972EB47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0" name="Rectangle 29">
              <a:extLst>
                <a:ext uri="{FF2B5EF4-FFF2-40B4-BE49-F238E27FC236}">
                  <a16:creationId xmlns:a16="http://schemas.microsoft.com/office/drawing/2014/main" id="{AA247423-55F2-4D5D-806A-BE33BE6B19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71" name="Isosceles Triangle 70">
              <a:extLst>
                <a:ext uri="{FF2B5EF4-FFF2-40B4-BE49-F238E27FC236}">
                  <a16:creationId xmlns:a16="http://schemas.microsoft.com/office/drawing/2014/main" id="{B2FE1F39-B712-4260-8DA6-3B6A941028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2" name="Isosceles Triangle 71">
              <a:extLst>
                <a:ext uri="{FF2B5EF4-FFF2-40B4-BE49-F238E27FC236}">
                  <a16:creationId xmlns:a16="http://schemas.microsoft.com/office/drawing/2014/main" id="{0259AF7F-DAB9-4EE7-BBEF-7B961E5CF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extBox 1">
            <a:extLst>
              <a:ext uri="{FF2B5EF4-FFF2-40B4-BE49-F238E27FC236}">
                <a16:creationId xmlns:a16="http://schemas.microsoft.com/office/drawing/2014/main" id="{E37042C0-5F83-4435-832A-865B4E174AB8}"/>
              </a:ext>
            </a:extLst>
          </p:cNvPr>
          <p:cNvSpPr txBox="1"/>
          <p:nvPr/>
        </p:nvSpPr>
        <p:spPr>
          <a:xfrm>
            <a:off x="5536734" y="609600"/>
            <a:ext cx="3737268" cy="1320800"/>
          </a:xfrm>
          <a:prstGeom prst="rect">
            <a:avLst/>
          </a:prstGeom>
        </p:spPr>
        <p:txBody>
          <a:bodyPr vert="horz" lIns="91440" tIns="45720" rIns="91440" bIns="45720" rtlCol="0" anchor="t">
            <a:normAutofit/>
          </a:bodyPr>
          <a:lstStyle/>
          <a:p>
            <a:pPr>
              <a:spcBef>
                <a:spcPct val="0"/>
              </a:spcBef>
              <a:spcAft>
                <a:spcPts val="600"/>
              </a:spcAft>
            </a:pPr>
            <a:r>
              <a:rPr lang="en-US" sz="3600" b="1">
                <a:solidFill>
                  <a:schemeClr val="accent1"/>
                </a:solidFill>
                <a:latin typeface="+mj-lt"/>
                <a:ea typeface="+mj-ea"/>
                <a:cs typeface="+mj-cs"/>
              </a:rPr>
              <a:t>Methods for data-collection </a:t>
            </a:r>
          </a:p>
        </p:txBody>
      </p:sp>
      <p:sp>
        <p:nvSpPr>
          <p:cNvPr id="3" name="TextBox 2">
            <a:extLst>
              <a:ext uri="{FF2B5EF4-FFF2-40B4-BE49-F238E27FC236}">
                <a16:creationId xmlns:a16="http://schemas.microsoft.com/office/drawing/2014/main" id="{45793938-C260-4F29-A404-592465E44457}"/>
              </a:ext>
            </a:extLst>
          </p:cNvPr>
          <p:cNvSpPr txBox="1"/>
          <p:nvPr/>
        </p:nvSpPr>
        <p:spPr>
          <a:xfrm>
            <a:off x="5209563" y="2160589"/>
            <a:ext cx="4064439" cy="3880773"/>
          </a:xfrm>
          <a:prstGeom prst="rect">
            <a:avLst/>
          </a:prstGeom>
        </p:spPr>
        <p:txBody>
          <a:bodyPr vert="horz" lIns="91440" tIns="45720" rIns="91440" bIns="45720" rtlCol="0">
            <a:normAutofit/>
          </a:bodyPr>
          <a:lstStyle/>
          <a:p>
            <a:pPr marL="457200" indent="-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rPr>
              <a:t>Use of an advanced search strategy using keywords and Booleans. </a:t>
            </a:r>
          </a:p>
          <a:p>
            <a:pPr marL="457200" indent="-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rPr>
              <a:t>Search through the University Library Database. </a:t>
            </a:r>
          </a:p>
          <a:p>
            <a:pPr marL="457200" indent="-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rPr>
              <a:t>Consideration of peer-reviewed and primary research articles. </a:t>
            </a:r>
          </a:p>
          <a:p>
            <a:pPr marL="457200" indent="-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rPr>
              <a:t>Current and authentic articles available on the said e-database. </a:t>
            </a:r>
          </a:p>
          <a:p>
            <a:pPr marL="457200" indent="-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rPr>
              <a:t>A two-step screening to identify appropriate articles for the secondary research. </a:t>
            </a:r>
          </a:p>
        </p:txBody>
      </p:sp>
      <p:pic>
        <p:nvPicPr>
          <p:cNvPr id="5" name="Picture 4" descr="Diagram&#10;&#10;Description automatically generated">
            <a:extLst>
              <a:ext uri="{FF2B5EF4-FFF2-40B4-BE49-F238E27FC236}">
                <a16:creationId xmlns:a16="http://schemas.microsoft.com/office/drawing/2014/main" id="{33CF94CB-697F-4BE8-9C7C-A0F34A85E78E}"/>
              </a:ext>
            </a:extLst>
          </p:cNvPr>
          <p:cNvPicPr>
            <a:picLocks noChangeAspect="1"/>
          </p:cNvPicPr>
          <p:nvPr/>
        </p:nvPicPr>
        <p:blipFill rotWithShape="1">
          <a:blip r:embed="rId3">
            <a:extLst>
              <a:ext uri="{28A0092B-C50C-407E-A947-70E740481C1C}">
                <a14:useLocalDpi xmlns:a14="http://schemas.microsoft.com/office/drawing/2010/main" val="0"/>
              </a:ext>
            </a:extLst>
          </a:blip>
          <a:srcRect l="6606" r="8031" b="7"/>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a:solidFill>
            <a:srgbClr val="FFFFFF">
              <a:shade val="85000"/>
            </a:srgbClr>
          </a:solidFill>
        </p:spPr>
      </p:pic>
      <p:sp>
        <p:nvSpPr>
          <p:cNvPr id="74" name="Isosceles Triangle 73">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56360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8CCDA10-9C71-456D-89B7-ED852A0DD7F2}"/>
              </a:ext>
            </a:extLst>
          </p:cNvPr>
          <p:cNvSpPr txBox="1"/>
          <p:nvPr/>
        </p:nvSpPr>
        <p:spPr>
          <a:xfrm>
            <a:off x="673767" y="350959"/>
            <a:ext cx="10619875" cy="584775"/>
          </a:xfrm>
          <a:prstGeom prst="rect">
            <a:avLst/>
          </a:prstGeom>
          <a:noFill/>
        </p:spPr>
        <p:txBody>
          <a:bodyPr wrap="square" rtlCol="0">
            <a:spAutoFit/>
          </a:bodyPr>
          <a:lstStyle/>
          <a:p>
            <a:r>
              <a:rPr lang="en-IN" sz="3200" b="1" dirty="0">
                <a:latin typeface="Times New Roman" panose="02020603050405020304" pitchFamily="18" charset="0"/>
                <a:cs typeface="Times New Roman" panose="02020603050405020304" pitchFamily="18" charset="0"/>
              </a:rPr>
              <a:t>Articles included in the systematic literature review</a:t>
            </a:r>
          </a:p>
        </p:txBody>
      </p:sp>
      <p:sp>
        <p:nvSpPr>
          <p:cNvPr id="3" name="TextBox 2">
            <a:extLst>
              <a:ext uri="{FF2B5EF4-FFF2-40B4-BE49-F238E27FC236}">
                <a16:creationId xmlns:a16="http://schemas.microsoft.com/office/drawing/2014/main" id="{E0B1D660-5557-47C0-86C9-1B760C9ABC60}"/>
              </a:ext>
            </a:extLst>
          </p:cNvPr>
          <p:cNvSpPr txBox="1"/>
          <p:nvPr/>
        </p:nvSpPr>
        <p:spPr>
          <a:xfrm>
            <a:off x="898357" y="1194375"/>
            <a:ext cx="9930063" cy="3785652"/>
          </a:xfrm>
          <a:prstGeom prst="rect">
            <a:avLst/>
          </a:prstGeom>
          <a:noFill/>
        </p:spPr>
        <p:txBody>
          <a:bodyPr wrap="square" rtlCol="0">
            <a:spAutoFit/>
          </a:bodyPr>
          <a:lstStyle/>
          <a:p>
            <a:pPr marL="457200" indent="-457200">
              <a:buFont typeface="Arial" panose="020B0604020202020204" pitchFamily="34" charset="0"/>
              <a:buChar char="•"/>
            </a:pPr>
            <a:r>
              <a:rPr lang="en-IN" sz="3000" dirty="0">
                <a:latin typeface="Times New Roman" panose="02020603050405020304" pitchFamily="18" charset="0"/>
                <a:cs typeface="Times New Roman" panose="02020603050405020304" pitchFamily="18" charset="0"/>
              </a:rPr>
              <a:t>A total of three articles are identified. </a:t>
            </a:r>
          </a:p>
          <a:p>
            <a:pPr marL="457200" indent="-457200">
              <a:buFont typeface="Arial" panose="020B0604020202020204" pitchFamily="34" charset="0"/>
              <a:buChar char="•"/>
            </a:pPr>
            <a:r>
              <a:rPr lang="en-IN" sz="3000" dirty="0">
                <a:latin typeface="Times New Roman" panose="02020603050405020304" pitchFamily="18" charset="0"/>
                <a:cs typeface="Times New Roman" panose="02020603050405020304" pitchFamily="18" charset="0"/>
              </a:rPr>
              <a:t>First article by James et al. (2020). </a:t>
            </a:r>
          </a:p>
          <a:p>
            <a:pPr marL="457200" indent="-457200">
              <a:buFont typeface="Arial" panose="020B0604020202020204" pitchFamily="34" charset="0"/>
              <a:buChar char="•"/>
            </a:pPr>
            <a:endParaRPr lang="en-IN" sz="3000" dirty="0">
              <a:latin typeface="Times New Roman" panose="02020603050405020304" pitchFamily="18" charset="0"/>
              <a:cs typeface="Times New Roman" panose="02020603050405020304" pitchFamily="18" charset="0"/>
            </a:endParaRPr>
          </a:p>
          <a:p>
            <a:endParaRPr lang="en-IN" sz="3000" dirty="0">
              <a:latin typeface="Times New Roman" panose="02020603050405020304" pitchFamily="18" charset="0"/>
              <a:cs typeface="Times New Roman" panose="02020603050405020304" pitchFamily="18" charset="0"/>
            </a:endParaRPr>
          </a:p>
          <a:p>
            <a:pPr marL="457200" indent="-457200">
              <a:buFont typeface="Arial" panose="020B0604020202020204" pitchFamily="34" charset="0"/>
              <a:buChar char="•"/>
            </a:pPr>
            <a:r>
              <a:rPr lang="en-IN" sz="3000" dirty="0">
                <a:latin typeface="Times New Roman" panose="02020603050405020304" pitchFamily="18" charset="0"/>
                <a:cs typeface="Times New Roman" panose="02020603050405020304" pitchFamily="18" charset="0"/>
              </a:rPr>
              <a:t>Second article by Crawley et al. (2013)</a:t>
            </a:r>
          </a:p>
          <a:p>
            <a:endParaRPr lang="en-IN" sz="3000" dirty="0">
              <a:latin typeface="Times New Roman" panose="02020603050405020304" pitchFamily="18" charset="0"/>
              <a:cs typeface="Times New Roman" panose="02020603050405020304" pitchFamily="18" charset="0"/>
            </a:endParaRPr>
          </a:p>
          <a:p>
            <a:endParaRPr lang="en-IN" sz="3000" dirty="0">
              <a:latin typeface="Times New Roman" panose="02020603050405020304" pitchFamily="18" charset="0"/>
              <a:cs typeface="Times New Roman" panose="02020603050405020304" pitchFamily="18" charset="0"/>
            </a:endParaRPr>
          </a:p>
          <a:p>
            <a:pPr marL="457200" indent="-457200">
              <a:buFont typeface="Arial" panose="020B0604020202020204" pitchFamily="34" charset="0"/>
              <a:buChar char="•"/>
            </a:pPr>
            <a:r>
              <a:rPr lang="en-IN" sz="3000" dirty="0">
                <a:latin typeface="Times New Roman" panose="02020603050405020304" pitchFamily="18" charset="0"/>
                <a:cs typeface="Times New Roman" panose="02020603050405020304" pitchFamily="18" charset="0"/>
              </a:rPr>
              <a:t>Third article by Stallard et al. (2014)</a:t>
            </a:r>
          </a:p>
        </p:txBody>
      </p:sp>
      <p:pic>
        <p:nvPicPr>
          <p:cNvPr id="7" name="Picture 6">
            <a:extLst>
              <a:ext uri="{FF2B5EF4-FFF2-40B4-BE49-F238E27FC236}">
                <a16:creationId xmlns:a16="http://schemas.microsoft.com/office/drawing/2014/main" id="{ACE0B75F-5C03-4E7F-A3F2-F068B523968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36760" y="5060831"/>
            <a:ext cx="7234824" cy="109618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9" name="Picture 8">
            <a:extLst>
              <a:ext uri="{FF2B5EF4-FFF2-40B4-BE49-F238E27FC236}">
                <a16:creationId xmlns:a16="http://schemas.microsoft.com/office/drawing/2014/main" id="{CAC227AD-4D75-41A0-B7F2-3A31CA97CF82}"/>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4224757" y="3664726"/>
            <a:ext cx="6346827" cy="69611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1" name="Picture 10">
            <a:extLst>
              <a:ext uri="{FF2B5EF4-FFF2-40B4-BE49-F238E27FC236}">
                <a16:creationId xmlns:a16="http://schemas.microsoft.com/office/drawing/2014/main" id="{C995F08D-BDBC-4C4B-8C4F-F594932E16B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739565" y="2296432"/>
            <a:ext cx="6832019" cy="57887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150135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B3CA9BA-0F40-4861-8FE3-E7351461A382}"/>
              </a:ext>
            </a:extLst>
          </p:cNvPr>
          <p:cNvSpPr txBox="1"/>
          <p:nvPr/>
        </p:nvSpPr>
        <p:spPr>
          <a:xfrm>
            <a:off x="860379" y="553851"/>
            <a:ext cx="10619875" cy="584775"/>
          </a:xfrm>
          <a:prstGeom prst="rect">
            <a:avLst/>
          </a:prstGeom>
          <a:noFill/>
        </p:spPr>
        <p:txBody>
          <a:bodyPr wrap="square" rtlCol="0">
            <a:spAutoFit/>
          </a:bodyPr>
          <a:lstStyle/>
          <a:p>
            <a:r>
              <a:rPr lang="en-IN" sz="3200" b="1" dirty="0">
                <a:latin typeface="Times New Roman" panose="02020603050405020304" pitchFamily="18" charset="0"/>
                <a:cs typeface="Times New Roman" panose="02020603050405020304" pitchFamily="18" charset="0"/>
              </a:rPr>
              <a:t>Themes of the literature review </a:t>
            </a:r>
          </a:p>
        </p:txBody>
      </p:sp>
      <p:sp>
        <p:nvSpPr>
          <p:cNvPr id="3" name="Oval 2">
            <a:extLst>
              <a:ext uri="{FF2B5EF4-FFF2-40B4-BE49-F238E27FC236}">
                <a16:creationId xmlns:a16="http://schemas.microsoft.com/office/drawing/2014/main" id="{1E0ABD93-29C1-40F4-A962-19D0F2A7FE68}"/>
              </a:ext>
            </a:extLst>
          </p:cNvPr>
          <p:cNvSpPr/>
          <p:nvPr/>
        </p:nvSpPr>
        <p:spPr>
          <a:xfrm>
            <a:off x="5215812" y="2640563"/>
            <a:ext cx="2603241" cy="2286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t>Key themes of the study identified by the author </a:t>
            </a:r>
          </a:p>
        </p:txBody>
      </p:sp>
      <p:sp>
        <p:nvSpPr>
          <p:cNvPr id="5" name="Arrow: Curved Down 4">
            <a:extLst>
              <a:ext uri="{FF2B5EF4-FFF2-40B4-BE49-F238E27FC236}">
                <a16:creationId xmlns:a16="http://schemas.microsoft.com/office/drawing/2014/main" id="{5BEF43E0-3434-4380-B16B-EB4A859D4B6C}"/>
              </a:ext>
            </a:extLst>
          </p:cNvPr>
          <p:cNvSpPr/>
          <p:nvPr/>
        </p:nvSpPr>
        <p:spPr>
          <a:xfrm rot="21235700">
            <a:off x="6932646" y="1712167"/>
            <a:ext cx="1903445" cy="1063690"/>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endParaRPr>
          </a:p>
        </p:txBody>
      </p:sp>
      <p:sp>
        <p:nvSpPr>
          <p:cNvPr id="6" name="Arrow: Curved Down 5">
            <a:extLst>
              <a:ext uri="{FF2B5EF4-FFF2-40B4-BE49-F238E27FC236}">
                <a16:creationId xmlns:a16="http://schemas.microsoft.com/office/drawing/2014/main" id="{E167F532-C913-40E6-9DF2-F4D10DB9E33B}"/>
              </a:ext>
            </a:extLst>
          </p:cNvPr>
          <p:cNvSpPr/>
          <p:nvPr/>
        </p:nvSpPr>
        <p:spPr>
          <a:xfrm rot="14378013">
            <a:off x="3549366" y="3103053"/>
            <a:ext cx="1903445" cy="966818"/>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endParaRPr>
          </a:p>
        </p:txBody>
      </p:sp>
      <p:sp>
        <p:nvSpPr>
          <p:cNvPr id="7" name="Arrow: Curved Down 6">
            <a:extLst>
              <a:ext uri="{FF2B5EF4-FFF2-40B4-BE49-F238E27FC236}">
                <a16:creationId xmlns:a16="http://schemas.microsoft.com/office/drawing/2014/main" id="{A4E44685-F982-47C0-8BD2-8E4598A29411}"/>
              </a:ext>
            </a:extLst>
          </p:cNvPr>
          <p:cNvSpPr/>
          <p:nvPr/>
        </p:nvSpPr>
        <p:spPr>
          <a:xfrm rot="4532121">
            <a:off x="7499326" y="4168587"/>
            <a:ext cx="1903445" cy="966818"/>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endParaRPr>
          </a:p>
        </p:txBody>
      </p:sp>
      <p:sp>
        <p:nvSpPr>
          <p:cNvPr id="8" name="Rectangle: Rounded Corners 7">
            <a:extLst>
              <a:ext uri="{FF2B5EF4-FFF2-40B4-BE49-F238E27FC236}">
                <a16:creationId xmlns:a16="http://schemas.microsoft.com/office/drawing/2014/main" id="{5A1B972E-8DE9-470C-9D80-6866AFF5AE5D}"/>
              </a:ext>
            </a:extLst>
          </p:cNvPr>
          <p:cNvSpPr/>
          <p:nvPr/>
        </p:nvSpPr>
        <p:spPr>
          <a:xfrm>
            <a:off x="2911151" y="1614484"/>
            <a:ext cx="3079102" cy="906445"/>
          </a:xfrm>
          <a:prstGeom prst="roundRect">
            <a:avLst/>
          </a:prstGeom>
          <a:effectLst>
            <a:reflection blurRad="6350" stA="52000" endA="300" endPos="35000" dir="5400000" sy="-100000" algn="bl" rotWithShape="0"/>
          </a:effectLst>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IN" dirty="0"/>
              <a:t>Feasibility of CBT for children and adolescents with anxiety disorder</a:t>
            </a:r>
          </a:p>
        </p:txBody>
      </p:sp>
      <p:sp>
        <p:nvSpPr>
          <p:cNvPr id="9" name="Rectangle: Rounded Corners 8">
            <a:extLst>
              <a:ext uri="{FF2B5EF4-FFF2-40B4-BE49-F238E27FC236}">
                <a16:creationId xmlns:a16="http://schemas.microsoft.com/office/drawing/2014/main" id="{E8C628BF-7ED3-4928-8CE6-ED909349024B}"/>
              </a:ext>
            </a:extLst>
          </p:cNvPr>
          <p:cNvSpPr/>
          <p:nvPr/>
        </p:nvSpPr>
        <p:spPr>
          <a:xfrm>
            <a:off x="8314417" y="2795083"/>
            <a:ext cx="3701143" cy="906445"/>
          </a:xfrm>
          <a:prstGeom prst="roundRect">
            <a:avLst/>
          </a:prstGeom>
          <a:effectLst>
            <a:reflection blurRad="6350" stA="50000" endA="300" endPos="55000" dir="5400000" sy="-100000" algn="bl" rotWithShape="0"/>
          </a:effectLst>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IN" dirty="0"/>
              <a:t>Availability and provision of CBT for children and adolescents with anxiety disorder</a:t>
            </a:r>
          </a:p>
        </p:txBody>
      </p:sp>
      <p:sp>
        <p:nvSpPr>
          <p:cNvPr id="10" name="Rectangle: Rounded Corners 9">
            <a:extLst>
              <a:ext uri="{FF2B5EF4-FFF2-40B4-BE49-F238E27FC236}">
                <a16:creationId xmlns:a16="http://schemas.microsoft.com/office/drawing/2014/main" id="{9C359EAD-0A20-4C9F-9FC9-6095CECBC533}"/>
              </a:ext>
            </a:extLst>
          </p:cNvPr>
          <p:cNvSpPr/>
          <p:nvPr/>
        </p:nvSpPr>
        <p:spPr>
          <a:xfrm>
            <a:off x="4183225" y="5192826"/>
            <a:ext cx="3701143" cy="906445"/>
          </a:xfrm>
          <a:prstGeom prst="roundRect">
            <a:avLst/>
          </a:prstGeom>
          <a:effectLst>
            <a:reflection blurRad="6350" stA="50000" endA="275" endPos="40000" dist="101600" dir="5400000" sy="-100000" algn="bl" rotWithShape="0"/>
          </a:effectLst>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IN" dirty="0"/>
              <a:t>Effectiveness of the CBT for children and adolescents with anxiety disorder</a:t>
            </a:r>
          </a:p>
        </p:txBody>
      </p:sp>
      <p:pic>
        <p:nvPicPr>
          <p:cNvPr id="12" name="Picture 11">
            <a:extLst>
              <a:ext uri="{FF2B5EF4-FFF2-40B4-BE49-F238E27FC236}">
                <a16:creationId xmlns:a16="http://schemas.microsoft.com/office/drawing/2014/main" id="{D3B5EB02-3037-493D-A7C9-3DB7CDD5869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82522" y="3158910"/>
            <a:ext cx="3470655" cy="253538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6870287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12F8816-D2FA-4359-834A-73B2DFD85ECD}"/>
              </a:ext>
            </a:extLst>
          </p:cNvPr>
          <p:cNvSpPr txBox="1"/>
          <p:nvPr/>
        </p:nvSpPr>
        <p:spPr>
          <a:xfrm>
            <a:off x="673767" y="609600"/>
            <a:ext cx="10619875" cy="584775"/>
          </a:xfrm>
          <a:prstGeom prst="rect">
            <a:avLst/>
          </a:prstGeom>
          <a:noFill/>
        </p:spPr>
        <p:txBody>
          <a:bodyPr wrap="square" rtlCol="0">
            <a:spAutoFit/>
          </a:bodyPr>
          <a:lstStyle/>
          <a:p>
            <a:r>
              <a:rPr lang="en-IN" sz="3200" b="1" dirty="0">
                <a:latin typeface="Times New Roman" panose="02020603050405020304" pitchFamily="18" charset="0"/>
                <a:cs typeface="Times New Roman" panose="02020603050405020304" pitchFamily="18" charset="0"/>
              </a:rPr>
              <a:t>Key findings </a:t>
            </a:r>
          </a:p>
        </p:txBody>
      </p:sp>
      <p:sp>
        <p:nvSpPr>
          <p:cNvPr id="4" name="Oval 3">
            <a:extLst>
              <a:ext uri="{FF2B5EF4-FFF2-40B4-BE49-F238E27FC236}">
                <a16:creationId xmlns:a16="http://schemas.microsoft.com/office/drawing/2014/main" id="{E2E658B0-B5C1-4FF9-833A-1A15AF339A5C}"/>
              </a:ext>
            </a:extLst>
          </p:cNvPr>
          <p:cNvSpPr/>
          <p:nvPr/>
        </p:nvSpPr>
        <p:spPr>
          <a:xfrm>
            <a:off x="1726164" y="1547355"/>
            <a:ext cx="1716833" cy="1427583"/>
          </a:xfrm>
          <a:prstGeom prst="ellipse">
            <a:avLst/>
          </a:prstGeom>
          <a:effectLst>
            <a:reflection blurRad="6350" stA="50000" endA="300" endPos="55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t>James et al. (2020)</a:t>
            </a:r>
          </a:p>
        </p:txBody>
      </p:sp>
      <p:sp>
        <p:nvSpPr>
          <p:cNvPr id="5" name="Oval 4">
            <a:extLst>
              <a:ext uri="{FF2B5EF4-FFF2-40B4-BE49-F238E27FC236}">
                <a16:creationId xmlns:a16="http://schemas.microsoft.com/office/drawing/2014/main" id="{CE159CD5-F0B7-4786-8C5A-EC7D6E8355CD}"/>
              </a:ext>
            </a:extLst>
          </p:cNvPr>
          <p:cNvSpPr/>
          <p:nvPr/>
        </p:nvSpPr>
        <p:spPr>
          <a:xfrm>
            <a:off x="2792963" y="3091542"/>
            <a:ext cx="1716833" cy="1427583"/>
          </a:xfrm>
          <a:prstGeom prst="ellipse">
            <a:avLst/>
          </a:prstGeom>
          <a:effectLst>
            <a:reflection blurRad="6350" stA="50000" endA="300" endPos="55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t>Crawley et al. (2013)</a:t>
            </a:r>
          </a:p>
        </p:txBody>
      </p:sp>
      <p:sp>
        <p:nvSpPr>
          <p:cNvPr id="6" name="Oval 5">
            <a:extLst>
              <a:ext uri="{FF2B5EF4-FFF2-40B4-BE49-F238E27FC236}">
                <a16:creationId xmlns:a16="http://schemas.microsoft.com/office/drawing/2014/main" id="{F2F32385-0C67-4E69-8494-F055CBADADBC}"/>
              </a:ext>
            </a:extLst>
          </p:cNvPr>
          <p:cNvSpPr/>
          <p:nvPr/>
        </p:nvSpPr>
        <p:spPr>
          <a:xfrm>
            <a:off x="3732245" y="4755502"/>
            <a:ext cx="1716833" cy="1427583"/>
          </a:xfrm>
          <a:prstGeom prst="ellipse">
            <a:avLst/>
          </a:prstGeom>
          <a:effectLst>
            <a:reflection blurRad="6350" stA="50000" endA="300" endPos="55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t>Stallard et al. (2014)</a:t>
            </a:r>
          </a:p>
        </p:txBody>
      </p:sp>
      <p:sp>
        <p:nvSpPr>
          <p:cNvPr id="7" name="Arrow: Curved Down 6">
            <a:extLst>
              <a:ext uri="{FF2B5EF4-FFF2-40B4-BE49-F238E27FC236}">
                <a16:creationId xmlns:a16="http://schemas.microsoft.com/office/drawing/2014/main" id="{09342594-7DBC-41F0-8F50-9F71CF2E769F}"/>
              </a:ext>
            </a:extLst>
          </p:cNvPr>
          <p:cNvSpPr/>
          <p:nvPr/>
        </p:nvSpPr>
        <p:spPr>
          <a:xfrm>
            <a:off x="3052664" y="1192735"/>
            <a:ext cx="1197429" cy="584775"/>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endParaRPr>
          </a:p>
        </p:txBody>
      </p:sp>
      <p:sp>
        <p:nvSpPr>
          <p:cNvPr id="8" name="Arrow: Curved Down 7">
            <a:extLst>
              <a:ext uri="{FF2B5EF4-FFF2-40B4-BE49-F238E27FC236}">
                <a16:creationId xmlns:a16="http://schemas.microsoft.com/office/drawing/2014/main" id="{4201450A-61D0-45F5-819B-BCBCFBFD2578}"/>
              </a:ext>
            </a:extLst>
          </p:cNvPr>
          <p:cNvSpPr/>
          <p:nvPr/>
        </p:nvSpPr>
        <p:spPr>
          <a:xfrm>
            <a:off x="4251649" y="2819400"/>
            <a:ext cx="1197429" cy="584775"/>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solidFill>
                <a:schemeClr val="tx1"/>
              </a:solidFill>
            </a:endParaRPr>
          </a:p>
        </p:txBody>
      </p:sp>
      <p:sp>
        <p:nvSpPr>
          <p:cNvPr id="9" name="Arrow: Curved Down 8">
            <a:extLst>
              <a:ext uri="{FF2B5EF4-FFF2-40B4-BE49-F238E27FC236}">
                <a16:creationId xmlns:a16="http://schemas.microsoft.com/office/drawing/2014/main" id="{F83D77AE-9759-498A-8937-891E25B9F611}"/>
              </a:ext>
            </a:extLst>
          </p:cNvPr>
          <p:cNvSpPr/>
          <p:nvPr/>
        </p:nvSpPr>
        <p:spPr>
          <a:xfrm>
            <a:off x="5145831" y="4486426"/>
            <a:ext cx="1197429" cy="584775"/>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endParaRPr>
          </a:p>
        </p:txBody>
      </p:sp>
      <p:sp>
        <p:nvSpPr>
          <p:cNvPr id="10" name="Rectangle: Rounded Corners 9">
            <a:extLst>
              <a:ext uri="{FF2B5EF4-FFF2-40B4-BE49-F238E27FC236}">
                <a16:creationId xmlns:a16="http://schemas.microsoft.com/office/drawing/2014/main" id="{2B498528-D7E0-4959-B790-DB907D2742FF}"/>
              </a:ext>
            </a:extLst>
          </p:cNvPr>
          <p:cNvSpPr/>
          <p:nvPr/>
        </p:nvSpPr>
        <p:spPr>
          <a:xfrm>
            <a:off x="4250091" y="1192735"/>
            <a:ext cx="7155845" cy="1139917"/>
          </a:xfrm>
          <a:prstGeom prst="roundRect">
            <a:avLst/>
          </a:prstGeom>
          <a:effectLst>
            <a:reflection blurRad="6350" stA="50000" endA="300" endPos="55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t>CBT was found to have a significant outcome on children and adolescents with anxiety disorders in the UK in terms of an improved cognitive function. </a:t>
            </a:r>
          </a:p>
          <a:p>
            <a:pPr algn="ctr"/>
            <a:endParaRPr lang="en-IN" dirty="0"/>
          </a:p>
        </p:txBody>
      </p:sp>
      <p:sp>
        <p:nvSpPr>
          <p:cNvPr id="11" name="Rectangle: Rounded Corners 10">
            <a:extLst>
              <a:ext uri="{FF2B5EF4-FFF2-40B4-BE49-F238E27FC236}">
                <a16:creationId xmlns:a16="http://schemas.microsoft.com/office/drawing/2014/main" id="{B5E003D1-B7A5-4711-8F44-AEA48D03F241}"/>
              </a:ext>
            </a:extLst>
          </p:cNvPr>
          <p:cNvSpPr/>
          <p:nvPr/>
        </p:nvSpPr>
        <p:spPr>
          <a:xfrm>
            <a:off x="5408645" y="3046388"/>
            <a:ext cx="6286049" cy="1139917"/>
          </a:xfrm>
          <a:prstGeom prst="roundRect">
            <a:avLst/>
          </a:prstGeom>
          <a:effectLst>
            <a:reflection blurRad="6350" stA="50000" endA="300" endPos="55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t>CBT was identified as an acceptable, feasible and beneficial non-pharmacological therapy for children and adolescents with anxiety disorders. </a:t>
            </a:r>
          </a:p>
        </p:txBody>
      </p:sp>
      <p:sp>
        <p:nvSpPr>
          <p:cNvPr id="12" name="Rectangle: Rounded Corners 11">
            <a:extLst>
              <a:ext uri="{FF2B5EF4-FFF2-40B4-BE49-F238E27FC236}">
                <a16:creationId xmlns:a16="http://schemas.microsoft.com/office/drawing/2014/main" id="{8F91BEA5-AD33-4F6E-90D7-4A5CD3A7A973}"/>
              </a:ext>
            </a:extLst>
          </p:cNvPr>
          <p:cNvSpPr/>
          <p:nvPr/>
        </p:nvSpPr>
        <p:spPr>
          <a:xfrm>
            <a:off x="6259284" y="5071201"/>
            <a:ext cx="5798976" cy="1313557"/>
          </a:xfrm>
          <a:prstGeom prst="roundRect">
            <a:avLst/>
          </a:prstGeom>
          <a:effectLst>
            <a:reflection blurRad="6350" stA="50000" endA="300" endPos="55500" dist="508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t>CBT when delivered by training teachers to children and adolescents with anxiety disorders was not as effective as the CBT delivered by health professionals. </a:t>
            </a:r>
          </a:p>
        </p:txBody>
      </p:sp>
    </p:spTree>
    <p:extLst>
      <p:ext uri="{BB962C8B-B14F-4D97-AF65-F5344CB8AC3E}">
        <p14:creationId xmlns:p14="http://schemas.microsoft.com/office/powerpoint/2010/main" val="9315118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C9ADD8D-37B7-4AC4-826C-F89C6E8513EB}"/>
              </a:ext>
            </a:extLst>
          </p:cNvPr>
          <p:cNvSpPr txBox="1"/>
          <p:nvPr/>
        </p:nvSpPr>
        <p:spPr>
          <a:xfrm>
            <a:off x="2402853" y="880188"/>
            <a:ext cx="10619875" cy="677108"/>
          </a:xfrm>
          <a:prstGeom prst="rect">
            <a:avLst/>
          </a:prstGeom>
          <a:noFill/>
        </p:spPr>
        <p:txBody>
          <a:bodyPr wrap="square" rtlCol="0">
            <a:spAutoFit/>
          </a:bodyPr>
          <a:lstStyle/>
          <a:p>
            <a:r>
              <a:rPr lang="en-IN" sz="3800" b="1" dirty="0">
                <a:latin typeface="Times New Roman" panose="02020603050405020304" pitchFamily="18" charset="0"/>
                <a:cs typeface="Times New Roman" panose="02020603050405020304" pitchFamily="18" charset="0"/>
              </a:rPr>
              <a:t>Strengths and limitations </a:t>
            </a:r>
          </a:p>
        </p:txBody>
      </p:sp>
      <p:pic>
        <p:nvPicPr>
          <p:cNvPr id="4" name="Picture 3">
            <a:extLst>
              <a:ext uri="{FF2B5EF4-FFF2-40B4-BE49-F238E27FC236}">
                <a16:creationId xmlns:a16="http://schemas.microsoft.com/office/drawing/2014/main" id="{4B8E1C77-2BF3-4A42-9FAE-FDEB18D3E0E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77821" y="2207063"/>
            <a:ext cx="2805031" cy="280503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5" name="TextBox 4">
            <a:extLst>
              <a:ext uri="{FF2B5EF4-FFF2-40B4-BE49-F238E27FC236}">
                <a16:creationId xmlns:a16="http://schemas.microsoft.com/office/drawing/2014/main" id="{A85D3ADB-B7A5-4E58-9B62-CBFF6A06943B}"/>
              </a:ext>
            </a:extLst>
          </p:cNvPr>
          <p:cNvSpPr txBox="1"/>
          <p:nvPr/>
        </p:nvSpPr>
        <p:spPr>
          <a:xfrm>
            <a:off x="4907902" y="1856793"/>
            <a:ext cx="5906277" cy="4247317"/>
          </a:xfrm>
          <a:prstGeom prst="rect">
            <a:avLst/>
          </a:prstGeom>
          <a:noFill/>
        </p:spPr>
        <p:txBody>
          <a:bodyPr wrap="square" rtlCol="0">
            <a:spAutoFit/>
          </a:bodyPr>
          <a:lstStyle/>
          <a:p>
            <a:pPr marL="457200" indent="-457200" algn="just">
              <a:buFont typeface="Arial" panose="020B0604020202020204" pitchFamily="34" charset="0"/>
              <a:buChar char="•"/>
            </a:pPr>
            <a:r>
              <a:rPr lang="en-IN" sz="3000" dirty="0">
                <a:latin typeface="Times New Roman" panose="02020603050405020304" pitchFamily="18" charset="0"/>
                <a:cs typeface="Times New Roman" panose="02020603050405020304" pitchFamily="18" charset="0"/>
              </a:rPr>
              <a:t>The first comprehensive or systematic review to focus on the topic. </a:t>
            </a:r>
          </a:p>
          <a:p>
            <a:pPr marL="457200" indent="-457200" algn="just">
              <a:buFont typeface="Arial" panose="020B0604020202020204" pitchFamily="34" charset="0"/>
              <a:buChar char="•"/>
            </a:pPr>
            <a:r>
              <a:rPr lang="en-IN" sz="3000" dirty="0">
                <a:latin typeface="Times New Roman" panose="02020603050405020304" pitchFamily="18" charset="0"/>
                <a:cs typeface="Times New Roman" panose="02020603050405020304" pitchFamily="18" charset="0"/>
              </a:rPr>
              <a:t>Two-step screening to ensure the accuracy of findings. </a:t>
            </a:r>
          </a:p>
          <a:p>
            <a:pPr marL="457200" indent="-457200" algn="just">
              <a:buFont typeface="Arial" panose="020B0604020202020204" pitchFamily="34" charset="0"/>
              <a:buChar char="•"/>
            </a:pPr>
            <a:r>
              <a:rPr lang="en-IN" sz="3000" dirty="0">
                <a:latin typeface="Times New Roman" panose="02020603050405020304" pitchFamily="18" charset="0"/>
                <a:cs typeface="Times New Roman" panose="02020603050405020304" pitchFamily="18" charset="0"/>
              </a:rPr>
              <a:t>Limited amount of resources to define the research finding. </a:t>
            </a:r>
          </a:p>
          <a:p>
            <a:pPr marL="457200" indent="-457200" algn="just">
              <a:buFont typeface="Arial" panose="020B0604020202020204" pitchFamily="34" charset="0"/>
              <a:buChar char="•"/>
            </a:pPr>
            <a:r>
              <a:rPr lang="en-IN" sz="3000" dirty="0">
                <a:latin typeface="Times New Roman" panose="02020603050405020304" pitchFamily="18" charset="0"/>
                <a:cs typeface="Times New Roman" panose="02020603050405020304" pitchFamily="18" charset="0"/>
              </a:rPr>
              <a:t>Lack of validity and reliability due to heterogeneity. </a:t>
            </a:r>
          </a:p>
        </p:txBody>
      </p:sp>
    </p:spTree>
    <p:extLst>
      <p:ext uri="{BB962C8B-B14F-4D97-AF65-F5344CB8AC3E}">
        <p14:creationId xmlns:p14="http://schemas.microsoft.com/office/powerpoint/2010/main" val="39582344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C12EDE3-8333-4BD6-9D43-0EDDCAF2C31F}"/>
              </a:ext>
            </a:extLst>
          </p:cNvPr>
          <p:cNvSpPr txBox="1"/>
          <p:nvPr/>
        </p:nvSpPr>
        <p:spPr>
          <a:xfrm>
            <a:off x="673767" y="609600"/>
            <a:ext cx="10619875" cy="584775"/>
          </a:xfrm>
          <a:prstGeom prst="rect">
            <a:avLst/>
          </a:prstGeom>
          <a:noFill/>
        </p:spPr>
        <p:txBody>
          <a:bodyPr wrap="square" rtlCol="0">
            <a:spAutoFit/>
          </a:bodyPr>
          <a:lstStyle/>
          <a:p>
            <a:r>
              <a:rPr lang="en-IN" sz="3200" b="1" dirty="0">
                <a:latin typeface="Times New Roman" panose="02020603050405020304" pitchFamily="18" charset="0"/>
                <a:cs typeface="Times New Roman" panose="02020603050405020304" pitchFamily="18" charset="0"/>
              </a:rPr>
              <a:t>Key recommendations </a:t>
            </a:r>
          </a:p>
        </p:txBody>
      </p:sp>
      <p:sp>
        <p:nvSpPr>
          <p:cNvPr id="3" name="TextBox 2">
            <a:extLst>
              <a:ext uri="{FF2B5EF4-FFF2-40B4-BE49-F238E27FC236}">
                <a16:creationId xmlns:a16="http://schemas.microsoft.com/office/drawing/2014/main" id="{47F3D349-80C5-4227-9CBF-BD05686BEE03}"/>
              </a:ext>
            </a:extLst>
          </p:cNvPr>
          <p:cNvSpPr txBox="1"/>
          <p:nvPr/>
        </p:nvSpPr>
        <p:spPr>
          <a:xfrm>
            <a:off x="1315617" y="1726165"/>
            <a:ext cx="5906277" cy="4247317"/>
          </a:xfrm>
          <a:prstGeom prst="rect">
            <a:avLst/>
          </a:prstGeom>
          <a:noFill/>
        </p:spPr>
        <p:txBody>
          <a:bodyPr wrap="square" rtlCol="0">
            <a:spAutoFit/>
          </a:bodyPr>
          <a:lstStyle/>
          <a:p>
            <a:pPr marL="457200" indent="-457200" algn="just">
              <a:buFont typeface="Arial" panose="020B0604020202020204" pitchFamily="34" charset="0"/>
              <a:buChar char="•"/>
            </a:pPr>
            <a:r>
              <a:rPr lang="en-IN" sz="3000" dirty="0">
                <a:latin typeface="Times New Roman" panose="02020603050405020304" pitchFamily="18" charset="0"/>
                <a:cs typeface="Times New Roman" panose="02020603050405020304" pitchFamily="18" charset="0"/>
              </a:rPr>
              <a:t>Further scope to conduct a primary qualitative study. </a:t>
            </a:r>
          </a:p>
          <a:p>
            <a:pPr marL="457200" indent="-457200" algn="just">
              <a:buFont typeface="Arial" panose="020B0604020202020204" pitchFamily="34" charset="0"/>
              <a:buChar char="•"/>
            </a:pPr>
            <a:r>
              <a:rPr lang="en-IN" sz="3000" dirty="0">
                <a:latin typeface="Times New Roman" panose="02020603050405020304" pitchFamily="18" charset="0"/>
                <a:cs typeface="Times New Roman" panose="02020603050405020304" pitchFamily="18" charset="0"/>
              </a:rPr>
              <a:t>Validity can be ensured by choosing more data sources. </a:t>
            </a:r>
          </a:p>
          <a:p>
            <a:pPr marL="457200" indent="-457200" algn="just">
              <a:buFont typeface="Arial" panose="020B0604020202020204" pitchFamily="34" charset="0"/>
              <a:buChar char="•"/>
            </a:pPr>
            <a:r>
              <a:rPr lang="en-IN" sz="3000" dirty="0">
                <a:latin typeface="Times New Roman" panose="02020603050405020304" pitchFamily="18" charset="0"/>
                <a:cs typeface="Times New Roman" panose="02020603050405020304" pitchFamily="18" charset="0"/>
              </a:rPr>
              <a:t>A critical appraisal of articles to assess validity. </a:t>
            </a:r>
          </a:p>
          <a:p>
            <a:pPr marL="457200" indent="-457200" algn="just">
              <a:buFont typeface="Arial" panose="020B0604020202020204" pitchFamily="34" charset="0"/>
              <a:buChar char="•"/>
            </a:pPr>
            <a:r>
              <a:rPr lang="en-IN" sz="3000" dirty="0">
                <a:latin typeface="Times New Roman" panose="02020603050405020304" pitchFamily="18" charset="0"/>
                <a:cs typeface="Times New Roman" panose="02020603050405020304" pitchFamily="18" charset="0"/>
              </a:rPr>
              <a:t>Further scope to study barriers and facilitators of the CBT for anxiety disorders in the UK. </a:t>
            </a:r>
          </a:p>
        </p:txBody>
      </p:sp>
      <p:pic>
        <p:nvPicPr>
          <p:cNvPr id="5" name="Picture 4">
            <a:extLst>
              <a:ext uri="{FF2B5EF4-FFF2-40B4-BE49-F238E27FC236}">
                <a16:creationId xmlns:a16="http://schemas.microsoft.com/office/drawing/2014/main" id="{3CC5EA05-9FF9-49C0-9527-BF89AB684C3E}"/>
              </a:ext>
            </a:extLst>
          </p:cNvPr>
          <p:cNvPicPr>
            <a:picLocks noChangeAspect="1"/>
          </p:cNvPicPr>
          <p:nvPr/>
        </p:nvPicPr>
        <p:blipFill rotWithShape="1">
          <a:blip r:embed="rId3">
            <a:extLst>
              <a:ext uri="{28A0092B-C50C-407E-A947-70E740481C1C}">
                <a14:useLocalDpi xmlns:a14="http://schemas.microsoft.com/office/drawing/2010/main" val="0"/>
              </a:ext>
            </a:extLst>
          </a:blip>
          <a:srcRect l="21501" r="18926"/>
          <a:stretch/>
        </p:blipFill>
        <p:spPr>
          <a:xfrm>
            <a:off x="8248261" y="2485268"/>
            <a:ext cx="3452327" cy="188746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0684925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5D98260-33AF-457D-83A7-17D8FEBE4CC3}"/>
              </a:ext>
            </a:extLst>
          </p:cNvPr>
          <p:cNvSpPr txBox="1"/>
          <p:nvPr/>
        </p:nvSpPr>
        <p:spPr>
          <a:xfrm>
            <a:off x="2791816" y="544286"/>
            <a:ext cx="10619875" cy="677108"/>
          </a:xfrm>
          <a:prstGeom prst="rect">
            <a:avLst/>
          </a:prstGeom>
          <a:noFill/>
        </p:spPr>
        <p:txBody>
          <a:bodyPr wrap="square" rtlCol="0">
            <a:spAutoFit/>
          </a:bodyPr>
          <a:lstStyle/>
          <a:p>
            <a:r>
              <a:rPr lang="en-IN" sz="3800" b="1" dirty="0">
                <a:latin typeface="Times New Roman" panose="02020603050405020304" pitchFamily="18" charset="0"/>
                <a:cs typeface="Times New Roman" panose="02020603050405020304" pitchFamily="18" charset="0"/>
              </a:rPr>
              <a:t>Conclusion </a:t>
            </a:r>
          </a:p>
        </p:txBody>
      </p:sp>
      <p:sp>
        <p:nvSpPr>
          <p:cNvPr id="3" name="TextBox 2">
            <a:extLst>
              <a:ext uri="{FF2B5EF4-FFF2-40B4-BE49-F238E27FC236}">
                <a16:creationId xmlns:a16="http://schemas.microsoft.com/office/drawing/2014/main" id="{56EE5FA4-FFD8-41E8-9835-AB41BB2B2E93}"/>
              </a:ext>
            </a:extLst>
          </p:cNvPr>
          <p:cNvSpPr txBox="1"/>
          <p:nvPr/>
        </p:nvSpPr>
        <p:spPr>
          <a:xfrm>
            <a:off x="886407" y="1492458"/>
            <a:ext cx="9582539" cy="3108543"/>
          </a:xfrm>
          <a:prstGeom prst="rect">
            <a:avLst/>
          </a:prstGeom>
          <a:noFill/>
        </p:spPr>
        <p:txBody>
          <a:bodyPr wrap="square" rtlCol="0">
            <a:spAutoFit/>
          </a:bodyPr>
          <a:lstStyle/>
          <a:p>
            <a:pPr marL="457200" indent="-457200" algn="just">
              <a:buFont typeface="Arial" panose="020B0604020202020204" pitchFamily="34" charset="0"/>
              <a:buChar char="•"/>
            </a:pPr>
            <a:r>
              <a:rPr lang="en-IN" sz="2800" dirty="0">
                <a:latin typeface="Times New Roman" panose="02020603050405020304" pitchFamily="18" charset="0"/>
                <a:cs typeface="Times New Roman" panose="02020603050405020304" pitchFamily="18" charset="0"/>
              </a:rPr>
              <a:t>A systematic review has been conducted. </a:t>
            </a:r>
          </a:p>
          <a:p>
            <a:pPr marL="457200" indent="-457200" algn="just">
              <a:buFont typeface="Arial" panose="020B0604020202020204" pitchFamily="34" charset="0"/>
              <a:buChar char="•"/>
            </a:pPr>
            <a:r>
              <a:rPr lang="en-IN" sz="2800" dirty="0">
                <a:latin typeface="Times New Roman" panose="02020603050405020304" pitchFamily="18" charset="0"/>
                <a:cs typeface="Times New Roman" panose="02020603050405020304" pitchFamily="18" charset="0"/>
              </a:rPr>
              <a:t>Secondary data sources are considered. </a:t>
            </a:r>
          </a:p>
          <a:p>
            <a:pPr marL="457200" indent="-457200" algn="just">
              <a:buFont typeface="Arial" panose="020B0604020202020204" pitchFamily="34" charset="0"/>
              <a:buChar char="•"/>
            </a:pPr>
            <a:r>
              <a:rPr lang="en-IN" sz="2800" dirty="0">
                <a:latin typeface="Times New Roman" panose="02020603050405020304" pitchFamily="18" charset="0"/>
                <a:cs typeface="Times New Roman" panose="02020603050405020304" pitchFamily="18" charset="0"/>
              </a:rPr>
              <a:t>Focus has been given on the CBT’s effectiveness on the anxiety disorder among children and adolescents. </a:t>
            </a:r>
          </a:p>
          <a:p>
            <a:pPr marL="457200" indent="-457200" algn="just">
              <a:buFont typeface="Arial" panose="020B0604020202020204" pitchFamily="34" charset="0"/>
              <a:buChar char="•"/>
            </a:pPr>
            <a:r>
              <a:rPr lang="en-IN" sz="2800" dirty="0">
                <a:latin typeface="Times New Roman" panose="02020603050405020304" pitchFamily="18" charset="0"/>
                <a:cs typeface="Times New Roman" panose="02020603050405020304" pitchFamily="18" charset="0"/>
              </a:rPr>
              <a:t>CBT has been found effective in terms of enhancing the cognitive function of individuals. </a:t>
            </a:r>
          </a:p>
          <a:p>
            <a:pPr algn="just"/>
            <a:endParaRPr lang="en-IN" sz="28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C276A982-5EC7-4414-A8A1-3B6D1D9E1F2A}"/>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4767941" y="4601001"/>
            <a:ext cx="7203233" cy="175474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8308447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BB47809-A7A3-482E-9A41-C481AE854A9D}"/>
              </a:ext>
            </a:extLst>
          </p:cNvPr>
          <p:cNvSpPr txBox="1"/>
          <p:nvPr/>
        </p:nvSpPr>
        <p:spPr>
          <a:xfrm>
            <a:off x="1345571" y="572277"/>
            <a:ext cx="10619875" cy="584775"/>
          </a:xfrm>
          <a:prstGeom prst="rect">
            <a:avLst/>
          </a:prstGeom>
          <a:noFill/>
        </p:spPr>
        <p:txBody>
          <a:bodyPr wrap="square" rtlCol="0">
            <a:spAutoFit/>
          </a:bodyPr>
          <a:lstStyle/>
          <a:p>
            <a:r>
              <a:rPr lang="en-IN" sz="3200" b="1" dirty="0">
                <a:latin typeface="Times New Roman" panose="02020603050405020304" pitchFamily="18" charset="0"/>
                <a:cs typeface="Times New Roman" panose="02020603050405020304" pitchFamily="18" charset="0"/>
              </a:rPr>
              <a:t>Reference </a:t>
            </a:r>
          </a:p>
        </p:txBody>
      </p:sp>
      <p:sp>
        <p:nvSpPr>
          <p:cNvPr id="4" name="TextBox 3">
            <a:extLst>
              <a:ext uri="{FF2B5EF4-FFF2-40B4-BE49-F238E27FC236}">
                <a16:creationId xmlns:a16="http://schemas.microsoft.com/office/drawing/2014/main" id="{9E0CFE8C-D54D-43CF-BB58-37504B83734A}"/>
              </a:ext>
            </a:extLst>
          </p:cNvPr>
          <p:cNvSpPr txBox="1"/>
          <p:nvPr/>
        </p:nvSpPr>
        <p:spPr>
          <a:xfrm>
            <a:off x="2208244" y="1756747"/>
            <a:ext cx="8158065" cy="3344505"/>
          </a:xfrm>
          <a:prstGeom prst="rect">
            <a:avLst/>
          </a:prstGeom>
          <a:noFill/>
        </p:spPr>
        <p:txBody>
          <a:bodyPr wrap="square">
            <a:spAutoFit/>
          </a:bodyPr>
          <a:lstStyle/>
          <a:p>
            <a:pPr algn="just">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Crawley, S.A., Kendall, P.C., Benjamin, C.L., </a:t>
            </a:r>
            <a:r>
              <a:rPr lang="en-IN" sz="1800" dirty="0" err="1">
                <a:effectLst/>
                <a:latin typeface="Times New Roman" panose="02020603050405020304" pitchFamily="18" charset="0"/>
                <a:ea typeface="Calibri" panose="020F0502020204030204" pitchFamily="34" charset="0"/>
                <a:cs typeface="Times New Roman" panose="02020603050405020304" pitchFamily="18" charset="0"/>
              </a:rPr>
              <a:t>Brodman</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D.M., Wei, C., </a:t>
            </a:r>
            <a:r>
              <a:rPr lang="en-IN" sz="1800" dirty="0" err="1">
                <a:effectLst/>
                <a:latin typeface="Times New Roman" panose="02020603050405020304" pitchFamily="18" charset="0"/>
                <a:ea typeface="Calibri" panose="020F0502020204030204" pitchFamily="34" charset="0"/>
                <a:cs typeface="Times New Roman" panose="02020603050405020304" pitchFamily="18" charset="0"/>
              </a:rPr>
              <a:t>Beidas</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R.S., </a:t>
            </a:r>
            <a:r>
              <a:rPr lang="en-IN" sz="1800" dirty="0" err="1">
                <a:effectLst/>
                <a:latin typeface="Times New Roman" panose="02020603050405020304" pitchFamily="18" charset="0"/>
                <a:ea typeface="Calibri" panose="020F0502020204030204" pitchFamily="34" charset="0"/>
                <a:cs typeface="Times New Roman" panose="02020603050405020304" pitchFamily="18" charset="0"/>
              </a:rPr>
              <a:t>Podell</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J.L. and Mauro, C., 2013. Brief cognitive-</a:t>
            </a:r>
            <a:r>
              <a:rPr lang="en-IN" sz="1800" dirty="0" err="1">
                <a:effectLst/>
                <a:latin typeface="Times New Roman" panose="02020603050405020304" pitchFamily="18" charset="0"/>
                <a:ea typeface="Calibri" panose="020F0502020204030204" pitchFamily="34" charset="0"/>
                <a:cs typeface="Times New Roman" panose="02020603050405020304" pitchFamily="18" charset="0"/>
              </a:rPr>
              <a:t>behavioral</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therapy for anxious youth: Feasibility and initial outcomes.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Cognitive and </a:t>
            </a:r>
            <a:r>
              <a:rPr lang="en-IN" sz="1800" i="1" dirty="0" err="1">
                <a:effectLst/>
                <a:latin typeface="Times New Roman" panose="02020603050405020304" pitchFamily="18" charset="0"/>
                <a:ea typeface="Calibri" panose="020F0502020204030204" pitchFamily="34" charset="0"/>
                <a:cs typeface="Times New Roman" panose="02020603050405020304" pitchFamily="18" charset="0"/>
              </a:rPr>
              <a:t>Behavioral</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 Practice</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20</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(2), pp.123-133.</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Stallard, P., </a:t>
            </a:r>
            <a:r>
              <a:rPr lang="en-IN" sz="1800" dirty="0" err="1">
                <a:effectLst/>
                <a:latin typeface="Times New Roman" panose="02020603050405020304" pitchFamily="18" charset="0"/>
                <a:ea typeface="Times New Roman" panose="02020603050405020304" pitchFamily="18" charset="0"/>
                <a:cs typeface="Times New Roman" panose="02020603050405020304" pitchFamily="18" charset="0"/>
              </a:rPr>
              <a:t>Skryabina</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 E., Taylor, G., Phillips, R., Daniels, H., Anderson, R. and Simpson, N., 2014. Classroom-based cognitive behaviour therapy (FRIENDS): a cluster randomised controlled trial to Prevent Anxiety in Children through Education in Schools (PACES). </a:t>
            </a:r>
            <a:r>
              <a:rPr lang="en-IN" sz="1800" i="1" dirty="0">
                <a:effectLst/>
                <a:latin typeface="Times New Roman" panose="02020603050405020304" pitchFamily="18" charset="0"/>
                <a:ea typeface="Times New Roman" panose="02020603050405020304" pitchFamily="18" charset="0"/>
                <a:cs typeface="Times New Roman" panose="02020603050405020304" pitchFamily="18" charset="0"/>
              </a:rPr>
              <a:t>The Lancet Psychiatry</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800" i="1" dirty="0">
                <a:effectLst/>
                <a:latin typeface="Times New Roman" panose="02020603050405020304" pitchFamily="18" charset="0"/>
                <a:ea typeface="Times New Roman" panose="02020603050405020304" pitchFamily="18" charset="0"/>
                <a:cs typeface="Times New Roman" panose="02020603050405020304" pitchFamily="18" charset="0"/>
              </a:rPr>
              <a:t>1</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(3), pp.185-192.</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James, A.C., Reardon, T., Soler, A., James, G. and Creswell, C., 2020. Cognitive behavioural therapy for anxiety disorders in children and adolescents. </a:t>
            </a:r>
            <a:r>
              <a:rPr lang="en-IN" sz="1800" i="1" dirty="0">
                <a:effectLst/>
                <a:latin typeface="Times New Roman" panose="02020603050405020304" pitchFamily="18" charset="0"/>
                <a:ea typeface="Times New Roman" panose="02020603050405020304" pitchFamily="18" charset="0"/>
                <a:cs typeface="Times New Roman" panose="02020603050405020304" pitchFamily="18" charset="0"/>
              </a:rPr>
              <a:t>Cochrane database of systematic reviews</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 (11).</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5544230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1462</Words>
  <Application>Microsoft Office PowerPoint</Application>
  <PresentationFormat>Widescreen</PresentationFormat>
  <Paragraphs>85</Paragraphs>
  <Slides>10</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Times New Roman</vt:lpstr>
      <vt:lpstr>Trebuchet MS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2022-12-07T10:49:45Z</dcterms:created>
  <dcterms:modified xsi:type="dcterms:W3CDTF">2022-12-07T12:42:49Z</dcterms:modified>
</cp:coreProperties>
</file>