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91"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773DE-A9DA-4922-9BD3-765437378517}"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82EB0-77E8-4E6E-9E1E-E74873018CB5}" type="slidenum">
              <a:rPr lang="en-GB" smtClean="0"/>
              <a:t>‹#›</a:t>
            </a:fld>
            <a:endParaRPr lang="en-GB"/>
          </a:p>
        </p:txBody>
      </p:sp>
    </p:spTree>
    <p:extLst>
      <p:ext uri="{BB962C8B-B14F-4D97-AF65-F5344CB8AC3E}">
        <p14:creationId xmlns:p14="http://schemas.microsoft.com/office/powerpoint/2010/main" val="4096967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782EB0-77E8-4E6E-9E1E-E74873018CB5}" type="slidenum">
              <a:rPr lang="en-GB" smtClean="0"/>
              <a:t>2</a:t>
            </a:fld>
            <a:endParaRPr lang="en-GB"/>
          </a:p>
        </p:txBody>
      </p:sp>
    </p:spTree>
    <p:extLst>
      <p:ext uri="{BB962C8B-B14F-4D97-AF65-F5344CB8AC3E}">
        <p14:creationId xmlns:p14="http://schemas.microsoft.com/office/powerpoint/2010/main" val="2591752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F3A6F279-33B5-44DB-A957-AC96FA0F7392}" type="datetimeFigureOut">
              <a:rPr lang="en-GB" smtClean="0"/>
              <a:t>12/11/2024</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DE98E583-B8FF-4876-827D-9B478F847921}" type="slidenum">
              <a:rPr lang="en-GB" smtClean="0"/>
              <a:t>‹#›</a:t>
            </a:fld>
            <a:endParaRPr lang="en-GB"/>
          </a:p>
        </p:txBody>
      </p:sp>
    </p:spTree>
    <p:extLst>
      <p:ext uri="{BB962C8B-B14F-4D97-AF65-F5344CB8AC3E}">
        <p14:creationId xmlns:p14="http://schemas.microsoft.com/office/powerpoint/2010/main" val="28909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A6F279-33B5-44DB-A957-AC96FA0F7392}"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3430501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A6F279-33B5-44DB-A957-AC96FA0F7392}"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1649934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A6F279-33B5-44DB-A957-AC96FA0F7392}"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1470659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A6F279-33B5-44DB-A957-AC96FA0F7392}" type="datetimeFigureOut">
              <a:rPr lang="en-GB" smtClean="0"/>
              <a:t>12/11/2024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739968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A6F279-33B5-44DB-A957-AC96FA0F7392}"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198894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A6F279-33B5-44DB-A957-AC96FA0F7392}" type="datetimeFigureOut">
              <a:rPr lang="en-GB" smtClean="0"/>
              <a:t>12/11/2024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2965680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F3A6F279-33B5-44DB-A957-AC96FA0F7392}"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DE98E583-B8FF-4876-827D-9B478F847921}" type="slidenum">
              <a:rPr lang="en-GB" smtClean="0"/>
              <a:t>‹#›</a:t>
            </a:fld>
            <a:endParaRPr lang="en-GB"/>
          </a:p>
        </p:txBody>
      </p:sp>
    </p:spTree>
    <p:extLst>
      <p:ext uri="{BB962C8B-B14F-4D97-AF65-F5344CB8AC3E}">
        <p14:creationId xmlns:p14="http://schemas.microsoft.com/office/powerpoint/2010/main" val="241985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F3A6F279-33B5-44DB-A957-AC96FA0F7392}" type="datetimeFigureOut">
              <a:rPr lang="en-GB" smtClean="0"/>
              <a:t>12/11/2024</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DE98E583-B8FF-4876-827D-9B478F847921}" type="slidenum">
              <a:rPr lang="en-GB" smtClean="0"/>
              <a:t>‹#›</a:t>
            </a:fld>
            <a:endParaRPr lang="en-GB"/>
          </a:p>
        </p:txBody>
      </p:sp>
    </p:spTree>
    <p:extLst>
      <p:ext uri="{BB962C8B-B14F-4D97-AF65-F5344CB8AC3E}">
        <p14:creationId xmlns:p14="http://schemas.microsoft.com/office/powerpoint/2010/main" val="402307893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A6F279-33B5-44DB-A957-AC96FA0F7392}"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452405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A6F279-33B5-44DB-A957-AC96FA0F7392}"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98E583-B8FF-4876-827D-9B478F847921}" type="slidenum">
              <a:rPr lang="en-GB" smtClean="0"/>
              <a:t>‹#›</a:t>
            </a:fld>
            <a:endParaRPr lang="en-GB"/>
          </a:p>
        </p:txBody>
      </p:sp>
    </p:spTree>
    <p:extLst>
      <p:ext uri="{BB962C8B-B14F-4D97-AF65-F5344CB8AC3E}">
        <p14:creationId xmlns:p14="http://schemas.microsoft.com/office/powerpoint/2010/main" val="4025507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F3A6F279-33B5-44DB-A957-AC96FA0F7392}" type="datetimeFigureOut">
              <a:rPr lang="en-GB" smtClean="0"/>
              <a:t>12/11/2024</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DE98E583-B8FF-4876-827D-9B478F847921}" type="slidenum">
              <a:rPr lang="en-GB" smtClean="0"/>
              <a:t>‹#›</a:t>
            </a:fld>
            <a:endParaRPr lang="en-GB"/>
          </a:p>
        </p:txBody>
      </p:sp>
    </p:spTree>
    <p:extLst>
      <p:ext uri="{BB962C8B-B14F-4D97-AF65-F5344CB8AC3E}">
        <p14:creationId xmlns:p14="http://schemas.microsoft.com/office/powerpoint/2010/main" val="631517119"/>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6E18020-7141-40C0-98B9-58BE04886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891FA-28F7-4AA0-9D74-93DEEEFA38A1}"/>
              </a:ext>
            </a:extLst>
          </p:cNvPr>
          <p:cNvSpPr>
            <a:spLocks noGrp="1"/>
          </p:cNvSpPr>
          <p:nvPr>
            <p:ph type="ctrTitle"/>
          </p:nvPr>
        </p:nvSpPr>
        <p:spPr>
          <a:xfrm>
            <a:off x="5270089" y="619431"/>
            <a:ext cx="6263149" cy="3869205"/>
          </a:xfrm>
        </p:spPr>
        <p:txBody>
          <a:bodyPr>
            <a:normAutofit/>
          </a:bodyPr>
          <a:lstStyle/>
          <a:p>
            <a:r>
              <a:rPr lang="en-GB" sz="4800"/>
              <a:t>“ A demonstration of leadership skills required within my role as a therapy assistant practitioner, in response to an increased caseload”.</a:t>
            </a:r>
          </a:p>
        </p:txBody>
      </p:sp>
      <p:sp>
        <p:nvSpPr>
          <p:cNvPr id="3" name="Subtitle 2">
            <a:extLst>
              <a:ext uri="{FF2B5EF4-FFF2-40B4-BE49-F238E27FC236}">
                <a16:creationId xmlns:a16="http://schemas.microsoft.com/office/drawing/2014/main" id="{C19DF58C-6A13-7BA5-1DA5-07C20CFEC3D7}"/>
              </a:ext>
            </a:extLst>
          </p:cNvPr>
          <p:cNvSpPr>
            <a:spLocks noGrp="1"/>
          </p:cNvSpPr>
          <p:nvPr>
            <p:ph type="subTitle" idx="1"/>
          </p:nvPr>
        </p:nvSpPr>
        <p:spPr>
          <a:xfrm>
            <a:off x="5270088" y="4488637"/>
            <a:ext cx="6263149" cy="1387775"/>
          </a:xfrm>
        </p:spPr>
        <p:txBody>
          <a:bodyPr>
            <a:normAutofit/>
          </a:bodyPr>
          <a:lstStyle/>
          <a:p>
            <a:endParaRPr lang="en-GB" sz="2200">
              <a:solidFill>
                <a:srgbClr val="FFFFFF"/>
              </a:solidFill>
            </a:endParaRPr>
          </a:p>
          <a:p>
            <a:endParaRPr lang="en-GB" sz="2200">
              <a:solidFill>
                <a:srgbClr val="FFFFFF"/>
              </a:solidFill>
            </a:endParaRPr>
          </a:p>
          <a:p>
            <a:r>
              <a:rPr lang="en-GB" sz="2200">
                <a:solidFill>
                  <a:srgbClr val="FFFFFF"/>
                </a:solidFill>
              </a:rPr>
              <a:t>Sadie Painter</a:t>
            </a:r>
          </a:p>
        </p:txBody>
      </p:sp>
      <p:pic>
        <p:nvPicPr>
          <p:cNvPr id="7" name="Graphic 6" descr="Doctor">
            <a:extLst>
              <a:ext uri="{FF2B5EF4-FFF2-40B4-BE49-F238E27FC236}">
                <a16:creationId xmlns:a16="http://schemas.microsoft.com/office/drawing/2014/main" id="{D77E14A2-6FF4-3339-EA45-37963AD598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423793"/>
            <a:ext cx="4001315" cy="4001315"/>
          </a:xfrm>
          <a:prstGeom prst="rect">
            <a:avLst/>
          </a:prstGeom>
        </p:spPr>
      </p:pic>
    </p:spTree>
    <p:extLst>
      <p:ext uri="{BB962C8B-B14F-4D97-AF65-F5344CB8AC3E}">
        <p14:creationId xmlns:p14="http://schemas.microsoft.com/office/powerpoint/2010/main" val="2831406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700"/>
                                        <p:tgtEl>
                                          <p:spTgt spid="3">
                                            <p:txEl>
                                              <p:pRg st="2" end="2"/>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02265-9DA6-4EF8-2034-BE11AE5D57D5}"/>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Introduction</a:t>
            </a:r>
          </a:p>
        </p:txBody>
      </p:sp>
      <p:sp>
        <p:nvSpPr>
          <p:cNvPr id="3" name="Content Placeholder 2">
            <a:extLst>
              <a:ext uri="{FF2B5EF4-FFF2-40B4-BE49-F238E27FC236}">
                <a16:creationId xmlns:a16="http://schemas.microsoft.com/office/drawing/2014/main" id="{92AB07ED-56F1-27CD-A2F5-409662AC3194}"/>
              </a:ext>
            </a:extLst>
          </p:cNvPr>
          <p:cNvSpPr>
            <a:spLocks noGrp="1"/>
          </p:cNvSpPr>
          <p:nvPr>
            <p:ph idx="1"/>
          </p:nvPr>
        </p:nvSpPr>
        <p:spPr>
          <a:xfrm>
            <a:off x="4614389" y="936711"/>
            <a:ext cx="6815992" cy="4984578"/>
          </a:xfrm>
        </p:spPr>
        <p:txBody>
          <a:bodyPr anchor="ctr">
            <a:normAutofit/>
          </a:bodyPr>
          <a:lstStyle/>
          <a:p>
            <a:pPr marL="0" indent="0">
              <a:buNone/>
            </a:pPr>
            <a:r>
              <a:rPr lang="en-GB"/>
              <a:t>I have been delegated the role to support the registered physiotherapist and the respiratory nurse in the monthly respiratory clinic in our local hospital. My current caseload of 29 patients is already challenging as I have recently commenced a college course and now only have 30 hours in the community.</a:t>
            </a:r>
          </a:p>
          <a:p>
            <a:pPr marL="0" indent="0">
              <a:buNone/>
            </a:pPr>
            <a:endParaRPr lang="en-GB"/>
          </a:p>
          <a:p>
            <a:pPr marL="0" indent="0">
              <a:buNone/>
            </a:pPr>
            <a:r>
              <a:rPr lang="en-GB"/>
              <a:t>I aim to discuss the changes and challenges this could bring to my role and the effect it could have on the patients and physiotherapy service.</a:t>
            </a:r>
          </a:p>
        </p:txBody>
      </p:sp>
    </p:spTree>
    <p:extLst>
      <p:ext uri="{BB962C8B-B14F-4D97-AF65-F5344CB8AC3E}">
        <p14:creationId xmlns:p14="http://schemas.microsoft.com/office/powerpoint/2010/main" val="417765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8F4A132-B37B-FD8D-9BB0-611DF5700B10}"/>
              </a:ext>
            </a:extLst>
          </p:cNvPr>
          <p:cNvSpPr>
            <a:spLocks noGrp="1"/>
          </p:cNvSpPr>
          <p:nvPr>
            <p:ph type="title"/>
          </p:nvPr>
        </p:nvSpPr>
        <p:spPr>
          <a:xfrm>
            <a:off x="8275982" y="542282"/>
            <a:ext cx="3368702" cy="4572000"/>
          </a:xfrm>
        </p:spPr>
        <p:txBody>
          <a:bodyPr/>
          <a:lstStyle/>
          <a:p>
            <a:r>
              <a:rPr lang="en-GB" dirty="0"/>
              <a:t>Good leaders inspire others, boost productivity and help their teams to reach goals.</a:t>
            </a:r>
            <a:br>
              <a:rPr lang="en-GB" dirty="0"/>
            </a:br>
            <a:br>
              <a:rPr lang="en-GB" dirty="0"/>
            </a:br>
            <a:endParaRPr lang="en-GB" dirty="0"/>
          </a:p>
        </p:txBody>
      </p:sp>
      <p:sp>
        <p:nvSpPr>
          <p:cNvPr id="8" name="Content Placeholder 7">
            <a:extLst>
              <a:ext uri="{FF2B5EF4-FFF2-40B4-BE49-F238E27FC236}">
                <a16:creationId xmlns:a16="http://schemas.microsoft.com/office/drawing/2014/main" id="{C3EC5FA4-5F33-CD06-6072-285B2563D5CE}"/>
              </a:ext>
            </a:extLst>
          </p:cNvPr>
          <p:cNvSpPr>
            <a:spLocks noGrp="1"/>
          </p:cNvSpPr>
          <p:nvPr>
            <p:ph idx="1"/>
          </p:nvPr>
        </p:nvSpPr>
        <p:spPr/>
        <p:txBody>
          <a:bodyPr>
            <a:normAutofit lnSpcReduction="10000"/>
          </a:bodyPr>
          <a:lstStyle/>
          <a:p>
            <a:r>
              <a:rPr lang="en-GB" b="1" dirty="0"/>
              <a:t>Leadership skills required</a:t>
            </a:r>
          </a:p>
          <a:p>
            <a:pPr>
              <a:buFont typeface="Arial" panose="020B0604020202020204" pitchFamily="34" charset="0"/>
              <a:buChar char="•"/>
            </a:pPr>
            <a:r>
              <a:rPr lang="en-GB" sz="1800" dirty="0"/>
              <a:t>  Accountability</a:t>
            </a:r>
          </a:p>
          <a:p>
            <a:pPr>
              <a:buFont typeface="Arial" panose="020B0604020202020204" pitchFamily="34" charset="0"/>
              <a:buChar char="•"/>
            </a:pPr>
            <a:r>
              <a:rPr lang="en-GB" sz="1800" dirty="0"/>
              <a:t>  Communication</a:t>
            </a:r>
          </a:p>
          <a:p>
            <a:pPr>
              <a:buFont typeface="Arial" panose="020B0604020202020204" pitchFamily="34" charset="0"/>
              <a:buChar char="•"/>
            </a:pPr>
            <a:r>
              <a:rPr lang="en-GB" sz="1800" dirty="0"/>
              <a:t>  Empathy</a:t>
            </a:r>
          </a:p>
          <a:p>
            <a:pPr>
              <a:buFont typeface="Arial" panose="020B0604020202020204" pitchFamily="34" charset="0"/>
              <a:buChar char="•"/>
            </a:pPr>
            <a:r>
              <a:rPr lang="en-GB" sz="1800" dirty="0"/>
              <a:t>  Motivational</a:t>
            </a:r>
          </a:p>
          <a:p>
            <a:pPr>
              <a:buFont typeface="Arial" panose="020B0604020202020204" pitchFamily="34" charset="0"/>
              <a:buChar char="•"/>
            </a:pPr>
            <a:r>
              <a:rPr lang="en-GB" sz="1800" dirty="0"/>
              <a:t>  Focused</a:t>
            </a:r>
          </a:p>
          <a:p>
            <a:pPr>
              <a:buFont typeface="Arial" panose="020B0604020202020204" pitchFamily="34" charset="0"/>
              <a:buChar char="•"/>
            </a:pPr>
            <a:r>
              <a:rPr lang="en-GB" sz="1800" dirty="0"/>
              <a:t>  Flexible</a:t>
            </a:r>
          </a:p>
          <a:p>
            <a:pPr>
              <a:buFont typeface="Arial" panose="020B0604020202020204" pitchFamily="34" charset="0"/>
              <a:buChar char="•"/>
            </a:pPr>
            <a:r>
              <a:rPr lang="en-GB" sz="1800" dirty="0"/>
              <a:t>  Reflection</a:t>
            </a:r>
          </a:p>
          <a:p>
            <a:pPr>
              <a:buFont typeface="Arial" panose="020B0604020202020204" pitchFamily="34" charset="0"/>
              <a:buChar char="•"/>
            </a:pPr>
            <a:r>
              <a:rPr lang="en-GB" sz="1800" dirty="0"/>
              <a:t>  Active listening</a:t>
            </a:r>
          </a:p>
          <a:p>
            <a:pPr>
              <a:buFont typeface="Arial" panose="020B0604020202020204" pitchFamily="34" charset="0"/>
              <a:buChar char="•"/>
            </a:pPr>
            <a:r>
              <a:rPr lang="en-GB" sz="1800" dirty="0"/>
              <a:t>  Time management</a:t>
            </a:r>
          </a:p>
          <a:p>
            <a:pPr>
              <a:buFont typeface="Arial" panose="020B0604020202020204" pitchFamily="34" charset="0"/>
              <a:buChar char="•"/>
            </a:pPr>
            <a:r>
              <a:rPr lang="en-GB" sz="1800" dirty="0"/>
              <a:t>  Confidence</a:t>
            </a:r>
          </a:p>
          <a:p>
            <a:pPr>
              <a:buFont typeface="Arial" panose="020B0604020202020204" pitchFamily="34" charset="0"/>
              <a:buChar char="•"/>
            </a:pPr>
            <a:r>
              <a:rPr lang="en-GB" sz="1800" dirty="0"/>
              <a:t>  Record keeping</a:t>
            </a:r>
          </a:p>
          <a:p>
            <a:pPr>
              <a:buFont typeface="Arial" panose="020B0604020202020204" pitchFamily="34" charset="0"/>
              <a:buChar char="•"/>
            </a:pPr>
            <a:endParaRPr lang="en-GB" sz="1800" dirty="0"/>
          </a:p>
        </p:txBody>
      </p:sp>
      <p:sp>
        <p:nvSpPr>
          <p:cNvPr id="9" name="Text Placeholder 8">
            <a:extLst>
              <a:ext uri="{FF2B5EF4-FFF2-40B4-BE49-F238E27FC236}">
                <a16:creationId xmlns:a16="http://schemas.microsoft.com/office/drawing/2014/main" id="{2A1595D0-8C7C-3661-D5F0-CE527826A54B}"/>
              </a:ext>
            </a:extLst>
          </p:cNvPr>
          <p:cNvSpPr>
            <a:spLocks noGrp="1"/>
          </p:cNvSpPr>
          <p:nvPr>
            <p:ph type="body" sz="half" idx="2"/>
          </p:nvPr>
        </p:nvSpPr>
        <p:spPr>
          <a:xfrm>
            <a:off x="8275982" y="4378960"/>
            <a:ext cx="3398520" cy="1259840"/>
          </a:xfrm>
        </p:spPr>
        <p:txBody>
          <a:bodyPr/>
          <a:lstStyle/>
          <a:p>
            <a:r>
              <a:rPr lang="en-GB" dirty="0"/>
              <a:t>( Joubert 2024)</a:t>
            </a:r>
          </a:p>
        </p:txBody>
      </p:sp>
    </p:spTree>
    <p:extLst>
      <p:ext uri="{BB962C8B-B14F-4D97-AF65-F5344CB8AC3E}">
        <p14:creationId xmlns:p14="http://schemas.microsoft.com/office/powerpoint/2010/main" val="357217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Content Placeholder 7">
            <a:extLst>
              <a:ext uri="{FF2B5EF4-FFF2-40B4-BE49-F238E27FC236}">
                <a16:creationId xmlns:a16="http://schemas.microsoft.com/office/drawing/2014/main" id="{36E66ED6-244E-BD97-7434-15B616D621E5}"/>
              </a:ext>
            </a:extLst>
          </p:cNvPr>
          <p:cNvSpPr>
            <a:spLocks noGrp="1"/>
          </p:cNvSpPr>
          <p:nvPr>
            <p:ph idx="1"/>
          </p:nvPr>
        </p:nvSpPr>
        <p:spPr>
          <a:xfrm>
            <a:off x="676656" y="803250"/>
            <a:ext cx="10753725" cy="3353300"/>
          </a:xfrm>
        </p:spPr>
        <p:txBody>
          <a:bodyPr>
            <a:normAutofit lnSpcReduction="10000"/>
          </a:bodyPr>
          <a:lstStyle/>
          <a:p>
            <a:r>
              <a:rPr lang="en-GB" b="1" dirty="0"/>
              <a:t>Time Management</a:t>
            </a:r>
          </a:p>
          <a:p>
            <a:pPr>
              <a:buFont typeface="Arial" panose="020B0604020202020204" pitchFamily="34" charset="0"/>
              <a:buChar char="•"/>
            </a:pPr>
            <a:r>
              <a:rPr lang="en-GB" b="1" dirty="0"/>
              <a:t>  </a:t>
            </a:r>
            <a:r>
              <a:rPr lang="en-GB" sz="2000" dirty="0"/>
              <a:t>Use of electronic calendars</a:t>
            </a:r>
          </a:p>
          <a:p>
            <a:pPr>
              <a:buFont typeface="Arial" panose="020B0604020202020204" pitchFamily="34" charset="0"/>
              <a:buChar char="•"/>
            </a:pPr>
            <a:r>
              <a:rPr lang="en-GB" sz="2000" dirty="0"/>
              <a:t>  Pool patients in areas</a:t>
            </a:r>
          </a:p>
          <a:p>
            <a:pPr>
              <a:buFont typeface="Arial" panose="020B0604020202020204" pitchFamily="34" charset="0"/>
              <a:buChar char="•"/>
            </a:pPr>
            <a:r>
              <a:rPr lang="en-GB" sz="2000" dirty="0"/>
              <a:t>  Clear Home Exercise Programs (HEP) with time guidelines and review dates</a:t>
            </a:r>
          </a:p>
          <a:p>
            <a:pPr>
              <a:buFont typeface="Arial" panose="020B0604020202020204" pitchFamily="34" charset="0"/>
              <a:buChar char="•"/>
            </a:pPr>
            <a:r>
              <a:rPr lang="en-GB" sz="2000" b="1" dirty="0"/>
              <a:t>  </a:t>
            </a:r>
            <a:r>
              <a:rPr lang="en-GB" sz="2000" dirty="0"/>
              <a:t>Goal setting</a:t>
            </a:r>
          </a:p>
          <a:p>
            <a:pPr>
              <a:buFont typeface="Arial" panose="020B0604020202020204" pitchFamily="34" charset="0"/>
              <a:buChar char="•"/>
            </a:pPr>
            <a:r>
              <a:rPr lang="en-GB" sz="2000" b="1" dirty="0"/>
              <a:t>  </a:t>
            </a:r>
            <a:r>
              <a:rPr lang="en-GB" sz="2000" dirty="0"/>
              <a:t>Use Teams or Telephone contacts to review when possible</a:t>
            </a:r>
          </a:p>
          <a:p>
            <a:pPr>
              <a:buFont typeface="Arial" panose="020B0604020202020204" pitchFamily="34" charset="0"/>
              <a:buChar char="•"/>
            </a:pPr>
            <a:r>
              <a:rPr lang="en-GB" sz="2000" b="1" dirty="0"/>
              <a:t>  </a:t>
            </a:r>
            <a:r>
              <a:rPr lang="en-GB" sz="2000" dirty="0"/>
              <a:t>Delegation of work to Band 3 Physio support Worker (PSW) when appropriate</a:t>
            </a:r>
          </a:p>
          <a:p>
            <a:pPr>
              <a:buFont typeface="Arial" panose="020B0604020202020204" pitchFamily="34" charset="0"/>
              <a:buChar char="•"/>
            </a:pPr>
            <a:r>
              <a:rPr lang="en-GB" sz="2000" b="1" dirty="0"/>
              <a:t>  </a:t>
            </a:r>
            <a:r>
              <a:rPr lang="en-GB" sz="2000" dirty="0"/>
              <a:t>Multidisciplinary Team working when possible</a:t>
            </a:r>
            <a:endParaRPr lang="en-GB" b="1" dirty="0"/>
          </a:p>
        </p:txBody>
      </p:sp>
      <p:sp>
        <p:nvSpPr>
          <p:cNvPr id="22" name="Rectangle 21">
            <a:extLst>
              <a:ext uri="{FF2B5EF4-FFF2-40B4-BE49-F238E27FC236}">
                <a16:creationId xmlns:a16="http://schemas.microsoft.com/office/drawing/2014/main" id="{788D80A3-503A-400A-9D7F-99EC3CE06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DE191-0357-F9FC-EBA2-E1A738E9BB63}"/>
              </a:ext>
            </a:extLst>
          </p:cNvPr>
          <p:cNvSpPr>
            <a:spLocks noGrp="1"/>
          </p:cNvSpPr>
          <p:nvPr>
            <p:ph type="title"/>
          </p:nvPr>
        </p:nvSpPr>
        <p:spPr>
          <a:xfrm>
            <a:off x="657224" y="4772508"/>
            <a:ext cx="10772775" cy="1658198"/>
          </a:xfrm>
        </p:spPr>
        <p:txBody>
          <a:bodyPr>
            <a:normAutofit/>
          </a:bodyPr>
          <a:lstStyle/>
          <a:p>
            <a:r>
              <a:rPr lang="en-GB" sz="2600">
                <a:solidFill>
                  <a:srgbClr val="FFFFFF"/>
                </a:solidFill>
              </a:rPr>
              <a:t>“Key communication skills creates bonds between the patient and their provider,  creating good working relationships with patient centred care which will aid progression of the rehabilitation program and better self-management” ( S.Sharkiya 2023)</a:t>
            </a:r>
            <a:br>
              <a:rPr lang="en-GB" sz="2600">
                <a:solidFill>
                  <a:srgbClr val="FFFFFF"/>
                </a:solidFill>
              </a:rPr>
            </a:br>
            <a:endParaRPr lang="en-GB" sz="2600">
              <a:solidFill>
                <a:srgbClr val="FFFFFF"/>
              </a:solidFill>
            </a:endParaRPr>
          </a:p>
        </p:txBody>
      </p:sp>
    </p:spTree>
    <p:extLst>
      <p:ext uri="{BB962C8B-B14F-4D97-AF65-F5344CB8AC3E}">
        <p14:creationId xmlns:p14="http://schemas.microsoft.com/office/powerpoint/2010/main" val="3488692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54C0EE-CF6F-41B8-ABB8-549A512AF4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0C853E-5FC7-ACB1-1551-6552DFA9917B}"/>
              </a:ext>
            </a:extLst>
          </p:cNvPr>
          <p:cNvSpPr>
            <a:spLocks noGrp="1"/>
          </p:cNvSpPr>
          <p:nvPr>
            <p:ph idx="1"/>
          </p:nvPr>
        </p:nvSpPr>
        <p:spPr>
          <a:xfrm>
            <a:off x="2195427" y="2684242"/>
            <a:ext cx="7801145" cy="3635280"/>
          </a:xfrm>
        </p:spPr>
        <p:txBody>
          <a:bodyPr anchor="ctr">
            <a:normAutofit/>
          </a:bodyPr>
          <a:lstStyle/>
          <a:p>
            <a:endParaRPr lang="en-GB" dirty="0"/>
          </a:p>
        </p:txBody>
      </p:sp>
      <p:sp>
        <p:nvSpPr>
          <p:cNvPr id="13" name="Rectangle 12">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ACC9F-8CA0-ECD6-60E7-A7DBC87ED843}"/>
              </a:ext>
            </a:extLst>
          </p:cNvPr>
          <p:cNvSpPr>
            <a:spLocks noGrp="1"/>
          </p:cNvSpPr>
          <p:nvPr>
            <p:ph type="title"/>
          </p:nvPr>
        </p:nvSpPr>
        <p:spPr>
          <a:xfrm>
            <a:off x="-1" y="0"/>
            <a:ext cx="12191999" cy="1642534"/>
          </a:xfrm>
        </p:spPr>
        <p:style>
          <a:lnRef idx="2">
            <a:schemeClr val="accent1">
              <a:shade val="15000"/>
            </a:schemeClr>
          </a:lnRef>
          <a:fillRef idx="1">
            <a:schemeClr val="accent1"/>
          </a:fillRef>
          <a:effectRef idx="0">
            <a:schemeClr val="accent1"/>
          </a:effectRef>
          <a:fontRef idx="minor">
            <a:schemeClr val="lt1"/>
          </a:fontRef>
        </p:style>
        <p:txBody>
          <a:bodyPr anchor="t">
            <a:normAutofit/>
          </a:bodyPr>
          <a:lstStyle/>
          <a:p>
            <a:pPr algn="just"/>
            <a:br>
              <a:rPr lang="en-GB" sz="2500" dirty="0"/>
            </a:br>
            <a:r>
              <a:rPr lang="en-GB" sz="2500" dirty="0"/>
              <a:t>“ A face to face assessment may allow for richer information exchange as well as the ability to physically examine a patient”. ( Royal College of General Practitioners 2020)</a:t>
            </a:r>
          </a:p>
        </p:txBody>
      </p:sp>
    </p:spTree>
    <p:extLst>
      <p:ext uri="{BB962C8B-B14F-4D97-AF65-F5344CB8AC3E}">
        <p14:creationId xmlns:p14="http://schemas.microsoft.com/office/powerpoint/2010/main" val="50443597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TM03457491[[fn=Metropolitan]]</Template>
  <TotalTime>214</TotalTime>
  <Words>287</Words>
  <Application>Microsoft Office PowerPoint</Application>
  <PresentationFormat>Widescreen</PresentationFormat>
  <Paragraphs>33</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Arial</vt:lpstr>
      <vt:lpstr>Calibri Light</vt:lpstr>
      <vt:lpstr>Metropolitan</vt:lpstr>
      <vt:lpstr>“ A demonstration of leadership skills required within my role as a therapy assistant practitioner, in response to an increased caseload”.</vt:lpstr>
      <vt:lpstr>Introduction</vt:lpstr>
      <vt:lpstr>Good leaders inspire others, boost productivity and help their teams to reach goals.  </vt:lpstr>
      <vt:lpstr>“Key communication skills creates bonds between the patient and their provider,  creating good working relationships with patient centred care which will aid progression of the rehabilitation program and better self-management” ( S.Sharkiya 2023) </vt:lpstr>
      <vt:lpstr> “ A face to face assessment may allow for richer information exchange as well as the ability to physically examine a patient”. ( Royal College of General Practitioners 2020)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sadie painter</dc:creator>
  <cp:lastModifiedBy>sadie painter</cp:lastModifiedBy>
  <cp:revision>1</cp:revision>
  <dcterms:created xsi:type="dcterms:W3CDTF">2024-11-12T15:24:38Z</dcterms:created>
  <dcterms:modified xsi:type="dcterms:W3CDTF">2024-11-12T18:59:02Z</dcterms:modified>
</cp:coreProperties>
</file>