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79" r:id="rId1"/>
  </p:sldMasterIdLst>
  <p:notesMasterIdLst>
    <p:notesMasterId r:id="rId21"/>
  </p:notesMasterIdLst>
  <p:handoutMasterIdLst>
    <p:handoutMasterId r:id="rId22"/>
  </p:handoutMasterIdLst>
  <p:sldIdLst>
    <p:sldId id="257" r:id="rId2"/>
    <p:sldId id="298" r:id="rId3"/>
    <p:sldId id="299" r:id="rId4"/>
    <p:sldId id="300" r:id="rId5"/>
    <p:sldId id="302" r:id="rId6"/>
    <p:sldId id="303" r:id="rId7"/>
    <p:sldId id="304" r:id="rId8"/>
    <p:sldId id="305" r:id="rId9"/>
    <p:sldId id="306" r:id="rId10"/>
    <p:sldId id="301" r:id="rId11"/>
    <p:sldId id="309" r:id="rId12"/>
    <p:sldId id="310" r:id="rId13"/>
    <p:sldId id="307" r:id="rId14"/>
    <p:sldId id="311" r:id="rId15"/>
    <p:sldId id="312" r:id="rId16"/>
    <p:sldId id="313" r:id="rId17"/>
    <p:sldId id="314" r:id="rId18"/>
    <p:sldId id="315" r:id="rId19"/>
    <p:sldId id="297" r:id="rId20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i="1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i="1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i="1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i="1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i="1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i="1"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i="1"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i="1"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i="1"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24456"/>
    <a:srgbClr val="FF0000"/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312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39" d="100"/>
        <a:sy n="39" d="100"/>
      </p:scale>
      <p:origin x="0" y="588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03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i="0"/>
            </a:lvl1pPr>
          </a:lstStyle>
          <a:p>
            <a:endParaRPr lang="en-GB"/>
          </a:p>
        </p:txBody>
      </p:sp>
      <p:sp>
        <p:nvSpPr>
          <p:cNvPr id="17203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i="0"/>
            </a:lvl1pPr>
          </a:lstStyle>
          <a:p>
            <a:endParaRPr lang="en-GB"/>
          </a:p>
        </p:txBody>
      </p:sp>
      <p:sp>
        <p:nvSpPr>
          <p:cNvPr id="17203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i="0"/>
            </a:lvl1pPr>
          </a:lstStyle>
          <a:p>
            <a:endParaRPr lang="en-GB"/>
          </a:p>
        </p:txBody>
      </p:sp>
      <p:sp>
        <p:nvSpPr>
          <p:cNvPr id="17203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i="0"/>
            </a:lvl1pPr>
          </a:lstStyle>
          <a:p>
            <a:fld id="{B469A0D0-11A2-4646-B292-C5D91245E910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225943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i="0"/>
            </a:lvl1pPr>
          </a:lstStyle>
          <a:p>
            <a:endParaRPr lang="en-GB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i="0"/>
            </a:lvl1pPr>
          </a:lstStyle>
          <a:p>
            <a:endParaRPr lang="en-GB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i="0"/>
            </a:lvl1pPr>
          </a:lstStyle>
          <a:p>
            <a:endParaRPr lang="en-GB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i="0"/>
            </a:lvl1pPr>
          </a:lstStyle>
          <a:p>
            <a:fld id="{8F6EBCAE-B535-4FD3-8C72-9568F55FB0DE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428917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9DF6C48-1FFA-4FD8-971E-AD5AAAF6F0EE}" type="slidenum">
              <a:rPr lang="en-GB"/>
              <a:pPr/>
              <a:t>1</a:t>
            </a:fld>
            <a:endParaRPr lang="en-GB"/>
          </a:p>
        </p:txBody>
      </p:sp>
      <p:sp>
        <p:nvSpPr>
          <p:cNvPr id="51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31919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D16A50-AC7F-4000-B8C4-85582773123D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307004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D16A50-AC7F-4000-B8C4-85582773123D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85495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D16A50-AC7F-4000-B8C4-85582773123D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612719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D16A50-AC7F-4000-B8C4-85582773123D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227601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0408324-D645-4070-82C9-7AA9CB347207}" type="slidenum">
              <a:rPr lang="en-GB"/>
              <a:pPr/>
              <a:t>19</a:t>
            </a:fld>
            <a:endParaRPr lang="en-GB"/>
          </a:p>
        </p:txBody>
      </p:sp>
      <p:sp>
        <p:nvSpPr>
          <p:cNvPr id="1013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13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73569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97E80A8A-B66B-4A66-8D34-F3A74C6278F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6F53A-CF43-4DF2-A060-76715BD5807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3FFBBD-C4C9-4958-BE8D-7878B0952DC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A43FE0-02D7-4E51-B28D-CB911B13780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5FE3699-7B2E-40A1-9F42-734E6E40245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B8DD1B18-378D-40ED-B9B7-62ED526C46A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5CC527-E1BD-48CC-951C-4E745ABEBE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5AD1A-9A7F-4AD1-B17C-8929335D486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C15970-1C92-4161-B92D-1FFE8D246B1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A41DD-5E8C-44DE-83B1-01194AE376C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49EB55-46FF-4B78-974E-43FD32EE747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dirty="0" smtClean="0"/>
              <a:t>Click to edit Master text styles</a:t>
            </a:r>
          </a:p>
          <a:p>
            <a:pPr lvl="1" eaLnBrk="1" latinLnBrk="0" hangingPunct="1"/>
            <a:r>
              <a:rPr kumimoji="0" lang="en-US" dirty="0" smtClean="0"/>
              <a:t>Second level</a:t>
            </a:r>
          </a:p>
          <a:p>
            <a:pPr lvl="2" eaLnBrk="1" latinLnBrk="0" hangingPunct="1"/>
            <a:r>
              <a:rPr kumimoji="0" lang="en-US" dirty="0" smtClean="0"/>
              <a:t>Third level</a:t>
            </a:r>
          </a:p>
          <a:p>
            <a:pPr lvl="3" eaLnBrk="1" latinLnBrk="0" hangingPunct="1"/>
            <a:r>
              <a:rPr kumimoji="0" lang="en-US" dirty="0" smtClean="0"/>
              <a:t>Fourth level</a:t>
            </a:r>
          </a:p>
          <a:p>
            <a:pPr lvl="4" eaLnBrk="1" latinLnBrk="0" hangingPunct="1"/>
            <a:r>
              <a:rPr kumimoji="0" lang="en-US" dirty="0" smtClean="0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F1CAE544-363C-4669-80B3-15D89EB4BDC0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682" r:id="rId3"/>
    <p:sldLayoutId id="2147483683" r:id="rId4"/>
    <p:sldLayoutId id="2147483684" r:id="rId5"/>
    <p:sldLayoutId id="2147483685" r:id="rId6"/>
    <p:sldLayoutId id="2147483686" r:id="rId7"/>
    <p:sldLayoutId id="2147483687" r:id="rId8"/>
    <p:sldLayoutId id="2147483688" r:id="rId9"/>
    <p:sldLayoutId id="2147483689" r:id="rId10"/>
    <p:sldLayoutId id="2147483690" r:id="rId11"/>
  </p:sldLayoutIdLst>
  <p:hf hdr="0" ft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4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8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Data Visualisation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z="3200" dirty="0" smtClean="0"/>
              <a:t>Lecture 7</a:t>
            </a:r>
            <a:endParaRPr lang="en-GB" sz="3200" dirty="0"/>
          </a:p>
          <a:p>
            <a:pPr>
              <a:lnSpc>
                <a:spcPct val="90000"/>
              </a:lnSpc>
            </a:pPr>
            <a:r>
              <a:rPr lang="en-GB" sz="4000" dirty="0" smtClean="0"/>
              <a:t>Mental Models</a:t>
            </a:r>
            <a:endParaRPr lang="en-GB" sz="4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Mental Models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When we look at data we develop some sort of mental model of the data we can see</a:t>
            </a:r>
          </a:p>
          <a:p>
            <a:r>
              <a:rPr lang="en-GB" dirty="0" smtClean="0"/>
              <a:t>We are generally quite skilled at understanding what we look at because we have spent many years ‘practising’ looking at data and interpreting it</a:t>
            </a:r>
          </a:p>
          <a:p>
            <a:pPr lvl="1"/>
            <a:r>
              <a:rPr lang="en-GB" dirty="0" smtClean="0"/>
              <a:t>We recognise patterns and develop strategies for acquiring useful data rapidly</a:t>
            </a:r>
          </a:p>
          <a:p>
            <a:r>
              <a:rPr lang="en-GB" dirty="0" smtClean="0"/>
              <a:t>Psychologists have studied these processes and have developed a variety of theories about how we do this</a:t>
            </a:r>
          </a:p>
          <a:p>
            <a:endParaRPr lang="en-GB" dirty="0" smtClean="0"/>
          </a:p>
          <a:p>
            <a:r>
              <a:rPr lang="en-GB" dirty="0" smtClean="0"/>
              <a:t>If we understand how most people create and use internal models and information-gathering strategies then we can use this knowledge to design better visualisations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6F53A-CF43-4DF2-A060-76715BD58079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1706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Interpreting Models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2736304"/>
          </a:xfrm>
        </p:spPr>
        <p:txBody>
          <a:bodyPr/>
          <a:lstStyle/>
          <a:p>
            <a:r>
              <a:rPr lang="en-GB" dirty="0" smtClean="0"/>
              <a:t>When we create a data visualisation we are attempting to make people interpret the information in front of them in a particular way</a:t>
            </a:r>
          </a:p>
          <a:p>
            <a:r>
              <a:rPr lang="en-GB" dirty="0" smtClean="0"/>
              <a:t>A person will look at a visualisation, think about it, then develop an interpretation of that data</a:t>
            </a:r>
          </a:p>
          <a:p>
            <a:pPr lvl="1"/>
            <a:r>
              <a:rPr lang="en-GB" dirty="0" smtClean="0"/>
              <a:t>The form of the visualisation can make it easy or difficult to develop this interpretation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6F53A-CF43-4DF2-A060-76715BD58079}" type="slidenum">
              <a:rPr lang="en-GB" smtClean="0"/>
              <a:pPr/>
              <a:t>3</a:t>
            </a:fld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611560" y="4437112"/>
            <a:ext cx="1944216" cy="10801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  <a:latin typeface="+mj-lt"/>
              </a:rPr>
              <a:t>Internal </a:t>
            </a:r>
          </a:p>
          <a:p>
            <a:pPr algn="ctr"/>
            <a:r>
              <a:rPr lang="en-GB" sz="2000" dirty="0" smtClean="0">
                <a:solidFill>
                  <a:schemeClr val="tx1"/>
                </a:solidFill>
                <a:latin typeface="+mj-lt"/>
              </a:rPr>
              <a:t>Model</a:t>
            </a:r>
            <a:endParaRPr lang="en-GB" sz="2000" dirty="0">
              <a:solidFill>
                <a:schemeClr val="tx1"/>
              </a:solidFill>
              <a:latin typeface="+mj-lt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6230520" y="4404199"/>
            <a:ext cx="1944216" cy="10801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  <a:latin typeface="+mj-lt"/>
              </a:rPr>
              <a:t>Interpretation</a:t>
            </a:r>
            <a:endParaRPr lang="en-GB" sz="2000" dirty="0">
              <a:solidFill>
                <a:schemeClr val="tx1"/>
              </a:solidFill>
              <a:latin typeface="+mj-lt"/>
            </a:endParaRPr>
          </a:p>
        </p:txBody>
      </p:sp>
      <p:sp>
        <p:nvSpPr>
          <p:cNvPr id="8" name="Right Arrow 7"/>
          <p:cNvSpPr/>
          <p:nvPr/>
        </p:nvSpPr>
        <p:spPr>
          <a:xfrm>
            <a:off x="2555776" y="4869160"/>
            <a:ext cx="3674744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Oval 8"/>
          <p:cNvSpPr/>
          <p:nvPr/>
        </p:nvSpPr>
        <p:spPr>
          <a:xfrm>
            <a:off x="3347864" y="4293096"/>
            <a:ext cx="1908212" cy="1368152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latin typeface="+mj-lt"/>
              </a:rPr>
              <a:t>Interpret</a:t>
            </a:r>
            <a:endParaRPr lang="en-GB" sz="20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709000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Examples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 smtClean="0"/>
              <a:t>An </a:t>
            </a:r>
            <a:r>
              <a:rPr lang="en-US" dirty="0"/>
              <a:t>engineer who observes that some property of X of an artefact changes as another property of Y is varied, this forms an internal model of the relation between X and </a:t>
            </a:r>
            <a:r>
              <a:rPr lang="en-US" dirty="0" smtClean="0"/>
              <a:t>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 smtClean="0"/>
              <a:t>An advertising executive notices that a blue-</a:t>
            </a:r>
            <a:r>
              <a:rPr lang="en-US" dirty="0" err="1" smtClean="0"/>
              <a:t>coloured</a:t>
            </a:r>
            <a:r>
              <a:rPr lang="en-US" dirty="0" smtClean="0"/>
              <a:t> advertising for a product seems to increase sales more than a red-</a:t>
            </a:r>
            <a:r>
              <a:rPr lang="en-US" dirty="0" err="1" smtClean="0"/>
              <a:t>coloured</a:t>
            </a:r>
            <a:r>
              <a:rPr lang="en-US" dirty="0" smtClean="0"/>
              <a:t> advertising poster and develops an internal model of good </a:t>
            </a:r>
            <a:r>
              <a:rPr lang="en-US" dirty="0" err="1" smtClean="0"/>
              <a:t>colour</a:t>
            </a:r>
            <a:r>
              <a:rPr lang="en-US" dirty="0" smtClean="0"/>
              <a:t> use in posters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 smtClean="0"/>
              <a:t>A network administrator sees unusually high network traffic to a lab outside of teaching hours and suspects that someone is using the lab to download videos overnight</a:t>
            </a:r>
            <a:endParaRPr lang="en-US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6F53A-CF43-4DF2-A060-76715BD58079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71306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Cognitive Maps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These internal models are known as </a:t>
            </a:r>
            <a:r>
              <a:rPr lang="en-GB" i="1" dirty="0" smtClean="0"/>
              <a:t>cognitive maps</a:t>
            </a:r>
            <a:endParaRPr lang="en-GB" dirty="0" smtClean="0"/>
          </a:p>
          <a:p>
            <a:pPr lvl="1"/>
            <a:r>
              <a:rPr lang="en-GB" dirty="0" smtClean="0"/>
              <a:t>This may be a mental model of a set of locations or it may be a more abstract representation of a set of relationships</a:t>
            </a:r>
          </a:p>
          <a:p>
            <a:r>
              <a:rPr lang="en-GB" dirty="0" smtClean="0"/>
              <a:t>A driver would have a good ‘mental map’ of her local area and would not need to look at a physical map</a:t>
            </a:r>
          </a:p>
          <a:p>
            <a:pPr lvl="1"/>
            <a:r>
              <a:rPr lang="en-GB" dirty="0" smtClean="0"/>
              <a:t>If she goes away from her local area then an external visualisation would be needed for direction – this physical map is external data used to extend the internal model</a:t>
            </a:r>
          </a:p>
          <a:p>
            <a:pPr lvl="1"/>
            <a:r>
              <a:rPr lang="en-GB" dirty="0" smtClean="0"/>
              <a:t>If she stays in the new area for any length of time she will start to learn the new locality and develop a mental map of that area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6F53A-CF43-4DF2-A060-76715BD58079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17768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Cognitive Collages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In most cases there is not just one mental map, but a collection of them – cognitive collage.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Misinterpretations can occur at the boundaries of these maps within a collage.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 smtClean="0"/>
              <a:t>Put these cities in order, east to west:</a:t>
            </a:r>
          </a:p>
          <a:p>
            <a:pPr marL="635508" lvl="1" indent="-342900">
              <a:buFont typeface="Arial" panose="020B0604020202020204" pitchFamily="34" charset="0"/>
              <a:buChar char="•"/>
            </a:pPr>
            <a:r>
              <a:rPr lang="en-GB" dirty="0" smtClean="0"/>
              <a:t>Glasgow, Cardiff, Liverpool, Edinburgh, Swansea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6F53A-CF43-4DF2-A060-76715BD58079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6360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Cognitive Collages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z="2400" dirty="0" smtClean="0"/>
              <a:t>East to West:</a:t>
            </a:r>
          </a:p>
          <a:p>
            <a:pPr lvl="1"/>
            <a:r>
              <a:rPr lang="en-GB" sz="2000" dirty="0" smtClean="0"/>
              <a:t>Liverpool </a:t>
            </a:r>
            <a:r>
              <a:rPr lang="en-GB" sz="2000" dirty="0"/>
              <a:t>– </a:t>
            </a:r>
            <a:r>
              <a:rPr lang="en-GB" sz="2000" dirty="0" smtClean="0"/>
              <a:t>3.0° W</a:t>
            </a:r>
          </a:p>
          <a:p>
            <a:pPr lvl="1"/>
            <a:r>
              <a:rPr lang="en-GB" sz="2000" dirty="0"/>
              <a:t>Edinburgh – 3.1</a:t>
            </a:r>
            <a:r>
              <a:rPr lang="en-GB" sz="2000" dirty="0" smtClean="0"/>
              <a:t>° W</a:t>
            </a:r>
          </a:p>
          <a:p>
            <a:pPr lvl="1"/>
            <a:r>
              <a:rPr lang="en-GB" sz="2000" dirty="0" smtClean="0"/>
              <a:t>Cardiff </a:t>
            </a:r>
            <a:r>
              <a:rPr lang="en-GB" sz="2000" dirty="0"/>
              <a:t>– </a:t>
            </a:r>
            <a:r>
              <a:rPr lang="en-GB" sz="2000" dirty="0" smtClean="0"/>
              <a:t>3.2° W</a:t>
            </a:r>
            <a:endParaRPr lang="en-GB" sz="2000" dirty="0"/>
          </a:p>
          <a:p>
            <a:pPr lvl="1"/>
            <a:r>
              <a:rPr lang="en-GB" sz="2000" dirty="0" smtClean="0"/>
              <a:t>Swansea </a:t>
            </a:r>
            <a:r>
              <a:rPr lang="en-GB" sz="2000" dirty="0"/>
              <a:t>– </a:t>
            </a:r>
            <a:r>
              <a:rPr lang="en-GB" sz="2000" dirty="0" smtClean="0"/>
              <a:t>4.0° W</a:t>
            </a:r>
          </a:p>
          <a:p>
            <a:pPr lvl="1"/>
            <a:r>
              <a:rPr lang="en-GB" sz="2000" dirty="0" smtClean="0"/>
              <a:t>Glasgow </a:t>
            </a:r>
            <a:r>
              <a:rPr lang="en-GB" sz="2000" dirty="0"/>
              <a:t>– </a:t>
            </a:r>
            <a:r>
              <a:rPr lang="en-GB" sz="2000" dirty="0" smtClean="0"/>
              <a:t>4.3° W</a:t>
            </a:r>
            <a:endParaRPr lang="en-GB" sz="2000" dirty="0"/>
          </a:p>
          <a:p>
            <a:endParaRPr lang="en-GB" sz="2400" dirty="0" smtClean="0"/>
          </a:p>
          <a:p>
            <a:r>
              <a:rPr lang="en-GB" sz="2400" dirty="0" smtClean="0"/>
              <a:t>Two common problems:</a:t>
            </a:r>
          </a:p>
          <a:p>
            <a:pPr lvl="1"/>
            <a:r>
              <a:rPr lang="en-GB" sz="2000" dirty="0" smtClean="0"/>
              <a:t>Edinburgh is on the east coast so it must be further east! </a:t>
            </a:r>
            <a:r>
              <a:rPr lang="en-GB" sz="2000" dirty="0" smtClean="0">
                <a:sym typeface="Wingdings" panose="05000000000000000000" pitchFamily="2" charset="2"/>
              </a:rPr>
              <a:t></a:t>
            </a:r>
          </a:p>
          <a:p>
            <a:pPr lvl="1"/>
            <a:r>
              <a:rPr lang="en-GB" sz="2000" dirty="0" smtClean="0">
                <a:sym typeface="Wingdings" panose="05000000000000000000" pitchFamily="2" charset="2"/>
              </a:rPr>
              <a:t>Many people assume that the south coast runs true east-west rather than being rotated slightly anticlockwise</a:t>
            </a:r>
            <a:endParaRPr lang="en-GB" sz="20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6F53A-CF43-4DF2-A060-76715BD58079}" type="slidenum">
              <a:rPr lang="en-GB" smtClean="0"/>
              <a:pPr/>
              <a:t>7</a:t>
            </a:fld>
            <a:endParaRPr lang="en-GB"/>
          </a:p>
        </p:txBody>
      </p:sp>
      <p:grpSp>
        <p:nvGrpSpPr>
          <p:cNvPr id="9" name="Group 8"/>
          <p:cNvGrpSpPr/>
          <p:nvPr/>
        </p:nvGrpSpPr>
        <p:grpSpPr>
          <a:xfrm>
            <a:off x="4932040" y="1124744"/>
            <a:ext cx="3600400" cy="5665808"/>
            <a:chOff x="4932040" y="1124744"/>
            <a:chExt cx="3600400" cy="5665808"/>
          </a:xfrm>
        </p:grpSpPr>
        <p:pic>
          <p:nvPicPr>
            <p:cNvPr id="1026" name="Picture 2" descr="http://www.worldatlas.com/webimage/countrys/europe/outline/uk.gi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32040" y="1124744"/>
              <a:ext cx="3600400" cy="566580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Oval 7"/>
            <p:cNvSpPr/>
            <p:nvPr/>
          </p:nvSpPr>
          <p:spPr>
            <a:xfrm>
              <a:off x="6804248" y="4653136"/>
              <a:ext cx="72008" cy="72008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0" name="Oval 9"/>
            <p:cNvSpPr/>
            <p:nvPr/>
          </p:nvSpPr>
          <p:spPr>
            <a:xfrm>
              <a:off x="6660232" y="3140968"/>
              <a:ext cx="72008" cy="72008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1" name="Oval 10"/>
            <p:cNvSpPr/>
            <p:nvPr/>
          </p:nvSpPr>
          <p:spPr>
            <a:xfrm>
              <a:off x="6660232" y="5805264"/>
              <a:ext cx="72008" cy="72008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" name="Oval 11"/>
            <p:cNvSpPr/>
            <p:nvPr/>
          </p:nvSpPr>
          <p:spPr>
            <a:xfrm>
              <a:off x="6300192" y="3176972"/>
              <a:ext cx="72008" cy="72008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" name="Oval 12"/>
            <p:cNvSpPr/>
            <p:nvPr/>
          </p:nvSpPr>
          <p:spPr>
            <a:xfrm>
              <a:off x="6437001" y="5767657"/>
              <a:ext cx="72008" cy="72008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5" name="Group 14"/>
          <p:cNvGrpSpPr/>
          <p:nvPr/>
        </p:nvGrpSpPr>
        <p:grpSpPr>
          <a:xfrm rot="910520">
            <a:off x="4932040" y="1124744"/>
            <a:ext cx="3600400" cy="5665808"/>
            <a:chOff x="4932040" y="1124744"/>
            <a:chExt cx="3600400" cy="5665808"/>
          </a:xfrm>
        </p:grpSpPr>
        <p:pic>
          <p:nvPicPr>
            <p:cNvPr id="16" name="Picture 2" descr="http://www.worldatlas.com/webimage/countrys/europe/outline/uk.gi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32040" y="1124744"/>
              <a:ext cx="3600400" cy="566580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7" name="Oval 16"/>
            <p:cNvSpPr/>
            <p:nvPr/>
          </p:nvSpPr>
          <p:spPr>
            <a:xfrm>
              <a:off x="6804248" y="4653136"/>
              <a:ext cx="72008" cy="72008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8" name="Oval 17"/>
            <p:cNvSpPr/>
            <p:nvPr/>
          </p:nvSpPr>
          <p:spPr>
            <a:xfrm>
              <a:off x="6660232" y="3140968"/>
              <a:ext cx="72008" cy="72008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9" name="Oval 18"/>
            <p:cNvSpPr/>
            <p:nvPr/>
          </p:nvSpPr>
          <p:spPr>
            <a:xfrm>
              <a:off x="6660232" y="5805264"/>
              <a:ext cx="72008" cy="72008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0" name="Oval 19"/>
            <p:cNvSpPr/>
            <p:nvPr/>
          </p:nvSpPr>
          <p:spPr>
            <a:xfrm>
              <a:off x="6300192" y="3176972"/>
              <a:ext cx="72008" cy="72008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1" name="Oval 20"/>
            <p:cNvSpPr/>
            <p:nvPr/>
          </p:nvSpPr>
          <p:spPr>
            <a:xfrm>
              <a:off x="6437001" y="5767657"/>
              <a:ext cx="72008" cy="72008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25031681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Incomplete models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3873452" cy="2808312"/>
          </a:xfrm>
        </p:spPr>
        <p:txBody>
          <a:bodyPr/>
          <a:lstStyle/>
          <a:p>
            <a:r>
              <a:rPr lang="en-GB" dirty="0" smtClean="0"/>
              <a:t>Even familiar objects can be mistaken if they are presented in an unusual manner</a:t>
            </a:r>
          </a:p>
          <a:p>
            <a:endParaRPr lang="en-GB" dirty="0"/>
          </a:p>
          <a:p>
            <a:r>
              <a:rPr lang="en-GB" dirty="0" smtClean="0"/>
              <a:t>Identify the countries on the left </a:t>
            </a:r>
            <a:r>
              <a:rPr lang="en-GB" dirty="0" smtClean="0">
                <a:sym typeface="Wingdings" panose="05000000000000000000" pitchFamily="2" charset="2"/>
              </a:rPr>
              <a:t></a:t>
            </a:r>
          </a:p>
          <a:p>
            <a:pPr marL="109728" indent="0">
              <a:buNone/>
            </a:pPr>
            <a:endParaRPr lang="en-GB" dirty="0">
              <a:sym typeface="Wingdings" panose="05000000000000000000" pitchFamily="2" charset="2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6F53A-CF43-4DF2-A060-76715BD58079}" type="slidenum">
              <a:rPr lang="en-GB" smtClean="0"/>
              <a:pPr/>
              <a:t>8</a:t>
            </a:fld>
            <a:endParaRPr lang="en-GB"/>
          </a:p>
        </p:txBody>
      </p:sp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483675" y="754164"/>
            <a:ext cx="2196271" cy="2067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http://www.micromountain.com/graphics/graphics_assets/outlinemapl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615670">
            <a:off x="6934392" y="1055797"/>
            <a:ext cx="1752129" cy="17462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pad2.whstatic.com/images/e/ed/Felt-pen-Step-7-1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963362">
            <a:off x="4845496" y="2866181"/>
            <a:ext cx="1455752" cy="1701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0.tqn.com/d/geography/1/0/A/H/usa2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7082647" y="2826114"/>
            <a:ext cx="2184177" cy="17609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http://azcoloring.com/coloring/8cG/Rej/8cGRejkca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648867">
            <a:off x="6549631" y="4649262"/>
            <a:ext cx="1521086" cy="20425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15717910">
            <a:off x="4316195" y="4645879"/>
            <a:ext cx="2087417" cy="2087417"/>
          </a:xfrm>
          <a:prstGeom prst="rect">
            <a:avLst/>
          </a:prstGeom>
        </p:spPr>
      </p:pic>
      <p:graphicFrame>
        <p:nvGraphicFramePr>
          <p:cNvPr id="9" name="Table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03479221"/>
              </p:ext>
            </p:extLst>
          </p:nvPr>
        </p:nvGraphicFramePr>
        <p:xfrm>
          <a:off x="441070" y="4293096"/>
          <a:ext cx="3322712" cy="2289066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661356"/>
                <a:gridCol w="1661356"/>
              </a:tblGrid>
              <a:tr h="763022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Australia</a:t>
                      </a:r>
                      <a:endParaRPr lang="en-GB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Wales</a:t>
                      </a:r>
                      <a:endParaRPr lang="en-GB" dirty="0"/>
                    </a:p>
                  </a:txBody>
                  <a:tcPr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763022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Italy</a:t>
                      </a:r>
                      <a:endParaRPr lang="en-GB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Continental</a:t>
                      </a:r>
                      <a:r>
                        <a:rPr lang="en-GB" baseline="0" dirty="0" smtClean="0"/>
                        <a:t> USA</a:t>
                      </a:r>
                      <a:endParaRPr lang="en-GB" dirty="0"/>
                    </a:p>
                  </a:txBody>
                  <a:tcPr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763022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France</a:t>
                      </a:r>
                      <a:endParaRPr lang="en-GB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Ireland</a:t>
                      </a:r>
                      <a:endParaRPr lang="en-GB" dirty="0"/>
                    </a:p>
                  </a:txBody>
                  <a:tcPr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488148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solidFill>
                  <a:srgbClr val="424456"/>
                </a:solidFill>
              </a:rPr>
              <a:t>Changing</a:t>
            </a:r>
            <a:r>
              <a:rPr lang="en-GB" dirty="0" smtClean="0"/>
              <a:t> Models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Familiarity with a topic requires that you have a solid and detailed mental model of the topic</a:t>
            </a:r>
          </a:p>
          <a:p>
            <a:r>
              <a:rPr lang="en-GB" dirty="0" smtClean="0"/>
              <a:t>Data often changes, and so mental models need to be updated to take this into account</a:t>
            </a:r>
          </a:p>
          <a:p>
            <a:pPr lvl="1"/>
            <a:r>
              <a:rPr lang="en-GB" dirty="0" smtClean="0"/>
              <a:t>This can be challenging</a:t>
            </a:r>
          </a:p>
          <a:p>
            <a:r>
              <a:rPr lang="en-GB" dirty="0" smtClean="0"/>
              <a:t>It is often easier to update a computer visualisation than a paper visualisation</a:t>
            </a:r>
          </a:p>
          <a:p>
            <a:r>
              <a:rPr lang="en-GB" dirty="0" smtClean="0"/>
              <a:t>Computer visualisations also allow the viewer to see the process of change more easily</a:t>
            </a:r>
          </a:p>
          <a:p>
            <a:pPr lvl="1"/>
            <a:r>
              <a:rPr lang="en-GB" dirty="0" smtClean="0"/>
              <a:t>What has changed?</a:t>
            </a:r>
          </a:p>
          <a:p>
            <a:pPr lvl="1"/>
            <a:r>
              <a:rPr lang="en-GB" dirty="0" smtClean="0"/>
              <a:t>What has it changed from/to?</a:t>
            </a:r>
          </a:p>
          <a:p>
            <a:pPr lvl="1"/>
            <a:r>
              <a:rPr lang="en-GB" dirty="0" smtClean="0"/>
              <a:t>How have other objects around it been affected?</a:t>
            </a:r>
          </a:p>
          <a:p>
            <a:r>
              <a:rPr lang="en-GB" dirty="0" smtClean="0"/>
              <a:t>Computer animations are useful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6F53A-CF43-4DF2-A060-76715BD58079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84172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Navigation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When we look at a data visualisation we don’t take it all in at once</a:t>
            </a:r>
          </a:p>
          <a:p>
            <a:pPr lvl="1"/>
            <a:r>
              <a:rPr lang="en-GB" dirty="0" smtClean="0"/>
              <a:t>Instead we browse - look at different parts of the object, think about it, decide where to look next, then look at the next bit</a:t>
            </a:r>
          </a:p>
          <a:p>
            <a:pPr lvl="1"/>
            <a:r>
              <a:rPr lang="en-GB" dirty="0" smtClean="0"/>
              <a:t>Browsing allows the viewer to identify details such as colours, locations, headlines</a:t>
            </a:r>
          </a:p>
          <a:p>
            <a:r>
              <a:rPr lang="en-GB" dirty="0" smtClean="0"/>
              <a:t>There must be an external data source before we can browse it</a:t>
            </a:r>
          </a:p>
          <a:p>
            <a:pPr lvl="1"/>
            <a:r>
              <a:rPr lang="en-GB" dirty="0" smtClean="0"/>
              <a:t>This is known as the stimulus</a:t>
            </a:r>
          </a:p>
          <a:p>
            <a:pPr lvl="1"/>
            <a:r>
              <a:rPr lang="en-GB" dirty="0" smtClean="0"/>
              <a:t>Stimuli can be visual, aural, tactile or olfactory (we’ll stick to visual)</a:t>
            </a:r>
          </a:p>
          <a:p>
            <a:pPr lvl="1"/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6F53A-CF43-4DF2-A060-76715BD58079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2624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rapezoid 5"/>
          <p:cNvSpPr/>
          <p:nvPr/>
        </p:nvSpPr>
        <p:spPr>
          <a:xfrm rot="5400000">
            <a:off x="263476" y="2318694"/>
            <a:ext cx="1242366" cy="1410294"/>
          </a:xfrm>
          <a:prstGeom prst="trapezoid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Right Arrow 6"/>
          <p:cNvSpPr/>
          <p:nvPr/>
        </p:nvSpPr>
        <p:spPr>
          <a:xfrm>
            <a:off x="1712582" y="2940663"/>
            <a:ext cx="627170" cy="15864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179512" y="3645024"/>
            <a:ext cx="109517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0" dirty="0" smtClean="0"/>
              <a:t>External </a:t>
            </a:r>
          </a:p>
          <a:p>
            <a:r>
              <a:rPr lang="en-GB" i="0" dirty="0" smtClean="0"/>
              <a:t>Data</a:t>
            </a:r>
            <a:endParaRPr lang="en-GB" i="0" dirty="0"/>
          </a:p>
        </p:txBody>
      </p:sp>
      <p:grpSp>
        <p:nvGrpSpPr>
          <p:cNvPr id="14" name="Group 13"/>
          <p:cNvGrpSpPr/>
          <p:nvPr/>
        </p:nvGrpSpPr>
        <p:grpSpPr>
          <a:xfrm>
            <a:off x="2123728" y="2186632"/>
            <a:ext cx="6912767" cy="4554736"/>
            <a:chOff x="2123728" y="2186632"/>
            <a:chExt cx="6912767" cy="4554736"/>
          </a:xfrm>
        </p:grpSpPr>
        <p:grpSp>
          <p:nvGrpSpPr>
            <p:cNvPr id="21" name="Group 20"/>
            <p:cNvGrpSpPr/>
            <p:nvPr/>
          </p:nvGrpSpPr>
          <p:grpSpPr>
            <a:xfrm>
              <a:off x="2123728" y="2186632"/>
              <a:ext cx="6912767" cy="4554736"/>
              <a:chOff x="-7076" y="492848"/>
              <a:chExt cx="9034356" cy="6064719"/>
            </a:xfrm>
          </p:grpSpPr>
          <p:sp>
            <p:nvSpPr>
              <p:cNvPr id="16" name="Circular Arrow 15"/>
              <p:cNvSpPr/>
              <p:nvPr/>
            </p:nvSpPr>
            <p:spPr>
              <a:xfrm rot="16603333">
                <a:off x="1256242" y="-676058"/>
                <a:ext cx="5970307" cy="8496944"/>
              </a:xfrm>
              <a:prstGeom prst="circularArrow">
                <a:avLst>
                  <a:gd name="adj1" fmla="val 3185"/>
                  <a:gd name="adj2" fmla="val 1142319"/>
                  <a:gd name="adj3" fmla="val 20538008"/>
                  <a:gd name="adj4" fmla="val 9414314"/>
                  <a:gd name="adj5" fmla="val 4704"/>
                </a:avLst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15" name="Circular Arrow 14"/>
              <p:cNvSpPr/>
              <p:nvPr/>
            </p:nvSpPr>
            <p:spPr>
              <a:xfrm rot="5400000">
                <a:off x="1577557" y="-770470"/>
                <a:ext cx="5970307" cy="8496944"/>
              </a:xfrm>
              <a:prstGeom prst="circularArrow">
                <a:avLst>
                  <a:gd name="adj1" fmla="val 3988"/>
                  <a:gd name="adj2" fmla="val 1142319"/>
                  <a:gd name="adj3" fmla="val 20307918"/>
                  <a:gd name="adj4" fmla="val 9799561"/>
                  <a:gd name="adj5" fmla="val 4825"/>
                </a:avLst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3" name="Rectangle 2"/>
              <p:cNvSpPr/>
              <p:nvPr/>
            </p:nvSpPr>
            <p:spPr>
              <a:xfrm>
                <a:off x="3297703" y="577459"/>
                <a:ext cx="2465040" cy="753179"/>
              </a:xfrm>
              <a:prstGeom prst="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 sz="2000" i="0" dirty="0">
                  <a:latin typeface="+mj-lt"/>
                </a:endParaRPr>
              </a:p>
            </p:txBody>
          </p:sp>
          <p:sp>
            <p:nvSpPr>
              <p:cNvPr id="4" name="Rectangle 3"/>
              <p:cNvSpPr/>
              <p:nvPr/>
            </p:nvSpPr>
            <p:spPr>
              <a:xfrm>
                <a:off x="3330190" y="5664302"/>
                <a:ext cx="2465040" cy="753179"/>
              </a:xfrm>
              <a:prstGeom prst="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 sz="2000" dirty="0">
                  <a:latin typeface="+mj-lt"/>
                </a:endParaRPr>
              </a:p>
            </p:txBody>
          </p:sp>
          <p:sp>
            <p:nvSpPr>
              <p:cNvPr id="5" name="Oval 4"/>
              <p:cNvSpPr/>
              <p:nvPr/>
            </p:nvSpPr>
            <p:spPr>
              <a:xfrm>
                <a:off x="6674584" y="4820737"/>
                <a:ext cx="1889821" cy="873909"/>
              </a:xfrm>
              <a:prstGeom prst="ellipse">
                <a:avLst/>
              </a:prstGeom>
              <a:solidFill>
                <a:schemeClr val="accent2">
                  <a:lumMod val="40000"/>
                  <a:lumOff val="60000"/>
                </a:schemeClr>
              </a:solidFill>
            </p:spPr>
            <p:style>
              <a:lnRef idx="1">
                <a:schemeClr val="accent2"/>
              </a:lnRef>
              <a:fillRef idx="2">
                <a:schemeClr val="accent2"/>
              </a:fillRef>
              <a:effectRef idx="1">
                <a:schemeClr val="accent2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 sz="2000" dirty="0">
                  <a:latin typeface="+mj-lt"/>
                </a:endParaRPr>
              </a:p>
            </p:txBody>
          </p:sp>
          <p:sp>
            <p:nvSpPr>
              <p:cNvPr id="9" name="Rectangle 8"/>
              <p:cNvSpPr/>
              <p:nvPr/>
            </p:nvSpPr>
            <p:spPr>
              <a:xfrm>
                <a:off x="-7076" y="2825738"/>
                <a:ext cx="1440160" cy="1304528"/>
              </a:xfrm>
              <a:prstGeom prst="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 sz="2000" dirty="0">
                  <a:latin typeface="+mj-lt"/>
                </a:endParaRPr>
              </a:p>
            </p:txBody>
          </p:sp>
          <p:sp>
            <p:nvSpPr>
              <p:cNvPr id="10" name="Rectangle 9"/>
              <p:cNvSpPr/>
              <p:nvPr/>
            </p:nvSpPr>
            <p:spPr>
              <a:xfrm>
                <a:off x="7587120" y="2709112"/>
                <a:ext cx="1440160" cy="1304528"/>
              </a:xfrm>
              <a:prstGeom prst="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 sz="2000" i="0" dirty="0">
                  <a:latin typeface="+mj-lt"/>
                </a:endParaRPr>
              </a:p>
            </p:txBody>
          </p:sp>
          <p:sp>
            <p:nvSpPr>
              <p:cNvPr id="12" name="Oval 11"/>
              <p:cNvSpPr/>
              <p:nvPr/>
            </p:nvSpPr>
            <p:spPr>
              <a:xfrm>
                <a:off x="369356" y="1177296"/>
                <a:ext cx="1887579" cy="873909"/>
              </a:xfrm>
              <a:prstGeom prst="ellipse">
                <a:avLst/>
              </a:prstGeom>
              <a:solidFill>
                <a:schemeClr val="accent2">
                  <a:lumMod val="40000"/>
                  <a:lumOff val="60000"/>
                </a:schemeClr>
              </a:solidFill>
            </p:spPr>
            <p:style>
              <a:lnRef idx="1">
                <a:schemeClr val="accent2"/>
              </a:lnRef>
              <a:fillRef idx="2">
                <a:schemeClr val="accent2"/>
              </a:fillRef>
              <a:effectRef idx="1">
                <a:schemeClr val="accent2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en-GB" i="0" dirty="0" smtClean="0">
                    <a:latin typeface="+mj-lt"/>
                  </a:rPr>
                  <a:t>Browse</a:t>
                </a:r>
                <a:endParaRPr lang="en-GB" i="0" dirty="0">
                  <a:latin typeface="+mj-lt"/>
                </a:endParaRPr>
              </a:p>
            </p:txBody>
          </p:sp>
          <p:sp>
            <p:nvSpPr>
              <p:cNvPr id="13" name="Oval 12"/>
              <p:cNvSpPr/>
              <p:nvPr/>
            </p:nvSpPr>
            <p:spPr>
              <a:xfrm>
                <a:off x="6674584" y="1177296"/>
                <a:ext cx="1889821" cy="873909"/>
              </a:xfrm>
              <a:prstGeom prst="ellipse">
                <a:avLst/>
              </a:prstGeom>
              <a:solidFill>
                <a:schemeClr val="accent2">
                  <a:lumMod val="40000"/>
                  <a:lumOff val="60000"/>
                </a:schemeClr>
              </a:solidFill>
            </p:spPr>
            <p:style>
              <a:lnRef idx="1">
                <a:schemeClr val="accent2"/>
              </a:lnRef>
              <a:fillRef idx="2">
                <a:schemeClr val="accent2"/>
              </a:fillRef>
              <a:effectRef idx="1">
                <a:schemeClr val="accent2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 i="0" dirty="0">
                  <a:latin typeface="+mj-lt"/>
                </a:endParaRPr>
              </a:p>
            </p:txBody>
          </p:sp>
          <p:sp>
            <p:nvSpPr>
              <p:cNvPr id="19" name="Curved Down Arrow 18"/>
              <p:cNvSpPr/>
              <p:nvPr/>
            </p:nvSpPr>
            <p:spPr>
              <a:xfrm rot="16200000">
                <a:off x="2364812" y="2624527"/>
                <a:ext cx="1958660" cy="1579058"/>
              </a:xfrm>
              <a:prstGeom prst="curvedDownArrow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</p:grpSp>
        <p:sp>
          <p:nvSpPr>
            <p:cNvPr id="22" name="Oval 21"/>
            <p:cNvSpPr/>
            <p:nvPr/>
          </p:nvSpPr>
          <p:spPr>
            <a:xfrm>
              <a:off x="2555776" y="5453272"/>
              <a:ext cx="1446024" cy="656325"/>
            </a:xfrm>
            <a:prstGeom prst="ellipse">
              <a:avLst/>
            </a:prstGeom>
            <a:solidFill>
              <a:schemeClr val="accent2">
                <a:lumMod val="40000"/>
                <a:lumOff val="60000"/>
              </a:schemeClr>
            </a:solidFill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 sz="2000" dirty="0">
                <a:latin typeface="+mj-lt"/>
              </a:endParaRPr>
            </a:p>
          </p:txBody>
        </p:sp>
      </p:grpSp>
      <p:sp>
        <p:nvSpPr>
          <p:cNvPr id="23" name="Curved Down Arrow 22"/>
          <p:cNvSpPr/>
          <p:nvPr/>
        </p:nvSpPr>
        <p:spPr>
          <a:xfrm rot="5400000">
            <a:off x="5752662" y="3889582"/>
            <a:ext cx="1470996" cy="1208239"/>
          </a:xfrm>
          <a:prstGeom prst="curvedDown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7" name="Title 1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Browsing</a:t>
            </a:r>
            <a:endParaRPr lang="en-GB" dirty="0"/>
          </a:p>
        </p:txBody>
      </p:sp>
      <p:sp>
        <p:nvSpPr>
          <p:cNvPr id="24" name="Content Placeholder 23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1159072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For a user to build an internal model there must be something to browse</a:t>
            </a:r>
          </a:p>
          <a:p>
            <a:pPr lvl="1"/>
            <a:r>
              <a:rPr lang="en-GB" dirty="0" smtClean="0"/>
              <a:t>How do we present the data to make browsing easy?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85964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Navigation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When browsing the eye moves from location to location, picking up information using central vision</a:t>
            </a:r>
          </a:p>
          <a:p>
            <a:r>
              <a:rPr lang="en-GB" dirty="0" smtClean="0"/>
              <a:t>Peripheral vision is used to identify potential things to look at next</a:t>
            </a:r>
          </a:p>
          <a:p>
            <a:r>
              <a:rPr lang="en-GB" dirty="0" smtClean="0"/>
              <a:t>In this way the viewer starts to build up a picture of what is on the external object</a:t>
            </a:r>
          </a:p>
          <a:p>
            <a:endParaRPr lang="en-GB" dirty="0" smtClean="0"/>
          </a:p>
          <a:p>
            <a:r>
              <a:rPr lang="en-GB" dirty="0" smtClean="0"/>
              <a:t>This is the formation of a mental model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6F53A-CF43-4DF2-A060-76715BD58079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9632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rapezoid 5"/>
          <p:cNvSpPr/>
          <p:nvPr/>
        </p:nvSpPr>
        <p:spPr>
          <a:xfrm rot="5400000">
            <a:off x="263476" y="2318694"/>
            <a:ext cx="1242366" cy="1410294"/>
          </a:xfrm>
          <a:prstGeom prst="trapezoid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Right Arrow 6"/>
          <p:cNvSpPr/>
          <p:nvPr/>
        </p:nvSpPr>
        <p:spPr>
          <a:xfrm>
            <a:off x="1712582" y="2940663"/>
            <a:ext cx="627170" cy="15864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179512" y="3645024"/>
            <a:ext cx="109517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0" dirty="0" smtClean="0"/>
              <a:t>External </a:t>
            </a:r>
          </a:p>
          <a:p>
            <a:r>
              <a:rPr lang="en-GB" i="0" dirty="0" smtClean="0"/>
              <a:t>Data</a:t>
            </a:r>
            <a:endParaRPr lang="en-GB" i="0" dirty="0"/>
          </a:p>
        </p:txBody>
      </p:sp>
      <p:grpSp>
        <p:nvGrpSpPr>
          <p:cNvPr id="14" name="Group 13"/>
          <p:cNvGrpSpPr/>
          <p:nvPr/>
        </p:nvGrpSpPr>
        <p:grpSpPr>
          <a:xfrm>
            <a:off x="2123728" y="2186632"/>
            <a:ext cx="6912767" cy="4554736"/>
            <a:chOff x="2123728" y="2186632"/>
            <a:chExt cx="6912767" cy="4554736"/>
          </a:xfrm>
        </p:grpSpPr>
        <p:grpSp>
          <p:nvGrpSpPr>
            <p:cNvPr id="21" name="Group 20"/>
            <p:cNvGrpSpPr/>
            <p:nvPr/>
          </p:nvGrpSpPr>
          <p:grpSpPr>
            <a:xfrm>
              <a:off x="2123728" y="2186632"/>
              <a:ext cx="6912767" cy="4554736"/>
              <a:chOff x="-7076" y="492848"/>
              <a:chExt cx="9034356" cy="6064719"/>
            </a:xfrm>
          </p:grpSpPr>
          <p:sp>
            <p:nvSpPr>
              <p:cNvPr id="16" name="Circular Arrow 15"/>
              <p:cNvSpPr/>
              <p:nvPr/>
            </p:nvSpPr>
            <p:spPr>
              <a:xfrm rot="16603333">
                <a:off x="1256242" y="-676058"/>
                <a:ext cx="5970307" cy="8496944"/>
              </a:xfrm>
              <a:prstGeom prst="circularArrow">
                <a:avLst>
                  <a:gd name="adj1" fmla="val 3185"/>
                  <a:gd name="adj2" fmla="val 1142319"/>
                  <a:gd name="adj3" fmla="val 20538008"/>
                  <a:gd name="adj4" fmla="val 9414314"/>
                  <a:gd name="adj5" fmla="val 4704"/>
                </a:avLst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15" name="Circular Arrow 14"/>
              <p:cNvSpPr/>
              <p:nvPr/>
            </p:nvSpPr>
            <p:spPr>
              <a:xfrm rot="5400000">
                <a:off x="1577557" y="-770470"/>
                <a:ext cx="5970307" cy="8496944"/>
              </a:xfrm>
              <a:prstGeom prst="circularArrow">
                <a:avLst>
                  <a:gd name="adj1" fmla="val 3988"/>
                  <a:gd name="adj2" fmla="val 1142319"/>
                  <a:gd name="adj3" fmla="val 20307918"/>
                  <a:gd name="adj4" fmla="val 9799561"/>
                  <a:gd name="adj5" fmla="val 4825"/>
                </a:avLst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3" name="Rectangle 2"/>
              <p:cNvSpPr/>
              <p:nvPr/>
            </p:nvSpPr>
            <p:spPr>
              <a:xfrm>
                <a:off x="3297703" y="577459"/>
                <a:ext cx="2465040" cy="753179"/>
              </a:xfrm>
              <a:prstGeom prst="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en-GB" sz="2000" i="0" dirty="0" smtClean="0">
                    <a:latin typeface="+mj-lt"/>
                  </a:rPr>
                  <a:t>Content</a:t>
                </a:r>
                <a:endParaRPr lang="en-GB" sz="2000" i="0" dirty="0">
                  <a:latin typeface="+mj-lt"/>
                </a:endParaRPr>
              </a:p>
            </p:txBody>
          </p:sp>
          <p:sp>
            <p:nvSpPr>
              <p:cNvPr id="4" name="Rectangle 3"/>
              <p:cNvSpPr/>
              <p:nvPr/>
            </p:nvSpPr>
            <p:spPr>
              <a:xfrm>
                <a:off x="3330190" y="5664302"/>
                <a:ext cx="2465040" cy="753179"/>
              </a:xfrm>
              <a:prstGeom prst="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 sz="2000" dirty="0">
                  <a:latin typeface="+mj-lt"/>
                </a:endParaRPr>
              </a:p>
            </p:txBody>
          </p:sp>
          <p:sp>
            <p:nvSpPr>
              <p:cNvPr id="5" name="Oval 4"/>
              <p:cNvSpPr/>
              <p:nvPr/>
            </p:nvSpPr>
            <p:spPr>
              <a:xfrm>
                <a:off x="6674584" y="4820737"/>
                <a:ext cx="1889821" cy="873909"/>
              </a:xfrm>
              <a:prstGeom prst="ellipse">
                <a:avLst/>
              </a:prstGeom>
              <a:solidFill>
                <a:schemeClr val="accent2">
                  <a:lumMod val="40000"/>
                  <a:lumOff val="60000"/>
                </a:schemeClr>
              </a:solidFill>
            </p:spPr>
            <p:style>
              <a:lnRef idx="1">
                <a:schemeClr val="accent2"/>
              </a:lnRef>
              <a:fillRef idx="2">
                <a:schemeClr val="accent2"/>
              </a:fillRef>
              <a:effectRef idx="1">
                <a:schemeClr val="accent2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 sz="2000" dirty="0">
                  <a:latin typeface="+mj-lt"/>
                </a:endParaRPr>
              </a:p>
            </p:txBody>
          </p:sp>
          <p:sp>
            <p:nvSpPr>
              <p:cNvPr id="9" name="Rectangle 8"/>
              <p:cNvSpPr/>
              <p:nvPr/>
            </p:nvSpPr>
            <p:spPr>
              <a:xfrm>
                <a:off x="-7076" y="2825738"/>
                <a:ext cx="1440160" cy="1304528"/>
              </a:xfrm>
              <a:prstGeom prst="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 sz="2000" dirty="0">
                  <a:latin typeface="+mj-lt"/>
                </a:endParaRPr>
              </a:p>
            </p:txBody>
          </p:sp>
          <p:sp>
            <p:nvSpPr>
              <p:cNvPr id="10" name="Rectangle 9"/>
              <p:cNvSpPr/>
              <p:nvPr/>
            </p:nvSpPr>
            <p:spPr>
              <a:xfrm>
                <a:off x="7587120" y="2709112"/>
                <a:ext cx="1440160" cy="1304528"/>
              </a:xfrm>
              <a:prstGeom prst="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en-GB" sz="2000" i="0" dirty="0" smtClean="0">
                    <a:latin typeface="+mj-lt"/>
                  </a:rPr>
                  <a:t>Internal Model</a:t>
                </a:r>
                <a:endParaRPr lang="en-GB" sz="2000" i="0" dirty="0">
                  <a:latin typeface="+mj-lt"/>
                </a:endParaRPr>
              </a:p>
            </p:txBody>
          </p:sp>
          <p:sp>
            <p:nvSpPr>
              <p:cNvPr id="12" name="Oval 11"/>
              <p:cNvSpPr/>
              <p:nvPr/>
            </p:nvSpPr>
            <p:spPr>
              <a:xfrm>
                <a:off x="369356" y="1177296"/>
                <a:ext cx="1887579" cy="873909"/>
              </a:xfrm>
              <a:prstGeom prst="ellipse">
                <a:avLst/>
              </a:prstGeom>
              <a:solidFill>
                <a:schemeClr val="accent2">
                  <a:lumMod val="40000"/>
                  <a:lumOff val="60000"/>
                </a:schemeClr>
              </a:solidFill>
            </p:spPr>
            <p:style>
              <a:lnRef idx="1">
                <a:schemeClr val="accent2"/>
              </a:lnRef>
              <a:fillRef idx="2">
                <a:schemeClr val="accent2"/>
              </a:fillRef>
              <a:effectRef idx="1">
                <a:schemeClr val="accent2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en-GB" i="0" dirty="0" smtClean="0">
                    <a:latin typeface="+mj-lt"/>
                  </a:rPr>
                  <a:t>Browse</a:t>
                </a:r>
                <a:endParaRPr lang="en-GB" i="0" dirty="0">
                  <a:latin typeface="+mj-lt"/>
                </a:endParaRPr>
              </a:p>
            </p:txBody>
          </p:sp>
          <p:sp>
            <p:nvSpPr>
              <p:cNvPr id="13" name="Oval 12"/>
              <p:cNvSpPr/>
              <p:nvPr/>
            </p:nvSpPr>
            <p:spPr>
              <a:xfrm>
                <a:off x="6674584" y="1177296"/>
                <a:ext cx="1889821" cy="873909"/>
              </a:xfrm>
              <a:prstGeom prst="ellipse">
                <a:avLst/>
              </a:prstGeom>
              <a:solidFill>
                <a:schemeClr val="accent2">
                  <a:lumMod val="40000"/>
                  <a:lumOff val="60000"/>
                </a:schemeClr>
              </a:solidFill>
            </p:spPr>
            <p:style>
              <a:lnRef idx="1">
                <a:schemeClr val="accent2"/>
              </a:lnRef>
              <a:fillRef idx="2">
                <a:schemeClr val="accent2"/>
              </a:fillRef>
              <a:effectRef idx="1">
                <a:schemeClr val="accent2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en-GB" i="0" dirty="0" smtClean="0">
                    <a:latin typeface="+mj-lt"/>
                  </a:rPr>
                  <a:t>Model</a:t>
                </a:r>
                <a:endParaRPr lang="en-GB" i="0" dirty="0">
                  <a:latin typeface="+mj-lt"/>
                </a:endParaRPr>
              </a:p>
            </p:txBody>
          </p:sp>
          <p:sp>
            <p:nvSpPr>
              <p:cNvPr id="19" name="Curved Down Arrow 18"/>
              <p:cNvSpPr/>
              <p:nvPr/>
            </p:nvSpPr>
            <p:spPr>
              <a:xfrm rot="16200000">
                <a:off x="2364812" y="2624527"/>
                <a:ext cx="1958660" cy="1579058"/>
              </a:xfrm>
              <a:prstGeom prst="curvedDownArrow">
                <a:avLst/>
              </a:prstGeom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</p:grpSp>
        <p:sp>
          <p:nvSpPr>
            <p:cNvPr id="22" name="Oval 21"/>
            <p:cNvSpPr/>
            <p:nvPr/>
          </p:nvSpPr>
          <p:spPr>
            <a:xfrm>
              <a:off x="2555776" y="5453272"/>
              <a:ext cx="1446024" cy="656325"/>
            </a:xfrm>
            <a:prstGeom prst="ellipse">
              <a:avLst/>
            </a:prstGeom>
            <a:solidFill>
              <a:schemeClr val="accent2">
                <a:lumMod val="40000"/>
                <a:lumOff val="60000"/>
              </a:schemeClr>
            </a:solidFill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 sz="2000" dirty="0">
                <a:latin typeface="+mj-lt"/>
              </a:endParaRPr>
            </a:p>
          </p:txBody>
        </p:sp>
      </p:grpSp>
      <p:sp>
        <p:nvSpPr>
          <p:cNvPr id="23" name="Curved Down Arrow 22"/>
          <p:cNvSpPr/>
          <p:nvPr/>
        </p:nvSpPr>
        <p:spPr>
          <a:xfrm rot="5400000">
            <a:off x="5752662" y="3889582"/>
            <a:ext cx="1470996" cy="1208239"/>
          </a:xfrm>
          <a:prstGeom prst="curvedDown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7" name="Title 1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Navigation</a:t>
            </a:r>
            <a:endParaRPr lang="en-GB" dirty="0"/>
          </a:p>
        </p:txBody>
      </p:sp>
      <p:sp>
        <p:nvSpPr>
          <p:cNvPr id="24" name="Content Placeholder 23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1159072"/>
          </a:xfrm>
        </p:spPr>
        <p:txBody>
          <a:bodyPr>
            <a:normAutofit/>
          </a:bodyPr>
          <a:lstStyle/>
          <a:p>
            <a:r>
              <a:rPr lang="en-GB" dirty="0" smtClean="0"/>
              <a:t>Browsing allows the eye to register content</a:t>
            </a:r>
          </a:p>
          <a:p>
            <a:r>
              <a:rPr lang="en-GB" dirty="0" smtClean="0"/>
              <a:t>The brain models this, forming a basic mental model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6192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Navigation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content of the external display can influence how the browsing and mental modelling process progresses</a:t>
            </a:r>
          </a:p>
          <a:p>
            <a:pPr marL="635508" lvl="1" indent="-342900">
              <a:buFont typeface="Arial" panose="020B0604020202020204" pitchFamily="34" charset="0"/>
              <a:buChar char="•"/>
            </a:pPr>
            <a:r>
              <a:rPr lang="en-GB" dirty="0"/>
              <a:t>A simple display will allow for quicker </a:t>
            </a:r>
            <a:r>
              <a:rPr lang="en-GB" dirty="0" smtClean="0"/>
              <a:t>assimilation of the data, but produces a sparse internal model</a:t>
            </a:r>
            <a:endParaRPr lang="en-GB" dirty="0"/>
          </a:p>
          <a:p>
            <a:pPr marL="635508" lvl="1" indent="-342900">
              <a:buFont typeface="Arial" panose="020B0604020202020204" pitchFamily="34" charset="0"/>
              <a:buChar char="•"/>
            </a:pPr>
            <a:r>
              <a:rPr lang="en-GB" dirty="0" smtClean="0"/>
              <a:t>A </a:t>
            </a:r>
            <a:r>
              <a:rPr lang="en-GB" dirty="0"/>
              <a:t>complex display takes longer to </a:t>
            </a:r>
            <a:r>
              <a:rPr lang="en-GB" dirty="0" smtClean="0"/>
              <a:t>navigate (more </a:t>
            </a:r>
            <a:r>
              <a:rPr lang="en-GB" dirty="0"/>
              <a:t>targets to </a:t>
            </a:r>
            <a:r>
              <a:rPr lang="en-GB" dirty="0" smtClean="0"/>
              <a:t>scan) </a:t>
            </a:r>
            <a:r>
              <a:rPr lang="en-GB" dirty="0"/>
              <a:t>but </a:t>
            </a:r>
            <a:r>
              <a:rPr lang="en-GB" dirty="0" smtClean="0"/>
              <a:t>produces richer internal models</a:t>
            </a: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 smtClean="0"/>
              <a:t>Another </a:t>
            </a:r>
            <a:r>
              <a:rPr lang="en-GB" dirty="0"/>
              <a:t>valuable form of </a:t>
            </a:r>
            <a:r>
              <a:rPr lang="en-GB" dirty="0" smtClean="0"/>
              <a:t>browsing is looking for causes </a:t>
            </a:r>
            <a:r>
              <a:rPr lang="en-GB" dirty="0"/>
              <a:t>and </a:t>
            </a:r>
            <a:r>
              <a:rPr lang="en-GB" dirty="0" smtClean="0"/>
              <a:t>effects (known as ‘ping-pong</a:t>
            </a:r>
            <a:r>
              <a:rPr lang="en-GB" dirty="0"/>
              <a:t>’ </a:t>
            </a:r>
            <a:r>
              <a:rPr lang="en-GB" dirty="0" smtClean="0"/>
              <a:t>browsing)</a:t>
            </a:r>
            <a:endParaRPr lang="en-GB" dirty="0"/>
          </a:p>
          <a:p>
            <a:pPr marL="635508" lvl="1" indent="-342900">
              <a:buFont typeface="Arial" panose="020B0604020202020204" pitchFamily="34" charset="0"/>
              <a:buChar char="•"/>
            </a:pPr>
            <a:r>
              <a:rPr lang="en-GB" dirty="0" smtClean="0"/>
              <a:t>Good for comparing things, e.g. prices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 smtClean="0"/>
              <a:t>If a display is too complex then the viewer might lose their motivation to keep looking at it</a:t>
            </a:r>
          </a:p>
          <a:p>
            <a:pPr marL="635508" lvl="1" indent="-342900">
              <a:buFont typeface="Arial" panose="020B0604020202020204" pitchFamily="34" charset="0"/>
              <a:buChar char="•"/>
            </a:pPr>
            <a:r>
              <a:rPr lang="en-GB" dirty="0" smtClean="0"/>
              <a:t>Short term memory limit 7 ± 2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6F53A-CF43-4DF2-A060-76715BD58079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7426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rapezoid 5"/>
          <p:cNvSpPr/>
          <p:nvPr/>
        </p:nvSpPr>
        <p:spPr>
          <a:xfrm rot="16200000">
            <a:off x="7701855" y="5105988"/>
            <a:ext cx="1242366" cy="1410294"/>
          </a:xfrm>
          <a:prstGeom prst="trapezoid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Right Arrow 6"/>
          <p:cNvSpPr/>
          <p:nvPr/>
        </p:nvSpPr>
        <p:spPr>
          <a:xfrm rot="10800000">
            <a:off x="6863222" y="5731812"/>
            <a:ext cx="627170" cy="15864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7265382" y="6211669"/>
            <a:ext cx="109517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0" dirty="0" smtClean="0"/>
              <a:t>External </a:t>
            </a:r>
          </a:p>
          <a:p>
            <a:r>
              <a:rPr lang="en-GB" i="0" dirty="0" smtClean="0"/>
              <a:t>Data</a:t>
            </a:r>
            <a:endParaRPr lang="en-GB" i="0" dirty="0"/>
          </a:p>
        </p:txBody>
      </p:sp>
      <p:grpSp>
        <p:nvGrpSpPr>
          <p:cNvPr id="2" name="Group 1"/>
          <p:cNvGrpSpPr/>
          <p:nvPr/>
        </p:nvGrpSpPr>
        <p:grpSpPr>
          <a:xfrm>
            <a:off x="179513" y="2216333"/>
            <a:ext cx="6912767" cy="4554736"/>
            <a:chOff x="179513" y="2216333"/>
            <a:chExt cx="6912767" cy="4554736"/>
          </a:xfrm>
        </p:grpSpPr>
        <p:grpSp>
          <p:nvGrpSpPr>
            <p:cNvPr id="14" name="Group 13"/>
            <p:cNvGrpSpPr/>
            <p:nvPr/>
          </p:nvGrpSpPr>
          <p:grpSpPr>
            <a:xfrm>
              <a:off x="179513" y="2216333"/>
              <a:ext cx="6912767" cy="4554736"/>
              <a:chOff x="2123728" y="2186632"/>
              <a:chExt cx="6912767" cy="4554736"/>
            </a:xfrm>
          </p:grpSpPr>
          <p:grpSp>
            <p:nvGrpSpPr>
              <p:cNvPr id="21" name="Group 20"/>
              <p:cNvGrpSpPr/>
              <p:nvPr/>
            </p:nvGrpSpPr>
            <p:grpSpPr>
              <a:xfrm>
                <a:off x="2123728" y="2186632"/>
                <a:ext cx="6912767" cy="4554736"/>
                <a:chOff x="-7076" y="492848"/>
                <a:chExt cx="9034356" cy="6064719"/>
              </a:xfrm>
            </p:grpSpPr>
            <p:sp>
              <p:nvSpPr>
                <p:cNvPr id="16" name="Circular Arrow 15"/>
                <p:cNvSpPr/>
                <p:nvPr/>
              </p:nvSpPr>
              <p:spPr>
                <a:xfrm rot="16603333">
                  <a:off x="1256242" y="-676058"/>
                  <a:ext cx="5970307" cy="8496944"/>
                </a:xfrm>
                <a:prstGeom prst="circularArrow">
                  <a:avLst>
                    <a:gd name="adj1" fmla="val 3185"/>
                    <a:gd name="adj2" fmla="val 1142319"/>
                    <a:gd name="adj3" fmla="val 20538008"/>
                    <a:gd name="adj4" fmla="val 9414314"/>
                    <a:gd name="adj5" fmla="val 4704"/>
                  </a:avLst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15" name="Circular Arrow 14"/>
                <p:cNvSpPr/>
                <p:nvPr/>
              </p:nvSpPr>
              <p:spPr>
                <a:xfrm rot="5400000">
                  <a:off x="1577557" y="-770470"/>
                  <a:ext cx="5970307" cy="8496944"/>
                </a:xfrm>
                <a:prstGeom prst="circularArrow">
                  <a:avLst>
                    <a:gd name="adj1" fmla="val 3988"/>
                    <a:gd name="adj2" fmla="val 1142319"/>
                    <a:gd name="adj3" fmla="val 20307918"/>
                    <a:gd name="adj4" fmla="val 9799561"/>
                    <a:gd name="adj5" fmla="val 4825"/>
                  </a:avLst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" name="Rectangle 2"/>
                <p:cNvSpPr/>
                <p:nvPr/>
              </p:nvSpPr>
              <p:spPr>
                <a:xfrm>
                  <a:off x="3297703" y="577459"/>
                  <a:ext cx="2465040" cy="753179"/>
                </a:xfrm>
                <a:prstGeom prst="rect">
                  <a:avLst/>
                </a:prstGeom>
                <a:solidFill>
                  <a:schemeClr val="accent1">
                    <a:lumMod val="40000"/>
                    <a:lumOff val="60000"/>
                  </a:schemeClr>
                </a:solidFill>
              </p:spPr>
              <p:style>
                <a:lnRef idx="1">
                  <a:schemeClr val="accent6"/>
                </a:lnRef>
                <a:fillRef idx="2">
                  <a:schemeClr val="accent6"/>
                </a:fillRef>
                <a:effectRef idx="1">
                  <a:schemeClr val="accent6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GB" sz="2000" i="0" dirty="0" smtClean="0">
                      <a:latin typeface="+mj-lt"/>
                    </a:rPr>
                    <a:t>Content</a:t>
                  </a:r>
                  <a:endParaRPr lang="en-GB" sz="2000" i="0" dirty="0">
                    <a:latin typeface="+mj-lt"/>
                  </a:endParaRPr>
                </a:p>
              </p:txBody>
            </p:sp>
            <p:sp>
              <p:nvSpPr>
                <p:cNvPr id="4" name="Rectangle 3"/>
                <p:cNvSpPr/>
                <p:nvPr/>
              </p:nvSpPr>
              <p:spPr>
                <a:xfrm>
                  <a:off x="3330190" y="5664302"/>
                  <a:ext cx="2465040" cy="753179"/>
                </a:xfrm>
                <a:prstGeom prst="rect">
                  <a:avLst/>
                </a:prstGeom>
                <a:solidFill>
                  <a:schemeClr val="accent1">
                    <a:lumMod val="40000"/>
                    <a:lumOff val="60000"/>
                  </a:schemeClr>
                </a:solidFill>
              </p:spPr>
              <p:style>
                <a:lnRef idx="1">
                  <a:schemeClr val="accent6"/>
                </a:lnRef>
                <a:fillRef idx="2">
                  <a:schemeClr val="accent6"/>
                </a:fillRef>
                <a:effectRef idx="1">
                  <a:schemeClr val="accent6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GB" sz="2000" i="0" dirty="0" smtClean="0">
                      <a:latin typeface="+mj-lt"/>
                    </a:rPr>
                    <a:t>Interpretation</a:t>
                  </a:r>
                  <a:endParaRPr lang="en-GB" sz="2000" i="0" dirty="0">
                    <a:latin typeface="+mj-lt"/>
                  </a:endParaRPr>
                </a:p>
              </p:txBody>
            </p:sp>
            <p:sp>
              <p:nvSpPr>
                <p:cNvPr id="5" name="Oval 4"/>
                <p:cNvSpPr/>
                <p:nvPr/>
              </p:nvSpPr>
              <p:spPr>
                <a:xfrm>
                  <a:off x="6674584" y="4820737"/>
                  <a:ext cx="1889821" cy="873909"/>
                </a:xfrm>
                <a:prstGeom prst="ellipse">
                  <a:avLst/>
                </a:prstGeom>
                <a:solidFill>
                  <a:schemeClr val="accent2">
                    <a:lumMod val="40000"/>
                    <a:lumOff val="60000"/>
                  </a:schemeClr>
                </a:solidFill>
              </p:spPr>
              <p:style>
                <a:lnRef idx="1">
                  <a:schemeClr val="accent2"/>
                </a:lnRef>
                <a:fillRef idx="2">
                  <a:schemeClr val="accent2"/>
                </a:fillRef>
                <a:effectRef idx="1">
                  <a:schemeClr val="accent2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GB" sz="1600" i="0" dirty="0" smtClean="0">
                      <a:latin typeface="+mj-lt"/>
                    </a:rPr>
                    <a:t>Interpret</a:t>
                  </a:r>
                  <a:endParaRPr lang="en-GB" sz="1600" i="0" dirty="0">
                    <a:latin typeface="+mj-lt"/>
                  </a:endParaRPr>
                </a:p>
              </p:txBody>
            </p:sp>
            <p:sp>
              <p:nvSpPr>
                <p:cNvPr id="9" name="Rectangle 8"/>
                <p:cNvSpPr/>
                <p:nvPr/>
              </p:nvSpPr>
              <p:spPr>
                <a:xfrm>
                  <a:off x="-7076" y="2825738"/>
                  <a:ext cx="1440160" cy="1304528"/>
                </a:xfrm>
                <a:prstGeom prst="rect">
                  <a:avLst/>
                </a:prstGeom>
                <a:solidFill>
                  <a:schemeClr val="accent1">
                    <a:lumMod val="40000"/>
                    <a:lumOff val="60000"/>
                  </a:schemeClr>
                </a:solidFill>
              </p:spPr>
              <p:style>
                <a:lnRef idx="1">
                  <a:schemeClr val="accent6"/>
                </a:lnRef>
                <a:fillRef idx="2">
                  <a:schemeClr val="accent6"/>
                </a:fillRef>
                <a:effectRef idx="1">
                  <a:schemeClr val="accent6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endParaRPr lang="en-GB" sz="2000" dirty="0">
                    <a:latin typeface="+mj-lt"/>
                  </a:endParaRPr>
                </a:p>
              </p:txBody>
            </p:sp>
            <p:sp>
              <p:nvSpPr>
                <p:cNvPr id="10" name="Rectangle 9"/>
                <p:cNvSpPr/>
                <p:nvPr/>
              </p:nvSpPr>
              <p:spPr>
                <a:xfrm>
                  <a:off x="7587120" y="2709112"/>
                  <a:ext cx="1440160" cy="1304528"/>
                </a:xfrm>
                <a:prstGeom prst="rect">
                  <a:avLst/>
                </a:prstGeom>
                <a:solidFill>
                  <a:schemeClr val="accent1">
                    <a:lumMod val="40000"/>
                    <a:lumOff val="60000"/>
                  </a:schemeClr>
                </a:solidFill>
              </p:spPr>
              <p:style>
                <a:lnRef idx="1">
                  <a:schemeClr val="accent6"/>
                </a:lnRef>
                <a:fillRef idx="2">
                  <a:schemeClr val="accent6"/>
                </a:fillRef>
                <a:effectRef idx="1">
                  <a:schemeClr val="accent6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GB" sz="2000" i="0" dirty="0" smtClean="0">
                      <a:latin typeface="+mj-lt"/>
                    </a:rPr>
                    <a:t>Internal Model</a:t>
                  </a:r>
                  <a:endParaRPr lang="en-GB" sz="2000" i="0" dirty="0">
                    <a:latin typeface="+mj-lt"/>
                  </a:endParaRPr>
                </a:p>
              </p:txBody>
            </p:sp>
            <p:sp>
              <p:nvSpPr>
                <p:cNvPr id="12" name="Oval 11"/>
                <p:cNvSpPr/>
                <p:nvPr/>
              </p:nvSpPr>
              <p:spPr>
                <a:xfrm>
                  <a:off x="369356" y="1177296"/>
                  <a:ext cx="1887579" cy="873909"/>
                </a:xfrm>
                <a:prstGeom prst="ellipse">
                  <a:avLst/>
                </a:prstGeom>
                <a:solidFill>
                  <a:schemeClr val="accent2">
                    <a:lumMod val="40000"/>
                    <a:lumOff val="60000"/>
                  </a:schemeClr>
                </a:solidFill>
              </p:spPr>
              <p:style>
                <a:lnRef idx="1">
                  <a:schemeClr val="accent2"/>
                </a:lnRef>
                <a:fillRef idx="2">
                  <a:schemeClr val="accent2"/>
                </a:fillRef>
                <a:effectRef idx="1">
                  <a:schemeClr val="accent2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GB" i="0" dirty="0" smtClean="0">
                      <a:latin typeface="+mj-lt"/>
                    </a:rPr>
                    <a:t>Browse</a:t>
                  </a:r>
                  <a:endParaRPr lang="en-GB" i="0" dirty="0">
                    <a:latin typeface="+mj-lt"/>
                  </a:endParaRPr>
                </a:p>
              </p:txBody>
            </p:sp>
            <p:sp>
              <p:nvSpPr>
                <p:cNvPr id="13" name="Oval 12"/>
                <p:cNvSpPr/>
                <p:nvPr/>
              </p:nvSpPr>
              <p:spPr>
                <a:xfrm>
                  <a:off x="6674584" y="1177296"/>
                  <a:ext cx="1889821" cy="873909"/>
                </a:xfrm>
                <a:prstGeom prst="ellipse">
                  <a:avLst/>
                </a:prstGeom>
                <a:solidFill>
                  <a:schemeClr val="accent2">
                    <a:lumMod val="40000"/>
                    <a:lumOff val="60000"/>
                  </a:schemeClr>
                </a:solidFill>
              </p:spPr>
              <p:style>
                <a:lnRef idx="1">
                  <a:schemeClr val="accent2"/>
                </a:lnRef>
                <a:fillRef idx="2">
                  <a:schemeClr val="accent2"/>
                </a:fillRef>
                <a:effectRef idx="1">
                  <a:schemeClr val="accent2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GB" i="0" dirty="0" smtClean="0">
                      <a:latin typeface="+mj-lt"/>
                    </a:rPr>
                    <a:t>Model</a:t>
                  </a:r>
                  <a:endParaRPr lang="en-GB" i="0" dirty="0">
                    <a:latin typeface="+mj-lt"/>
                  </a:endParaRPr>
                </a:p>
              </p:txBody>
            </p:sp>
            <p:sp>
              <p:nvSpPr>
                <p:cNvPr id="19" name="Curved Down Arrow 18"/>
                <p:cNvSpPr/>
                <p:nvPr/>
              </p:nvSpPr>
              <p:spPr>
                <a:xfrm rot="16200000">
                  <a:off x="2364812" y="2624527"/>
                  <a:ext cx="1958660" cy="1579058"/>
                </a:xfrm>
                <a:prstGeom prst="curvedDownArrow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>
                    <a:solidFill>
                      <a:schemeClr val="tx1"/>
                    </a:solidFill>
                  </a:endParaRPr>
                </a:p>
              </p:txBody>
            </p:sp>
          </p:grpSp>
          <p:sp>
            <p:nvSpPr>
              <p:cNvPr id="22" name="Oval 21"/>
              <p:cNvSpPr/>
              <p:nvPr/>
            </p:nvSpPr>
            <p:spPr>
              <a:xfrm>
                <a:off x="2555776" y="5453272"/>
                <a:ext cx="1446024" cy="656325"/>
              </a:xfrm>
              <a:prstGeom prst="ellipse">
                <a:avLst/>
              </a:prstGeom>
              <a:solidFill>
                <a:schemeClr val="accent2">
                  <a:lumMod val="40000"/>
                  <a:lumOff val="60000"/>
                </a:schemeClr>
              </a:solidFill>
            </p:spPr>
            <p:style>
              <a:lnRef idx="1">
                <a:schemeClr val="accent2"/>
              </a:lnRef>
              <a:fillRef idx="2">
                <a:schemeClr val="accent2"/>
              </a:fillRef>
              <a:effectRef idx="1">
                <a:schemeClr val="accent2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 sz="2000" dirty="0">
                  <a:latin typeface="+mj-lt"/>
                </a:endParaRPr>
              </a:p>
            </p:txBody>
          </p:sp>
        </p:grpSp>
        <p:sp>
          <p:nvSpPr>
            <p:cNvPr id="23" name="Curved Down Arrow 22"/>
            <p:cNvSpPr/>
            <p:nvPr/>
          </p:nvSpPr>
          <p:spPr>
            <a:xfrm rot="5400000">
              <a:off x="3794891" y="3918311"/>
              <a:ext cx="1470996" cy="1208239"/>
            </a:xfrm>
            <a:prstGeom prst="curvedDownArrow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</p:grpSp>
      <p:sp>
        <p:nvSpPr>
          <p:cNvPr id="17" name="Title 1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Navigation</a:t>
            </a:r>
            <a:endParaRPr lang="en-GB" dirty="0"/>
          </a:p>
        </p:txBody>
      </p:sp>
      <p:sp>
        <p:nvSpPr>
          <p:cNvPr id="24" name="Content Placeholder 23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1159072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The form of the external data influences the interpretation of the model</a:t>
            </a:r>
          </a:p>
          <a:p>
            <a:pPr lvl="1"/>
            <a:r>
              <a:rPr lang="en-GB" dirty="0" smtClean="0"/>
              <a:t>Does it come from a trusted source?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5237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Model Adequacy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When we interpret a model we have to consider whether it is adequate</a:t>
            </a:r>
          </a:p>
          <a:p>
            <a:pPr lvl="1"/>
            <a:r>
              <a:rPr lang="en-GB" dirty="0" smtClean="0"/>
              <a:t>Does it represent the world as it actually is?</a:t>
            </a:r>
          </a:p>
          <a:p>
            <a:pPr lvl="1"/>
            <a:r>
              <a:rPr lang="en-GB" dirty="0" smtClean="0"/>
              <a:t>Are there things that you haven’t looked at yet?</a:t>
            </a:r>
          </a:p>
          <a:p>
            <a:pPr lvl="1"/>
            <a:r>
              <a:rPr lang="en-GB" dirty="0" smtClean="0"/>
              <a:t>Does the model make logical sense?</a:t>
            </a:r>
          </a:p>
          <a:p>
            <a:r>
              <a:rPr lang="en-GB" dirty="0" smtClean="0"/>
              <a:t>These questions help us to decide what to look at next; they are used to formulate a new browsing strategy</a:t>
            </a:r>
          </a:p>
          <a:p>
            <a:pPr lvl="1"/>
            <a:r>
              <a:rPr lang="en-GB" dirty="0" smtClean="0"/>
              <a:t>Planned browsing – you know what you want to look at next, e.g. in a menu or a newspaper</a:t>
            </a:r>
          </a:p>
          <a:p>
            <a:pPr lvl="1"/>
            <a:r>
              <a:rPr lang="en-GB" dirty="0" smtClean="0"/>
              <a:t>Bias browsing – looking at information to back up a hypothesis, not to test it</a:t>
            </a:r>
          </a:p>
          <a:p>
            <a:pPr lvl="1"/>
            <a:r>
              <a:rPr lang="en-GB" dirty="0" smtClean="0"/>
              <a:t>Opportunistic browsing – moving to another area of the display to see what’s there, thus adding to your cognitive collage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6F53A-CF43-4DF2-A060-76715BD58079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0245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rapezoid 5"/>
          <p:cNvSpPr/>
          <p:nvPr/>
        </p:nvSpPr>
        <p:spPr>
          <a:xfrm rot="5400000">
            <a:off x="220891" y="5272759"/>
            <a:ext cx="1242366" cy="1410294"/>
          </a:xfrm>
          <a:prstGeom prst="trapezoid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Right Arrow 6"/>
          <p:cNvSpPr/>
          <p:nvPr/>
        </p:nvSpPr>
        <p:spPr>
          <a:xfrm>
            <a:off x="1693080" y="5881765"/>
            <a:ext cx="627170" cy="15864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35355" y="4586322"/>
            <a:ext cx="109517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0" dirty="0" smtClean="0"/>
              <a:t>External </a:t>
            </a:r>
          </a:p>
          <a:p>
            <a:r>
              <a:rPr lang="en-GB" i="0" dirty="0" smtClean="0"/>
              <a:t>Data</a:t>
            </a:r>
            <a:endParaRPr lang="en-GB" i="0" dirty="0"/>
          </a:p>
        </p:txBody>
      </p:sp>
      <p:grpSp>
        <p:nvGrpSpPr>
          <p:cNvPr id="2" name="Group 1"/>
          <p:cNvGrpSpPr/>
          <p:nvPr/>
        </p:nvGrpSpPr>
        <p:grpSpPr>
          <a:xfrm>
            <a:off x="2123728" y="2303264"/>
            <a:ext cx="6912767" cy="4554736"/>
            <a:chOff x="179513" y="2216333"/>
            <a:chExt cx="6912767" cy="4554736"/>
          </a:xfrm>
        </p:grpSpPr>
        <p:grpSp>
          <p:nvGrpSpPr>
            <p:cNvPr id="14" name="Group 13"/>
            <p:cNvGrpSpPr/>
            <p:nvPr/>
          </p:nvGrpSpPr>
          <p:grpSpPr>
            <a:xfrm>
              <a:off x="179513" y="2216333"/>
              <a:ext cx="6912767" cy="4554736"/>
              <a:chOff x="2123728" y="2186632"/>
              <a:chExt cx="6912767" cy="4554736"/>
            </a:xfrm>
          </p:grpSpPr>
          <p:grpSp>
            <p:nvGrpSpPr>
              <p:cNvPr id="21" name="Group 20"/>
              <p:cNvGrpSpPr/>
              <p:nvPr/>
            </p:nvGrpSpPr>
            <p:grpSpPr>
              <a:xfrm>
                <a:off x="2123728" y="2186632"/>
                <a:ext cx="6912767" cy="4554736"/>
                <a:chOff x="-7076" y="492848"/>
                <a:chExt cx="9034356" cy="6064719"/>
              </a:xfrm>
            </p:grpSpPr>
            <p:sp>
              <p:nvSpPr>
                <p:cNvPr id="16" name="Circular Arrow 15"/>
                <p:cNvSpPr/>
                <p:nvPr/>
              </p:nvSpPr>
              <p:spPr>
                <a:xfrm rot="16603333">
                  <a:off x="1256242" y="-676058"/>
                  <a:ext cx="5970307" cy="8496944"/>
                </a:xfrm>
                <a:prstGeom prst="circularArrow">
                  <a:avLst>
                    <a:gd name="adj1" fmla="val 3185"/>
                    <a:gd name="adj2" fmla="val 1142319"/>
                    <a:gd name="adj3" fmla="val 20538008"/>
                    <a:gd name="adj4" fmla="val 9414314"/>
                    <a:gd name="adj5" fmla="val 4704"/>
                  </a:avLst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15" name="Circular Arrow 14"/>
                <p:cNvSpPr/>
                <p:nvPr/>
              </p:nvSpPr>
              <p:spPr>
                <a:xfrm rot="5400000">
                  <a:off x="1577557" y="-770470"/>
                  <a:ext cx="5970307" cy="8496944"/>
                </a:xfrm>
                <a:prstGeom prst="circularArrow">
                  <a:avLst>
                    <a:gd name="adj1" fmla="val 3988"/>
                    <a:gd name="adj2" fmla="val 1142319"/>
                    <a:gd name="adj3" fmla="val 20307918"/>
                    <a:gd name="adj4" fmla="val 9799561"/>
                    <a:gd name="adj5" fmla="val 4825"/>
                  </a:avLst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" name="Rectangle 2"/>
                <p:cNvSpPr/>
                <p:nvPr/>
              </p:nvSpPr>
              <p:spPr>
                <a:xfrm>
                  <a:off x="3297703" y="577459"/>
                  <a:ext cx="2465040" cy="753179"/>
                </a:xfrm>
                <a:prstGeom prst="rect">
                  <a:avLst/>
                </a:prstGeom>
                <a:solidFill>
                  <a:schemeClr val="accent1">
                    <a:lumMod val="40000"/>
                    <a:lumOff val="60000"/>
                  </a:schemeClr>
                </a:solidFill>
              </p:spPr>
              <p:style>
                <a:lnRef idx="1">
                  <a:schemeClr val="accent6"/>
                </a:lnRef>
                <a:fillRef idx="2">
                  <a:schemeClr val="accent6"/>
                </a:fillRef>
                <a:effectRef idx="1">
                  <a:schemeClr val="accent6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GB" sz="2000" i="0" dirty="0" smtClean="0">
                      <a:latin typeface="+mj-lt"/>
                    </a:rPr>
                    <a:t>Content</a:t>
                  </a:r>
                  <a:endParaRPr lang="en-GB" sz="2000" i="0" dirty="0">
                    <a:latin typeface="+mj-lt"/>
                  </a:endParaRPr>
                </a:p>
              </p:txBody>
            </p:sp>
            <p:sp>
              <p:nvSpPr>
                <p:cNvPr id="4" name="Rectangle 3"/>
                <p:cNvSpPr/>
                <p:nvPr/>
              </p:nvSpPr>
              <p:spPr>
                <a:xfrm>
                  <a:off x="3330190" y="5664302"/>
                  <a:ext cx="2465040" cy="753179"/>
                </a:xfrm>
                <a:prstGeom prst="rect">
                  <a:avLst/>
                </a:prstGeom>
                <a:solidFill>
                  <a:schemeClr val="accent1">
                    <a:lumMod val="40000"/>
                    <a:lumOff val="60000"/>
                  </a:schemeClr>
                </a:solidFill>
              </p:spPr>
              <p:style>
                <a:lnRef idx="1">
                  <a:schemeClr val="accent6"/>
                </a:lnRef>
                <a:fillRef idx="2">
                  <a:schemeClr val="accent6"/>
                </a:fillRef>
                <a:effectRef idx="1">
                  <a:schemeClr val="accent6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GB" sz="2000" i="0" dirty="0" smtClean="0">
                      <a:latin typeface="+mj-lt"/>
                    </a:rPr>
                    <a:t>Interpretation</a:t>
                  </a:r>
                  <a:endParaRPr lang="en-GB" sz="2000" i="0" dirty="0">
                    <a:latin typeface="+mj-lt"/>
                  </a:endParaRPr>
                </a:p>
              </p:txBody>
            </p:sp>
            <p:sp>
              <p:nvSpPr>
                <p:cNvPr id="5" name="Oval 4"/>
                <p:cNvSpPr/>
                <p:nvPr/>
              </p:nvSpPr>
              <p:spPr>
                <a:xfrm>
                  <a:off x="6674584" y="4820737"/>
                  <a:ext cx="1889821" cy="873909"/>
                </a:xfrm>
                <a:prstGeom prst="ellipse">
                  <a:avLst/>
                </a:prstGeom>
                <a:solidFill>
                  <a:schemeClr val="accent2">
                    <a:lumMod val="40000"/>
                    <a:lumOff val="60000"/>
                  </a:schemeClr>
                </a:solidFill>
              </p:spPr>
              <p:style>
                <a:lnRef idx="1">
                  <a:schemeClr val="accent2"/>
                </a:lnRef>
                <a:fillRef idx="2">
                  <a:schemeClr val="accent2"/>
                </a:fillRef>
                <a:effectRef idx="1">
                  <a:schemeClr val="accent2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GB" sz="1600" i="0" dirty="0" smtClean="0">
                      <a:latin typeface="+mj-lt"/>
                    </a:rPr>
                    <a:t>Interpret</a:t>
                  </a:r>
                  <a:endParaRPr lang="en-GB" sz="1600" i="0" dirty="0">
                    <a:latin typeface="+mj-lt"/>
                  </a:endParaRPr>
                </a:p>
              </p:txBody>
            </p:sp>
            <p:sp>
              <p:nvSpPr>
                <p:cNvPr id="9" name="Rectangle 8"/>
                <p:cNvSpPr/>
                <p:nvPr/>
              </p:nvSpPr>
              <p:spPr>
                <a:xfrm>
                  <a:off x="-7076" y="2825738"/>
                  <a:ext cx="1658665" cy="1304528"/>
                </a:xfrm>
                <a:prstGeom prst="rect">
                  <a:avLst/>
                </a:prstGeom>
                <a:solidFill>
                  <a:schemeClr val="accent1">
                    <a:lumMod val="40000"/>
                    <a:lumOff val="60000"/>
                  </a:schemeClr>
                </a:solidFill>
              </p:spPr>
              <p:style>
                <a:lnRef idx="1">
                  <a:schemeClr val="accent6"/>
                </a:lnRef>
                <a:fillRef idx="2">
                  <a:schemeClr val="accent6"/>
                </a:fillRef>
                <a:effectRef idx="1">
                  <a:schemeClr val="accent6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GB" sz="2000" i="0" dirty="0" smtClean="0">
                      <a:latin typeface="+mj-lt"/>
                    </a:rPr>
                    <a:t>Browsing Strategy</a:t>
                  </a:r>
                  <a:endParaRPr lang="en-GB" sz="2000" i="0" dirty="0">
                    <a:latin typeface="+mj-lt"/>
                  </a:endParaRPr>
                </a:p>
              </p:txBody>
            </p:sp>
            <p:sp>
              <p:nvSpPr>
                <p:cNvPr id="10" name="Rectangle 9"/>
                <p:cNvSpPr/>
                <p:nvPr/>
              </p:nvSpPr>
              <p:spPr>
                <a:xfrm>
                  <a:off x="7587120" y="2709112"/>
                  <a:ext cx="1440160" cy="1304528"/>
                </a:xfrm>
                <a:prstGeom prst="rect">
                  <a:avLst/>
                </a:prstGeom>
                <a:solidFill>
                  <a:schemeClr val="accent1">
                    <a:lumMod val="40000"/>
                    <a:lumOff val="60000"/>
                  </a:schemeClr>
                </a:solidFill>
              </p:spPr>
              <p:style>
                <a:lnRef idx="1">
                  <a:schemeClr val="accent6"/>
                </a:lnRef>
                <a:fillRef idx="2">
                  <a:schemeClr val="accent6"/>
                </a:fillRef>
                <a:effectRef idx="1">
                  <a:schemeClr val="accent6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GB" sz="2000" i="0" dirty="0" smtClean="0">
                      <a:latin typeface="+mj-lt"/>
                    </a:rPr>
                    <a:t>Internal Model</a:t>
                  </a:r>
                  <a:endParaRPr lang="en-GB" sz="2000" i="0" dirty="0">
                    <a:latin typeface="+mj-lt"/>
                  </a:endParaRPr>
                </a:p>
              </p:txBody>
            </p:sp>
            <p:sp>
              <p:nvSpPr>
                <p:cNvPr id="12" name="Oval 11"/>
                <p:cNvSpPr/>
                <p:nvPr/>
              </p:nvSpPr>
              <p:spPr>
                <a:xfrm>
                  <a:off x="369356" y="1177296"/>
                  <a:ext cx="1887579" cy="873909"/>
                </a:xfrm>
                <a:prstGeom prst="ellipse">
                  <a:avLst/>
                </a:prstGeom>
                <a:solidFill>
                  <a:schemeClr val="accent2">
                    <a:lumMod val="40000"/>
                    <a:lumOff val="60000"/>
                  </a:schemeClr>
                </a:solidFill>
              </p:spPr>
              <p:style>
                <a:lnRef idx="1">
                  <a:schemeClr val="accent2"/>
                </a:lnRef>
                <a:fillRef idx="2">
                  <a:schemeClr val="accent2"/>
                </a:fillRef>
                <a:effectRef idx="1">
                  <a:schemeClr val="accent2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GB" i="0" dirty="0" smtClean="0">
                      <a:latin typeface="+mj-lt"/>
                    </a:rPr>
                    <a:t>Browse</a:t>
                  </a:r>
                  <a:endParaRPr lang="en-GB" i="0" dirty="0">
                    <a:latin typeface="+mj-lt"/>
                  </a:endParaRPr>
                </a:p>
              </p:txBody>
            </p:sp>
            <p:sp>
              <p:nvSpPr>
                <p:cNvPr id="13" name="Oval 12"/>
                <p:cNvSpPr/>
                <p:nvPr/>
              </p:nvSpPr>
              <p:spPr>
                <a:xfrm>
                  <a:off x="6674584" y="1177296"/>
                  <a:ext cx="1889821" cy="873909"/>
                </a:xfrm>
                <a:prstGeom prst="ellipse">
                  <a:avLst/>
                </a:prstGeom>
                <a:solidFill>
                  <a:schemeClr val="accent2">
                    <a:lumMod val="40000"/>
                    <a:lumOff val="60000"/>
                  </a:schemeClr>
                </a:solidFill>
              </p:spPr>
              <p:style>
                <a:lnRef idx="1">
                  <a:schemeClr val="accent2"/>
                </a:lnRef>
                <a:fillRef idx="2">
                  <a:schemeClr val="accent2"/>
                </a:fillRef>
                <a:effectRef idx="1">
                  <a:schemeClr val="accent2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GB" i="0" dirty="0" smtClean="0">
                      <a:latin typeface="+mj-lt"/>
                    </a:rPr>
                    <a:t>Model</a:t>
                  </a:r>
                  <a:endParaRPr lang="en-GB" i="0" dirty="0">
                    <a:latin typeface="+mj-lt"/>
                  </a:endParaRPr>
                </a:p>
              </p:txBody>
            </p:sp>
            <p:sp>
              <p:nvSpPr>
                <p:cNvPr id="19" name="Curved Down Arrow 18"/>
                <p:cNvSpPr/>
                <p:nvPr/>
              </p:nvSpPr>
              <p:spPr>
                <a:xfrm rot="16200000">
                  <a:off x="2364812" y="2624527"/>
                  <a:ext cx="1958660" cy="1579058"/>
                </a:xfrm>
                <a:prstGeom prst="curvedDownArrow">
                  <a:avLst/>
                </a:prstGeom>
              </p:spPr>
              <p:style>
                <a:lnRef idx="2">
                  <a:schemeClr val="accent2">
                    <a:shade val="50000"/>
                  </a:schemeClr>
                </a:lnRef>
                <a:fillRef idx="1">
                  <a:schemeClr val="accent2"/>
                </a:fillRef>
                <a:effectRef idx="0">
                  <a:schemeClr val="accent2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>
                    <a:solidFill>
                      <a:schemeClr val="tx1"/>
                    </a:solidFill>
                  </a:endParaRPr>
                </a:p>
              </p:txBody>
            </p:sp>
          </p:grpSp>
          <p:sp>
            <p:nvSpPr>
              <p:cNvPr id="22" name="Oval 21"/>
              <p:cNvSpPr/>
              <p:nvPr/>
            </p:nvSpPr>
            <p:spPr>
              <a:xfrm>
                <a:off x="2411760" y="5476765"/>
                <a:ext cx="1592675" cy="656325"/>
              </a:xfrm>
              <a:prstGeom prst="ellipse">
                <a:avLst/>
              </a:prstGeom>
              <a:solidFill>
                <a:schemeClr val="accent2">
                  <a:lumMod val="40000"/>
                  <a:lumOff val="60000"/>
                </a:schemeClr>
              </a:solidFill>
            </p:spPr>
            <p:style>
              <a:lnRef idx="1">
                <a:schemeClr val="accent2"/>
              </a:lnRef>
              <a:fillRef idx="2">
                <a:schemeClr val="accent2"/>
              </a:fillRef>
              <a:effectRef idx="1">
                <a:schemeClr val="accent2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en-GB" sz="1600" i="0" dirty="0" smtClean="0">
                    <a:latin typeface="+mj-lt"/>
                  </a:rPr>
                  <a:t>Formulate Strategy</a:t>
                </a:r>
                <a:endParaRPr lang="en-GB" sz="1600" i="0" dirty="0">
                  <a:latin typeface="+mj-lt"/>
                </a:endParaRPr>
              </a:p>
            </p:txBody>
          </p:sp>
        </p:grpSp>
        <p:sp>
          <p:nvSpPr>
            <p:cNvPr id="23" name="Curved Down Arrow 22"/>
            <p:cNvSpPr/>
            <p:nvPr/>
          </p:nvSpPr>
          <p:spPr>
            <a:xfrm rot="5400000">
              <a:off x="3794891" y="3918311"/>
              <a:ext cx="1470996" cy="1208239"/>
            </a:xfrm>
            <a:prstGeom prst="curvedDownArrow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</p:grpSp>
      <p:sp>
        <p:nvSpPr>
          <p:cNvPr id="17" name="Title 1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Navigation</a:t>
            </a:r>
            <a:endParaRPr lang="en-GB" dirty="0"/>
          </a:p>
        </p:txBody>
      </p:sp>
      <p:sp>
        <p:nvSpPr>
          <p:cNvPr id="24" name="Content Placeholder 23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1159072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The form of the external data influences the interpretation of the model</a:t>
            </a:r>
          </a:p>
          <a:p>
            <a:pPr lvl="1"/>
            <a:r>
              <a:rPr lang="en-GB" dirty="0" smtClean="0"/>
              <a:t>Does it come from a trusted source?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83879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 smtClean="0"/>
              <a:t>Internal models are how we store information, based on everything we have experienced in the past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 smtClean="0"/>
              <a:t>We </a:t>
            </a:r>
            <a:r>
              <a:rPr lang="en-GB" dirty="0"/>
              <a:t>have a collection of internal models and these may influence our new model </a:t>
            </a:r>
            <a:r>
              <a:rPr lang="en-GB" dirty="0" smtClean="0"/>
              <a:t>formation</a:t>
            </a: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 smtClean="0"/>
              <a:t>Building a mental model is part of a cyclical process</a:t>
            </a:r>
          </a:p>
          <a:p>
            <a:pPr marL="635508" lvl="1" indent="-342900">
              <a:buFont typeface="Arial" panose="020B0604020202020204" pitchFamily="34" charset="0"/>
              <a:buChar char="•"/>
            </a:pPr>
            <a:r>
              <a:rPr lang="en-GB" dirty="0" smtClean="0"/>
              <a:t>Look at something</a:t>
            </a:r>
          </a:p>
          <a:p>
            <a:pPr marL="635508" lvl="1" indent="-342900">
              <a:buFont typeface="Arial" panose="020B0604020202020204" pitchFamily="34" charset="0"/>
              <a:buChar char="•"/>
            </a:pPr>
            <a:r>
              <a:rPr lang="en-GB" dirty="0" smtClean="0"/>
              <a:t>Build a mental model of it</a:t>
            </a:r>
          </a:p>
          <a:p>
            <a:pPr marL="635508" lvl="1" indent="-342900">
              <a:buFont typeface="Arial" panose="020B0604020202020204" pitchFamily="34" charset="0"/>
              <a:buChar char="•"/>
            </a:pPr>
            <a:r>
              <a:rPr lang="en-GB" dirty="0" smtClean="0"/>
              <a:t>Interpret that model</a:t>
            </a:r>
          </a:p>
          <a:p>
            <a:pPr marL="635508" lvl="1" indent="-342900">
              <a:buFont typeface="Arial" panose="020B0604020202020204" pitchFamily="34" charset="0"/>
              <a:buChar char="•"/>
            </a:pPr>
            <a:r>
              <a:rPr lang="en-GB" dirty="0" smtClean="0"/>
              <a:t>Decide if that model is adequate</a:t>
            </a:r>
          </a:p>
          <a:p>
            <a:pPr marL="635508" lvl="1" indent="-342900">
              <a:buFont typeface="Arial" panose="020B0604020202020204" pitchFamily="34" charset="0"/>
              <a:buChar char="•"/>
            </a:pPr>
            <a:r>
              <a:rPr lang="en-GB" dirty="0" smtClean="0"/>
              <a:t>Work out what to look at next</a:t>
            </a:r>
          </a:p>
          <a:p>
            <a:pPr marL="635508" lvl="1" indent="-342900">
              <a:buFont typeface="Arial" panose="020B0604020202020204" pitchFamily="34" charset="0"/>
              <a:buChar char="•"/>
            </a:pPr>
            <a:r>
              <a:rPr lang="en-GB" dirty="0" smtClean="0"/>
              <a:t>Look at that thing</a:t>
            </a:r>
          </a:p>
          <a:p>
            <a:pPr marL="635508" lvl="1" indent="-342900">
              <a:buFont typeface="Arial" panose="020B0604020202020204" pitchFamily="34" charset="0"/>
              <a:buChar char="•"/>
            </a:pPr>
            <a:r>
              <a:rPr lang="en-GB" dirty="0" smtClean="0"/>
              <a:t>…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 smtClean="0"/>
              <a:t>Visualisations should be built to support this process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6F53A-CF43-4DF2-A060-76715BD58079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0682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Coming Soon…</a:t>
            </a:r>
            <a:endParaRPr lang="en-US"/>
          </a:p>
        </p:txBody>
      </p:sp>
      <p:sp>
        <p:nvSpPr>
          <p:cNvPr id="10035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Next lecture: </a:t>
            </a:r>
            <a:r>
              <a:rPr lang="en-GB" dirty="0" smtClean="0"/>
              <a:t>Deciding How To Display Data</a:t>
            </a:r>
            <a:endParaRPr lang="en-GB" sz="2400" dirty="0"/>
          </a:p>
          <a:p>
            <a:endParaRPr lang="en-GB" sz="2400" dirty="0"/>
          </a:p>
          <a:p>
            <a:r>
              <a:rPr lang="en-GB" sz="2400" dirty="0"/>
              <a:t>Homework: </a:t>
            </a:r>
            <a:endParaRPr lang="en-GB" sz="2400" dirty="0" smtClean="0"/>
          </a:p>
          <a:p>
            <a:pPr lvl="1"/>
            <a:r>
              <a:rPr lang="en-GB" dirty="0" smtClean="0"/>
              <a:t>Read </a:t>
            </a:r>
            <a:r>
              <a:rPr lang="en-GB" dirty="0"/>
              <a:t>chapter </a:t>
            </a:r>
            <a:r>
              <a:rPr lang="en-GB" dirty="0" smtClean="0"/>
              <a:t>6 </a:t>
            </a:r>
            <a:r>
              <a:rPr lang="en-GB" dirty="0"/>
              <a:t>of </a:t>
            </a:r>
            <a:r>
              <a:rPr lang="en-GB" i="1" dirty="0"/>
              <a:t>Information Visualisation</a:t>
            </a:r>
            <a:r>
              <a:rPr lang="en-GB" dirty="0"/>
              <a:t> (Spence</a:t>
            </a:r>
            <a:r>
              <a:rPr lang="en-GB" dirty="0" smtClean="0"/>
              <a:t>)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DE40E-ACA2-4957-A3D6-6733FCD1D06F}" type="slidenum">
              <a:rPr lang="en-GB"/>
              <a:pPr/>
              <a:t>19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2013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4917</TotalTime>
  <Words>1229</Words>
  <Application>Microsoft Office PowerPoint</Application>
  <PresentationFormat>On-screen Show (4:3)</PresentationFormat>
  <Paragraphs>174</Paragraphs>
  <Slides>19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Arial</vt:lpstr>
      <vt:lpstr>Georgia</vt:lpstr>
      <vt:lpstr>Trebuchet MS</vt:lpstr>
      <vt:lpstr>Wingdings</vt:lpstr>
      <vt:lpstr>Wingdings 2</vt:lpstr>
      <vt:lpstr>Nik2013</vt:lpstr>
      <vt:lpstr>Data Visualisation</vt:lpstr>
      <vt:lpstr>Mental Models</vt:lpstr>
      <vt:lpstr>Interpreting Models</vt:lpstr>
      <vt:lpstr>Examples</vt:lpstr>
      <vt:lpstr>Cognitive Maps</vt:lpstr>
      <vt:lpstr>Cognitive Collages</vt:lpstr>
      <vt:lpstr>Cognitive Collages</vt:lpstr>
      <vt:lpstr>Incomplete models</vt:lpstr>
      <vt:lpstr>Changing Models</vt:lpstr>
      <vt:lpstr>Navigation</vt:lpstr>
      <vt:lpstr>Browsing</vt:lpstr>
      <vt:lpstr>Navigation</vt:lpstr>
      <vt:lpstr>Navigation</vt:lpstr>
      <vt:lpstr>Navigation</vt:lpstr>
      <vt:lpstr>Navigation</vt:lpstr>
      <vt:lpstr>Model Adequacy</vt:lpstr>
      <vt:lpstr>Navigation</vt:lpstr>
      <vt:lpstr>Summary</vt:lpstr>
      <vt:lpstr>Coming Soon…</vt:lpstr>
    </vt:vector>
  </TitlesOfParts>
  <Company>University of Akureyri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Visualisation</dc:title>
  <dc:subject>Connectivity</dc:subject>
  <dc:creator>Nik Whitehead</dc:creator>
  <cp:lastModifiedBy>Whitehead, Nicola</cp:lastModifiedBy>
  <cp:revision>108</cp:revision>
  <dcterms:created xsi:type="dcterms:W3CDTF">2006-01-28T12:00:35Z</dcterms:created>
  <dcterms:modified xsi:type="dcterms:W3CDTF">2016-03-04T16:22:36Z</dcterms:modified>
</cp:coreProperties>
</file>