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8" r:id="rId4"/>
    <p:sldId id="278" r:id="rId5"/>
    <p:sldId id="279" r:id="rId6"/>
    <p:sldId id="257" r:id="rId7"/>
    <p:sldId id="285" r:id="rId8"/>
    <p:sldId id="267" r:id="rId9"/>
    <p:sldId id="263" r:id="rId10"/>
    <p:sldId id="270" r:id="rId11"/>
    <p:sldId id="284" r:id="rId12"/>
    <p:sldId id="260" r:id="rId13"/>
    <p:sldId id="280" r:id="rId14"/>
    <p:sldId id="273" r:id="rId15"/>
    <p:sldId id="275" r:id="rId16"/>
    <p:sldId id="286" r:id="rId17"/>
    <p:sldId id="272" r:id="rId18"/>
    <p:sldId id="287" r:id="rId19"/>
    <p:sldId id="261" r:id="rId20"/>
    <p:sldId id="262" r:id="rId21"/>
    <p:sldId id="276" r:id="rId22"/>
    <p:sldId id="264" r:id="rId23"/>
    <p:sldId id="288" r:id="rId24"/>
    <p:sldId id="265" r:id="rId25"/>
    <p:sldId id="266" r:id="rId26"/>
    <p:sldId id="268" r:id="rId27"/>
    <p:sldId id="274" r:id="rId28"/>
    <p:sldId id="277" r:id="rId29"/>
    <p:sldId id="281" r:id="rId30"/>
    <p:sldId id="282" r:id="rId31"/>
    <p:sldId id="283"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Masters" initials="JM" lastIdx="7" clrIdx="0">
    <p:extLst>
      <p:ext uri="{19B8F6BF-5375-455C-9EA6-DF929625EA0E}">
        <p15:presenceInfo xmlns:p15="http://schemas.microsoft.com/office/powerpoint/2012/main" userId="S-1-5-21-809251214-2178901256-4152538893-2559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a:srgbClr val="9966FF"/>
    <a:srgbClr val="00CCFF"/>
    <a:srgbClr val="FFFF66"/>
    <a:srgbClr val="FF66CC"/>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26" autoAdjust="0"/>
    <p:restoredTop sz="94660"/>
  </p:normalViewPr>
  <p:slideViewPr>
    <p:cSldViewPr snapToGrid="0">
      <p:cViewPr varScale="1">
        <p:scale>
          <a:sx n="74" d="100"/>
          <a:sy n="74" d="100"/>
        </p:scale>
        <p:origin x="582" y="72"/>
      </p:cViewPr>
      <p:guideLst/>
    </p:cSldViewPr>
  </p:slideViewPr>
  <p:notesTextViewPr>
    <p:cViewPr>
      <p:scale>
        <a:sx n="1" d="1"/>
        <a:sy n="1" d="1"/>
      </p:scale>
      <p:origin x="0" y="0"/>
    </p:cViewPr>
  </p:notesTextViewPr>
  <p:sorterViewPr>
    <p:cViewPr>
      <p:scale>
        <a:sx n="160" d="100"/>
        <a:sy n="160" d="100"/>
      </p:scale>
      <p:origin x="0" y="-11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image" Target="../media/image25.jpg"/><Relationship Id="rId2" Type="http://schemas.openxmlformats.org/officeDocument/2006/relationships/image" Target="../media/image20.jpg"/><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2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estyn.gov.wales/sites/default/files/documents/Pupil%20deprivation.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beta.gov.wales/sites/default/files/publications/2018-02/creative-learning-through-the-arts-an-action-plan-for-wales-2015-2020.pdf" TargetMode="External"/><Relationship Id="rId2" Type="http://schemas.openxmlformats.org/officeDocument/2006/relationships/hyperlink" Target="https://globaldigitalcitizen.org/future-education-unstructured-learni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learning.gov.wales/docs/learningwales/publications/130424-art-and-design-in-the-national-curriculum-en-v2.pdf" TargetMode="External"/><Relationship Id="rId2" Type="http://schemas.openxmlformats.org/officeDocument/2006/relationships/hyperlink" Target="https://beta.gov.wales/sites/default/files/publications/2018-02/foundation-phase-framework-revised-201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12135" y="427070"/>
            <a:ext cx="4153638" cy="1106902"/>
          </a:xfrm>
        </p:spPr>
        <p:txBody>
          <a:bodyPr>
            <a:normAutofit/>
          </a:bodyPr>
          <a:lstStyle/>
          <a:p>
            <a:r>
              <a:rPr lang="en-GB" sz="6000" dirty="0" smtClean="0">
                <a:latin typeface="Calibri" panose="020F0502020204030204" pitchFamily="34" charset="0"/>
                <a:cs typeface="Calibri" panose="020F0502020204030204" pitchFamily="34" charset="0"/>
              </a:rPr>
              <a:t>Researching</a:t>
            </a:r>
            <a:endParaRPr lang="en-GB" sz="6000" dirty="0">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8947105" y="6000873"/>
            <a:ext cx="2991610" cy="605990"/>
          </a:xfrm>
        </p:spPr>
        <p:txBody>
          <a:bodyPr/>
          <a:lstStyle/>
          <a:p>
            <a:r>
              <a:rPr lang="en-GB" dirty="0" smtClean="0"/>
              <a:t>By Justine Leanne </a:t>
            </a:r>
            <a:r>
              <a:rPr lang="en-GB" dirty="0" err="1" smtClean="0"/>
              <a:t>Colwill</a:t>
            </a:r>
            <a:endParaRPr lang="en-GB"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356458">
            <a:off x="9314355" y="2813616"/>
            <a:ext cx="1463971" cy="2557644"/>
          </a:xfrm>
          <a:prstGeom prst="rect">
            <a:avLst/>
          </a:prstGeom>
          <a:ln>
            <a:noFill/>
          </a:ln>
          <a:effectLst>
            <a:softEdge rad="127000"/>
          </a:effectLst>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4313" y="3821981"/>
            <a:ext cx="3471460" cy="2082876"/>
          </a:xfrm>
          <a:prstGeom prst="rect">
            <a:avLst/>
          </a:prstGeom>
          <a:effectLst>
            <a:softEdge rad="127000"/>
          </a:effectLst>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65773" y="90748"/>
            <a:ext cx="3608328" cy="2392478"/>
          </a:xfrm>
          <a:prstGeom prst="rect">
            <a:avLst/>
          </a:prstGeom>
          <a:effectLst>
            <a:softEdge rad="127000"/>
          </a:effectLst>
        </p:spPr>
      </p:pic>
    </p:spTree>
    <p:extLst>
      <p:ext uri="{BB962C8B-B14F-4D97-AF65-F5344CB8AC3E}">
        <p14:creationId xmlns:p14="http://schemas.microsoft.com/office/powerpoint/2010/main" val="8349086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8135" y="1026829"/>
            <a:ext cx="4378818" cy="1578177"/>
          </a:xfrm>
        </p:spPr>
        <p:txBody>
          <a:bodyPr>
            <a:noAutofit/>
          </a:bodyPr>
          <a:lstStyle/>
          <a:p>
            <a:pPr algn="ctr"/>
            <a:r>
              <a:rPr lang="en-GB" sz="4400" dirty="0" smtClean="0">
                <a:latin typeface="Calibri" panose="020F0502020204030204" pitchFamily="34" charset="0"/>
                <a:cs typeface="Calibri" panose="020F0502020204030204" pitchFamily="34" charset="0"/>
              </a:rPr>
              <a:t>My Placement Setting:</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447544" y="3563155"/>
            <a:ext cx="8915400" cy="2837645"/>
          </a:xfrm>
        </p:spPr>
        <p:txBody>
          <a:bodyPr>
            <a:normAutofit/>
          </a:bodyPr>
          <a:lstStyle/>
          <a:p>
            <a:r>
              <a:rPr lang="en-GB" sz="2800" dirty="0" smtClean="0">
                <a:latin typeface="Calibri" panose="020F0502020204030204" pitchFamily="34" charset="0"/>
                <a:cs typeface="Calibri" panose="020F0502020204030204" pitchFamily="34" charset="0"/>
              </a:rPr>
              <a:t>I voluntarily run an </a:t>
            </a:r>
            <a:r>
              <a:rPr lang="en-GB" sz="2800" dirty="0" smtClean="0">
                <a:solidFill>
                  <a:schemeClr val="tx1"/>
                </a:solidFill>
                <a:latin typeface="Calibri" panose="020F0502020204030204" pitchFamily="34" charset="0"/>
                <a:cs typeface="Calibri" panose="020F0502020204030204" pitchFamily="34" charset="0"/>
              </a:rPr>
              <a:t>Art</a:t>
            </a:r>
            <a:r>
              <a:rPr lang="en-GB" sz="2800" dirty="0" smtClean="0">
                <a:latin typeface="Calibri" panose="020F0502020204030204" pitchFamily="34" charset="0"/>
                <a:cs typeface="Calibri" panose="020F0502020204030204" pitchFamily="34" charset="0"/>
              </a:rPr>
              <a:t> after school club every Monday with two other UWTSD students.  </a:t>
            </a:r>
          </a:p>
          <a:p>
            <a:r>
              <a:rPr lang="en-GB" sz="2800" dirty="0" smtClean="0">
                <a:latin typeface="Calibri" panose="020F0502020204030204" pitchFamily="34" charset="0"/>
                <a:cs typeface="Calibri" panose="020F0502020204030204" pitchFamily="34" charset="0"/>
              </a:rPr>
              <a:t>This provides the pupils with creative experience.</a:t>
            </a:r>
          </a:p>
          <a:p>
            <a:r>
              <a:rPr lang="en-GB" sz="2800" dirty="0" smtClean="0">
                <a:latin typeface="Calibri" panose="020F0502020204030204" pitchFamily="34" charset="0"/>
                <a:cs typeface="Calibri" panose="020F0502020204030204" pitchFamily="34" charset="0"/>
              </a:rPr>
              <a:t>The resources are funded by UWTSD.</a:t>
            </a:r>
          </a:p>
          <a:p>
            <a:r>
              <a:rPr lang="en-GB" sz="2800" dirty="0" smtClean="0">
                <a:latin typeface="Calibri" panose="020F0502020204030204" pitchFamily="34" charset="0"/>
                <a:cs typeface="Calibri" panose="020F0502020204030204" pitchFamily="34" charset="0"/>
              </a:rPr>
              <a:t>The pupils are in Year 3.</a:t>
            </a:r>
            <a:endParaRPr lang="en-GB" sz="28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0013" y="337810"/>
            <a:ext cx="2871298" cy="2595609"/>
          </a:xfrm>
          <a:prstGeom prst="rect">
            <a:avLst/>
          </a:prstGeom>
          <a:effectLst>
            <a:softEdge rad="127000"/>
          </a:effectLst>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7952"/>
          <a:stretch/>
        </p:blipFill>
        <p:spPr>
          <a:xfrm>
            <a:off x="8776953" y="373480"/>
            <a:ext cx="2818184" cy="2559939"/>
          </a:xfrm>
          <a:prstGeom prst="rect">
            <a:avLst/>
          </a:prstGeom>
          <a:effectLst>
            <a:softEdge rad="127000"/>
          </a:effectLst>
        </p:spPr>
      </p:pic>
    </p:spTree>
    <p:extLst>
      <p:ext uri="{BB962C8B-B14F-4D97-AF65-F5344CB8AC3E}">
        <p14:creationId xmlns:p14="http://schemas.microsoft.com/office/powerpoint/2010/main" val="6963282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386" y="498763"/>
            <a:ext cx="2293737" cy="696009"/>
          </a:xfrm>
        </p:spPr>
        <p:txBody>
          <a:bodyPr>
            <a:normAutofit/>
          </a:bodyPr>
          <a:lstStyle/>
          <a:p>
            <a:r>
              <a:rPr lang="en-GB" dirty="0" smtClean="0">
                <a:latin typeface="Calibri" panose="020F0502020204030204" pitchFamily="34" charset="0"/>
                <a:cs typeface="Calibri" panose="020F0502020204030204" pitchFamily="34" charset="0"/>
              </a:rPr>
              <a:t>What does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341777" y="1802067"/>
            <a:ext cx="9469126" cy="4494727"/>
          </a:xfrm>
        </p:spPr>
        <p:txBody>
          <a:bodyPr>
            <a:normAutofit/>
          </a:bodyPr>
          <a:lstStyle/>
          <a:p>
            <a:r>
              <a:rPr lang="en-GB" sz="2800" dirty="0" smtClean="0">
                <a:latin typeface="Calibri" panose="020F0502020204030204" pitchFamily="34" charset="0"/>
                <a:cs typeface="Calibri" panose="020F0502020204030204" pitchFamily="34" charset="0"/>
              </a:rPr>
              <a:t>That encouraging children to ‘play around with ideas’ develops their creative thinking skills (Young Children’s Creative Thinking, 2012).</a:t>
            </a:r>
          </a:p>
          <a:p>
            <a:r>
              <a:rPr lang="en-GB" sz="2800" dirty="0" smtClean="0">
                <a:latin typeface="Calibri" panose="020F0502020204030204" pitchFamily="34" charset="0"/>
                <a:cs typeface="Calibri" panose="020F0502020204030204" pitchFamily="34" charset="0"/>
              </a:rPr>
              <a:t> The environment is key to developing creativity, a range of resource materials should be available for the pupils to experiment with (Nurturing Creativity, 2016).</a:t>
            </a:r>
          </a:p>
          <a:p>
            <a:r>
              <a:rPr lang="en-GB" sz="2800" dirty="0" smtClean="0">
                <a:latin typeface="Calibri" panose="020F0502020204030204" pitchFamily="34" charset="0"/>
                <a:cs typeface="Calibri" panose="020F0502020204030204" pitchFamily="34" charset="0"/>
              </a:rPr>
              <a:t> Art is recognized as important because it helps with developing motor skills, creative thinking and problem solving (Teaching Art in the Primary School, 2013).</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35607" b="23846"/>
          <a:stretch/>
        </p:blipFill>
        <p:spPr>
          <a:xfrm>
            <a:off x="4108361" y="351792"/>
            <a:ext cx="3677894" cy="940272"/>
          </a:xfrm>
          <a:prstGeom prst="rect">
            <a:avLst/>
          </a:prstGeom>
          <a:effectLst>
            <a:softEdge rad="127000"/>
          </a:effectLst>
        </p:spPr>
      </p:pic>
      <p:sp>
        <p:nvSpPr>
          <p:cNvPr id="5" name="TextBox 4"/>
          <p:cNvSpPr txBox="1"/>
          <p:nvPr/>
        </p:nvSpPr>
        <p:spPr>
          <a:xfrm>
            <a:off x="7786255" y="498763"/>
            <a:ext cx="4225636" cy="646331"/>
          </a:xfrm>
          <a:prstGeom prst="rect">
            <a:avLst/>
          </a:prstGeom>
          <a:noFill/>
        </p:spPr>
        <p:txBody>
          <a:bodyPr wrap="square" rtlCol="0">
            <a:spAutoFit/>
          </a:bodyPr>
          <a:lstStyle/>
          <a:p>
            <a:r>
              <a:rPr lang="en-GB" sz="3600" dirty="0" smtClean="0">
                <a:latin typeface="Calibri" panose="020F0502020204030204" pitchFamily="34" charset="0"/>
                <a:cs typeface="Calibri" panose="020F0502020204030204" pitchFamily="34" charset="0"/>
              </a:rPr>
              <a:t>Suggest in school?</a:t>
            </a: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774954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1429554"/>
            <a:ext cx="8915400" cy="5014175"/>
          </a:xfrm>
        </p:spPr>
        <p:txBody>
          <a:bodyPr>
            <a:noAutofit/>
          </a:bodyPr>
          <a:lstStyle/>
          <a:p>
            <a:r>
              <a:rPr lang="en-GB" sz="2800" dirty="0" smtClean="0">
                <a:latin typeface="Calibri" panose="020F0502020204030204" pitchFamily="34" charset="0"/>
                <a:cs typeface="Calibri" panose="020F0502020204030204" pitchFamily="34" charset="0"/>
              </a:rPr>
              <a:t>Dewey believed that </a:t>
            </a:r>
            <a:r>
              <a:rPr lang="en-GB" sz="2800" dirty="0">
                <a:latin typeface="Calibri" panose="020F0502020204030204" pitchFamily="34" charset="0"/>
                <a:cs typeface="Calibri" panose="020F0502020204030204" pitchFamily="34" charset="0"/>
              </a:rPr>
              <a:t>the teacher should have a learner-centred focus, </a:t>
            </a:r>
            <a:r>
              <a:rPr lang="en-GB" sz="2800" dirty="0" smtClean="0">
                <a:latin typeface="Calibri" panose="020F0502020204030204" pitchFamily="34" charset="0"/>
                <a:cs typeface="Calibri" panose="020F0502020204030204" pitchFamily="34" charset="0"/>
              </a:rPr>
              <a:t>to encourage </a:t>
            </a:r>
            <a:r>
              <a:rPr lang="en-GB" sz="2800" dirty="0">
                <a:latin typeface="Calibri" panose="020F0502020204030204" pitchFamily="34" charset="0"/>
                <a:cs typeface="Calibri" panose="020F0502020204030204" pitchFamily="34" charset="0"/>
              </a:rPr>
              <a:t>experimenting based on the </a:t>
            </a:r>
            <a:r>
              <a:rPr lang="en-GB" sz="2800" dirty="0" smtClean="0">
                <a:latin typeface="Calibri" panose="020F0502020204030204" pitchFamily="34" charset="0"/>
                <a:cs typeface="Calibri" panose="020F0502020204030204" pitchFamily="34" charset="0"/>
              </a:rPr>
              <a:t>pupils’ interests </a:t>
            </a:r>
            <a:r>
              <a:rPr lang="en-GB" sz="2800" dirty="0">
                <a:latin typeface="Calibri" panose="020F0502020204030204" pitchFamily="34" charset="0"/>
                <a:cs typeface="Calibri" panose="020F0502020204030204" pitchFamily="34" charset="0"/>
              </a:rPr>
              <a:t>(Understanding and </a:t>
            </a:r>
            <a:r>
              <a:rPr lang="en-GB" sz="2800" dirty="0" smtClean="0">
                <a:latin typeface="Calibri" panose="020F0502020204030204" pitchFamily="34" charset="0"/>
                <a:cs typeface="Calibri" panose="020F0502020204030204" pitchFamily="34" charset="0"/>
              </a:rPr>
              <a:t>Using </a:t>
            </a:r>
            <a:r>
              <a:rPr lang="en-GB" sz="2800" dirty="0">
                <a:latin typeface="Calibri" panose="020F0502020204030204" pitchFamily="34" charset="0"/>
                <a:cs typeface="Calibri" panose="020F0502020204030204" pitchFamily="34" charset="0"/>
              </a:rPr>
              <a:t>Educational Theories, 2016).</a:t>
            </a:r>
          </a:p>
          <a:p>
            <a:r>
              <a:rPr lang="en-GB" sz="2800" dirty="0">
                <a:latin typeface="Calibri" panose="020F0502020204030204" pitchFamily="34" charset="0"/>
                <a:cs typeface="Calibri" panose="020F0502020204030204" pitchFamily="34" charset="0"/>
              </a:rPr>
              <a:t>The best approach for facilitating creativity is to not direct </a:t>
            </a:r>
            <a:r>
              <a:rPr lang="en-GB" sz="2800" dirty="0" smtClean="0">
                <a:latin typeface="Calibri" panose="020F0502020204030204" pitchFamily="34" charset="0"/>
                <a:cs typeface="Calibri" panose="020F0502020204030204" pitchFamily="34" charset="0"/>
              </a:rPr>
              <a:t>pupils’ actions</a:t>
            </a:r>
            <a:r>
              <a:rPr lang="en-GB" sz="2800" dirty="0">
                <a:latin typeface="Calibri" panose="020F0502020204030204" pitchFamily="34" charset="0"/>
                <a:cs typeface="Calibri" panose="020F0502020204030204" pitchFamily="34" charset="0"/>
              </a:rPr>
              <a:t>, but to allow the pupils freedom to express themselves and to explore (Creative development, 2003). </a:t>
            </a:r>
          </a:p>
          <a:p>
            <a:r>
              <a:rPr lang="en-GB" sz="2800" dirty="0" smtClean="0">
                <a:latin typeface="Calibri" panose="020F0502020204030204" pitchFamily="34" charset="0"/>
                <a:cs typeface="Calibri" panose="020F0502020204030204" pitchFamily="34" charset="0"/>
              </a:rPr>
              <a:t>Research in to </a:t>
            </a:r>
            <a:r>
              <a:rPr lang="en-GB" sz="2800" dirty="0">
                <a:latin typeface="Calibri" panose="020F0502020204030204" pitchFamily="34" charset="0"/>
                <a:cs typeface="Calibri" panose="020F0502020204030204" pitchFamily="34" charset="0"/>
              </a:rPr>
              <a:t>e</a:t>
            </a:r>
            <a:r>
              <a:rPr lang="en-GB" sz="2800" dirty="0" smtClean="0">
                <a:latin typeface="Calibri" panose="020F0502020204030204" pitchFamily="34" charset="0"/>
                <a:cs typeface="Calibri" panose="020F0502020204030204" pitchFamily="34" charset="0"/>
              </a:rPr>
              <a:t>ducational </a:t>
            </a:r>
            <a:r>
              <a:rPr lang="en-GB" sz="2800" dirty="0">
                <a:latin typeface="Calibri" panose="020F0502020204030204" pitchFamily="34" charset="0"/>
                <a:cs typeface="Calibri" panose="020F0502020204030204" pitchFamily="34" charset="0"/>
              </a:rPr>
              <a:t>contexts </a:t>
            </a:r>
            <a:r>
              <a:rPr lang="en-GB" sz="2800" dirty="0" smtClean="0">
                <a:latin typeface="Calibri" panose="020F0502020204030204" pitchFamily="34" charset="0"/>
                <a:cs typeface="Calibri" panose="020F0502020204030204" pitchFamily="34" charset="0"/>
              </a:rPr>
              <a:t>found that </a:t>
            </a:r>
            <a:r>
              <a:rPr lang="en-GB" sz="2800" dirty="0">
                <a:latin typeface="Calibri" panose="020F0502020204030204" pitchFamily="34" charset="0"/>
                <a:cs typeface="Calibri" panose="020F0502020204030204" pitchFamily="34" charset="0"/>
              </a:rPr>
              <a:t>commitment, enthusiasm and confidence were </a:t>
            </a:r>
            <a:r>
              <a:rPr lang="en-GB" sz="2800" dirty="0" smtClean="0">
                <a:latin typeface="Calibri" panose="020F0502020204030204" pitchFamily="34" charset="0"/>
                <a:cs typeface="Calibri" panose="020F0502020204030204" pitchFamily="34" charset="0"/>
              </a:rPr>
              <a:t>key </a:t>
            </a:r>
            <a:r>
              <a:rPr lang="en-GB" sz="2800" dirty="0">
                <a:latin typeface="Calibri" panose="020F0502020204030204" pitchFamily="34" charset="0"/>
                <a:cs typeface="Calibri" panose="020F0502020204030204" pitchFamily="34" charset="0"/>
              </a:rPr>
              <a:t>characteristics in creative teachers (Creativity in Primary Education, 2015).</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35607" b="23846"/>
          <a:stretch/>
        </p:blipFill>
        <p:spPr>
          <a:xfrm>
            <a:off x="3915177" y="201769"/>
            <a:ext cx="5589432" cy="1227785"/>
          </a:xfrm>
          <a:prstGeom prst="rect">
            <a:avLst/>
          </a:prstGeom>
          <a:effectLst>
            <a:softEdge rad="127000"/>
          </a:effectLst>
        </p:spPr>
      </p:pic>
    </p:spTree>
    <p:extLst>
      <p:ext uri="{BB962C8B-B14F-4D97-AF65-F5344CB8AC3E}">
        <p14:creationId xmlns:p14="http://schemas.microsoft.com/office/powerpoint/2010/main" val="1595324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5746" y="181415"/>
            <a:ext cx="3998219" cy="689301"/>
          </a:xfrm>
        </p:spPr>
        <p:txBody>
          <a:bodyPr>
            <a:noAutofit/>
          </a:bodyPr>
          <a:lstStyle/>
          <a:p>
            <a:pPr algn="ctr"/>
            <a:r>
              <a:rPr lang="en-GB" sz="4000" dirty="0" smtClean="0">
                <a:latin typeface="Calibri" panose="020F0502020204030204" pitchFamily="34" charset="0"/>
                <a:cs typeface="Calibri" panose="020F0502020204030204" pitchFamily="34" charset="0"/>
              </a:rPr>
              <a:t>The significance of </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22711" y="2424545"/>
            <a:ext cx="8915400" cy="4317077"/>
          </a:xfrm>
        </p:spPr>
        <p:txBody>
          <a:bodyPr>
            <a:normAutofit lnSpcReduction="10000"/>
          </a:bodyPr>
          <a:lstStyle/>
          <a:p>
            <a:r>
              <a:rPr lang="en-GB" sz="2400" dirty="0">
                <a:latin typeface="Calibri" panose="020F0502020204030204" pitchFamily="34" charset="0"/>
                <a:cs typeface="Calibri" panose="020F0502020204030204" pitchFamily="34" charset="0"/>
              </a:rPr>
              <a:t>Petty (2017) found </a:t>
            </a:r>
            <a:r>
              <a:rPr lang="en-GB" sz="2400" dirty="0" smtClean="0">
                <a:latin typeface="Calibri" panose="020F0502020204030204" pitchFamily="34" charset="0"/>
                <a:cs typeface="Calibri" panose="020F0502020204030204" pitchFamily="34" charset="0"/>
              </a:rPr>
              <a:t>that creative </a:t>
            </a:r>
            <a:r>
              <a:rPr lang="en-GB" sz="2400" dirty="0">
                <a:latin typeface="Calibri" panose="020F0502020204030204" pitchFamily="34" charset="0"/>
                <a:cs typeface="Calibri" panose="020F0502020204030204" pitchFamily="34" charset="0"/>
              </a:rPr>
              <a:t>work is important in any subject, to develop creative thinking/problem solving skills.  Petty believed that brain storming is a key structure to developing creative thinking, this is an important transferable skill for the pupils to learn (Bates, 2016).</a:t>
            </a:r>
          </a:p>
          <a:p>
            <a:r>
              <a:rPr lang="en-GB" sz="2400" dirty="0">
                <a:latin typeface="Calibri" panose="020F0502020204030204" pitchFamily="34" charset="0"/>
                <a:cs typeface="Calibri" panose="020F0502020204030204" pitchFamily="34" charset="0"/>
              </a:rPr>
              <a:t>Montessori believed child lead learning was best and that the environment should offer the children the opportunities to be creative and that they should have free choice in what they explore to develop their learning (Bringing the Montessori Approach to your Early Years Practice, 2010).</a:t>
            </a:r>
          </a:p>
          <a:p>
            <a:r>
              <a:rPr lang="en-GB" sz="2400" dirty="0">
                <a:latin typeface="Calibri" panose="020F0502020204030204" pitchFamily="34" charset="0"/>
                <a:cs typeface="Calibri" panose="020F0502020204030204" pitchFamily="34" charset="0"/>
              </a:rPr>
              <a:t>Allowing children to have free-choice lets them develop good thinking skills (Lessons without Limit, 2002).</a:t>
            </a:r>
          </a:p>
          <a:p>
            <a:endParaRPr lang="en-GB" dirty="0"/>
          </a:p>
        </p:txBody>
      </p:sp>
      <p:pic>
        <p:nvPicPr>
          <p:cNvPr id="1026" name="Picture 2" descr="Image result for creative thinking"/>
          <p:cNvPicPr>
            <a:picLocks noChangeAspect="1" noChangeArrowheads="1"/>
          </p:cNvPicPr>
          <p:nvPr/>
        </p:nvPicPr>
        <p:blipFill rotWithShape="1">
          <a:blip r:embed="rId2">
            <a:extLst>
              <a:ext uri="{28A0092B-C50C-407E-A947-70E740481C1C}">
                <a14:useLocalDpi xmlns:a14="http://schemas.microsoft.com/office/drawing/2010/main" val="0"/>
              </a:ext>
            </a:extLst>
          </a:blip>
          <a:srcRect l="3577" t="16799" r="7004" b="54674"/>
          <a:stretch/>
        </p:blipFill>
        <p:spPr bwMode="auto">
          <a:xfrm>
            <a:off x="3557847" y="926136"/>
            <a:ext cx="2759825" cy="6982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reative thinking"/>
          <p:cNvPicPr>
            <a:picLocks noChangeAspect="1" noChangeArrowheads="1"/>
          </p:cNvPicPr>
          <p:nvPr/>
        </p:nvPicPr>
        <p:blipFill rotWithShape="1">
          <a:blip r:embed="rId2">
            <a:extLst>
              <a:ext uri="{28A0092B-C50C-407E-A947-70E740481C1C}">
                <a14:useLocalDpi xmlns:a14="http://schemas.microsoft.com/office/drawing/2010/main" val="0"/>
              </a:ext>
            </a:extLst>
          </a:blip>
          <a:srcRect t="42339" b="25806"/>
          <a:stretch/>
        </p:blipFill>
        <p:spPr bwMode="auto">
          <a:xfrm>
            <a:off x="6317672" y="926136"/>
            <a:ext cx="2838797" cy="6982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168437" y="1624404"/>
            <a:ext cx="2761904" cy="707886"/>
          </a:xfrm>
          <a:prstGeom prst="rect">
            <a:avLst/>
          </a:prstGeom>
          <a:noFill/>
        </p:spPr>
        <p:txBody>
          <a:bodyPr wrap="square" rtlCol="0">
            <a:spAutoFit/>
          </a:bodyPr>
          <a:lstStyle/>
          <a:p>
            <a:r>
              <a:rPr lang="en-GB" sz="4000" dirty="0" smtClean="0"/>
              <a:t> </a:t>
            </a:r>
            <a:r>
              <a:rPr lang="en-GB" sz="4000" dirty="0" smtClean="0">
                <a:latin typeface="Calibri" panose="020F0502020204030204" pitchFamily="34" charset="0"/>
                <a:cs typeface="Calibri" panose="020F0502020204030204" pitchFamily="34" charset="0"/>
              </a:rPr>
              <a:t>in learning:</a:t>
            </a:r>
            <a:endParaRPr lang="en-GB" sz="4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73187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561" y="124692"/>
            <a:ext cx="8911687" cy="3241964"/>
          </a:xfrm>
        </p:spPr>
        <p:txBody>
          <a:bodyPr>
            <a:noAutofit/>
          </a:bodyPr>
          <a:lstStyle/>
          <a:p>
            <a:pPr algn="ctr"/>
            <a:r>
              <a:rPr lang="en-GB" sz="4000" dirty="0" smtClean="0">
                <a:latin typeface="Calibri" panose="020F0502020204030204" pitchFamily="34" charset="0"/>
                <a:cs typeface="Calibri" panose="020F0502020204030204" pitchFamily="34" charset="0"/>
              </a:rPr>
              <a:t/>
            </a:r>
            <a:br>
              <a:rPr lang="en-GB" sz="4000" dirty="0" smtClean="0">
                <a:latin typeface="Calibri" panose="020F0502020204030204" pitchFamily="34" charset="0"/>
                <a:cs typeface="Calibri" panose="020F0502020204030204" pitchFamily="34" charset="0"/>
              </a:rPr>
            </a:br>
            <a:r>
              <a:rPr lang="en-GB" dirty="0" smtClean="0">
                <a:latin typeface="Calibri" panose="020F0502020204030204" pitchFamily="34" charset="0"/>
                <a:cs typeface="Calibri" panose="020F0502020204030204" pitchFamily="34" charset="0"/>
              </a:rPr>
              <a:t>An investigation into the art work created by pupils in structured and unstructured lessons delivered by student volunteers </a:t>
            </a:r>
            <a:r>
              <a:rPr lang="en-GB" dirty="0">
                <a:latin typeface="Calibri" panose="020F0502020204030204" pitchFamily="34" charset="0"/>
                <a:cs typeface="Calibri" panose="020F0502020204030204" pitchFamily="34" charset="0"/>
              </a:rPr>
              <a:t>i</a:t>
            </a:r>
            <a:r>
              <a:rPr lang="en-GB" dirty="0" smtClean="0">
                <a:latin typeface="Calibri" panose="020F0502020204030204" pitchFamily="34" charset="0"/>
                <a:cs typeface="Calibri" panose="020F0502020204030204" pitchFamily="34" charset="0"/>
              </a:rPr>
              <a:t>n a primary Art after school club.</a:t>
            </a:r>
            <a:endParaRPr lang="en-GB"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4346" y="3275584"/>
            <a:ext cx="3357036" cy="3357036"/>
          </a:xfrm>
          <a:prstGeom prst="ellipse">
            <a:avLst/>
          </a:prstGeom>
          <a:ln>
            <a:noFill/>
          </a:ln>
          <a:effectLst>
            <a:softEdge rad="127000"/>
          </a:effectLst>
        </p:spPr>
      </p:pic>
    </p:spTree>
    <p:extLst>
      <p:ext uri="{BB962C8B-B14F-4D97-AF65-F5344CB8AC3E}">
        <p14:creationId xmlns:p14="http://schemas.microsoft.com/office/powerpoint/2010/main" val="33360565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3739" y="493128"/>
            <a:ext cx="3125294" cy="882718"/>
          </a:xfrm>
        </p:spPr>
        <p:txBody>
          <a:bodyPr>
            <a:normAutofit/>
          </a:bodyPr>
          <a:lstStyle/>
          <a:p>
            <a:r>
              <a:rPr lang="en-GB" sz="4000" dirty="0" smtClean="0">
                <a:latin typeface="Calibri" panose="020F0502020204030204" pitchFamily="34" charset="0"/>
                <a:cs typeface="Calibri" panose="020F0502020204030204" pitchFamily="34" charset="0"/>
              </a:rPr>
              <a:t>Participants:</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194519" y="3776922"/>
            <a:ext cx="7623734" cy="2392057"/>
          </a:xfrm>
        </p:spPr>
        <p:txBody>
          <a:bodyPr>
            <a:normAutofit/>
          </a:bodyPr>
          <a:lstStyle/>
          <a:p>
            <a:r>
              <a:rPr lang="en-GB" sz="2800" dirty="0" smtClean="0">
                <a:latin typeface="Calibri" panose="020F0502020204030204" pitchFamily="34" charset="0"/>
                <a:cs typeface="Calibri" panose="020F0502020204030204" pitchFamily="34" charset="0"/>
              </a:rPr>
              <a:t>The pupils who attend the Art after school club.</a:t>
            </a:r>
          </a:p>
          <a:p>
            <a:r>
              <a:rPr lang="en-GB" sz="2800" dirty="0" smtClean="0">
                <a:latin typeface="Calibri" panose="020F0502020204030204" pitchFamily="34" charset="0"/>
                <a:cs typeface="Calibri" panose="020F0502020204030204" pitchFamily="34" charset="0"/>
              </a:rPr>
              <a:t>The two fellow student volunteers.</a:t>
            </a:r>
          </a:p>
          <a:p>
            <a:r>
              <a:rPr lang="en-GB" sz="2800" dirty="0" smtClean="0">
                <a:latin typeface="Calibri" panose="020F0502020204030204" pitchFamily="34" charset="0"/>
                <a:cs typeface="Calibri" panose="020F0502020204030204" pitchFamily="34" charset="0"/>
              </a:rPr>
              <a:t>This study will be anonymous so no details of the participants will be recorded.</a:t>
            </a:r>
          </a:p>
          <a:p>
            <a:endParaRPr lang="en-GB" sz="2800" dirty="0" smtClean="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pic>
        <p:nvPicPr>
          <p:cNvPr id="2050" name="Picture 2" descr="Image result for participa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2659" y="1375846"/>
            <a:ext cx="3967454" cy="207429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75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932" y="276380"/>
            <a:ext cx="7413960" cy="959991"/>
          </a:xfrm>
        </p:spPr>
        <p:txBody>
          <a:bodyPr>
            <a:normAutofit/>
          </a:bodyPr>
          <a:lstStyle/>
          <a:p>
            <a:r>
              <a:rPr lang="en-GB" sz="4800" dirty="0" smtClean="0">
                <a:latin typeface="Calibri" panose="020F0502020204030204" pitchFamily="34" charset="0"/>
                <a:cs typeface="Calibri" panose="020F0502020204030204" pitchFamily="34" charset="0"/>
              </a:rPr>
              <a:t>Research tools for this study:</a:t>
            </a:r>
            <a:endParaRPr lang="en-GB" sz="48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236372"/>
            <a:ext cx="8915400" cy="3078052"/>
          </a:xfrm>
        </p:spPr>
        <p:txBody>
          <a:bodyPr>
            <a:normAutofit fontScale="55000" lnSpcReduction="20000"/>
          </a:bodyPr>
          <a:lstStyle/>
          <a:p>
            <a:endParaRPr lang="en-GB" sz="3200" dirty="0" smtClean="0">
              <a:latin typeface="Calibri" panose="020F0502020204030204" pitchFamily="34" charset="0"/>
              <a:cs typeface="Calibri" panose="020F0502020204030204" pitchFamily="34" charset="0"/>
            </a:endParaRPr>
          </a:p>
          <a:p>
            <a:pPr marL="0" indent="0">
              <a:buNone/>
            </a:pPr>
            <a:r>
              <a:rPr lang="en-GB" sz="5100" b="1" dirty="0" smtClean="0">
                <a:latin typeface="Calibri" panose="020F0502020204030204" pitchFamily="34" charset="0"/>
                <a:cs typeface="Calibri" panose="020F0502020204030204" pitchFamily="34" charset="0"/>
              </a:rPr>
              <a:t>Triangulation of Methods:</a:t>
            </a:r>
            <a:endParaRPr lang="en-GB" sz="5100" dirty="0">
              <a:latin typeface="Calibri" panose="020F0502020204030204" pitchFamily="34" charset="0"/>
              <a:cs typeface="Calibri" panose="020F0502020204030204" pitchFamily="34" charset="0"/>
            </a:endParaRPr>
          </a:p>
          <a:p>
            <a:r>
              <a:rPr lang="en-GB" sz="5100" dirty="0" smtClean="0">
                <a:latin typeface="Calibri" panose="020F0502020204030204" pitchFamily="34" charset="0"/>
                <a:cs typeface="Calibri" panose="020F0502020204030204" pitchFamily="34" charset="0"/>
              </a:rPr>
              <a:t>Literature review and research government policy.</a:t>
            </a:r>
          </a:p>
          <a:p>
            <a:r>
              <a:rPr lang="en-GB" sz="5100" dirty="0" smtClean="0">
                <a:latin typeface="Calibri" panose="020F0502020204030204" pitchFamily="34" charset="0"/>
                <a:cs typeface="Calibri" panose="020F0502020204030204" pitchFamily="34" charset="0"/>
              </a:rPr>
              <a:t>Case studies with semi-structured observations.</a:t>
            </a:r>
          </a:p>
          <a:p>
            <a:r>
              <a:rPr lang="en-GB" sz="5100" dirty="0" smtClean="0">
                <a:latin typeface="Calibri" panose="020F0502020204030204" pitchFamily="34" charset="0"/>
                <a:cs typeface="Calibri" panose="020F0502020204030204" pitchFamily="34" charset="0"/>
              </a:rPr>
              <a:t>Questionnaires.</a:t>
            </a:r>
          </a:p>
          <a:p>
            <a:r>
              <a:rPr lang="en-GB" sz="5100" dirty="0" smtClean="0">
                <a:latin typeface="Calibri" panose="020F0502020204030204" pitchFamily="34" charset="0"/>
                <a:cs typeface="Calibri" panose="020F0502020204030204" pitchFamily="34" charset="0"/>
              </a:rPr>
              <a:t>Voice </a:t>
            </a:r>
            <a:r>
              <a:rPr lang="en-GB" sz="5100" dirty="0">
                <a:latin typeface="Calibri" panose="020F0502020204030204" pitchFamily="34" charset="0"/>
                <a:cs typeface="Calibri" panose="020F0502020204030204" pitchFamily="34" charset="0"/>
              </a:rPr>
              <a:t>recorded interviews using </a:t>
            </a:r>
            <a:r>
              <a:rPr lang="en-GB" sz="5400" dirty="0">
                <a:latin typeface="Calibri" panose="020F0502020204030204" pitchFamily="34" charset="0"/>
                <a:cs typeface="Calibri" panose="020F0502020204030204" pitchFamily="34" charset="0"/>
              </a:rPr>
              <a:t>Interpretive Phenomenological Analysis (IPA) </a:t>
            </a:r>
            <a:endParaRPr lang="en-GB" sz="5100" dirty="0" smtClean="0">
              <a:latin typeface="Calibri" panose="020F0502020204030204" pitchFamily="34" charset="0"/>
              <a:cs typeface="Calibri" panose="020F0502020204030204" pitchFamily="34" charset="0"/>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9212" y="4864179"/>
            <a:ext cx="3624082" cy="1753588"/>
          </a:xfrm>
          <a:prstGeom prst="rect">
            <a:avLst/>
          </a:prstGeom>
          <a:effectLst>
            <a:softEdge rad="127000"/>
          </a:effectLst>
        </p:spPr>
      </p:pic>
      <p:sp>
        <p:nvSpPr>
          <p:cNvPr id="5" name="TextBox 4"/>
          <p:cNvSpPr txBox="1"/>
          <p:nvPr/>
        </p:nvSpPr>
        <p:spPr>
          <a:xfrm>
            <a:off x="8797902" y="6104586"/>
            <a:ext cx="3159103" cy="461665"/>
          </a:xfrm>
          <a:prstGeom prst="rect">
            <a:avLst/>
          </a:prstGeom>
          <a:noFill/>
        </p:spPr>
        <p:txBody>
          <a:bodyPr wrap="square" rtlCol="0">
            <a:spAutoFit/>
          </a:bodyPr>
          <a:lstStyle/>
          <a:p>
            <a:r>
              <a:rPr lang="en-GB" sz="2400" dirty="0" smtClean="0">
                <a:latin typeface="Calibri" panose="020F0502020204030204" pitchFamily="34" charset="0"/>
                <a:cs typeface="Calibri" panose="020F0502020204030204" pitchFamily="34" charset="0"/>
              </a:rPr>
              <a:t>(Doing Research, 2011).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52994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8021" y="1351619"/>
            <a:ext cx="8915400" cy="1189149"/>
          </a:xfrm>
        </p:spPr>
        <p:txBody>
          <a:bodyPr>
            <a:normAutofit/>
          </a:bodyPr>
          <a:lstStyle/>
          <a:p>
            <a:r>
              <a:rPr lang="en-GB" sz="3200" dirty="0" smtClean="0">
                <a:latin typeface="Calibri" panose="020F0502020204030204" pitchFamily="34" charset="0"/>
                <a:cs typeface="Calibri" panose="020F0502020204030204" pitchFamily="34" charset="0"/>
              </a:rPr>
              <a:t>Research Welsh Government policies, Estyn documentation and relevant literature.</a:t>
            </a:r>
            <a:endParaRPr lang="en-GB" sz="32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5527" y="2802984"/>
            <a:ext cx="3082734" cy="2016256"/>
          </a:xfrm>
          <a:prstGeom prst="rect">
            <a:avLst/>
          </a:prstGeom>
          <a:effectLst>
            <a:softEdge rad="1270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52019" y="2802984"/>
            <a:ext cx="2172247" cy="2068357"/>
          </a:xfrm>
          <a:prstGeom prst="rect">
            <a:avLst/>
          </a:prstGeom>
          <a:effectLst>
            <a:softEdge rad="12700"/>
          </a:effec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6886" y="4673265"/>
            <a:ext cx="2410576" cy="2085148"/>
          </a:xfrm>
          <a:prstGeom prst="rect">
            <a:avLst/>
          </a:prstGeom>
          <a:effectLst>
            <a:softEdge rad="127000"/>
          </a:effectLst>
        </p:spPr>
      </p:pic>
      <p:sp>
        <p:nvSpPr>
          <p:cNvPr id="2" name="TextBox 1"/>
          <p:cNvSpPr txBox="1"/>
          <p:nvPr/>
        </p:nvSpPr>
        <p:spPr>
          <a:xfrm>
            <a:off x="4779818" y="319962"/>
            <a:ext cx="3383280" cy="769441"/>
          </a:xfrm>
          <a:prstGeom prst="rect">
            <a:avLst/>
          </a:prstGeom>
          <a:noFill/>
        </p:spPr>
        <p:txBody>
          <a:bodyPr wrap="square" rtlCol="0">
            <a:spAutoFit/>
          </a:bodyPr>
          <a:lstStyle/>
          <a:p>
            <a:r>
              <a:rPr lang="en-GB" sz="4400" dirty="0" smtClean="0">
                <a:latin typeface="Calibri" panose="020F0502020204030204" pitchFamily="34" charset="0"/>
                <a:cs typeface="Calibri" panose="020F0502020204030204" pitchFamily="34" charset="0"/>
              </a:rPr>
              <a:t>Method One:</a:t>
            </a: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738412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6538" y="515108"/>
            <a:ext cx="4664085" cy="822305"/>
          </a:xfrm>
        </p:spPr>
        <p:txBody>
          <a:bodyPr>
            <a:noAutofit/>
          </a:bodyPr>
          <a:lstStyle/>
          <a:p>
            <a:pPr algn="ctr"/>
            <a:r>
              <a:rPr lang="en-GB" sz="4000" dirty="0">
                <a:latin typeface="Calibri" panose="020F0502020204030204" pitchFamily="34" charset="0"/>
                <a:cs typeface="Calibri" panose="020F0502020204030204" pitchFamily="34" charset="0"/>
              </a:rPr>
              <a:t>K</a:t>
            </a:r>
            <a:r>
              <a:rPr lang="en-GB" sz="4000" dirty="0" smtClean="0">
                <a:latin typeface="Calibri" panose="020F0502020204030204" pitchFamily="34" charset="0"/>
                <a:cs typeface="Calibri" panose="020F0502020204030204" pitchFamily="34" charset="0"/>
              </a:rPr>
              <a:t>ey documentation:</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24818" y="1698021"/>
            <a:ext cx="8915400" cy="4367928"/>
          </a:xfrm>
        </p:spPr>
        <p:txBody>
          <a:bodyPr>
            <a:normAutofit/>
          </a:bodyPr>
          <a:lstStyle/>
          <a:p>
            <a:r>
              <a:rPr lang="en-GB" sz="2800" dirty="0" smtClean="0">
                <a:latin typeface="Calibri" panose="020F0502020204030204" pitchFamily="34" charset="0"/>
                <a:cs typeface="Calibri" panose="020F0502020204030204" pitchFamily="34" charset="0"/>
              </a:rPr>
              <a:t>Welsh Government Creative Learning </a:t>
            </a:r>
            <a:r>
              <a:rPr lang="en-GB" sz="2800" dirty="0">
                <a:latin typeface="Calibri" panose="020F0502020204030204" pitchFamily="34" charset="0"/>
                <a:cs typeface="Calibri" panose="020F0502020204030204" pitchFamily="34" charset="0"/>
              </a:rPr>
              <a:t>t</a:t>
            </a:r>
            <a:r>
              <a:rPr lang="en-GB" sz="2800" dirty="0" smtClean="0">
                <a:latin typeface="Calibri" panose="020F0502020204030204" pitchFamily="34" charset="0"/>
                <a:cs typeface="Calibri" panose="020F0502020204030204" pitchFamily="34" charset="0"/>
              </a:rPr>
              <a:t>hrough </a:t>
            </a:r>
            <a:r>
              <a:rPr lang="en-GB" sz="2800" dirty="0">
                <a:latin typeface="Calibri" panose="020F0502020204030204" pitchFamily="34" charset="0"/>
                <a:cs typeface="Calibri" panose="020F0502020204030204" pitchFamily="34" charset="0"/>
              </a:rPr>
              <a:t>t</a:t>
            </a:r>
            <a:r>
              <a:rPr lang="en-GB" sz="2800" dirty="0" smtClean="0">
                <a:latin typeface="Calibri" panose="020F0502020204030204" pitchFamily="34" charset="0"/>
                <a:cs typeface="Calibri" panose="020F0502020204030204" pitchFamily="34" charset="0"/>
              </a:rPr>
              <a:t>he </a:t>
            </a:r>
            <a:r>
              <a:rPr lang="en-GB" sz="2800" dirty="0">
                <a:latin typeface="Calibri" panose="020F0502020204030204" pitchFamily="34" charset="0"/>
                <a:cs typeface="Calibri" panose="020F0502020204030204" pitchFamily="34" charset="0"/>
              </a:rPr>
              <a:t>a</a:t>
            </a:r>
            <a:r>
              <a:rPr lang="en-GB" sz="2800" dirty="0" smtClean="0">
                <a:latin typeface="Calibri" panose="020F0502020204030204" pitchFamily="34" charset="0"/>
                <a:cs typeface="Calibri" panose="020F0502020204030204" pitchFamily="34" charset="0"/>
              </a:rPr>
              <a:t>rts- </a:t>
            </a:r>
            <a:r>
              <a:rPr lang="en-GB" sz="2800" dirty="0">
                <a:latin typeface="Calibri" panose="020F0502020204030204" pitchFamily="34" charset="0"/>
                <a:cs typeface="Calibri" panose="020F0502020204030204" pitchFamily="34" charset="0"/>
              </a:rPr>
              <a:t>a</a:t>
            </a:r>
            <a:r>
              <a:rPr lang="en-GB" sz="2800" dirty="0" smtClean="0">
                <a:latin typeface="Calibri" panose="020F0502020204030204" pitchFamily="34" charset="0"/>
                <a:cs typeface="Calibri" panose="020F0502020204030204" pitchFamily="34" charset="0"/>
              </a:rPr>
              <a:t>n </a:t>
            </a:r>
            <a:r>
              <a:rPr lang="en-GB" sz="2800" dirty="0">
                <a:latin typeface="Calibri" panose="020F0502020204030204" pitchFamily="34" charset="0"/>
                <a:cs typeface="Calibri" panose="020F0502020204030204" pitchFamily="34" charset="0"/>
              </a:rPr>
              <a:t>E</a:t>
            </a:r>
            <a:r>
              <a:rPr lang="en-GB" sz="2800" dirty="0" smtClean="0">
                <a:latin typeface="Calibri" panose="020F0502020204030204" pitchFamily="34" charset="0"/>
                <a:cs typeface="Calibri" panose="020F0502020204030204" pitchFamily="34" charset="0"/>
              </a:rPr>
              <a:t>ducation </a:t>
            </a:r>
            <a:r>
              <a:rPr lang="en-GB" sz="2800" dirty="0">
                <a:latin typeface="Calibri" panose="020F0502020204030204" pitchFamily="34" charset="0"/>
                <a:cs typeface="Calibri" panose="020F0502020204030204" pitchFamily="34" charset="0"/>
              </a:rPr>
              <a:t>P</a:t>
            </a:r>
            <a:r>
              <a:rPr lang="en-GB" sz="2800" dirty="0" smtClean="0">
                <a:latin typeface="Calibri" panose="020F0502020204030204" pitchFamily="34" charset="0"/>
                <a:cs typeface="Calibri" panose="020F0502020204030204" pitchFamily="34" charset="0"/>
              </a:rPr>
              <a:t>lan </a:t>
            </a:r>
            <a:r>
              <a:rPr lang="en-GB" sz="2800" dirty="0">
                <a:latin typeface="Calibri" panose="020F0502020204030204" pitchFamily="34" charset="0"/>
                <a:cs typeface="Calibri" panose="020F0502020204030204" pitchFamily="34" charset="0"/>
              </a:rPr>
              <a:t>for </a:t>
            </a:r>
            <a:r>
              <a:rPr lang="en-GB" sz="2800" dirty="0" smtClean="0">
                <a:latin typeface="Calibri" panose="020F0502020204030204" pitchFamily="34" charset="0"/>
                <a:cs typeface="Calibri" panose="020F0502020204030204" pitchFamily="34" charset="0"/>
              </a:rPr>
              <a:t>Wales (2015-2020). This document wants more creativity into education by more creative experiences being provided to pupils.</a:t>
            </a:r>
          </a:p>
          <a:p>
            <a:pPr marL="0" indent="0">
              <a:buNone/>
            </a:pPr>
            <a:endParaRPr lang="en-GB" sz="2800" i="1" dirty="0" smtClean="0"/>
          </a:p>
          <a:p>
            <a:r>
              <a:rPr lang="en-GB" sz="2800" dirty="0" smtClean="0">
                <a:latin typeface="Calibri" panose="020F0502020204030204" pitchFamily="34" charset="0"/>
                <a:cs typeface="Calibri" panose="020F0502020204030204" pitchFamily="34" charset="0"/>
              </a:rPr>
              <a:t>Welsh Government Curriculum for Wales (2015).  Wants to develop the pupils thinking/problem solving skills through experiences.</a:t>
            </a:r>
          </a:p>
        </p:txBody>
      </p:sp>
    </p:spTree>
    <p:extLst>
      <p:ext uri="{BB962C8B-B14F-4D97-AF65-F5344CB8AC3E}">
        <p14:creationId xmlns:p14="http://schemas.microsoft.com/office/powerpoint/2010/main" val="2868483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2784" y="469563"/>
            <a:ext cx="4722275" cy="921355"/>
          </a:xfrm>
        </p:spPr>
        <p:txBody>
          <a:bodyPr>
            <a:normAutofit/>
          </a:bodyPr>
          <a:lstStyle/>
          <a:p>
            <a:r>
              <a:rPr lang="en-GB" sz="4000" dirty="0" smtClean="0">
                <a:latin typeface="Calibri" panose="020F0502020204030204" pitchFamily="34" charset="0"/>
                <a:cs typeface="Calibri" panose="020F0502020204030204" pitchFamily="34" charset="0"/>
              </a:rPr>
              <a:t>Key Documentation:</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76333" y="1944711"/>
            <a:ext cx="8915400" cy="4005330"/>
          </a:xfrm>
        </p:spPr>
        <p:txBody>
          <a:bodyPr>
            <a:normAutofit lnSpcReduction="10000"/>
          </a:bodyPr>
          <a:lstStyle/>
          <a:p>
            <a:r>
              <a:rPr lang="en-GB" sz="2400" dirty="0">
                <a:latin typeface="Calibri" panose="020F0502020204030204" pitchFamily="34" charset="0"/>
                <a:cs typeface="Calibri" panose="020F0502020204030204" pitchFamily="34" charset="0"/>
              </a:rPr>
              <a:t> </a:t>
            </a:r>
            <a:r>
              <a:rPr lang="en-GB" sz="2800" dirty="0" smtClean="0">
                <a:latin typeface="Calibri" panose="020F0502020204030204" pitchFamily="34" charset="0"/>
                <a:cs typeface="Calibri" panose="020F0502020204030204" pitchFamily="34" charset="0"/>
              </a:rPr>
              <a:t>Welsh Government Art </a:t>
            </a:r>
            <a:r>
              <a:rPr lang="en-GB" sz="2800" dirty="0">
                <a:latin typeface="Calibri" panose="020F0502020204030204" pitchFamily="34" charset="0"/>
                <a:cs typeface="Calibri" panose="020F0502020204030204" pitchFamily="34" charset="0"/>
              </a:rPr>
              <a:t>and Design in the National Curriculum for Wales (</a:t>
            </a:r>
            <a:r>
              <a:rPr lang="en-GB" sz="2800" dirty="0" smtClean="0">
                <a:latin typeface="Calibri" panose="020F0502020204030204" pitchFamily="34" charset="0"/>
                <a:cs typeface="Calibri" panose="020F0502020204030204" pitchFamily="34" charset="0"/>
              </a:rPr>
              <a:t>2008).  Aims </a:t>
            </a:r>
            <a:r>
              <a:rPr lang="en-GB" sz="2800" dirty="0">
                <a:latin typeface="Calibri" panose="020F0502020204030204" pitchFamily="34" charset="0"/>
                <a:cs typeface="Calibri" panose="020F0502020204030204" pitchFamily="34" charset="0"/>
              </a:rPr>
              <a:t>to use art and design to </a:t>
            </a:r>
            <a:r>
              <a:rPr lang="en-GB" sz="2800" dirty="0" smtClean="0">
                <a:latin typeface="Calibri" panose="020F0502020204030204" pitchFamily="34" charset="0"/>
                <a:cs typeface="Calibri" panose="020F0502020204030204" pitchFamily="34" charset="0"/>
              </a:rPr>
              <a:t>develop </a:t>
            </a:r>
            <a:r>
              <a:rPr lang="en-GB" sz="2800" dirty="0">
                <a:latin typeface="Calibri" panose="020F0502020204030204" pitchFamily="34" charset="0"/>
                <a:cs typeface="Calibri" panose="020F0502020204030204" pitchFamily="34" charset="0"/>
              </a:rPr>
              <a:t>skills to use in other subject areas, such as: forming </a:t>
            </a:r>
            <a:r>
              <a:rPr lang="en-GB" sz="2800" dirty="0" smtClean="0">
                <a:latin typeface="Calibri" panose="020F0502020204030204" pitchFamily="34" charset="0"/>
                <a:cs typeface="Calibri" panose="020F0502020204030204" pitchFamily="34" charset="0"/>
              </a:rPr>
              <a:t>ideas and different view points.</a:t>
            </a:r>
          </a:p>
          <a:p>
            <a:pPr marL="0" indent="0">
              <a:buNone/>
            </a:pPr>
            <a:endParaRPr lang="en-GB" sz="2800" dirty="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The Pupil </a:t>
            </a:r>
            <a:r>
              <a:rPr lang="en-GB" sz="2800" dirty="0">
                <a:latin typeface="Calibri" panose="020F0502020204030204" pitchFamily="34" charset="0"/>
                <a:cs typeface="Calibri" panose="020F0502020204030204" pitchFamily="34" charset="0"/>
              </a:rPr>
              <a:t>D</a:t>
            </a:r>
            <a:r>
              <a:rPr lang="en-GB" sz="2800" dirty="0" smtClean="0">
                <a:latin typeface="Calibri" panose="020F0502020204030204" pitchFamily="34" charset="0"/>
                <a:cs typeface="Calibri" panose="020F0502020204030204" pitchFamily="34" charset="0"/>
              </a:rPr>
              <a:t>eprivation (2014) by Estyn document discusses how schools should fund more creative trip opportunities for the pupils, as some pupils do not get the chance to go to a museum out of school. </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24271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4681" y="336829"/>
            <a:ext cx="3249916" cy="862805"/>
          </a:xfrm>
        </p:spPr>
        <p:txBody>
          <a:bodyPr>
            <a:normAutofit/>
          </a:bodyPr>
          <a:lstStyle/>
          <a:p>
            <a:r>
              <a:rPr lang="en-GB" sz="4400" dirty="0" smtClean="0">
                <a:latin typeface="Calibri" panose="020F0502020204030204" pitchFamily="34" charset="0"/>
                <a:cs typeface="Calibri" panose="020F0502020204030204" pitchFamily="34" charset="0"/>
              </a:rPr>
              <a:t>Method two:</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11939" y="1789304"/>
            <a:ext cx="8915400" cy="1164775"/>
          </a:xfrm>
        </p:spPr>
        <p:txBody>
          <a:bodyPr>
            <a:normAutofit/>
          </a:bodyPr>
          <a:lstStyle/>
          <a:p>
            <a:r>
              <a:rPr lang="en-GB" sz="2800" dirty="0" smtClean="0">
                <a:latin typeface="Calibri" panose="020F0502020204030204" pitchFamily="34" charset="0"/>
                <a:cs typeface="Calibri" panose="020F0502020204030204" pitchFamily="34" charset="0"/>
              </a:rPr>
              <a:t>(Qualitative): Semi-structured observations of pupils in the structured and unstructured Art club classes. </a:t>
            </a:r>
            <a:endParaRPr lang="en-GB" sz="24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3198" y="3267340"/>
            <a:ext cx="3387278" cy="2542717"/>
          </a:xfrm>
          <a:prstGeom prst="rect">
            <a:avLst/>
          </a:prstGeom>
          <a:effectLst>
            <a:softEdge rad="127000"/>
          </a:effectLst>
        </p:spPr>
      </p:pic>
      <p:sp>
        <p:nvSpPr>
          <p:cNvPr id="7" name="TextBox 6"/>
          <p:cNvSpPr txBox="1"/>
          <p:nvPr/>
        </p:nvSpPr>
        <p:spPr>
          <a:xfrm rot="20672184">
            <a:off x="1298649" y="3958106"/>
            <a:ext cx="5050870" cy="1200329"/>
          </a:xfrm>
          <a:prstGeom prst="rect">
            <a:avLst/>
          </a:prstGeom>
          <a:noFill/>
        </p:spPr>
        <p:txBody>
          <a:bodyPr wrap="square" rtlCol="0">
            <a:spAutoFit/>
          </a:bodyPr>
          <a:lstStyle/>
          <a:p>
            <a:pPr algn="ctr"/>
            <a:r>
              <a:rPr lang="en-GB" sz="3600" dirty="0" smtClean="0">
                <a:latin typeface="Calibri" panose="020F0502020204030204" pitchFamily="34" charset="0"/>
                <a:cs typeface="Calibri" panose="020F0502020204030204" pitchFamily="34" charset="0"/>
              </a:rPr>
              <a:t>What works best for </a:t>
            </a:r>
            <a:r>
              <a:rPr lang="en-GB" sz="3600" b="1" u="sng" dirty="0" smtClean="0">
                <a:solidFill>
                  <a:srgbClr val="7030A0"/>
                </a:solidFill>
                <a:latin typeface="Calibri" panose="020F0502020204030204" pitchFamily="34" charset="0"/>
                <a:cs typeface="Calibri" panose="020F0502020204030204" pitchFamily="34" charset="0"/>
              </a:rPr>
              <a:t>c</a:t>
            </a:r>
            <a:r>
              <a:rPr lang="en-GB" sz="3600" b="1" u="sng" dirty="0" smtClean="0">
                <a:solidFill>
                  <a:srgbClr val="FFC000"/>
                </a:solidFill>
                <a:latin typeface="Calibri" panose="020F0502020204030204" pitchFamily="34" charset="0"/>
                <a:cs typeface="Calibri" panose="020F0502020204030204" pitchFamily="34" charset="0"/>
              </a:rPr>
              <a:t>r</a:t>
            </a:r>
            <a:r>
              <a:rPr lang="en-GB" sz="3600" b="1" u="sng" dirty="0" smtClean="0">
                <a:solidFill>
                  <a:srgbClr val="FF0000"/>
                </a:solidFill>
                <a:latin typeface="Calibri" panose="020F0502020204030204" pitchFamily="34" charset="0"/>
                <a:cs typeface="Calibri" panose="020F0502020204030204" pitchFamily="34" charset="0"/>
              </a:rPr>
              <a:t>e</a:t>
            </a:r>
            <a:r>
              <a:rPr lang="en-GB" sz="3600" b="1" u="sng" dirty="0" smtClean="0">
                <a:solidFill>
                  <a:srgbClr val="FF66CC"/>
                </a:solidFill>
                <a:latin typeface="Calibri" panose="020F0502020204030204" pitchFamily="34" charset="0"/>
                <a:cs typeface="Calibri" panose="020F0502020204030204" pitchFamily="34" charset="0"/>
              </a:rPr>
              <a:t>a</a:t>
            </a:r>
            <a:r>
              <a:rPr lang="en-GB" sz="3600" b="1" u="sng" dirty="0" smtClean="0">
                <a:solidFill>
                  <a:srgbClr val="92D050"/>
                </a:solidFill>
                <a:latin typeface="Calibri" panose="020F0502020204030204" pitchFamily="34" charset="0"/>
                <a:cs typeface="Calibri" panose="020F0502020204030204" pitchFamily="34" charset="0"/>
              </a:rPr>
              <a:t>t</a:t>
            </a:r>
            <a:r>
              <a:rPr lang="en-GB" sz="3600" b="1" u="sng" dirty="0" smtClean="0">
                <a:solidFill>
                  <a:srgbClr val="00CCFF"/>
                </a:solidFill>
                <a:latin typeface="Calibri" panose="020F0502020204030204" pitchFamily="34" charset="0"/>
                <a:cs typeface="Calibri" panose="020F0502020204030204" pitchFamily="34" charset="0"/>
              </a:rPr>
              <a:t>i</a:t>
            </a:r>
            <a:r>
              <a:rPr lang="en-GB" sz="3600" b="1" u="sng" dirty="0" smtClean="0">
                <a:solidFill>
                  <a:srgbClr val="FF0000"/>
                </a:solidFill>
                <a:latin typeface="Calibri" panose="020F0502020204030204" pitchFamily="34" charset="0"/>
                <a:cs typeface="Calibri" panose="020F0502020204030204" pitchFamily="34" charset="0"/>
              </a:rPr>
              <a:t>v</a:t>
            </a:r>
            <a:r>
              <a:rPr lang="en-GB" sz="3600" b="1" u="sng" dirty="0" smtClean="0">
                <a:solidFill>
                  <a:srgbClr val="FFC000"/>
                </a:solidFill>
                <a:latin typeface="Calibri" panose="020F0502020204030204" pitchFamily="34" charset="0"/>
                <a:cs typeface="Calibri" panose="020F0502020204030204" pitchFamily="34" charset="0"/>
              </a:rPr>
              <a:t>i</a:t>
            </a:r>
            <a:r>
              <a:rPr lang="en-GB" sz="3600" b="1" u="sng" dirty="0" smtClean="0">
                <a:solidFill>
                  <a:srgbClr val="FF0000"/>
                </a:solidFill>
                <a:latin typeface="Calibri" panose="020F0502020204030204" pitchFamily="34" charset="0"/>
                <a:cs typeface="Calibri" panose="020F0502020204030204" pitchFamily="34" charset="0"/>
              </a:rPr>
              <a:t>t</a:t>
            </a:r>
            <a:r>
              <a:rPr lang="en-GB" sz="3600" b="1" u="sng" dirty="0" smtClean="0">
                <a:solidFill>
                  <a:srgbClr val="FF66CC"/>
                </a:solidFill>
                <a:latin typeface="Calibri" panose="020F0502020204030204" pitchFamily="34" charset="0"/>
                <a:cs typeface="Calibri" panose="020F0502020204030204" pitchFamily="34" charset="0"/>
              </a:rPr>
              <a:t>y</a:t>
            </a:r>
            <a:r>
              <a:rPr lang="en-GB" sz="3600" dirty="0" smtClean="0">
                <a:latin typeface="Calibri" panose="020F0502020204030204" pitchFamily="34" charset="0"/>
                <a:cs typeface="Calibri" panose="020F0502020204030204" pitchFamily="34" charset="0"/>
              </a:rPr>
              <a:t> to happen?</a:t>
            </a:r>
            <a:endParaRPr lang="en-GB" sz="3600" dirty="0">
              <a:latin typeface="Calibri" panose="020F0502020204030204" pitchFamily="34" charset="0"/>
              <a:cs typeface="Calibri" panose="020F0502020204030204" pitchFamily="34" charset="0"/>
            </a:endParaRPr>
          </a:p>
        </p:txBody>
      </p:sp>
      <p:sp>
        <p:nvSpPr>
          <p:cNvPr id="8" name="TextBox 7"/>
          <p:cNvSpPr txBox="1"/>
          <p:nvPr/>
        </p:nvSpPr>
        <p:spPr>
          <a:xfrm>
            <a:off x="5074277" y="6040191"/>
            <a:ext cx="6850752"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(Success with your Education Research Project, 2012).</a:t>
            </a:r>
            <a:endParaRPr lang="en-GB" sz="2400" dirty="0"/>
          </a:p>
        </p:txBody>
      </p:sp>
    </p:spTree>
    <p:extLst>
      <p:ext uri="{BB962C8B-B14F-4D97-AF65-F5344CB8AC3E}">
        <p14:creationId xmlns:p14="http://schemas.microsoft.com/office/powerpoint/2010/main" val="9330239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263502"/>
            <a:ext cx="8911687" cy="1280890"/>
          </a:xfrm>
        </p:spPr>
        <p:txBody>
          <a:bodyPr>
            <a:noAutofit/>
          </a:bodyPr>
          <a:lstStyle/>
          <a:p>
            <a:pPr algn="ctr"/>
            <a:r>
              <a:rPr lang="en-GB" sz="4000" dirty="0" smtClean="0">
                <a:latin typeface="Calibri" panose="020F0502020204030204" pitchFamily="34" charset="0"/>
                <a:cs typeface="Calibri" panose="020F0502020204030204" pitchFamily="34" charset="0"/>
              </a:rPr>
              <a:t>Definitions of structured and unstructured lessons:</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normAutofit/>
          </a:bodyPr>
          <a:lstStyle/>
          <a:p>
            <a:r>
              <a:rPr lang="en-GB" sz="2800" dirty="0" smtClean="0">
                <a:latin typeface="Calibri" panose="020F0502020204030204" pitchFamily="34" charset="0"/>
                <a:cs typeface="Calibri" panose="020F0502020204030204" pitchFamily="34" charset="0"/>
              </a:rPr>
              <a:t>Structured lessons are ‘planned’ by the teacher with a clear outline of what will be taught to the pupils within that lesson, directing the learning (Lesson Planning, 2015).</a:t>
            </a:r>
          </a:p>
          <a:p>
            <a:r>
              <a:rPr lang="en-GB" sz="2800" dirty="0" smtClean="0">
                <a:latin typeface="Calibri" panose="020F0502020204030204" pitchFamily="34" charset="0"/>
                <a:cs typeface="Calibri" panose="020F0502020204030204" pitchFamily="34" charset="0"/>
              </a:rPr>
              <a:t>Unstructured lessons are ‘unplanned’ with no set direction by the teacher, allowing learning to take its desired direction by the pupils (The Future of Education is Unstructured Learning, and Here’s Why, 2017).</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0855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042" y="533959"/>
            <a:ext cx="6632685" cy="844081"/>
          </a:xfrm>
        </p:spPr>
        <p:txBody>
          <a:bodyPr>
            <a:noAutofit/>
          </a:bodyPr>
          <a:lstStyle/>
          <a:p>
            <a:pPr algn="ctr"/>
            <a:r>
              <a:rPr lang="en-GB" sz="4400" dirty="0" smtClean="0">
                <a:latin typeface="Calibri" panose="020F0502020204030204" pitchFamily="34" charset="0"/>
                <a:cs typeface="Calibri" panose="020F0502020204030204" pitchFamily="34" charset="0"/>
              </a:rPr>
              <a:t>Structured creative lesson: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61497" y="2710809"/>
            <a:ext cx="8915400" cy="3368019"/>
          </a:xfrm>
        </p:spPr>
        <p:txBody>
          <a:bodyPr>
            <a:normAutofit/>
          </a:bodyPr>
          <a:lstStyle/>
          <a:p>
            <a:r>
              <a:rPr lang="en-GB" sz="2800" dirty="0" smtClean="0">
                <a:latin typeface="Calibri" panose="020F0502020204030204" pitchFamily="34" charset="0"/>
                <a:cs typeface="Calibri" panose="020F0502020204030204" pitchFamily="34" charset="0"/>
              </a:rPr>
              <a:t>The structured lesson will have resources provided to the pupils per table to complete a planned creative activity.  </a:t>
            </a:r>
          </a:p>
          <a:p>
            <a:r>
              <a:rPr lang="en-GB" sz="2800" dirty="0" smtClean="0">
                <a:latin typeface="Calibri" panose="020F0502020204030204" pitchFamily="34" charset="0"/>
                <a:cs typeface="Calibri" panose="020F0502020204030204" pitchFamily="34" charset="0"/>
              </a:rPr>
              <a:t>The pupils will also be given pictures of examples of what they will be recreating that lesson.  </a:t>
            </a:r>
          </a:p>
          <a:p>
            <a:r>
              <a:rPr lang="en-GB" sz="2800" dirty="0" smtClean="0">
                <a:latin typeface="Calibri" panose="020F0502020204030204" pitchFamily="34" charset="0"/>
                <a:cs typeface="Calibri" panose="020F0502020204030204" pitchFamily="34" charset="0"/>
              </a:rPr>
              <a:t>The stages will be explained and guidance given when the pupils need help.</a:t>
            </a:r>
          </a:p>
          <a:p>
            <a:pPr marL="0" indent="0">
              <a:buNone/>
            </a:pPr>
            <a:endParaRPr lang="en-GB" sz="2400" dirty="0" smtClean="0">
              <a:latin typeface="Calibri" panose="020F0502020204030204" pitchFamily="34" charset="0"/>
              <a:cs typeface="Calibri" panose="020F0502020204030204" pitchFamily="34" charset="0"/>
            </a:endParaRPr>
          </a:p>
        </p:txBody>
      </p:sp>
      <p:pic>
        <p:nvPicPr>
          <p:cNvPr id="2050" name="Picture 2" descr="Image result for step by ste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1901" y="364597"/>
            <a:ext cx="2322697" cy="2207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8744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2719" y="559715"/>
            <a:ext cx="7040472" cy="1011507"/>
          </a:xfrm>
        </p:spPr>
        <p:txBody>
          <a:bodyPr>
            <a:normAutofit/>
          </a:bodyPr>
          <a:lstStyle/>
          <a:p>
            <a:r>
              <a:rPr lang="en-GB" sz="4400" dirty="0" smtClean="0">
                <a:latin typeface="Calibri" panose="020F0502020204030204" pitchFamily="34" charset="0"/>
                <a:cs typeface="Calibri" panose="020F0502020204030204" pitchFamily="34" charset="0"/>
              </a:rPr>
              <a:t>Unstructured creative lesson: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091224" y="2662243"/>
            <a:ext cx="8915400" cy="3902299"/>
          </a:xfrm>
        </p:spPr>
        <p:txBody>
          <a:bodyPr>
            <a:noAutofit/>
          </a:bodyPr>
          <a:lstStyle/>
          <a:p>
            <a:r>
              <a:rPr lang="en-GB" sz="2800" dirty="0">
                <a:latin typeface="Calibri" panose="020F0502020204030204" pitchFamily="34" charset="0"/>
                <a:cs typeface="Calibri" panose="020F0502020204030204" pitchFamily="34" charset="0"/>
              </a:rPr>
              <a:t>The unstructured creative lesson will still have resources provided to the pupils per table that could create a number of creative outcomes depending on decisions made by the pupils.  </a:t>
            </a: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This </a:t>
            </a:r>
            <a:r>
              <a:rPr lang="en-GB" sz="2800" dirty="0">
                <a:latin typeface="Calibri" panose="020F0502020204030204" pitchFamily="34" charset="0"/>
                <a:cs typeface="Calibri" panose="020F0502020204030204" pitchFamily="34" charset="0"/>
              </a:rPr>
              <a:t>lesson </a:t>
            </a:r>
            <a:r>
              <a:rPr lang="en-GB" sz="2800" dirty="0" smtClean="0">
                <a:latin typeface="Calibri" panose="020F0502020204030204" pitchFamily="34" charset="0"/>
                <a:cs typeface="Calibri" panose="020F0502020204030204" pitchFamily="34" charset="0"/>
              </a:rPr>
              <a:t>would </a:t>
            </a:r>
            <a:r>
              <a:rPr lang="en-GB" sz="2800" dirty="0">
                <a:latin typeface="Calibri" panose="020F0502020204030204" pitchFamily="34" charset="0"/>
                <a:cs typeface="Calibri" panose="020F0502020204030204" pitchFamily="34" charset="0"/>
              </a:rPr>
              <a:t>be explained as a pupil lead class so they have complete choice on what they </a:t>
            </a:r>
            <a:r>
              <a:rPr lang="en-GB" sz="2800" dirty="0" smtClean="0">
                <a:latin typeface="Calibri" panose="020F0502020204030204" pitchFamily="34" charset="0"/>
                <a:cs typeface="Calibri" panose="020F0502020204030204" pitchFamily="34" charset="0"/>
              </a:rPr>
              <a:t>create.</a:t>
            </a:r>
          </a:p>
          <a:p>
            <a:r>
              <a:rPr lang="en-GB" sz="2800" dirty="0" smtClean="0">
                <a:latin typeface="Calibri" panose="020F0502020204030204" pitchFamily="34" charset="0"/>
                <a:cs typeface="Calibri" panose="020F0502020204030204" pitchFamily="34" charset="0"/>
              </a:rPr>
              <a:t>No </a:t>
            </a:r>
            <a:r>
              <a:rPr lang="en-GB" sz="2800" dirty="0">
                <a:latin typeface="Calibri" panose="020F0502020204030204" pitchFamily="34" charset="0"/>
                <a:cs typeface="Calibri" panose="020F0502020204030204" pitchFamily="34" charset="0"/>
              </a:rPr>
              <a:t>example pictures will be provided, </a:t>
            </a:r>
            <a:r>
              <a:rPr lang="en-GB" sz="2800" dirty="0" smtClean="0">
                <a:latin typeface="Calibri" panose="020F0502020204030204" pitchFamily="34" charset="0"/>
                <a:cs typeface="Calibri" panose="020F0502020204030204" pitchFamily="34" charset="0"/>
              </a:rPr>
              <a:t>guidance will be </a:t>
            </a:r>
            <a:r>
              <a:rPr lang="en-GB" sz="2800" dirty="0">
                <a:latin typeface="Calibri" panose="020F0502020204030204" pitchFamily="34" charset="0"/>
                <a:cs typeface="Calibri" panose="020F0502020204030204" pitchFamily="34" charset="0"/>
              </a:rPr>
              <a:t>provided if the pupils need some help with their ideas</a:t>
            </a:r>
            <a:r>
              <a:rPr lang="en-GB" sz="2800" dirty="0" smtClean="0">
                <a:latin typeface="Calibri" panose="020F0502020204030204" pitchFamily="34" charset="0"/>
                <a:cs typeface="Calibri" panose="020F0502020204030204" pitchFamily="34" charset="0"/>
              </a:rPr>
              <a:t>.</a:t>
            </a:r>
          </a:p>
        </p:txBody>
      </p:sp>
      <p:pic>
        <p:nvPicPr>
          <p:cNvPr id="3078" name="Picture 6" descr="Image result for you can do anyt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3191" y="373488"/>
            <a:ext cx="2802982" cy="2158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4638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1879" y="134714"/>
            <a:ext cx="3910906" cy="882718"/>
          </a:xfrm>
        </p:spPr>
        <p:txBody>
          <a:bodyPr>
            <a:normAutofit/>
          </a:bodyPr>
          <a:lstStyle/>
          <a:p>
            <a:r>
              <a:rPr lang="en-GB" sz="4400" dirty="0" smtClean="0">
                <a:latin typeface="Calibri" panose="020F0502020204030204" pitchFamily="34" charset="0"/>
                <a:cs typeface="Calibri" panose="020F0502020204030204" pitchFamily="34" charset="0"/>
              </a:rPr>
              <a:t>Data Collection: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02091" y="1017431"/>
            <a:ext cx="8915400" cy="4340179"/>
          </a:xfrm>
        </p:spPr>
        <p:txBody>
          <a:bodyPr>
            <a:normAutofit lnSpcReduction="10000"/>
          </a:bodyPr>
          <a:lstStyle/>
          <a:p>
            <a:r>
              <a:rPr lang="en-GB" sz="2400" dirty="0">
                <a:latin typeface="Calibri" panose="020F0502020204030204" pitchFamily="34" charset="0"/>
                <a:cs typeface="Calibri" panose="020F0502020204030204" pitchFamily="34" charset="0"/>
              </a:rPr>
              <a:t>(Qualitative): Observation </a:t>
            </a:r>
            <a:r>
              <a:rPr lang="en-GB" sz="2400" dirty="0" smtClean="0">
                <a:latin typeface="Calibri" panose="020F0502020204030204" pitchFamily="34" charset="0"/>
                <a:cs typeface="Calibri" panose="020F0502020204030204" pitchFamily="34" charset="0"/>
              </a:rPr>
              <a:t>notes would be taken throughout both lessons to investigate the behaviour/communication between/individually by pupils when being creative.  </a:t>
            </a:r>
            <a:r>
              <a:rPr lang="en-GB" sz="2400" dirty="0" err="1" smtClean="0">
                <a:latin typeface="Calibri" panose="020F0502020204030204" pitchFamily="34" charset="0"/>
                <a:cs typeface="Calibri" panose="020F0502020204030204" pitchFamily="34" charset="0"/>
              </a:rPr>
              <a:t>Runco</a:t>
            </a:r>
            <a:r>
              <a:rPr lang="en-GB" sz="2400" dirty="0" smtClean="0">
                <a:latin typeface="Calibri" panose="020F0502020204030204" pitchFamily="34" charset="0"/>
                <a:cs typeface="Calibri" panose="020F0502020204030204" pitchFamily="34" charset="0"/>
              </a:rPr>
              <a:t> (2004) broke down creativity into four categories: person, process, product and context.</a:t>
            </a:r>
          </a:p>
          <a:p>
            <a:r>
              <a:rPr lang="en-GB" sz="2400" dirty="0" smtClean="0">
                <a:latin typeface="Calibri" panose="020F0502020204030204" pitchFamily="34" charset="0"/>
                <a:cs typeface="Calibri" panose="020F0502020204030204" pitchFamily="34" charset="0"/>
              </a:rPr>
              <a:t>Person: characteristics, learning styles, creative styles and cognitive ability.</a:t>
            </a:r>
          </a:p>
          <a:p>
            <a:r>
              <a:rPr lang="en-GB" sz="2400" dirty="0" smtClean="0">
                <a:latin typeface="Calibri" panose="020F0502020204030204" pitchFamily="34" charset="0"/>
                <a:cs typeface="Calibri" panose="020F0502020204030204" pitchFamily="34" charset="0"/>
              </a:rPr>
              <a:t> Process: How a person manages their creative thinking, problem solving skills, decision making/analysing. </a:t>
            </a:r>
          </a:p>
          <a:p>
            <a:r>
              <a:rPr lang="en-GB" sz="2400" dirty="0" smtClean="0">
                <a:latin typeface="Calibri" panose="020F0502020204030204" pitchFamily="34" charset="0"/>
                <a:cs typeface="Calibri" panose="020F0502020204030204" pitchFamily="34" charset="0"/>
              </a:rPr>
              <a:t>Product is the outcome and context takes into consideration of the environment.</a:t>
            </a:r>
          </a:p>
          <a:p>
            <a:endParaRPr lang="en-GB" sz="2400" dirty="0" smtClean="0">
              <a:latin typeface="Calibri" panose="020F0502020204030204" pitchFamily="34" charset="0"/>
              <a:cs typeface="Calibri" panose="020F0502020204030204" pitchFamily="34" charset="0"/>
            </a:endParaRPr>
          </a:p>
          <a:p>
            <a:pPr marL="0" indent="0">
              <a:buNone/>
            </a:pPr>
            <a:endParaRPr lang="en-GB" sz="2400" dirty="0" smtClean="0">
              <a:latin typeface="Calibri" panose="020F0502020204030204" pitchFamily="34" charset="0"/>
              <a:cs typeface="Calibri" panose="020F0502020204030204" pitchFamily="34" charset="0"/>
            </a:endParaRPr>
          </a:p>
          <a:p>
            <a:pPr marL="0" indent="0">
              <a:buNone/>
            </a:pPr>
            <a:endParaRPr lang="en-GB" dirty="0" smtClean="0"/>
          </a:p>
          <a:p>
            <a:pPr marL="0" indent="0">
              <a:buNone/>
            </a:pPr>
            <a:endParaRPr lang="en-GB" dirty="0"/>
          </a:p>
        </p:txBody>
      </p:sp>
      <p:sp>
        <p:nvSpPr>
          <p:cNvPr id="4" name="TextBox 3"/>
          <p:cNvSpPr txBox="1"/>
          <p:nvPr/>
        </p:nvSpPr>
        <p:spPr>
          <a:xfrm>
            <a:off x="9633397" y="6233374"/>
            <a:ext cx="2446988" cy="461665"/>
          </a:xfrm>
          <a:prstGeom prst="rect">
            <a:avLst/>
          </a:prstGeom>
          <a:noFill/>
        </p:spPr>
        <p:txBody>
          <a:bodyPr wrap="square" rtlCol="0">
            <a:spAutoFit/>
          </a:bodyPr>
          <a:lstStyle/>
          <a:p>
            <a:r>
              <a:rPr lang="en-GB" sz="2400" dirty="0" smtClean="0">
                <a:latin typeface="Calibri" panose="020F0502020204030204" pitchFamily="34" charset="0"/>
                <a:cs typeface="Calibri" panose="020F0502020204030204" pitchFamily="34" charset="0"/>
              </a:rPr>
              <a:t>(Sharp, 2012).</a:t>
            </a:r>
            <a:endParaRPr lang="en-GB" sz="2400" dirty="0">
              <a:latin typeface="Calibri" panose="020F0502020204030204" pitchFamily="34" charset="0"/>
              <a:cs typeface="Calibri" panose="020F050202020403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7113" y="5033920"/>
            <a:ext cx="3554007" cy="1523145"/>
          </a:xfrm>
          <a:prstGeom prst="rect">
            <a:avLst/>
          </a:prstGeom>
          <a:effectLst>
            <a:softEdge rad="63500"/>
          </a:effectLst>
        </p:spPr>
      </p:pic>
    </p:spTree>
    <p:extLst>
      <p:ext uri="{BB962C8B-B14F-4D97-AF65-F5344CB8AC3E}">
        <p14:creationId xmlns:p14="http://schemas.microsoft.com/office/powerpoint/2010/main" val="83590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4756" y="128789"/>
            <a:ext cx="4039695" cy="998628"/>
          </a:xfrm>
        </p:spPr>
        <p:txBody>
          <a:bodyPr>
            <a:normAutofit/>
          </a:bodyPr>
          <a:lstStyle/>
          <a:p>
            <a:r>
              <a:rPr lang="en-GB" sz="4400" dirty="0" smtClean="0">
                <a:latin typeface="Calibri" panose="020F0502020204030204" pitchFamily="34" charset="0"/>
                <a:cs typeface="Calibri" panose="020F0502020204030204" pitchFamily="34" charset="0"/>
              </a:rPr>
              <a:t>Data collection: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75515" y="945375"/>
            <a:ext cx="8915400" cy="3357603"/>
          </a:xfrm>
        </p:spPr>
        <p:txBody>
          <a:bodyPr>
            <a:normAutofit lnSpcReduction="10000"/>
          </a:bodyPr>
          <a:lstStyle/>
          <a:p>
            <a:pPr marL="0" indent="0">
              <a:buNone/>
            </a:pPr>
            <a:endParaRPr lang="en-GB" dirty="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(Quantitative): A Tally chart will be used to count the number of questions asked within both groups.  This will allow for a comparison of the data collected between the structured and unstructured group, to see if there is a significant difference between them.</a:t>
            </a:r>
          </a:p>
          <a:p>
            <a:r>
              <a:rPr lang="en-GB" sz="2400" dirty="0" smtClean="0">
                <a:latin typeface="Calibri" panose="020F0502020204030204" pitchFamily="34" charset="0"/>
                <a:cs typeface="Calibri" panose="020F0502020204030204" pitchFamily="34" charset="0"/>
              </a:rPr>
              <a:t>Photographs of the pupils’ work at the end of both classes would be taken and the results compared to examine the level of creative outcomes between groups.</a:t>
            </a:r>
            <a:endParaRPr lang="en-GB" sz="2400" dirty="0">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35860"/>
          <a:stretch/>
        </p:blipFill>
        <p:spPr>
          <a:xfrm>
            <a:off x="2278053" y="4463045"/>
            <a:ext cx="3599045" cy="1629287"/>
          </a:xfrm>
          <a:prstGeom prst="rect">
            <a:avLst/>
          </a:prstGeom>
          <a:effectLst>
            <a:softEdge rad="63500"/>
          </a:effectLst>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b="28446"/>
          <a:stretch/>
        </p:blipFill>
        <p:spPr>
          <a:xfrm>
            <a:off x="8025146" y="4485019"/>
            <a:ext cx="2324200" cy="1607313"/>
          </a:xfrm>
          <a:prstGeom prst="rect">
            <a:avLst/>
          </a:prstGeom>
          <a:effectLst>
            <a:softEdge rad="63500"/>
          </a:effectLst>
        </p:spPr>
      </p:pic>
      <p:sp>
        <p:nvSpPr>
          <p:cNvPr id="7" name="TextBox 6"/>
          <p:cNvSpPr txBox="1"/>
          <p:nvPr/>
        </p:nvSpPr>
        <p:spPr>
          <a:xfrm>
            <a:off x="5396248" y="6274373"/>
            <a:ext cx="6755077" cy="461665"/>
          </a:xfrm>
          <a:prstGeom prst="rect">
            <a:avLst/>
          </a:prstGeom>
          <a:noFill/>
        </p:spPr>
        <p:txBody>
          <a:bodyPr wrap="square" rtlCol="0">
            <a:spAutoFit/>
          </a:bodyPr>
          <a:lstStyle/>
          <a:p>
            <a:r>
              <a:rPr lang="en-GB" sz="2400" dirty="0" smtClean="0">
                <a:latin typeface="Calibri" panose="020F0502020204030204" pitchFamily="34" charset="0"/>
                <a:cs typeface="Calibri" panose="020F0502020204030204" pitchFamily="34" charset="0"/>
              </a:rPr>
              <a:t>(Child Observation for Learning and Research, 2013).</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8497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8708" y="266800"/>
            <a:ext cx="3524540" cy="856960"/>
          </a:xfrm>
        </p:spPr>
        <p:txBody>
          <a:bodyPr>
            <a:normAutofit/>
          </a:bodyPr>
          <a:lstStyle/>
          <a:p>
            <a:r>
              <a:rPr lang="en-GB" sz="4000" dirty="0" smtClean="0">
                <a:latin typeface="Calibri" panose="020F0502020204030204" pitchFamily="34" charset="0"/>
                <a:cs typeface="Calibri" panose="020F0502020204030204" pitchFamily="34" charset="0"/>
              </a:rPr>
              <a:t>Data Collection:</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14970" y="1463898"/>
            <a:ext cx="8915400" cy="1949003"/>
          </a:xfrm>
        </p:spPr>
        <p:txBody>
          <a:bodyPr>
            <a:normAutofit/>
          </a:bodyPr>
          <a:lstStyle/>
          <a:p>
            <a:r>
              <a:rPr lang="en-GB" sz="2800" dirty="0">
                <a:latin typeface="Calibri" panose="020F0502020204030204" pitchFamily="34" charset="0"/>
                <a:cs typeface="Calibri" panose="020F0502020204030204" pitchFamily="34" charset="0"/>
              </a:rPr>
              <a:t>(</a:t>
            </a:r>
            <a:r>
              <a:rPr lang="en-GB" sz="2800" dirty="0" smtClean="0">
                <a:latin typeface="Calibri" panose="020F0502020204030204" pitchFamily="34" charset="0"/>
                <a:cs typeface="Calibri" panose="020F0502020204030204" pitchFamily="34" charset="0"/>
              </a:rPr>
              <a:t>Quantitative): At </a:t>
            </a:r>
            <a:r>
              <a:rPr lang="en-GB" sz="2800" dirty="0">
                <a:latin typeface="Calibri" panose="020F0502020204030204" pitchFamily="34" charset="0"/>
                <a:cs typeface="Calibri" panose="020F0502020204030204" pitchFamily="34" charset="0"/>
              </a:rPr>
              <a:t>the end of both lessons a </a:t>
            </a:r>
            <a:r>
              <a:rPr lang="en-GB" sz="2800" dirty="0" smtClean="0">
                <a:latin typeface="Calibri" panose="020F0502020204030204" pitchFamily="34" charset="0"/>
                <a:cs typeface="Calibri" panose="020F0502020204030204" pitchFamily="34" charset="0"/>
              </a:rPr>
              <a:t>tally chart </a:t>
            </a:r>
            <a:r>
              <a:rPr lang="en-GB" sz="2800" dirty="0">
                <a:latin typeface="Calibri" panose="020F0502020204030204" pitchFamily="34" charset="0"/>
                <a:cs typeface="Calibri" panose="020F0502020204030204" pitchFamily="34" charset="0"/>
              </a:rPr>
              <a:t>would </a:t>
            </a:r>
            <a:r>
              <a:rPr lang="en-GB" sz="2800" dirty="0" smtClean="0">
                <a:latin typeface="Calibri" panose="020F0502020204030204" pitchFamily="34" charset="0"/>
                <a:cs typeface="Calibri" panose="020F0502020204030204" pitchFamily="34" charset="0"/>
              </a:rPr>
              <a:t>be used to record </a:t>
            </a:r>
            <a:r>
              <a:rPr lang="en-GB" sz="2800" dirty="0">
                <a:latin typeface="Calibri" panose="020F0502020204030204" pitchFamily="34" charset="0"/>
                <a:cs typeface="Calibri" panose="020F0502020204030204" pitchFamily="34" charset="0"/>
              </a:rPr>
              <a:t>the range of materials used on the art work created by </a:t>
            </a:r>
            <a:r>
              <a:rPr lang="en-GB" sz="2800" dirty="0" smtClean="0">
                <a:latin typeface="Calibri" panose="020F0502020204030204" pitchFamily="34" charset="0"/>
                <a:cs typeface="Calibri" panose="020F0502020204030204" pitchFamily="34" charset="0"/>
              </a:rPr>
              <a:t>pupils.  This would examine the levels of creativity (</a:t>
            </a:r>
            <a:r>
              <a:rPr lang="en-GB" sz="2800" dirty="0" err="1" smtClean="0">
                <a:latin typeface="Calibri" panose="020F0502020204030204" pitchFamily="34" charset="0"/>
                <a:cs typeface="Calibri" panose="020F0502020204030204" pitchFamily="34" charset="0"/>
              </a:rPr>
              <a:t>Runco</a:t>
            </a:r>
            <a:r>
              <a:rPr lang="en-GB" sz="2800" dirty="0" smtClean="0">
                <a:latin typeface="Calibri" panose="020F0502020204030204" pitchFamily="34" charset="0"/>
                <a:cs typeface="Calibri" panose="020F0502020204030204" pitchFamily="34" charset="0"/>
              </a:rPr>
              <a:t>, 2004).  </a:t>
            </a:r>
          </a:p>
          <a:p>
            <a:endParaRPr lang="en-GB" sz="2800" dirty="0">
              <a:latin typeface="Calibri" panose="020F0502020204030204" pitchFamily="34" charset="0"/>
              <a:cs typeface="Calibri" panose="020F0502020204030204" pitchFamily="34" charset="0"/>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1328" y="3044288"/>
            <a:ext cx="1997186" cy="1997186"/>
          </a:xfrm>
          <a:prstGeom prst="rect">
            <a:avLst/>
          </a:prstGeom>
          <a:effectLst>
            <a:softEdge rad="1270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8010" y="4950138"/>
            <a:ext cx="1775608" cy="1775608"/>
          </a:xfrm>
          <a:prstGeom prst="rect">
            <a:avLst/>
          </a:prstGeom>
          <a:effectLst>
            <a:softEdge rad="127000"/>
          </a:effectLst>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23488" b="8717"/>
          <a:stretch/>
        </p:blipFill>
        <p:spPr>
          <a:xfrm>
            <a:off x="5297040" y="3346209"/>
            <a:ext cx="2527876" cy="1713774"/>
          </a:xfrm>
          <a:prstGeom prst="rect">
            <a:avLst/>
          </a:prstGeom>
          <a:effectLst>
            <a:softEdge rad="127000"/>
          </a:effec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23442" y="3044288"/>
            <a:ext cx="1834614" cy="1834614"/>
          </a:xfrm>
          <a:prstGeom prst="rect">
            <a:avLst/>
          </a:prstGeom>
          <a:effectLst>
            <a:softEdge rad="127000"/>
          </a:effectLst>
        </p:spPr>
      </p:pic>
      <p:pic>
        <p:nvPicPr>
          <p:cNvPr id="8" name="Picture 7"/>
          <p:cNvPicPr>
            <a:picLocks noChangeAspect="1"/>
          </p:cNvPicPr>
          <p:nvPr/>
        </p:nvPicPr>
        <p:blipFill rotWithShape="1">
          <a:blip r:embed="rId6">
            <a:extLst>
              <a:ext uri="{28A0092B-C50C-407E-A947-70E740481C1C}">
                <a14:useLocalDpi xmlns:a14="http://schemas.microsoft.com/office/drawing/2010/main" val="0"/>
              </a:ext>
            </a:extLst>
          </a:blip>
          <a:srcRect l="11163"/>
          <a:stretch/>
        </p:blipFill>
        <p:spPr>
          <a:xfrm>
            <a:off x="8829757" y="5083374"/>
            <a:ext cx="2021984" cy="1509135"/>
          </a:xfrm>
          <a:prstGeom prst="rect">
            <a:avLst/>
          </a:prstGeom>
          <a:effectLst>
            <a:softEdge rad="127000"/>
          </a:effectLst>
        </p:spPr>
      </p:pic>
      <p:pic>
        <p:nvPicPr>
          <p:cNvPr id="9" name="Picture 8"/>
          <p:cNvPicPr>
            <a:picLocks noChangeAspect="1"/>
          </p:cNvPicPr>
          <p:nvPr/>
        </p:nvPicPr>
        <p:blipFill rotWithShape="1">
          <a:blip r:embed="rId7">
            <a:extLst>
              <a:ext uri="{28A0092B-C50C-407E-A947-70E740481C1C}">
                <a14:useLocalDpi xmlns:a14="http://schemas.microsoft.com/office/drawing/2010/main" val="0"/>
              </a:ext>
            </a:extLst>
          </a:blip>
          <a:srcRect l="9288" r="9136" b="8350"/>
          <a:stretch/>
        </p:blipFill>
        <p:spPr>
          <a:xfrm>
            <a:off x="2034382" y="5041474"/>
            <a:ext cx="2331077" cy="1466582"/>
          </a:xfrm>
          <a:prstGeom prst="rect">
            <a:avLst/>
          </a:prstGeom>
          <a:effectLst>
            <a:softEdge rad="127000"/>
          </a:effectLst>
        </p:spPr>
      </p:pic>
    </p:spTree>
    <p:extLst>
      <p:ext uri="{BB962C8B-B14F-4D97-AF65-F5344CB8AC3E}">
        <p14:creationId xmlns:p14="http://schemas.microsoft.com/office/powerpoint/2010/main" val="2190532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54569" y="1156639"/>
            <a:ext cx="8915400" cy="4698537"/>
          </a:xfrm>
        </p:spPr>
        <p:txBody>
          <a:bodyPr>
            <a:noAutofit/>
          </a:bodyPr>
          <a:lstStyle/>
          <a:p>
            <a:r>
              <a:rPr lang="en-GB" sz="2000" dirty="0" smtClean="0">
                <a:latin typeface="Calibri" panose="020F0502020204030204" pitchFamily="34" charset="0"/>
                <a:cs typeface="Calibri" panose="020F0502020204030204" pitchFamily="34" charset="0"/>
              </a:rPr>
              <a:t>(Quantitative): </a:t>
            </a:r>
            <a:r>
              <a:rPr lang="en-GB" sz="2000" dirty="0">
                <a:latin typeface="Calibri" panose="020F0502020204030204" pitchFamily="34" charset="0"/>
                <a:cs typeface="Calibri" panose="020F0502020204030204" pitchFamily="34" charset="0"/>
              </a:rPr>
              <a:t>Q</a:t>
            </a:r>
            <a:r>
              <a:rPr lang="en-GB" sz="2000" dirty="0" smtClean="0">
                <a:latin typeface="Calibri" panose="020F0502020204030204" pitchFamily="34" charset="0"/>
                <a:cs typeface="Calibri" panose="020F0502020204030204" pitchFamily="34" charset="0"/>
              </a:rPr>
              <a:t>uestionnaires for pupils to gather feedback at the end of the </a:t>
            </a:r>
            <a:r>
              <a:rPr lang="en-GB" sz="2000" dirty="0">
                <a:latin typeface="Calibri" panose="020F0502020204030204" pitchFamily="34" charset="0"/>
                <a:cs typeface="Calibri" panose="020F0502020204030204" pitchFamily="34" charset="0"/>
              </a:rPr>
              <a:t>lesson (Doing Your Early Years Research Project, 2011).</a:t>
            </a:r>
          </a:p>
          <a:p>
            <a:r>
              <a:rPr lang="en-GB" sz="2000" dirty="0" smtClean="0">
                <a:latin typeface="Calibri" panose="020F0502020204030204" pitchFamily="34" charset="0"/>
                <a:cs typeface="Calibri" panose="020F0502020204030204" pitchFamily="34" charset="0"/>
              </a:rPr>
              <a:t>Design will be colourful to make them interesting for pupils, with </a:t>
            </a:r>
            <a:r>
              <a:rPr lang="en-GB" sz="2000" dirty="0">
                <a:latin typeface="Calibri" panose="020F0502020204030204" pitchFamily="34" charset="0"/>
                <a:cs typeface="Calibri" panose="020F0502020204030204" pitchFamily="34" charset="0"/>
              </a:rPr>
              <a:t>L</a:t>
            </a:r>
            <a:r>
              <a:rPr lang="en-GB" sz="2000" dirty="0" smtClean="0">
                <a:latin typeface="Calibri" panose="020F0502020204030204" pitchFamily="34" charset="0"/>
                <a:cs typeface="Calibri" panose="020F0502020204030204" pitchFamily="34" charset="0"/>
              </a:rPr>
              <a:t>ikert-type scale (1932) of smiley/neutral/sad faces to easily record </a:t>
            </a:r>
            <a:r>
              <a:rPr lang="en-GB" sz="2000" dirty="0">
                <a:latin typeface="Calibri" panose="020F0502020204030204" pitchFamily="34" charset="0"/>
                <a:cs typeface="Calibri" panose="020F0502020204030204" pitchFamily="34" charset="0"/>
              </a:rPr>
              <a:t>their </a:t>
            </a:r>
            <a:r>
              <a:rPr lang="en-GB" sz="2000" dirty="0" smtClean="0">
                <a:latin typeface="Calibri" panose="020F0502020204030204" pitchFamily="34" charset="0"/>
                <a:cs typeface="Calibri" panose="020F0502020204030204" pitchFamily="34" charset="0"/>
              </a:rPr>
              <a:t>answers (How to Develop Children as Researchers, 2005).</a:t>
            </a:r>
          </a:p>
          <a:p>
            <a:r>
              <a:rPr lang="en-GB" sz="2000" dirty="0" smtClean="0">
                <a:latin typeface="Calibri" panose="020F0502020204030204" pitchFamily="34" charset="0"/>
                <a:cs typeface="Calibri" panose="020F0502020204030204" pitchFamily="34" charset="0"/>
              </a:rPr>
              <a:t>Questions would be read aloud to pupils, to ensure no learning difficulties are highlighted within the study which could affect the pupils’ well-being (Doing Research, 2011</a:t>
            </a:r>
            <a:r>
              <a:rPr lang="en-GB" sz="2000" dirty="0" smtClean="0">
                <a:latin typeface="Calibri" panose="020F0502020204030204" pitchFamily="34" charset="0"/>
                <a:cs typeface="Calibri" panose="020F0502020204030204" pitchFamily="34" charset="0"/>
              </a:rPr>
              <a:t>).</a:t>
            </a:r>
          </a:p>
          <a:p>
            <a:r>
              <a:rPr lang="en-GB" sz="2000" dirty="0" smtClean="0">
                <a:latin typeface="Calibri" panose="020F0502020204030204" pitchFamily="34" charset="0"/>
                <a:cs typeface="Calibri" panose="020F0502020204030204" pitchFamily="34" charset="0"/>
              </a:rPr>
              <a:t>After both questionnaires have been completed, on separate paper ‘Which lesson did you enjoy most?  They can circle an option: ‘Today/Last week’</a:t>
            </a:r>
          </a:p>
          <a:p>
            <a:r>
              <a:rPr lang="en-GB" sz="2000" dirty="0" smtClean="0">
                <a:latin typeface="Calibri" panose="020F0502020204030204" pitchFamily="34" charset="0"/>
                <a:cs typeface="Calibri" panose="020F0502020204030204" pitchFamily="34" charset="0"/>
              </a:rPr>
              <a:t>Feed </a:t>
            </a:r>
            <a:r>
              <a:rPr lang="en-GB" sz="2000" dirty="0" smtClean="0">
                <a:latin typeface="Calibri" panose="020F0502020204030204" pitchFamily="34" charset="0"/>
                <a:cs typeface="Calibri" panose="020F0502020204030204" pitchFamily="34" charset="0"/>
              </a:rPr>
              <a:t>back questionnaires from both lessons would be input to SPSS to examined the findings, such as: What type of lesson did the pupils enjoy most? (SPSS Survival Manual, 2016).</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093" t="22562" r="2875" b="24530"/>
          <a:stretch/>
        </p:blipFill>
        <p:spPr>
          <a:xfrm>
            <a:off x="8324113" y="5855177"/>
            <a:ext cx="3205640" cy="82296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1392167702"/>
              </p:ext>
            </p:extLst>
          </p:nvPr>
        </p:nvGraphicFramePr>
        <p:xfrm>
          <a:off x="2216689" y="5855178"/>
          <a:ext cx="6107424" cy="822960"/>
        </p:xfrm>
        <a:graphic>
          <a:graphicData uri="http://schemas.openxmlformats.org/drawingml/2006/table">
            <a:tbl>
              <a:tblPr firstRow="1" bandRow="1">
                <a:tableStyleId>{5C22544A-7EE6-4342-B048-85BDC9FD1C3A}</a:tableStyleId>
              </a:tblPr>
              <a:tblGrid>
                <a:gridCol w="6107424">
                  <a:extLst>
                    <a:ext uri="{9D8B030D-6E8A-4147-A177-3AD203B41FA5}">
                      <a16:colId xmlns:a16="http://schemas.microsoft.com/office/drawing/2014/main" xmlns="" val="20000"/>
                    </a:ext>
                  </a:extLst>
                </a:gridCol>
              </a:tblGrid>
              <a:tr h="822960">
                <a:tc>
                  <a:txBody>
                    <a:bodyPr/>
                    <a:lstStyle/>
                    <a:p>
                      <a:pPr algn="ctr">
                        <a:lnSpc>
                          <a:spcPct val="150000"/>
                        </a:lnSpc>
                      </a:pPr>
                      <a:r>
                        <a:rPr lang="en-GB" sz="3200" dirty="0" smtClean="0">
                          <a:solidFill>
                            <a:schemeClr val="tx1"/>
                          </a:solidFill>
                          <a:latin typeface="Calibri" panose="020F0502020204030204" pitchFamily="34" charset="0"/>
                          <a:cs typeface="Calibri" panose="020F0502020204030204" pitchFamily="34" charset="0"/>
                        </a:rPr>
                        <a:t>1.Did you enjoy the art club</a:t>
                      </a:r>
                      <a:r>
                        <a:rPr lang="en-GB" sz="3200" baseline="0" dirty="0" smtClean="0">
                          <a:solidFill>
                            <a:schemeClr val="tx1"/>
                          </a:solidFill>
                          <a:latin typeface="Calibri" panose="020F0502020204030204" pitchFamily="34" charset="0"/>
                          <a:cs typeface="Calibri" panose="020F0502020204030204" pitchFamily="34" charset="0"/>
                        </a:rPr>
                        <a:t> today?</a:t>
                      </a:r>
                      <a:endParaRPr lang="en-GB" sz="3200" dirty="0">
                        <a:solidFill>
                          <a:schemeClr val="tx1"/>
                        </a:solidFill>
                        <a:latin typeface="Calibri" panose="020F0502020204030204" pitchFamily="34" charset="0"/>
                        <a:cs typeface="Calibri" panose="020F0502020204030204" pitchFamily="34" charset="0"/>
                      </a:endParaRPr>
                    </a:p>
                  </a:txBody>
                  <a:tcPr>
                    <a:solidFill>
                      <a:srgbClr val="CCCCFF"/>
                    </a:solidFill>
                  </a:tcPr>
                </a:tc>
                <a:extLst>
                  <a:ext uri="{0D108BD9-81ED-4DB2-BD59-A6C34878D82A}">
                    <a16:rowId xmlns:a16="http://schemas.microsoft.com/office/drawing/2014/main" xmlns="" val="10000"/>
                  </a:ext>
                </a:extLst>
              </a:tr>
            </a:tbl>
          </a:graphicData>
        </a:graphic>
      </p:graphicFrame>
      <p:sp>
        <p:nvSpPr>
          <p:cNvPr id="2" name="TextBox 1"/>
          <p:cNvSpPr txBox="1"/>
          <p:nvPr/>
        </p:nvSpPr>
        <p:spPr>
          <a:xfrm>
            <a:off x="5187142" y="387198"/>
            <a:ext cx="3707477" cy="769441"/>
          </a:xfrm>
          <a:prstGeom prst="rect">
            <a:avLst/>
          </a:prstGeom>
          <a:noFill/>
        </p:spPr>
        <p:txBody>
          <a:bodyPr wrap="square" rtlCol="0">
            <a:spAutoFit/>
          </a:bodyPr>
          <a:lstStyle/>
          <a:p>
            <a:r>
              <a:rPr lang="en-GB" sz="4400" dirty="0" smtClean="0">
                <a:latin typeface="Calibri" panose="020F0502020204030204" pitchFamily="34" charset="0"/>
                <a:cs typeface="Calibri" panose="020F0502020204030204" pitchFamily="34" charset="0"/>
              </a:rPr>
              <a:t>Method three:</a:t>
            </a: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183016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6858" y="1092769"/>
            <a:ext cx="8915400" cy="3323439"/>
          </a:xfrm>
        </p:spPr>
        <p:txBody>
          <a:bodyPr>
            <a:normAutofit fontScale="92500" lnSpcReduction="20000"/>
          </a:bodyPr>
          <a:lstStyle/>
          <a:p>
            <a:r>
              <a:rPr lang="en-GB" sz="2600" dirty="0" smtClean="0">
                <a:latin typeface="Calibri" panose="020F0502020204030204" pitchFamily="34" charset="0"/>
                <a:cs typeface="Calibri" panose="020F0502020204030204" pitchFamily="34" charset="0"/>
              </a:rPr>
              <a:t>(Qualitative): </a:t>
            </a:r>
            <a:r>
              <a:rPr lang="en-GB" sz="2600" dirty="0">
                <a:latin typeface="Calibri" panose="020F0502020204030204" pitchFamily="34" charset="0"/>
                <a:cs typeface="Calibri" panose="020F0502020204030204" pitchFamily="34" charset="0"/>
              </a:rPr>
              <a:t>V</a:t>
            </a:r>
            <a:r>
              <a:rPr lang="en-GB" sz="2600" dirty="0" smtClean="0">
                <a:latin typeface="Calibri" panose="020F0502020204030204" pitchFamily="34" charset="0"/>
                <a:cs typeface="Calibri" panose="020F0502020204030204" pitchFamily="34" charset="0"/>
              </a:rPr>
              <a:t>oice recorded interviews with the fellow student volunteers, conducted at the end of both types of lesson using </a:t>
            </a:r>
            <a:r>
              <a:rPr lang="en-GB" sz="2800" dirty="0">
                <a:latin typeface="Calibri" panose="020F0502020204030204" pitchFamily="34" charset="0"/>
                <a:cs typeface="Calibri" panose="020F0502020204030204" pitchFamily="34" charset="0"/>
              </a:rPr>
              <a:t>Interpretive Phenomenological Analysis</a:t>
            </a:r>
            <a:r>
              <a:rPr lang="en-GB" sz="2600" dirty="0" smtClean="0">
                <a:latin typeface="Calibri" panose="020F0502020204030204" pitchFamily="34" charset="0"/>
                <a:cs typeface="Calibri" panose="020F0502020204030204" pitchFamily="34" charset="0"/>
              </a:rPr>
              <a:t> (IPA) to analyse information. </a:t>
            </a:r>
          </a:p>
          <a:p>
            <a:r>
              <a:rPr lang="en-GB" sz="2600" dirty="0" smtClean="0">
                <a:latin typeface="Calibri" panose="020F0502020204030204" pitchFamily="34" charset="0"/>
                <a:cs typeface="Calibri" panose="020F0502020204030204" pitchFamily="34" charset="0"/>
              </a:rPr>
              <a:t>The interview will have structured questions to gain feedback about how the lessons went.</a:t>
            </a:r>
          </a:p>
          <a:p>
            <a:r>
              <a:rPr lang="en-GB" sz="2600" dirty="0" smtClean="0">
                <a:latin typeface="Calibri" panose="020F0502020204030204" pitchFamily="34" charset="0"/>
                <a:cs typeface="Calibri" panose="020F0502020204030204" pitchFamily="34" charset="0"/>
              </a:rPr>
              <a:t>The questions will not be leading to ensure honest feedback is collected. </a:t>
            </a:r>
            <a:r>
              <a:rPr lang="en-GB" sz="2600" dirty="0">
                <a:latin typeface="Calibri" panose="020F0502020204030204" pitchFamily="34" charset="0"/>
                <a:cs typeface="Calibri" panose="020F0502020204030204" pitchFamily="34" charset="0"/>
              </a:rPr>
              <a:t>O</a:t>
            </a:r>
            <a:r>
              <a:rPr lang="en-GB" sz="2600" dirty="0" smtClean="0">
                <a:latin typeface="Calibri" panose="020F0502020204030204" pitchFamily="34" charset="0"/>
                <a:cs typeface="Calibri" panose="020F0502020204030204" pitchFamily="34" charset="0"/>
              </a:rPr>
              <a:t>pen questions will be used and there will be time for participants to add anything/ask questions at the end. </a:t>
            </a:r>
          </a:p>
          <a:p>
            <a:endParaRPr lang="en-GB" sz="32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9764"/>
          <a:stretch/>
        </p:blipFill>
        <p:spPr>
          <a:xfrm>
            <a:off x="2627690" y="4508304"/>
            <a:ext cx="2730042" cy="1805925"/>
          </a:xfrm>
          <a:prstGeom prst="rect">
            <a:avLst/>
          </a:prstGeom>
          <a:effectLst>
            <a:softEdge rad="1270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3505" y="4322887"/>
            <a:ext cx="2889006" cy="1830743"/>
          </a:xfrm>
          <a:prstGeom prst="rect">
            <a:avLst/>
          </a:prstGeom>
          <a:effectLst>
            <a:softEdge rad="127000"/>
          </a:effectLst>
        </p:spPr>
      </p:pic>
      <p:sp>
        <p:nvSpPr>
          <p:cNvPr id="2" name="TextBox 1"/>
          <p:cNvSpPr txBox="1"/>
          <p:nvPr/>
        </p:nvSpPr>
        <p:spPr>
          <a:xfrm>
            <a:off x="5911403" y="6153630"/>
            <a:ext cx="610458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(Interpretive Phenomenological Analysis, 2009).</a:t>
            </a:r>
          </a:p>
        </p:txBody>
      </p:sp>
      <p:sp>
        <p:nvSpPr>
          <p:cNvPr id="6" name="TextBox 5"/>
          <p:cNvSpPr txBox="1"/>
          <p:nvPr/>
        </p:nvSpPr>
        <p:spPr>
          <a:xfrm>
            <a:off x="5357732" y="231232"/>
            <a:ext cx="3250276" cy="769441"/>
          </a:xfrm>
          <a:prstGeom prst="rect">
            <a:avLst/>
          </a:prstGeom>
          <a:noFill/>
        </p:spPr>
        <p:txBody>
          <a:bodyPr wrap="square" rtlCol="0">
            <a:spAutoFit/>
          </a:bodyPr>
          <a:lstStyle/>
          <a:p>
            <a:r>
              <a:rPr lang="en-GB" sz="4400" dirty="0" smtClean="0">
                <a:latin typeface="Calibri" panose="020F0502020204030204" pitchFamily="34" charset="0"/>
                <a:cs typeface="Calibri" panose="020F0502020204030204" pitchFamily="34" charset="0"/>
              </a:rPr>
              <a:t>Method four:</a:t>
            </a: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251522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035" y="199107"/>
            <a:ext cx="3395751" cy="844082"/>
          </a:xfrm>
        </p:spPr>
        <p:txBody>
          <a:bodyPr>
            <a:normAutofit/>
          </a:bodyPr>
          <a:lstStyle/>
          <a:p>
            <a:r>
              <a:rPr lang="en-GB" sz="4400" dirty="0" smtClean="0">
                <a:latin typeface="Calibri" panose="020F0502020204030204" pitchFamily="34" charset="0"/>
                <a:cs typeface="Calibri" panose="020F0502020204030204" pitchFamily="34" charset="0"/>
              </a:rPr>
              <a:t>Why use IPA?</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0" y="1043189"/>
            <a:ext cx="8915400" cy="3777622"/>
          </a:xfrm>
        </p:spPr>
        <p:txBody>
          <a:bodyPr>
            <a:normAutofit/>
          </a:bodyPr>
          <a:lstStyle/>
          <a:p>
            <a:r>
              <a:rPr lang="en-GB" sz="2400" dirty="0" smtClean="0">
                <a:latin typeface="Calibri" panose="020F0502020204030204" pitchFamily="34" charset="0"/>
                <a:cs typeface="Calibri" panose="020F0502020204030204" pitchFamily="34" charset="0"/>
              </a:rPr>
              <a:t>IPA is a way to investigate a topic area through interviews.  It allows for rich information to be gathered from participants with structured/semi-structured types of interview styles. (Successful Qualitative Research, 2013).  </a:t>
            </a:r>
          </a:p>
          <a:p>
            <a:r>
              <a:rPr lang="en-GB" sz="2400" dirty="0" smtClean="0">
                <a:latin typeface="Calibri" panose="020F0502020204030204" pitchFamily="34" charset="0"/>
                <a:cs typeface="Calibri" panose="020F0502020204030204" pitchFamily="34" charset="0"/>
              </a:rPr>
              <a:t>Themes and sub themes would be examined and compared.  This allows for reoccurring themes to be found providing stronger research.  By using IPA it allows the researcher to understand and explore: feelings, perceptions, experiences and values of a group of people (Research Methodology, 2014).  </a:t>
            </a:r>
            <a:endParaRPr lang="en-GB" sz="2400" dirty="0">
              <a:latin typeface="Calibri" panose="020F0502020204030204" pitchFamily="34" charset="0"/>
              <a:cs typeface="Calibri" panose="020F0502020204030204" pitchFamily="34" charset="0"/>
            </a:endParaRPr>
          </a:p>
        </p:txBody>
      </p:sp>
      <p:pic>
        <p:nvPicPr>
          <p:cNvPr id="1026" name="Picture 2" descr="Image result for though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2955" y="4645665"/>
            <a:ext cx="2362200" cy="19335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28" name="Picture 4" descr="Image result for though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570" y="4820811"/>
            <a:ext cx="1771130" cy="1771130"/>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pic>
        <p:nvPicPr>
          <p:cNvPr id="1030" name="Picture 6" descr="Image result for body langu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64600" y="4820811"/>
            <a:ext cx="2914650" cy="1577455"/>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215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5990" y="1057746"/>
            <a:ext cx="8915400" cy="2438400"/>
          </a:xfrm>
        </p:spPr>
        <p:txBody>
          <a:bodyPr>
            <a:normAutofit fontScale="92500" lnSpcReduction="10000"/>
          </a:bodyPr>
          <a:lstStyle/>
          <a:p>
            <a:r>
              <a:rPr lang="en-GB" sz="2800" dirty="0" smtClean="0">
                <a:latin typeface="Calibri" panose="020F0502020204030204" pitchFamily="34" charset="0"/>
                <a:cs typeface="Calibri" panose="020F0502020204030204" pitchFamily="34" charset="0"/>
              </a:rPr>
              <a:t>By using the pupils and student volunteers as participants with a range of qualitative and quantitative research methods, this strengthens the creativity research by giving it breadth and depth.</a:t>
            </a:r>
          </a:p>
          <a:p>
            <a:r>
              <a:rPr lang="en-GB" sz="2800" dirty="0" smtClean="0">
                <a:latin typeface="Calibri" panose="020F0502020204030204" pitchFamily="34" charset="0"/>
                <a:cs typeface="Calibri" panose="020F0502020204030204" pitchFamily="34" charset="0"/>
              </a:rPr>
              <a:t>Using  mixed methods research also allows for a good over view of the research topic showing a bigger picture.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5608" y="4006734"/>
            <a:ext cx="2487182" cy="2481159"/>
          </a:xfrm>
          <a:prstGeom prst="rect">
            <a:avLst/>
          </a:prstGeom>
          <a:effectLst>
            <a:softEdge rad="635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0986" y="4005756"/>
            <a:ext cx="3725683" cy="2482137"/>
          </a:xfrm>
          <a:prstGeom prst="rect">
            <a:avLst/>
          </a:prstGeom>
          <a:effectLst>
            <a:softEdge rad="127000"/>
          </a:effectLst>
        </p:spPr>
      </p:pic>
    </p:spTree>
    <p:extLst>
      <p:ext uri="{BB962C8B-B14F-4D97-AF65-F5344CB8AC3E}">
        <p14:creationId xmlns:p14="http://schemas.microsoft.com/office/powerpoint/2010/main" val="6846360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1982" y="546839"/>
            <a:ext cx="9684913" cy="844082"/>
          </a:xfrm>
        </p:spPr>
        <p:txBody>
          <a:bodyPr>
            <a:normAutofit fontScale="90000"/>
          </a:bodyPr>
          <a:lstStyle/>
          <a:p>
            <a:r>
              <a:rPr lang="en-GB" sz="4400" dirty="0" smtClean="0">
                <a:latin typeface="Calibri" panose="020F0502020204030204" pitchFamily="34" charset="0"/>
                <a:cs typeface="Calibri" panose="020F0502020204030204" pitchFamily="34" charset="0"/>
              </a:rPr>
              <a:t>Summary of the triangulation </a:t>
            </a:r>
            <a:r>
              <a:rPr lang="en-GB" sz="4400" dirty="0">
                <a:latin typeface="Calibri" panose="020F0502020204030204" pitchFamily="34" charset="0"/>
                <a:cs typeface="Calibri" panose="020F0502020204030204" pitchFamily="34" charset="0"/>
              </a:rPr>
              <a:t>of </a:t>
            </a:r>
            <a:r>
              <a:rPr lang="en-GB" sz="4400" dirty="0" smtClean="0">
                <a:latin typeface="Calibri" panose="020F0502020204030204" pitchFamily="34" charset="0"/>
                <a:cs typeface="Calibri" panose="020F0502020204030204" pitchFamily="34" charset="0"/>
              </a:rPr>
              <a:t>methods:</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957589"/>
            <a:ext cx="8915400" cy="4404394"/>
          </a:xfrm>
        </p:spPr>
        <p:txBody>
          <a:bodyPr>
            <a:normAutofit/>
          </a:bodyPr>
          <a:lstStyle/>
          <a:p>
            <a:r>
              <a:rPr lang="en-GB" sz="2400" dirty="0" smtClean="0">
                <a:latin typeface="Calibri" panose="020F0502020204030204" pitchFamily="34" charset="0"/>
                <a:cs typeface="Calibri" panose="020F0502020204030204" pitchFamily="34" charset="0"/>
              </a:rPr>
              <a:t>This study would examine the Welsh Government/Estyn policies the school’s follow and relevant literature.  </a:t>
            </a:r>
          </a:p>
          <a:p>
            <a:r>
              <a:rPr lang="en-GB" sz="2400" dirty="0" smtClean="0">
                <a:latin typeface="Calibri" panose="020F0502020204030204" pitchFamily="34" charset="0"/>
                <a:cs typeface="Calibri" panose="020F0502020204030204" pitchFamily="34" charset="0"/>
              </a:rPr>
              <a:t>Gain the views and opinions of the pupils and student volunteers on structured and unstructured lessons, using qualitative and quantitative methods.</a:t>
            </a:r>
          </a:p>
          <a:p>
            <a:r>
              <a:rPr lang="en-GB" sz="2400" dirty="0" smtClean="0">
                <a:latin typeface="Calibri" panose="020F0502020204030204" pitchFamily="34" charset="0"/>
                <a:cs typeface="Calibri" panose="020F0502020204030204" pitchFamily="34" charset="0"/>
              </a:rPr>
              <a:t>Show if the pupils and student volunteers have the same or opposite views/opinions on what they think is best for creativity and creative thinking skills (structured/unstructured lessons).</a:t>
            </a:r>
          </a:p>
          <a:p>
            <a:r>
              <a:rPr lang="en-GB" sz="2400" dirty="0" smtClean="0">
                <a:latin typeface="Calibri" panose="020F0502020204030204" pitchFamily="34" charset="0"/>
                <a:cs typeface="Calibri" panose="020F0502020204030204" pitchFamily="34" charset="0"/>
              </a:rPr>
              <a:t>Range of Evidence overall, including the art work created from the structured and unstructured lessons.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1913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63311" y="1316338"/>
            <a:ext cx="8915400" cy="5393555"/>
          </a:xfrm>
        </p:spPr>
        <p:txBody>
          <a:bodyPr>
            <a:normAutofit lnSpcReduction="10000"/>
          </a:bodyPr>
          <a:lstStyle/>
          <a:p>
            <a:r>
              <a:rPr lang="en-GB" sz="2000" dirty="0" smtClean="0">
                <a:latin typeface="Calibri" panose="020F0502020204030204" pitchFamily="34" charset="0"/>
                <a:cs typeface="Calibri" panose="020F0502020204030204" pitchFamily="34" charset="0"/>
              </a:rPr>
              <a:t>Abide by UWTSD ethical policies/guidelines. </a:t>
            </a:r>
          </a:p>
          <a:p>
            <a:r>
              <a:rPr lang="en-GB" sz="2000" dirty="0" smtClean="0">
                <a:latin typeface="Calibri" panose="020F0502020204030204" pitchFamily="34" charset="0"/>
                <a:cs typeface="Calibri" panose="020F0502020204030204" pitchFamily="34" charset="0"/>
              </a:rPr>
              <a:t>Once ethically approved gain consent from the school, student volunteers, parents</a:t>
            </a:r>
            <a:r>
              <a:rPr lang="en-GB" sz="2000" dirty="0">
                <a:latin typeface="Calibri" panose="020F0502020204030204" pitchFamily="34" charset="0"/>
                <a:cs typeface="Calibri" panose="020F0502020204030204" pitchFamily="34" charset="0"/>
              </a:rPr>
              <a:t> </a:t>
            </a:r>
            <a:r>
              <a:rPr lang="en-GB" sz="2000" dirty="0" smtClean="0">
                <a:latin typeface="Calibri" panose="020F0502020204030204" pitchFamily="34" charset="0"/>
                <a:cs typeface="Calibri" panose="020F0502020204030204" pitchFamily="34" charset="0"/>
              </a:rPr>
              <a:t>and pupils.</a:t>
            </a:r>
          </a:p>
          <a:p>
            <a:r>
              <a:rPr lang="en-GB" sz="2000" dirty="0">
                <a:latin typeface="Calibri" panose="020F0502020204030204" pitchFamily="34" charset="0"/>
                <a:cs typeface="Calibri" panose="020F0502020204030204" pitchFamily="34" charset="0"/>
              </a:rPr>
              <a:t>Store all data correctly following the </a:t>
            </a:r>
            <a:r>
              <a:rPr lang="en-GB" sz="2000" dirty="0" smtClean="0">
                <a:latin typeface="Calibri" panose="020F0502020204030204" pitchFamily="34" charset="0"/>
                <a:cs typeface="Calibri" panose="020F0502020204030204" pitchFamily="34" charset="0"/>
              </a:rPr>
              <a:t>General Data Protection Regulation</a:t>
            </a:r>
            <a:r>
              <a:rPr lang="en-GB" sz="2000" dirty="0" smtClean="0">
                <a:solidFill>
                  <a:schemeClr val="tx1"/>
                </a:solidFill>
                <a:latin typeface="Calibri" panose="020F0502020204030204" pitchFamily="34" charset="0"/>
                <a:cs typeface="Calibri" panose="020F0502020204030204" pitchFamily="34" charset="0"/>
              </a:rPr>
              <a:t> </a:t>
            </a:r>
            <a:r>
              <a:rPr lang="en-GB" sz="2000" dirty="0">
                <a:solidFill>
                  <a:schemeClr val="tx1"/>
                </a:solidFill>
                <a:latin typeface="Calibri" panose="020F0502020204030204" pitchFamily="34" charset="0"/>
                <a:cs typeface="Calibri" panose="020F0502020204030204" pitchFamily="34" charset="0"/>
              </a:rPr>
              <a:t>(2018).  </a:t>
            </a:r>
            <a:r>
              <a:rPr lang="en-GB" sz="2000" dirty="0">
                <a:latin typeface="Calibri" panose="020F0502020204030204" pitchFamily="34" charset="0"/>
                <a:cs typeface="Calibri" panose="020F0502020204030204" pitchFamily="34" charset="0"/>
              </a:rPr>
              <a:t>Questionnaires </a:t>
            </a:r>
            <a:r>
              <a:rPr lang="en-GB" sz="2000" dirty="0" smtClean="0">
                <a:latin typeface="Calibri" panose="020F0502020204030204" pitchFamily="34" charset="0"/>
                <a:cs typeface="Calibri" panose="020F0502020204030204" pitchFamily="34" charset="0"/>
              </a:rPr>
              <a:t>will </a:t>
            </a:r>
            <a:r>
              <a:rPr lang="en-GB" sz="2000" dirty="0">
                <a:latin typeface="Calibri" panose="020F0502020204030204" pitchFamily="34" charset="0"/>
                <a:cs typeface="Calibri" panose="020F0502020204030204" pitchFamily="34" charset="0"/>
              </a:rPr>
              <a:t>be stored in a locked cabinet along with consent forms.  Voice recorded data </a:t>
            </a:r>
            <a:r>
              <a:rPr lang="en-GB" sz="2000" dirty="0" smtClean="0">
                <a:latin typeface="Calibri" panose="020F0502020204030204" pitchFamily="34" charset="0"/>
                <a:cs typeface="Calibri" panose="020F0502020204030204" pitchFamily="34" charset="0"/>
              </a:rPr>
              <a:t>will </a:t>
            </a:r>
            <a:r>
              <a:rPr lang="en-GB" sz="2000" dirty="0">
                <a:latin typeface="Calibri" panose="020F0502020204030204" pitchFamily="34" charset="0"/>
                <a:cs typeface="Calibri" panose="020F0502020204030204" pitchFamily="34" charset="0"/>
              </a:rPr>
              <a:t>be transcribed straight away and deleted from the Dictaphone, stored on a password locked laptop</a:t>
            </a:r>
            <a:r>
              <a:rPr lang="en-GB" sz="2000" dirty="0" smtClean="0">
                <a:latin typeface="Calibri" panose="020F0502020204030204" pitchFamily="34" charset="0"/>
                <a:cs typeface="Calibri" panose="020F0502020204030204" pitchFamily="34" charset="0"/>
              </a:rPr>
              <a:t>.</a:t>
            </a:r>
          </a:p>
          <a:p>
            <a:r>
              <a:rPr lang="en-GB" sz="2000" dirty="0" smtClean="0">
                <a:latin typeface="Calibri" panose="020F0502020204030204" pitchFamily="34" charset="0"/>
                <a:cs typeface="Calibri" panose="020F0502020204030204" pitchFamily="34" charset="0"/>
              </a:rPr>
              <a:t>Consider overall physical and mental well-being of pupils and student volunteers within the study.  It is a familiar environment and pupils know each other and are familiar with student volunteers.</a:t>
            </a:r>
          </a:p>
          <a:p>
            <a:r>
              <a:rPr lang="en-GB" sz="2000" dirty="0" smtClean="0">
                <a:latin typeface="Calibri" panose="020F0502020204030204" pitchFamily="34" charset="0"/>
                <a:cs typeface="Calibri" panose="020F0502020204030204" pitchFamily="34" charset="0"/>
              </a:rPr>
              <a:t>Ensure questions being asked are ethically sound</a:t>
            </a:r>
            <a:r>
              <a:rPr lang="en-GB" sz="2000" dirty="0" smtClean="0">
                <a:latin typeface="Calibri" panose="020F0502020204030204" pitchFamily="34" charset="0"/>
                <a:cs typeface="Calibri" panose="020F0502020204030204" pitchFamily="34" charset="0"/>
              </a:rPr>
              <a:t>.</a:t>
            </a:r>
          </a:p>
          <a:p>
            <a:r>
              <a:rPr lang="en-GB" sz="2000" dirty="0" smtClean="0">
                <a:latin typeface="Calibri" panose="020F0502020204030204" pitchFamily="34" charset="0"/>
                <a:cs typeface="Calibri" panose="020F0502020204030204" pitchFamily="34" charset="0"/>
              </a:rPr>
              <a:t>Debrief forms provided after study with researchers contact details.</a:t>
            </a:r>
            <a:endParaRPr lang="en-GB" sz="2000" dirty="0" smtClean="0">
              <a:latin typeface="Calibri" panose="020F0502020204030204" pitchFamily="34" charset="0"/>
              <a:cs typeface="Calibri" panose="020F0502020204030204" pitchFamily="34" charset="0"/>
            </a:endParaRPr>
          </a:p>
          <a:p>
            <a:r>
              <a:rPr lang="en-GB" sz="2000" dirty="0" smtClean="0">
                <a:latin typeface="Calibri" panose="020F0502020204030204" pitchFamily="34" charset="0"/>
                <a:cs typeface="Calibri" panose="020F0502020204030204" pitchFamily="34" charset="0"/>
              </a:rPr>
              <a:t>Participants will be aware they can withdraw from the study at any point without reason. However, once the study has been completed and the participants leave, due to all data being anonymous, it can not be traced back to an individual so they can not withdraw after that point.   </a:t>
            </a:r>
          </a:p>
          <a:p>
            <a:endParaRPr lang="en-GB" sz="2800" dirty="0" smtClean="0">
              <a:latin typeface="Calibri" panose="020F0502020204030204" pitchFamily="34" charset="0"/>
              <a:cs typeface="Calibri" panose="020F0502020204030204" pitchFamily="34" charset="0"/>
            </a:endParaRPr>
          </a:p>
        </p:txBody>
      </p:sp>
      <p:pic>
        <p:nvPicPr>
          <p:cNvPr id="1028" name="Picture 4" descr="Image result for ethics"/>
          <p:cNvPicPr>
            <a:picLocks noChangeAspect="1" noChangeArrowheads="1"/>
          </p:cNvPicPr>
          <p:nvPr/>
        </p:nvPicPr>
        <p:blipFill rotWithShape="1">
          <a:blip r:embed="rId2">
            <a:extLst>
              <a:ext uri="{28A0092B-C50C-407E-A947-70E740481C1C}">
                <a14:useLocalDpi xmlns:a14="http://schemas.microsoft.com/office/drawing/2010/main" val="0"/>
              </a:ext>
            </a:extLst>
          </a:blip>
          <a:srcRect t="7813" b="20141"/>
          <a:stretch/>
        </p:blipFill>
        <p:spPr bwMode="auto">
          <a:xfrm>
            <a:off x="4985152" y="202784"/>
            <a:ext cx="3514725" cy="94015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99039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84013" y="2404057"/>
            <a:ext cx="8915400" cy="2863402"/>
          </a:xfrm>
        </p:spPr>
        <p:txBody>
          <a:bodyPr>
            <a:normAutofit/>
          </a:bodyPr>
          <a:lstStyle/>
          <a:p>
            <a:r>
              <a:rPr lang="en-GB" sz="2400" dirty="0" smtClean="0">
                <a:latin typeface="Calibri" panose="020F0502020204030204" pitchFamily="34" charset="0"/>
                <a:cs typeface="Calibri" panose="020F0502020204030204" pitchFamily="34" charset="0"/>
              </a:rPr>
              <a:t>The sample is small due to only 20 pupils being in the class. Could replicate the study with all the year groups within the school.  Could also replicate the study within other primary schools for wider comparison.</a:t>
            </a:r>
            <a:endParaRPr lang="en-GB" sz="2400" dirty="0" smtClean="0">
              <a:solidFill>
                <a:srgbClr val="00CCFF"/>
              </a:solidFill>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The art club is restricted by time as it is only an hour class.  Having more time with the pupils would enable more complex creative tasks to be undertaken, widening research opportunity.</a:t>
            </a:r>
            <a:endParaRPr lang="en-GB" sz="24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5667" b="21892"/>
          <a:stretch/>
        </p:blipFill>
        <p:spPr>
          <a:xfrm>
            <a:off x="2064891" y="218941"/>
            <a:ext cx="4876822" cy="2021983"/>
          </a:xfrm>
          <a:prstGeom prst="rect">
            <a:avLst/>
          </a:prstGeom>
          <a:effectLst>
            <a:softEdge rad="127000"/>
          </a:effec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4378" y="218941"/>
            <a:ext cx="2923571" cy="2021983"/>
          </a:xfrm>
          <a:prstGeom prst="rect">
            <a:avLst/>
          </a:prstGeom>
          <a:effectLst>
            <a:softEdge rad="127000"/>
          </a:effec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15219" y="4857961"/>
            <a:ext cx="1868950" cy="1819734"/>
          </a:xfrm>
          <a:prstGeom prst="rect">
            <a:avLst/>
          </a:prstGeom>
          <a:effectLst>
            <a:softEdge rad="127000"/>
          </a:effectLst>
        </p:spPr>
      </p:pic>
    </p:spTree>
    <p:extLst>
      <p:ext uri="{BB962C8B-B14F-4D97-AF65-F5344CB8AC3E}">
        <p14:creationId xmlns:p14="http://schemas.microsoft.com/office/powerpoint/2010/main" val="35913136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smtClean="0">
                <a:latin typeface="Calibri" panose="020F0502020204030204" pitchFamily="34" charset="0"/>
                <a:cs typeface="Calibri" panose="020F0502020204030204" pitchFamily="34" charset="0"/>
              </a:rPr>
              <a:t>Opportunities with the results and findings from this research:</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2133600"/>
            <a:ext cx="8915400" cy="3005070"/>
          </a:xfrm>
        </p:spPr>
        <p:txBody>
          <a:bodyPr>
            <a:normAutofit/>
          </a:bodyPr>
          <a:lstStyle/>
          <a:p>
            <a:r>
              <a:rPr lang="en-GB" sz="2800" dirty="0" smtClean="0">
                <a:latin typeface="Calibri" panose="020F0502020204030204" pitchFamily="34" charset="0"/>
                <a:cs typeface="Calibri" panose="020F0502020204030204" pitchFamily="34" charset="0"/>
              </a:rPr>
              <a:t>Results and findings from this study will indicate if structured or unstructured lessons create more opportunities for creativity and creative thinking in pupils.</a:t>
            </a:r>
          </a:p>
          <a:p>
            <a:r>
              <a:rPr lang="en-GB" sz="2800" dirty="0" smtClean="0">
                <a:latin typeface="Calibri" panose="020F0502020204030204" pitchFamily="34" charset="0"/>
                <a:cs typeface="Calibri" panose="020F0502020204030204" pitchFamily="34" charset="0"/>
              </a:rPr>
              <a:t>This could lead towards recommendations for changes in lessons within education to improve learning outcomes for pupils. </a:t>
            </a:r>
            <a:endParaRPr lang="en-GB" sz="2800" dirty="0">
              <a:latin typeface="Calibri" panose="020F0502020204030204" pitchFamily="34" charset="0"/>
              <a:cs typeface="Calibri" panose="020F0502020204030204" pitchFamily="34" charset="0"/>
            </a:endParaRPr>
          </a:p>
        </p:txBody>
      </p:sp>
      <p:pic>
        <p:nvPicPr>
          <p:cNvPr id="1026" name="Picture 2" descr="Image result for resul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9595" y="4696210"/>
            <a:ext cx="3606084" cy="194928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7477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6880" y="121834"/>
            <a:ext cx="3395751" cy="676656"/>
          </a:xfrm>
        </p:spPr>
        <p:txBody>
          <a:bodyPr/>
          <a:lstStyle/>
          <a:p>
            <a:r>
              <a:rPr lang="en-GB" dirty="0" smtClean="0">
                <a:latin typeface="Calibri" panose="020F0502020204030204" pitchFamily="34" charset="0"/>
                <a:cs typeface="Calibri" panose="020F0502020204030204" pitchFamily="34" charset="0"/>
              </a:rPr>
              <a:t>Reference List:</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798490"/>
            <a:ext cx="8915400" cy="5950040"/>
          </a:xfrm>
        </p:spPr>
        <p:txBody>
          <a:bodyPr>
            <a:normAutofit/>
          </a:bodyPr>
          <a:lstStyle/>
          <a:p>
            <a:pPr>
              <a:lnSpc>
                <a:spcPct val="150000"/>
              </a:lnSpc>
            </a:pPr>
            <a:r>
              <a:rPr lang="en-GB" dirty="0" smtClean="0">
                <a:latin typeface="Calibri" panose="020F0502020204030204" pitchFamily="34" charset="0"/>
                <a:cs typeface="Calibri" panose="020F0502020204030204" pitchFamily="34" charset="0"/>
              </a:rPr>
              <a:t>Aubrey, K and Riley, A. (2016) </a:t>
            </a:r>
            <a:r>
              <a:rPr lang="en-GB" i="1" dirty="0" smtClean="0">
                <a:latin typeface="Calibri" panose="020F0502020204030204" pitchFamily="34" charset="0"/>
                <a:cs typeface="Calibri" panose="020F0502020204030204" pitchFamily="34" charset="0"/>
              </a:rPr>
              <a:t>Understanding and Using Educational Theories. </a:t>
            </a:r>
            <a:r>
              <a:rPr lang="en-GB" dirty="0" smtClean="0">
                <a:latin typeface="Calibri" panose="020F0502020204030204" pitchFamily="34" charset="0"/>
                <a:cs typeface="Calibri" panose="020F0502020204030204" pitchFamily="34" charset="0"/>
              </a:rPr>
              <a:t>London: Sage.</a:t>
            </a:r>
            <a:endParaRPr lang="pt-BR" dirty="0" smtClean="0"/>
          </a:p>
          <a:p>
            <a:pPr>
              <a:lnSpc>
                <a:spcPct val="150000"/>
              </a:lnSpc>
            </a:pPr>
            <a:r>
              <a:rPr lang="pt-BR" dirty="0" smtClean="0">
                <a:latin typeface="Calibri" panose="020F0502020204030204" pitchFamily="34" charset="0"/>
                <a:cs typeface="Calibri" panose="020F0502020204030204" pitchFamily="34" charset="0"/>
              </a:rPr>
              <a:t>Alencar, E, Bruno-Faria, M, and Fleith, D. (2014)  </a:t>
            </a:r>
            <a:r>
              <a:rPr lang="pt-BR" i="1" dirty="0" smtClean="0">
                <a:latin typeface="Calibri" panose="020F0502020204030204" pitchFamily="34" charset="0"/>
                <a:cs typeface="Calibri" panose="020F0502020204030204" pitchFamily="34" charset="0"/>
              </a:rPr>
              <a:t>Theory and Practice of Creativity Measurment. </a:t>
            </a:r>
            <a:r>
              <a:rPr lang="pt-BR" dirty="0" smtClean="0">
                <a:latin typeface="Calibri" panose="020F0502020204030204" pitchFamily="34" charset="0"/>
                <a:cs typeface="Calibri" panose="020F0502020204030204" pitchFamily="34" charset="0"/>
              </a:rPr>
              <a:t>Purfrock Press.</a:t>
            </a:r>
            <a:endParaRPr lang="en-GB" dirty="0" smtClean="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Bates, B. (2016) </a:t>
            </a:r>
            <a:r>
              <a:rPr lang="en-GB" i="1" dirty="0" smtClean="0">
                <a:latin typeface="Calibri" panose="020F0502020204030204" pitchFamily="34" charset="0"/>
                <a:cs typeface="Calibri" panose="020F0502020204030204" pitchFamily="34" charset="0"/>
              </a:rPr>
              <a:t>Learning Theories Simplified: And how to Apply them to Teaching. </a:t>
            </a:r>
            <a:r>
              <a:rPr lang="en-GB" dirty="0" smtClean="0">
                <a:latin typeface="Calibri" panose="020F0502020204030204" pitchFamily="34" charset="0"/>
                <a:cs typeface="Calibri" panose="020F0502020204030204" pitchFamily="34" charset="0"/>
              </a:rPr>
              <a:t>London: Sage.</a:t>
            </a:r>
          </a:p>
          <a:p>
            <a:pPr>
              <a:lnSpc>
                <a:spcPct val="150000"/>
              </a:lnSpc>
            </a:pPr>
            <a:r>
              <a:rPr lang="en-GB" dirty="0" smtClean="0">
                <a:latin typeface="Calibri" panose="020F0502020204030204" pitchFamily="34" charset="0"/>
                <a:cs typeface="Calibri" panose="020F0502020204030204" pitchFamily="34" charset="0"/>
              </a:rPr>
              <a:t>Braun, V and Clarke, V. (2012) </a:t>
            </a:r>
            <a:r>
              <a:rPr lang="en-GB" i="1" dirty="0" smtClean="0">
                <a:latin typeface="Calibri" panose="020F0502020204030204" pitchFamily="34" charset="0"/>
                <a:cs typeface="Calibri" panose="020F0502020204030204" pitchFamily="34" charset="0"/>
              </a:rPr>
              <a:t>Successful Qualitative Research: A Practical Guide for Beginners. </a:t>
            </a:r>
            <a:r>
              <a:rPr lang="en-GB" dirty="0" smtClean="0">
                <a:latin typeface="Calibri" panose="020F0502020204030204" pitchFamily="34" charset="0"/>
                <a:cs typeface="Calibri" panose="020F0502020204030204" pitchFamily="34" charset="0"/>
              </a:rPr>
              <a:t>London: Sage.</a:t>
            </a:r>
          </a:p>
          <a:p>
            <a:pPr>
              <a:lnSpc>
                <a:spcPct val="150000"/>
              </a:lnSpc>
            </a:pPr>
            <a:r>
              <a:rPr lang="en-GB" dirty="0" smtClean="0">
                <a:latin typeface="Calibri" panose="020F0502020204030204" pitchFamily="34" charset="0"/>
                <a:cs typeface="Calibri" panose="020F0502020204030204" pitchFamily="34" charset="0"/>
              </a:rPr>
              <a:t>Edwards</a:t>
            </a:r>
            <a:r>
              <a:rPr lang="en-GB" dirty="0">
                <a:latin typeface="Calibri" panose="020F0502020204030204" pitchFamily="34" charset="0"/>
                <a:cs typeface="Calibri" panose="020F0502020204030204" pitchFamily="34" charset="0"/>
              </a:rPr>
              <a:t>, J. (2013) </a:t>
            </a:r>
            <a:r>
              <a:rPr lang="en-GB" i="1" dirty="0">
                <a:latin typeface="Calibri" panose="020F0502020204030204" pitchFamily="34" charset="0"/>
                <a:cs typeface="Calibri" panose="020F0502020204030204" pitchFamily="34" charset="0"/>
              </a:rPr>
              <a:t>Teaching Primary Art.</a:t>
            </a:r>
            <a:r>
              <a:rPr lang="en-GB" dirty="0">
                <a:latin typeface="Calibri" panose="020F0502020204030204" pitchFamily="34" charset="0"/>
                <a:cs typeface="Calibri" panose="020F0502020204030204" pitchFamily="34" charset="0"/>
              </a:rPr>
              <a:t> United Kingdom: Pearson Education Limited</a:t>
            </a:r>
            <a:r>
              <a:rPr lang="en-GB" dirty="0" smtClean="0">
                <a:latin typeface="Calibri" panose="020F0502020204030204" pitchFamily="34" charset="0"/>
                <a:cs typeface="Calibri" panose="020F0502020204030204" pitchFamily="34" charset="0"/>
              </a:rPr>
              <a:t>.</a:t>
            </a:r>
          </a:p>
          <a:p>
            <a:pPr>
              <a:lnSpc>
                <a:spcPct val="150000"/>
              </a:lnSpc>
            </a:pPr>
            <a:r>
              <a:rPr lang="en-GB" dirty="0">
                <a:latin typeface="Calibri" panose="020F0502020204030204" pitchFamily="34" charset="0"/>
                <a:cs typeface="Calibri" panose="020F0502020204030204" pitchFamily="34" charset="0"/>
              </a:rPr>
              <a:t>Estyn. (2014) </a:t>
            </a:r>
            <a:r>
              <a:rPr lang="en-GB" i="1" dirty="0">
                <a:latin typeface="Calibri" panose="020F0502020204030204" pitchFamily="34" charset="0"/>
                <a:cs typeface="Calibri" panose="020F0502020204030204" pitchFamily="34" charset="0"/>
              </a:rPr>
              <a:t>Pupil Deprivation </a:t>
            </a:r>
            <a:r>
              <a:rPr lang="en-GB" dirty="0">
                <a:latin typeface="Calibri" panose="020F0502020204030204" pitchFamily="34" charset="0"/>
                <a:cs typeface="Calibri" panose="020F0502020204030204" pitchFamily="34" charset="0"/>
              </a:rPr>
              <a:t>[Online] </a:t>
            </a:r>
            <a:r>
              <a:rPr lang="en-GB" u="sng" dirty="0">
                <a:latin typeface="Calibri" panose="020F0502020204030204" pitchFamily="34" charset="0"/>
                <a:cs typeface="Calibri" panose="020F0502020204030204" pitchFamily="34" charset="0"/>
                <a:hlinkClick r:id="rId2"/>
              </a:rPr>
              <a:t>https://www.estyn.gov.wales/sites/default/files/documents/Pupil%20deprivation.pdf</a:t>
            </a:r>
            <a:r>
              <a:rPr lang="en-GB" u="sng" dirty="0">
                <a:latin typeface="Calibri" panose="020F0502020204030204" pitchFamily="34" charset="0"/>
                <a:cs typeface="Calibri" panose="020F0502020204030204" pitchFamily="34" charset="0"/>
              </a:rPr>
              <a:t> </a:t>
            </a:r>
          </a:p>
          <a:p>
            <a:pPr marL="0" indent="0">
              <a:lnSpc>
                <a:spcPct val="150000"/>
              </a:lnSpc>
              <a:buNone/>
            </a:pPr>
            <a:r>
              <a:rPr lang="en-GB" dirty="0">
                <a:latin typeface="Calibri" panose="020F0502020204030204" pitchFamily="34" charset="0"/>
                <a:cs typeface="Calibri" panose="020F0502020204030204" pitchFamily="34" charset="0"/>
              </a:rPr>
              <a:t>       (Accessed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r>
              <a:rPr lang="en-GB" dirty="0" smtClean="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616362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66485" y="111617"/>
            <a:ext cx="9233593" cy="6533882"/>
          </a:xfrm>
        </p:spPr>
        <p:txBody>
          <a:bodyPr>
            <a:normAutofit lnSpcReduction="10000"/>
          </a:bodyPr>
          <a:lstStyle/>
          <a:p>
            <a:pPr>
              <a:lnSpc>
                <a:spcPct val="150000"/>
              </a:lnSpc>
            </a:pPr>
            <a:endParaRPr lang="en-GB" dirty="0" smtClean="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Falk, H, J and Dierking, D, L. (2002). </a:t>
            </a:r>
            <a:r>
              <a:rPr lang="en-GB" i="1" dirty="0">
                <a:latin typeface="Calibri" panose="020F0502020204030204" pitchFamily="34" charset="0"/>
                <a:cs typeface="Calibri" panose="020F0502020204030204" pitchFamily="34" charset="0"/>
              </a:rPr>
              <a:t>Lessons without Limit: How Free Choice Learning is Transforming Education. </a:t>
            </a:r>
            <a:r>
              <a:rPr lang="en-GB" dirty="0">
                <a:latin typeface="Calibri" panose="020F0502020204030204" pitchFamily="34" charset="0"/>
                <a:cs typeface="Calibri" panose="020F0502020204030204" pitchFamily="34" charset="0"/>
              </a:rPr>
              <a:t>New York: </a:t>
            </a:r>
            <a:r>
              <a:rPr lang="en-GB" dirty="0" err="1">
                <a:latin typeface="Calibri" panose="020F0502020204030204" pitchFamily="34" charset="0"/>
                <a:cs typeface="Calibri" panose="020F0502020204030204" pitchFamily="34" charset="0"/>
              </a:rPr>
              <a:t>AltaMira</a:t>
            </a:r>
            <a:r>
              <a:rPr lang="en-GB" dirty="0">
                <a:latin typeface="Calibri" panose="020F0502020204030204" pitchFamily="34" charset="0"/>
                <a:cs typeface="Calibri" panose="020F0502020204030204" pitchFamily="34" charset="0"/>
              </a:rPr>
              <a:t> Press.</a:t>
            </a:r>
          </a:p>
          <a:p>
            <a:pPr>
              <a:lnSpc>
                <a:spcPct val="150000"/>
              </a:lnSpc>
            </a:pPr>
            <a:r>
              <a:rPr lang="en-GB" dirty="0" smtClean="0">
                <a:latin typeface="Calibri" panose="020F0502020204030204" pitchFamily="34" charset="0"/>
                <a:cs typeface="Calibri" panose="020F0502020204030204" pitchFamily="34" charset="0"/>
              </a:rPr>
              <a:t>Fumoto</a:t>
            </a:r>
            <a:r>
              <a:rPr lang="en-GB" dirty="0">
                <a:latin typeface="Calibri" panose="020F0502020204030204" pitchFamily="34" charset="0"/>
                <a:cs typeface="Calibri" panose="020F0502020204030204" pitchFamily="34" charset="0"/>
              </a:rPr>
              <a:t>, H, Robson, S, Greenfield, S and Hargreaves. (2012) </a:t>
            </a:r>
            <a:r>
              <a:rPr lang="en-GB" i="1" dirty="0">
                <a:latin typeface="Calibri" panose="020F0502020204030204" pitchFamily="34" charset="0"/>
                <a:cs typeface="Calibri" panose="020F0502020204030204" pitchFamily="34" charset="0"/>
              </a:rPr>
              <a:t>Young Children’s Creative Thinking. </a:t>
            </a:r>
            <a:r>
              <a:rPr lang="en-GB" dirty="0">
                <a:latin typeface="Calibri" panose="020F0502020204030204" pitchFamily="34" charset="0"/>
                <a:cs typeface="Calibri" panose="020F0502020204030204" pitchFamily="34" charset="0"/>
              </a:rPr>
              <a:t>London: Sage. </a:t>
            </a:r>
            <a:endParaRPr lang="en-GB" dirty="0" smtClean="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General </a:t>
            </a:r>
            <a:r>
              <a:rPr lang="en-GB" dirty="0">
                <a:latin typeface="Calibri" panose="020F0502020204030204" pitchFamily="34" charset="0"/>
                <a:cs typeface="Calibri" panose="020F0502020204030204" pitchFamily="34" charset="0"/>
              </a:rPr>
              <a:t>Data Protection </a:t>
            </a:r>
            <a:r>
              <a:rPr lang="en-GB" dirty="0" err="1">
                <a:latin typeface="Calibri" panose="020F0502020204030204" pitchFamily="34" charset="0"/>
                <a:cs typeface="Calibri" panose="020F0502020204030204" pitchFamily="34" charset="0"/>
              </a:rPr>
              <a:t>Regualtion</a:t>
            </a:r>
            <a:r>
              <a:rPr lang="en-GB" dirty="0">
                <a:latin typeface="Calibri" panose="020F0502020204030204" pitchFamily="34" charset="0"/>
                <a:cs typeface="Calibri" panose="020F0502020204030204" pitchFamily="34" charset="0"/>
              </a:rPr>
              <a:t>. (2018) </a:t>
            </a:r>
            <a:r>
              <a:rPr lang="en-GB" i="1" dirty="0">
                <a:latin typeface="Calibri" panose="020F0502020204030204" pitchFamily="34" charset="0"/>
                <a:cs typeface="Calibri" panose="020F0502020204030204" pitchFamily="34" charset="0"/>
              </a:rPr>
              <a:t>Data Protection. </a:t>
            </a:r>
            <a:r>
              <a:rPr lang="en-GB" dirty="0">
                <a:latin typeface="Calibri" panose="020F0502020204030204" pitchFamily="34" charset="0"/>
                <a:cs typeface="Calibri" panose="020F0502020204030204" pitchFamily="34" charset="0"/>
              </a:rPr>
              <a:t>[Online] </a:t>
            </a:r>
            <a:r>
              <a:rPr lang="en-GB" dirty="0">
                <a:latin typeface="Calibri" panose="020F0502020204030204" pitchFamily="34" charset="0"/>
                <a:cs typeface="Calibri" panose="020F0502020204030204" pitchFamily="34" charset="0"/>
                <a:hlinkClick r:id="rId2"/>
              </a:rPr>
              <a:t>https://www.gov.uk/data-protection</a:t>
            </a:r>
            <a:r>
              <a:rPr lang="en-GB" dirty="0">
                <a:latin typeface="Calibri" panose="020F0502020204030204" pitchFamily="34" charset="0"/>
                <a:cs typeface="Calibri" panose="020F0502020204030204" pitchFamily="34" charset="0"/>
              </a:rPr>
              <a:t> (Accessed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Isaacs</a:t>
            </a:r>
            <a:r>
              <a:rPr lang="en-GB" dirty="0">
                <a:latin typeface="Calibri" panose="020F0502020204030204" pitchFamily="34" charset="0"/>
                <a:cs typeface="Calibri" panose="020F0502020204030204" pitchFamily="34" charset="0"/>
              </a:rPr>
              <a:t>, B. (2010) </a:t>
            </a:r>
            <a:r>
              <a:rPr lang="en-GB" i="1" dirty="0">
                <a:latin typeface="Calibri" panose="020F0502020204030204" pitchFamily="34" charset="0"/>
                <a:cs typeface="Calibri" panose="020F0502020204030204" pitchFamily="34" charset="0"/>
              </a:rPr>
              <a:t>Bringing the Montessori Approach to your Early Years Practice. </a:t>
            </a:r>
            <a:r>
              <a:rPr lang="en-GB" dirty="0">
                <a:latin typeface="Calibri" panose="020F0502020204030204" pitchFamily="34" charset="0"/>
                <a:cs typeface="Calibri" panose="020F0502020204030204" pitchFamily="34" charset="0"/>
              </a:rPr>
              <a:t>London: Routledge. </a:t>
            </a:r>
          </a:p>
          <a:p>
            <a:pPr>
              <a:lnSpc>
                <a:spcPct val="150000"/>
              </a:lnSpc>
            </a:pPr>
            <a:r>
              <a:rPr lang="en-GB" dirty="0">
                <a:latin typeface="Calibri" panose="020F0502020204030204" pitchFamily="34" charset="0"/>
                <a:cs typeface="Calibri" panose="020F0502020204030204" pitchFamily="34" charset="0"/>
              </a:rPr>
              <a:t>Isbell, R and </a:t>
            </a:r>
            <a:r>
              <a:rPr lang="en-GB" dirty="0" err="1">
                <a:latin typeface="Calibri" panose="020F0502020204030204" pitchFamily="34" charset="0"/>
                <a:cs typeface="Calibri" panose="020F0502020204030204" pitchFamily="34" charset="0"/>
              </a:rPr>
              <a:t>Yoshizawa</a:t>
            </a:r>
            <a:r>
              <a:rPr lang="en-GB" dirty="0">
                <a:latin typeface="Calibri" panose="020F0502020204030204" pitchFamily="34" charset="0"/>
                <a:cs typeface="Calibri" panose="020F0502020204030204" pitchFamily="34" charset="0"/>
              </a:rPr>
              <a:t>, A, S. (2016) </a:t>
            </a:r>
            <a:r>
              <a:rPr lang="en-GB" i="1" dirty="0">
                <a:latin typeface="Calibri" panose="020F0502020204030204" pitchFamily="34" charset="0"/>
                <a:cs typeface="Calibri" panose="020F0502020204030204" pitchFamily="34" charset="0"/>
              </a:rPr>
              <a:t>Nurturing Creativity: An Essential Mind Set for Young Children’s Learning. Washington: NAEYC</a:t>
            </a:r>
            <a:r>
              <a:rPr lang="en-GB" i="1"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Kumar, R. (2014) </a:t>
            </a:r>
            <a:r>
              <a:rPr lang="en-GB" i="1" dirty="0">
                <a:latin typeface="Calibri" panose="020F0502020204030204" pitchFamily="34" charset="0"/>
                <a:cs typeface="Calibri" panose="020F0502020204030204" pitchFamily="34" charset="0"/>
              </a:rPr>
              <a:t>Research Methodology: A Step-by-Step Guide for Beginners. </a:t>
            </a:r>
            <a:r>
              <a:rPr lang="en-GB" dirty="0">
                <a:latin typeface="Calibri" panose="020F0502020204030204" pitchFamily="34" charset="0"/>
                <a:cs typeface="Calibri" panose="020F0502020204030204" pitchFamily="34" charset="0"/>
              </a:rPr>
              <a:t>London: Sage</a:t>
            </a:r>
            <a:r>
              <a:rPr lang="en-GB" i="1" dirty="0">
                <a:latin typeface="Calibri" panose="020F0502020204030204" pitchFamily="34" charset="0"/>
                <a:cs typeface="Calibri" panose="020F0502020204030204" pitchFamily="34" charset="0"/>
              </a:rPr>
              <a:t>.</a:t>
            </a:r>
          </a:p>
          <a:p>
            <a:pPr>
              <a:lnSpc>
                <a:spcPct val="150000"/>
              </a:lnSpc>
            </a:pPr>
            <a:r>
              <a:rPr lang="en-GB" dirty="0" err="1">
                <a:latin typeface="Calibri" panose="020F0502020204030204" pitchFamily="34" charset="0"/>
                <a:cs typeface="Calibri" panose="020F0502020204030204" pitchFamily="34" charset="0"/>
              </a:rPr>
              <a:t>Kellett</a:t>
            </a:r>
            <a:r>
              <a:rPr lang="en-GB" dirty="0">
                <a:latin typeface="Calibri" panose="020F0502020204030204" pitchFamily="34" charset="0"/>
                <a:cs typeface="Calibri" panose="020F0502020204030204" pitchFamily="34" charset="0"/>
              </a:rPr>
              <a:t>, M. (2005) </a:t>
            </a:r>
            <a:r>
              <a:rPr lang="en-GB" i="1" dirty="0">
                <a:latin typeface="Calibri" panose="020F0502020204030204" pitchFamily="34" charset="0"/>
                <a:cs typeface="Calibri" panose="020F0502020204030204" pitchFamily="34" charset="0"/>
              </a:rPr>
              <a:t>How to Develop Children as Researchers: A Step-By-Step Guide to Teaching the Research Process. </a:t>
            </a:r>
            <a:r>
              <a:rPr lang="en-GB" dirty="0">
                <a:latin typeface="Calibri" panose="020F0502020204030204" pitchFamily="34" charset="0"/>
                <a:cs typeface="Calibri" panose="020F0502020204030204" pitchFamily="34" charset="0"/>
              </a:rPr>
              <a:t>London: Sage.</a:t>
            </a:r>
            <a:r>
              <a:rPr lang="en-GB" i="1"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48139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47545" y="639652"/>
            <a:ext cx="8915400" cy="5735392"/>
          </a:xfrm>
        </p:spPr>
        <p:txBody>
          <a:bodyPr>
            <a:normAutofit/>
          </a:bodyPr>
          <a:lstStyle/>
          <a:p>
            <a:pPr>
              <a:lnSpc>
                <a:spcPct val="150000"/>
              </a:lnSpc>
            </a:pPr>
            <a:r>
              <a:rPr lang="en-GB" dirty="0">
                <a:latin typeface="Calibri" panose="020F0502020204030204" pitchFamily="34" charset="0"/>
                <a:cs typeface="Calibri" panose="020F0502020204030204" pitchFamily="34" charset="0"/>
              </a:rPr>
              <a:t>Kelman, K and Smith, S. (2003) </a:t>
            </a:r>
            <a:r>
              <a:rPr lang="en-GB" i="1" dirty="0">
                <a:latin typeface="Calibri" panose="020F0502020204030204" pitchFamily="34" charset="0"/>
                <a:cs typeface="Calibri" panose="020F0502020204030204" pitchFamily="34" charset="0"/>
              </a:rPr>
              <a:t>Creative Development. Warwickshire: Scholastic Ltd.</a:t>
            </a:r>
          </a:p>
          <a:p>
            <a:pPr>
              <a:lnSpc>
                <a:spcPct val="150000"/>
              </a:lnSpc>
            </a:pPr>
            <a:r>
              <a:rPr lang="en-GB" dirty="0" err="1" smtClean="0">
                <a:latin typeface="Calibri" panose="020F0502020204030204" pitchFamily="34" charset="0"/>
                <a:cs typeface="Calibri" panose="020F0502020204030204" pitchFamily="34" charset="0"/>
              </a:rPr>
              <a:t>Pallant</a:t>
            </a:r>
            <a:r>
              <a:rPr lang="en-GB" dirty="0">
                <a:latin typeface="Calibri" panose="020F0502020204030204" pitchFamily="34" charset="0"/>
                <a:cs typeface="Calibri" panose="020F0502020204030204" pitchFamily="34" charset="0"/>
              </a:rPr>
              <a:t>, J. (2016) </a:t>
            </a:r>
            <a:r>
              <a:rPr lang="en-GB" i="1" dirty="0">
                <a:latin typeface="Calibri" panose="020F0502020204030204" pitchFamily="34" charset="0"/>
                <a:cs typeface="Calibri" panose="020F0502020204030204" pitchFamily="34" charset="0"/>
              </a:rPr>
              <a:t>SPSS Survival Manual: A Step by Step Guide to Data Analysis using IBM SPSS 6</a:t>
            </a:r>
            <a:r>
              <a:rPr lang="en-GB" i="1" baseline="30000" dirty="0">
                <a:latin typeface="Calibri" panose="020F0502020204030204" pitchFamily="34" charset="0"/>
                <a:cs typeface="Calibri" panose="020F0502020204030204" pitchFamily="34" charset="0"/>
              </a:rPr>
              <a:t>th</a:t>
            </a:r>
            <a:r>
              <a:rPr lang="en-GB" i="1" dirty="0">
                <a:latin typeface="Calibri" panose="020F0502020204030204" pitchFamily="34" charset="0"/>
                <a:cs typeface="Calibri" panose="020F0502020204030204" pitchFamily="34" charset="0"/>
              </a:rPr>
              <a:t> ed. </a:t>
            </a:r>
            <a:r>
              <a:rPr lang="en-GB" dirty="0">
                <a:latin typeface="Calibri" panose="020F0502020204030204" pitchFamily="34" charset="0"/>
                <a:cs typeface="Calibri" panose="020F0502020204030204" pitchFamily="34" charset="0"/>
              </a:rPr>
              <a:t>London: Allen &amp; Unwin</a:t>
            </a:r>
            <a:r>
              <a:rPr lang="en-GB" i="1" dirty="0">
                <a:latin typeface="Calibri" panose="020F0502020204030204" pitchFamily="34" charset="0"/>
                <a:cs typeface="Calibri" panose="020F0502020204030204" pitchFamily="34" charset="0"/>
              </a:rPr>
              <a:t>.</a:t>
            </a:r>
          </a:p>
          <a:p>
            <a:pPr>
              <a:lnSpc>
                <a:spcPct val="150000"/>
              </a:lnSpc>
            </a:pPr>
            <a:r>
              <a:rPr lang="en-GB" dirty="0" smtClean="0">
                <a:latin typeface="Calibri" panose="020F0502020204030204" pitchFamily="34" charset="0"/>
                <a:cs typeface="Calibri" panose="020F0502020204030204" pitchFamily="34" charset="0"/>
              </a:rPr>
              <a:t>Papatheodorou</a:t>
            </a:r>
            <a:r>
              <a:rPr lang="en-GB" dirty="0">
                <a:latin typeface="Calibri" panose="020F0502020204030204" pitchFamily="34" charset="0"/>
                <a:cs typeface="Calibri" panose="020F0502020204030204" pitchFamily="34" charset="0"/>
              </a:rPr>
              <a:t>, T, Luff, P and Gill, J  (2013)</a:t>
            </a:r>
            <a:r>
              <a:rPr lang="en-GB" i="1" dirty="0">
                <a:latin typeface="Calibri" panose="020F0502020204030204" pitchFamily="34" charset="0"/>
                <a:cs typeface="Calibri" panose="020F0502020204030204" pitchFamily="34" charset="0"/>
              </a:rPr>
              <a:t> Child Observation for Learning and Research. </a:t>
            </a:r>
            <a:r>
              <a:rPr lang="en-GB" dirty="0">
                <a:latin typeface="Calibri" panose="020F0502020204030204" pitchFamily="34" charset="0"/>
                <a:cs typeface="Calibri" panose="020F0502020204030204" pitchFamily="34" charset="0"/>
              </a:rPr>
              <a:t>London: Routledge.</a:t>
            </a:r>
            <a:endParaRPr lang="en-GB" dirty="0"/>
          </a:p>
          <a:p>
            <a:pPr>
              <a:lnSpc>
                <a:spcPct val="150000"/>
              </a:lnSpc>
            </a:pPr>
            <a:r>
              <a:rPr lang="en-GB" dirty="0" smtClean="0">
                <a:latin typeface="Calibri" panose="020F0502020204030204" pitchFamily="34" charset="0"/>
                <a:cs typeface="Calibri" panose="020F0502020204030204" pitchFamily="34" charset="0"/>
              </a:rPr>
              <a:t>Petty</a:t>
            </a:r>
            <a:r>
              <a:rPr lang="en-GB" dirty="0">
                <a:latin typeface="Calibri" panose="020F0502020204030204" pitchFamily="34" charset="0"/>
                <a:cs typeface="Calibri" panose="020F0502020204030204" pitchFamily="34" charset="0"/>
              </a:rPr>
              <a:t>, G. (2017) </a:t>
            </a:r>
            <a:r>
              <a:rPr lang="en-GB" i="1" dirty="0">
                <a:latin typeface="Calibri" panose="020F0502020204030204" pitchFamily="34" charset="0"/>
                <a:cs typeface="Calibri" panose="020F0502020204030204" pitchFamily="34" charset="0"/>
              </a:rPr>
              <a:t>How to be Better at Creativity. </a:t>
            </a:r>
            <a:r>
              <a:rPr lang="en-GB" dirty="0">
                <a:latin typeface="Calibri" panose="020F0502020204030204" pitchFamily="34" charset="0"/>
                <a:cs typeface="Calibri" panose="020F0502020204030204" pitchFamily="34" charset="0"/>
              </a:rPr>
              <a:t>USA: Lulu Enterprises Inc</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Roberts-Holmes</a:t>
            </a:r>
            <a:r>
              <a:rPr lang="en-GB" dirty="0">
                <a:latin typeface="Calibri" panose="020F0502020204030204" pitchFamily="34" charset="0"/>
                <a:cs typeface="Calibri" panose="020F0502020204030204" pitchFamily="34" charset="0"/>
              </a:rPr>
              <a:t>, G. (2011) </a:t>
            </a:r>
            <a:r>
              <a:rPr lang="en-GB" i="1" dirty="0">
                <a:latin typeface="Calibri" panose="020F0502020204030204" pitchFamily="34" charset="0"/>
                <a:cs typeface="Calibri" panose="020F0502020204030204" pitchFamily="34" charset="0"/>
              </a:rPr>
              <a:t>Doing your Early Years Research Project: A Step-by-Step Guide 2</a:t>
            </a:r>
            <a:r>
              <a:rPr lang="en-GB" i="1" baseline="30000" dirty="0">
                <a:latin typeface="Calibri" panose="020F0502020204030204" pitchFamily="34" charset="0"/>
                <a:cs typeface="Calibri" panose="020F0502020204030204" pitchFamily="34" charset="0"/>
              </a:rPr>
              <a:t>nd</a:t>
            </a:r>
            <a:r>
              <a:rPr lang="en-GB" i="1" dirty="0">
                <a:latin typeface="Calibri" panose="020F0502020204030204" pitchFamily="34" charset="0"/>
                <a:cs typeface="Calibri" panose="020F0502020204030204" pitchFamily="34" charset="0"/>
              </a:rPr>
              <a:t> ed. </a:t>
            </a:r>
            <a:r>
              <a:rPr lang="en-GB" dirty="0">
                <a:latin typeface="Calibri" panose="020F0502020204030204" pitchFamily="34" charset="0"/>
                <a:cs typeface="Calibri" panose="020F0502020204030204" pitchFamily="34" charset="0"/>
              </a:rPr>
              <a:t>London Sage.</a:t>
            </a:r>
          </a:p>
          <a:p>
            <a:pPr>
              <a:lnSpc>
                <a:spcPct val="150000"/>
              </a:lnSpc>
            </a:pPr>
            <a:r>
              <a:rPr lang="en-GB" dirty="0">
                <a:latin typeface="Calibri" panose="020F0502020204030204" pitchFamily="34" charset="0"/>
                <a:cs typeface="Calibri" panose="020F0502020204030204" pitchFamily="34" charset="0"/>
              </a:rPr>
              <a:t>Savage, J. (2015) </a:t>
            </a:r>
            <a:r>
              <a:rPr lang="en-GB" i="1" dirty="0">
                <a:latin typeface="Calibri" panose="020F0502020204030204" pitchFamily="34" charset="0"/>
                <a:cs typeface="Calibri" panose="020F0502020204030204" pitchFamily="34" charset="0"/>
              </a:rPr>
              <a:t>Lesson Planning: Key Concepts and Skills for Teachers. </a:t>
            </a:r>
            <a:r>
              <a:rPr lang="en-GB" dirty="0">
                <a:latin typeface="Calibri" panose="020F0502020204030204" pitchFamily="34" charset="0"/>
                <a:cs typeface="Calibri" panose="020F0502020204030204" pitchFamily="34" charset="0"/>
              </a:rPr>
              <a:t>London: Routledge.</a:t>
            </a:r>
          </a:p>
          <a:p>
            <a:pPr>
              <a:lnSpc>
                <a:spcPct val="150000"/>
              </a:lnSpc>
            </a:pPr>
            <a:r>
              <a:rPr lang="en-GB" dirty="0">
                <a:latin typeface="Calibri" panose="020F0502020204030204" pitchFamily="34" charset="0"/>
                <a:cs typeface="Calibri" panose="020F0502020204030204" pitchFamily="34" charset="0"/>
              </a:rPr>
              <a:t>Sharp, J. (2012). </a:t>
            </a:r>
            <a:r>
              <a:rPr lang="en-GB" i="1" dirty="0">
                <a:latin typeface="Calibri" panose="020F0502020204030204" pitchFamily="34" charset="0"/>
                <a:cs typeface="Calibri" panose="020F0502020204030204" pitchFamily="34" charset="0"/>
              </a:rPr>
              <a:t>Success with your Education Research Project 2</a:t>
            </a:r>
            <a:r>
              <a:rPr lang="en-GB" i="1" baseline="30000" dirty="0">
                <a:latin typeface="Calibri" panose="020F0502020204030204" pitchFamily="34" charset="0"/>
                <a:cs typeface="Calibri" panose="020F0502020204030204" pitchFamily="34" charset="0"/>
              </a:rPr>
              <a:t>nd</a:t>
            </a:r>
            <a:r>
              <a:rPr lang="en-GB" i="1" dirty="0">
                <a:latin typeface="Calibri" panose="020F0502020204030204" pitchFamily="34" charset="0"/>
                <a:cs typeface="Calibri" panose="020F0502020204030204" pitchFamily="34" charset="0"/>
              </a:rPr>
              <a:t> ed. </a:t>
            </a:r>
            <a:r>
              <a:rPr lang="en-GB" dirty="0">
                <a:latin typeface="Calibri" panose="020F0502020204030204" pitchFamily="34" charset="0"/>
                <a:cs typeface="Calibri" panose="020F0502020204030204" pitchFamily="34" charset="0"/>
              </a:rPr>
              <a:t>London: Sage</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80102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2" y="897227"/>
            <a:ext cx="8915400" cy="5207359"/>
          </a:xfrm>
        </p:spPr>
        <p:txBody>
          <a:bodyPr>
            <a:normAutofit/>
          </a:bodyPr>
          <a:lstStyle/>
          <a:p>
            <a:pPr>
              <a:lnSpc>
                <a:spcPct val="160000"/>
              </a:lnSpc>
            </a:pPr>
            <a:r>
              <a:rPr lang="en-GB" dirty="0">
                <a:latin typeface="Calibri" panose="020F0502020204030204" pitchFamily="34" charset="0"/>
                <a:cs typeface="Calibri" panose="020F0502020204030204" pitchFamily="34" charset="0"/>
              </a:rPr>
              <a:t>Smith, J, Flowers, P and Larkin, M. (2009). </a:t>
            </a:r>
            <a:r>
              <a:rPr lang="en-GB" i="1" dirty="0">
                <a:latin typeface="Calibri" panose="020F0502020204030204" pitchFamily="34" charset="0"/>
                <a:cs typeface="Calibri" panose="020F0502020204030204" pitchFamily="34" charset="0"/>
              </a:rPr>
              <a:t>Interpretive Phenomenological Analysis. </a:t>
            </a:r>
            <a:r>
              <a:rPr lang="en-GB" dirty="0">
                <a:latin typeface="Calibri" panose="020F0502020204030204" pitchFamily="34" charset="0"/>
                <a:cs typeface="Calibri" panose="020F0502020204030204" pitchFamily="34" charset="0"/>
              </a:rPr>
              <a:t>London: Sage.</a:t>
            </a:r>
            <a:endParaRPr lang="en-GB" i="1" dirty="0">
              <a:latin typeface="Calibri" panose="020F0502020204030204" pitchFamily="34" charset="0"/>
              <a:cs typeface="Calibri" panose="020F0502020204030204" pitchFamily="34" charset="0"/>
            </a:endParaRPr>
          </a:p>
          <a:p>
            <a:pPr>
              <a:lnSpc>
                <a:spcPct val="160000"/>
              </a:lnSpc>
            </a:pPr>
            <a:r>
              <a:rPr lang="en-GB" dirty="0" smtClean="0">
                <a:latin typeface="Calibri" panose="020F0502020204030204" pitchFamily="34" charset="0"/>
                <a:cs typeface="Calibri" panose="020F0502020204030204" pitchFamily="34" charset="0"/>
              </a:rPr>
              <a:t>Thomas, G. (2011). </a:t>
            </a:r>
            <a:r>
              <a:rPr lang="en-GB" i="1" dirty="0" smtClean="0">
                <a:latin typeface="Calibri" panose="020F0502020204030204" pitchFamily="34" charset="0"/>
                <a:cs typeface="Calibri" panose="020F0502020204030204" pitchFamily="34" charset="0"/>
              </a:rPr>
              <a:t>Doing Research. </a:t>
            </a:r>
            <a:r>
              <a:rPr lang="en-GB" dirty="0" smtClean="0">
                <a:latin typeface="Calibri" panose="020F0502020204030204" pitchFamily="34" charset="0"/>
                <a:cs typeface="Calibri" panose="020F0502020204030204" pitchFamily="34" charset="0"/>
              </a:rPr>
              <a:t>New York: Palgrave </a:t>
            </a:r>
            <a:r>
              <a:rPr lang="en-GB" dirty="0" err="1" smtClean="0">
                <a:latin typeface="Calibri" panose="020F0502020204030204" pitchFamily="34" charset="0"/>
                <a:cs typeface="Calibri" panose="020F0502020204030204" pitchFamily="34" charset="0"/>
              </a:rPr>
              <a:t>Macmillian</a:t>
            </a:r>
            <a:r>
              <a:rPr lang="en-GB" dirty="0" smtClean="0">
                <a:latin typeface="Calibri" panose="020F0502020204030204" pitchFamily="34" charset="0"/>
                <a:cs typeface="Calibri" panose="020F0502020204030204" pitchFamily="34" charset="0"/>
              </a:rPr>
              <a:t>.</a:t>
            </a:r>
          </a:p>
          <a:p>
            <a:pPr>
              <a:lnSpc>
                <a:spcPct val="160000"/>
              </a:lnSpc>
            </a:pPr>
            <a:r>
              <a:rPr lang="en-GB" dirty="0" err="1" smtClean="0">
                <a:latin typeface="Calibri" panose="020F0502020204030204" pitchFamily="34" charset="0"/>
                <a:cs typeface="Calibri" panose="020F0502020204030204" pitchFamily="34" charset="0"/>
              </a:rPr>
              <a:t>Watanbe</a:t>
            </a:r>
            <a:r>
              <a:rPr lang="en-GB" dirty="0" smtClean="0">
                <a:latin typeface="Calibri" panose="020F0502020204030204" pitchFamily="34" charset="0"/>
                <a:cs typeface="Calibri" panose="020F0502020204030204" pitchFamily="34" charset="0"/>
              </a:rPr>
              <a:t>-Crockett</a:t>
            </a:r>
            <a:r>
              <a:rPr lang="en-GB" dirty="0">
                <a:latin typeface="Calibri" panose="020F0502020204030204" pitchFamily="34" charset="0"/>
                <a:cs typeface="Calibri" panose="020F0502020204030204" pitchFamily="34" charset="0"/>
              </a:rPr>
              <a:t>, L. (2017). </a:t>
            </a:r>
            <a:r>
              <a:rPr lang="en-GB" i="1" dirty="0">
                <a:latin typeface="Calibri" panose="020F0502020204030204" pitchFamily="34" charset="0"/>
                <a:cs typeface="Calibri" panose="020F0502020204030204" pitchFamily="34" charset="0"/>
              </a:rPr>
              <a:t>The Future of Education is Unstructured Learning, and Here’s Why. </a:t>
            </a:r>
            <a:r>
              <a:rPr lang="en-GB" dirty="0">
                <a:latin typeface="Calibri" panose="020F0502020204030204" pitchFamily="34" charset="0"/>
                <a:cs typeface="Calibri" panose="020F0502020204030204" pitchFamily="34" charset="0"/>
              </a:rPr>
              <a:t>[Online] </a:t>
            </a:r>
            <a:r>
              <a:rPr lang="en-GB" dirty="0">
                <a:latin typeface="Calibri" panose="020F0502020204030204" pitchFamily="34" charset="0"/>
                <a:cs typeface="Calibri" panose="020F0502020204030204" pitchFamily="34" charset="0"/>
                <a:hlinkClick r:id="rId2"/>
              </a:rPr>
              <a:t>https://globaldigitalcitizen.org/future-education-unstructured-learning</a:t>
            </a:r>
            <a:r>
              <a:rPr lang="en-GB" dirty="0">
                <a:latin typeface="Calibri" panose="020F0502020204030204" pitchFamily="34" charset="0"/>
                <a:cs typeface="Calibri" panose="020F0502020204030204" pitchFamily="34" charset="0"/>
              </a:rPr>
              <a:t> </a:t>
            </a:r>
          </a:p>
          <a:p>
            <a:pPr marL="0" indent="0">
              <a:lnSpc>
                <a:spcPct val="160000"/>
              </a:lnSpc>
              <a:buNone/>
            </a:pPr>
            <a:r>
              <a:rPr lang="en-GB" dirty="0" smtClean="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r>
              <a:rPr lang="en-GB" dirty="0" smtClean="0">
                <a:latin typeface="Calibri" panose="020F0502020204030204" pitchFamily="34" charset="0"/>
                <a:cs typeface="Calibri" panose="020F0502020204030204" pitchFamily="34" charset="0"/>
              </a:rPr>
              <a:t>).</a:t>
            </a:r>
          </a:p>
          <a:p>
            <a:pPr>
              <a:lnSpc>
                <a:spcPct val="160000"/>
              </a:lnSpc>
            </a:pPr>
            <a:r>
              <a:rPr lang="en-GB" dirty="0">
                <a:latin typeface="Calibri" panose="020F0502020204030204" pitchFamily="34" charset="0"/>
                <a:cs typeface="Calibri" panose="020F0502020204030204" pitchFamily="34" charset="0"/>
              </a:rPr>
              <a:t>Welsh Government. (2015-2020) </a:t>
            </a:r>
            <a:r>
              <a:rPr lang="en-GB" i="1" dirty="0">
                <a:latin typeface="Calibri" panose="020F0502020204030204" pitchFamily="34" charset="0"/>
                <a:cs typeface="Calibri" panose="020F0502020204030204" pitchFamily="34" charset="0"/>
              </a:rPr>
              <a:t>Creative Learning Through the Arts- An Education Plan for Wales.</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Online]  </a:t>
            </a:r>
            <a:r>
              <a:rPr lang="en-GB" u="sng" dirty="0" smtClean="0">
                <a:latin typeface="Calibri" panose="020F0502020204030204" pitchFamily="34" charset="0"/>
                <a:cs typeface="Calibri" panose="020F0502020204030204" pitchFamily="34" charset="0"/>
                <a:hlinkClick r:id="rId3"/>
              </a:rPr>
              <a:t>https</a:t>
            </a:r>
            <a:r>
              <a:rPr lang="en-GB" u="sng" dirty="0">
                <a:latin typeface="Calibri" panose="020F0502020204030204" pitchFamily="34" charset="0"/>
                <a:cs typeface="Calibri" panose="020F0502020204030204" pitchFamily="34" charset="0"/>
                <a:hlinkClick r:id="rId3"/>
              </a:rPr>
              <a:t>://</a:t>
            </a:r>
            <a:r>
              <a:rPr lang="en-GB" u="sng" dirty="0" smtClean="0">
                <a:latin typeface="Calibri" panose="020F0502020204030204" pitchFamily="34" charset="0"/>
                <a:cs typeface="Calibri" panose="020F0502020204030204" pitchFamily="34" charset="0"/>
                <a:hlinkClick r:id="rId3"/>
              </a:rPr>
              <a:t>beta.gov.wales/sites/default/files/publications/2018-02/creative-learning-through-the-arts-an-action-plan-for-wales-2015-2020.pdf</a:t>
            </a:r>
            <a:r>
              <a:rPr lang="en-GB" u="sng"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                                          (Accessed on 1st February 2019).</a:t>
            </a:r>
          </a:p>
          <a:p>
            <a:pPr marL="0" indent="0">
              <a:buNone/>
            </a:pPr>
            <a:endParaRPr lang="en-GB" dirty="0"/>
          </a:p>
        </p:txBody>
      </p:sp>
    </p:spTree>
    <p:extLst>
      <p:ext uri="{BB962C8B-B14F-4D97-AF65-F5344CB8AC3E}">
        <p14:creationId xmlns:p14="http://schemas.microsoft.com/office/powerpoint/2010/main" val="4608318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2090" y="678287"/>
            <a:ext cx="8915400" cy="5889938"/>
          </a:xfrm>
        </p:spPr>
        <p:txBody>
          <a:bodyPr>
            <a:normAutofit/>
          </a:bodyPr>
          <a:lstStyle/>
          <a:p>
            <a:pPr>
              <a:lnSpc>
                <a:spcPct val="160000"/>
              </a:lnSpc>
            </a:pPr>
            <a:r>
              <a:rPr lang="en-GB" dirty="0">
                <a:latin typeface="Calibri" panose="020F0502020204030204" pitchFamily="34" charset="0"/>
                <a:cs typeface="Calibri" panose="020F0502020204030204" pitchFamily="34" charset="0"/>
              </a:rPr>
              <a:t>Welsh Government. (2015) </a:t>
            </a:r>
            <a:r>
              <a:rPr lang="en-GB" i="1" dirty="0">
                <a:latin typeface="Calibri" panose="020F0502020204030204" pitchFamily="34" charset="0"/>
                <a:cs typeface="Calibri" panose="020F0502020204030204" pitchFamily="34" charset="0"/>
              </a:rPr>
              <a:t>Curriculum for Wales. </a:t>
            </a:r>
            <a:r>
              <a:rPr lang="en-GB" dirty="0">
                <a:latin typeface="Calibri" panose="020F0502020204030204" pitchFamily="34" charset="0"/>
                <a:cs typeface="Calibri" panose="020F0502020204030204" pitchFamily="34" charset="0"/>
              </a:rPr>
              <a:t>[Online] </a:t>
            </a:r>
            <a:r>
              <a:rPr lang="en-GB" u="sng" dirty="0">
                <a:latin typeface="Calibri" panose="020F0502020204030204" pitchFamily="34" charset="0"/>
                <a:cs typeface="Calibri" panose="020F0502020204030204" pitchFamily="34" charset="0"/>
                <a:hlinkClick r:id="rId2"/>
              </a:rPr>
              <a:t>https://beta.gov.wales/sites/default/files/publications/2018-02/foundation-phase-framework-revised-2015.pdf</a:t>
            </a:r>
            <a:r>
              <a:rPr lang="en-GB" u="sng"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  </a:t>
            </a:r>
          </a:p>
          <a:p>
            <a:pPr marL="0" indent="0">
              <a:lnSpc>
                <a:spcPct val="160000"/>
              </a:lnSpc>
              <a:buNone/>
            </a:pPr>
            <a:r>
              <a:rPr lang="en-GB" dirty="0">
                <a:latin typeface="Calibri" panose="020F0502020204030204" pitchFamily="34" charset="0"/>
                <a:cs typeface="Calibri" panose="020F0502020204030204" pitchFamily="34" charset="0"/>
              </a:rPr>
              <a:t>       (Accessed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endParaRPr lang="en-GB" dirty="0"/>
          </a:p>
          <a:p>
            <a:pPr>
              <a:lnSpc>
                <a:spcPct val="150000"/>
              </a:lnSpc>
            </a:pPr>
            <a:r>
              <a:rPr lang="en-GB" dirty="0" smtClean="0">
                <a:latin typeface="Calibri" panose="020F0502020204030204" pitchFamily="34" charset="0"/>
                <a:cs typeface="Calibri" panose="020F0502020204030204" pitchFamily="34" charset="0"/>
              </a:rPr>
              <a:t>Welsh </a:t>
            </a:r>
            <a:r>
              <a:rPr lang="en-GB" dirty="0">
                <a:latin typeface="Calibri" panose="020F0502020204030204" pitchFamily="34" charset="0"/>
                <a:cs typeface="Calibri" panose="020F0502020204030204" pitchFamily="34" charset="0"/>
              </a:rPr>
              <a:t>Government. (2008) </a:t>
            </a:r>
            <a:r>
              <a:rPr lang="en-GB" i="1" dirty="0">
                <a:latin typeface="Calibri" panose="020F0502020204030204" pitchFamily="34" charset="0"/>
                <a:cs typeface="Calibri" panose="020F0502020204030204" pitchFamily="34" charset="0"/>
              </a:rPr>
              <a:t>Art and Design in the National Curriculum for Wales. </a:t>
            </a:r>
            <a:r>
              <a:rPr lang="en-GB" dirty="0">
                <a:latin typeface="Calibri" panose="020F0502020204030204" pitchFamily="34" charset="0"/>
                <a:cs typeface="Calibri" panose="020F0502020204030204" pitchFamily="34" charset="0"/>
              </a:rPr>
              <a:t>[Online] </a:t>
            </a:r>
            <a:r>
              <a:rPr lang="en-GB" u="sng" dirty="0">
                <a:latin typeface="Calibri" panose="020F0502020204030204" pitchFamily="34" charset="0"/>
                <a:cs typeface="Calibri" panose="020F0502020204030204" pitchFamily="34" charset="0"/>
                <a:hlinkClick r:id="rId3"/>
              </a:rPr>
              <a:t>http://learning.gov.wales/docs/learningwales/publications/130424-art-and-design-in-the-national-curriculum-en-v2.pdf</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                                                                                        (Assessed on: 1</a:t>
            </a:r>
            <a:r>
              <a:rPr lang="en-GB" baseline="30000" dirty="0" smtClean="0">
                <a:latin typeface="Calibri" panose="020F0502020204030204" pitchFamily="34" charset="0"/>
                <a:cs typeface="Calibri" panose="020F0502020204030204" pitchFamily="34" charset="0"/>
              </a:rPr>
              <a:t>st</a:t>
            </a:r>
            <a:r>
              <a:rPr lang="en-GB" dirty="0" smtClean="0">
                <a:latin typeface="Calibri" panose="020F0502020204030204" pitchFamily="34" charset="0"/>
                <a:cs typeface="Calibri" panose="020F0502020204030204" pitchFamily="34" charset="0"/>
              </a:rPr>
              <a:t> February 2019).</a:t>
            </a: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Wilson</a:t>
            </a:r>
            <a:r>
              <a:rPr lang="en-GB" dirty="0">
                <a:latin typeface="Calibri" panose="020F0502020204030204" pitchFamily="34" charset="0"/>
                <a:cs typeface="Calibri" panose="020F0502020204030204" pitchFamily="34" charset="0"/>
              </a:rPr>
              <a:t>, A. (2015) </a:t>
            </a:r>
            <a:r>
              <a:rPr lang="en-GB" i="1" dirty="0">
                <a:latin typeface="Calibri" panose="020F0502020204030204" pitchFamily="34" charset="0"/>
                <a:cs typeface="Calibri" panose="020F0502020204030204" pitchFamily="34" charset="0"/>
              </a:rPr>
              <a:t>Creativity in Primary Education. </a:t>
            </a:r>
            <a:r>
              <a:rPr lang="en-GB" dirty="0">
                <a:latin typeface="Calibri" panose="020F0502020204030204" pitchFamily="34" charset="0"/>
                <a:cs typeface="Calibri" panose="020F0502020204030204" pitchFamily="34" charset="0"/>
              </a:rPr>
              <a:t>London: Sage.</a:t>
            </a:r>
          </a:p>
          <a:p>
            <a:pPr marL="0" indent="0">
              <a:buNone/>
            </a:pPr>
            <a:endParaRPr lang="en-GB" dirty="0"/>
          </a:p>
        </p:txBody>
      </p:sp>
    </p:spTree>
    <p:extLst>
      <p:ext uri="{BB962C8B-B14F-4D97-AF65-F5344CB8AC3E}">
        <p14:creationId xmlns:p14="http://schemas.microsoft.com/office/powerpoint/2010/main" val="310095426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
  <TotalTime>1854</TotalTime>
  <Words>2486</Words>
  <Application>Microsoft Office PowerPoint</Application>
  <PresentationFormat>Widescreen</PresentationFormat>
  <Paragraphs>139</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Century Gothic</vt:lpstr>
      <vt:lpstr>Wingdings 3</vt:lpstr>
      <vt:lpstr>Wisp</vt:lpstr>
      <vt:lpstr>Researching</vt:lpstr>
      <vt:lpstr>My Placement Setting:</vt:lpstr>
      <vt:lpstr>What does</vt:lpstr>
      <vt:lpstr>PowerPoint Presentation</vt:lpstr>
      <vt:lpstr>The significance of </vt:lpstr>
      <vt:lpstr> An investigation into the art work created by pupils in structured and unstructured lessons delivered by student volunteers in a primary Art after school club.</vt:lpstr>
      <vt:lpstr>Participants:</vt:lpstr>
      <vt:lpstr>Research tools for this study:</vt:lpstr>
      <vt:lpstr>PowerPoint Presentation</vt:lpstr>
      <vt:lpstr>Key documentation:</vt:lpstr>
      <vt:lpstr>Key Documentation:</vt:lpstr>
      <vt:lpstr>Method two:</vt:lpstr>
      <vt:lpstr>Definitions of structured and unstructured lessons:</vt:lpstr>
      <vt:lpstr>Structured creative lesson:</vt:lpstr>
      <vt:lpstr>Unstructured creative lesson:</vt:lpstr>
      <vt:lpstr>Data Collection:</vt:lpstr>
      <vt:lpstr>Data collection:</vt:lpstr>
      <vt:lpstr>Data Collection:</vt:lpstr>
      <vt:lpstr>PowerPoint Presentation</vt:lpstr>
      <vt:lpstr>PowerPoint Presentation</vt:lpstr>
      <vt:lpstr>Why use IPA?</vt:lpstr>
      <vt:lpstr>PowerPoint Presentation</vt:lpstr>
      <vt:lpstr>Summary of the triangulation of methods:</vt:lpstr>
      <vt:lpstr>PowerPoint Presentation</vt:lpstr>
      <vt:lpstr>PowerPoint Presentation</vt:lpstr>
      <vt:lpstr>Opportunities with the results and findings from this research:</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Research</dc:title>
  <dc:creator>Justine Colwill</dc:creator>
  <cp:lastModifiedBy>Justine Colwill</cp:lastModifiedBy>
  <cp:revision>135</cp:revision>
  <dcterms:created xsi:type="dcterms:W3CDTF">2019-01-24T10:00:40Z</dcterms:created>
  <dcterms:modified xsi:type="dcterms:W3CDTF">2019-02-16T15:38:30Z</dcterms:modified>
</cp:coreProperties>
</file>