
<file path=[Content_Types].xml><?xml version="1.0" encoding="utf-8"?>
<Types xmlns="http://schemas.openxmlformats.org/package/2006/content-types"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44"/>
  </p:notesMasterIdLst>
  <p:handoutMasterIdLst>
    <p:handoutMasterId r:id="rId45"/>
  </p:handoutMasterIdLst>
  <p:sldIdLst>
    <p:sldId id="305" r:id="rId5"/>
    <p:sldId id="296" r:id="rId6"/>
    <p:sldId id="317" r:id="rId7"/>
    <p:sldId id="410" r:id="rId8"/>
    <p:sldId id="411" r:id="rId9"/>
    <p:sldId id="412" r:id="rId10"/>
    <p:sldId id="413" r:id="rId11"/>
    <p:sldId id="414" r:id="rId12"/>
    <p:sldId id="420" r:id="rId13"/>
    <p:sldId id="421" r:id="rId14"/>
    <p:sldId id="422" r:id="rId15"/>
    <p:sldId id="423" r:id="rId16"/>
    <p:sldId id="424" r:id="rId17"/>
    <p:sldId id="415" r:id="rId18"/>
    <p:sldId id="428" r:id="rId19"/>
    <p:sldId id="434" r:id="rId20"/>
    <p:sldId id="435" r:id="rId21"/>
    <p:sldId id="436" r:id="rId22"/>
    <p:sldId id="425" r:id="rId23"/>
    <p:sldId id="426" r:id="rId24"/>
    <p:sldId id="427" r:id="rId25"/>
    <p:sldId id="437" r:id="rId26"/>
    <p:sldId id="334" r:id="rId27"/>
    <p:sldId id="326" r:id="rId28"/>
    <p:sldId id="336" r:id="rId29"/>
    <p:sldId id="337" r:id="rId30"/>
    <p:sldId id="271" r:id="rId31"/>
    <p:sldId id="467" r:id="rId32"/>
    <p:sldId id="472" r:id="rId33"/>
    <p:sldId id="475" r:id="rId34"/>
    <p:sldId id="473" r:id="rId35"/>
    <p:sldId id="338" r:id="rId36"/>
    <p:sldId id="388" r:id="rId37"/>
    <p:sldId id="447" r:id="rId38"/>
    <p:sldId id="448" r:id="rId39"/>
    <p:sldId id="452" r:id="rId40"/>
    <p:sldId id="453" r:id="rId41"/>
    <p:sldId id="403" r:id="rId42"/>
    <p:sldId id="316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9D7D9"/>
    <a:srgbClr val="93D3D9"/>
    <a:srgbClr val="AAD6FF"/>
    <a:srgbClr val="B2C8CD"/>
    <a:srgbClr val="CCD8D6"/>
    <a:srgbClr val="4F5945"/>
    <a:srgbClr val="73292A"/>
    <a:srgbClr val="7F867A"/>
    <a:srgbClr val="A65B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3C2FE08-5B20-47AE-B918-9903999781EA}" v="25" dt="2023-02-20T17:57:11.19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0482" autoAdjust="0"/>
  </p:normalViewPr>
  <p:slideViewPr>
    <p:cSldViewPr snapToGrid="0">
      <p:cViewPr varScale="1">
        <p:scale>
          <a:sx n="83" d="100"/>
          <a:sy n="83" d="100"/>
        </p:scale>
        <p:origin x="45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82" d="100"/>
          <a:sy n="82" d="100"/>
        </p:scale>
        <p:origin x="2784" y="17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notesMaster" Target="notesMasters/notesMaster1.xml"/><Relationship Id="rId52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commentAuthors" Target="commentAuthor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305DB4-68CC-43D5-A685-A9AB2FC9B196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354C68F-419F-49C2-A208-701F6727A839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Magistrates </a:t>
          </a:r>
          <a:endParaRPr lang="en-GB" dirty="0"/>
        </a:p>
      </dgm:t>
    </dgm:pt>
    <dgm:pt modelId="{3B18A929-FE80-4292-9D80-57821EE07D82}" type="parTrans" cxnId="{593621DE-5A9D-4CFA-9488-7213D7DCAB97}">
      <dgm:prSet/>
      <dgm:spPr/>
      <dgm:t>
        <a:bodyPr/>
        <a:lstStyle/>
        <a:p>
          <a:endParaRPr lang="en-GB"/>
        </a:p>
      </dgm:t>
    </dgm:pt>
    <dgm:pt modelId="{79078372-3471-487A-A724-26BA95E75B0B}" type="sibTrans" cxnId="{593621DE-5A9D-4CFA-9488-7213D7DCAB97}">
      <dgm:prSet/>
      <dgm:spPr/>
      <dgm:t>
        <a:bodyPr/>
        <a:lstStyle/>
        <a:p>
          <a:endParaRPr lang="en-GB"/>
        </a:p>
      </dgm:t>
    </dgm:pt>
    <dgm:pt modelId="{67404FDF-1547-46EF-99E2-63AB4734A2F4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Summary offences </a:t>
          </a:r>
          <a:endParaRPr lang="en-GB" dirty="0"/>
        </a:p>
      </dgm:t>
    </dgm:pt>
    <dgm:pt modelId="{326940FD-4630-40D7-BF77-3181AF22D4E5}" type="parTrans" cxnId="{8E4750DC-8B8C-4B09-82A3-FA5FCBDB2A9F}">
      <dgm:prSet/>
      <dgm:spPr/>
      <dgm:t>
        <a:bodyPr/>
        <a:lstStyle/>
        <a:p>
          <a:endParaRPr lang="en-GB"/>
        </a:p>
      </dgm:t>
    </dgm:pt>
    <dgm:pt modelId="{5F5C0506-8F11-4876-8AE4-08BF76C855EB}" type="sibTrans" cxnId="{8E4750DC-8B8C-4B09-82A3-FA5FCBDB2A9F}">
      <dgm:prSet/>
      <dgm:spPr/>
      <dgm:t>
        <a:bodyPr/>
        <a:lstStyle/>
        <a:p>
          <a:endParaRPr lang="en-GB"/>
        </a:p>
      </dgm:t>
    </dgm:pt>
    <dgm:pt modelId="{FFD72340-F3FB-48AB-9C86-5D089C4A5377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Not binding decisions.</a:t>
          </a:r>
          <a:endParaRPr lang="en-GB" dirty="0"/>
        </a:p>
      </dgm:t>
    </dgm:pt>
    <dgm:pt modelId="{6E3412EE-F56C-49B8-9EC8-CD19B8BF9069}" type="parTrans" cxnId="{4A22D762-F9CB-42CB-8902-2AC3DD3A11C6}">
      <dgm:prSet/>
      <dgm:spPr/>
      <dgm:t>
        <a:bodyPr/>
        <a:lstStyle/>
        <a:p>
          <a:endParaRPr lang="en-GB"/>
        </a:p>
      </dgm:t>
    </dgm:pt>
    <dgm:pt modelId="{85376772-5C53-4C9C-903B-26D46241C040}" type="sibTrans" cxnId="{4A22D762-F9CB-42CB-8902-2AC3DD3A11C6}">
      <dgm:prSet/>
      <dgm:spPr/>
      <dgm:t>
        <a:bodyPr/>
        <a:lstStyle/>
        <a:p>
          <a:endParaRPr lang="en-GB"/>
        </a:p>
      </dgm:t>
    </dgm:pt>
    <dgm:pt modelId="{3F6F2AD1-FD2A-4AA4-B0FD-27D90198BC80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County court </a:t>
          </a:r>
          <a:endParaRPr lang="en-GB" dirty="0"/>
        </a:p>
      </dgm:t>
    </dgm:pt>
    <dgm:pt modelId="{53DC598C-4EFC-48C6-94C7-012CB702DBAC}" type="parTrans" cxnId="{5EBFCA39-6FA3-4992-935C-B9CE09DF6922}">
      <dgm:prSet/>
      <dgm:spPr/>
      <dgm:t>
        <a:bodyPr/>
        <a:lstStyle/>
        <a:p>
          <a:endParaRPr lang="en-GB"/>
        </a:p>
      </dgm:t>
    </dgm:pt>
    <dgm:pt modelId="{8198FB14-369E-4D19-A177-26103787EBA5}" type="sibTrans" cxnId="{5EBFCA39-6FA3-4992-935C-B9CE09DF6922}">
      <dgm:prSet/>
      <dgm:spPr/>
      <dgm:t>
        <a:bodyPr/>
        <a:lstStyle/>
        <a:p>
          <a:endParaRPr lang="en-GB"/>
        </a:p>
      </dgm:t>
    </dgm:pt>
    <dgm:pt modelId="{5B1DFDB6-E10F-4591-833D-E88ED628A0B6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Civil cases </a:t>
          </a:r>
          <a:endParaRPr lang="en-GB" dirty="0"/>
        </a:p>
      </dgm:t>
    </dgm:pt>
    <dgm:pt modelId="{AFFE9774-AB1E-4003-A643-67E0D007F147}" type="parTrans" cxnId="{692B393E-AC92-4D9E-9533-340CCFCFFE5A}">
      <dgm:prSet/>
      <dgm:spPr/>
      <dgm:t>
        <a:bodyPr/>
        <a:lstStyle/>
        <a:p>
          <a:endParaRPr lang="en-GB"/>
        </a:p>
      </dgm:t>
    </dgm:pt>
    <dgm:pt modelId="{2F9A5EC0-92BB-4DF7-B631-5A81C2F3CF3D}" type="sibTrans" cxnId="{692B393E-AC92-4D9E-9533-340CCFCFFE5A}">
      <dgm:prSet/>
      <dgm:spPr/>
      <dgm:t>
        <a:bodyPr/>
        <a:lstStyle/>
        <a:p>
          <a:endParaRPr lang="en-GB"/>
        </a:p>
      </dgm:t>
    </dgm:pt>
    <dgm:pt modelId="{DDBE6E85-8A59-4111-B964-C05B6064F0F9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No binding decisions </a:t>
          </a:r>
          <a:endParaRPr lang="en-GB" dirty="0"/>
        </a:p>
      </dgm:t>
    </dgm:pt>
    <dgm:pt modelId="{6600C22F-BEFE-4C3A-941F-5ECBE3686547}" type="parTrans" cxnId="{E7DA65EB-0AE7-408B-8DE5-F8B4FA1B8DA0}">
      <dgm:prSet/>
      <dgm:spPr/>
      <dgm:t>
        <a:bodyPr/>
        <a:lstStyle/>
        <a:p>
          <a:endParaRPr lang="en-GB"/>
        </a:p>
      </dgm:t>
    </dgm:pt>
    <dgm:pt modelId="{5D3E03FE-5046-49EC-B187-467DDCD20F8A}" type="sibTrans" cxnId="{E7DA65EB-0AE7-408B-8DE5-F8B4FA1B8DA0}">
      <dgm:prSet/>
      <dgm:spPr/>
      <dgm:t>
        <a:bodyPr/>
        <a:lstStyle/>
        <a:p>
          <a:endParaRPr lang="en-GB"/>
        </a:p>
      </dgm:t>
    </dgm:pt>
    <dgm:pt modelId="{23399740-C648-4E09-B555-294C23C11CA1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Crown court </a:t>
          </a:r>
          <a:endParaRPr lang="en-GB" dirty="0"/>
        </a:p>
      </dgm:t>
    </dgm:pt>
    <dgm:pt modelId="{CCFFBD41-DAFC-4863-9EC3-AE3013673C76}" type="parTrans" cxnId="{D7EB75B7-A1B0-43F7-94B6-AB03B37BCA09}">
      <dgm:prSet/>
      <dgm:spPr/>
      <dgm:t>
        <a:bodyPr/>
        <a:lstStyle/>
        <a:p>
          <a:endParaRPr lang="en-GB"/>
        </a:p>
      </dgm:t>
    </dgm:pt>
    <dgm:pt modelId="{25A9BE33-40DC-4AF2-A9FE-87120C055048}" type="sibTrans" cxnId="{D7EB75B7-A1B0-43F7-94B6-AB03B37BCA09}">
      <dgm:prSet/>
      <dgm:spPr/>
      <dgm:t>
        <a:bodyPr/>
        <a:lstStyle/>
        <a:p>
          <a:endParaRPr lang="en-GB"/>
        </a:p>
      </dgm:t>
    </dgm:pt>
    <dgm:pt modelId="{08EBE820-ADF7-431F-B905-07A185443E4F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Magistrates (Appeal)</a:t>
          </a:r>
          <a:endParaRPr lang="en-GB" dirty="0"/>
        </a:p>
      </dgm:t>
    </dgm:pt>
    <dgm:pt modelId="{7558B5A8-B71B-452E-859C-3CEC8856E250}" type="parTrans" cxnId="{1BF675DE-BC5C-4DBF-AB2C-E05DB77CB30D}">
      <dgm:prSet/>
      <dgm:spPr/>
      <dgm:t>
        <a:bodyPr/>
        <a:lstStyle/>
        <a:p>
          <a:endParaRPr lang="en-GB"/>
        </a:p>
      </dgm:t>
    </dgm:pt>
    <dgm:pt modelId="{E0EFF2ED-8A42-40AE-9344-30C6F860E78C}" type="sibTrans" cxnId="{1BF675DE-BC5C-4DBF-AB2C-E05DB77CB30D}">
      <dgm:prSet/>
      <dgm:spPr/>
      <dgm:t>
        <a:bodyPr/>
        <a:lstStyle/>
        <a:p>
          <a:endParaRPr lang="en-GB"/>
        </a:p>
      </dgm:t>
    </dgm:pt>
    <dgm:pt modelId="{D84334CB-53BF-4B86-965E-A02E80D0B88A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Not binding persuasive</a:t>
          </a:r>
          <a:endParaRPr lang="en-GB" dirty="0"/>
        </a:p>
      </dgm:t>
    </dgm:pt>
    <dgm:pt modelId="{97C5E7A7-2471-44FB-A22C-029A12C8E135}" type="parTrans" cxnId="{7EB90532-E3D3-415E-B645-58C07F97D4D0}">
      <dgm:prSet/>
      <dgm:spPr/>
      <dgm:t>
        <a:bodyPr/>
        <a:lstStyle/>
        <a:p>
          <a:endParaRPr lang="en-GB"/>
        </a:p>
      </dgm:t>
    </dgm:pt>
    <dgm:pt modelId="{DC609A4D-CA2A-4122-B700-12075FB06730}" type="sibTrans" cxnId="{7EB90532-E3D3-415E-B645-58C07F97D4D0}">
      <dgm:prSet/>
      <dgm:spPr/>
      <dgm:t>
        <a:bodyPr/>
        <a:lstStyle/>
        <a:p>
          <a:endParaRPr lang="en-GB"/>
        </a:p>
      </dgm:t>
    </dgm:pt>
    <dgm:pt modelId="{7E42BA28-A3ED-4F12-8FE0-1120D03C0BA1}" type="pres">
      <dgm:prSet presAssocID="{C4305DB4-68CC-43D5-A685-A9AB2FC9B196}" presName="linearFlow" presStyleCnt="0">
        <dgm:presLayoutVars>
          <dgm:dir/>
          <dgm:animLvl val="lvl"/>
          <dgm:resizeHandles val="exact"/>
        </dgm:presLayoutVars>
      </dgm:prSet>
      <dgm:spPr/>
    </dgm:pt>
    <dgm:pt modelId="{04FBC135-15ED-4E6B-ACCC-00EF4D3A579E}" type="pres">
      <dgm:prSet presAssocID="{B354C68F-419F-49C2-A208-701F6727A839}" presName="composite" presStyleCnt="0"/>
      <dgm:spPr/>
    </dgm:pt>
    <dgm:pt modelId="{7DEE2728-1F30-4F5D-85C1-4B7F39F22C5B}" type="pres">
      <dgm:prSet presAssocID="{B354C68F-419F-49C2-A208-701F6727A839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607A1F30-FB02-4435-A185-936F809FC595}" type="pres">
      <dgm:prSet presAssocID="{B354C68F-419F-49C2-A208-701F6727A839}" presName="descendantText" presStyleLbl="alignAcc1" presStyleIdx="0" presStyleCnt="3">
        <dgm:presLayoutVars>
          <dgm:bulletEnabled val="1"/>
        </dgm:presLayoutVars>
      </dgm:prSet>
      <dgm:spPr/>
    </dgm:pt>
    <dgm:pt modelId="{2A8E9D1D-5C92-4500-8E82-C87C50712E10}" type="pres">
      <dgm:prSet presAssocID="{79078372-3471-487A-A724-26BA95E75B0B}" presName="sp" presStyleCnt="0"/>
      <dgm:spPr/>
    </dgm:pt>
    <dgm:pt modelId="{7D1C8634-3A04-4D06-ADD1-9886CEBE6021}" type="pres">
      <dgm:prSet presAssocID="{3F6F2AD1-FD2A-4AA4-B0FD-27D90198BC80}" presName="composite" presStyleCnt="0"/>
      <dgm:spPr/>
    </dgm:pt>
    <dgm:pt modelId="{D8F62D6E-CF7A-465B-8C5A-4DE56A639635}" type="pres">
      <dgm:prSet presAssocID="{3F6F2AD1-FD2A-4AA4-B0FD-27D90198BC80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F47AB509-E0EE-4A0B-8C01-CE383ED47460}" type="pres">
      <dgm:prSet presAssocID="{3F6F2AD1-FD2A-4AA4-B0FD-27D90198BC80}" presName="descendantText" presStyleLbl="alignAcc1" presStyleIdx="1" presStyleCnt="3">
        <dgm:presLayoutVars>
          <dgm:bulletEnabled val="1"/>
        </dgm:presLayoutVars>
      </dgm:prSet>
      <dgm:spPr/>
    </dgm:pt>
    <dgm:pt modelId="{124401B6-A99D-4AEF-9334-843BA1558A6B}" type="pres">
      <dgm:prSet presAssocID="{8198FB14-369E-4D19-A177-26103787EBA5}" presName="sp" presStyleCnt="0"/>
      <dgm:spPr/>
    </dgm:pt>
    <dgm:pt modelId="{0BB65508-E7A9-4B7C-AB14-95DF2DFE4681}" type="pres">
      <dgm:prSet presAssocID="{23399740-C648-4E09-B555-294C23C11CA1}" presName="composite" presStyleCnt="0"/>
      <dgm:spPr/>
    </dgm:pt>
    <dgm:pt modelId="{6903A067-0F7E-4013-9B14-B99DB22BEF06}" type="pres">
      <dgm:prSet presAssocID="{23399740-C648-4E09-B555-294C23C11CA1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F0F5EFD4-AE60-4C2C-97CC-97F85B1E348E}" type="pres">
      <dgm:prSet presAssocID="{23399740-C648-4E09-B555-294C23C11CA1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CC8DCF0B-20E0-4E26-9C23-8C0F410FBCDD}" type="presOf" srcId="{5B1DFDB6-E10F-4591-833D-E88ED628A0B6}" destId="{F47AB509-E0EE-4A0B-8C01-CE383ED47460}" srcOrd="0" destOrd="0" presId="urn:microsoft.com/office/officeart/2005/8/layout/chevron2"/>
    <dgm:cxn modelId="{76F01D16-ACBA-41FC-8E57-128EEB6D1838}" type="presOf" srcId="{23399740-C648-4E09-B555-294C23C11CA1}" destId="{6903A067-0F7E-4013-9B14-B99DB22BEF06}" srcOrd="0" destOrd="0" presId="urn:microsoft.com/office/officeart/2005/8/layout/chevron2"/>
    <dgm:cxn modelId="{BF562F20-0AE3-4F68-88FB-46C14F9AFB40}" type="presOf" srcId="{C4305DB4-68CC-43D5-A685-A9AB2FC9B196}" destId="{7E42BA28-A3ED-4F12-8FE0-1120D03C0BA1}" srcOrd="0" destOrd="0" presId="urn:microsoft.com/office/officeart/2005/8/layout/chevron2"/>
    <dgm:cxn modelId="{ACF13B20-EB4B-4E89-9B03-9E0EC3237BE6}" type="presOf" srcId="{FFD72340-F3FB-48AB-9C86-5D089C4A5377}" destId="{607A1F30-FB02-4435-A185-936F809FC595}" srcOrd="0" destOrd="1" presId="urn:microsoft.com/office/officeart/2005/8/layout/chevron2"/>
    <dgm:cxn modelId="{7EB90532-E3D3-415E-B645-58C07F97D4D0}" srcId="{23399740-C648-4E09-B555-294C23C11CA1}" destId="{D84334CB-53BF-4B86-965E-A02E80D0B88A}" srcOrd="1" destOrd="0" parTransId="{97C5E7A7-2471-44FB-A22C-029A12C8E135}" sibTransId="{DC609A4D-CA2A-4122-B700-12075FB06730}"/>
    <dgm:cxn modelId="{5EBFCA39-6FA3-4992-935C-B9CE09DF6922}" srcId="{C4305DB4-68CC-43D5-A685-A9AB2FC9B196}" destId="{3F6F2AD1-FD2A-4AA4-B0FD-27D90198BC80}" srcOrd="1" destOrd="0" parTransId="{53DC598C-4EFC-48C6-94C7-012CB702DBAC}" sibTransId="{8198FB14-369E-4D19-A177-26103787EBA5}"/>
    <dgm:cxn modelId="{692B393E-AC92-4D9E-9533-340CCFCFFE5A}" srcId="{3F6F2AD1-FD2A-4AA4-B0FD-27D90198BC80}" destId="{5B1DFDB6-E10F-4591-833D-E88ED628A0B6}" srcOrd="0" destOrd="0" parTransId="{AFFE9774-AB1E-4003-A643-67E0D007F147}" sibTransId="{2F9A5EC0-92BB-4DF7-B631-5A81C2F3CF3D}"/>
    <dgm:cxn modelId="{077FFC40-7758-4D35-997D-107523D1DD45}" type="presOf" srcId="{3F6F2AD1-FD2A-4AA4-B0FD-27D90198BC80}" destId="{D8F62D6E-CF7A-465B-8C5A-4DE56A639635}" srcOrd="0" destOrd="0" presId="urn:microsoft.com/office/officeart/2005/8/layout/chevron2"/>
    <dgm:cxn modelId="{4A22D762-F9CB-42CB-8902-2AC3DD3A11C6}" srcId="{B354C68F-419F-49C2-A208-701F6727A839}" destId="{FFD72340-F3FB-48AB-9C86-5D089C4A5377}" srcOrd="1" destOrd="0" parTransId="{6E3412EE-F56C-49B8-9EC8-CD19B8BF9069}" sibTransId="{85376772-5C53-4C9C-903B-26D46241C040}"/>
    <dgm:cxn modelId="{1CC8F34C-2E7E-4337-A39C-6784AAAFFDBE}" type="presOf" srcId="{DDBE6E85-8A59-4111-B964-C05B6064F0F9}" destId="{F47AB509-E0EE-4A0B-8C01-CE383ED47460}" srcOrd="0" destOrd="1" presId="urn:microsoft.com/office/officeart/2005/8/layout/chevron2"/>
    <dgm:cxn modelId="{385B8787-40C1-40B7-AB8E-7B0D68A65875}" type="presOf" srcId="{D84334CB-53BF-4B86-965E-A02E80D0B88A}" destId="{F0F5EFD4-AE60-4C2C-97CC-97F85B1E348E}" srcOrd="0" destOrd="1" presId="urn:microsoft.com/office/officeart/2005/8/layout/chevron2"/>
    <dgm:cxn modelId="{E78FA28A-5646-4294-AE5F-FACBF28EA02D}" type="presOf" srcId="{67404FDF-1547-46EF-99E2-63AB4734A2F4}" destId="{607A1F30-FB02-4435-A185-936F809FC595}" srcOrd="0" destOrd="0" presId="urn:microsoft.com/office/officeart/2005/8/layout/chevron2"/>
    <dgm:cxn modelId="{D7EB75B7-A1B0-43F7-94B6-AB03B37BCA09}" srcId="{C4305DB4-68CC-43D5-A685-A9AB2FC9B196}" destId="{23399740-C648-4E09-B555-294C23C11CA1}" srcOrd="2" destOrd="0" parTransId="{CCFFBD41-DAFC-4863-9EC3-AE3013673C76}" sibTransId="{25A9BE33-40DC-4AF2-A9FE-87120C055048}"/>
    <dgm:cxn modelId="{1AF57AB9-733A-4F58-ACF8-96C1E0FDAB37}" type="presOf" srcId="{08EBE820-ADF7-431F-B905-07A185443E4F}" destId="{F0F5EFD4-AE60-4C2C-97CC-97F85B1E348E}" srcOrd="0" destOrd="0" presId="urn:microsoft.com/office/officeart/2005/8/layout/chevron2"/>
    <dgm:cxn modelId="{8E4750DC-8B8C-4B09-82A3-FA5FCBDB2A9F}" srcId="{B354C68F-419F-49C2-A208-701F6727A839}" destId="{67404FDF-1547-46EF-99E2-63AB4734A2F4}" srcOrd="0" destOrd="0" parTransId="{326940FD-4630-40D7-BF77-3181AF22D4E5}" sibTransId="{5F5C0506-8F11-4876-8AE4-08BF76C855EB}"/>
    <dgm:cxn modelId="{593621DE-5A9D-4CFA-9488-7213D7DCAB97}" srcId="{C4305DB4-68CC-43D5-A685-A9AB2FC9B196}" destId="{B354C68F-419F-49C2-A208-701F6727A839}" srcOrd="0" destOrd="0" parTransId="{3B18A929-FE80-4292-9D80-57821EE07D82}" sibTransId="{79078372-3471-487A-A724-26BA95E75B0B}"/>
    <dgm:cxn modelId="{1BF675DE-BC5C-4DBF-AB2C-E05DB77CB30D}" srcId="{23399740-C648-4E09-B555-294C23C11CA1}" destId="{08EBE820-ADF7-431F-B905-07A185443E4F}" srcOrd="0" destOrd="0" parTransId="{7558B5A8-B71B-452E-859C-3CEC8856E250}" sibTransId="{E0EFF2ED-8A42-40AE-9344-30C6F860E78C}"/>
    <dgm:cxn modelId="{E7DA65EB-0AE7-408B-8DE5-F8B4FA1B8DA0}" srcId="{3F6F2AD1-FD2A-4AA4-B0FD-27D90198BC80}" destId="{DDBE6E85-8A59-4111-B964-C05B6064F0F9}" srcOrd="1" destOrd="0" parTransId="{6600C22F-BEFE-4C3A-941F-5ECBE3686547}" sibTransId="{5D3E03FE-5046-49EC-B187-467DDCD20F8A}"/>
    <dgm:cxn modelId="{8B37FAF2-E942-4E46-AC63-59CD7BC5FE57}" type="presOf" srcId="{B354C68F-419F-49C2-A208-701F6727A839}" destId="{7DEE2728-1F30-4F5D-85C1-4B7F39F22C5B}" srcOrd="0" destOrd="0" presId="urn:microsoft.com/office/officeart/2005/8/layout/chevron2"/>
    <dgm:cxn modelId="{C91EF480-C3DE-4DCF-84C6-0FF05D55314E}" type="presParOf" srcId="{7E42BA28-A3ED-4F12-8FE0-1120D03C0BA1}" destId="{04FBC135-15ED-4E6B-ACCC-00EF4D3A579E}" srcOrd="0" destOrd="0" presId="urn:microsoft.com/office/officeart/2005/8/layout/chevron2"/>
    <dgm:cxn modelId="{1B8C1888-9B2A-4C2F-96E1-FB7A23146060}" type="presParOf" srcId="{04FBC135-15ED-4E6B-ACCC-00EF4D3A579E}" destId="{7DEE2728-1F30-4F5D-85C1-4B7F39F22C5B}" srcOrd="0" destOrd="0" presId="urn:microsoft.com/office/officeart/2005/8/layout/chevron2"/>
    <dgm:cxn modelId="{D60AE0D2-8808-499B-9E71-32A628980FFB}" type="presParOf" srcId="{04FBC135-15ED-4E6B-ACCC-00EF4D3A579E}" destId="{607A1F30-FB02-4435-A185-936F809FC595}" srcOrd="1" destOrd="0" presId="urn:microsoft.com/office/officeart/2005/8/layout/chevron2"/>
    <dgm:cxn modelId="{B069B654-3442-42C4-873A-9480B753134C}" type="presParOf" srcId="{7E42BA28-A3ED-4F12-8FE0-1120D03C0BA1}" destId="{2A8E9D1D-5C92-4500-8E82-C87C50712E10}" srcOrd="1" destOrd="0" presId="urn:microsoft.com/office/officeart/2005/8/layout/chevron2"/>
    <dgm:cxn modelId="{413A6F0A-A42D-4901-97EA-A5A12279C077}" type="presParOf" srcId="{7E42BA28-A3ED-4F12-8FE0-1120D03C0BA1}" destId="{7D1C8634-3A04-4D06-ADD1-9886CEBE6021}" srcOrd="2" destOrd="0" presId="urn:microsoft.com/office/officeart/2005/8/layout/chevron2"/>
    <dgm:cxn modelId="{83749396-0F99-458C-B5C7-670757E60AE6}" type="presParOf" srcId="{7D1C8634-3A04-4D06-ADD1-9886CEBE6021}" destId="{D8F62D6E-CF7A-465B-8C5A-4DE56A639635}" srcOrd="0" destOrd="0" presId="urn:microsoft.com/office/officeart/2005/8/layout/chevron2"/>
    <dgm:cxn modelId="{B44F4DE7-CFED-426C-866A-A7FACE278C08}" type="presParOf" srcId="{7D1C8634-3A04-4D06-ADD1-9886CEBE6021}" destId="{F47AB509-E0EE-4A0B-8C01-CE383ED47460}" srcOrd="1" destOrd="0" presId="urn:microsoft.com/office/officeart/2005/8/layout/chevron2"/>
    <dgm:cxn modelId="{F8A8668C-0FAC-4525-B8C3-AC65EC72E9EB}" type="presParOf" srcId="{7E42BA28-A3ED-4F12-8FE0-1120D03C0BA1}" destId="{124401B6-A99D-4AEF-9334-843BA1558A6B}" srcOrd="3" destOrd="0" presId="urn:microsoft.com/office/officeart/2005/8/layout/chevron2"/>
    <dgm:cxn modelId="{E1F253FB-7A09-480C-9C83-521120DBDD63}" type="presParOf" srcId="{7E42BA28-A3ED-4F12-8FE0-1120D03C0BA1}" destId="{0BB65508-E7A9-4B7C-AB14-95DF2DFE4681}" srcOrd="4" destOrd="0" presId="urn:microsoft.com/office/officeart/2005/8/layout/chevron2"/>
    <dgm:cxn modelId="{CB56C44C-BC8D-410D-8B45-59D294918C0A}" type="presParOf" srcId="{0BB65508-E7A9-4B7C-AB14-95DF2DFE4681}" destId="{6903A067-0F7E-4013-9B14-B99DB22BEF06}" srcOrd="0" destOrd="0" presId="urn:microsoft.com/office/officeart/2005/8/layout/chevron2"/>
    <dgm:cxn modelId="{28DB748E-947E-4542-B755-DC412C22F5B7}" type="presParOf" srcId="{0BB65508-E7A9-4B7C-AB14-95DF2DFE4681}" destId="{F0F5EFD4-AE60-4C2C-97CC-97F85B1E348E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5B9125-3091-4EC6-9560-6D51A3F4B962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1EE99F4-F2DE-4C0A-B699-D6482FF9B71B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Divisional court of the high court </a:t>
          </a:r>
          <a:endParaRPr lang="en-GB" dirty="0"/>
        </a:p>
      </dgm:t>
    </dgm:pt>
    <dgm:pt modelId="{2C29AE54-8516-46C9-8955-16CAB0815042}" type="parTrans" cxnId="{7BFB7FFE-8376-4BFD-9415-DE71C6457160}">
      <dgm:prSet/>
      <dgm:spPr/>
      <dgm:t>
        <a:bodyPr/>
        <a:lstStyle/>
        <a:p>
          <a:endParaRPr lang="en-GB"/>
        </a:p>
      </dgm:t>
    </dgm:pt>
    <dgm:pt modelId="{ABABD200-EB95-4A0C-9884-1442EDF9744A}" type="sibTrans" cxnId="{7BFB7FFE-8376-4BFD-9415-DE71C6457160}">
      <dgm:prSet/>
      <dgm:spPr/>
      <dgm:t>
        <a:bodyPr/>
        <a:lstStyle/>
        <a:p>
          <a:endParaRPr lang="en-GB"/>
        </a:p>
      </dgm:t>
    </dgm:pt>
    <dgm:pt modelId="{C01C7063-51D6-4B05-9DD8-D9B918A42C18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Bound by higher courts and past decisions.</a:t>
          </a:r>
          <a:endParaRPr lang="en-GB" dirty="0"/>
        </a:p>
      </dgm:t>
    </dgm:pt>
    <dgm:pt modelId="{34DCC965-03BE-415C-AE21-4C692AF9ABB7}" type="parTrans" cxnId="{97E76886-E0A4-42AF-B94A-6F1DF588E082}">
      <dgm:prSet/>
      <dgm:spPr/>
      <dgm:t>
        <a:bodyPr/>
        <a:lstStyle/>
        <a:p>
          <a:endParaRPr lang="en-GB"/>
        </a:p>
      </dgm:t>
    </dgm:pt>
    <dgm:pt modelId="{2A0D7C44-6296-4CD8-9349-EA9CE14C9731}" type="sibTrans" cxnId="{97E76886-E0A4-42AF-B94A-6F1DF588E082}">
      <dgm:prSet/>
      <dgm:spPr/>
      <dgm:t>
        <a:bodyPr/>
        <a:lstStyle/>
        <a:p>
          <a:endParaRPr lang="en-GB"/>
        </a:p>
      </dgm:t>
    </dgm:pt>
    <dgm:pt modelId="{48FB07D6-2353-4993-A831-F6851ACF2B10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Binds the lower courts</a:t>
          </a:r>
          <a:endParaRPr lang="en-GB" dirty="0"/>
        </a:p>
      </dgm:t>
    </dgm:pt>
    <dgm:pt modelId="{C6903478-7A08-4894-AC04-9D74A91E4F29}" type="parTrans" cxnId="{5DC919F0-F74C-4FF1-8E06-C82E0F36AE2D}">
      <dgm:prSet/>
      <dgm:spPr/>
      <dgm:t>
        <a:bodyPr/>
        <a:lstStyle/>
        <a:p>
          <a:endParaRPr lang="en-GB"/>
        </a:p>
      </dgm:t>
    </dgm:pt>
    <dgm:pt modelId="{F1013DDE-7765-4986-9840-DC69E3308B6A}" type="sibTrans" cxnId="{5DC919F0-F74C-4FF1-8E06-C82E0F36AE2D}">
      <dgm:prSet/>
      <dgm:spPr/>
      <dgm:t>
        <a:bodyPr/>
        <a:lstStyle/>
        <a:p>
          <a:endParaRPr lang="en-GB"/>
        </a:p>
      </dgm:t>
    </dgm:pt>
    <dgm:pt modelId="{7835B666-B590-4652-AC37-79FE156DBC66}" type="pres">
      <dgm:prSet presAssocID="{455B9125-3091-4EC6-9560-6D51A3F4B962}" presName="linearFlow" presStyleCnt="0">
        <dgm:presLayoutVars>
          <dgm:dir/>
          <dgm:animLvl val="lvl"/>
          <dgm:resizeHandles val="exact"/>
        </dgm:presLayoutVars>
      </dgm:prSet>
      <dgm:spPr/>
    </dgm:pt>
    <dgm:pt modelId="{A0A781BC-2B1D-463B-98C9-3CA2B05ECB55}" type="pres">
      <dgm:prSet presAssocID="{D1EE99F4-F2DE-4C0A-B699-D6482FF9B71B}" presName="composite" presStyleCnt="0"/>
      <dgm:spPr/>
    </dgm:pt>
    <dgm:pt modelId="{BC1A09A1-ED1C-436B-B7E5-F7D6C60D7CD9}" type="pres">
      <dgm:prSet presAssocID="{D1EE99F4-F2DE-4C0A-B699-D6482FF9B71B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3B884098-EC3E-4D2B-9C6B-E4EB9B5DDC8D}" type="pres">
      <dgm:prSet presAssocID="{D1EE99F4-F2DE-4C0A-B699-D6482FF9B71B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116ABE20-EB7A-4B46-BE1F-69535BA9FD00}" type="presOf" srcId="{455B9125-3091-4EC6-9560-6D51A3F4B962}" destId="{7835B666-B590-4652-AC37-79FE156DBC66}" srcOrd="0" destOrd="0" presId="urn:microsoft.com/office/officeart/2005/8/layout/chevron2"/>
    <dgm:cxn modelId="{9B44AA5E-586A-4579-A5A0-256B2A9359E8}" type="presOf" srcId="{C01C7063-51D6-4B05-9DD8-D9B918A42C18}" destId="{3B884098-EC3E-4D2B-9C6B-E4EB9B5DDC8D}" srcOrd="0" destOrd="0" presId="urn:microsoft.com/office/officeart/2005/8/layout/chevron2"/>
    <dgm:cxn modelId="{4991D27E-A9FD-4928-B268-01A09335D899}" type="presOf" srcId="{D1EE99F4-F2DE-4C0A-B699-D6482FF9B71B}" destId="{BC1A09A1-ED1C-436B-B7E5-F7D6C60D7CD9}" srcOrd="0" destOrd="0" presId="urn:microsoft.com/office/officeart/2005/8/layout/chevron2"/>
    <dgm:cxn modelId="{97E76886-E0A4-42AF-B94A-6F1DF588E082}" srcId="{D1EE99F4-F2DE-4C0A-B699-D6482FF9B71B}" destId="{C01C7063-51D6-4B05-9DD8-D9B918A42C18}" srcOrd="0" destOrd="0" parTransId="{34DCC965-03BE-415C-AE21-4C692AF9ABB7}" sibTransId="{2A0D7C44-6296-4CD8-9349-EA9CE14C9731}"/>
    <dgm:cxn modelId="{5DC919F0-F74C-4FF1-8E06-C82E0F36AE2D}" srcId="{D1EE99F4-F2DE-4C0A-B699-D6482FF9B71B}" destId="{48FB07D6-2353-4993-A831-F6851ACF2B10}" srcOrd="1" destOrd="0" parTransId="{C6903478-7A08-4894-AC04-9D74A91E4F29}" sibTransId="{F1013DDE-7765-4986-9840-DC69E3308B6A}"/>
    <dgm:cxn modelId="{70AC07FE-BA48-414D-800F-8968D18C996C}" type="presOf" srcId="{48FB07D6-2353-4993-A831-F6851ACF2B10}" destId="{3B884098-EC3E-4D2B-9C6B-E4EB9B5DDC8D}" srcOrd="0" destOrd="1" presId="urn:microsoft.com/office/officeart/2005/8/layout/chevron2"/>
    <dgm:cxn modelId="{7BFB7FFE-8376-4BFD-9415-DE71C6457160}" srcId="{455B9125-3091-4EC6-9560-6D51A3F4B962}" destId="{D1EE99F4-F2DE-4C0A-B699-D6482FF9B71B}" srcOrd="0" destOrd="0" parTransId="{2C29AE54-8516-46C9-8955-16CAB0815042}" sibTransId="{ABABD200-EB95-4A0C-9884-1442EDF9744A}"/>
    <dgm:cxn modelId="{092606DE-6283-4940-BF16-66EB1C39ADF5}" type="presParOf" srcId="{7835B666-B590-4652-AC37-79FE156DBC66}" destId="{A0A781BC-2B1D-463B-98C9-3CA2B05ECB55}" srcOrd="0" destOrd="0" presId="urn:microsoft.com/office/officeart/2005/8/layout/chevron2"/>
    <dgm:cxn modelId="{1B87CE1A-33A8-4731-8986-63AFB290695C}" type="presParOf" srcId="{A0A781BC-2B1D-463B-98C9-3CA2B05ECB55}" destId="{BC1A09A1-ED1C-436B-B7E5-F7D6C60D7CD9}" srcOrd="0" destOrd="0" presId="urn:microsoft.com/office/officeart/2005/8/layout/chevron2"/>
    <dgm:cxn modelId="{DC37F3D8-21C9-462D-A02F-BE6A582638A6}" type="presParOf" srcId="{A0A781BC-2B1D-463B-98C9-3CA2B05ECB55}" destId="{3B884098-EC3E-4D2B-9C6B-E4EB9B5DDC8D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EE2728-1F30-4F5D-85C1-4B7F39F22C5B}">
      <dsp:nvSpPr>
        <dsp:cNvPr id="0" name=""/>
        <dsp:cNvSpPr/>
      </dsp:nvSpPr>
      <dsp:spPr>
        <a:xfrm rot="5400000">
          <a:off x="-247927" y="249395"/>
          <a:ext cx="1652852" cy="115699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Elephant"/>
            </a:rPr>
            <a:t>Magistrates </a:t>
          </a:r>
          <a:endParaRPr lang="en-GB" sz="1400" kern="1200" dirty="0"/>
        </a:p>
      </dsp:txBody>
      <dsp:txXfrm rot="-5400000">
        <a:off x="1" y="579967"/>
        <a:ext cx="1156997" cy="495855"/>
      </dsp:txXfrm>
    </dsp:sp>
    <dsp:sp modelId="{607A1F30-FB02-4435-A185-936F809FC595}">
      <dsp:nvSpPr>
        <dsp:cNvPr id="0" name=""/>
        <dsp:cNvSpPr/>
      </dsp:nvSpPr>
      <dsp:spPr>
        <a:xfrm rot="5400000">
          <a:off x="4607367" y="-3448902"/>
          <a:ext cx="1074354" cy="79750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Elephant"/>
            </a:rPr>
            <a:t>Summary offences </a:t>
          </a:r>
          <a:endParaRPr lang="en-GB" sz="2800" kern="1200" dirty="0"/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Elephant"/>
            </a:rPr>
            <a:t>Not binding decisions.</a:t>
          </a:r>
          <a:endParaRPr lang="en-GB" sz="2800" kern="1200" dirty="0"/>
        </a:p>
      </dsp:txBody>
      <dsp:txXfrm rot="-5400000">
        <a:off x="1156997" y="53914"/>
        <a:ext cx="7922648" cy="969462"/>
      </dsp:txXfrm>
    </dsp:sp>
    <dsp:sp modelId="{D8F62D6E-CF7A-465B-8C5A-4DE56A639635}">
      <dsp:nvSpPr>
        <dsp:cNvPr id="0" name=""/>
        <dsp:cNvSpPr/>
      </dsp:nvSpPr>
      <dsp:spPr>
        <a:xfrm rot="5400000">
          <a:off x="-247927" y="1708692"/>
          <a:ext cx="1652852" cy="115699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Elephant"/>
            </a:rPr>
            <a:t>County court </a:t>
          </a:r>
          <a:endParaRPr lang="en-GB" sz="1400" kern="1200" dirty="0"/>
        </a:p>
      </dsp:txBody>
      <dsp:txXfrm rot="-5400000">
        <a:off x="1" y="2039264"/>
        <a:ext cx="1156997" cy="495855"/>
      </dsp:txXfrm>
    </dsp:sp>
    <dsp:sp modelId="{F47AB509-E0EE-4A0B-8C01-CE383ED47460}">
      <dsp:nvSpPr>
        <dsp:cNvPr id="0" name=""/>
        <dsp:cNvSpPr/>
      </dsp:nvSpPr>
      <dsp:spPr>
        <a:xfrm rot="5400000">
          <a:off x="4607367" y="-1989605"/>
          <a:ext cx="1074354" cy="79750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Elephant"/>
            </a:rPr>
            <a:t>Civil cases </a:t>
          </a:r>
          <a:endParaRPr lang="en-GB" sz="2800" kern="1200" dirty="0"/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Elephant"/>
            </a:rPr>
            <a:t>No binding decisions </a:t>
          </a:r>
          <a:endParaRPr lang="en-GB" sz="2800" kern="1200" dirty="0"/>
        </a:p>
      </dsp:txBody>
      <dsp:txXfrm rot="-5400000">
        <a:off x="1156997" y="1513211"/>
        <a:ext cx="7922648" cy="969462"/>
      </dsp:txXfrm>
    </dsp:sp>
    <dsp:sp modelId="{6903A067-0F7E-4013-9B14-B99DB22BEF06}">
      <dsp:nvSpPr>
        <dsp:cNvPr id="0" name=""/>
        <dsp:cNvSpPr/>
      </dsp:nvSpPr>
      <dsp:spPr>
        <a:xfrm rot="5400000">
          <a:off x="-247927" y="3167989"/>
          <a:ext cx="1652852" cy="115699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Elephant"/>
            </a:rPr>
            <a:t>Crown court </a:t>
          </a:r>
          <a:endParaRPr lang="en-GB" sz="1400" kern="1200" dirty="0"/>
        </a:p>
      </dsp:txBody>
      <dsp:txXfrm rot="-5400000">
        <a:off x="1" y="3498561"/>
        <a:ext cx="1156997" cy="495855"/>
      </dsp:txXfrm>
    </dsp:sp>
    <dsp:sp modelId="{F0F5EFD4-AE60-4C2C-97CC-97F85B1E348E}">
      <dsp:nvSpPr>
        <dsp:cNvPr id="0" name=""/>
        <dsp:cNvSpPr/>
      </dsp:nvSpPr>
      <dsp:spPr>
        <a:xfrm rot="5400000">
          <a:off x="4607367" y="-530309"/>
          <a:ext cx="1074354" cy="79750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Elephant"/>
            </a:rPr>
            <a:t>Magistrates (Appeal)</a:t>
          </a:r>
          <a:endParaRPr lang="en-GB" sz="2800" kern="1200" dirty="0"/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Elephant"/>
            </a:rPr>
            <a:t>Not binding persuasive</a:t>
          </a:r>
          <a:endParaRPr lang="en-GB" sz="2800" kern="1200" dirty="0"/>
        </a:p>
      </dsp:txBody>
      <dsp:txXfrm rot="-5400000">
        <a:off x="1156997" y="2972507"/>
        <a:ext cx="7922648" cy="9694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1A09A1-ED1C-436B-B7E5-F7D6C60D7CD9}">
      <dsp:nvSpPr>
        <dsp:cNvPr id="0" name=""/>
        <dsp:cNvSpPr/>
      </dsp:nvSpPr>
      <dsp:spPr>
        <a:xfrm rot="5400000">
          <a:off x="-237887" y="237887"/>
          <a:ext cx="1585915" cy="111014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Elephant"/>
            </a:rPr>
            <a:t>Divisional court of the high court </a:t>
          </a:r>
          <a:endParaRPr lang="en-GB" sz="1000" kern="1200" dirty="0"/>
        </a:p>
      </dsp:txBody>
      <dsp:txXfrm rot="-5400000">
        <a:off x="1" y="555069"/>
        <a:ext cx="1110140" cy="475775"/>
      </dsp:txXfrm>
    </dsp:sp>
    <dsp:sp modelId="{3B884098-EC3E-4D2B-9C6B-E4EB9B5DDC8D}">
      <dsp:nvSpPr>
        <dsp:cNvPr id="0" name=""/>
        <dsp:cNvSpPr/>
      </dsp:nvSpPr>
      <dsp:spPr>
        <a:xfrm rot="5400000">
          <a:off x="4608671" y="-3498530"/>
          <a:ext cx="1030844" cy="802790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>
              <a:latin typeface="Elephant"/>
            </a:rPr>
            <a:t>Bound by higher courts and past decisions.</a:t>
          </a:r>
          <a:endParaRPr lang="en-GB" sz="2700" kern="1200" dirty="0"/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>
              <a:latin typeface="Elephant"/>
            </a:rPr>
            <a:t>Binds the lower courts</a:t>
          </a:r>
          <a:endParaRPr lang="en-GB" sz="2700" kern="1200" dirty="0"/>
        </a:p>
      </dsp:txBody>
      <dsp:txXfrm rot="-5400000">
        <a:off x="1110140" y="50323"/>
        <a:ext cx="7977584" cy="9302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49852A6-C536-198B-0B36-808C24FAAF6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40B29C-E84A-E4D1-8998-1A961EC23BA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A5AE42-7DC1-8140-9B13-146984FDEF22}" type="datetimeFigureOut">
              <a:rPr lang="en-US" smtClean="0"/>
              <a:t>5/28/2024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CE4DE7-ED89-D264-F004-38F2DF4879D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7E8591-FF54-5A00-A703-95ABC16B78D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369B77-94AB-0344-9EBF-9DB9EE8D3AB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85974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F75F72-8950-AF4F-9381-1D26FB547EA1}" type="datetimeFigureOut">
              <a:rPr lang="en-US" smtClean="0"/>
              <a:t>5/28/2024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476F-A808-1F46-A368-07984F6DA22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4252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75476F-A808-1F46-A368-07984F6DA22E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22012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75476F-A808-1F46-A368-07984F6DA22E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02328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2.png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4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plant&#10;&#10;Description automatically generated">
            <a:extLst>
              <a:ext uri="{FF2B5EF4-FFF2-40B4-BE49-F238E27FC236}">
                <a16:creationId xmlns:a16="http://schemas.microsoft.com/office/drawing/2014/main" id="{A26D6E84-B5BE-5F3E-8B3F-1A46C7F307C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7210" y="0"/>
            <a:ext cx="8392026" cy="68580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F0A7E03F-5776-960D-3CA6-7CE62AC96693}"/>
              </a:ext>
            </a:extLst>
          </p:cNvPr>
          <p:cNvSpPr/>
          <p:nvPr userDrawn="1"/>
        </p:nvSpPr>
        <p:spPr>
          <a:xfrm>
            <a:off x="3300284" y="654912"/>
            <a:ext cx="5591432" cy="559143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A7464AF-3FD6-6193-CC95-A941ECE17B9D}"/>
              </a:ext>
            </a:extLst>
          </p:cNvPr>
          <p:cNvCxnSpPr>
            <a:cxnSpLocks/>
          </p:cNvCxnSpPr>
          <p:nvPr userDrawn="1"/>
        </p:nvCxnSpPr>
        <p:spPr>
          <a:xfrm>
            <a:off x="4359876" y="4300155"/>
            <a:ext cx="3472249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E5214731-3110-8D76-56DF-63353710419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9961" y="4157464"/>
            <a:ext cx="972078" cy="285381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516369FF-9501-1944-3E3F-46CBFD515D8D}"/>
              </a:ext>
            </a:extLst>
          </p:cNvPr>
          <p:cNvSpPr/>
          <p:nvPr userDrawn="1"/>
        </p:nvSpPr>
        <p:spPr>
          <a:xfrm>
            <a:off x="3447535" y="807312"/>
            <a:ext cx="5296930" cy="529693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AB1576B0-66ED-3F92-2AF8-4EF965E4E3F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9338" y="4814449"/>
            <a:ext cx="1668775" cy="162143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E576603-B88C-9F7F-98A5-E94BD2C23E63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0777" y="1164252"/>
            <a:ext cx="818801" cy="8455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9296" y="2660904"/>
            <a:ext cx="6693408" cy="1088136"/>
          </a:xfrm>
        </p:spPr>
        <p:txBody>
          <a:bodyPr anchor="b">
            <a:noAutofit/>
          </a:bodyPr>
          <a:lstStyle>
            <a:lvl1pPr algn="ctr">
              <a:defRPr sz="4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96384" y="2267712"/>
            <a:ext cx="2999232" cy="43891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fabric&#10;&#10;Description automatically generated">
            <a:extLst>
              <a:ext uri="{FF2B5EF4-FFF2-40B4-BE49-F238E27FC236}">
                <a16:creationId xmlns:a16="http://schemas.microsoft.com/office/drawing/2014/main" id="{ABAD6905-AD97-1EAF-A4A3-D0BB13B1280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3BCB4CA-03FB-81F4-F8A2-FA9C0DBDEB11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138EDBF7-FA56-2BF9-ECFA-6C39FEE8F885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59852" flipH="1">
            <a:off x="1760954" y="2048834"/>
            <a:ext cx="1230524" cy="22873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3880" y="978408"/>
            <a:ext cx="3749040" cy="13258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9BEB2D80-6263-5794-6A1A-CFF345F7A9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83880" y="2194560"/>
            <a:ext cx="3749040" cy="4306824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Clr>
                <a:srgbClr val="73292A"/>
              </a:buClr>
              <a:buNone/>
              <a:defRPr sz="2400"/>
            </a:lvl1pPr>
            <a:lvl2pPr marL="228600">
              <a:buClr>
                <a:srgbClr val="73292A"/>
              </a:buClr>
              <a:defRPr sz="2000"/>
            </a:lvl2pPr>
            <a:lvl3pPr marL="685800">
              <a:buClr>
                <a:srgbClr val="73292A"/>
              </a:buClr>
              <a:defRPr sz="1800"/>
            </a:lvl3pPr>
            <a:lvl4pPr marL="1143000">
              <a:buClr>
                <a:srgbClr val="73292A"/>
              </a:buClr>
              <a:defRPr sz="1600"/>
            </a:lvl4pPr>
            <a:lvl5pPr marL="1600200">
              <a:buClr>
                <a:srgbClr val="73292A"/>
              </a:buCl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0FE36A83-31CF-DF76-5708-55ED9FB707E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sp>
        <p:nvSpPr>
          <p:cNvPr id="11" name="Text Placeholder 33">
            <a:extLst>
              <a:ext uri="{FF2B5EF4-FFF2-40B4-BE49-F238E27FC236}">
                <a16:creationId xmlns:a16="http://schemas.microsoft.com/office/drawing/2014/main" id="{5BF6365E-74A9-6D7B-5F20-7C29F29017E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25296" y="1426464"/>
            <a:ext cx="3922776" cy="4242816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30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953980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BB4DE27-1913-8274-9943-46641EA0DAB7}"/>
              </a:ext>
            </a:extLst>
          </p:cNvPr>
          <p:cNvSpPr/>
          <p:nvPr userDrawn="1"/>
        </p:nvSpPr>
        <p:spPr>
          <a:xfrm>
            <a:off x="1174276" y="-756"/>
            <a:ext cx="9843449" cy="56904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1AB4A-AE17-BFA4-697C-75EC6407E147}"/>
              </a:ext>
            </a:extLst>
          </p:cNvPr>
          <p:cNvSpPr/>
          <p:nvPr userDrawn="1"/>
        </p:nvSpPr>
        <p:spPr>
          <a:xfrm>
            <a:off x="1604189" y="-13446"/>
            <a:ext cx="8983623" cy="52577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C7F01FE-99A8-35BD-05A1-6D93A2578EB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2833" y="5110810"/>
            <a:ext cx="1207554" cy="35451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66660DF-FD7A-4340-E854-B4680A6B88C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202474" y="-1953000"/>
            <a:ext cx="1485900" cy="5372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8028" y="1389888"/>
            <a:ext cx="8695944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516" y="2651760"/>
            <a:ext cx="7744968" cy="269748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ctr">
              <a:lnSpc>
                <a:spcPct val="100000"/>
              </a:lnSpc>
              <a:defRPr sz="18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2F05D25C-B703-1868-603E-D468EF44D79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D8FDB2CC-A975-BC07-042A-228D387E516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0268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8ADFA29-47E3-2E16-12B7-D8031DC04C0D}"/>
              </a:ext>
            </a:extLst>
          </p:cNvPr>
          <p:cNvSpPr/>
          <p:nvPr userDrawn="1"/>
        </p:nvSpPr>
        <p:spPr>
          <a:xfrm>
            <a:off x="0" y="3377183"/>
            <a:ext cx="12192000" cy="23265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close up of a plant&#10;&#10;Description automatically generated with low confidence">
            <a:extLst>
              <a:ext uri="{FF2B5EF4-FFF2-40B4-BE49-F238E27FC236}">
                <a16:creationId xmlns:a16="http://schemas.microsoft.com/office/drawing/2014/main" id="{D373DB44-C887-96AC-D32D-B7656F28FB9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87322" y="3187511"/>
            <a:ext cx="1422400" cy="5283200"/>
          </a:xfrm>
          <a:prstGeom prst="rect">
            <a:avLst/>
          </a:prstGeom>
        </p:spPr>
      </p:pic>
      <p:pic>
        <p:nvPicPr>
          <p:cNvPr id="9" name="Picture 8" descr="A picture containing bedclothes, fabric&#10;&#10;Description automatically generated">
            <a:extLst>
              <a:ext uri="{FF2B5EF4-FFF2-40B4-BE49-F238E27FC236}">
                <a16:creationId xmlns:a16="http://schemas.microsoft.com/office/drawing/2014/main" id="{6A080FF9-A96B-AA38-428D-5F2CF533D06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400022" y="287485"/>
            <a:ext cx="1485900" cy="53721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25150280-02E2-686D-A130-65EBDA15EF13}"/>
              </a:ext>
            </a:extLst>
          </p:cNvPr>
          <p:cNvSpPr/>
          <p:nvPr userDrawn="1"/>
        </p:nvSpPr>
        <p:spPr>
          <a:xfrm>
            <a:off x="232651" y="3633264"/>
            <a:ext cx="11740896" cy="178975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Gill Sans Light" panose="020B0302020104020203" pitchFamily="34" charset="-79"/>
              <a:cs typeface="Gill Sans Light" panose="020B0302020104020203" pitchFamily="34" charset="-79"/>
            </a:endParaRPr>
          </a:p>
        </p:txBody>
      </p:sp>
      <p:pic>
        <p:nvPicPr>
          <p:cNvPr id="15" name="Picture 14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3DD4D68C-6665-333E-98E8-785116A05A7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590193">
            <a:off x="6957396" y="5090392"/>
            <a:ext cx="856832" cy="832525"/>
          </a:xfrm>
          <a:prstGeom prst="rect">
            <a:avLst/>
          </a:prstGeom>
        </p:spPr>
      </p:pic>
      <p:pic>
        <p:nvPicPr>
          <p:cNvPr id="17" name="Picture 16" descr="A picture containing text&#10;&#10;Description automatically generated">
            <a:extLst>
              <a:ext uri="{FF2B5EF4-FFF2-40B4-BE49-F238E27FC236}">
                <a16:creationId xmlns:a16="http://schemas.microsoft.com/office/drawing/2014/main" id="{27E0939A-D971-0D79-9B6D-834913C959B2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2979" y="3252854"/>
            <a:ext cx="1206427" cy="62135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1153668" y="3977640"/>
            <a:ext cx="9884664" cy="731520"/>
          </a:xfrm>
        </p:spPr>
        <p:txBody>
          <a:bodyPr anchor="b"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 userDrawn="1">
            <p:ph type="body" idx="1"/>
          </p:nvPr>
        </p:nvSpPr>
        <p:spPr>
          <a:xfrm>
            <a:off x="1153668" y="4700016"/>
            <a:ext cx="9884664" cy="457200"/>
          </a:xfr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0999"/>
            <a:ext cx="10515600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70832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70EA9-DC14-D6B7-054C-51C9E1FE93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65A817-7911-6CCE-C2C4-2C8568F7F3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gree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0999"/>
            <a:ext cx="10515600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572000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70EA9-DC14-D6B7-054C-51C9E1FE93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65A817-7911-6CCE-C2C4-2C8568F7F3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5109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2F45E1C-47F6-0AF9-7468-BA613D681E1D}"/>
              </a:ext>
            </a:extLst>
          </p:cNvPr>
          <p:cNvSpPr/>
          <p:nvPr userDrawn="1"/>
        </p:nvSpPr>
        <p:spPr>
          <a:xfrm>
            <a:off x="0" y="1533950"/>
            <a:ext cx="12192000" cy="3790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picture containing fabric&#10;&#10;Description automatically generated">
            <a:extLst>
              <a:ext uri="{FF2B5EF4-FFF2-40B4-BE49-F238E27FC236}">
                <a16:creationId xmlns:a16="http://schemas.microsoft.com/office/drawing/2014/main" id="{AB9E0D8B-7031-366D-884B-EB3FABD78CA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056236" y="-1772981"/>
            <a:ext cx="2147050" cy="603966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859314F-DCEF-A5A7-C5D9-F0D39AAC9FFA}"/>
              </a:ext>
            </a:extLst>
          </p:cNvPr>
          <p:cNvSpPr/>
          <p:nvPr userDrawn="1"/>
        </p:nvSpPr>
        <p:spPr>
          <a:xfrm>
            <a:off x="225552" y="1796143"/>
            <a:ext cx="11740896" cy="3265714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DAAE5EB8-5B6B-6FA6-E6E7-D2F58FDFB4A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307543" y="-287017"/>
            <a:ext cx="1051334" cy="3866771"/>
          </a:xfrm>
          <a:prstGeom prst="rect">
            <a:avLst/>
          </a:prstGeom>
        </p:spPr>
      </p:pic>
      <p:pic>
        <p:nvPicPr>
          <p:cNvPr id="19" name="Picture 18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BB1368FF-AA1B-4423-30B1-BE082E6F19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2222" y="492338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456" y="2404872"/>
            <a:ext cx="8705088" cy="2002536"/>
          </a:xfrm>
        </p:spPr>
        <p:txBody>
          <a:bodyPr anchor="t"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43454" y="3964517"/>
            <a:ext cx="8705089" cy="457200"/>
          </a:xfr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24">
            <a:extLst>
              <a:ext uri="{FF2B5EF4-FFF2-40B4-BE49-F238E27FC236}">
                <a16:creationId xmlns:a16="http://schemas.microsoft.com/office/drawing/2014/main" id="{F5E2B84E-B4F2-ED93-8084-ECFC3B9C380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0149667" y="3189069"/>
            <a:ext cx="945473" cy="1936750"/>
          </a:xfrm>
        </p:spPr>
        <p:txBody>
          <a:bodyPr>
            <a:noAutofit/>
          </a:bodyPr>
          <a:lstStyle>
            <a:lvl1pPr marL="0" indent="0">
              <a:buNone/>
              <a:defRPr sz="140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28" name="Text Placeholder 24">
            <a:extLst>
              <a:ext uri="{FF2B5EF4-FFF2-40B4-BE49-F238E27FC236}">
                <a16:creationId xmlns:a16="http://schemas.microsoft.com/office/drawing/2014/main" id="{FDD82133-EB75-7E07-A9CE-730CB7F6CD3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033184" y="2136567"/>
            <a:ext cx="941832" cy="1936750"/>
          </a:xfrm>
        </p:spPr>
        <p:txBody>
          <a:bodyPr>
            <a:noAutofit/>
          </a:bodyPr>
          <a:lstStyle>
            <a:lvl1pPr marL="0" indent="0">
              <a:buNone/>
              <a:defRPr sz="140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3178703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1375868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26173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61950EAA-EB4E-8768-AFC9-A0356AECFE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328309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3828270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763663" y="3926721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19">
            <a:extLst>
              <a:ext uri="{FF2B5EF4-FFF2-40B4-BE49-F238E27FC236}">
                <a16:creationId xmlns:a16="http://schemas.microsoft.com/office/drawing/2014/main" id="{9E2E4E06-43E3-5309-A921-59117EDFEA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765799" y="4286611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6280672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16065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9">
            <a:extLst>
              <a:ext uri="{FF2B5EF4-FFF2-40B4-BE49-F238E27FC236}">
                <a16:creationId xmlns:a16="http://schemas.microsoft.com/office/drawing/2014/main" id="{D6CE30A5-8B65-384B-A8B9-6F711A52194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218201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17">
            <a:extLst>
              <a:ext uri="{FF2B5EF4-FFF2-40B4-BE49-F238E27FC236}">
                <a16:creationId xmlns:a16="http://schemas.microsoft.com/office/drawing/2014/main" id="{D1C71745-769D-8F16-2B61-EF5D4012F1E3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8733074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7" name="Text Placeholder 19">
            <a:extLst>
              <a:ext uri="{FF2B5EF4-FFF2-40B4-BE49-F238E27FC236}">
                <a16:creationId xmlns:a16="http://schemas.microsoft.com/office/drawing/2014/main" id="{D6D40AAC-2768-6F48-97AE-FD958D89FD8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666331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19">
            <a:extLst>
              <a:ext uri="{FF2B5EF4-FFF2-40B4-BE49-F238E27FC236}">
                <a16:creationId xmlns:a16="http://schemas.microsoft.com/office/drawing/2014/main" id="{85652007-C32E-173C-2A5F-B1C08D6140D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668467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AD4DF5-3AA4-926D-00B1-1C24F968F4A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EC206-AFEC-E74D-0522-B0D47B2E7A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687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168136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06424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61950EAA-EB4E-8768-AFC9-A0356AECFE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06424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Picture Placeholder 17">
            <a:extLst>
              <a:ext uri="{FF2B5EF4-FFF2-40B4-BE49-F238E27FC236}">
                <a16:creationId xmlns:a16="http://schemas.microsoft.com/office/drawing/2014/main" id="{B23EF08B-7D0C-7D96-413D-71C22E3F74D0}"/>
              </a:ext>
            </a:extLst>
          </p:cNvPr>
          <p:cNvSpPr>
            <a:spLocks noGrp="1" noChangeAspect="1"/>
          </p:cNvSpPr>
          <p:nvPr>
            <p:ph type="pic" sz="quarter" idx="26"/>
          </p:nvPr>
        </p:nvSpPr>
        <p:spPr>
          <a:xfrm>
            <a:off x="168136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5" name="Text Placeholder 19">
            <a:extLst>
              <a:ext uri="{FF2B5EF4-FFF2-40B4-BE49-F238E27FC236}">
                <a16:creationId xmlns:a16="http://schemas.microsoft.com/office/drawing/2014/main" id="{A6866782-6675-4F37-E5D2-68CB0191C1A7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106424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Text Placeholder 19">
            <a:extLst>
              <a:ext uri="{FF2B5EF4-FFF2-40B4-BE49-F238E27FC236}">
                <a16:creationId xmlns:a16="http://schemas.microsoft.com/office/drawing/2014/main" id="{9F53AB27-DDFA-AA5D-8253-546C9BBA9CE7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1106424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422675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639312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19">
            <a:extLst>
              <a:ext uri="{FF2B5EF4-FFF2-40B4-BE49-F238E27FC236}">
                <a16:creationId xmlns:a16="http://schemas.microsoft.com/office/drawing/2014/main" id="{9E2E4E06-43E3-5309-A921-59117EDFEA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639312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Picture Placeholder 17">
            <a:extLst>
              <a:ext uri="{FF2B5EF4-FFF2-40B4-BE49-F238E27FC236}">
                <a16:creationId xmlns:a16="http://schemas.microsoft.com/office/drawing/2014/main" id="{DD9CE7E9-3BC2-0321-457B-61D363708B38}"/>
              </a:ext>
            </a:extLst>
          </p:cNvPr>
          <p:cNvSpPr>
            <a:spLocks noGrp="1" noChangeAspect="1"/>
          </p:cNvSpPr>
          <p:nvPr>
            <p:ph type="pic" sz="quarter" idx="29"/>
          </p:nvPr>
        </p:nvSpPr>
        <p:spPr>
          <a:xfrm>
            <a:off x="422675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70DD1941-A469-A457-B987-E0E2C300A8AE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639312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19">
            <a:extLst>
              <a:ext uri="{FF2B5EF4-FFF2-40B4-BE49-F238E27FC236}">
                <a16:creationId xmlns:a16="http://schemas.microsoft.com/office/drawing/2014/main" id="{D6B84B7D-A7EC-6FE1-9925-F78AF0DE230F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639312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677214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172200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9">
            <a:extLst>
              <a:ext uri="{FF2B5EF4-FFF2-40B4-BE49-F238E27FC236}">
                <a16:creationId xmlns:a16="http://schemas.microsoft.com/office/drawing/2014/main" id="{D6CE30A5-8B65-384B-A8B9-6F711A52194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172200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Picture Placeholder 17">
            <a:extLst>
              <a:ext uri="{FF2B5EF4-FFF2-40B4-BE49-F238E27FC236}">
                <a16:creationId xmlns:a16="http://schemas.microsoft.com/office/drawing/2014/main" id="{AA1AC2FE-336D-4E7F-2C86-6A8C29BA8F90}"/>
              </a:ext>
            </a:extLst>
          </p:cNvPr>
          <p:cNvSpPr>
            <a:spLocks noGrp="1" noChangeAspect="1"/>
          </p:cNvSpPr>
          <p:nvPr>
            <p:ph type="pic" sz="quarter" idx="28"/>
          </p:nvPr>
        </p:nvSpPr>
        <p:spPr>
          <a:xfrm>
            <a:off x="677214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19">
            <a:extLst>
              <a:ext uri="{FF2B5EF4-FFF2-40B4-BE49-F238E27FC236}">
                <a16:creationId xmlns:a16="http://schemas.microsoft.com/office/drawing/2014/main" id="{FA370BF1-09EC-DBE1-5118-8A92A0F90BC4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172200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5089D72C-E865-F5D3-CB1E-050AEF684453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172200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17">
            <a:extLst>
              <a:ext uri="{FF2B5EF4-FFF2-40B4-BE49-F238E27FC236}">
                <a16:creationId xmlns:a16="http://schemas.microsoft.com/office/drawing/2014/main" id="{D1C71745-769D-8F16-2B61-EF5D4012F1E3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9317533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7" name="Text Placeholder 19">
            <a:extLst>
              <a:ext uri="{FF2B5EF4-FFF2-40B4-BE49-F238E27FC236}">
                <a16:creationId xmlns:a16="http://schemas.microsoft.com/office/drawing/2014/main" id="{D6D40AAC-2768-6F48-97AE-FD958D89FD8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705088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19">
            <a:extLst>
              <a:ext uri="{FF2B5EF4-FFF2-40B4-BE49-F238E27FC236}">
                <a16:creationId xmlns:a16="http://schemas.microsoft.com/office/drawing/2014/main" id="{85652007-C32E-173C-2A5F-B1C08D6140D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705088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Picture Placeholder 17">
            <a:extLst>
              <a:ext uri="{FF2B5EF4-FFF2-40B4-BE49-F238E27FC236}">
                <a16:creationId xmlns:a16="http://schemas.microsoft.com/office/drawing/2014/main" id="{4F7ECA98-24CD-8CC5-A3EC-BFF5E9B11748}"/>
              </a:ext>
            </a:extLst>
          </p:cNvPr>
          <p:cNvSpPr>
            <a:spLocks noGrp="1" noChangeAspect="1"/>
          </p:cNvSpPr>
          <p:nvPr>
            <p:ph type="pic" sz="quarter" idx="27"/>
          </p:nvPr>
        </p:nvSpPr>
        <p:spPr>
          <a:xfrm>
            <a:off x="9317533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2" name="Text Placeholder 19">
            <a:extLst>
              <a:ext uri="{FF2B5EF4-FFF2-40B4-BE49-F238E27FC236}">
                <a16:creationId xmlns:a16="http://schemas.microsoft.com/office/drawing/2014/main" id="{46CBECF2-D93E-3DF9-064C-CB4A3262B691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8705088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19">
            <a:extLst>
              <a:ext uri="{FF2B5EF4-FFF2-40B4-BE49-F238E27FC236}">
                <a16:creationId xmlns:a16="http://schemas.microsoft.com/office/drawing/2014/main" id="{71E06E16-A083-B853-8155-7FF97AD1DE8F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8705088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AD4DF5-3AA4-926D-00B1-1C24F968F4A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EC206-AFEC-E74D-0522-B0D47B2E7A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32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EB05881-FB11-43E8-CCDD-8C12CDB4FE47}"/>
              </a:ext>
            </a:extLst>
          </p:cNvPr>
          <p:cNvSpPr/>
          <p:nvPr userDrawn="1"/>
        </p:nvSpPr>
        <p:spPr>
          <a:xfrm>
            <a:off x="838199" y="196052"/>
            <a:ext cx="10515601" cy="16867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 descr="A picture containing fabric&#10;&#10;Description automatically generated">
            <a:extLst>
              <a:ext uri="{FF2B5EF4-FFF2-40B4-BE49-F238E27FC236}">
                <a16:creationId xmlns:a16="http://schemas.microsoft.com/office/drawing/2014/main" id="{A4941BBB-13FC-2ACE-1A50-C0F465531BD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14950" y="-64113"/>
            <a:ext cx="1562100" cy="43942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BE9E36-E9D5-3FA6-EE22-A6E5CE13C462}"/>
              </a:ext>
            </a:extLst>
          </p:cNvPr>
          <p:cNvSpPr/>
          <p:nvPr userDrawn="1"/>
        </p:nvSpPr>
        <p:spPr>
          <a:xfrm>
            <a:off x="995423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479E4054-0885-457B-35B3-A9B26ED9360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869421" y="459092"/>
            <a:ext cx="749300" cy="27559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4632"/>
            <a:ext cx="10515600" cy="1133856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990088"/>
            <a:ext cx="10515600" cy="3474720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C6C79F3B-6B68-BA3C-6CBE-C26E339E450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9D503431-982D-5D35-88BF-09474F76D65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1044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068407D-A1C4-B842-0C34-B2DE8AD312D3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A1AE7FB-DFC0-DCDA-47AD-6ED81A6427FA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7A4DFCBA-879E-D6C9-9F81-B4F9225423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562BF3-1BFC-6948-02E0-8A1C121C3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58D7F8-0920-52BA-580D-07249122876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6611EB-89A4-4C55-4032-4D0C418398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6963F99-41C3-5ED4-AAD8-B904145CC7E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75360" y="2615184"/>
            <a:ext cx="10241280" cy="33192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18034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2F7EB7A-F5B6-E308-68EE-3065E2B039A6}"/>
              </a:ext>
            </a:extLst>
          </p:cNvPr>
          <p:cNvSpPr/>
          <p:nvPr userDrawn="1"/>
        </p:nvSpPr>
        <p:spPr>
          <a:xfrm>
            <a:off x="0" y="0"/>
            <a:ext cx="4873752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6" name="Picture 35" descr="A close-up of a tree&#10;&#10;Description automatically generated with medium confidence">
            <a:extLst>
              <a:ext uri="{FF2B5EF4-FFF2-40B4-BE49-F238E27FC236}">
                <a16:creationId xmlns:a16="http://schemas.microsoft.com/office/drawing/2014/main" id="{FED57607-56F6-9FD5-F0A8-DE0BCFE896B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66459" flipH="1">
            <a:off x="2282032" y="1589693"/>
            <a:ext cx="970220" cy="22361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1072" y="978408"/>
            <a:ext cx="4974336" cy="13258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DEF26CDF-94D4-BA22-7D14-8D3289040C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1072" y="2322576"/>
            <a:ext cx="5065776" cy="448056"/>
          </a:xfrm>
        </p:spPr>
        <p:txBody>
          <a:bodyPr anchor="b">
            <a:normAutofit/>
          </a:bodyPr>
          <a:lstStyle>
            <a:lvl1pPr marL="0" indent="0">
              <a:buFont typeface="Arial" panose="020B0604020202020204" pitchFamily="34" charset="0"/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Content Placeholder 3">
            <a:extLst>
              <a:ext uri="{FF2B5EF4-FFF2-40B4-BE49-F238E27FC236}">
                <a16:creationId xmlns:a16="http://schemas.microsoft.com/office/drawing/2014/main" id="{0017BF0C-B2B7-932F-A9AE-5BFAE4AB5C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9612" y="2770632"/>
            <a:ext cx="5065776" cy="1554480"/>
          </a:xfrm>
        </p:spPr>
        <p:txBody>
          <a:bodyPr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1" name="Text Placeholder 4">
            <a:extLst>
              <a:ext uri="{FF2B5EF4-FFF2-40B4-BE49-F238E27FC236}">
                <a16:creationId xmlns:a16="http://schemas.microsoft.com/office/drawing/2014/main" id="{DEAB8B47-DF86-7C9F-F027-2D4D22B2EA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9612" y="4361688"/>
            <a:ext cx="5065776" cy="448056"/>
          </a:xfrm>
        </p:spPr>
        <p:txBody>
          <a:bodyPr anchor="b">
            <a:normAutofit/>
          </a:bodyPr>
          <a:lstStyle>
            <a:lvl1pPr marL="0" indent="0">
              <a:buFont typeface="Arial" panose="020B0604020202020204" pitchFamily="34" charset="0"/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9BEB2D80-6263-5794-6A1A-CFF345F7A9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9612" y="4791456"/>
            <a:ext cx="5065776" cy="1408176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38" name="Picture 37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5B08C513-7071-2499-7E9D-CFD5A027C09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19083" y="2260473"/>
            <a:ext cx="1245309" cy="2314810"/>
          </a:xfrm>
          <a:prstGeom prst="rect">
            <a:avLst/>
          </a:prstGeom>
        </p:spPr>
      </p:pic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BD46E6E9-39FE-B605-0786-F7F7E656F9B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6344" y="1426464"/>
            <a:ext cx="3922776" cy="4242816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30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88546F5-5752-9595-980A-9978EC65B179}"/>
              </a:ext>
            </a:extLst>
          </p:cNvPr>
          <p:cNvSpPr/>
          <p:nvPr userDrawn="1"/>
        </p:nvSpPr>
        <p:spPr>
          <a:xfrm>
            <a:off x="491679" y="319214"/>
            <a:ext cx="11208641" cy="58577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8B1DFD-B7E9-D65B-0A47-8D442617B0D0}"/>
              </a:ext>
            </a:extLst>
          </p:cNvPr>
          <p:cNvCxnSpPr>
            <a:cxnSpLocks/>
          </p:cNvCxnSpPr>
          <p:nvPr userDrawn="1"/>
        </p:nvCxnSpPr>
        <p:spPr>
          <a:xfrm>
            <a:off x="837235" y="1767119"/>
            <a:ext cx="10516564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4190CCC3-E5E8-9E96-318B-F3F62E2328D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5658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4712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4712" y="2629116"/>
            <a:ext cx="3200400" cy="3320861"/>
          </a:xfrm>
        </p:spPr>
        <p:txBody>
          <a:bodyPr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8848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8848" y="2629116"/>
            <a:ext cx="3200400" cy="3320861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F270D939-D128-D431-82CE-9C15D5A7AA9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09560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4AAE69C6-BB37-BC70-8424-BC928D19C91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09560" y="2629116"/>
            <a:ext cx="3200400" cy="3320861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9083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fabric&#10;&#10;Description automatically generated">
            <a:extLst>
              <a:ext uri="{FF2B5EF4-FFF2-40B4-BE49-F238E27FC236}">
                <a16:creationId xmlns:a16="http://schemas.microsoft.com/office/drawing/2014/main" id="{E0606CB6-3E28-F128-51B5-3786D740489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64BBC1B-7DD9-DA00-15CC-B446DA472005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C88A03B2-8C41-A023-CB90-5F79A1F01AF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pic>
        <p:nvPicPr>
          <p:cNvPr id="10" name="Picture 9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9EA6110C-517A-C447-DB03-9A264F112FB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9809" y="1695833"/>
            <a:ext cx="1155700" cy="4318000"/>
          </a:xfrm>
          <a:prstGeom prst="rect">
            <a:avLst/>
          </a:prstGeom>
        </p:spPr>
      </p:pic>
      <p:pic>
        <p:nvPicPr>
          <p:cNvPr id="12" name="Picture 11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DC4249CD-2B45-A435-5B21-CFA70421386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6749" y="381916"/>
            <a:ext cx="1155700" cy="431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A7568A0-F819-551E-4780-20A651246990}"/>
              </a:ext>
            </a:extLst>
          </p:cNvPr>
          <p:cNvSpPr/>
          <p:nvPr userDrawn="1"/>
        </p:nvSpPr>
        <p:spPr>
          <a:xfrm>
            <a:off x="1024128" y="2162946"/>
            <a:ext cx="3794760" cy="25369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11D903-56F9-B09B-0443-A76786804823}"/>
              </a:ext>
            </a:extLst>
          </p:cNvPr>
          <p:cNvSpPr/>
          <p:nvPr userDrawn="1"/>
        </p:nvSpPr>
        <p:spPr>
          <a:xfrm>
            <a:off x="1131655" y="2264499"/>
            <a:ext cx="3585549" cy="233542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D91551-9B41-0ACF-0BE6-9D174E695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2184" y="2889504"/>
            <a:ext cx="2852928" cy="1088136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545D3FB1-678F-0A9A-CCB6-435CE57DA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1312" y="2011680"/>
            <a:ext cx="2999232" cy="2843784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l">
              <a:lnSpc>
                <a:spcPct val="150000"/>
              </a:lnSpc>
              <a:defRPr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34824669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D362110-9E75-C1E6-F3D3-769A27CB658B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E61109-4A99-6337-9E7D-6AE0370E2A33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3B4663F-72DF-CD37-DE9D-C35DFB37E8B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C48BE494-2D3C-A618-4422-6EA949698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69ADF-8CD9-4E77-BB8D-70D8824C5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628461"/>
            <a:ext cx="5181600" cy="35485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628461"/>
            <a:ext cx="5181600" cy="35485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9B248-9F11-0A11-E6AF-776D371E14A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5EFD48A-F270-E4EE-7C35-F4304F3DDF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A7DEB86-4C56-EB31-FEEE-EC8AA99FB456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3C19EDA-96E7-C255-DFF9-F36A187EBACD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FAD938FE-3B63-4832-B610-64346C069FA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B38128B-385C-B928-A4A8-BD98929D3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AEF53B-C85C-47DB-ADE4-C1D9FA682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4FD38-14E5-4C36-B948-8BF3F794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DA4DA3-10C7-48A6-9B15-38222B8CAD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4E7EE-5B3B-427E-9807-020AEF8C7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2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20800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9" r:id="rId3"/>
    <p:sldLayoutId id="2147483651" r:id="rId4"/>
    <p:sldLayoutId id="2147483650" r:id="rId5"/>
    <p:sldLayoutId id="2147483663" r:id="rId6"/>
    <p:sldLayoutId id="2147483665" r:id="rId7"/>
    <p:sldLayoutId id="2147483660" r:id="rId8"/>
    <p:sldLayoutId id="2147483661" r:id="rId9"/>
    <p:sldLayoutId id="2147483662" r:id="rId10"/>
    <p:sldLayoutId id="2147483666" r:id="rId11"/>
    <p:sldLayoutId id="2147483653" r:id="rId12"/>
    <p:sldLayoutId id="2147483664" r:id="rId13"/>
    <p:sldLayoutId id="2147483667" r:id="rId14"/>
    <p:sldLayoutId id="2147483652" r:id="rId15"/>
    <p:sldLayoutId id="2147483654" r:id="rId16"/>
    <p:sldLayoutId id="2147483655" r:id="rId17"/>
    <p:sldLayoutId id="2147483656" r:id="rId18"/>
    <p:sldLayoutId id="2147483657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73292A"/>
        </a:buClr>
        <a:buFont typeface="Arial" panose="020B0604020202020204" pitchFamily="34" charset="0"/>
        <a:buChar char="•"/>
        <a:defRPr sz="2800" kern="1200">
          <a:solidFill>
            <a:schemeClr val="accent3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2400" kern="1200">
          <a:solidFill>
            <a:schemeClr val="accent3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2000" kern="1200">
          <a:solidFill>
            <a:schemeClr val="accent3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1800" kern="1200">
          <a:solidFill>
            <a:schemeClr val="accent3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18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5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microsoft.com/office/2007/relationships/media" Target="../media/media8.m4a"/><Relationship Id="rId1" Type="http://schemas.openxmlformats.org/officeDocument/2006/relationships/audio" Target="NULL" TargetMode="Externa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microsoft.com/office/2007/relationships/media" Target="../media/media14.m4a"/><Relationship Id="rId1" Type="http://schemas.openxmlformats.org/officeDocument/2006/relationships/audio" Target="NULL" TargetMode="External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1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1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1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4" Type="http://schemas.openxmlformats.org/officeDocument/2006/relationships/image" Target="../media/image1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4" Type="http://schemas.openxmlformats.org/officeDocument/2006/relationships/image" Target="../media/image1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4" Type="http://schemas.openxmlformats.org/officeDocument/2006/relationships/image" Target="../media/image1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4" Type="http://schemas.openxmlformats.org/officeDocument/2006/relationships/image" Target="../media/image1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4" Type="http://schemas.openxmlformats.org/officeDocument/2006/relationships/image" Target="../media/image1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4" Type="http://schemas.openxmlformats.org/officeDocument/2006/relationships/image" Target="../media/image1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4" Type="http://schemas.openxmlformats.org/officeDocument/2006/relationships/image" Target="../media/image15.png"/></Relationships>
</file>

<file path=ppt/slides/_rels/slide2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microsoft.com/office/2007/relationships/diagramDrawing" Target="../diagrams/drawing2.xml"/><Relationship Id="rId3" Type="http://schemas.openxmlformats.org/officeDocument/2006/relationships/slideLayout" Target="../slideLayouts/slideLayout17.xml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2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2.xml"/><Relationship Id="rId5" Type="http://schemas.openxmlformats.org/officeDocument/2006/relationships/diagramLayout" Target="../diagrams/layout1.xml"/><Relationship Id="rId10" Type="http://schemas.openxmlformats.org/officeDocument/2006/relationships/diagramLayout" Target="../diagrams/layout2.xml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Relationship Id="rId14" Type="http://schemas.openxmlformats.org/officeDocument/2006/relationships/image" Target="../media/image1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4" Type="http://schemas.openxmlformats.org/officeDocument/2006/relationships/image" Target="../media/image1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4" Type="http://schemas.openxmlformats.org/officeDocument/2006/relationships/image" Target="../media/image1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4" Type="http://schemas.openxmlformats.org/officeDocument/2006/relationships/image" Target="../media/image1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4" Type="http://schemas.openxmlformats.org/officeDocument/2006/relationships/image" Target="../media/image1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4" Type="http://schemas.openxmlformats.org/officeDocument/2006/relationships/image" Target="../media/image1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4" Type="http://schemas.openxmlformats.org/officeDocument/2006/relationships/image" Target="../media/image15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4" Type="http://schemas.openxmlformats.org/officeDocument/2006/relationships/image" Target="../media/image15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4" Type="http://schemas.openxmlformats.org/officeDocument/2006/relationships/image" Target="../media/image15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4" Type="http://schemas.openxmlformats.org/officeDocument/2006/relationships/image" Target="../media/image15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4" Type="http://schemas.openxmlformats.org/officeDocument/2006/relationships/image" Target="../media/image15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4" Type="http://schemas.openxmlformats.org/officeDocument/2006/relationships/image" Target="../media/image15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4180B-35BA-C28E-820F-59C84FBDD9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35560" y="3189991"/>
            <a:ext cx="6693408" cy="1088136"/>
          </a:xfrm>
        </p:spPr>
        <p:txBody>
          <a:bodyPr/>
          <a:lstStyle/>
          <a:p>
            <a:r>
              <a:rPr lang="en-US" sz="4000" b="1" i="1" u="sng" dirty="0"/>
              <a:t>The Government and the Judiciary.  </a:t>
            </a:r>
            <a:br>
              <a:rPr lang="en-US" sz="4400" b="1" i="1" u="sng" dirty="0"/>
            </a:br>
            <a:endParaRPr lang="en-US" sz="4400" b="1" i="1" u="sng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6260E8-21BF-1371-4767-5E86248A7A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82648" y="4625599"/>
            <a:ext cx="2999232" cy="438912"/>
          </a:xfrm>
        </p:spPr>
        <p:txBody>
          <a:bodyPr/>
          <a:lstStyle/>
          <a:p>
            <a:r>
              <a:rPr lang="en-US" dirty="0"/>
              <a:t>By Zita Draper ​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CB7044C-D91E-251B-54C3-0971A80363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3645" y="5733691"/>
            <a:ext cx="1033732" cy="1033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718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51"/>
    </mc:Choice>
    <mc:Fallback xmlns="">
      <p:transition spd="slow" advTm="104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0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90AC0D-F624-B281-1AB5-687E5F6B329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C</a:t>
            </a:r>
          </a:p>
        </p:txBody>
      </p:sp>
      <p:pic>
        <p:nvPicPr>
          <p:cNvPr id="10" name="Picture 9" descr="Floral leaf accent">
            <a:extLst>
              <a:ext uri="{FF2B5EF4-FFF2-40B4-BE49-F238E27FC236}">
                <a16:creationId xmlns:a16="http://schemas.microsoft.com/office/drawing/2014/main" id="{08A3395B-5659-47E4-8F54-71340961FF2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41633" flipH="1">
            <a:off x="1654192" y="3058939"/>
            <a:ext cx="1243661" cy="790090"/>
          </a:xfrm>
          <a:prstGeom prst="rect">
            <a:avLst/>
          </a:prstGeom>
        </p:spPr>
      </p:pic>
      <p:pic>
        <p:nvPicPr>
          <p:cNvPr id="1929" name="Picture 1928" descr="Floral leaf accent">
            <a:extLst>
              <a:ext uri="{FF2B5EF4-FFF2-40B4-BE49-F238E27FC236}">
                <a16:creationId xmlns:a16="http://schemas.microsoft.com/office/drawing/2014/main" id="{CF8E7A1B-4724-55CB-6FAD-D8E7562935E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7260" y="2304288"/>
            <a:ext cx="1791038" cy="203369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88C46-D0BC-4307-AE55-7601A139E7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689299" y="1394460"/>
            <a:ext cx="3749040" cy="43068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US" dirty="0">
                <a:latin typeface="Gill Sans Nova Light" panose="020B0302020104020203" pitchFamily="34" charset="0"/>
                <a:cs typeface="Gill Sans Light" panose="020B0302020104020203" pitchFamily="34" charset="-79"/>
              </a:rPr>
              <a:t>Aims and Learning Objectives </a:t>
            </a:r>
            <a:endParaRPr lang="en-US" sz="2400" dirty="0">
              <a:solidFill>
                <a:schemeClr val="accent3"/>
              </a:solidFill>
              <a:latin typeface="Gill Sans Nova Light" panose="020B0302020104020203" pitchFamily="34" charset="0"/>
              <a:cs typeface="Gill Sans Light" panose="020B0302020104020203" pitchFamily="34" charset="-79"/>
            </a:endParaRP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US" dirty="0">
                <a:latin typeface="Gill Sans Nova Light" panose="020B0302020104020203" pitchFamily="34" charset="0"/>
                <a:cs typeface="Gill Sans Light" panose="020B0302020104020203" pitchFamily="34" charset="-79"/>
              </a:rPr>
              <a:t>Government 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US" sz="2400" dirty="0">
                <a:solidFill>
                  <a:schemeClr val="accent3"/>
                </a:solidFill>
                <a:latin typeface="Gill Sans Nova Light" panose="020B0302020104020203" pitchFamily="34" charset="0"/>
                <a:cs typeface="Gill Sans Light" panose="020B0302020104020203" pitchFamily="34" charset="-79"/>
              </a:rPr>
              <a:t>Judiciary.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US" dirty="0">
                <a:latin typeface="Gill Sans Nova Light" panose="020B0302020104020203" pitchFamily="34" charset="0"/>
                <a:cs typeface="Gill Sans Light" panose="020B0302020104020203" pitchFamily="34" charset="-79"/>
              </a:rPr>
              <a:t>Summary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US" sz="2400" dirty="0">
                <a:solidFill>
                  <a:schemeClr val="accent3"/>
                </a:solidFill>
                <a:latin typeface="Gill Sans Nova Light" panose="020B0302020104020203" pitchFamily="34" charset="0"/>
                <a:cs typeface="Gill Sans Light" panose="020B0302020104020203" pitchFamily="34" charset="-79"/>
              </a:rPr>
              <a:t>Thank you, any questions?</a:t>
            </a:r>
          </a:p>
          <a:p>
            <a:endParaRPr lang="en-US" dirty="0">
              <a:solidFill>
                <a:schemeClr val="accent3"/>
              </a:solidFill>
              <a:latin typeface="Gill Sans Nova Light" panose="020B0302020104020203" pitchFamily="34" charset="0"/>
              <a:cs typeface="Calibri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884A3-BD82-0FC6-A582-54DD17DBCB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2</a:t>
            </a:fld>
            <a:endParaRPr lang="en-US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CE5E66C-D69A-252F-196A-DDED52DC6A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36869" y="5967241"/>
            <a:ext cx="754234" cy="754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9527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135"/>
    </mc:Choice>
    <mc:Fallback xmlns="">
      <p:transition spd="slow" advTm="201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45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96D6EA-8285-F435-43E6-42ECA80DC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3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25E39CD-001C-6A4E-D5FC-58D1DB6099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125706" y="1362456"/>
            <a:ext cx="3749040" cy="4306824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buFontTx/>
              <a:buChar char="-"/>
            </a:pPr>
            <a:r>
              <a:rPr lang="en-GB" dirty="0"/>
              <a:t>The aim of today’s sessions is to build on the discuss from last week. </a:t>
            </a:r>
          </a:p>
          <a:p>
            <a:pPr marL="342900" indent="-342900">
              <a:buFontTx/>
              <a:buChar char="-"/>
            </a:pPr>
            <a:endParaRPr lang="en-GB" dirty="0"/>
          </a:p>
          <a:p>
            <a:pPr marL="342900" indent="-342900">
              <a:buFontTx/>
              <a:buChar char="-"/>
            </a:pPr>
            <a:r>
              <a:rPr lang="en-GB" dirty="0"/>
              <a:t>By the end of today’s lecture and workshop students should be able to understand the requirements for their assignment.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F383275-1734-3E68-B2E3-6B8D492EBF3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A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B18865E-D92C-CEE9-8404-7A046C640A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0792" y="623411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334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774"/>
    </mc:Choice>
    <mc:Fallback xmlns="">
      <p:transition spd="slow" advTm="277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77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80E0DBF-E936-6E53-63B6-7257800A4CC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b="1" i="1" u="sng" dirty="0"/>
              <a:t>The Government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3FE848-2949-DAA8-FED0-708D5034EA16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607AE67-AB90-339D-6280-4D1F9A5A89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0975" y="611187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0432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66"/>
    </mc:Choice>
    <mc:Fallback xmlns="">
      <p:transition spd="slow" advTm="99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7C3F7-BA9E-693B-9033-1D1DBB1FC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Who are they?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1404B7-46B0-55B7-A9E6-7038ABA418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Who is included?</a:t>
            </a:r>
          </a:p>
          <a:p>
            <a:endParaRPr lang="en-GB" dirty="0"/>
          </a:p>
          <a:p>
            <a:r>
              <a:rPr lang="en-GB" dirty="0"/>
              <a:t>Rishi Sunak. </a:t>
            </a:r>
          </a:p>
          <a:p>
            <a:endParaRPr lang="en-GB" dirty="0"/>
          </a:p>
          <a:p>
            <a:r>
              <a:rPr lang="en-GB" dirty="0"/>
              <a:t>Cabinet. </a:t>
            </a:r>
          </a:p>
          <a:p>
            <a:endParaRPr lang="en-GB" dirty="0"/>
          </a:p>
          <a:p>
            <a:r>
              <a:rPr lang="en-GB" dirty="0"/>
              <a:t>Wider government.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D07AA3-E97C-221F-4B01-070F50440B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4CAA3A3-5D7D-4B72-2EBA-D0D9CAA06F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0242" y="611187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0020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795"/>
    </mc:Choice>
    <mc:Fallback xmlns="">
      <p:transition spd="slow" advTm="157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79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CC5E0-1D79-80D6-80E3-5D35D09C7D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EF0C33-F1E9-B147-88AD-E39C76F103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Cabinet Manual – if we do not have a prime minister after a hung parliament then the current prime minister stays in place until we do. </a:t>
            </a:r>
          </a:p>
          <a:p>
            <a:endParaRPr lang="en-GB" dirty="0"/>
          </a:p>
          <a:p>
            <a:r>
              <a:rPr lang="en-GB" dirty="0"/>
              <a:t>Prime ministers can resign if they wish. </a:t>
            </a:r>
          </a:p>
          <a:p>
            <a:endParaRPr lang="en-GB" dirty="0"/>
          </a:p>
          <a:p>
            <a:r>
              <a:rPr lang="en-GB" dirty="0"/>
              <a:t>If this happens candidates from the parties will put themselves forward and members of their party will choose a new prime minister. 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8300C4-78EA-9A8C-F1A0-1B61DE8D75E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E48C0DB-5A2A-4E0D-3F02-1869E96B64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0637" y="611187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4232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486"/>
    </mc:Choice>
    <mc:Fallback xmlns="">
      <p:transition spd="slow" advTm="664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48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CA68B-6738-F26D-5090-1D3B1DA5C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Roles of the Prime minister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BB61F-0766-83F6-E1B5-E8006E9157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just">
              <a:buFont typeface="Arial" panose="020B0604020202020204" pitchFamily="34" charset="0"/>
              <a:buChar char="•"/>
            </a:pPr>
            <a:r>
              <a:rPr lang="en-GB" dirty="0"/>
              <a:t>‘’ 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M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aking appointments to ministerial office;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Allocation of the tasks of government to various departments;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P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residing over Cabinet meetings;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R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epresenting the government in Parliament;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L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eading the party and keeping control through government whips;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K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eeping the monarch informed of government affairs through a weekly audience;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S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upervising security and intelligence matters; and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M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aking or recommending appointments, including life peers and top civil servants’’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0E5BC0-F2CC-7456-57D5-2C182B2B8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A0073E5-77A8-7220-4FB8-8099F57D28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8600" y="611187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772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805"/>
    </mc:Choice>
    <mc:Fallback xmlns="">
      <p:transition spd="slow" advTm="248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8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12C01-480D-5249-BD87-80D2C3608A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Government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D40836-966A-2609-F5EE-6A3E344D7A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Cabinet – Assisted by Junior Ministers and Civil Servants. </a:t>
            </a:r>
          </a:p>
          <a:p>
            <a:r>
              <a:rPr lang="en-GB" dirty="0"/>
              <a:t>Make policy decisions. </a:t>
            </a:r>
          </a:p>
          <a:p>
            <a:r>
              <a:rPr lang="en-GB" dirty="0"/>
              <a:t>Agenda of parliament regarding the law. </a:t>
            </a:r>
          </a:p>
          <a:p>
            <a:r>
              <a:rPr lang="en-GB" dirty="0"/>
              <a:t>Held accountable by parliament. </a:t>
            </a:r>
          </a:p>
          <a:p>
            <a:r>
              <a:rPr lang="en-GB" dirty="0"/>
              <a:t>Parliament regulates itself. 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07EBF2-B2C7-1A3D-CFCE-13B1716602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04CB38D-B90D-059A-03B9-A14AE5D652C7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3541.3197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2" y="5940725"/>
            <a:ext cx="887172" cy="8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786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466"/>
    </mc:Choice>
    <mc:Fallback xmlns="">
      <p:transition spd="slow" advTm="624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48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1E0D7E-20A1-31F5-F419-B7461BB1BA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2EE89-AE07-74F0-18C3-EAA7142C6A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Different offices will hold the positions depending on the choice of the prime minister. </a:t>
            </a:r>
          </a:p>
          <a:p>
            <a:r>
              <a:rPr lang="en-GB" dirty="0"/>
              <a:t>Always include the Home secretary/ Foreign Secretary/ Chancellor of the Exchequer. </a:t>
            </a:r>
          </a:p>
          <a:p>
            <a:r>
              <a:rPr lang="en-GB" dirty="0"/>
              <a:t>Have to be a member of either the house of commons or house of lords. </a:t>
            </a:r>
          </a:p>
          <a:p>
            <a:r>
              <a:rPr lang="en-GB" dirty="0"/>
              <a:t>Shadow from the opposing party.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311C8A-18DD-C1B7-03B1-960B12D750C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FA96E5A-2D17-0AC5-68AE-231DDB7576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853" y="611187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0184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469"/>
    </mc:Choice>
    <mc:Fallback xmlns="">
      <p:transition spd="slow" advTm="304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46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2E9F1-3289-07D0-38AD-C2E2AFDD25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The Government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0CC47-7BB7-7B6D-90A8-A2F99DD916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Minister of the crown – a supporter of the party in charge. </a:t>
            </a:r>
          </a:p>
          <a:p>
            <a:r>
              <a:rPr lang="en-GB" dirty="0"/>
              <a:t>Have to be MPS. </a:t>
            </a:r>
          </a:p>
          <a:p>
            <a:r>
              <a:rPr lang="en-GB" dirty="0"/>
              <a:t>Different types of minister; </a:t>
            </a:r>
          </a:p>
          <a:p>
            <a:r>
              <a:rPr lang="en-GB" dirty="0"/>
              <a:t>Cabinet minister; </a:t>
            </a:r>
          </a:p>
          <a:p>
            <a:r>
              <a:rPr lang="en-GB" dirty="0"/>
              <a:t>Secretary of state; </a:t>
            </a:r>
          </a:p>
          <a:p>
            <a:r>
              <a:rPr lang="en-GB" dirty="0"/>
              <a:t>Parliamentary Secretaries of State.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DA4694-5833-0F0E-5A85-40510FC0EFB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A701976-6D51-BEB3-F6D2-D1DCBB8B0C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2" y="6021238"/>
            <a:ext cx="748370" cy="748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4869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823"/>
    </mc:Choice>
    <mc:Fallback xmlns="">
      <p:transition spd="slow" advTm="258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71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1773E-3D0C-B349-DFD1-E26262D94F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The government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B4EC56-4B2F-6DA9-8603-B06D7237E1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if someone is not a member of parliament. </a:t>
            </a:r>
          </a:p>
          <a:p>
            <a:endParaRPr lang="en-GB" dirty="0"/>
          </a:p>
          <a:p>
            <a:r>
              <a:rPr lang="en-GB" dirty="0"/>
              <a:t>Can be appointed by a life peerage- given to someone who is not a member of parliament.</a:t>
            </a:r>
          </a:p>
          <a:p>
            <a:endParaRPr lang="en-GB" dirty="0"/>
          </a:p>
          <a:p>
            <a:r>
              <a:rPr lang="en-GB" dirty="0"/>
              <a:t>Prime minister can change the roles of departments.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74783E-0FF0-5CC2-CBAF-6FBF588E2D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53979B1-A108-5B5E-3C59-2027ACD9A2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8600" y="592931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130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616"/>
    </mc:Choice>
    <mc:Fallback xmlns="">
      <p:transition spd="slow" advTm="736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6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4BE41-62E8-CAAF-C1F7-1D3F483EA7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Civil Service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1EFE2-03D2-DF25-5070-6C2A333D74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Judges are not civil servants. </a:t>
            </a:r>
          </a:p>
          <a:p>
            <a:r>
              <a:rPr lang="en-GB" dirty="0"/>
              <a:t>Staff that assist the government. </a:t>
            </a:r>
          </a:p>
          <a:p>
            <a:r>
              <a:rPr lang="en-GB" dirty="0"/>
              <a:t>Administrative, professional, technical and public officials. </a:t>
            </a:r>
          </a:p>
          <a:p>
            <a:r>
              <a:rPr lang="en-GB" dirty="0"/>
              <a:t>Senior civil servants deal with elements such as how to deal with the media. </a:t>
            </a:r>
          </a:p>
          <a:p>
            <a:r>
              <a:rPr lang="en-GB" dirty="0"/>
              <a:t>Governed by orders in council. </a:t>
            </a:r>
          </a:p>
          <a:p>
            <a:r>
              <a:rPr lang="en-GB" dirty="0"/>
              <a:t>Crown Proceedings Act 1947.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3A3DA1-5E0F-3930-71D3-8DABC6716E9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52BDE06-572B-71C5-8893-9770A5D33C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2380" y="598354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989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833"/>
    </mc:Choice>
    <mc:Fallback xmlns="">
      <p:transition spd="slow" advTm="398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8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2AABDC-81FA-B09F-2607-D1FB5AAF9D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Other public bodies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164EF1-8B34-568B-2D69-A021CBB3CF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Public Corporations. </a:t>
            </a:r>
          </a:p>
          <a:p>
            <a:r>
              <a:rPr lang="en-GB" dirty="0"/>
              <a:t>Executive Agency.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856D49-D717-DF13-6676-39E1AC03D9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9B94154-26E4-ED61-E633-22A891D90E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0865" y="616000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3748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93"/>
    </mc:Choice>
    <mc:Fallback xmlns="">
      <p:transition spd="slow" advTm="96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9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AE53A-4262-BAD4-CD4C-D36A174526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Prerogative powers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25182A-D849-31D1-6FC7-3B2C7BA4A9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Come from common law. </a:t>
            </a:r>
          </a:p>
          <a:p>
            <a:r>
              <a:rPr lang="en-GB" dirty="0"/>
              <a:t>No legislation. </a:t>
            </a:r>
          </a:p>
          <a:p>
            <a:r>
              <a:rPr lang="en-GB" dirty="0"/>
              <a:t>No new prerogative powers. </a:t>
            </a:r>
          </a:p>
          <a:p>
            <a:r>
              <a:rPr lang="en-GB" dirty="0"/>
              <a:t>Case of Proclamations [ 1611] – no new powers, only can be created by statute. </a:t>
            </a:r>
          </a:p>
          <a:p>
            <a:r>
              <a:rPr lang="en-GB" dirty="0"/>
              <a:t>Passports/ </a:t>
            </a:r>
            <a:r>
              <a:rPr lang="en-GB" dirty="0" err="1"/>
              <a:t>Decleration</a:t>
            </a:r>
            <a:r>
              <a:rPr lang="en-GB" dirty="0"/>
              <a:t> of war/ Ratification of international treaties/ Emergency.</a:t>
            </a:r>
          </a:p>
          <a:p>
            <a:r>
              <a:rPr lang="en-GB" dirty="0"/>
              <a:t>Emergency Powers Act 1964 and Civil Contingencies Act 2004.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6D6818-74FD-F741-43F1-3F408C5401C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4C52635-5485-946D-3138-183AAEAD9B7C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4001.8594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8407" y="6356350"/>
            <a:ext cx="413258" cy="413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0261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316"/>
    </mc:Choice>
    <mc:Fallback xmlns="">
      <p:transition spd="slow" advTm="373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2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497A7-3686-6527-C33C-1400E8A56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254B05-8F67-8AEE-92C9-C10090F3BB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Prerogative powers of Government scrutinised by judiciary via Judicial review. 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783755-5437-A409-12B5-AADF6E9D90C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50EA638-7A11-118B-BFED-D8C35EFB77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8600" y="598354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7660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924"/>
    </mc:Choice>
    <mc:Fallback xmlns="">
      <p:transition spd="slow" advTm="389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9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C4ED86-C4E2-5E36-252A-1D0B470775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Cabinet responsibility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26CF74-5CE1-08AF-5C48-A21C331913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A cabinet must abide by decisions made- Solidarity rule. </a:t>
            </a:r>
          </a:p>
          <a:p>
            <a:pPr>
              <a:lnSpc>
                <a:spcPct val="200000"/>
              </a:lnSpc>
            </a:pPr>
            <a:r>
              <a:rPr lang="en-GB" dirty="0"/>
              <a:t>Everything discussed within the cabinet stays within the cabinet. </a:t>
            </a:r>
          </a:p>
          <a:p>
            <a:pPr>
              <a:lnSpc>
                <a:spcPct val="200000"/>
              </a:lnSpc>
            </a:pPr>
            <a:r>
              <a:rPr lang="en-GB" dirty="0"/>
              <a:t>Ministers are responsible for their own actions. </a:t>
            </a:r>
          </a:p>
          <a:p>
            <a:pPr>
              <a:lnSpc>
                <a:spcPct val="200000"/>
              </a:lnSpc>
            </a:pPr>
            <a:r>
              <a:rPr lang="en-GB" dirty="0"/>
              <a:t>Constitutional theory- once admitted wrongs step down.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B66642-FE0E-68B0-CAFC-80EB1246992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FCB7D5A-EC70-4E01-57DB-AB4C397A35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6849" y="605155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41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094"/>
    </mc:Choice>
    <mc:Fallback xmlns="">
      <p:transition spd="slow" advTm="470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0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D4CCA-384A-8359-CEC3-124AE668A7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Accountability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2BBC95-7CFF-BE19-2197-A3EBE57125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Held accountable for; </a:t>
            </a:r>
          </a:p>
          <a:p>
            <a:pPr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effectLst/>
                <a:latin typeface="+mn-lt"/>
              </a:rPr>
              <a:t>‘’when the civil servant has carried out the minister’s explicit order;</a:t>
            </a:r>
          </a:p>
          <a:p>
            <a:pPr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effectLst/>
                <a:latin typeface="+mn-lt"/>
              </a:rPr>
              <a:t>when the civil servant acts in accordance with policy laid down by the minister; and</a:t>
            </a:r>
          </a:p>
          <a:p>
            <a:pPr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effectLst/>
                <a:latin typeface="+mn-lt"/>
              </a:rPr>
              <a:t>when the civil servant makes a mistake or causes a delay’’.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D5062D-B0F2-0EF2-E472-4C4DBD2BA6D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867ADA2-97C5-7D6B-F461-597714BDE1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5510" y="605155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8651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675"/>
    </mc:Choice>
    <mc:Fallback xmlns="">
      <p:transition spd="slow" advTm="316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67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CD8B8-A431-98E7-2357-3ADC5033C4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Resignation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F35556-1B9B-AF33-EEAE-E510A6467B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Usually, will not resign. </a:t>
            </a:r>
          </a:p>
          <a:p>
            <a:r>
              <a:rPr lang="en-GB" dirty="0"/>
              <a:t>Expected to resign for operational failures. 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44E3C8-5F8E-BAEE-DD15-47A8A3690D2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C46082B-A690-F641-54A9-995B5FC8AB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9763" y="616000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797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118"/>
    </mc:Choice>
    <mc:Fallback xmlns="">
      <p:transition spd="slow" advTm="191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1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6D7832-966E-5AE1-1B82-3B9D8103CD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Holding to account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18109-FB8B-03F3-350A-551F45A623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Parliamentary questions. </a:t>
            </a:r>
          </a:p>
          <a:p>
            <a:r>
              <a:rPr lang="en-GB" dirty="0"/>
              <a:t>Select committees- Spending, policies and administration. </a:t>
            </a:r>
          </a:p>
          <a:p>
            <a:r>
              <a:rPr lang="en-GB" dirty="0"/>
              <a:t>Call on ministers to question department. </a:t>
            </a:r>
          </a:p>
          <a:p>
            <a:r>
              <a:rPr lang="en-GB" dirty="0"/>
              <a:t>Send information back to parliament.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E5C7A3-4544-A5FC-7B2D-933DEEFA4C6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8831C14-0A42-31DF-9F95-E9173CB1DA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0792" y="606856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134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470"/>
    </mc:Choice>
    <mc:Fallback xmlns="">
      <p:transition spd="slow" advTm="304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4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FE160-EA3F-70EB-8C76-CA49B90015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Ministerial Code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8C654-BB74-42AD-E111-B5E57BE63B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Behaviour of the Government ministers. </a:t>
            </a:r>
          </a:p>
          <a:p>
            <a:r>
              <a:rPr lang="en-GB" dirty="0"/>
              <a:t>Not punishable by law. </a:t>
            </a:r>
          </a:p>
          <a:p>
            <a:r>
              <a:rPr lang="en-GB" dirty="0"/>
              <a:t>Can be expected to quit your job for breaking it. </a:t>
            </a:r>
          </a:p>
          <a:p>
            <a:r>
              <a:rPr lang="en-GB" dirty="0"/>
              <a:t>Prime minister will decide whether the individual should resign. </a:t>
            </a:r>
          </a:p>
          <a:p>
            <a:r>
              <a:rPr lang="en-GB" dirty="0"/>
              <a:t>Honest and correct any errors. </a:t>
            </a:r>
          </a:p>
          <a:p>
            <a:r>
              <a:rPr lang="en-GB" dirty="0"/>
              <a:t>Freedom of Information Act 2000.</a:t>
            </a:r>
          </a:p>
          <a:p>
            <a:r>
              <a:rPr lang="en-GB" dirty="0"/>
              <a:t>Includes; Money discussions/ confidential information/ use of cars and more. </a:t>
            </a:r>
          </a:p>
          <a:p>
            <a:r>
              <a:rPr lang="en-GB" dirty="0"/>
              <a:t>Independent adviser on Ministers – chosen by the prime minister.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F32C7F-B59B-1D95-96BB-30A7D47665B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637E80A-447F-243A-3ABD-B218CB8A45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1" y="6165011"/>
            <a:ext cx="604597" cy="604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9854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071"/>
    </mc:Choice>
    <mc:Fallback xmlns="">
      <p:transition spd="slow" advTm="470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91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DAB39-A91E-6BFB-7D71-4AC45DF503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Ombudsman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714CF4-7322-18B9-E5BD-CA916238F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The parliamentary and Health Service Ombudsman. </a:t>
            </a:r>
          </a:p>
          <a:p>
            <a:pPr>
              <a:lnSpc>
                <a:spcPct val="200000"/>
              </a:lnSpc>
            </a:pPr>
            <a:r>
              <a:rPr lang="en-GB" dirty="0"/>
              <a:t>Stops abuse of administrative powers against people. </a:t>
            </a:r>
          </a:p>
          <a:p>
            <a:pPr>
              <a:lnSpc>
                <a:spcPct val="200000"/>
              </a:lnSpc>
            </a:pPr>
            <a:r>
              <a:rPr lang="en-GB" dirty="0"/>
              <a:t>Parliamentary Commissioner Act 1967 – Investigate claims. </a:t>
            </a:r>
          </a:p>
          <a:p>
            <a:pPr>
              <a:lnSpc>
                <a:spcPct val="200000"/>
              </a:lnSpc>
            </a:pPr>
            <a:r>
              <a:rPr lang="en-GB" dirty="0"/>
              <a:t>Maladministration. </a:t>
            </a:r>
          </a:p>
          <a:p>
            <a:pPr>
              <a:lnSpc>
                <a:spcPct val="200000"/>
              </a:lnSpc>
            </a:pPr>
            <a:r>
              <a:rPr lang="en-GB" dirty="0"/>
              <a:t>Child Support agency as an example.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91D61B-ABF4-F249-E8CF-1B8EA5B03A1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261A34E-3FD0-F467-BAC8-9E8E3EC295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8600" y="611187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5568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654"/>
    </mc:Choice>
    <mc:Fallback xmlns="">
      <p:transition spd="slow" advTm="296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65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8E9AEB69-393E-A42D-452B-373C36ACD83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b="1" i="1" u="sng" dirty="0"/>
              <a:t>Let's take a break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864103-6865-8330-4163-55AE57846AB3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22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EECF777-41C5-6C6E-D789-E44253A78A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5915" y="5704936"/>
            <a:ext cx="1016539" cy="1016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8173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082"/>
    </mc:Choice>
    <mc:Fallback xmlns="">
      <p:transition spd="slow" advTm="120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1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64F508C-AB7A-C368-EDC7-DF76F7C47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2428" y="2623178"/>
            <a:ext cx="4847758" cy="1325880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/>
              <a:t>The Judiciary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FCC589-6A8D-FA50-4269-FF15CFFA9D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83A0072-EEEA-0337-15AA-AAD1E77EA67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J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61FA196-0F8B-FCC2-B10D-7C88D58FF6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1102" y="605155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165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40"/>
    </mc:Choice>
    <mc:Fallback xmlns="">
      <p:transition spd="slow" advTm="47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F3C23-FD60-3E68-01CB-25F29540FC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u="sng" dirty="0"/>
              <a:t>Judiciary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1039DB-6FDA-EE4C-5E76-10890605E8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Apply the law. </a:t>
            </a:r>
          </a:p>
          <a:p>
            <a:endParaRPr lang="en-GB" dirty="0"/>
          </a:p>
          <a:p>
            <a:r>
              <a:rPr lang="en-GB" dirty="0"/>
              <a:t>Set Precedent. </a:t>
            </a:r>
          </a:p>
          <a:p>
            <a:endParaRPr lang="en-GB" dirty="0"/>
          </a:p>
          <a:p>
            <a:r>
              <a:rPr lang="en-GB" dirty="0"/>
              <a:t>Which is common law. </a:t>
            </a:r>
          </a:p>
          <a:p>
            <a:endParaRPr lang="en-GB" dirty="0"/>
          </a:p>
          <a:p>
            <a:r>
              <a:rPr lang="en-GB" dirty="0"/>
              <a:t>An example is Murder, this is a common law offence. </a:t>
            </a:r>
          </a:p>
          <a:p>
            <a:endParaRPr lang="en-GB" dirty="0"/>
          </a:p>
          <a:p>
            <a:r>
              <a:rPr lang="en-GB" dirty="0"/>
              <a:t>Its definition is laid down in case law.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E14E7F-5AD4-4288-A209-5FD19CE2693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24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EF68764-9FC6-CC6A-5717-AD1B055B09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8600" y="592931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954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743"/>
    </mc:Choice>
    <mc:Fallback xmlns="">
      <p:transition spd="slow" advTm="217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7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E1D79-C09E-C1BE-D618-FFCF4D3E0E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Court Hierarchy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83F9D-9078-7D2A-78F2-408328870E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Appeal the decision in a case to a higher court.</a:t>
            </a:r>
          </a:p>
          <a:p>
            <a:pPr>
              <a:lnSpc>
                <a:spcPct val="200000"/>
              </a:lnSpc>
            </a:pPr>
            <a:r>
              <a:rPr lang="en-GB" dirty="0"/>
              <a:t>Stare Decisis – Stand by decision. </a:t>
            </a:r>
          </a:p>
          <a:p>
            <a:pPr>
              <a:lnSpc>
                <a:spcPct val="200000"/>
              </a:lnSpc>
            </a:pPr>
            <a:r>
              <a:rPr lang="en-GB" dirty="0"/>
              <a:t>Lower courts will stand by the decisions of lower courts. </a:t>
            </a:r>
          </a:p>
          <a:p>
            <a:pPr>
              <a:lnSpc>
                <a:spcPct val="200000"/>
              </a:lnSpc>
            </a:pPr>
            <a:r>
              <a:rPr lang="en-GB" dirty="0"/>
              <a:t>Let’s take a look.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6DB55C-AB56-76D4-5919-E482EBE5711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25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A999605-13FE-42F5-C3E5-5D2931EF7D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0629" y="592931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380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477"/>
    </mc:Choice>
    <mc:Fallback xmlns="">
      <p:transition spd="slow" advTm="414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47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DE87E-42A2-AF60-9728-EC75BCB9BC6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000" b="1" i="1" u="sng" dirty="0"/>
              <a:t>Precedent</a:t>
            </a:r>
            <a:r>
              <a:rPr lang="en-GB" dirty="0"/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DC7C41-6F07-F272-7E5D-A6CB976A61E5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26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DD399DD-466A-6886-26D5-D2544ACEA5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4172" y="623411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6348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05"/>
    </mc:Choice>
    <mc:Fallback xmlns="">
      <p:transition spd="slow" advTm="62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0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7207E0C2-0F77-11F7-B6C6-62C71601CB85}"/>
              </a:ext>
            </a:extLst>
          </p:cNvPr>
          <p:cNvGraphicFramePr/>
          <p:nvPr/>
        </p:nvGraphicFramePr>
        <p:xfrm>
          <a:off x="1988343" y="397669"/>
          <a:ext cx="9132092" cy="45743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748" name="Diagram 4">
            <a:extLst>
              <a:ext uri="{FF2B5EF4-FFF2-40B4-BE49-F238E27FC236}">
                <a16:creationId xmlns:a16="http://schemas.microsoft.com/office/drawing/2014/main" id="{682E77BB-6C97-3A9B-DF38-FD3A96115521}"/>
              </a:ext>
            </a:extLst>
          </p:cNvPr>
          <p:cNvGraphicFramePr/>
          <p:nvPr/>
        </p:nvGraphicFramePr>
        <p:xfrm>
          <a:off x="2035969" y="4588668"/>
          <a:ext cx="9138047" cy="15859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2C2303E-61DC-DE8E-2902-13C40CD3AC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71535" y="617458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642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803"/>
    </mc:Choice>
    <mc:Fallback xmlns="">
      <p:transition spd="slow" advTm="848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80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5546F-3DF8-08E4-8B33-C3C1BAD99E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Court of appeal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83B303-AEE9-DA5A-F26A-9DC6C413C4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House of lords decisions are binding on the court of appeal. </a:t>
            </a:r>
          </a:p>
          <a:p>
            <a:pPr>
              <a:lnSpc>
                <a:spcPct val="200000"/>
              </a:lnSpc>
            </a:pPr>
            <a:r>
              <a:rPr lang="en-GB" dirty="0"/>
              <a:t>This court has 2 divisions; </a:t>
            </a:r>
          </a:p>
          <a:p>
            <a:pPr>
              <a:lnSpc>
                <a:spcPct val="200000"/>
              </a:lnSpc>
            </a:pPr>
            <a:r>
              <a:rPr lang="en-GB" dirty="0"/>
              <a:t>1. Civil Division; </a:t>
            </a:r>
          </a:p>
          <a:p>
            <a:pPr>
              <a:lnSpc>
                <a:spcPct val="200000"/>
              </a:lnSpc>
            </a:pPr>
            <a:r>
              <a:rPr lang="en-GB" dirty="0"/>
              <a:t>2. Criminal division is not bound because all criminal cases may include deprivation of liberty. </a:t>
            </a:r>
          </a:p>
          <a:p>
            <a:pPr>
              <a:lnSpc>
                <a:spcPct val="200000"/>
              </a:lnSpc>
            </a:pPr>
            <a:r>
              <a:rPr lang="en-GB" dirty="0"/>
              <a:t>Binds all the lower courts.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ADA5B9-81A8-8EDC-355E-2EF7DAE9C83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28</a:t>
            </a:fld>
            <a:endParaRPr lang="en-US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F236B54-B178-607F-D343-047E990D4D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5147" y="6107502"/>
            <a:ext cx="613973" cy="613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6799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224"/>
    </mc:Choice>
    <mc:Fallback xmlns="">
      <p:transition spd="slow" advTm="262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53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81A58-8E49-4FD3-BAAE-B5BF3A242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House of lords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02B9CF-BCEB-FAC2-EFDA-7590E4C931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Before Constitutional Reform Act – House of Lords was the highest court. </a:t>
            </a:r>
          </a:p>
          <a:p>
            <a:r>
              <a:rPr lang="en-GB" dirty="0"/>
              <a:t>Law Lords and Members of House of Lords.  </a:t>
            </a:r>
          </a:p>
          <a:p>
            <a:r>
              <a:rPr lang="en-GB" dirty="0"/>
              <a:t>Appeal – Criminal and Civil. </a:t>
            </a:r>
          </a:p>
          <a:p>
            <a:r>
              <a:rPr lang="en-GB" dirty="0"/>
              <a:t>Could only go to the court if the matter was of ‘’ General public importance’’. 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F144CC-5741-C0E3-FB35-2541450F716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29</a:t>
            </a:fld>
            <a:endParaRPr lang="en-US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48DAF39-D11A-7BE1-3675-5FDADAC870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2" y="6044242"/>
            <a:ext cx="725366" cy="725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4798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452"/>
    </mc:Choice>
    <mc:Fallback xmlns="">
      <p:transition spd="slow" advTm="294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99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21895-63F3-A7E3-5424-5A926A9C4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3F9C73-0AB2-115D-A042-D2A619D245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 follow its own past decision. </a:t>
            </a:r>
          </a:p>
          <a:p>
            <a:r>
              <a:rPr lang="en-GB" dirty="0"/>
              <a:t>Practice statements (Judicial Decisions as authority; House of lords) [1966]. </a:t>
            </a:r>
          </a:p>
          <a:p>
            <a:r>
              <a:rPr lang="en-GB" dirty="0"/>
              <a:t>R v Shivpuri – Criminal Attempts Act 1981- can be convicted of an attempted offence.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3CB068-EA51-EA47-187F-156E6D72022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30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A62EA5A-B12E-9EE3-9FE6-53252A77FC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5510" y="605155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120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12"/>
    </mc:Choice>
    <mc:Fallback xmlns="">
      <p:transition spd="slow" advTm="52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3DE16-BDBD-C5C4-1D20-8EEFD481F1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Supreme court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44E574-E521-E4D2-CD43-4C5ACEAE8C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Replaced the House of Lords. </a:t>
            </a:r>
          </a:p>
          <a:p>
            <a:r>
              <a:rPr lang="en-GB" dirty="0"/>
              <a:t>Supreme court justices. </a:t>
            </a:r>
          </a:p>
          <a:p>
            <a:r>
              <a:rPr lang="en-GB" dirty="0"/>
              <a:t>General Public importance. </a:t>
            </a:r>
          </a:p>
          <a:p>
            <a:r>
              <a:rPr lang="en-GB" dirty="0"/>
              <a:t>Not bound by past decisions. </a:t>
            </a:r>
          </a:p>
          <a:p>
            <a:r>
              <a:rPr lang="en-GB" dirty="0"/>
              <a:t>Bind other courts.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91008B-EFB2-F75F-5024-0C63886481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31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C6A1E19-FD35-6901-75E1-2A73DA9470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3049" y="611187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58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754"/>
    </mc:Choice>
    <mc:Fallback xmlns="">
      <p:transition spd="slow" advTm="427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75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E83D2-3677-93D7-E68C-20F5B2E4F9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European Union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146ED-CF02-B326-788F-E56179689B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Decisions are not binding because of S.2 of the HRA 1998. </a:t>
            </a:r>
          </a:p>
          <a:p>
            <a:r>
              <a:rPr lang="en-GB" dirty="0"/>
              <a:t>Court of Justice of the European Union – decisions before are binding. </a:t>
            </a:r>
          </a:p>
          <a:p>
            <a:r>
              <a:rPr lang="en-GB" dirty="0"/>
              <a:t>Decisions now are not. </a:t>
            </a:r>
          </a:p>
          <a:p>
            <a:r>
              <a:rPr lang="en-GB" dirty="0"/>
              <a:t>European Union (Withdrawal) Act 2018. </a:t>
            </a:r>
          </a:p>
          <a:p>
            <a:r>
              <a:rPr lang="en-GB" dirty="0"/>
              <a:t>Past case law is now binding on Uk case law. </a:t>
            </a:r>
          </a:p>
          <a:p>
            <a:r>
              <a:rPr lang="en-GB" dirty="0"/>
              <a:t>Does not need to be followed by Supreme court and court of appeal.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21642F-0247-7252-D042-A544680E936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32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118C4CB-98EB-C81F-A8BD-44C254659B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3049" y="605155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55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705"/>
    </mc:Choice>
    <mc:Fallback xmlns="">
      <p:transition spd="slow" advTm="307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7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6F348-E792-E0AD-03F3-E859A4058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Privy Council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C095C-648B-328B-2884-C60DBE14F6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Hears cases from commonwealth companies.</a:t>
            </a:r>
          </a:p>
          <a:p>
            <a:r>
              <a:rPr lang="en-GB" dirty="0"/>
              <a:t>Overseas territories. </a:t>
            </a:r>
          </a:p>
          <a:p>
            <a:r>
              <a:rPr lang="en-GB" dirty="0"/>
              <a:t>Appeal decisions of professional bodies. </a:t>
            </a:r>
          </a:p>
          <a:p>
            <a:r>
              <a:rPr lang="en-GB" dirty="0"/>
              <a:t>Not binding. </a:t>
            </a:r>
          </a:p>
          <a:p>
            <a:r>
              <a:rPr lang="en-GB" dirty="0"/>
              <a:t>Persuasive because of supreme court justices. </a:t>
            </a:r>
          </a:p>
          <a:p>
            <a:r>
              <a:rPr lang="en-GB" dirty="0"/>
              <a:t>Overseas Tankship (Uk) LTD v </a:t>
            </a:r>
            <a:r>
              <a:rPr lang="en-GB" dirty="0" err="1"/>
              <a:t>Morts</a:t>
            </a:r>
            <a:r>
              <a:rPr lang="en-GB" dirty="0"/>
              <a:t> Dock and Engineering Co [The Wagon Mound ] (1961).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A5296A-DBF3-3E9D-03CF-08036DD369D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33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5CBBAFB-5DDB-34A5-D905-4F153CA2C7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7919" y="611187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4741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137"/>
    </mc:Choice>
    <mc:Fallback xmlns="">
      <p:transition spd="slow" advTm="231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13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C3185-FE1A-F094-5A51-113F07072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Important terms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2BC6CC-C322-2B94-0337-F495DA24AD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516" y="2398955"/>
            <a:ext cx="7744968" cy="269748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Ratio Decidenidi – ‘’ The reason for the decision’’. </a:t>
            </a:r>
          </a:p>
          <a:p>
            <a:pPr>
              <a:lnSpc>
                <a:spcPct val="200000"/>
              </a:lnSpc>
            </a:pPr>
            <a:r>
              <a:rPr lang="en-GB" dirty="0"/>
              <a:t>Binding. </a:t>
            </a:r>
          </a:p>
          <a:p>
            <a:pPr>
              <a:lnSpc>
                <a:spcPct val="200000"/>
              </a:lnSpc>
            </a:pPr>
            <a:r>
              <a:rPr lang="en-GB" dirty="0"/>
              <a:t>In the judgement? </a:t>
            </a:r>
          </a:p>
          <a:p>
            <a:pPr>
              <a:lnSpc>
                <a:spcPct val="200000"/>
              </a:lnSpc>
            </a:pPr>
            <a:r>
              <a:rPr lang="en-GB" dirty="0"/>
              <a:t>Donoghue v Stevenson [ 1932]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77FE7B-2F3C-BB7A-4B06-9365D6CF26B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34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0BEC3FA-5016-25E7-8B1D-DD6EE8A008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98107" y="574675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997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922"/>
    </mc:Choice>
    <mc:Fallback xmlns="">
      <p:transition spd="slow" advTm="689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92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5697F-B5F9-9810-1074-0E1E0FA93E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6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33A48B-A9C7-552A-6BD1-2043FC7618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Obiter Dicta- Words said by the way. </a:t>
            </a:r>
          </a:p>
          <a:p>
            <a:endParaRPr lang="en-GB" dirty="0"/>
          </a:p>
          <a:p>
            <a:r>
              <a:rPr lang="en-GB" dirty="0"/>
              <a:t>Legal discussion. </a:t>
            </a:r>
          </a:p>
          <a:p>
            <a:endParaRPr lang="en-GB" dirty="0"/>
          </a:p>
          <a:p>
            <a:r>
              <a:rPr lang="en-GB" dirty="0"/>
              <a:t>Not binding. </a:t>
            </a:r>
          </a:p>
          <a:p>
            <a:endParaRPr lang="en-GB" dirty="0"/>
          </a:p>
          <a:p>
            <a:r>
              <a:rPr lang="en-GB" dirty="0"/>
              <a:t>Highly persuasive in the higher courts such as the court of appeal, house of lords and supreme court.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A95EE5-393F-2136-D132-CC0F434ED7D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35</a:t>
            </a:fld>
            <a:endParaRPr lang="en-US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9873A69-D15D-E08F-C521-04071CE412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1" y="5848709"/>
            <a:ext cx="922337" cy="922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8034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691"/>
    </mc:Choice>
    <mc:Fallback xmlns="">
      <p:transition spd="slow" advTm="256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27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893F7-F5F9-F3C4-6034-C38AE42427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Key terms with precedent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17775F-0104-31B4-C052-52947DD347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Distinguishing – Unjust decision if following precedent. </a:t>
            </a:r>
          </a:p>
          <a:p>
            <a:endParaRPr lang="en-GB" dirty="0"/>
          </a:p>
          <a:p>
            <a:r>
              <a:rPr lang="en-GB" dirty="0"/>
              <a:t>Can say that the facts are different- so an unjust decision is not brought. </a:t>
            </a:r>
          </a:p>
          <a:p>
            <a:endParaRPr lang="en-GB" dirty="0"/>
          </a:p>
          <a:p>
            <a:r>
              <a:rPr lang="en-GB" dirty="0"/>
              <a:t>Not refusing to follow precedent. </a:t>
            </a:r>
          </a:p>
          <a:p>
            <a:endParaRPr lang="en-GB" dirty="0"/>
          </a:p>
          <a:p>
            <a:r>
              <a:rPr lang="en-GB" dirty="0"/>
              <a:t>R v Shivpuri not follow decision in Anderton v Ryan.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9A3A1-3EB9-CD6D-72DD-2A729628862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65FA5B-C40E-22D7-A01A-A717CF74F65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36</a:t>
            </a:fld>
            <a:endParaRPr lang="en-US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D1673D0-3AAE-0244-19B8-68A177F00C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0792" y="616000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4736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063"/>
    </mc:Choice>
    <mc:Fallback xmlns="">
      <p:transition spd="slow" advTm="410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06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D6A11-0CBC-5BC8-2027-2E5AC54B8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376C84-24AC-A432-672B-7EAA5E3B0C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Overruling – Courts can overrule previous decision if it is no longer good law. </a:t>
            </a:r>
          </a:p>
          <a:p>
            <a:endParaRPr lang="en-GB" dirty="0"/>
          </a:p>
          <a:p>
            <a:r>
              <a:rPr lang="en-GB" dirty="0"/>
              <a:t>Disapproval - Barrister during trial will raise cases and judges can disagree with the decisions in those cases and note this. </a:t>
            </a:r>
          </a:p>
          <a:p>
            <a:endParaRPr lang="en-GB" dirty="0"/>
          </a:p>
          <a:p>
            <a:r>
              <a:rPr lang="en-GB" dirty="0"/>
              <a:t>Reversing and upholding – Uphold a lower courts decision/ Reverse the lower court decision.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FECBB2-A190-C1C4-91E8-BA02AB8CED2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37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4D8432B-E4A2-EF5F-52E8-DEDF372B12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1535" y="616000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4145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633"/>
    </mc:Choice>
    <mc:Fallback xmlns="">
      <p:transition spd="slow" advTm="466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6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EBE3A-BA09-1916-2F4D-5DE89D208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4632"/>
            <a:ext cx="10515600" cy="1133856"/>
          </a:xfrm>
        </p:spPr>
        <p:txBody>
          <a:bodyPr anchor="ctr">
            <a:normAutofit/>
          </a:bodyPr>
          <a:lstStyle/>
          <a:p>
            <a:r>
              <a:rPr lang="en-GB" b="1" i="1" u="sng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B74CF-74C6-5E87-3C26-9B4FE466E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990088"/>
            <a:ext cx="10515600" cy="347472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600" dirty="0"/>
          </a:p>
          <a:p>
            <a:r>
              <a:rPr lang="en-GB" sz="2600" dirty="0"/>
              <a:t>Government. </a:t>
            </a:r>
          </a:p>
          <a:p>
            <a:endParaRPr lang="en-GB" sz="2600" dirty="0"/>
          </a:p>
          <a:p>
            <a:r>
              <a:rPr lang="en-GB" sz="2600" dirty="0"/>
              <a:t>Judiciary. </a:t>
            </a:r>
          </a:p>
          <a:p>
            <a:pPr marL="0" indent="0">
              <a:buNone/>
            </a:pPr>
            <a:endParaRPr lang="en-GB" sz="26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05FC7C-FD39-117F-2F73-955C00A974E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920800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38</a:t>
            </a:fld>
            <a:endParaRPr lang="en-US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EEC924F-2615-50D5-CDD8-6EB1079989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1" y="5883215"/>
            <a:ext cx="886393" cy="886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784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85"/>
    </mc:Choice>
    <mc:Fallback xmlns="">
      <p:transition spd="slow" advTm="126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9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EB5DC-8C2B-5750-6E12-9A35C0FFB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AF5CF3F-E5EF-5769-3F83-24ADB4412B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Any Questions?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DF08F49-1A24-04F7-53C4-5B37D12112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527" y="6248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025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367"/>
    </mc:Choice>
    <mc:Fallback xmlns="">
      <p:transition spd="slow" advTm="103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6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Custom 20">
      <a:dk1>
        <a:srgbClr val="000000"/>
      </a:dk1>
      <a:lt1>
        <a:srgbClr val="FFFFFF"/>
      </a:lt1>
      <a:dk2>
        <a:srgbClr val="CAD8D6"/>
      </a:dk2>
      <a:lt2>
        <a:srgbClr val="E7E6E6"/>
      </a:lt2>
      <a:accent1>
        <a:srgbClr val="7E8679"/>
      </a:accent1>
      <a:accent2>
        <a:srgbClr val="72292A"/>
      </a:accent2>
      <a:accent3>
        <a:srgbClr val="4A3A1C"/>
      </a:accent3>
      <a:accent4>
        <a:srgbClr val="E47D60"/>
      </a:accent4>
      <a:accent5>
        <a:srgbClr val="CEBBAF"/>
      </a:accent5>
      <a:accent6>
        <a:srgbClr val="E8DAC4"/>
      </a:accent6>
      <a:hlink>
        <a:srgbClr val="3968F6"/>
      </a:hlink>
      <a:folHlink>
        <a:srgbClr val="954F72"/>
      </a:folHlink>
    </a:clrScheme>
    <a:fontScheme name="Custom 23">
      <a:majorFont>
        <a:latin typeface="Baskerville Old Face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loral-Flourish_Win32_CP_v8" id="{BCFB3359-BC8B-4F4E-99DD-822A55018E7C}" vid="{7DF7CEC2-9D9A-40F6-95E4-E2F6E93D64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9ACE2AAA-C718-435C-B4E6-95A08ACAC44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14EFF02-EA18-493C-972D-813DB244CB6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FBB2F3B-6257-41BB-8B64-5AC7494F274B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{B52928E4-9DD7-4426-B23E-E2C3D28A6A84}tf56410444_win32</Template>
  <TotalTime>0</TotalTime>
  <Words>1331</Words>
  <Application>Microsoft Office PowerPoint</Application>
  <PresentationFormat>Widescreen</PresentationFormat>
  <Paragraphs>251</Paragraphs>
  <Slides>39</Slides>
  <Notes>2</Notes>
  <HiddenSlides>0</HiddenSlides>
  <MMClips>39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9" baseType="lpstr">
      <vt:lpstr>Baskerville</vt:lpstr>
      <vt:lpstr>Gill Sans Light</vt:lpstr>
      <vt:lpstr>Arial</vt:lpstr>
      <vt:lpstr>Baskerville Old Face</vt:lpstr>
      <vt:lpstr>Calibri</vt:lpstr>
      <vt:lpstr>Elephant</vt:lpstr>
      <vt:lpstr>Gill Sans Nova</vt:lpstr>
      <vt:lpstr>Gill Sans Nova Light</vt:lpstr>
      <vt:lpstr>Times New Roman</vt:lpstr>
      <vt:lpstr>Office Theme</vt:lpstr>
      <vt:lpstr>The Government and the Judiciary.   </vt:lpstr>
      <vt:lpstr>PowerPoint Presentation</vt:lpstr>
      <vt:lpstr>PowerPoint Presentation</vt:lpstr>
      <vt:lpstr>The Government</vt:lpstr>
      <vt:lpstr>Who are they?</vt:lpstr>
      <vt:lpstr>Continued </vt:lpstr>
      <vt:lpstr>Roles of the Prime minister</vt:lpstr>
      <vt:lpstr>The Government</vt:lpstr>
      <vt:lpstr>Continued</vt:lpstr>
      <vt:lpstr>The Government</vt:lpstr>
      <vt:lpstr>The government </vt:lpstr>
      <vt:lpstr>Civil Service </vt:lpstr>
      <vt:lpstr>Other public bodies</vt:lpstr>
      <vt:lpstr>Prerogative powers </vt:lpstr>
      <vt:lpstr>Continued</vt:lpstr>
      <vt:lpstr>Cabinet responsibility </vt:lpstr>
      <vt:lpstr>Accountability</vt:lpstr>
      <vt:lpstr>Resignation</vt:lpstr>
      <vt:lpstr>Holding to account</vt:lpstr>
      <vt:lpstr>Ministerial Code</vt:lpstr>
      <vt:lpstr>Ombudsman</vt:lpstr>
      <vt:lpstr>Let's take a break</vt:lpstr>
      <vt:lpstr>The Judiciary</vt:lpstr>
      <vt:lpstr>Judiciary </vt:lpstr>
      <vt:lpstr>Court Hierarchy </vt:lpstr>
      <vt:lpstr>Precedent </vt:lpstr>
      <vt:lpstr>PowerPoint Presentation</vt:lpstr>
      <vt:lpstr>Court of appeal</vt:lpstr>
      <vt:lpstr>House of lords </vt:lpstr>
      <vt:lpstr>Continued</vt:lpstr>
      <vt:lpstr>Supreme court </vt:lpstr>
      <vt:lpstr>European Union </vt:lpstr>
      <vt:lpstr>Privy Council </vt:lpstr>
      <vt:lpstr>Important terms </vt:lpstr>
      <vt:lpstr>Continued </vt:lpstr>
      <vt:lpstr>Key terms with precedent</vt:lpstr>
      <vt:lpstr>Continued</vt:lpstr>
      <vt:lpstr>Summary </vt:lpstr>
      <vt:lpstr>Thank you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Government ,Judiciary,  Parliament</dc:title>
  <dc:creator>Zita Draper</dc:creator>
  <cp:lastModifiedBy>Zita Draper</cp:lastModifiedBy>
  <cp:revision>5</cp:revision>
  <dcterms:created xsi:type="dcterms:W3CDTF">2023-02-18T18:10:25Z</dcterms:created>
  <dcterms:modified xsi:type="dcterms:W3CDTF">2024-05-28T12:37:56Z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