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6"/>
  </p:notesMasterIdLst>
  <p:handoutMasterIdLst>
    <p:handoutMasterId r:id="rId7"/>
  </p:handoutMasterIdLst>
  <p:sldIdLst>
    <p:sldId id="286" r:id="rId5"/>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E3E9E5"/>
    <a:srgbClr val="EAEA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varScale="1">
        <p:scale>
          <a:sx n="23" d="100"/>
          <a:sy n="23" d="100"/>
        </p:scale>
        <p:origin x="1914" y="6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93284FCB-A37F-4951-930C-5ADF6652A7B6}" type="datetimeFigureOut">
              <a:rPr lang="en-US"/>
              <a:pPr>
                <a:defRPr/>
              </a:pPr>
              <a:t>11/23/2017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C13EC497-378F-4862-9BED-B8A2FD85A2D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35D4D521-F5C6-4573-BFFE-964CAC6423F7}" type="datetimeFigureOut">
              <a:rPr lang="en-US"/>
              <a:pPr>
                <a:defRPr/>
              </a:pPr>
              <a:t>11/23/2017</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AA4BE470-2F15-48BB-9489-FBFFF9A7551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BBA93A34-DFE2-4472-89E9-DAD4403D4152}"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3716866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4241982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24589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48550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955841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7"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5.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p:cNvGrpSpPr>
            <a:grpSpLocks/>
          </p:cNvGrpSpPr>
          <p:nvPr/>
        </p:nvGrpSpPr>
        <p:grpSpPr bwMode="auto">
          <a:xfrm>
            <a:off x="-10239375" y="31696025"/>
            <a:ext cx="9771062" cy="1090613"/>
            <a:chOff x="44242388" y="28054064"/>
            <a:chExt cx="9771398" cy="1090621"/>
          </a:xfrm>
        </p:grpSpPr>
        <p:sp>
          <p:nvSpPr>
            <p:cNvPr id="35" name="Rounded Rectangle 34"/>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6"/>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 id="2147483659" r:id="rId2"/>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p:cNvGrpSpPr>
            <a:grpSpLocks/>
          </p:cNvGrpSpPr>
          <p:nvPr/>
        </p:nvGrpSpPr>
        <p:grpSpPr bwMode="auto">
          <a:xfrm>
            <a:off x="-10239375" y="31696025"/>
            <a:ext cx="9771062" cy="1090613"/>
            <a:chOff x="44242388" y="28054064"/>
            <a:chExt cx="9771398" cy="1090621"/>
          </a:xfrm>
        </p:grpSpPr>
        <p:sp>
          <p:nvSpPr>
            <p:cNvPr id="34" name="Rounded Rectangle 33"/>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p:cNvGrpSpPr>
            <a:grpSpLocks/>
          </p:cNvGrpSpPr>
          <p:nvPr/>
        </p:nvGrpSpPr>
        <p:grpSpPr bwMode="auto">
          <a:xfrm>
            <a:off x="-10239375" y="31696025"/>
            <a:ext cx="9771062" cy="1090613"/>
            <a:chOff x="44242388" y="28054064"/>
            <a:chExt cx="9771398" cy="1090621"/>
          </a:xfrm>
        </p:grpSpPr>
        <p:sp>
          <p:nvSpPr>
            <p:cNvPr id="34" name="Rounded Rectangle 33"/>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p:cNvGrpSpPr>
            <a:grpSpLocks/>
          </p:cNvGrpSpPr>
          <p:nvPr/>
        </p:nvGrpSpPr>
        <p:grpSpPr bwMode="auto">
          <a:xfrm>
            <a:off x="-10239375" y="31696025"/>
            <a:ext cx="9771062" cy="1090613"/>
            <a:chOff x="44242388" y="28054064"/>
            <a:chExt cx="9771398" cy="1090621"/>
          </a:xfrm>
        </p:grpSpPr>
        <p:sp>
          <p:nvSpPr>
            <p:cNvPr id="33" name="Rounded Rectangle 32"/>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2"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bwMode="auto">
          <a:xfrm>
            <a:off x="696913" y="447675"/>
            <a:ext cx="34132837" cy="1939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algn="l" eaLnBrk="1" hangingPunct="1"/>
            <a:r>
              <a:rPr lang="en-US" altLang="en-US" sz="12000"/>
              <a:t>The Enquiring Mind: Creative Approaches</a:t>
            </a:r>
          </a:p>
        </p:txBody>
      </p:sp>
      <p:sp>
        <p:nvSpPr>
          <p:cNvPr id="7171" name="Text Placeholder 2"/>
          <p:cNvSpPr>
            <a:spLocks noGrp="1"/>
          </p:cNvSpPr>
          <p:nvPr>
            <p:ph type="body" sz="quarter" idx="10"/>
          </p:nvPr>
        </p:nvSpPr>
        <p:spPr bwMode="auto">
          <a:xfrm>
            <a:off x="904875" y="6003925"/>
            <a:ext cx="9791700" cy="135048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a:t>Until the 21</a:t>
            </a:r>
            <a:r>
              <a:rPr lang="en-US" altLang="en-US" sz="2600" baseline="30000"/>
              <a:t>st</a:t>
            </a:r>
            <a:r>
              <a:rPr lang="en-US" altLang="en-US" sz="2600"/>
              <a:t> century, there has been no clear definition for the word ‘creativity’, with many writers holding different views on what the creative process involves. Although, it has been agreed that creativity consists of several components which can include; imagination, originality, productivity and problem solving (Sharp, 2004, p.5).</a:t>
            </a:r>
          </a:p>
          <a:p>
            <a:pPr eaLnBrk="1" hangingPunct="1"/>
            <a:r>
              <a:rPr lang="en-US" altLang="en-US" sz="2600"/>
              <a:t>Cecil et al (1985) believes that creativity is ‘an indicator of quality in early childhood settings and a high degree of mental health In the individual’ (Duffy, 1998, p.4). Creative and imaginative qualities are promoted to society in a number different ways including; ‘Her Majesty’s Inspectorate 1989’, ‘The School Curriculum and Assessment Authority 1996’, ‘The Department for Education 1995’ as well as ‘National Vocational Qualifications in Child care and Education 1991’ (Duffy, 1998, p.4). Creativity is seen as a part of ‘art’ within the national curriculum and is found to be of high importance as part of a child’s programme of study, thus learning how to ‘express ideas and feelings, record observations, design and make images and artefacts’ (Duffy, 1998, p.22).</a:t>
            </a:r>
          </a:p>
          <a:p>
            <a:pPr eaLnBrk="1" hangingPunct="1"/>
            <a:r>
              <a:rPr lang="en-US" altLang="en-US" sz="2600"/>
              <a:t>The need to promote creativity in education has been a big debate for the past few years with the government being criticized by leading academics for destroying children’s education by placing importance on teaching lists of spellings and facts (Garner, 2014). A key finding from a recent Ofsted report on creative approaches within education claimed that there is no conflict between the national curriculum and creative approaches within schools that have high teaching standards, these findings were backed up by above average results, achievements and standards found in schools.</a:t>
            </a:r>
          </a:p>
          <a:p>
            <a:pPr eaLnBrk="1" hangingPunct="1"/>
            <a:r>
              <a:rPr lang="en-US" altLang="en-US" sz="2600"/>
              <a:t>In this poster I will discuss the classical and contemporary perspectives of creative approaches within education and compare the similarities and differences between each theory.</a:t>
            </a:r>
          </a:p>
        </p:txBody>
      </p:sp>
      <p:sp>
        <p:nvSpPr>
          <p:cNvPr id="7172" name="Text Placeholder 3"/>
          <p:cNvSpPr>
            <a:spLocks noGrp="1"/>
          </p:cNvSpPr>
          <p:nvPr>
            <p:ph type="body" sz="quarter" idx="11"/>
          </p:nvPr>
        </p:nvSpPr>
        <p:spPr bwMode="auto">
          <a:xfrm>
            <a:off x="922338" y="5265738"/>
            <a:ext cx="10048875" cy="754062"/>
          </a:xfrm>
          <a:solidFill>
            <a:srgbClr val="00B0F0"/>
          </a:solidFill>
          <a:extLs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eaLnBrk="1" hangingPunct="1"/>
            <a:r>
              <a:rPr lang="en-US" altLang="en-US"/>
              <a:t>Introduction</a:t>
            </a:r>
          </a:p>
        </p:txBody>
      </p:sp>
      <p:sp>
        <p:nvSpPr>
          <p:cNvPr id="7173" name="Text Placeholder 6"/>
          <p:cNvSpPr>
            <a:spLocks noGrp="1"/>
          </p:cNvSpPr>
          <p:nvPr>
            <p:ph type="body" sz="quarter" idx="20"/>
          </p:nvPr>
        </p:nvSpPr>
        <p:spPr bwMode="auto">
          <a:xfrm>
            <a:off x="876300" y="19254788"/>
            <a:ext cx="10094913" cy="754062"/>
          </a:xfrm>
          <a:solidFill>
            <a:srgbClr val="00B0F0"/>
          </a:solidFill>
          <a:extLst>
            <a:ext uri="{91240B29-F687-4F45-9708-019B960494DF}">
              <a14:hiddenLine xmlns:a14="http://schemas.microsoft.com/office/drawing/2010/main" w="9525">
                <a:solidFill>
                  <a:srgbClr val="000000"/>
                </a:solidFill>
                <a:miter lim="800000"/>
                <a:headEnd/>
                <a:tailEnd/>
              </a14:hiddenLine>
            </a:ext>
          </a:extLst>
        </p:spPr>
        <p:txBody>
          <a:bodyPr vert="horz" numCol="1" compatLnSpc="1">
            <a:prstTxWarp prst="textNoShape">
              <a:avLst/>
            </a:prstTxWarp>
          </a:bodyPr>
          <a:lstStyle/>
          <a:p>
            <a:pPr eaLnBrk="1" hangingPunct="1"/>
            <a:r>
              <a:rPr lang="en-US" altLang="en-US"/>
              <a:t>Reggio Emilia</a:t>
            </a:r>
          </a:p>
        </p:txBody>
      </p:sp>
      <p:sp>
        <p:nvSpPr>
          <p:cNvPr id="7174" name="Text Placeholder 7"/>
          <p:cNvSpPr>
            <a:spLocks noGrp="1"/>
          </p:cNvSpPr>
          <p:nvPr>
            <p:ph type="body" sz="quarter" idx="21"/>
          </p:nvPr>
        </p:nvSpPr>
        <p:spPr bwMode="auto">
          <a:xfrm>
            <a:off x="11639550" y="5221288"/>
            <a:ext cx="10048875" cy="24622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a:t>The approach shares similar ideas with theorists such as Piaget, Vygotsky and Dewey, nonetheless, it has been criticized for not ensuring that children will gain complete understanding of academic skills which plays an important role or future life, as valued by American and British societies (Morrison, 2009). </a:t>
            </a:r>
          </a:p>
        </p:txBody>
      </p:sp>
      <p:sp>
        <p:nvSpPr>
          <p:cNvPr id="7175" name="Text Placeholder 8"/>
          <p:cNvSpPr>
            <a:spLocks noGrp="1"/>
          </p:cNvSpPr>
          <p:nvPr>
            <p:ph type="body" sz="quarter" idx="22"/>
          </p:nvPr>
        </p:nvSpPr>
        <p:spPr bwMode="auto">
          <a:xfrm>
            <a:off x="11568113" y="7513638"/>
            <a:ext cx="10048875" cy="754062"/>
          </a:xfrm>
          <a:solidFill>
            <a:srgbClr val="00B0F0"/>
          </a:solidFill>
          <a:extLs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eaLnBrk="1" hangingPunct="1"/>
            <a:r>
              <a:rPr lang="en-US" altLang="en-US"/>
              <a:t>John Dewey</a:t>
            </a:r>
          </a:p>
        </p:txBody>
      </p:sp>
      <p:sp>
        <p:nvSpPr>
          <p:cNvPr id="7176" name="Text Placeholder 9"/>
          <p:cNvSpPr>
            <a:spLocks noGrp="1"/>
          </p:cNvSpPr>
          <p:nvPr>
            <p:ph type="body" sz="quarter" idx="23"/>
          </p:nvPr>
        </p:nvSpPr>
        <p:spPr bwMode="auto">
          <a:xfrm>
            <a:off x="22339300" y="5337175"/>
            <a:ext cx="10048875" cy="12065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a:t>This is supported by the </a:t>
            </a:r>
            <a:r>
              <a:rPr lang="en-GB" altLang="en-US" sz="2600"/>
              <a:t>National Advisory Committee for Creative and Cultural Education (NACCCE 1999) who believed that as a child, being able to leave formal education and adapt to the word around them in terms of communicating, innovating and working with others, is as important as having a good academic achievement (DfES, 2003). </a:t>
            </a:r>
            <a:endParaRPr lang="en-US" altLang="en-US" sz="2600"/>
          </a:p>
          <a:p>
            <a:pPr eaLnBrk="1" hangingPunct="1"/>
            <a:r>
              <a:rPr lang="en-US" altLang="en-US" sz="2600"/>
              <a:t>Primary and secondary teachers, as well as, practitioners and teachers in England have embraced Crafts theory of ‘possibility thinking’. Findings from research has also shown that the approach has helped to develop a national framework for creativity in education in the USA (CREET, n.d).</a:t>
            </a:r>
          </a:p>
          <a:p>
            <a:pPr eaLnBrk="1" hangingPunct="1"/>
            <a:r>
              <a:rPr lang="en-US" altLang="en-US" sz="2600"/>
              <a:t>Craft is also known for her approach of ‘big C’ and ‘little c’ in creativity towards education. The approach of ‘little c’ is the ability to manage efficiently with changing situations in an individuals every day life within the 21</a:t>
            </a:r>
            <a:r>
              <a:rPr lang="en-US" altLang="en-US" sz="2600" baseline="30000"/>
              <a:t>st</a:t>
            </a:r>
            <a:r>
              <a:rPr lang="en-US" altLang="en-US" sz="2600"/>
              <a:t> century. For Craft, this also links with ‘possibility’ thinking where an individual has to be imaginative and creative in resolving a problem.</a:t>
            </a:r>
          </a:p>
          <a:p>
            <a:pPr eaLnBrk="1" hangingPunct="1"/>
            <a:r>
              <a:rPr lang="en-US" altLang="en-US" sz="2600"/>
              <a:t> An example of a ‘little c’ creativity can be found in overcoming a job loss and taking up new opportunities. This approach can be linked to 21</a:t>
            </a:r>
            <a:r>
              <a:rPr lang="en-US" altLang="en-US" sz="2600" baseline="30000"/>
              <a:t>st</a:t>
            </a:r>
            <a:r>
              <a:rPr lang="en-US" altLang="en-US" sz="2600"/>
              <a:t> century learning as children can face small obstacles throughout their learning experiences. </a:t>
            </a:r>
          </a:p>
          <a:p>
            <a:pPr eaLnBrk="1" hangingPunct="1"/>
            <a:r>
              <a:rPr lang="en-US" altLang="en-US" sz="2600"/>
              <a:t>However, this is criticized by Thomson and Hall (2006) who see Craft’s approach as a challenge than being a creative approach to successfully overcome obstacles of everyday life. </a:t>
            </a:r>
          </a:p>
          <a:p>
            <a:pPr eaLnBrk="1" hangingPunct="1"/>
            <a:r>
              <a:rPr lang="en-US" altLang="en-US" sz="2600"/>
              <a:t>Negus and Pickering also criticize Craft’s approach and describe how we cannot incorporate creativity in every day life and that only some of the actions we make throughout the day can be seen as ‘creative’ (</a:t>
            </a:r>
            <a:r>
              <a:rPr lang="en-GB" altLang="en-US" sz="2600"/>
              <a:t>Banaji et al, 2006)</a:t>
            </a:r>
            <a:r>
              <a:rPr lang="en-US" altLang="en-US" sz="2600"/>
              <a:t>.</a:t>
            </a:r>
          </a:p>
        </p:txBody>
      </p:sp>
      <p:sp>
        <p:nvSpPr>
          <p:cNvPr id="7177" name="Text Placeholder 10"/>
          <p:cNvSpPr>
            <a:spLocks noGrp="1"/>
          </p:cNvSpPr>
          <p:nvPr>
            <p:ph type="body" sz="quarter" idx="24"/>
          </p:nvPr>
        </p:nvSpPr>
        <p:spPr bwMode="auto">
          <a:xfrm>
            <a:off x="11661775" y="23358475"/>
            <a:ext cx="10058400" cy="754063"/>
          </a:xfrm>
          <a:solidFill>
            <a:srgbClr val="00B0F0"/>
          </a:solidFill>
          <a:extLs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eaLnBrk="1" hangingPunct="1"/>
            <a:r>
              <a:rPr lang="en-US" altLang="en-US"/>
              <a:t>Anna Craft</a:t>
            </a:r>
          </a:p>
        </p:txBody>
      </p:sp>
      <p:sp>
        <p:nvSpPr>
          <p:cNvPr id="7178" name="Text Placeholder 11"/>
          <p:cNvSpPr>
            <a:spLocks noGrp="1"/>
          </p:cNvSpPr>
          <p:nvPr>
            <p:ph type="body" sz="quarter" idx="25"/>
          </p:nvPr>
        </p:nvSpPr>
        <p:spPr bwMode="auto">
          <a:xfrm>
            <a:off x="32918400" y="23372763"/>
            <a:ext cx="10047288" cy="884237"/>
          </a:xfrm>
          <a:solidFill>
            <a:srgbClr val="00B0F0"/>
          </a:solidFill>
          <a:extLst>
            <a:ext uri="{91240B29-F687-4F45-9708-019B960494DF}">
              <a14:hiddenLine xmlns:a14="http://schemas.microsoft.com/office/drawing/2010/main" w="9525">
                <a:solidFill>
                  <a:srgbClr val="000000"/>
                </a:solidFill>
                <a:miter lim="800000"/>
                <a:headEnd/>
                <a:tailEnd/>
              </a14:hiddenLine>
            </a:ext>
          </a:extLst>
        </p:spPr>
        <p:txBody>
          <a:bodyPr vert="horz" numCol="1" compatLnSpc="1">
            <a:prstTxWarp prst="textNoShape">
              <a:avLst/>
            </a:prstTxWarp>
          </a:bodyPr>
          <a:lstStyle/>
          <a:p>
            <a:pPr eaLnBrk="1" hangingPunct="1"/>
            <a:r>
              <a:rPr lang="en-US" altLang="en-US"/>
              <a:t>Similarities and Differences</a:t>
            </a:r>
          </a:p>
        </p:txBody>
      </p:sp>
      <p:sp>
        <p:nvSpPr>
          <p:cNvPr id="7179" name="Text Placeholder 12"/>
          <p:cNvSpPr>
            <a:spLocks noGrp="1"/>
          </p:cNvSpPr>
          <p:nvPr>
            <p:ph type="body" sz="quarter" idx="26"/>
          </p:nvPr>
        </p:nvSpPr>
        <p:spPr bwMode="auto">
          <a:xfrm>
            <a:off x="33037463" y="6122988"/>
            <a:ext cx="10047287" cy="107838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a:t>Professor Donaldson is seen also seen to view a contemporary perspective in creative approaches in education. He is best known for his document on ‘Successful Futures’ where he developed the ‘six areas of learning and experience’ with one area being ‘expressive arts’ which links to creativity.</a:t>
            </a:r>
          </a:p>
          <a:p>
            <a:pPr eaLnBrk="1" hangingPunct="1"/>
            <a:r>
              <a:rPr lang="en-US" altLang="en-US" sz="2600"/>
              <a:t>Schools and teachers can help children to become more confident and to develop their creative appreciation as well as their talent and artistic skills (Donaldson, 2015).</a:t>
            </a:r>
          </a:p>
          <a:p>
            <a:pPr eaLnBrk="1" hangingPunct="1"/>
            <a:r>
              <a:rPr lang="en-US" altLang="en-US" sz="2600"/>
              <a:t> Expressive arts can provide the children with opportunities to explore their thinking and communicate ideas with their peers. In addition to that, it enables children to come into contact with the creative processes and experience from otters to encourage their own experimentation with creativity.</a:t>
            </a:r>
          </a:p>
          <a:p>
            <a:pPr eaLnBrk="1" hangingPunct="1"/>
            <a:r>
              <a:rPr lang="en-US" altLang="en-US" sz="2600"/>
              <a:t>Donaldson also focused on cross-curriculum responsibilities, where he put forward the idea of Literacy, Numeracy and Digital competence as the three key areas. This relates hugely to 21</a:t>
            </a:r>
            <a:r>
              <a:rPr lang="en-US" altLang="en-US" sz="2600" baseline="30000"/>
              <a:t>st</a:t>
            </a:r>
            <a:r>
              <a:rPr lang="en-US" altLang="en-US" sz="2600"/>
              <a:t> century learning as digital competence plays a huge role in the lives of children today  as the ability to use digital technology skills in an common aspect to be used in the modern workplace (Donaldson, 2015).</a:t>
            </a:r>
          </a:p>
          <a:p>
            <a:pPr eaLnBrk="1" hangingPunct="1"/>
            <a:r>
              <a:rPr lang="en-US" altLang="en-US" sz="2600"/>
              <a:t>Donaldson feels the importance of technology to be implemented  into each area of the curriculum to reflect how it is used in society as a whole. Thus allowing learners to explore their creative sides through digital literacies (Welsh Government, 2015).</a:t>
            </a:r>
          </a:p>
        </p:txBody>
      </p:sp>
      <p:sp>
        <p:nvSpPr>
          <p:cNvPr id="7180" name="Text Placeholder 12"/>
          <p:cNvSpPr>
            <a:spLocks noGrp="1"/>
          </p:cNvSpPr>
          <p:nvPr>
            <p:ph type="body" sz="quarter" idx="27"/>
          </p:nvPr>
        </p:nvSpPr>
        <p:spPr bwMode="auto">
          <a:xfrm>
            <a:off x="11661775" y="8366125"/>
            <a:ext cx="10047288" cy="16490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compatLnSpc="1">
            <a:prstTxWarp prst="textNoShape">
              <a:avLst/>
            </a:prstTxWarp>
          </a:bodyPr>
          <a:lstStyle/>
          <a:p>
            <a:pPr marL="0" indent="0" algn="l" eaLnBrk="1" hangingPunct="1"/>
            <a:r>
              <a:rPr lang="en-US" altLang="en-US" sz="2600" b="0">
                <a:solidFill>
                  <a:schemeClr val="tx1"/>
                </a:solidFill>
                <a:latin typeface="Trebuchet MS" panose="020B0603020202020204" pitchFamily="34" charset="0"/>
              </a:rPr>
              <a:t>American philosopher John Dewey can also be viewed as a classical perspective in creativity in education. Linking with the Reggio Emilia approach, Dewey believes that the environment plays a major role in creativity and that children learn best when they interact within the space around them, as well as being heavily involved in the school curriculum. Dewey criticized the theory ‘behaviorism’ as being too simplistic, as learning processes were more complex than that.</a:t>
            </a:r>
          </a:p>
          <a:p>
            <a:pPr marL="0" indent="0" algn="l" eaLnBrk="1" hangingPunct="1"/>
            <a:r>
              <a:rPr lang="en-US" altLang="en-US" sz="2600" b="0">
                <a:solidFill>
                  <a:schemeClr val="tx1"/>
                </a:solidFill>
                <a:latin typeface="Trebuchet MS" panose="020B0603020202020204" pitchFamily="34" charset="0"/>
              </a:rPr>
              <a:t>He explains how a child benefits more if they were actively involved in their personal learning. In his theory of ‘experiential learning’ he emphasizes the importance of learners directly engaging with their surroundings and the environment where ‘knowledge comes from the impressions made upon us by natural objects’. </a:t>
            </a:r>
          </a:p>
          <a:p>
            <a:pPr marL="0" indent="0" algn="l" eaLnBrk="1" hangingPunct="1"/>
            <a:r>
              <a:rPr lang="en-US" altLang="en-US" sz="2600" b="0">
                <a:solidFill>
                  <a:schemeClr val="tx1"/>
                </a:solidFill>
                <a:latin typeface="Trebuchet MS" panose="020B0603020202020204" pitchFamily="34" charset="0"/>
              </a:rPr>
              <a:t>Dewey’s view on progressive education, suggested that a child should be at the centre of learning which will gain a more liberal experience, he states that children ‘learn by doing’ and this can be creative in terms of being active, imaginative and explorative.</a:t>
            </a:r>
          </a:p>
          <a:p>
            <a:pPr marL="0" indent="0" algn="l" eaLnBrk="1" hangingPunct="1"/>
            <a:r>
              <a:rPr lang="en-US" altLang="en-US" sz="2600" b="0">
                <a:solidFill>
                  <a:schemeClr val="tx1"/>
                </a:solidFill>
                <a:latin typeface="Trebuchet MS" panose="020B0603020202020204" pitchFamily="34" charset="0"/>
              </a:rPr>
              <a:t>Support comes from thinkers such as Frobel, Montessori and Piaget who put forward that learners learn the best when they take part in practical actions and interacting with the environment (</a:t>
            </a:r>
            <a:r>
              <a:rPr lang="en-GB" altLang="en-US" sz="2600" b="0">
                <a:solidFill>
                  <a:schemeClr val="tx1"/>
                </a:solidFill>
                <a:latin typeface="Trebuchet MS" panose="020B0603020202020204" pitchFamily="34" charset="0"/>
              </a:rPr>
              <a:t>Aubrey and Riley 2016) </a:t>
            </a:r>
            <a:r>
              <a:rPr lang="en-US" altLang="en-US" sz="2600" b="0">
                <a:solidFill>
                  <a:schemeClr val="tx1"/>
                </a:solidFill>
                <a:latin typeface="Trebuchet MS" panose="020B0603020202020204" pitchFamily="34" charset="0"/>
              </a:rPr>
              <a:t>.</a:t>
            </a:r>
          </a:p>
          <a:p>
            <a:pPr marL="0" indent="0" algn="l" eaLnBrk="1" hangingPunct="1"/>
            <a:r>
              <a:rPr lang="en-US" altLang="en-US" sz="2600" b="0">
                <a:solidFill>
                  <a:schemeClr val="tx1"/>
                </a:solidFill>
                <a:latin typeface="Trebuchet MS" panose="020B0603020202020204" pitchFamily="34" charset="0"/>
              </a:rPr>
              <a:t>In addition Dewey didn’t believe that teachers should be stood in front of a classroom listing off information and facts to children and to adopt the role of the facilitator instead, giving children the opportunity and guidance to learn and discover on their own behalf to become active and independence learners (Wheeler, 2014).</a:t>
            </a:r>
          </a:p>
          <a:p>
            <a:pPr marL="0" indent="0" algn="l" eaLnBrk="1" hangingPunct="1"/>
            <a:r>
              <a:rPr lang="en-US" altLang="en-US" sz="2600" b="0">
                <a:solidFill>
                  <a:schemeClr val="tx1"/>
                </a:solidFill>
                <a:latin typeface="Trebuchet MS" panose="020B0603020202020204" pitchFamily="34" charset="0"/>
              </a:rPr>
              <a:t>This is supported by Woods and Jeffery (1997) who believe that the important piece of creative learning is innovation and ‘ownership of knowledge’ which makes a significant difference to the learner, they also suggest that self-motivation helps with control of learning processes (Stefon-Green, 2008, p.67).</a:t>
            </a:r>
          </a:p>
          <a:p>
            <a:pPr marL="0" indent="0" algn="l" eaLnBrk="1" hangingPunct="1"/>
            <a:r>
              <a:rPr lang="en-US" altLang="en-US" sz="2600" b="0">
                <a:solidFill>
                  <a:schemeClr val="tx1"/>
                </a:solidFill>
                <a:latin typeface="Trebuchet MS" panose="020B0603020202020204" pitchFamily="34" charset="0"/>
              </a:rPr>
              <a:t>Carl Rogers and A.S Neil, were influenced by Dewey’s creative approach to education with Roger replacing the term ‘teacher’ with ‘facilitator’.</a:t>
            </a:r>
          </a:p>
        </p:txBody>
      </p:sp>
      <p:sp>
        <p:nvSpPr>
          <p:cNvPr id="7181" name="Text Placeholder 14"/>
          <p:cNvSpPr>
            <a:spLocks noGrp="1"/>
          </p:cNvSpPr>
          <p:nvPr>
            <p:ph type="body" sz="quarter" idx="28"/>
          </p:nvPr>
        </p:nvSpPr>
        <p:spPr bwMode="auto">
          <a:xfrm>
            <a:off x="33037463" y="24303038"/>
            <a:ext cx="10052050" cy="7823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a:t>Each perspective connects in a way that they feel learners need to be imaginative in the creative process. There is huge similarities between the classical perspectives of the ‘Reggio Emilia’ approach and John Dewey’s ideas.</a:t>
            </a:r>
          </a:p>
          <a:p>
            <a:pPr eaLnBrk="1" hangingPunct="1"/>
            <a:r>
              <a:rPr lang="en-US" altLang="en-US" sz="2600"/>
              <a:t> They both emphasize the importance of learners engaging directly with their environment and making use of the physical space around them allowing them to have  the ‘power’ over their own learning. Anna Craft can be seen as having a different approach to the rest as she believes learners need to use problem solving skills in a creative way to discover and be explorative in developing their knowledge and understanding. Although she does link with the classical perspectives in terms of a child learning for themselves. </a:t>
            </a:r>
          </a:p>
          <a:p>
            <a:pPr eaLnBrk="1" hangingPunct="1"/>
            <a:r>
              <a:rPr lang="en-US" altLang="en-US" sz="2600"/>
              <a:t>Donaldson places importance on expressive arts which is similar to he Reggio Emilia approach as they focus on creativity, more over, he is the first to mention the importance of technology in the classroom to enable learners to use their creative side within digital literacy.</a:t>
            </a:r>
          </a:p>
        </p:txBody>
      </p:sp>
      <p:sp>
        <p:nvSpPr>
          <p:cNvPr id="7182" name="Text Placeholder 15"/>
          <p:cNvSpPr>
            <a:spLocks noGrp="1"/>
          </p:cNvSpPr>
          <p:nvPr>
            <p:ph type="body" sz="quarter" idx="29"/>
          </p:nvPr>
        </p:nvSpPr>
        <p:spPr bwMode="auto">
          <a:xfrm>
            <a:off x="32913638" y="5272088"/>
            <a:ext cx="10047287" cy="754062"/>
          </a:xfrm>
          <a:solidFill>
            <a:srgbClr val="00B0F0"/>
          </a:solidFill>
          <a:extLst>
            <a:ext uri="{91240B29-F687-4F45-9708-019B960494DF}">
              <a14:hiddenLine xmlns:a14="http://schemas.microsoft.com/office/drawing/2010/main" w="9525">
                <a:solidFill>
                  <a:srgbClr val="000000"/>
                </a:solidFill>
                <a:miter lim="800000"/>
                <a:headEnd/>
                <a:tailEnd/>
              </a14:hiddenLine>
            </a:ext>
          </a:extLst>
        </p:spPr>
        <p:txBody>
          <a:bodyPr vert="horz" numCol="1" compatLnSpc="1">
            <a:prstTxWarp prst="textNoShape">
              <a:avLst/>
            </a:prstTxWarp>
          </a:bodyPr>
          <a:lstStyle/>
          <a:p>
            <a:pPr eaLnBrk="1" hangingPunct="1"/>
            <a:r>
              <a:rPr lang="en-US" altLang="en-US"/>
              <a:t>Professor Donaldson</a:t>
            </a:r>
          </a:p>
        </p:txBody>
      </p:sp>
      <p:sp>
        <p:nvSpPr>
          <p:cNvPr id="7183" name="Text Placeholder 16"/>
          <p:cNvSpPr>
            <a:spLocks noGrp="1"/>
          </p:cNvSpPr>
          <p:nvPr>
            <p:ph type="body" sz="quarter" idx="30"/>
          </p:nvPr>
        </p:nvSpPr>
        <p:spPr bwMode="auto">
          <a:xfrm>
            <a:off x="11606213" y="24796750"/>
            <a:ext cx="10052050" cy="5803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a:t>Anna Craft, a professor of education at Nottingham university is viewed as a contemporary perspective on creative approaches in education. She was known for her coined term ‘possibility thinking’.</a:t>
            </a:r>
          </a:p>
          <a:p>
            <a:pPr eaLnBrk="1" hangingPunct="1"/>
            <a:r>
              <a:rPr lang="en-US" altLang="en-US" sz="2600"/>
              <a:t>She believes that ‘possibilities’ are explored in all areas of learning, for example; ‘imaginative play’, ‘outdoor physical play’ and ‘early scientific enquiry’. She puts forward that possibility thinking helps develop children‘s questions to be surfaced, generating the question ‘what if?’ in different ways, driven by thinking and imagination. It enables children to find problems and solve them, using their skills in a creative way (Craft 2002).</a:t>
            </a:r>
          </a:p>
          <a:p>
            <a:pPr eaLnBrk="1" hangingPunct="1"/>
            <a:endParaRPr lang="en-US" altLang="en-US"/>
          </a:p>
        </p:txBody>
      </p:sp>
      <p:sp>
        <p:nvSpPr>
          <p:cNvPr id="18" name="Text Placeholder 17"/>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5" name="Text Placeholder 18"/>
          <p:cNvSpPr>
            <a:spLocks noGrp="1"/>
          </p:cNvSpPr>
          <p:nvPr>
            <p:ph type="body" sz="quarter" idx="96"/>
          </p:nvPr>
        </p:nvSpPr>
        <p:spPr bwMode="auto">
          <a:xfrm>
            <a:off x="887413" y="20008850"/>
            <a:ext cx="10083800" cy="11566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a:t>The Reggio Emilia approach is an educational philosophy with mainly focuses on preschool and primary education, the approach has not set curriculum, but instead, is emerged from the interests of the child. Influenced by the likes of Lev Vygotsky, the approach is viewed as a classical perspective to creativity in education,</a:t>
            </a:r>
          </a:p>
          <a:p>
            <a:pPr eaLnBrk="1" hangingPunct="1"/>
            <a:r>
              <a:rPr lang="en-US" altLang="en-US" sz="2600"/>
              <a:t>A socio-constructive model which promotes that expressive arts and learning through the environment paly major roles in children's education which are seen as creative learning. Children are encouraged to take part in expressive activities such as drama, puppetry, drawing, painting, dancing and creative writing.</a:t>
            </a:r>
          </a:p>
          <a:p>
            <a:pPr eaLnBrk="1" hangingPunct="1"/>
            <a:r>
              <a:rPr lang="en-US" altLang="en-US" sz="2600"/>
              <a:t> The approach believes that a child being creative and using imaginative skills, places huge importance and benefits them significantly more in their development of knowledge and understanding in society. This is supported by a key finding from an Ofsted report, which suggests, that creative approaches to education leads to an outstanding quality to education and a rich learning experience’ (Wilmot, n.d). </a:t>
            </a:r>
          </a:p>
          <a:p>
            <a:pPr eaLnBrk="1" hangingPunct="1"/>
            <a:r>
              <a:rPr lang="en-US" altLang="en-US" sz="2600"/>
              <a:t>The approach emphasizes the importance of learning in the environment and the use of physical space using various structures and activities within these areas, encourages children to use skills such as problem solving and social skills through learning processes. This is supported by the work of Vygotsky and Montessori who are believers of children learning through social play (Morrison, 2009).</a:t>
            </a:r>
          </a:p>
          <a:p>
            <a:pPr eaLnBrk="1" hangingPunct="1"/>
            <a:endParaRPr lang="en-US" altLang="en-US"/>
          </a:p>
        </p:txBody>
      </p:sp>
      <p:sp>
        <p:nvSpPr>
          <p:cNvPr id="7186" name="Text Placeholder 19"/>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7" name="Text Placeholder 20"/>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8" name="Text Placeholder 21"/>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2"/>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3"/>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4"/>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5"/>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6"/>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7"/>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16"/>
          <p:cNvSpPr>
            <a:spLocks noGrp="1"/>
          </p:cNvSpPr>
          <p:nvPr>
            <p:ph type="body" sz="quarter" idx="124"/>
          </p:nvPr>
        </p:nvSpPr>
        <p:spPr bwMode="auto">
          <a:xfrm>
            <a:off x="22239288" y="27124025"/>
            <a:ext cx="9915525" cy="3476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a:t>This diagram illustrates Anna Crafts concept of ‘possibility thinking’ in terms of letting the learner think for themselves by creating and asking questions about a particular thing, using innovation and imagination, as well as self motivation and determination. In this situation, the teacher will stand back and give the learner space, time and opportunity to be a creative thinker.</a:t>
            </a:r>
          </a:p>
        </p:txBody>
      </p:sp>
      <p:pic>
        <p:nvPicPr>
          <p:cNvPr id="7196" name="Picture Placeholder 1"/>
          <p:cNvPicPr>
            <a:picLocks noGrp="1" noChangeAspect="1"/>
          </p:cNvPicPr>
          <p:nvPr>
            <p:ph type="pic" sz="quarter" idx="115"/>
          </p:nvPr>
        </p:nvPicPr>
        <p:blipFill>
          <a:blip r:embed="rId3">
            <a:extLst>
              <a:ext uri="{28A0092B-C50C-407E-A947-70E740481C1C}">
                <a14:useLocalDpi xmlns:a14="http://schemas.microsoft.com/office/drawing/2010/main" val="0"/>
              </a:ext>
            </a:extLst>
          </a:blip>
          <a:srcRect t="10156" b="10156"/>
          <a:stretch>
            <a:fillRect/>
          </a:stretch>
        </p:blipFill>
        <p:spPr bwMode="auto">
          <a:xfrm>
            <a:off x="-9326563" y="25314275"/>
            <a:ext cx="7908925" cy="4838700"/>
          </a:xfrm>
          <a:ln>
            <a:miter lim="800000"/>
            <a:headEnd/>
            <a:tailEnd/>
          </a:ln>
        </p:spPr>
      </p:pic>
      <p:pic>
        <p:nvPicPr>
          <p:cNvPr id="7197" name="Picture Placeholder 5"/>
          <p:cNvPicPr>
            <a:picLocks noGrp="1" noChangeAspect="1"/>
          </p:cNvPicPr>
          <p:nvPr>
            <p:ph type="pic" sz="quarter" idx="126"/>
          </p:nvPr>
        </p:nvPicPr>
        <p:blipFill>
          <a:blip r:embed="rId3">
            <a:extLst>
              <a:ext uri="{28A0092B-C50C-407E-A947-70E740481C1C}">
                <a14:useLocalDpi xmlns:a14="http://schemas.microsoft.com/office/drawing/2010/main" val="0"/>
              </a:ext>
            </a:extLst>
          </a:blip>
          <a:srcRect t="10156" b="10156"/>
          <a:stretch>
            <a:fillRect/>
          </a:stretch>
        </p:blipFill>
        <p:spPr bwMode="auto">
          <a:xfrm>
            <a:off x="22558375" y="18207038"/>
            <a:ext cx="9610725" cy="8407400"/>
          </a:xfrm>
          <a:ln>
            <a:miter lim="800000"/>
            <a:headEnd/>
            <a:tailEnd/>
          </a:ln>
        </p:spPr>
      </p:pic>
      <p:sp>
        <p:nvSpPr>
          <p:cNvPr id="7198" name="Picture Placeholder 32"/>
          <p:cNvSpPr>
            <a:spLocks noGrp="1"/>
          </p:cNvSpPr>
          <p:nvPr>
            <p:ph type="pic" sz="quarter" idx="127"/>
          </p:nvPr>
        </p:nvSpPr>
        <p:spPr bwMode="auto">
          <a:xfrm>
            <a:off x="-9326563" y="25314275"/>
            <a:ext cx="7908925" cy="4838700"/>
          </a:xfrm>
          <a:ln>
            <a:miter lim="800000"/>
            <a:headEnd/>
            <a:tailEnd/>
          </a:ln>
        </p:spPr>
      </p:sp>
      <p:sp>
        <p:nvSpPr>
          <p:cNvPr id="7199" name="Picture Placeholder 33"/>
          <p:cNvSpPr>
            <a:spLocks noGrp="1"/>
          </p:cNvSpPr>
          <p:nvPr>
            <p:ph type="pic" sz="quarter" idx="128"/>
          </p:nvPr>
        </p:nvSpPr>
        <p:spPr bwMode="auto">
          <a:xfrm>
            <a:off x="-9326563" y="25314275"/>
            <a:ext cx="7908925" cy="4838700"/>
          </a:xfrm>
          <a:ln>
            <a:miter lim="800000"/>
            <a:headEnd/>
            <a:tailEnd/>
          </a:ln>
        </p:spPr>
      </p:sp>
      <p:sp>
        <p:nvSpPr>
          <p:cNvPr id="7200" name="Picture Placeholder 34"/>
          <p:cNvSpPr>
            <a:spLocks noGrp="1"/>
          </p:cNvSpPr>
          <p:nvPr>
            <p:ph type="pic" sz="quarter" idx="129"/>
          </p:nvPr>
        </p:nvSpPr>
        <p:spPr bwMode="auto">
          <a:xfrm>
            <a:off x="-9326563" y="25314275"/>
            <a:ext cx="7908925" cy="4838700"/>
          </a:xfrm>
          <a:ln>
            <a:miter lim="800000"/>
            <a:headEnd/>
            <a:tailEnd/>
          </a:ln>
        </p:spPr>
      </p:sp>
      <p:sp>
        <p:nvSpPr>
          <p:cNvPr id="7201" name="Picture Placeholder 35"/>
          <p:cNvSpPr>
            <a:spLocks noGrp="1"/>
          </p:cNvSpPr>
          <p:nvPr>
            <p:ph type="pic" sz="quarter" idx="130"/>
          </p:nvPr>
        </p:nvSpPr>
        <p:spPr bwMode="auto">
          <a:xfrm>
            <a:off x="-9326563" y="25314275"/>
            <a:ext cx="7908925" cy="4838700"/>
          </a:xfrm>
          <a:ln>
            <a:miter lim="800000"/>
            <a:headEnd/>
            <a:tailEnd/>
          </a:ln>
        </p:spPr>
      </p:sp>
      <p:pic>
        <p:nvPicPr>
          <p:cNvPr id="7202" name="Picture Placeholder 7"/>
          <p:cNvPicPr>
            <a:picLocks noGrp="1" noChangeAspect="1"/>
          </p:cNvPicPr>
          <p:nvPr>
            <p:ph type="pic" sz="quarter" idx="131"/>
          </p:nvPr>
        </p:nvPicPr>
        <p:blipFill>
          <a:blip r:embed="rId4">
            <a:extLst>
              <a:ext uri="{28A0092B-C50C-407E-A947-70E740481C1C}">
                <a14:useLocalDpi xmlns:a14="http://schemas.microsoft.com/office/drawing/2010/main" val="0"/>
              </a:ext>
            </a:extLst>
          </a:blip>
          <a:srcRect l="4028" r="4028"/>
          <a:stretch>
            <a:fillRect/>
          </a:stretch>
        </p:blipFill>
        <p:spPr bwMode="auto">
          <a:xfrm>
            <a:off x="32913638" y="16584613"/>
            <a:ext cx="10052050" cy="5521325"/>
          </a:xfrm>
          <a:ln>
            <a:miter lim="800000"/>
            <a:headEnd/>
            <a:tailEnd/>
          </a:ln>
        </p:spPr>
      </p:pic>
      <p:sp>
        <p:nvSpPr>
          <p:cNvPr id="42" name="Text Placeholder 41"/>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14" name="TextBox 16"/>
          <p:cNvSpPr txBox="1">
            <a:spLocks noChangeArrowheads="1"/>
          </p:cNvSpPr>
          <p:nvPr/>
        </p:nvSpPr>
        <p:spPr bwMode="auto">
          <a:xfrm>
            <a:off x="33037463" y="22402800"/>
            <a:ext cx="9583737" cy="9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2600">
                <a:latin typeface="Trebuchet MS" panose="020B0603020202020204" pitchFamily="34" charset="0"/>
              </a:rPr>
              <a:t>This diagram shows the Six areas of learning found within he ‘Successful Futures’ review by Professor Graham Donaldson.</a:t>
            </a:r>
          </a:p>
        </p:txBody>
      </p:sp>
      <p:sp>
        <p:nvSpPr>
          <p:cNvPr id="7215" name="Title 1"/>
          <p:cNvSpPr txBox="1">
            <a:spLocks/>
          </p:cNvSpPr>
          <p:nvPr/>
        </p:nvSpPr>
        <p:spPr bwMode="auto">
          <a:xfrm>
            <a:off x="37911088" y="206375"/>
            <a:ext cx="71755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nchor="ctr">
            <a:spAutoFit/>
          </a:bodyPr>
          <a:lstStyle>
            <a:lvl1pPr defTabSz="2193925">
              <a:defRPr sz="8600">
                <a:solidFill>
                  <a:schemeClr val="tx1"/>
                </a:solidFill>
                <a:latin typeface="Arial" panose="020B0604020202020204" pitchFamily="34" charset="0"/>
              </a:defRPr>
            </a:lvl1pPr>
            <a:lvl2pPr defTabSz="2193925">
              <a:defRPr sz="8600">
                <a:solidFill>
                  <a:schemeClr val="tx1"/>
                </a:solidFill>
                <a:latin typeface="Arial" panose="020B0604020202020204" pitchFamily="34" charset="0"/>
              </a:defRPr>
            </a:lvl2pPr>
            <a:lvl3pPr defTabSz="2193925">
              <a:defRPr sz="8600">
                <a:solidFill>
                  <a:schemeClr val="tx1"/>
                </a:solidFill>
                <a:latin typeface="Arial" panose="020B0604020202020204" pitchFamily="34" charset="0"/>
              </a:defRPr>
            </a:lvl3pPr>
            <a:lvl4pPr defTabSz="2193925">
              <a:defRPr sz="8600">
                <a:solidFill>
                  <a:schemeClr val="tx1"/>
                </a:solidFill>
                <a:latin typeface="Arial" panose="020B0604020202020204" pitchFamily="34" charset="0"/>
              </a:defRPr>
            </a:lvl4pPr>
            <a:lvl5pPr defTabSz="2193925">
              <a:defRPr sz="8600">
                <a:solidFill>
                  <a:schemeClr val="tx1"/>
                </a:solidFill>
                <a:latin typeface="Arial" panose="020B0604020202020204" pitchFamily="34" charset="0"/>
              </a:defRPr>
            </a:lvl5pPr>
            <a:lvl6pPr marL="9234488" indent="-6948488" defTabSz="2193925" eaLnBrk="0" fontAlgn="base" hangingPunct="0">
              <a:spcBef>
                <a:spcPct val="0"/>
              </a:spcBef>
              <a:spcAft>
                <a:spcPct val="0"/>
              </a:spcAft>
              <a:defRPr sz="8600">
                <a:solidFill>
                  <a:schemeClr val="tx1"/>
                </a:solidFill>
                <a:latin typeface="Arial" panose="020B0604020202020204" pitchFamily="34" charset="0"/>
              </a:defRPr>
            </a:lvl6pPr>
            <a:lvl7pPr marL="9691688" indent="-6948488" defTabSz="2193925" eaLnBrk="0" fontAlgn="base" hangingPunct="0">
              <a:spcBef>
                <a:spcPct val="0"/>
              </a:spcBef>
              <a:spcAft>
                <a:spcPct val="0"/>
              </a:spcAft>
              <a:defRPr sz="8600">
                <a:solidFill>
                  <a:schemeClr val="tx1"/>
                </a:solidFill>
                <a:latin typeface="Arial" panose="020B0604020202020204" pitchFamily="34" charset="0"/>
              </a:defRPr>
            </a:lvl7pPr>
            <a:lvl8pPr marL="10148888" indent="-6948488" defTabSz="2193925" eaLnBrk="0" fontAlgn="base" hangingPunct="0">
              <a:spcBef>
                <a:spcPct val="0"/>
              </a:spcBef>
              <a:spcAft>
                <a:spcPct val="0"/>
              </a:spcAft>
              <a:defRPr sz="8600">
                <a:solidFill>
                  <a:schemeClr val="tx1"/>
                </a:solidFill>
                <a:latin typeface="Arial" panose="020B0604020202020204" pitchFamily="34" charset="0"/>
              </a:defRPr>
            </a:lvl8pPr>
            <a:lvl9pPr marL="10606088" indent="-6948488" defTabSz="2193925" eaLnBrk="0" fontAlgn="base" hangingPunct="0">
              <a:spcBef>
                <a:spcPct val="0"/>
              </a:spcBef>
              <a:spcAft>
                <a:spcPct val="0"/>
              </a:spcAft>
              <a:defRPr sz="8600">
                <a:solidFill>
                  <a:schemeClr val="tx1"/>
                </a:solidFill>
                <a:latin typeface="Arial" panose="020B0604020202020204" pitchFamily="34" charset="0"/>
              </a:defRPr>
            </a:lvl9pPr>
          </a:lstStyle>
          <a:p>
            <a:pPr eaLnBrk="1" hangingPunct="1"/>
            <a:r>
              <a:rPr lang="en-US" altLang="en-US" sz="7200" b="1">
                <a:solidFill>
                  <a:srgbClr val="FFFFFF"/>
                </a:solidFill>
                <a:latin typeface="Trebuchet MS" panose="020B0603020202020204" pitchFamily="34" charset="0"/>
              </a:rPr>
              <a:t>Hayley Tobin</a:t>
            </a:r>
          </a:p>
          <a:p>
            <a:pPr eaLnBrk="1" hangingPunct="1"/>
            <a:r>
              <a:rPr lang="en-US" altLang="en-US" sz="7200" b="1">
                <a:solidFill>
                  <a:srgbClr val="FFFFFF"/>
                </a:solidFill>
                <a:latin typeface="Trebuchet MS" panose="020B0603020202020204" pitchFamily="34" charset="0"/>
              </a:rPr>
              <a:t>P145417</a:t>
            </a:r>
          </a:p>
        </p:txBody>
      </p:sp>
      <p:sp>
        <p:nvSpPr>
          <p:cNvPr id="7216" name="TextBox 19"/>
          <p:cNvSpPr txBox="1">
            <a:spLocks noChangeArrowheads="1"/>
          </p:cNvSpPr>
          <p:nvPr/>
        </p:nvSpPr>
        <p:spPr bwMode="auto">
          <a:xfrm>
            <a:off x="806450" y="2586038"/>
            <a:ext cx="3346767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5400" b="1">
                <a:solidFill>
                  <a:schemeClr val="bg1"/>
                </a:solidFill>
                <a:latin typeface="Trebuchet MS" panose="020B0603020202020204" pitchFamily="34" charset="0"/>
              </a:rPr>
              <a:t>A critical evaluation of the Classical and Contemporary Perspectives of Creative Approaches in Education</a:t>
            </a:r>
          </a:p>
        </p:txBody>
      </p:sp>
    </p:spTree>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212</TotalTime>
  <Words>1961</Words>
  <Application>Microsoft Office PowerPoint</Application>
  <PresentationFormat>Custom</PresentationFormat>
  <Paragraphs>45</Paragraphs>
  <Slides>1</Slides>
  <Notes>1</Notes>
  <HiddenSlides>0</HiddenSlides>
  <MMClips>0</MMClips>
  <ScaleCrop>false</ScaleCrop>
  <HeadingPairs>
    <vt:vector size="4" baseType="variant">
      <vt:variant>
        <vt:lpstr>Theme</vt:lpstr>
      </vt:variant>
      <vt:variant>
        <vt:i4>4</vt:i4>
      </vt:variant>
      <vt:variant>
        <vt:lpstr>Slide Titles</vt:lpstr>
      </vt:variant>
      <vt:variant>
        <vt:i4>1</vt:i4>
      </vt:variant>
    </vt:vector>
  </HeadingPairs>
  <TitlesOfParts>
    <vt:vector size="5" baseType="lpstr">
      <vt:lpstr>PosterPresentations.com-36x48-Template-V2b</vt:lpstr>
      <vt:lpstr>1_Classic 3 Columns</vt:lpstr>
      <vt:lpstr>Classic - Wide Center</vt:lpstr>
      <vt:lpstr>Right Highlight</vt:lpstr>
      <vt:lpstr>The Enquiring Mind: Creative Approaches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Hayley Tobin (P145417)</cp:lastModifiedBy>
  <cp:revision>25</cp:revision>
  <dcterms:created xsi:type="dcterms:W3CDTF">2011-04-21T17:08:10Z</dcterms:created>
  <dcterms:modified xsi:type="dcterms:W3CDTF">2017-11-23T22:43:29Z</dcterms:modified>
</cp:coreProperties>
</file>