
<file path=[Content_Types].xml><?xml version="1.0" encoding="utf-8"?>
<Types xmlns="http://schemas.openxmlformats.org/package/2006/content-types">
  <Default Extension="aac" ContentType="audio/aac"/>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slideshow.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1" r:id="rId1"/>
  </p:sldMasterIdLst>
  <p:notesMasterIdLst>
    <p:notesMasterId r:id="rId22"/>
  </p:notesMasterIdLst>
  <p:sldIdLst>
    <p:sldId id="256" r:id="rId2"/>
    <p:sldId id="257" r:id="rId3"/>
    <p:sldId id="259" r:id="rId4"/>
    <p:sldId id="258" r:id="rId5"/>
    <p:sldId id="260" r:id="rId6"/>
    <p:sldId id="265" r:id="rId7"/>
    <p:sldId id="266" r:id="rId8"/>
    <p:sldId id="261" r:id="rId9"/>
    <p:sldId id="262" r:id="rId10"/>
    <p:sldId id="263" r:id="rId11"/>
    <p:sldId id="264" r:id="rId12"/>
    <p:sldId id="267" r:id="rId13"/>
    <p:sldId id="268" r:id="rId14"/>
    <p:sldId id="269" r:id="rId15"/>
    <p:sldId id="272" r:id="rId16"/>
    <p:sldId id="270" r:id="rId17"/>
    <p:sldId id="274" r:id="rId18"/>
    <p:sldId id="273" r:id="rId19"/>
    <p:sldId id="275" r:id="rId20"/>
    <p:sldId id="271"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786" autoAdjust="0"/>
    <p:restoredTop sz="94660"/>
  </p:normalViewPr>
  <p:slideViewPr>
    <p:cSldViewPr snapToGrid="0">
      <p:cViewPr>
        <p:scale>
          <a:sx n="77" d="100"/>
          <a:sy n="77" d="100"/>
        </p:scale>
        <p:origin x="922" y="8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D8157FF-9283-4472-871A-D309D92E8A16}" type="datetimeFigureOut">
              <a:rPr lang="en-GB" smtClean="0"/>
              <a:t>20/06/2026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2585E48-FE5F-4AD5-B210-944D555E93C6}" type="slidenum">
              <a:rPr lang="en-GB" smtClean="0"/>
              <a:t>‹#›</a:t>
            </a:fld>
            <a:endParaRPr lang="en-GB"/>
          </a:p>
        </p:txBody>
      </p:sp>
    </p:spTree>
    <p:extLst>
      <p:ext uri="{BB962C8B-B14F-4D97-AF65-F5344CB8AC3E}">
        <p14:creationId xmlns:p14="http://schemas.microsoft.com/office/powerpoint/2010/main" val="2322677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2585E48-FE5F-4AD5-B210-944D555E93C6}" type="slidenum">
              <a:rPr lang="en-GB" smtClean="0"/>
              <a:t>10</a:t>
            </a:fld>
            <a:endParaRPr lang="en-GB"/>
          </a:p>
        </p:txBody>
      </p:sp>
    </p:spTree>
    <p:extLst>
      <p:ext uri="{BB962C8B-B14F-4D97-AF65-F5344CB8AC3E}">
        <p14:creationId xmlns:p14="http://schemas.microsoft.com/office/powerpoint/2010/main" val="14570264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8" name="Rectangle 7"/>
          <p:cNvSpPr/>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2611808" y="3428998"/>
            <a:ext cx="5518066" cy="2268559"/>
          </a:xfrm>
        </p:spPr>
        <p:txBody>
          <a:bodyPr anchor="t">
            <a:normAutofit/>
          </a:bodyPr>
          <a:lstStyle>
            <a:lvl1pPr algn="r">
              <a:defRPr sz="6000"/>
            </a:lvl1pPr>
          </a:lstStyle>
          <a:p>
            <a:r>
              <a:rPr lang="en-GB"/>
              <a:t>Click to edit Master title style</a:t>
            </a:r>
            <a:endParaRPr lang="en-US" dirty="0"/>
          </a:p>
        </p:txBody>
      </p:sp>
      <p:sp>
        <p:nvSpPr>
          <p:cNvPr id="3" name="Subtitle 2"/>
          <p:cNvSpPr>
            <a:spLocks noGrp="1"/>
          </p:cNvSpPr>
          <p:nvPr>
            <p:ph type="subTitle" idx="1"/>
          </p:nvPr>
        </p:nvSpPr>
        <p:spPr>
          <a:xfrm>
            <a:off x="2772274" y="2268786"/>
            <a:ext cx="5357600" cy="1160213"/>
          </a:xfrm>
        </p:spPr>
        <p:txBody>
          <a:bodyPr tIns="0" anchor="b">
            <a:normAutofit/>
          </a:bodyPr>
          <a:lstStyle>
            <a:lvl1pPr marL="0" indent="0" algn="r">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AA70F276-1833-4A75-9C1D-A56E2295A68D}" type="datetimeFigureOut">
              <a:rPr lang="en-US" smtClean="0"/>
              <a:t>6/20/2026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rIns="45720"/>
          <a:lstStyle/>
          <a:p>
            <a:fld id="{28844951-7827-47D4-8276-7DDE1FA7D85A}" type="slidenum">
              <a:rPr lang="en-US" smtClean="0"/>
              <a:t>‹#›</a:t>
            </a:fld>
            <a:endParaRPr lang="en-US"/>
          </a:p>
        </p:txBody>
      </p:sp>
      <p:sp>
        <p:nvSpPr>
          <p:cNvPr id="13" name="TextBox 12"/>
          <p:cNvSpPr txBox="1"/>
          <p:nvPr/>
        </p:nvSpPr>
        <p:spPr>
          <a:xfrm>
            <a:off x="2191282" y="3262852"/>
            <a:ext cx="415636" cy="461665"/>
          </a:xfrm>
          <a:prstGeom prst="rect">
            <a:avLst/>
          </a:prstGeom>
          <a:noFill/>
        </p:spPr>
        <p:txBody>
          <a:bodyPr wrap="square" rtlCol="0">
            <a:spAutoFit/>
          </a:bodyPr>
          <a:lstStyle/>
          <a:p>
            <a:pPr algn="r"/>
            <a:r>
              <a:rPr lang="en-US" sz="2400" dirty="0">
                <a:solidFill>
                  <a:schemeClr val="accent6"/>
                </a:solidFill>
                <a:latin typeface="Wingdings 3" panose="05040102010807070707" pitchFamily="18" charset="2"/>
              </a:rPr>
              <a:t>z</a:t>
            </a:r>
            <a:endParaRPr lang="en-US" sz="24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2947126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9" name="Rectangle 2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AA70F276-1833-4A75-9C1D-A56E2295A68D}" type="datetimeFigureOut">
              <a:rPr lang="en-US" smtClean="0"/>
              <a:t>6/20/2026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8844951-7827-47D4-8276-7DDE1FA7D85A}" type="slidenum">
              <a:rPr lang="en-US" smtClean="0"/>
              <a:t>‹#›</a:t>
            </a:fld>
            <a:endParaRPr lang="en-US"/>
          </a:p>
        </p:txBody>
      </p:sp>
      <p:sp>
        <p:nvSpPr>
          <p:cNvPr id="7" name="TextBox 6"/>
          <p:cNvSpPr txBox="1"/>
          <p:nvPr/>
        </p:nvSpPr>
        <p:spPr>
          <a:xfrm>
            <a:off x="2194943"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29645760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4" name="Rectangle 2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TextBox 10"/>
          <p:cNvSpPr txBox="1"/>
          <p:nvPr/>
        </p:nvSpPr>
        <p:spPr>
          <a:xfrm>
            <a:off x="2191843" y="296258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3147254"/>
            <a:ext cx="7956560" cy="1424746"/>
          </a:xfrm>
        </p:spPr>
        <p:txBody>
          <a:bodyPr anchor="t">
            <a:normAutofit/>
          </a:bodyPr>
          <a:lstStyle>
            <a:lvl1pPr algn="r">
              <a:defRPr sz="3200"/>
            </a:lvl1pPr>
          </a:lstStyle>
          <a:p>
            <a:r>
              <a:rPr lang="en-GB"/>
              <a:t>Click to edit Master title style</a:t>
            </a:r>
            <a:endParaRPr lang="en-US" dirty="0"/>
          </a:p>
        </p:txBody>
      </p:sp>
      <p:sp>
        <p:nvSpPr>
          <p:cNvPr id="3" name="Text Placeholder 2"/>
          <p:cNvSpPr>
            <a:spLocks noGrp="1"/>
          </p:cNvSpPr>
          <p:nvPr>
            <p:ph type="body" idx="1"/>
          </p:nvPr>
        </p:nvSpPr>
        <p:spPr>
          <a:xfrm>
            <a:off x="2773968" y="2268786"/>
            <a:ext cx="7791931" cy="878468"/>
          </a:xfrm>
        </p:spPr>
        <p:txBody>
          <a:bodyPr tIns="0" anchor="b">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AA70F276-1833-4A75-9C1D-A56E2295A68D}" type="datetimeFigureOut">
              <a:rPr lang="en-US" smtClean="0"/>
              <a:t>6/20/2026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19890000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6" name="Rectangle 25"/>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609873" y="805817"/>
            <a:ext cx="7950984" cy="10817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2605374" y="2052116"/>
            <a:ext cx="3891960" cy="399782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666636" y="2052114"/>
            <a:ext cx="3894222" cy="399782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AA70F276-1833-4A75-9C1D-A56E2295A68D}" type="datetimeFigureOut">
              <a:rPr lang="en-US" smtClean="0"/>
              <a:t>6/20/2026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8844951-7827-47D4-8276-7DDE1FA7D85A}" type="slidenum">
              <a:rPr lang="en-US" smtClean="0"/>
              <a:t>‹#›</a:t>
            </a:fld>
            <a:endParaRPr lang="en-US"/>
          </a:p>
        </p:txBody>
      </p:sp>
      <p:sp>
        <p:nvSpPr>
          <p:cNvPr id="10" name="TextBox 9"/>
          <p:cNvSpPr txBox="1"/>
          <p:nvPr/>
        </p:nvSpPr>
        <p:spPr>
          <a:xfrm>
            <a:off x="2196172" y="641223"/>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12728643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0" name="Rectangle 19"/>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TextBox 11"/>
          <p:cNvSpPr txBox="1"/>
          <p:nvPr/>
        </p:nvSpPr>
        <p:spPr>
          <a:xfrm>
            <a:off x="2193650" y="636424"/>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805818"/>
            <a:ext cx="7956560" cy="1078348"/>
          </a:xfrm>
        </p:spPr>
        <p:txBody>
          <a:bodyPr/>
          <a:lstStyle/>
          <a:p>
            <a:r>
              <a:rPr lang="en-GB"/>
              <a:t>Click to edit Master title style</a:t>
            </a:r>
            <a:endParaRPr lang="en-US" dirty="0"/>
          </a:p>
        </p:txBody>
      </p:sp>
      <p:sp>
        <p:nvSpPr>
          <p:cNvPr id="3" name="Text Placeholder 2"/>
          <p:cNvSpPr>
            <a:spLocks noGrp="1"/>
          </p:cNvSpPr>
          <p:nvPr>
            <p:ph type="body" idx="1"/>
          </p:nvPr>
        </p:nvSpPr>
        <p:spPr>
          <a:xfrm>
            <a:off x="2609285" y="2052115"/>
            <a:ext cx="3896467"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2609285" y="2851331"/>
            <a:ext cx="3893623" cy="307143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666634" y="2052115"/>
            <a:ext cx="3899798"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666635" y="2851331"/>
            <a:ext cx="3899798" cy="307143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AA70F276-1833-4A75-9C1D-A56E2295A68D}" type="datetimeFigureOut">
              <a:rPr lang="en-US" smtClean="0"/>
              <a:t>6/20/2026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37918939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3" name="Rectangle 12"/>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AA70F276-1833-4A75-9C1D-A56E2295A68D}" type="datetimeFigureOut">
              <a:rPr lang="en-US" smtClean="0"/>
              <a:t>6/20/2026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8844951-7827-47D4-8276-7DDE1FA7D85A}" type="slidenum">
              <a:rPr lang="en-US" smtClean="0"/>
              <a:t>‹#›</a:t>
            </a:fld>
            <a:endParaRPr lang="en-US"/>
          </a:p>
        </p:txBody>
      </p:sp>
      <p:sp>
        <p:nvSpPr>
          <p:cNvPr id="8" name="TextBox 7"/>
          <p:cNvSpPr txBox="1"/>
          <p:nvPr/>
        </p:nvSpPr>
        <p:spPr>
          <a:xfrm>
            <a:off x="2196172" y="64122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1307926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2" name="Rectangle 11"/>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Rectangle 12"/>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Date Placeholder 1"/>
          <p:cNvSpPr>
            <a:spLocks noGrp="1"/>
          </p:cNvSpPr>
          <p:nvPr>
            <p:ph type="dt" sz="half" idx="10"/>
          </p:nvPr>
        </p:nvSpPr>
        <p:spPr/>
        <p:txBody>
          <a:bodyPr/>
          <a:lstStyle/>
          <a:p>
            <a:fld id="{AA70F276-1833-4A75-9C1D-A56E2295A68D}" type="datetimeFigureOut">
              <a:rPr lang="en-US" smtClean="0"/>
              <a:t>6/20/2026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13689024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5" name="Rectangle 2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TextBox 9"/>
          <p:cNvSpPr txBox="1"/>
          <p:nvPr/>
        </p:nvSpPr>
        <p:spPr>
          <a:xfrm>
            <a:off x="1554154"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0323" y="1282451"/>
            <a:ext cx="2664361" cy="1903241"/>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5120154" y="805818"/>
            <a:ext cx="5446278" cy="52441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970322" y="3186154"/>
            <a:ext cx="2664361" cy="2386397"/>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AA70F276-1833-4A75-9C1D-A56E2295A68D}" type="datetimeFigureOut">
              <a:rPr lang="en-US" smtClean="0"/>
              <a:t>6/20/2026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28857978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9" name="Rectangle 1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6747062" y="3229"/>
            <a:ext cx="4629734" cy="6858000"/>
          </a:xfrm>
          <a:solidFill>
            <a:schemeClr val="tx1">
              <a:alpha val="10000"/>
            </a:schemeClr>
          </a:solidFill>
          <a:ln w="9525" cap="sq">
            <a:noFill/>
            <a:miter lim="800000"/>
          </a:ln>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10" name="TextBox 9"/>
          <p:cNvSpPr txBox="1"/>
          <p:nvPr/>
        </p:nvSpPr>
        <p:spPr>
          <a:xfrm>
            <a:off x="1554686"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1241" y="1282452"/>
            <a:ext cx="3970986" cy="1900473"/>
          </a:xfrm>
        </p:spPr>
        <p:txBody>
          <a:bodyPr anchor="b">
            <a:normAutofit/>
          </a:bodyPr>
          <a:lstStyle>
            <a:lvl1pPr algn="l">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1970322" y="3182928"/>
            <a:ext cx="3971874" cy="2386394"/>
          </a:xfrm>
        </p:spPr>
        <p:txBody>
          <a:bodyPr>
            <a:normAutofit/>
          </a:bodyPr>
          <a:lstStyle>
            <a:lvl1pPr marL="0" indent="0" algn="l">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AA70F276-1833-4A75-9C1D-A56E2295A68D}" type="datetimeFigureOut">
              <a:rPr lang="en-US" smtClean="0"/>
              <a:t>6/20/2026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3997918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4" name="Rectangle 1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a:off x="2194236"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11808" y="808056"/>
            <a:ext cx="7954091" cy="1077229"/>
          </a:xfrm>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AA70F276-1833-4A75-9C1D-A56E2295A68D}" type="datetimeFigureOut">
              <a:rPr lang="en-US" smtClean="0"/>
              <a:t>6/20/2026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4043651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5" name="Rectangle 1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rot="5400000">
            <a:off x="10337141" y="416061"/>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Vertical Title 1"/>
          <p:cNvSpPr>
            <a:spLocks noGrp="1"/>
          </p:cNvSpPr>
          <p:nvPr>
            <p:ph type="title" orient="vert"/>
          </p:nvPr>
        </p:nvSpPr>
        <p:spPr>
          <a:xfrm>
            <a:off x="9239380" y="805818"/>
            <a:ext cx="1326519" cy="5244126"/>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2608751" y="970410"/>
            <a:ext cx="6466903" cy="507953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AA70F276-1833-4A75-9C1D-A56E2295A68D}" type="datetimeFigureOut">
              <a:rPr lang="en-US" smtClean="0"/>
              <a:t>6/20/2026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42072437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8" name="Picture 17"/>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5" name="Picture 14"/>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8" name="Rectangle 7"/>
          <p:cNvSpPr/>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2611808" y="808056"/>
            <a:ext cx="7958331" cy="1077229"/>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2773599" y="2052116"/>
            <a:ext cx="7796540" cy="399782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rot="5400000">
            <a:off x="-810065" y="5270604"/>
            <a:ext cx="2662729" cy="182880"/>
          </a:xfrm>
          <a:prstGeom prst="rect">
            <a:avLst/>
          </a:prstGeom>
        </p:spPr>
        <p:txBody>
          <a:bodyPr vert="horz" lIns="91440" tIns="18288" rIns="91440" bIns="45720" rtlCol="0" anchor="t"/>
          <a:lstStyle>
            <a:lvl1pPr algn="r">
              <a:defRPr sz="800">
                <a:solidFill>
                  <a:schemeClr val="tx1">
                    <a:tint val="75000"/>
                  </a:schemeClr>
                </a:solidFill>
                <a:latin typeface="+mn-lt"/>
              </a:defRPr>
            </a:lvl1pPr>
          </a:lstStyle>
          <a:p>
            <a:fld id="{AA70F276-1833-4A75-9C1D-A56E2295A68D}" type="datetimeFigureOut">
              <a:rPr lang="en-US" smtClean="0"/>
              <a:pPr/>
              <a:t>6/20/2026</a:t>
            </a:fld>
            <a:endParaRPr lang="en-US" dirty="0"/>
          </a:p>
        </p:txBody>
      </p:sp>
      <p:sp>
        <p:nvSpPr>
          <p:cNvPr id="5" name="Footer Placeholder 4"/>
          <p:cNvSpPr>
            <a:spLocks noGrp="1"/>
          </p:cNvSpPr>
          <p:nvPr>
            <p:ph type="ftr" sz="quarter" idx="3"/>
          </p:nvPr>
        </p:nvSpPr>
        <p:spPr>
          <a:xfrm rot="5400000">
            <a:off x="-2237130" y="3661144"/>
            <a:ext cx="5885352" cy="179176"/>
          </a:xfrm>
          <a:prstGeom prst="rect">
            <a:avLst/>
          </a:prstGeom>
        </p:spPr>
        <p:txBody>
          <a:bodyPr vert="horz" lIns="91440" tIns="45720" rIns="91440" bIns="18288" rtlCol="0" anchor="b"/>
          <a:lstStyle>
            <a:lvl1pPr algn="r">
              <a:defRPr sz="800">
                <a:solidFill>
                  <a:schemeClr val="tx1">
                    <a:tint val="75000"/>
                  </a:schemeClr>
                </a:solidFill>
              </a:defRPr>
            </a:lvl1pPr>
          </a:lstStyle>
          <a:p>
            <a:endParaRPr lang="en-US">
              <a:solidFill>
                <a:srgbClr val="FFFFFF"/>
              </a:solidFill>
            </a:endParaRPr>
          </a:p>
        </p:txBody>
      </p:sp>
      <p:sp>
        <p:nvSpPr>
          <p:cNvPr id="6" name="Slide Number Placeholder 5"/>
          <p:cNvSpPr>
            <a:spLocks noGrp="1"/>
          </p:cNvSpPr>
          <p:nvPr>
            <p:ph type="sldNum" sz="quarter" idx="4"/>
          </p:nvPr>
        </p:nvSpPr>
        <p:spPr>
          <a:xfrm>
            <a:off x="158407" y="164592"/>
            <a:ext cx="636727" cy="322851"/>
          </a:xfrm>
          <a:prstGeom prst="rect">
            <a:avLst/>
          </a:prstGeom>
        </p:spPr>
        <p:txBody>
          <a:bodyPr vert="horz" lIns="91440" tIns="45720" rIns="45720" bIns="45720" rtlCol="0" anchor="ctr"/>
          <a:lstStyle>
            <a:lvl1pPr algn="r">
              <a:defRPr sz="1800">
                <a:solidFill>
                  <a:schemeClr val="tx1">
                    <a:tint val="75000"/>
                  </a:schemeClr>
                </a:solidFill>
              </a:defRPr>
            </a:lvl1pPr>
          </a:lstStyle>
          <a:p>
            <a:fld id="{28844951-7827-47D4-8276-7DDE1FA7D85A}" type="slidenum">
              <a:rPr lang="en-US" smtClean="0"/>
              <a:pPr/>
              <a:t>‹#›</a:t>
            </a:fld>
            <a:endParaRPr lang="en-US"/>
          </a:p>
        </p:txBody>
      </p:sp>
      <p:sp>
        <p:nvSpPr>
          <p:cNvPr id="57" name="Rectangle 56"/>
          <p:cNvSpPr/>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4039975891"/>
      </p:ext>
    </p:extLst>
  </p:cSld>
  <p:clrMap bg1="dk1" tx1="lt1" bg2="dk2" tx2="lt2" accent1="accent1" accent2="accent2" accent3="accent3" accent4="accent4" accent5="accent5" accent6="accent6" hlink="hlink" folHlink="folHlink"/>
  <p:sldLayoutIdLst>
    <p:sldLayoutId id="2147483752" r:id="rId1"/>
    <p:sldLayoutId id="2147483753" r:id="rId2"/>
    <p:sldLayoutId id="2147483754" r:id="rId3"/>
    <p:sldLayoutId id="2147483755" r:id="rId4"/>
    <p:sldLayoutId id="2147483756" r:id="rId5"/>
    <p:sldLayoutId id="2147483757" r:id="rId6"/>
    <p:sldLayoutId id="2147483758" r:id="rId7"/>
    <p:sldLayoutId id="2147483759" r:id="rId8"/>
    <p:sldLayoutId id="2147483760" r:id="rId9"/>
    <p:sldLayoutId id="2147483761" r:id="rId10"/>
    <p:sldLayoutId id="2147483762" r:id="rId11"/>
  </p:sldLayoutIdLst>
  <p:txStyles>
    <p:titleStyle>
      <a:lvl1pPr algn="r" defTabSz="914400" rtl="0" eaLnBrk="1" latinLnBrk="0" hangingPunct="1">
        <a:lnSpc>
          <a:spcPct val="90000"/>
        </a:lnSpc>
        <a:spcBef>
          <a:spcPct val="0"/>
        </a:spcBef>
        <a:buNone/>
        <a:defRPr sz="3400" b="0" i="0" kern="1200" cap="none">
          <a:solidFill>
            <a:schemeClr val="tx1"/>
          </a:solidFill>
          <a:effectLst/>
          <a:latin typeface="+mj-lt"/>
          <a:ea typeface="+mj-ea"/>
          <a:cs typeface="+mj-cs"/>
        </a:defRPr>
      </a:lvl1pPr>
    </p:titleStyle>
    <p:bodyStyle>
      <a:lvl1pPr marL="344488" indent="-344488" algn="l" defTabSz="914400" rtl="0" eaLnBrk="1" latinLnBrk="0" hangingPunct="1">
        <a:lnSpc>
          <a:spcPct val="120000"/>
        </a:lnSpc>
        <a:spcBef>
          <a:spcPts val="1000"/>
        </a:spcBef>
        <a:spcAft>
          <a:spcPts val="600"/>
        </a:spcAft>
        <a:buClr>
          <a:schemeClr val="accent6"/>
        </a:buClr>
        <a:buSzPct val="90000"/>
        <a:buFont typeface="Wingdings" panose="05000000000000000000" pitchFamily="2" charset="2"/>
        <a:buChar char="§"/>
        <a:defRPr sz="2000" kern="1200">
          <a:solidFill>
            <a:schemeClr val="tx1"/>
          </a:solidFill>
          <a:effectLst/>
          <a:latin typeface="+mn-lt"/>
          <a:ea typeface="+mn-ea"/>
          <a:cs typeface="+mn-cs"/>
        </a:defRPr>
      </a:lvl1pPr>
      <a:lvl2pPr marL="7953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800" kern="1200">
          <a:solidFill>
            <a:schemeClr val="tx1"/>
          </a:solidFill>
          <a:effectLst/>
          <a:latin typeface="+mn-lt"/>
          <a:ea typeface="+mn-ea"/>
          <a:cs typeface="+mn-cs"/>
        </a:defRPr>
      </a:lvl2pPr>
      <a:lvl3pPr marL="12588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600" kern="1200">
          <a:solidFill>
            <a:schemeClr val="tx1"/>
          </a:solidFill>
          <a:effectLst/>
          <a:latin typeface="+mn-lt"/>
          <a:ea typeface="+mn-ea"/>
          <a:cs typeface="+mn-cs"/>
        </a:defRPr>
      </a:lvl3pPr>
      <a:lvl4pPr marL="17097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400" kern="1200">
          <a:solidFill>
            <a:schemeClr val="tx1"/>
          </a:solidFill>
          <a:effectLst/>
          <a:latin typeface="+mn-lt"/>
          <a:ea typeface="+mn-ea"/>
          <a:cs typeface="+mn-cs"/>
        </a:defRPr>
      </a:lvl4pPr>
      <a:lvl5pPr marL="21732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5pPr>
      <a:lvl6pPr marL="2642616"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6pPr>
      <a:lvl7pPr marL="3108960"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7pPr>
      <a:lvl8pPr marL="3575304"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8pPr>
      <a:lvl9pPr marL="404164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7" Type="http://schemas.openxmlformats.org/officeDocument/2006/relationships/image" Target="../media/image6.jpg"/><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5.jpg"/><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image" Target="../media/image9.jp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12.jpg"/><Relationship Id="rId7" Type="http://schemas.openxmlformats.org/officeDocument/2006/relationships/image" Target="../media/image16.jpg"/><Relationship Id="rId2" Type="http://schemas.openxmlformats.org/officeDocument/2006/relationships/image" Target="../media/image11.jpg"/><Relationship Id="rId1" Type="http://schemas.openxmlformats.org/officeDocument/2006/relationships/slideLayout" Target="../slideLayouts/slideLayout7.xml"/><Relationship Id="rId6" Type="http://schemas.openxmlformats.org/officeDocument/2006/relationships/image" Target="../media/image15.jpg"/><Relationship Id="rId5" Type="http://schemas.openxmlformats.org/officeDocument/2006/relationships/image" Target="../media/image14.jpg"/><Relationship Id="rId4" Type="http://schemas.openxmlformats.org/officeDocument/2006/relationships/image" Target="../media/image13.jpg"/></Relationships>
</file>

<file path=ppt/slides/_rels/slide5.xml.rels><?xml version="1.0" encoding="UTF-8" standalone="yes"?>
<Relationships xmlns="http://schemas.openxmlformats.org/package/2006/relationships"><Relationship Id="rId8" Type="http://schemas.openxmlformats.org/officeDocument/2006/relationships/image" Target="../media/image21.jpg"/><Relationship Id="rId3" Type="http://schemas.openxmlformats.org/officeDocument/2006/relationships/slideLayout" Target="../slideLayouts/slideLayout7.xml"/><Relationship Id="rId7" Type="http://schemas.openxmlformats.org/officeDocument/2006/relationships/image" Target="../media/image20.jpg"/><Relationship Id="rId2" Type="http://schemas.openxmlformats.org/officeDocument/2006/relationships/audio" Target="../media/media1.aac"/><Relationship Id="rId1" Type="http://schemas.microsoft.com/office/2007/relationships/media" Target="../media/media1.aac"/><Relationship Id="rId6" Type="http://schemas.openxmlformats.org/officeDocument/2006/relationships/image" Target="../media/image19.jpg"/><Relationship Id="rId5" Type="http://schemas.openxmlformats.org/officeDocument/2006/relationships/image" Target="../media/image18.jpg"/><Relationship Id="rId10" Type="http://schemas.openxmlformats.org/officeDocument/2006/relationships/image" Target="../media/image23.jpeg"/><Relationship Id="rId4" Type="http://schemas.openxmlformats.org/officeDocument/2006/relationships/image" Target="../media/image17.jpg"/><Relationship Id="rId9" Type="http://schemas.openxmlformats.org/officeDocument/2006/relationships/image" Target="../media/image22.png"/></Relationships>
</file>

<file path=ppt/slides/_rels/slide6.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25.jp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27.jpg"/><Relationship Id="rId2" Type="http://schemas.openxmlformats.org/officeDocument/2006/relationships/image" Target="../media/image26.jpg"/><Relationship Id="rId1" Type="http://schemas.openxmlformats.org/officeDocument/2006/relationships/slideLayout" Target="../slideLayouts/slideLayout7.xml"/><Relationship Id="rId5" Type="http://schemas.openxmlformats.org/officeDocument/2006/relationships/image" Target="../media/image29.jpg"/><Relationship Id="rId4" Type="http://schemas.openxmlformats.org/officeDocument/2006/relationships/image" Target="../media/image28.jpg"/></Relationships>
</file>

<file path=ppt/slides/_rels/slide9.xml.rels><?xml version="1.0" encoding="UTF-8" standalone="yes"?>
<Relationships xmlns="http://schemas.openxmlformats.org/package/2006/relationships"><Relationship Id="rId3" Type="http://schemas.openxmlformats.org/officeDocument/2006/relationships/image" Target="../media/image31.jpg"/><Relationship Id="rId2" Type="http://schemas.openxmlformats.org/officeDocument/2006/relationships/image" Target="../media/image30.jp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8" Type="http://schemas.openxmlformats.org/officeDocument/2006/relationships/image" Target="../media/image37.jpg"/><Relationship Id="rId3" Type="http://schemas.openxmlformats.org/officeDocument/2006/relationships/image" Target="../media/image32.jpg"/><Relationship Id="rId7" Type="http://schemas.openxmlformats.org/officeDocument/2006/relationships/image" Target="../media/image36.jp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35.jpg"/><Relationship Id="rId5" Type="http://schemas.openxmlformats.org/officeDocument/2006/relationships/image" Target="../media/image34.jpg"/><Relationship Id="rId4" Type="http://schemas.openxmlformats.org/officeDocument/2006/relationships/image" Target="../media/image33.jpg"/></Relationships>
</file>

<file path=ppt/slides/_rels/slide11.xml.rels><?xml version="1.0" encoding="UTF-8" standalone="yes"?>
<Relationships xmlns="http://schemas.openxmlformats.org/package/2006/relationships"><Relationship Id="rId3" Type="http://schemas.openxmlformats.org/officeDocument/2006/relationships/image" Target="../media/image39.jpg"/><Relationship Id="rId7" Type="http://schemas.openxmlformats.org/officeDocument/2006/relationships/image" Target="../media/image43.jpg"/><Relationship Id="rId2" Type="http://schemas.openxmlformats.org/officeDocument/2006/relationships/image" Target="../media/image38.jpg"/><Relationship Id="rId1" Type="http://schemas.openxmlformats.org/officeDocument/2006/relationships/slideLayout" Target="../slideLayouts/slideLayout7.xml"/><Relationship Id="rId6" Type="http://schemas.openxmlformats.org/officeDocument/2006/relationships/image" Target="../media/image42.jpg"/><Relationship Id="rId5" Type="http://schemas.openxmlformats.org/officeDocument/2006/relationships/image" Target="../media/image41.jpg"/><Relationship Id="rId4" Type="http://schemas.openxmlformats.org/officeDocument/2006/relationships/image" Target="../media/image40.jpg"/></Relationships>
</file>

<file path=ppt/slides/_rels/slide12.xml.rels><?xml version="1.0" encoding="UTF-8" standalone="yes"?>
<Relationships xmlns="http://schemas.openxmlformats.org/package/2006/relationships"><Relationship Id="rId3" Type="http://schemas.openxmlformats.org/officeDocument/2006/relationships/image" Target="../media/image45.jpg"/><Relationship Id="rId2" Type="http://schemas.openxmlformats.org/officeDocument/2006/relationships/image" Target="../media/image44.jp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8" Type="http://schemas.openxmlformats.org/officeDocument/2006/relationships/image" Target="../media/image52.jpg"/><Relationship Id="rId3" Type="http://schemas.openxmlformats.org/officeDocument/2006/relationships/image" Target="../media/image47.jpg"/><Relationship Id="rId7" Type="http://schemas.openxmlformats.org/officeDocument/2006/relationships/image" Target="../media/image51.jpg"/><Relationship Id="rId2" Type="http://schemas.openxmlformats.org/officeDocument/2006/relationships/image" Target="../media/image46.jpg"/><Relationship Id="rId1" Type="http://schemas.openxmlformats.org/officeDocument/2006/relationships/slideLayout" Target="../slideLayouts/slideLayout7.xml"/><Relationship Id="rId6" Type="http://schemas.openxmlformats.org/officeDocument/2006/relationships/image" Target="../media/image50.jpg"/><Relationship Id="rId5" Type="http://schemas.openxmlformats.org/officeDocument/2006/relationships/image" Target="../media/image49.jpg"/><Relationship Id="rId4" Type="http://schemas.openxmlformats.org/officeDocument/2006/relationships/image" Target="../media/image48.jpg"/></Relationships>
</file>

<file path=ppt/slides/_rels/slide14.xml.rels><?xml version="1.0" encoding="UTF-8" standalone="yes"?>
<Relationships xmlns="http://schemas.openxmlformats.org/package/2006/relationships"><Relationship Id="rId8" Type="http://schemas.openxmlformats.org/officeDocument/2006/relationships/image" Target="../media/image59.jpeg"/><Relationship Id="rId3" Type="http://schemas.openxmlformats.org/officeDocument/2006/relationships/image" Target="../media/image54.jpg"/><Relationship Id="rId7" Type="http://schemas.openxmlformats.org/officeDocument/2006/relationships/image" Target="../media/image58.jpg"/><Relationship Id="rId2" Type="http://schemas.openxmlformats.org/officeDocument/2006/relationships/image" Target="../media/image53.jpg"/><Relationship Id="rId1" Type="http://schemas.openxmlformats.org/officeDocument/2006/relationships/slideLayout" Target="../slideLayouts/slideLayout7.xml"/><Relationship Id="rId6" Type="http://schemas.openxmlformats.org/officeDocument/2006/relationships/image" Target="../media/image57.jpg"/><Relationship Id="rId5" Type="http://schemas.openxmlformats.org/officeDocument/2006/relationships/image" Target="../media/image56.jpg"/><Relationship Id="rId4" Type="http://schemas.openxmlformats.org/officeDocument/2006/relationships/image" Target="../media/image55.jpg"/></Relationships>
</file>

<file path=ppt/slides/_rels/slide15.xml.rels><?xml version="1.0" encoding="UTF-8" standalone="yes"?>
<Relationships xmlns="http://schemas.openxmlformats.org/package/2006/relationships"><Relationship Id="rId3" Type="http://schemas.openxmlformats.org/officeDocument/2006/relationships/image" Target="../media/image61.jpg"/><Relationship Id="rId2" Type="http://schemas.openxmlformats.org/officeDocument/2006/relationships/image" Target="../media/image60.jpg"/><Relationship Id="rId1" Type="http://schemas.openxmlformats.org/officeDocument/2006/relationships/slideLayout" Target="../slideLayouts/slideLayout7.xml"/><Relationship Id="rId5" Type="http://schemas.openxmlformats.org/officeDocument/2006/relationships/image" Target="../media/image63.jpg"/><Relationship Id="rId4" Type="http://schemas.openxmlformats.org/officeDocument/2006/relationships/image" Target="../media/image62.jpg"/></Relationships>
</file>

<file path=ppt/slides/_rels/slide16.xml.rels><?xml version="1.0" encoding="UTF-8" standalone="yes"?>
<Relationships xmlns="http://schemas.openxmlformats.org/package/2006/relationships"><Relationship Id="rId8" Type="http://schemas.openxmlformats.org/officeDocument/2006/relationships/image" Target="../media/image70.jpg"/><Relationship Id="rId3" Type="http://schemas.openxmlformats.org/officeDocument/2006/relationships/image" Target="../media/image65.jpg"/><Relationship Id="rId7" Type="http://schemas.openxmlformats.org/officeDocument/2006/relationships/image" Target="../media/image69.jpg"/><Relationship Id="rId2" Type="http://schemas.openxmlformats.org/officeDocument/2006/relationships/image" Target="../media/image64.jpg"/><Relationship Id="rId1" Type="http://schemas.openxmlformats.org/officeDocument/2006/relationships/slideLayout" Target="../slideLayouts/slideLayout7.xml"/><Relationship Id="rId6" Type="http://schemas.openxmlformats.org/officeDocument/2006/relationships/image" Target="../media/image68.jpg"/><Relationship Id="rId5" Type="http://schemas.openxmlformats.org/officeDocument/2006/relationships/image" Target="../media/image67.jpg"/><Relationship Id="rId4" Type="http://schemas.openxmlformats.org/officeDocument/2006/relationships/image" Target="../media/image66.jpg"/></Relationships>
</file>

<file path=ppt/slides/_rels/slide17.xml.rels><?xml version="1.0" encoding="UTF-8" standalone="yes"?>
<Relationships xmlns="http://schemas.openxmlformats.org/package/2006/relationships"><Relationship Id="rId8" Type="http://schemas.openxmlformats.org/officeDocument/2006/relationships/image" Target="../media/image77.jpg"/><Relationship Id="rId3" Type="http://schemas.openxmlformats.org/officeDocument/2006/relationships/image" Target="../media/image72.jpg"/><Relationship Id="rId7" Type="http://schemas.openxmlformats.org/officeDocument/2006/relationships/image" Target="../media/image76.jpg"/><Relationship Id="rId2" Type="http://schemas.openxmlformats.org/officeDocument/2006/relationships/image" Target="../media/image71.png"/><Relationship Id="rId1" Type="http://schemas.openxmlformats.org/officeDocument/2006/relationships/slideLayout" Target="../slideLayouts/slideLayout7.xml"/><Relationship Id="rId6" Type="http://schemas.openxmlformats.org/officeDocument/2006/relationships/image" Target="../media/image75.jpg"/><Relationship Id="rId5" Type="http://schemas.openxmlformats.org/officeDocument/2006/relationships/image" Target="../media/image74.jpg"/><Relationship Id="rId10" Type="http://schemas.openxmlformats.org/officeDocument/2006/relationships/image" Target="../media/image79.jpg"/><Relationship Id="rId4" Type="http://schemas.openxmlformats.org/officeDocument/2006/relationships/image" Target="../media/image73.jpg"/><Relationship Id="rId9" Type="http://schemas.openxmlformats.org/officeDocument/2006/relationships/image" Target="../media/image78.jpg"/></Relationships>
</file>

<file path=ppt/slides/_rels/slide18.xml.rels><?xml version="1.0" encoding="UTF-8" standalone="yes"?>
<Relationships xmlns="http://schemas.openxmlformats.org/package/2006/relationships"><Relationship Id="rId2" Type="http://schemas.openxmlformats.org/officeDocument/2006/relationships/image" Target="../media/image80.jpe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81.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50.jpg"/><Relationship Id="rId2" Type="http://schemas.openxmlformats.org/officeDocument/2006/relationships/image" Target="../media/image19.jpg"/><Relationship Id="rId1" Type="http://schemas.openxmlformats.org/officeDocument/2006/relationships/slideLayout" Target="../slideLayouts/slideLayout7.xml"/><Relationship Id="rId4" Type="http://schemas.openxmlformats.org/officeDocument/2006/relationships/image" Target="../media/image49.jp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00D9662-5CF3-4BF8-85EE-E1503E35D0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0400B87B-B6F5-565F-BF27-F8916443928F}"/>
              </a:ext>
            </a:extLst>
          </p:cNvPr>
          <p:cNvPicPr>
            <a:picLocks noChangeAspect="1"/>
          </p:cNvPicPr>
          <p:nvPr/>
        </p:nvPicPr>
        <p:blipFill>
          <a:blip r:embed="rId3">
            <a:duotone>
              <a:schemeClr val="accent1">
                <a:shade val="45000"/>
                <a:satMod val="135000"/>
              </a:schemeClr>
              <a:prstClr val="white"/>
            </a:duotone>
            <a:alphaModFix amt="35000"/>
          </a:blip>
          <a:srcRect t="20615" r="-1" b="23133"/>
          <a:stretch>
            <a:fillRect/>
          </a:stretch>
        </p:blipFill>
        <p:spPr>
          <a:xfrm>
            <a:off x="19872" y="10"/>
            <a:ext cx="12191675" cy="6857990"/>
          </a:xfrm>
          <a:prstGeom prst="rect">
            <a:avLst/>
          </a:prstGeom>
        </p:spPr>
      </p:pic>
      <p:pic>
        <p:nvPicPr>
          <p:cNvPr id="11" name="Picture 10">
            <a:extLst>
              <a:ext uri="{FF2B5EF4-FFF2-40B4-BE49-F238E27FC236}">
                <a16:creationId xmlns:a16="http://schemas.microsoft.com/office/drawing/2014/main" id="{39C7C206-8404-40AC-969B-40CE396E31F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831795" y="2105202"/>
            <a:ext cx="9360205" cy="4752798"/>
          </a:xfrm>
          <a:prstGeom prst="rect">
            <a:avLst/>
          </a:prstGeom>
        </p:spPr>
      </p:pic>
      <p:pic>
        <p:nvPicPr>
          <p:cNvPr id="13" name="Picture 12">
            <a:extLst>
              <a:ext uri="{FF2B5EF4-FFF2-40B4-BE49-F238E27FC236}">
                <a16:creationId xmlns:a16="http://schemas.microsoft.com/office/drawing/2014/main" id="{BEAD64B3-D01F-43C5-AFF5-7EDCC3D3744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5" name="Rectangle 14">
            <a:extLst>
              <a:ext uri="{FF2B5EF4-FFF2-40B4-BE49-F238E27FC236}">
                <a16:creationId xmlns:a16="http://schemas.microsoft.com/office/drawing/2014/main" id="{5BF951FB-3496-4321-9E03-62C6C49A29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612CC157-1C7E-4345-89D3-52E61E0A14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B3554ECE-6F4C-4F12-B9C2-1A80726723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4" y="0"/>
            <a:ext cx="4428326" cy="6858000"/>
          </a:xfrm>
          <a:prstGeom prst="rect">
            <a:avLst/>
          </a:prstGeom>
          <a:solidFill>
            <a:schemeClr val="bg2">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052E39-7B49-BD89-AE76-32A0F0C84C74}"/>
              </a:ext>
            </a:extLst>
          </p:cNvPr>
          <p:cNvSpPr>
            <a:spLocks noGrp="1"/>
          </p:cNvSpPr>
          <p:nvPr>
            <p:ph type="ctrTitle"/>
          </p:nvPr>
        </p:nvSpPr>
        <p:spPr>
          <a:xfrm rot="20846463">
            <a:off x="1255049" y="949491"/>
            <a:ext cx="3684556" cy="4753878"/>
          </a:xfrm>
        </p:spPr>
        <p:txBody>
          <a:bodyPr>
            <a:normAutofit/>
          </a:bodyPr>
          <a:lstStyle/>
          <a:p>
            <a:pPr algn="ctr"/>
            <a:r>
              <a:rPr lang="en-GB" sz="3200" dirty="0">
                <a:latin typeface="Algerian" panose="04020705040A02060702" pitchFamily="82" charset="0"/>
              </a:rPr>
              <a:t>Sustainability in the early years at </a:t>
            </a:r>
            <a:r>
              <a:rPr lang="en-GB" sz="3200" dirty="0" err="1">
                <a:latin typeface="Algerian" panose="04020705040A02060702" pitchFamily="82" charset="0"/>
              </a:rPr>
              <a:t>Gnoll</a:t>
            </a:r>
            <a:r>
              <a:rPr lang="en-GB" sz="3200" dirty="0">
                <a:latin typeface="Algerian" panose="04020705040A02060702" pitchFamily="82" charset="0"/>
              </a:rPr>
              <a:t> park  </a:t>
            </a:r>
          </a:p>
        </p:txBody>
      </p:sp>
      <p:sp>
        <p:nvSpPr>
          <p:cNvPr id="6" name="Rectangle 5">
            <a:extLst>
              <a:ext uri="{FF2B5EF4-FFF2-40B4-BE49-F238E27FC236}">
                <a16:creationId xmlns:a16="http://schemas.microsoft.com/office/drawing/2014/main" id="{1D35B0FD-0F2F-4198-91DA-900B7FB3F9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3384"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a:extLst>
              <a:ext uri="{FF2B5EF4-FFF2-40B4-BE49-F238E27FC236}">
                <a16:creationId xmlns:a16="http://schemas.microsoft.com/office/drawing/2014/main" id="{AF85D865-C0F4-5325-31B0-7AC358C554D1}"/>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727407" y="180870"/>
            <a:ext cx="4166674" cy="4067503"/>
          </a:xfrm>
          <a:prstGeom prst="rect">
            <a:avLst/>
          </a:prstGeom>
        </p:spPr>
      </p:pic>
      <p:pic>
        <p:nvPicPr>
          <p:cNvPr id="20" name="Picture 19">
            <a:extLst>
              <a:ext uri="{FF2B5EF4-FFF2-40B4-BE49-F238E27FC236}">
                <a16:creationId xmlns:a16="http://schemas.microsoft.com/office/drawing/2014/main" id="{4B32B35C-78DA-2775-4EDC-95C5CAD6BDC5}"/>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2808084" y="3429000"/>
            <a:ext cx="4428326" cy="3177246"/>
          </a:xfrm>
          <a:prstGeom prst="rect">
            <a:avLst/>
          </a:prstGeom>
        </p:spPr>
      </p:pic>
      <p:sp>
        <p:nvSpPr>
          <p:cNvPr id="24" name="TextBox 23">
            <a:extLst>
              <a:ext uri="{FF2B5EF4-FFF2-40B4-BE49-F238E27FC236}">
                <a16:creationId xmlns:a16="http://schemas.microsoft.com/office/drawing/2014/main" id="{5B79E5A1-5473-7E55-4DDE-DBC6F3A17A2B}"/>
              </a:ext>
            </a:extLst>
          </p:cNvPr>
          <p:cNvSpPr txBox="1"/>
          <p:nvPr/>
        </p:nvSpPr>
        <p:spPr>
          <a:xfrm>
            <a:off x="7861852" y="4939748"/>
            <a:ext cx="3180522" cy="707886"/>
          </a:xfrm>
          <a:prstGeom prst="rect">
            <a:avLst/>
          </a:prstGeom>
          <a:noFill/>
        </p:spPr>
        <p:txBody>
          <a:bodyPr wrap="square" rtlCol="0">
            <a:spAutoFit/>
          </a:bodyPr>
          <a:lstStyle/>
          <a:p>
            <a:r>
              <a:rPr lang="en-GB" sz="2000" dirty="0">
                <a:latin typeface="Algerian" panose="04020705040A02060702" pitchFamily="82" charset="0"/>
              </a:rPr>
              <a:t>By Lauren Hobbs</a:t>
            </a:r>
          </a:p>
          <a:p>
            <a:r>
              <a:rPr lang="en-GB" sz="2000" dirty="0">
                <a:latin typeface="Algerian" panose="04020705040A02060702" pitchFamily="82" charset="0"/>
              </a:rPr>
              <a:t>1201348</a:t>
            </a:r>
          </a:p>
        </p:txBody>
      </p:sp>
    </p:spTree>
    <p:extLst>
      <p:ext uri="{BB962C8B-B14F-4D97-AF65-F5344CB8AC3E}">
        <p14:creationId xmlns:p14="http://schemas.microsoft.com/office/powerpoint/2010/main" val="25288610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C41F041-0602-E6A4-399B-C56514638481}"/>
              </a:ext>
            </a:extLst>
          </p:cNvPr>
          <p:cNvSpPr txBox="1"/>
          <p:nvPr/>
        </p:nvSpPr>
        <p:spPr>
          <a:xfrm>
            <a:off x="1504335" y="395437"/>
            <a:ext cx="5427407" cy="369332"/>
          </a:xfrm>
          <a:prstGeom prst="rect">
            <a:avLst/>
          </a:prstGeom>
          <a:noFill/>
        </p:spPr>
        <p:txBody>
          <a:bodyPr wrap="square" rtlCol="0">
            <a:spAutoFit/>
          </a:bodyPr>
          <a:lstStyle/>
          <a:p>
            <a:r>
              <a:rPr lang="en-GB" dirty="0">
                <a:latin typeface="Algerian" panose="04020705040A02060702" pitchFamily="82" charset="0"/>
              </a:rPr>
              <a:t>Discover</a:t>
            </a:r>
          </a:p>
        </p:txBody>
      </p:sp>
      <p:pic>
        <p:nvPicPr>
          <p:cNvPr id="1028" name="Picture 4" descr="Neath River and Gnoll Estate Country Park Circular, Neath Port Talbot,  Wales - 15 Reviews, Map | AllTrails">
            <a:extLst>
              <a:ext uri="{FF2B5EF4-FFF2-40B4-BE49-F238E27FC236}">
                <a16:creationId xmlns:a16="http://schemas.microsoft.com/office/drawing/2014/main" id="{5EA5AE11-6CA6-C75A-C06C-22D2705F4AD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27749" y="764769"/>
            <a:ext cx="3795293" cy="3770142"/>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CDEFE4B3-F221-E629-E475-3978922026FC}"/>
              </a:ext>
            </a:extLst>
          </p:cNvPr>
          <p:cNvSpPr txBox="1"/>
          <p:nvPr/>
        </p:nvSpPr>
        <p:spPr>
          <a:xfrm rot="20434512">
            <a:off x="7115724" y="3658695"/>
            <a:ext cx="4019341" cy="369332"/>
          </a:xfrm>
          <a:prstGeom prst="rect">
            <a:avLst/>
          </a:prstGeom>
          <a:noFill/>
        </p:spPr>
        <p:txBody>
          <a:bodyPr wrap="square" rtlCol="0">
            <a:spAutoFit/>
          </a:bodyPr>
          <a:lstStyle/>
          <a:p>
            <a:pPr algn="ctr"/>
            <a:r>
              <a:rPr lang="en-GB" dirty="0" err="1"/>
              <a:t>Gnoll</a:t>
            </a:r>
            <a:r>
              <a:rPr lang="en-GB" dirty="0"/>
              <a:t> park is in neath</a:t>
            </a:r>
          </a:p>
        </p:txBody>
      </p:sp>
      <p:sp>
        <p:nvSpPr>
          <p:cNvPr id="4" name="TextBox 3">
            <a:extLst>
              <a:ext uri="{FF2B5EF4-FFF2-40B4-BE49-F238E27FC236}">
                <a16:creationId xmlns:a16="http://schemas.microsoft.com/office/drawing/2014/main" id="{96E18AD6-C9F1-BC18-60A5-5DEE3A75D9C2}"/>
              </a:ext>
            </a:extLst>
          </p:cNvPr>
          <p:cNvSpPr txBox="1"/>
          <p:nvPr/>
        </p:nvSpPr>
        <p:spPr>
          <a:xfrm>
            <a:off x="1504334" y="1120676"/>
            <a:ext cx="5427407" cy="2862322"/>
          </a:xfrm>
          <a:prstGeom prst="rect">
            <a:avLst/>
          </a:prstGeom>
          <a:noFill/>
        </p:spPr>
        <p:txBody>
          <a:bodyPr wrap="square" rtlCol="0">
            <a:spAutoFit/>
          </a:bodyPr>
          <a:lstStyle/>
          <a:p>
            <a:r>
              <a:rPr lang="en-GB" dirty="0"/>
              <a:t>I chose </a:t>
            </a:r>
            <a:r>
              <a:rPr lang="en-GB" dirty="0" err="1"/>
              <a:t>gnoll</a:t>
            </a:r>
            <a:r>
              <a:rPr lang="en-GB" dirty="0"/>
              <a:t> park as I used to come here as a child with my grandparents. We would often take our bikes out for the day and I have fond memories of this place. Since having my own children we go up every so often but stay to the path around the pond and play areas. Through doing this award I took my children deeper into the surrounding woods to explore the area. I had never realised how big the park was before or the interesting things that were within the park.</a:t>
            </a:r>
          </a:p>
        </p:txBody>
      </p:sp>
      <p:pic>
        <p:nvPicPr>
          <p:cNvPr id="8" name="Picture 7">
            <a:extLst>
              <a:ext uri="{FF2B5EF4-FFF2-40B4-BE49-F238E27FC236}">
                <a16:creationId xmlns:a16="http://schemas.microsoft.com/office/drawing/2014/main" id="{3A2E0864-EF53-C85D-D0B8-C7F24C99B31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04334" y="4089679"/>
            <a:ext cx="4927042" cy="2497015"/>
          </a:xfrm>
          <a:prstGeom prst="rect">
            <a:avLst/>
          </a:prstGeom>
        </p:spPr>
      </p:pic>
    </p:spTree>
    <p:extLst>
      <p:ext uri="{BB962C8B-B14F-4D97-AF65-F5344CB8AC3E}">
        <p14:creationId xmlns:p14="http://schemas.microsoft.com/office/powerpoint/2010/main" val="19216324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A1B8E8A-B606-75F3-F934-393BB86E189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04835" y="2964264"/>
            <a:ext cx="4933741" cy="3808325"/>
          </a:xfrm>
          <a:prstGeom prst="rect">
            <a:avLst/>
          </a:prstGeom>
        </p:spPr>
      </p:pic>
      <p:pic>
        <p:nvPicPr>
          <p:cNvPr id="5" name="Picture 4">
            <a:extLst>
              <a:ext uri="{FF2B5EF4-FFF2-40B4-BE49-F238E27FC236}">
                <a16:creationId xmlns:a16="http://schemas.microsoft.com/office/drawing/2014/main" id="{06576937-A643-4FDC-20FA-C4C16607296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53426" y="110532"/>
            <a:ext cx="4890198" cy="3165231"/>
          </a:xfrm>
          <a:prstGeom prst="rect">
            <a:avLst/>
          </a:prstGeom>
        </p:spPr>
      </p:pic>
      <p:sp>
        <p:nvSpPr>
          <p:cNvPr id="6" name="TextBox 5">
            <a:extLst>
              <a:ext uri="{FF2B5EF4-FFF2-40B4-BE49-F238E27FC236}">
                <a16:creationId xmlns:a16="http://schemas.microsoft.com/office/drawing/2014/main" id="{061EB531-3063-0806-B8E2-6AFDA6032767}"/>
              </a:ext>
            </a:extLst>
          </p:cNvPr>
          <p:cNvSpPr txBox="1"/>
          <p:nvPr/>
        </p:nvSpPr>
        <p:spPr>
          <a:xfrm rot="20490763">
            <a:off x="1446962" y="743578"/>
            <a:ext cx="5868238" cy="369332"/>
          </a:xfrm>
          <a:prstGeom prst="rect">
            <a:avLst/>
          </a:prstGeom>
          <a:noFill/>
        </p:spPr>
        <p:txBody>
          <a:bodyPr wrap="square" rtlCol="0">
            <a:spAutoFit/>
          </a:bodyPr>
          <a:lstStyle/>
          <a:p>
            <a:r>
              <a:rPr lang="en-GB" dirty="0"/>
              <a:t>The history of </a:t>
            </a:r>
            <a:r>
              <a:rPr lang="en-GB" dirty="0" err="1"/>
              <a:t>Gnoll</a:t>
            </a:r>
            <a:r>
              <a:rPr lang="en-GB" dirty="0"/>
              <a:t> park</a:t>
            </a:r>
          </a:p>
        </p:txBody>
      </p:sp>
      <p:sp>
        <p:nvSpPr>
          <p:cNvPr id="7" name="TextBox 6">
            <a:extLst>
              <a:ext uri="{FF2B5EF4-FFF2-40B4-BE49-F238E27FC236}">
                <a16:creationId xmlns:a16="http://schemas.microsoft.com/office/drawing/2014/main" id="{A7551BC6-F1F1-1B52-F79E-66D9D8BA75B4}"/>
              </a:ext>
            </a:extLst>
          </p:cNvPr>
          <p:cNvSpPr txBox="1"/>
          <p:nvPr/>
        </p:nvSpPr>
        <p:spPr>
          <a:xfrm>
            <a:off x="6340510" y="3717674"/>
            <a:ext cx="4803114" cy="2031325"/>
          </a:xfrm>
          <a:prstGeom prst="rect">
            <a:avLst/>
          </a:prstGeom>
          <a:noFill/>
        </p:spPr>
        <p:txBody>
          <a:bodyPr wrap="square" rtlCol="0">
            <a:spAutoFit/>
          </a:bodyPr>
          <a:lstStyle/>
          <a:p>
            <a:r>
              <a:rPr lang="en-GB" dirty="0"/>
              <a:t>We discovered that a lot of history is hidden in this park. There used to be a big house here. We discovered that initially the Evans family resided here after earning a lot of money through mining coal and salt. After this it goes through various different family names. This was incredibly interesting. </a:t>
            </a:r>
          </a:p>
        </p:txBody>
      </p:sp>
    </p:spTree>
    <p:extLst>
      <p:ext uri="{BB962C8B-B14F-4D97-AF65-F5344CB8AC3E}">
        <p14:creationId xmlns:p14="http://schemas.microsoft.com/office/powerpoint/2010/main" val="33473559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B120C91-20C0-5CE9-8E54-192E4937261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5400000">
            <a:off x="1270301" y="1025887"/>
            <a:ext cx="1817522" cy="1994792"/>
          </a:xfrm>
          <a:prstGeom prst="rect">
            <a:avLst/>
          </a:prstGeom>
        </p:spPr>
      </p:pic>
      <p:pic>
        <p:nvPicPr>
          <p:cNvPr id="7" name="Picture 6">
            <a:extLst>
              <a:ext uri="{FF2B5EF4-FFF2-40B4-BE49-F238E27FC236}">
                <a16:creationId xmlns:a16="http://schemas.microsoft.com/office/drawing/2014/main" id="{DF509DD1-229D-E075-5EC8-8390DAAE6AA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400000">
            <a:off x="8672442" y="817114"/>
            <a:ext cx="1764410" cy="2359229"/>
          </a:xfrm>
          <a:prstGeom prst="rect">
            <a:avLst/>
          </a:prstGeom>
        </p:spPr>
      </p:pic>
      <p:pic>
        <p:nvPicPr>
          <p:cNvPr id="9" name="Picture 8">
            <a:extLst>
              <a:ext uri="{FF2B5EF4-FFF2-40B4-BE49-F238E27FC236}">
                <a16:creationId xmlns:a16="http://schemas.microsoft.com/office/drawing/2014/main" id="{BC75CDDD-BABE-84C7-B2E6-98CC9DB7BB5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5400000">
            <a:off x="4244428" y="1924952"/>
            <a:ext cx="1692237" cy="2158675"/>
          </a:xfrm>
          <a:prstGeom prst="rect">
            <a:avLst/>
          </a:prstGeom>
        </p:spPr>
      </p:pic>
      <p:pic>
        <p:nvPicPr>
          <p:cNvPr id="11" name="Picture 10">
            <a:extLst>
              <a:ext uri="{FF2B5EF4-FFF2-40B4-BE49-F238E27FC236}">
                <a16:creationId xmlns:a16="http://schemas.microsoft.com/office/drawing/2014/main" id="{354949D1-5E93-08DA-D507-2BAD53B10B5F}"/>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5400000">
            <a:off x="1312755" y="3273176"/>
            <a:ext cx="1853846" cy="2116025"/>
          </a:xfrm>
          <a:prstGeom prst="rect">
            <a:avLst/>
          </a:prstGeom>
        </p:spPr>
      </p:pic>
      <p:sp>
        <p:nvSpPr>
          <p:cNvPr id="15" name="TextBox 14">
            <a:extLst>
              <a:ext uri="{FF2B5EF4-FFF2-40B4-BE49-F238E27FC236}">
                <a16:creationId xmlns:a16="http://schemas.microsoft.com/office/drawing/2014/main" id="{B4351520-01EA-62C2-447B-F42E2BA0469F}"/>
              </a:ext>
            </a:extLst>
          </p:cNvPr>
          <p:cNvSpPr txBox="1"/>
          <p:nvPr/>
        </p:nvSpPr>
        <p:spPr>
          <a:xfrm>
            <a:off x="1434013" y="6078256"/>
            <a:ext cx="9704439" cy="369332"/>
          </a:xfrm>
          <a:prstGeom prst="rect">
            <a:avLst/>
          </a:prstGeom>
          <a:noFill/>
        </p:spPr>
        <p:txBody>
          <a:bodyPr wrap="square" rtlCol="0">
            <a:spAutoFit/>
          </a:bodyPr>
          <a:lstStyle/>
          <a:p>
            <a:r>
              <a:rPr lang="en-GB" dirty="0"/>
              <a:t>We found a variety of flowers scattered around the park. </a:t>
            </a:r>
          </a:p>
        </p:txBody>
      </p:sp>
      <p:sp>
        <p:nvSpPr>
          <p:cNvPr id="17" name="TextBox 16">
            <a:extLst>
              <a:ext uri="{FF2B5EF4-FFF2-40B4-BE49-F238E27FC236}">
                <a16:creationId xmlns:a16="http://schemas.microsoft.com/office/drawing/2014/main" id="{75C6B5A0-3E05-011F-6B3D-8C20B50CC272}"/>
              </a:ext>
            </a:extLst>
          </p:cNvPr>
          <p:cNvSpPr txBox="1"/>
          <p:nvPr/>
        </p:nvSpPr>
        <p:spPr>
          <a:xfrm>
            <a:off x="4050890" y="1268361"/>
            <a:ext cx="3775587" cy="646331"/>
          </a:xfrm>
          <a:prstGeom prst="rect">
            <a:avLst/>
          </a:prstGeom>
          <a:noFill/>
        </p:spPr>
        <p:txBody>
          <a:bodyPr wrap="square" rtlCol="0">
            <a:spAutoFit/>
          </a:bodyPr>
          <a:lstStyle/>
          <a:p>
            <a:r>
              <a:rPr lang="en-GB"/>
              <a:t>Flowers and plants we found on our journey</a:t>
            </a:r>
            <a:endParaRPr lang="en-GB" dirty="0"/>
          </a:p>
        </p:txBody>
      </p:sp>
      <p:sp>
        <p:nvSpPr>
          <p:cNvPr id="18" name="TextBox 17">
            <a:extLst>
              <a:ext uri="{FF2B5EF4-FFF2-40B4-BE49-F238E27FC236}">
                <a16:creationId xmlns:a16="http://schemas.microsoft.com/office/drawing/2014/main" id="{E4A9CE10-71B6-FD31-066F-DC3620A56E72}"/>
              </a:ext>
            </a:extLst>
          </p:cNvPr>
          <p:cNvSpPr txBox="1"/>
          <p:nvPr/>
        </p:nvSpPr>
        <p:spPr>
          <a:xfrm>
            <a:off x="1181666" y="186813"/>
            <a:ext cx="5455108" cy="369332"/>
          </a:xfrm>
          <a:prstGeom prst="rect">
            <a:avLst/>
          </a:prstGeom>
          <a:noFill/>
        </p:spPr>
        <p:txBody>
          <a:bodyPr wrap="square" rtlCol="0">
            <a:spAutoFit/>
          </a:bodyPr>
          <a:lstStyle/>
          <a:p>
            <a:r>
              <a:rPr lang="en-GB" dirty="0">
                <a:latin typeface="Algerian" panose="04020705040A02060702" pitchFamily="82" charset="0"/>
              </a:rPr>
              <a:t>Explore</a:t>
            </a:r>
          </a:p>
        </p:txBody>
      </p:sp>
      <p:sp>
        <p:nvSpPr>
          <p:cNvPr id="21" name="TextBox 20">
            <a:extLst>
              <a:ext uri="{FF2B5EF4-FFF2-40B4-BE49-F238E27FC236}">
                <a16:creationId xmlns:a16="http://schemas.microsoft.com/office/drawing/2014/main" id="{DF2D280B-A260-3577-7150-3C33DBE53A38}"/>
              </a:ext>
            </a:extLst>
          </p:cNvPr>
          <p:cNvSpPr txBox="1"/>
          <p:nvPr/>
        </p:nvSpPr>
        <p:spPr>
          <a:xfrm>
            <a:off x="3903425" y="3875481"/>
            <a:ext cx="2595716" cy="369332"/>
          </a:xfrm>
          <a:prstGeom prst="rect">
            <a:avLst/>
          </a:prstGeom>
          <a:noFill/>
        </p:spPr>
        <p:txBody>
          <a:bodyPr wrap="square" rtlCol="0">
            <a:spAutoFit/>
          </a:bodyPr>
          <a:lstStyle/>
          <a:p>
            <a:r>
              <a:rPr lang="en-GB" dirty="0"/>
              <a:t>Common Fox glove </a:t>
            </a:r>
          </a:p>
        </p:txBody>
      </p:sp>
      <p:sp>
        <p:nvSpPr>
          <p:cNvPr id="22" name="TextBox 21">
            <a:extLst>
              <a:ext uri="{FF2B5EF4-FFF2-40B4-BE49-F238E27FC236}">
                <a16:creationId xmlns:a16="http://schemas.microsoft.com/office/drawing/2014/main" id="{2B4FAC18-22FA-83E2-A35A-F399F59B5A6F}"/>
              </a:ext>
            </a:extLst>
          </p:cNvPr>
          <p:cNvSpPr txBox="1"/>
          <p:nvPr/>
        </p:nvSpPr>
        <p:spPr>
          <a:xfrm>
            <a:off x="1073291" y="5283242"/>
            <a:ext cx="2835929" cy="646331"/>
          </a:xfrm>
          <a:prstGeom prst="rect">
            <a:avLst/>
          </a:prstGeom>
          <a:noFill/>
        </p:spPr>
        <p:txBody>
          <a:bodyPr wrap="square" rtlCol="0">
            <a:spAutoFit/>
          </a:bodyPr>
          <a:lstStyle/>
          <a:p>
            <a:r>
              <a:rPr lang="en-GB" dirty="0"/>
              <a:t>Rubus </a:t>
            </a:r>
            <a:r>
              <a:rPr lang="en-GB" dirty="0" err="1"/>
              <a:t>fruticous</a:t>
            </a:r>
            <a:r>
              <a:rPr lang="en-GB" dirty="0"/>
              <a:t> (blackberry bramble)</a:t>
            </a:r>
          </a:p>
        </p:txBody>
      </p:sp>
      <p:sp>
        <p:nvSpPr>
          <p:cNvPr id="23" name="TextBox 22">
            <a:extLst>
              <a:ext uri="{FF2B5EF4-FFF2-40B4-BE49-F238E27FC236}">
                <a16:creationId xmlns:a16="http://schemas.microsoft.com/office/drawing/2014/main" id="{06F32E50-E0F9-8B77-9B8D-759891192DA6}"/>
              </a:ext>
            </a:extLst>
          </p:cNvPr>
          <p:cNvSpPr txBox="1"/>
          <p:nvPr/>
        </p:nvSpPr>
        <p:spPr>
          <a:xfrm>
            <a:off x="1115851" y="2927991"/>
            <a:ext cx="1233543" cy="369332"/>
          </a:xfrm>
          <a:prstGeom prst="rect">
            <a:avLst/>
          </a:prstGeom>
          <a:noFill/>
        </p:spPr>
        <p:txBody>
          <a:bodyPr wrap="square" rtlCol="0">
            <a:spAutoFit/>
          </a:bodyPr>
          <a:lstStyle/>
          <a:p>
            <a:r>
              <a:rPr lang="en-GB" dirty="0"/>
              <a:t>Dog rose</a:t>
            </a:r>
          </a:p>
        </p:txBody>
      </p:sp>
      <p:sp>
        <p:nvSpPr>
          <p:cNvPr id="24" name="TextBox 23">
            <a:extLst>
              <a:ext uri="{FF2B5EF4-FFF2-40B4-BE49-F238E27FC236}">
                <a16:creationId xmlns:a16="http://schemas.microsoft.com/office/drawing/2014/main" id="{457B75F3-9D28-7BCC-1D3E-39050A4C2E09}"/>
              </a:ext>
            </a:extLst>
          </p:cNvPr>
          <p:cNvSpPr txBox="1"/>
          <p:nvPr/>
        </p:nvSpPr>
        <p:spPr>
          <a:xfrm>
            <a:off x="8279296" y="2878934"/>
            <a:ext cx="1437861" cy="646331"/>
          </a:xfrm>
          <a:prstGeom prst="rect">
            <a:avLst/>
          </a:prstGeom>
          <a:noFill/>
        </p:spPr>
        <p:txBody>
          <a:bodyPr wrap="square" rtlCol="0">
            <a:spAutoFit/>
          </a:bodyPr>
          <a:lstStyle/>
          <a:p>
            <a:r>
              <a:rPr lang="en-GB" dirty="0"/>
              <a:t>Ragged robin</a:t>
            </a:r>
          </a:p>
        </p:txBody>
      </p:sp>
      <p:pic>
        <p:nvPicPr>
          <p:cNvPr id="26" name="Picture 25">
            <a:extLst>
              <a:ext uri="{FF2B5EF4-FFF2-40B4-BE49-F238E27FC236}">
                <a16:creationId xmlns:a16="http://schemas.microsoft.com/office/drawing/2014/main" id="{C8812C7C-3AB3-54B0-C323-4C378B3989C3}"/>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rot="5400000">
            <a:off x="8453257" y="3447040"/>
            <a:ext cx="2202775" cy="2359228"/>
          </a:xfrm>
          <a:prstGeom prst="rect">
            <a:avLst/>
          </a:prstGeom>
        </p:spPr>
      </p:pic>
      <p:sp>
        <p:nvSpPr>
          <p:cNvPr id="28" name="TextBox 27">
            <a:extLst>
              <a:ext uri="{FF2B5EF4-FFF2-40B4-BE49-F238E27FC236}">
                <a16:creationId xmlns:a16="http://schemas.microsoft.com/office/drawing/2014/main" id="{8A33E00E-FE79-BE69-C2CF-F4AD3DE17F9C}"/>
              </a:ext>
            </a:extLst>
          </p:cNvPr>
          <p:cNvSpPr txBox="1"/>
          <p:nvPr/>
        </p:nvSpPr>
        <p:spPr>
          <a:xfrm>
            <a:off x="8375030" y="5929573"/>
            <a:ext cx="2150509" cy="369332"/>
          </a:xfrm>
          <a:prstGeom prst="rect">
            <a:avLst/>
          </a:prstGeom>
          <a:noFill/>
        </p:spPr>
        <p:txBody>
          <a:bodyPr wrap="square" rtlCol="0">
            <a:spAutoFit/>
          </a:bodyPr>
          <a:lstStyle/>
          <a:p>
            <a:r>
              <a:rPr lang="en-GB" dirty="0"/>
              <a:t>Himalayan balsam</a:t>
            </a:r>
          </a:p>
        </p:txBody>
      </p:sp>
      <p:pic>
        <p:nvPicPr>
          <p:cNvPr id="30" name="Picture 29">
            <a:extLst>
              <a:ext uri="{FF2B5EF4-FFF2-40B4-BE49-F238E27FC236}">
                <a16:creationId xmlns:a16="http://schemas.microsoft.com/office/drawing/2014/main" id="{9B3A0844-23AD-1127-2042-A100940D8D6B}"/>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rot="5400000">
            <a:off x="6123202" y="4066446"/>
            <a:ext cx="2202776" cy="1120420"/>
          </a:xfrm>
          <a:prstGeom prst="rect">
            <a:avLst/>
          </a:prstGeom>
        </p:spPr>
      </p:pic>
      <p:sp>
        <p:nvSpPr>
          <p:cNvPr id="31" name="TextBox 30">
            <a:extLst>
              <a:ext uri="{FF2B5EF4-FFF2-40B4-BE49-F238E27FC236}">
                <a16:creationId xmlns:a16="http://schemas.microsoft.com/office/drawing/2014/main" id="{92DF8B12-23DB-FC28-CD91-316C1133CD63}"/>
              </a:ext>
            </a:extLst>
          </p:cNvPr>
          <p:cNvSpPr txBox="1"/>
          <p:nvPr/>
        </p:nvSpPr>
        <p:spPr>
          <a:xfrm>
            <a:off x="6636774" y="2878934"/>
            <a:ext cx="1274774" cy="646331"/>
          </a:xfrm>
          <a:prstGeom prst="rect">
            <a:avLst/>
          </a:prstGeom>
          <a:noFill/>
        </p:spPr>
        <p:txBody>
          <a:bodyPr wrap="square" rtlCol="0">
            <a:spAutoFit/>
          </a:bodyPr>
          <a:lstStyle/>
          <a:p>
            <a:r>
              <a:rPr lang="en-GB" dirty="0"/>
              <a:t>Oxeye daisy</a:t>
            </a:r>
          </a:p>
        </p:txBody>
      </p:sp>
    </p:spTree>
    <p:extLst>
      <p:ext uri="{BB962C8B-B14F-4D97-AF65-F5344CB8AC3E}">
        <p14:creationId xmlns:p14="http://schemas.microsoft.com/office/powerpoint/2010/main" val="28133245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8247BA4-6CAC-A3B8-52C6-D3083DC5BD49}"/>
              </a:ext>
            </a:extLst>
          </p:cNvPr>
          <p:cNvSpPr txBox="1"/>
          <p:nvPr/>
        </p:nvSpPr>
        <p:spPr>
          <a:xfrm>
            <a:off x="2133600" y="570271"/>
            <a:ext cx="3637935" cy="369332"/>
          </a:xfrm>
          <a:prstGeom prst="rect">
            <a:avLst/>
          </a:prstGeom>
          <a:noFill/>
        </p:spPr>
        <p:txBody>
          <a:bodyPr wrap="square" rtlCol="0">
            <a:spAutoFit/>
          </a:bodyPr>
          <a:lstStyle/>
          <a:p>
            <a:r>
              <a:rPr lang="en-GB" dirty="0"/>
              <a:t>Wildlife that we found live here</a:t>
            </a:r>
          </a:p>
        </p:txBody>
      </p:sp>
      <p:pic>
        <p:nvPicPr>
          <p:cNvPr id="4" name="Picture 3">
            <a:extLst>
              <a:ext uri="{FF2B5EF4-FFF2-40B4-BE49-F238E27FC236}">
                <a16:creationId xmlns:a16="http://schemas.microsoft.com/office/drawing/2014/main" id="{14A49041-D420-A9FE-09AC-F571CE967E5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5400000">
            <a:off x="5523882" y="4282099"/>
            <a:ext cx="3171628" cy="1980175"/>
          </a:xfrm>
          <a:prstGeom prst="rect">
            <a:avLst/>
          </a:prstGeom>
        </p:spPr>
      </p:pic>
      <p:pic>
        <p:nvPicPr>
          <p:cNvPr id="6" name="Picture 5">
            <a:extLst>
              <a:ext uri="{FF2B5EF4-FFF2-40B4-BE49-F238E27FC236}">
                <a16:creationId xmlns:a16="http://schemas.microsoft.com/office/drawing/2014/main" id="{FCBA92B1-2D02-2291-9CA3-D5AB6D0592A6}"/>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5400000">
            <a:off x="7385693" y="4429462"/>
            <a:ext cx="3217172" cy="1752019"/>
          </a:xfrm>
          <a:prstGeom prst="rect">
            <a:avLst/>
          </a:prstGeom>
        </p:spPr>
      </p:pic>
      <p:pic>
        <p:nvPicPr>
          <p:cNvPr id="8" name="Picture 7">
            <a:extLst>
              <a:ext uri="{FF2B5EF4-FFF2-40B4-BE49-F238E27FC236}">
                <a16:creationId xmlns:a16="http://schemas.microsoft.com/office/drawing/2014/main" id="{78491BC6-2E30-1B8B-B01B-78E8866707B1}"/>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rot="5400000">
            <a:off x="3640639" y="4266801"/>
            <a:ext cx="3120007" cy="1980176"/>
          </a:xfrm>
          <a:prstGeom prst="rect">
            <a:avLst/>
          </a:prstGeom>
        </p:spPr>
      </p:pic>
      <p:pic>
        <p:nvPicPr>
          <p:cNvPr id="12" name="Picture 11">
            <a:extLst>
              <a:ext uri="{FF2B5EF4-FFF2-40B4-BE49-F238E27FC236}">
                <a16:creationId xmlns:a16="http://schemas.microsoft.com/office/drawing/2014/main" id="{42A93E02-1A15-1340-7894-D617D9CDDBF8}"/>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rot="5400000">
            <a:off x="-290278" y="4323648"/>
            <a:ext cx="3120010" cy="1866485"/>
          </a:xfrm>
          <a:prstGeom prst="rect">
            <a:avLst/>
          </a:prstGeom>
        </p:spPr>
      </p:pic>
      <p:sp>
        <p:nvSpPr>
          <p:cNvPr id="17" name="TextBox 16">
            <a:extLst>
              <a:ext uri="{FF2B5EF4-FFF2-40B4-BE49-F238E27FC236}">
                <a16:creationId xmlns:a16="http://schemas.microsoft.com/office/drawing/2014/main" id="{98311734-3CCE-63A1-73F9-C3E099808289}"/>
              </a:ext>
            </a:extLst>
          </p:cNvPr>
          <p:cNvSpPr txBox="1"/>
          <p:nvPr/>
        </p:nvSpPr>
        <p:spPr>
          <a:xfrm>
            <a:off x="2065368" y="1127036"/>
            <a:ext cx="7412334" cy="2031325"/>
          </a:xfrm>
          <a:prstGeom prst="rect">
            <a:avLst/>
          </a:prstGeom>
          <a:noFill/>
        </p:spPr>
        <p:txBody>
          <a:bodyPr wrap="square" rtlCol="0">
            <a:spAutoFit/>
          </a:bodyPr>
          <a:lstStyle/>
          <a:p>
            <a:r>
              <a:rPr lang="en-GB" dirty="0"/>
              <a:t>On our journey we found a lot of very small frogs that were jumping around on the path and if you stood there long enough they would jump on us. My son found this fascinating as one jumped on his hand as seen in one the pictures. We also found a squirrel, a pigeon, swans with their chicks, ducks, a robin and what we think is a female black bird. We listened to the birds singing and took recordings. If you listen you can hear some of the bird song we listened to on our walk.</a:t>
            </a:r>
          </a:p>
        </p:txBody>
      </p:sp>
      <p:pic>
        <p:nvPicPr>
          <p:cNvPr id="21" name="Picture 20">
            <a:extLst>
              <a:ext uri="{FF2B5EF4-FFF2-40B4-BE49-F238E27FC236}">
                <a16:creationId xmlns:a16="http://schemas.microsoft.com/office/drawing/2014/main" id="{E67C2AF2-3940-1D3B-D57B-865575D8BAE0}"/>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rot="5400000">
            <a:off x="9142970" y="4424206"/>
            <a:ext cx="3206659" cy="1752021"/>
          </a:xfrm>
          <a:prstGeom prst="rect">
            <a:avLst/>
          </a:prstGeom>
        </p:spPr>
      </p:pic>
      <p:pic>
        <p:nvPicPr>
          <p:cNvPr id="25" name="WhatsApp Audio 2026-06-22 at 21.55.36">
            <a:hlinkClick r:id="" action="ppaction://media"/>
            <a:extLst>
              <a:ext uri="{FF2B5EF4-FFF2-40B4-BE49-F238E27FC236}">
                <a16:creationId xmlns:a16="http://schemas.microsoft.com/office/drawing/2014/main" id="{49DCFA30-12B2-9AFA-F70E-FD4794139762}"/>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9234020" y="237168"/>
            <a:ext cx="487363" cy="487363"/>
          </a:xfrm>
          <a:prstGeom prst="rect">
            <a:avLst/>
          </a:prstGeom>
        </p:spPr>
      </p:pic>
      <p:pic>
        <p:nvPicPr>
          <p:cNvPr id="27" name="Picture 26">
            <a:extLst>
              <a:ext uri="{FF2B5EF4-FFF2-40B4-BE49-F238E27FC236}">
                <a16:creationId xmlns:a16="http://schemas.microsoft.com/office/drawing/2014/main" id="{41FCACB8-CF85-EC32-9523-145208FBC52C}"/>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2202970" y="3706926"/>
            <a:ext cx="2078708" cy="3120012"/>
          </a:xfrm>
          <a:prstGeom prst="rect">
            <a:avLst/>
          </a:prstGeom>
        </p:spPr>
      </p:pic>
      <p:sp>
        <p:nvSpPr>
          <p:cNvPr id="28" name="TextBox 27">
            <a:extLst>
              <a:ext uri="{FF2B5EF4-FFF2-40B4-BE49-F238E27FC236}">
                <a16:creationId xmlns:a16="http://schemas.microsoft.com/office/drawing/2014/main" id="{694B8BB4-486F-840D-4B8F-4367EBCC58B1}"/>
              </a:ext>
            </a:extLst>
          </p:cNvPr>
          <p:cNvSpPr txBox="1"/>
          <p:nvPr/>
        </p:nvSpPr>
        <p:spPr>
          <a:xfrm>
            <a:off x="526774" y="3021024"/>
            <a:ext cx="1538594" cy="646331"/>
          </a:xfrm>
          <a:prstGeom prst="rect">
            <a:avLst/>
          </a:prstGeom>
          <a:noFill/>
        </p:spPr>
        <p:txBody>
          <a:bodyPr wrap="square" rtlCol="0">
            <a:spAutoFit/>
          </a:bodyPr>
          <a:lstStyle/>
          <a:p>
            <a:r>
              <a:rPr lang="en-GB" dirty="0"/>
              <a:t>Female black bird</a:t>
            </a:r>
          </a:p>
        </p:txBody>
      </p:sp>
      <p:sp>
        <p:nvSpPr>
          <p:cNvPr id="29" name="TextBox 28">
            <a:extLst>
              <a:ext uri="{FF2B5EF4-FFF2-40B4-BE49-F238E27FC236}">
                <a16:creationId xmlns:a16="http://schemas.microsoft.com/office/drawing/2014/main" id="{7461E1E2-2F9C-9956-D838-CEF2543A3006}"/>
              </a:ext>
            </a:extLst>
          </p:cNvPr>
          <p:cNvSpPr txBox="1"/>
          <p:nvPr/>
        </p:nvSpPr>
        <p:spPr>
          <a:xfrm>
            <a:off x="2440049" y="3298023"/>
            <a:ext cx="1341783" cy="369332"/>
          </a:xfrm>
          <a:prstGeom prst="rect">
            <a:avLst/>
          </a:prstGeom>
          <a:noFill/>
        </p:spPr>
        <p:txBody>
          <a:bodyPr wrap="square" rtlCol="0">
            <a:spAutoFit/>
          </a:bodyPr>
          <a:lstStyle/>
          <a:p>
            <a:r>
              <a:rPr lang="en-GB" dirty="0"/>
              <a:t>Robin </a:t>
            </a:r>
          </a:p>
        </p:txBody>
      </p:sp>
      <p:sp>
        <p:nvSpPr>
          <p:cNvPr id="30" name="TextBox 29">
            <a:extLst>
              <a:ext uri="{FF2B5EF4-FFF2-40B4-BE49-F238E27FC236}">
                <a16:creationId xmlns:a16="http://schemas.microsoft.com/office/drawing/2014/main" id="{4D3F028D-2D36-9942-06ED-02A30FC80C12}"/>
              </a:ext>
            </a:extLst>
          </p:cNvPr>
          <p:cNvSpPr txBox="1"/>
          <p:nvPr/>
        </p:nvSpPr>
        <p:spPr>
          <a:xfrm>
            <a:off x="5771535" y="3275932"/>
            <a:ext cx="1716573" cy="369332"/>
          </a:xfrm>
          <a:prstGeom prst="rect">
            <a:avLst/>
          </a:prstGeom>
          <a:noFill/>
        </p:spPr>
        <p:txBody>
          <a:bodyPr wrap="square" rtlCol="0">
            <a:spAutoFit/>
          </a:bodyPr>
          <a:lstStyle/>
          <a:p>
            <a:r>
              <a:rPr lang="en-GB" dirty="0"/>
              <a:t>frog</a:t>
            </a:r>
          </a:p>
        </p:txBody>
      </p:sp>
      <p:sp>
        <p:nvSpPr>
          <p:cNvPr id="31" name="TextBox 30">
            <a:extLst>
              <a:ext uri="{FF2B5EF4-FFF2-40B4-BE49-F238E27FC236}">
                <a16:creationId xmlns:a16="http://schemas.microsoft.com/office/drawing/2014/main" id="{8ED85A8D-3C5F-B207-CBC3-885302A2608A}"/>
              </a:ext>
            </a:extLst>
          </p:cNvPr>
          <p:cNvSpPr txBox="1"/>
          <p:nvPr/>
        </p:nvSpPr>
        <p:spPr>
          <a:xfrm>
            <a:off x="8259417" y="3275932"/>
            <a:ext cx="1461966" cy="369332"/>
          </a:xfrm>
          <a:prstGeom prst="rect">
            <a:avLst/>
          </a:prstGeom>
          <a:noFill/>
        </p:spPr>
        <p:txBody>
          <a:bodyPr wrap="square" rtlCol="0">
            <a:spAutoFit/>
          </a:bodyPr>
          <a:lstStyle/>
          <a:p>
            <a:r>
              <a:rPr lang="en-GB" dirty="0"/>
              <a:t>Squirrel</a:t>
            </a:r>
          </a:p>
        </p:txBody>
      </p:sp>
      <p:sp>
        <p:nvSpPr>
          <p:cNvPr id="32" name="TextBox 31">
            <a:extLst>
              <a:ext uri="{FF2B5EF4-FFF2-40B4-BE49-F238E27FC236}">
                <a16:creationId xmlns:a16="http://schemas.microsoft.com/office/drawing/2014/main" id="{5C8A7D2C-C756-DB7A-794A-85893D17D5D9}"/>
              </a:ext>
            </a:extLst>
          </p:cNvPr>
          <p:cNvSpPr txBox="1"/>
          <p:nvPr/>
        </p:nvSpPr>
        <p:spPr>
          <a:xfrm>
            <a:off x="9988826" y="3298023"/>
            <a:ext cx="1461966" cy="369332"/>
          </a:xfrm>
          <a:prstGeom prst="rect">
            <a:avLst/>
          </a:prstGeom>
          <a:noFill/>
        </p:spPr>
        <p:txBody>
          <a:bodyPr wrap="square" rtlCol="0">
            <a:spAutoFit/>
          </a:bodyPr>
          <a:lstStyle/>
          <a:p>
            <a:r>
              <a:rPr lang="en-GB" dirty="0"/>
              <a:t>Pigeon </a:t>
            </a:r>
          </a:p>
        </p:txBody>
      </p:sp>
    </p:spTree>
    <p:extLst>
      <p:ext uri="{BB962C8B-B14F-4D97-AF65-F5344CB8AC3E}">
        <p14:creationId xmlns:p14="http://schemas.microsoft.com/office/powerpoint/2010/main" val="2280316032"/>
      </p:ext>
    </p:extLst>
  </p:cSld>
  <p:clrMapOvr>
    <a:masterClrMapping/>
  </p:clrMapOvr>
  <mc:AlternateContent xmlns:mc="http://schemas.openxmlformats.org/markup-compatibility/2006">
    <mc:Choice xmlns:p14="http://schemas.microsoft.com/office/powerpoint/2010/main" Requires="p14">
      <p:transition spd="slow" p14:dur="2000" advTm="11118"/>
    </mc:Choice>
    <mc:Fallback>
      <p:transition spd="slow" advTm="11118"/>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8791" fill="hold"/>
                                        <p:tgtEl>
                                          <p:spTgt spid="2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B85E9A1-6475-F480-0A68-072E61422FB2}"/>
              </a:ext>
            </a:extLst>
          </p:cNvPr>
          <p:cNvSpPr txBox="1"/>
          <p:nvPr/>
        </p:nvSpPr>
        <p:spPr>
          <a:xfrm>
            <a:off x="2340077" y="668594"/>
            <a:ext cx="2861188" cy="369332"/>
          </a:xfrm>
          <a:prstGeom prst="rect">
            <a:avLst/>
          </a:prstGeom>
          <a:noFill/>
        </p:spPr>
        <p:txBody>
          <a:bodyPr wrap="square" rtlCol="0">
            <a:spAutoFit/>
          </a:bodyPr>
          <a:lstStyle/>
          <a:p>
            <a:r>
              <a:rPr lang="en-GB" dirty="0"/>
              <a:t>Squirrels</a:t>
            </a:r>
          </a:p>
        </p:txBody>
      </p:sp>
      <p:pic>
        <p:nvPicPr>
          <p:cNvPr id="3" name="Picture 2">
            <a:extLst>
              <a:ext uri="{FF2B5EF4-FFF2-40B4-BE49-F238E27FC236}">
                <a16:creationId xmlns:a16="http://schemas.microsoft.com/office/drawing/2014/main" id="{332C17D4-E958-B449-179D-908DBFCC488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25532" y="1323061"/>
            <a:ext cx="2858038" cy="4664784"/>
          </a:xfrm>
          <a:prstGeom prst="rect">
            <a:avLst/>
          </a:prstGeom>
        </p:spPr>
      </p:pic>
      <p:sp>
        <p:nvSpPr>
          <p:cNvPr id="4" name="TextBox 3">
            <a:extLst>
              <a:ext uri="{FF2B5EF4-FFF2-40B4-BE49-F238E27FC236}">
                <a16:creationId xmlns:a16="http://schemas.microsoft.com/office/drawing/2014/main" id="{D3E9FB05-5793-0053-4287-71BB4B3A59AF}"/>
              </a:ext>
            </a:extLst>
          </p:cNvPr>
          <p:cNvSpPr txBox="1"/>
          <p:nvPr/>
        </p:nvSpPr>
        <p:spPr>
          <a:xfrm>
            <a:off x="5555226" y="1307690"/>
            <a:ext cx="5840361" cy="4247317"/>
          </a:xfrm>
          <a:prstGeom prst="rect">
            <a:avLst/>
          </a:prstGeom>
          <a:noFill/>
        </p:spPr>
        <p:txBody>
          <a:bodyPr wrap="square" rtlCol="0">
            <a:spAutoFit/>
          </a:bodyPr>
          <a:lstStyle/>
          <a:p>
            <a:r>
              <a:rPr lang="en-GB" dirty="0"/>
              <a:t>We seen a couple of squirrels whilst at </a:t>
            </a:r>
            <a:r>
              <a:rPr lang="en-GB" dirty="0" err="1"/>
              <a:t>gnoll</a:t>
            </a:r>
            <a:r>
              <a:rPr lang="en-GB" dirty="0"/>
              <a:t> park. When we got home we researched a few facts about them. We found that:</a:t>
            </a:r>
          </a:p>
          <a:p>
            <a:pPr marL="285750" indent="-285750">
              <a:buFont typeface="Arial" panose="020B0604020202020204" pitchFamily="34" charset="0"/>
              <a:buChar char="•"/>
            </a:pPr>
            <a:r>
              <a:rPr lang="en-GB" dirty="0"/>
              <a:t>They mainly eat nuts, acorns and tree seeds.</a:t>
            </a:r>
          </a:p>
          <a:p>
            <a:pPr marL="285750" indent="-285750">
              <a:buFont typeface="Arial" panose="020B0604020202020204" pitchFamily="34" charset="0"/>
              <a:buChar char="•"/>
            </a:pPr>
            <a:r>
              <a:rPr lang="en-GB" dirty="0"/>
              <a:t>They will also eat buds, flowers, pinecones, shoots and young birds and eggs.</a:t>
            </a:r>
          </a:p>
          <a:p>
            <a:pPr marL="285750" indent="-285750">
              <a:buFont typeface="Arial" panose="020B0604020202020204" pitchFamily="34" charset="0"/>
              <a:buChar char="•"/>
            </a:pPr>
            <a:r>
              <a:rPr lang="en-GB" dirty="0"/>
              <a:t>Most of their collecting of food is done in the autumn months and they burry their food under ground.</a:t>
            </a:r>
          </a:p>
          <a:p>
            <a:pPr marL="285750" indent="-285750">
              <a:buFont typeface="Arial" panose="020B0604020202020204" pitchFamily="34" charset="0"/>
              <a:buChar char="•"/>
            </a:pPr>
            <a:r>
              <a:rPr lang="en-GB" dirty="0"/>
              <a:t>Squirrels live between 2-5 years.</a:t>
            </a:r>
          </a:p>
          <a:p>
            <a:pPr marL="285750" indent="-285750">
              <a:buFont typeface="Arial" panose="020B0604020202020204" pitchFamily="34" charset="0"/>
              <a:buChar char="•"/>
            </a:pPr>
            <a:r>
              <a:rPr lang="en-GB" dirty="0"/>
              <a:t>There are 2 species of squirrels in the UK.</a:t>
            </a:r>
          </a:p>
          <a:p>
            <a:pPr marL="285750" indent="-285750">
              <a:buFont typeface="Arial" panose="020B0604020202020204" pitchFamily="34" charset="0"/>
              <a:buChar char="•"/>
            </a:pPr>
            <a:r>
              <a:rPr lang="en-GB" dirty="0"/>
              <a:t>Grey squirrels dominate our woods more so than red squirrels on a ratio of 15-1.</a:t>
            </a:r>
          </a:p>
          <a:p>
            <a:pPr marL="285750" indent="-285750">
              <a:buFont typeface="Arial" panose="020B0604020202020204" pitchFamily="34" charset="0"/>
              <a:buChar char="•"/>
            </a:pPr>
            <a:r>
              <a:rPr lang="en-GB" dirty="0"/>
              <a:t>Grey squirrels originate to North America</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3151960490"/>
      </p:ext>
    </p:extLst>
  </p:cSld>
  <p:clrMapOvr>
    <a:masterClrMapping/>
  </p:clrMapOvr>
  <mc:AlternateContent xmlns:mc="http://schemas.openxmlformats.org/markup-compatibility/2006">
    <mc:Choice xmlns:p14="http://schemas.microsoft.com/office/powerpoint/2010/main" Requires="p14">
      <p:transition spd="slow" p14:dur="2000" advTm="4538"/>
    </mc:Choice>
    <mc:Fallback>
      <p:transition spd="slow" advTm="4538"/>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62482DA-8EF0-6973-B702-261527B4CED0}"/>
              </a:ext>
            </a:extLst>
          </p:cNvPr>
          <p:cNvSpPr txBox="1"/>
          <p:nvPr/>
        </p:nvSpPr>
        <p:spPr>
          <a:xfrm>
            <a:off x="1504335" y="432619"/>
            <a:ext cx="3500284" cy="369332"/>
          </a:xfrm>
          <a:prstGeom prst="rect">
            <a:avLst/>
          </a:prstGeom>
          <a:noFill/>
        </p:spPr>
        <p:txBody>
          <a:bodyPr wrap="square" rtlCol="0">
            <a:spAutoFit/>
          </a:bodyPr>
          <a:lstStyle/>
          <a:p>
            <a:r>
              <a:rPr lang="en-GB" dirty="0"/>
              <a:t>Frogs</a:t>
            </a:r>
          </a:p>
        </p:txBody>
      </p:sp>
      <p:pic>
        <p:nvPicPr>
          <p:cNvPr id="4" name="Picture 3">
            <a:extLst>
              <a:ext uri="{FF2B5EF4-FFF2-40B4-BE49-F238E27FC236}">
                <a16:creationId xmlns:a16="http://schemas.microsoft.com/office/drawing/2014/main" id="{2F2DFCD1-EC81-60D6-627B-A775CD796E3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5400000">
            <a:off x="493656" y="2269212"/>
            <a:ext cx="4621160" cy="2599803"/>
          </a:xfrm>
          <a:prstGeom prst="rect">
            <a:avLst/>
          </a:prstGeom>
        </p:spPr>
      </p:pic>
      <p:sp>
        <p:nvSpPr>
          <p:cNvPr id="6" name="TextBox 5">
            <a:extLst>
              <a:ext uri="{FF2B5EF4-FFF2-40B4-BE49-F238E27FC236}">
                <a16:creationId xmlns:a16="http://schemas.microsoft.com/office/drawing/2014/main" id="{AADF7CEA-B27A-8F91-5148-C6C165BBC7F7}"/>
              </a:ext>
            </a:extLst>
          </p:cNvPr>
          <p:cNvSpPr txBox="1"/>
          <p:nvPr/>
        </p:nvSpPr>
        <p:spPr>
          <a:xfrm>
            <a:off x="4753896" y="1258533"/>
            <a:ext cx="5860026" cy="3970318"/>
          </a:xfrm>
          <a:prstGeom prst="rect">
            <a:avLst/>
          </a:prstGeom>
          <a:noFill/>
        </p:spPr>
        <p:txBody>
          <a:bodyPr wrap="square" rtlCol="0">
            <a:spAutoFit/>
          </a:bodyPr>
          <a:lstStyle/>
          <a:p>
            <a:r>
              <a:rPr lang="en-GB" dirty="0"/>
              <a:t>We found a lot of frogs on our journey around the park. We were fascinated by them. When we got home we did some research on them. We found that:</a:t>
            </a:r>
          </a:p>
          <a:p>
            <a:pPr marL="285750" indent="-285750">
              <a:buFont typeface="Arial" panose="020B0604020202020204" pitchFamily="34" charset="0"/>
              <a:buChar char="•"/>
            </a:pPr>
            <a:r>
              <a:rPr lang="en-GB" dirty="0"/>
              <a:t>There are a couple of native species of frogs in the UK.</a:t>
            </a:r>
          </a:p>
          <a:p>
            <a:pPr marL="285750" indent="-285750">
              <a:buFont typeface="Arial" panose="020B0604020202020204" pitchFamily="34" charset="0"/>
              <a:buChar char="•"/>
            </a:pPr>
            <a:r>
              <a:rPr lang="en-GB" dirty="0"/>
              <a:t>The most common is the smallest species.</a:t>
            </a:r>
          </a:p>
          <a:p>
            <a:pPr marL="285750" indent="-285750">
              <a:buFont typeface="Arial" panose="020B0604020202020204" pitchFamily="34" charset="0"/>
              <a:buChar char="•"/>
            </a:pPr>
            <a:r>
              <a:rPr lang="en-GB" dirty="0"/>
              <a:t>Frogs are amphibians.</a:t>
            </a:r>
          </a:p>
          <a:p>
            <a:pPr marL="285750" indent="-285750">
              <a:buFont typeface="Arial" panose="020B0604020202020204" pitchFamily="34" charset="0"/>
              <a:buChar char="•"/>
            </a:pPr>
            <a:r>
              <a:rPr lang="en-GB" dirty="0"/>
              <a:t>They breath through their skin.</a:t>
            </a:r>
          </a:p>
          <a:p>
            <a:pPr marL="285750" indent="-285750">
              <a:buFont typeface="Arial" panose="020B0604020202020204" pitchFamily="34" charset="0"/>
              <a:buChar char="•"/>
            </a:pPr>
            <a:r>
              <a:rPr lang="en-GB" dirty="0"/>
              <a:t>Ponds provide frogs with food.</a:t>
            </a:r>
          </a:p>
          <a:p>
            <a:pPr marL="285750" indent="-285750">
              <a:buFont typeface="Arial" panose="020B0604020202020204" pitchFamily="34" charset="0"/>
              <a:buChar char="•"/>
            </a:pPr>
            <a:r>
              <a:rPr lang="en-GB" dirty="0"/>
              <a:t>Frogs eat fish and insects.</a:t>
            </a:r>
          </a:p>
          <a:p>
            <a:pPr marL="285750" indent="-285750">
              <a:buFont typeface="Arial" panose="020B0604020202020204" pitchFamily="34" charset="0"/>
              <a:buChar char="•"/>
            </a:pPr>
            <a:r>
              <a:rPr lang="en-GB" dirty="0"/>
              <a:t>Frogs do not drink water, they absorb it through their skin.</a:t>
            </a:r>
          </a:p>
          <a:p>
            <a:endParaRPr lang="en-GB" dirty="0"/>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38189847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92DFB38-64BC-FC29-D71C-A9931911ADC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6522533">
            <a:off x="8229384" y="716637"/>
            <a:ext cx="3120009" cy="2213380"/>
          </a:xfrm>
          <a:prstGeom prst="rect">
            <a:avLst/>
          </a:prstGeom>
        </p:spPr>
      </p:pic>
      <p:pic>
        <p:nvPicPr>
          <p:cNvPr id="3" name="Picture 2">
            <a:extLst>
              <a:ext uri="{FF2B5EF4-FFF2-40B4-BE49-F238E27FC236}">
                <a16:creationId xmlns:a16="http://schemas.microsoft.com/office/drawing/2014/main" id="{C38ACDF3-056C-9D29-0338-CAD300BDD6B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4525657">
            <a:off x="56625" y="2810248"/>
            <a:ext cx="3335093" cy="2695951"/>
          </a:xfrm>
          <a:prstGeom prst="rect">
            <a:avLst/>
          </a:prstGeom>
        </p:spPr>
      </p:pic>
      <p:pic>
        <p:nvPicPr>
          <p:cNvPr id="5" name="Picture 4">
            <a:extLst>
              <a:ext uri="{FF2B5EF4-FFF2-40B4-BE49-F238E27FC236}">
                <a16:creationId xmlns:a16="http://schemas.microsoft.com/office/drawing/2014/main" id="{78532909-B8DE-B18B-7B45-11123F20CEF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707679" y="3522908"/>
            <a:ext cx="5960162" cy="3335092"/>
          </a:xfrm>
          <a:prstGeom prst="rect">
            <a:avLst/>
          </a:prstGeom>
        </p:spPr>
      </p:pic>
      <p:sp>
        <p:nvSpPr>
          <p:cNvPr id="6" name="TextBox 5">
            <a:extLst>
              <a:ext uri="{FF2B5EF4-FFF2-40B4-BE49-F238E27FC236}">
                <a16:creationId xmlns:a16="http://schemas.microsoft.com/office/drawing/2014/main" id="{AB5C73E4-6867-3559-C8FE-8E789ACBF6C1}"/>
              </a:ext>
            </a:extLst>
          </p:cNvPr>
          <p:cNvSpPr txBox="1"/>
          <p:nvPr/>
        </p:nvSpPr>
        <p:spPr>
          <a:xfrm>
            <a:off x="1959429" y="622998"/>
            <a:ext cx="5858189" cy="1477328"/>
          </a:xfrm>
          <a:prstGeom prst="rect">
            <a:avLst/>
          </a:prstGeom>
          <a:noFill/>
        </p:spPr>
        <p:txBody>
          <a:bodyPr wrap="square" rtlCol="0">
            <a:spAutoFit/>
          </a:bodyPr>
          <a:lstStyle/>
          <a:p>
            <a:r>
              <a:rPr lang="en-GB" dirty="0"/>
              <a:t>We also found this information board to help us identify the birds in the pond. We found out from this board that the swans we seen were actually called a mute swan and the ducks were called mallard ducks and common pochard ducks.</a:t>
            </a:r>
          </a:p>
        </p:txBody>
      </p:sp>
      <p:pic>
        <p:nvPicPr>
          <p:cNvPr id="8" name="Picture 7">
            <a:extLst>
              <a:ext uri="{FF2B5EF4-FFF2-40B4-BE49-F238E27FC236}">
                <a16:creationId xmlns:a16="http://schemas.microsoft.com/office/drawing/2014/main" id="{3769362F-0104-6D3C-04C4-C63EFBE310C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5400000">
            <a:off x="2862900" y="3453645"/>
            <a:ext cx="3335093" cy="1980175"/>
          </a:xfrm>
          <a:prstGeom prst="rect">
            <a:avLst/>
          </a:prstGeom>
        </p:spPr>
      </p:pic>
      <p:sp>
        <p:nvSpPr>
          <p:cNvPr id="9" name="TextBox 8">
            <a:extLst>
              <a:ext uri="{FF2B5EF4-FFF2-40B4-BE49-F238E27FC236}">
                <a16:creationId xmlns:a16="http://schemas.microsoft.com/office/drawing/2014/main" id="{D92FC32C-34EC-1F32-F698-348FD6E0BB56}"/>
              </a:ext>
            </a:extLst>
          </p:cNvPr>
          <p:cNvSpPr txBox="1"/>
          <p:nvPr/>
        </p:nvSpPr>
        <p:spPr>
          <a:xfrm rot="20672707">
            <a:off x="1323108" y="5696014"/>
            <a:ext cx="1679713" cy="646331"/>
          </a:xfrm>
          <a:prstGeom prst="rect">
            <a:avLst/>
          </a:prstGeom>
          <a:noFill/>
        </p:spPr>
        <p:txBody>
          <a:bodyPr wrap="square" rtlCol="0">
            <a:spAutoFit/>
          </a:bodyPr>
          <a:lstStyle/>
          <a:p>
            <a:r>
              <a:rPr lang="en-GB" dirty="0"/>
              <a:t>Swans with their young</a:t>
            </a:r>
          </a:p>
        </p:txBody>
      </p:sp>
      <p:sp>
        <p:nvSpPr>
          <p:cNvPr id="10" name="TextBox 9">
            <a:extLst>
              <a:ext uri="{FF2B5EF4-FFF2-40B4-BE49-F238E27FC236}">
                <a16:creationId xmlns:a16="http://schemas.microsoft.com/office/drawing/2014/main" id="{54517E5D-DDB3-4C58-3606-DB6A79ED8D60}"/>
              </a:ext>
            </a:extLst>
          </p:cNvPr>
          <p:cNvSpPr txBox="1"/>
          <p:nvPr/>
        </p:nvSpPr>
        <p:spPr>
          <a:xfrm>
            <a:off x="3756991" y="6111279"/>
            <a:ext cx="1763543" cy="369332"/>
          </a:xfrm>
          <a:prstGeom prst="rect">
            <a:avLst/>
          </a:prstGeom>
          <a:noFill/>
        </p:spPr>
        <p:txBody>
          <a:bodyPr wrap="square" rtlCol="0">
            <a:spAutoFit/>
          </a:bodyPr>
          <a:lstStyle/>
          <a:p>
            <a:r>
              <a:rPr lang="en-GB" dirty="0" err="1"/>
              <a:t>Malard</a:t>
            </a:r>
            <a:r>
              <a:rPr lang="en-GB" dirty="0"/>
              <a:t> ducks</a:t>
            </a:r>
          </a:p>
        </p:txBody>
      </p:sp>
    </p:spTree>
    <p:extLst>
      <p:ext uri="{BB962C8B-B14F-4D97-AF65-F5344CB8AC3E}">
        <p14:creationId xmlns:p14="http://schemas.microsoft.com/office/powerpoint/2010/main" val="30675089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E95DD28-39A3-5DEA-EDE5-598C1F2201C1}"/>
              </a:ext>
            </a:extLst>
          </p:cNvPr>
          <p:cNvSpPr txBox="1"/>
          <p:nvPr/>
        </p:nvSpPr>
        <p:spPr>
          <a:xfrm>
            <a:off x="1376624" y="301451"/>
            <a:ext cx="6692202" cy="369332"/>
          </a:xfrm>
          <a:prstGeom prst="rect">
            <a:avLst/>
          </a:prstGeom>
          <a:noFill/>
        </p:spPr>
        <p:txBody>
          <a:bodyPr wrap="square" rtlCol="0">
            <a:spAutoFit/>
          </a:bodyPr>
          <a:lstStyle/>
          <a:p>
            <a:r>
              <a:rPr lang="en-GB" dirty="0"/>
              <a:t>Insects we found along the way.</a:t>
            </a:r>
          </a:p>
        </p:txBody>
      </p:sp>
      <p:sp>
        <p:nvSpPr>
          <p:cNvPr id="3" name="TextBox 2">
            <a:extLst>
              <a:ext uri="{FF2B5EF4-FFF2-40B4-BE49-F238E27FC236}">
                <a16:creationId xmlns:a16="http://schemas.microsoft.com/office/drawing/2014/main" id="{AD7FD3CB-D53F-E3AB-D58F-3985C2003913}"/>
              </a:ext>
            </a:extLst>
          </p:cNvPr>
          <p:cNvSpPr txBox="1"/>
          <p:nvPr/>
        </p:nvSpPr>
        <p:spPr>
          <a:xfrm>
            <a:off x="1487156" y="1055077"/>
            <a:ext cx="7184571" cy="646331"/>
          </a:xfrm>
          <a:prstGeom prst="rect">
            <a:avLst/>
          </a:prstGeom>
          <a:noFill/>
        </p:spPr>
        <p:txBody>
          <a:bodyPr wrap="square" rtlCol="0">
            <a:spAutoFit/>
          </a:bodyPr>
          <a:lstStyle/>
          <a:p>
            <a:r>
              <a:rPr lang="en-GB" dirty="0"/>
              <a:t>We found a variety of insects along the way. We found butterflies that you can see in the picture </a:t>
            </a:r>
            <a:r>
              <a:rPr lang="en-GB" dirty="0" err="1"/>
              <a:t>aswell</a:t>
            </a:r>
            <a:r>
              <a:rPr lang="en-GB" dirty="0"/>
              <a:t> as dragon flies in the pond.</a:t>
            </a:r>
          </a:p>
        </p:txBody>
      </p:sp>
      <p:pic>
        <p:nvPicPr>
          <p:cNvPr id="5" name="Picture 4">
            <a:extLst>
              <a:ext uri="{FF2B5EF4-FFF2-40B4-BE49-F238E27FC236}">
                <a16:creationId xmlns:a16="http://schemas.microsoft.com/office/drawing/2014/main" id="{1A8080A5-E3AF-90CB-B6E1-704C8194C8D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5400000">
            <a:off x="435926" y="2866220"/>
            <a:ext cx="4855706" cy="2974313"/>
          </a:xfrm>
          <a:prstGeom prst="rect">
            <a:avLst/>
          </a:prstGeom>
        </p:spPr>
      </p:pic>
      <p:cxnSp>
        <p:nvCxnSpPr>
          <p:cNvPr id="9" name="Straight Arrow Connector 8">
            <a:extLst>
              <a:ext uri="{FF2B5EF4-FFF2-40B4-BE49-F238E27FC236}">
                <a16:creationId xmlns:a16="http://schemas.microsoft.com/office/drawing/2014/main" id="{47500774-C34C-39F1-BB9B-5E202494CFC6}"/>
              </a:ext>
            </a:extLst>
          </p:cNvPr>
          <p:cNvCxnSpPr/>
          <p:nvPr/>
        </p:nvCxnSpPr>
        <p:spPr>
          <a:xfrm flipH="1">
            <a:off x="3155182" y="2823587"/>
            <a:ext cx="1627833" cy="1105318"/>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id="{BDA8D1AF-8874-3A5A-2E6B-C543A75CF7B7}"/>
              </a:ext>
            </a:extLst>
          </p:cNvPr>
          <p:cNvSpPr txBox="1"/>
          <p:nvPr/>
        </p:nvSpPr>
        <p:spPr>
          <a:xfrm>
            <a:off x="4903596" y="2773345"/>
            <a:ext cx="1436914" cy="1200329"/>
          </a:xfrm>
          <a:prstGeom prst="rect">
            <a:avLst/>
          </a:prstGeom>
          <a:noFill/>
        </p:spPr>
        <p:txBody>
          <a:bodyPr wrap="square" rtlCol="0">
            <a:spAutoFit/>
          </a:bodyPr>
          <a:lstStyle/>
          <a:p>
            <a:r>
              <a:rPr lang="en-GB" dirty="0"/>
              <a:t>One of the many butterflies we saw.</a:t>
            </a:r>
          </a:p>
        </p:txBody>
      </p:sp>
      <p:pic>
        <p:nvPicPr>
          <p:cNvPr id="12" name="Picture 11">
            <a:extLst>
              <a:ext uri="{FF2B5EF4-FFF2-40B4-BE49-F238E27FC236}">
                <a16:creationId xmlns:a16="http://schemas.microsoft.com/office/drawing/2014/main" id="{8A00D10C-886F-C6C0-EE3F-D722C87AF72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400000">
            <a:off x="5238156" y="2966024"/>
            <a:ext cx="4855708" cy="2774710"/>
          </a:xfrm>
          <a:prstGeom prst="rect">
            <a:avLst/>
          </a:prstGeom>
        </p:spPr>
      </p:pic>
      <p:cxnSp>
        <p:nvCxnSpPr>
          <p:cNvPr id="14" name="Straight Arrow Connector 13">
            <a:extLst>
              <a:ext uri="{FF2B5EF4-FFF2-40B4-BE49-F238E27FC236}">
                <a16:creationId xmlns:a16="http://schemas.microsoft.com/office/drawing/2014/main" id="{2D4CE96C-15E1-4124-5C90-F618C8D09970}"/>
              </a:ext>
            </a:extLst>
          </p:cNvPr>
          <p:cNvCxnSpPr/>
          <p:nvPr/>
        </p:nvCxnSpPr>
        <p:spPr>
          <a:xfrm flipH="1">
            <a:off x="7536264" y="2039815"/>
            <a:ext cx="1969477" cy="1296238"/>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15" name="TextBox 14">
            <a:extLst>
              <a:ext uri="{FF2B5EF4-FFF2-40B4-BE49-F238E27FC236}">
                <a16:creationId xmlns:a16="http://schemas.microsoft.com/office/drawing/2014/main" id="{3581282A-71DF-ABA3-389D-9C6B2EE565C6}"/>
              </a:ext>
            </a:extLst>
          </p:cNvPr>
          <p:cNvSpPr txBox="1"/>
          <p:nvPr/>
        </p:nvSpPr>
        <p:spPr>
          <a:xfrm>
            <a:off x="9847385" y="1925523"/>
            <a:ext cx="1266092" cy="2031325"/>
          </a:xfrm>
          <a:prstGeom prst="rect">
            <a:avLst/>
          </a:prstGeom>
          <a:noFill/>
        </p:spPr>
        <p:txBody>
          <a:bodyPr wrap="square" rtlCol="0">
            <a:spAutoFit/>
          </a:bodyPr>
          <a:lstStyle/>
          <a:p>
            <a:r>
              <a:rPr lang="en-GB" dirty="0"/>
              <a:t>We seen a couple of dragon flies while looking in the big pond.</a:t>
            </a:r>
          </a:p>
        </p:txBody>
      </p:sp>
    </p:spTree>
    <p:extLst>
      <p:ext uri="{BB962C8B-B14F-4D97-AF65-F5344CB8AC3E}">
        <p14:creationId xmlns:p14="http://schemas.microsoft.com/office/powerpoint/2010/main" val="32497467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4BA3B82-E52E-996F-4696-EF6562140C1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400000">
            <a:off x="1625977" y="3772983"/>
            <a:ext cx="3531995" cy="1985805"/>
          </a:xfrm>
          <a:prstGeom prst="rect">
            <a:avLst/>
          </a:prstGeom>
        </p:spPr>
      </p:pic>
      <p:pic>
        <p:nvPicPr>
          <p:cNvPr id="5" name="Picture 4">
            <a:extLst>
              <a:ext uri="{FF2B5EF4-FFF2-40B4-BE49-F238E27FC236}">
                <a16:creationId xmlns:a16="http://schemas.microsoft.com/office/drawing/2014/main" id="{5824138C-EF9B-D5E1-1288-DCC1FAC8F96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5400000">
            <a:off x="3612481" y="3773683"/>
            <a:ext cx="3530596" cy="1985805"/>
          </a:xfrm>
          <a:prstGeom prst="rect">
            <a:avLst/>
          </a:prstGeom>
        </p:spPr>
      </p:pic>
      <p:pic>
        <p:nvPicPr>
          <p:cNvPr id="7" name="Picture 6">
            <a:extLst>
              <a:ext uri="{FF2B5EF4-FFF2-40B4-BE49-F238E27FC236}">
                <a16:creationId xmlns:a16="http://schemas.microsoft.com/office/drawing/2014/main" id="{FDDA72BE-62BF-0665-D690-BF69DDE743C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5400000">
            <a:off x="-289292" y="3844916"/>
            <a:ext cx="3531993" cy="1844732"/>
          </a:xfrm>
          <a:prstGeom prst="rect">
            <a:avLst/>
          </a:prstGeom>
        </p:spPr>
      </p:pic>
      <p:pic>
        <p:nvPicPr>
          <p:cNvPr id="9" name="Picture 8">
            <a:extLst>
              <a:ext uri="{FF2B5EF4-FFF2-40B4-BE49-F238E27FC236}">
                <a16:creationId xmlns:a16="http://schemas.microsoft.com/office/drawing/2014/main" id="{3BA8FFC3-437A-BE71-F082-4A729E26A05E}"/>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rot="5400000">
            <a:off x="5428157" y="3729042"/>
            <a:ext cx="3530598" cy="2072289"/>
          </a:xfrm>
          <a:prstGeom prst="rect">
            <a:avLst/>
          </a:prstGeom>
        </p:spPr>
      </p:pic>
      <p:pic>
        <p:nvPicPr>
          <p:cNvPr id="11" name="Picture 10">
            <a:extLst>
              <a:ext uri="{FF2B5EF4-FFF2-40B4-BE49-F238E27FC236}">
                <a16:creationId xmlns:a16="http://schemas.microsoft.com/office/drawing/2014/main" id="{D174C5AC-1780-F5DF-A2A2-A1882AC22862}"/>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rot="5400000">
            <a:off x="7458219" y="3771269"/>
            <a:ext cx="3528569" cy="1985805"/>
          </a:xfrm>
          <a:prstGeom prst="rect">
            <a:avLst/>
          </a:prstGeom>
        </p:spPr>
      </p:pic>
      <p:sp>
        <p:nvSpPr>
          <p:cNvPr id="12" name="TextBox 11">
            <a:extLst>
              <a:ext uri="{FF2B5EF4-FFF2-40B4-BE49-F238E27FC236}">
                <a16:creationId xmlns:a16="http://schemas.microsoft.com/office/drawing/2014/main" id="{FB7302CE-7C4D-8BAA-C0BE-92C85672699B}"/>
              </a:ext>
            </a:extLst>
          </p:cNvPr>
          <p:cNvSpPr txBox="1"/>
          <p:nvPr/>
        </p:nvSpPr>
        <p:spPr>
          <a:xfrm>
            <a:off x="1476704" y="1622323"/>
            <a:ext cx="9429136" cy="369332"/>
          </a:xfrm>
          <a:prstGeom prst="rect">
            <a:avLst/>
          </a:prstGeom>
          <a:noFill/>
        </p:spPr>
        <p:txBody>
          <a:bodyPr wrap="square" rtlCol="0">
            <a:spAutoFit/>
          </a:bodyPr>
          <a:lstStyle/>
          <a:p>
            <a:r>
              <a:rPr lang="en-GB" dirty="0"/>
              <a:t>Along the way we seen bluebottle flies, wasps, centipedes and various other insects.</a:t>
            </a:r>
          </a:p>
        </p:txBody>
      </p:sp>
      <p:pic>
        <p:nvPicPr>
          <p:cNvPr id="14" name="Picture 13">
            <a:extLst>
              <a:ext uri="{FF2B5EF4-FFF2-40B4-BE49-F238E27FC236}">
                <a16:creationId xmlns:a16="http://schemas.microsoft.com/office/drawing/2014/main" id="{9B361606-F117-F012-720F-2D7A6E9E6A11}"/>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rot="5400000">
            <a:off x="9414933" y="3798331"/>
            <a:ext cx="3530600" cy="1929653"/>
          </a:xfrm>
          <a:prstGeom prst="rect">
            <a:avLst/>
          </a:prstGeom>
        </p:spPr>
      </p:pic>
      <p:sp>
        <p:nvSpPr>
          <p:cNvPr id="15" name="TextBox 14">
            <a:extLst>
              <a:ext uri="{FF2B5EF4-FFF2-40B4-BE49-F238E27FC236}">
                <a16:creationId xmlns:a16="http://schemas.microsoft.com/office/drawing/2014/main" id="{094AFC8A-EB6E-D632-DDCB-8D5FF0AB6DAB}"/>
              </a:ext>
            </a:extLst>
          </p:cNvPr>
          <p:cNvSpPr txBox="1"/>
          <p:nvPr/>
        </p:nvSpPr>
        <p:spPr>
          <a:xfrm>
            <a:off x="1476704" y="285135"/>
            <a:ext cx="4973257" cy="369332"/>
          </a:xfrm>
          <a:prstGeom prst="rect">
            <a:avLst/>
          </a:prstGeom>
          <a:noFill/>
        </p:spPr>
        <p:txBody>
          <a:bodyPr wrap="square" rtlCol="0">
            <a:spAutoFit/>
          </a:bodyPr>
          <a:lstStyle/>
          <a:p>
            <a:r>
              <a:rPr lang="en-GB" dirty="0"/>
              <a:t> </a:t>
            </a:r>
          </a:p>
        </p:txBody>
      </p:sp>
    </p:spTree>
    <p:extLst>
      <p:ext uri="{BB962C8B-B14F-4D97-AF65-F5344CB8AC3E}">
        <p14:creationId xmlns:p14="http://schemas.microsoft.com/office/powerpoint/2010/main" val="17471821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6BC0EEC5-0BD0-87A6-2179-E591F718B208}"/>
              </a:ext>
            </a:extLst>
          </p:cNvPr>
          <p:cNvSpPr txBox="1"/>
          <p:nvPr/>
        </p:nvSpPr>
        <p:spPr>
          <a:xfrm>
            <a:off x="1415845" y="403123"/>
            <a:ext cx="4591665" cy="369332"/>
          </a:xfrm>
          <a:prstGeom prst="rect">
            <a:avLst/>
          </a:prstGeom>
          <a:noFill/>
        </p:spPr>
        <p:txBody>
          <a:bodyPr wrap="square" rtlCol="0">
            <a:spAutoFit/>
          </a:bodyPr>
          <a:lstStyle/>
          <a:p>
            <a:r>
              <a:rPr lang="en-GB" dirty="0"/>
              <a:t>Ponds and streams</a:t>
            </a:r>
          </a:p>
        </p:txBody>
      </p:sp>
      <p:pic>
        <p:nvPicPr>
          <p:cNvPr id="13" name="Picture 12">
            <a:extLst>
              <a:ext uri="{FF2B5EF4-FFF2-40B4-BE49-F238E27FC236}">
                <a16:creationId xmlns:a16="http://schemas.microsoft.com/office/drawing/2014/main" id="{A5EA2D64-6A61-D3DA-744F-6AF712B2FD1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5400000">
            <a:off x="301606" y="4298955"/>
            <a:ext cx="3239729" cy="1878363"/>
          </a:xfrm>
          <a:prstGeom prst="rect">
            <a:avLst/>
          </a:prstGeom>
        </p:spPr>
      </p:pic>
      <p:pic>
        <p:nvPicPr>
          <p:cNvPr id="15" name="Picture 14">
            <a:extLst>
              <a:ext uri="{FF2B5EF4-FFF2-40B4-BE49-F238E27FC236}">
                <a16:creationId xmlns:a16="http://schemas.microsoft.com/office/drawing/2014/main" id="{91B073D2-9772-808D-B84F-186CAC17AC2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400000">
            <a:off x="2115119" y="4363804"/>
            <a:ext cx="3239729" cy="1748663"/>
          </a:xfrm>
          <a:prstGeom prst="rect">
            <a:avLst/>
          </a:prstGeom>
        </p:spPr>
      </p:pic>
      <p:pic>
        <p:nvPicPr>
          <p:cNvPr id="17" name="Picture 16">
            <a:extLst>
              <a:ext uri="{FF2B5EF4-FFF2-40B4-BE49-F238E27FC236}">
                <a16:creationId xmlns:a16="http://schemas.microsoft.com/office/drawing/2014/main" id="{B1B3F190-29DA-5FD1-3B25-4B841CB8DAB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5400000">
            <a:off x="3863782" y="4363803"/>
            <a:ext cx="3239730" cy="1748663"/>
          </a:xfrm>
          <a:prstGeom prst="rect">
            <a:avLst/>
          </a:prstGeom>
        </p:spPr>
      </p:pic>
      <p:pic>
        <p:nvPicPr>
          <p:cNvPr id="19" name="Picture 18">
            <a:extLst>
              <a:ext uri="{FF2B5EF4-FFF2-40B4-BE49-F238E27FC236}">
                <a16:creationId xmlns:a16="http://schemas.microsoft.com/office/drawing/2014/main" id="{7CBF48B3-3ED7-71A4-24D0-3F49D328C006}"/>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5400000">
            <a:off x="5612445" y="4379739"/>
            <a:ext cx="3239730" cy="1748663"/>
          </a:xfrm>
          <a:prstGeom prst="rect">
            <a:avLst/>
          </a:prstGeom>
        </p:spPr>
      </p:pic>
      <p:pic>
        <p:nvPicPr>
          <p:cNvPr id="21" name="Picture 20">
            <a:extLst>
              <a:ext uri="{FF2B5EF4-FFF2-40B4-BE49-F238E27FC236}">
                <a16:creationId xmlns:a16="http://schemas.microsoft.com/office/drawing/2014/main" id="{7080C43D-2234-0B53-6354-322CBEB2C9F7}"/>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rot="5400000">
            <a:off x="7309068" y="4415845"/>
            <a:ext cx="3271601" cy="1676456"/>
          </a:xfrm>
          <a:prstGeom prst="rect">
            <a:avLst/>
          </a:prstGeom>
        </p:spPr>
      </p:pic>
      <p:pic>
        <p:nvPicPr>
          <p:cNvPr id="23" name="Picture 22">
            <a:extLst>
              <a:ext uri="{FF2B5EF4-FFF2-40B4-BE49-F238E27FC236}">
                <a16:creationId xmlns:a16="http://schemas.microsoft.com/office/drawing/2014/main" id="{10C96799-3DF2-D68F-A9C0-EAB29870FB66}"/>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rot="5400000">
            <a:off x="9067321" y="4349981"/>
            <a:ext cx="3271667" cy="1840115"/>
          </a:xfrm>
          <a:prstGeom prst="rect">
            <a:avLst/>
          </a:prstGeom>
        </p:spPr>
      </p:pic>
      <p:sp>
        <p:nvSpPr>
          <p:cNvPr id="24" name="TextBox 23">
            <a:extLst>
              <a:ext uri="{FF2B5EF4-FFF2-40B4-BE49-F238E27FC236}">
                <a16:creationId xmlns:a16="http://schemas.microsoft.com/office/drawing/2014/main" id="{6FD193F5-EEE0-CA87-4097-D1298F77D8F3}"/>
              </a:ext>
            </a:extLst>
          </p:cNvPr>
          <p:cNvSpPr txBox="1"/>
          <p:nvPr/>
        </p:nvSpPr>
        <p:spPr>
          <a:xfrm>
            <a:off x="1563329" y="1012723"/>
            <a:ext cx="9301316" cy="1754326"/>
          </a:xfrm>
          <a:prstGeom prst="rect">
            <a:avLst/>
          </a:prstGeom>
          <a:noFill/>
        </p:spPr>
        <p:txBody>
          <a:bodyPr wrap="square" rtlCol="0">
            <a:spAutoFit/>
          </a:bodyPr>
          <a:lstStyle/>
          <a:p>
            <a:r>
              <a:rPr lang="en-GB" dirty="0"/>
              <a:t>While walking around the park we seen many different streams and ponds. We found it interesting how many of them seemed to link. We found 1 stream where the water seemed orange and wondered why this may be. When we got home we researched why this may be the case and found that it can be caused by ochre which is an iron deposit. This can be from the ground water or natural rocks when they mix with the oxygen in the air.</a:t>
            </a:r>
          </a:p>
        </p:txBody>
      </p:sp>
    </p:spTree>
    <p:extLst>
      <p:ext uri="{BB962C8B-B14F-4D97-AF65-F5344CB8AC3E}">
        <p14:creationId xmlns:p14="http://schemas.microsoft.com/office/powerpoint/2010/main" val="39201061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EDEE9B3-428D-DE43-867B-A4F20FE2355B}"/>
              </a:ext>
            </a:extLst>
          </p:cNvPr>
          <p:cNvSpPr txBox="1"/>
          <p:nvPr/>
        </p:nvSpPr>
        <p:spPr>
          <a:xfrm>
            <a:off x="1396181" y="353961"/>
            <a:ext cx="4060722" cy="369332"/>
          </a:xfrm>
          <a:prstGeom prst="rect">
            <a:avLst/>
          </a:prstGeom>
          <a:noFill/>
        </p:spPr>
        <p:txBody>
          <a:bodyPr wrap="square" rtlCol="0">
            <a:spAutoFit/>
          </a:bodyPr>
          <a:lstStyle/>
          <a:p>
            <a:r>
              <a:rPr lang="en-GB" dirty="0"/>
              <a:t>Water falls</a:t>
            </a:r>
          </a:p>
        </p:txBody>
      </p:sp>
      <p:pic>
        <p:nvPicPr>
          <p:cNvPr id="4" name="Picture 3">
            <a:extLst>
              <a:ext uri="{FF2B5EF4-FFF2-40B4-BE49-F238E27FC236}">
                <a16:creationId xmlns:a16="http://schemas.microsoft.com/office/drawing/2014/main" id="{C9BAF2BE-1243-62FD-40C3-A45598204DC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5400000">
            <a:off x="-119914" y="2889076"/>
            <a:ext cx="5080560" cy="2857291"/>
          </a:xfrm>
          <a:prstGeom prst="rect">
            <a:avLst/>
          </a:prstGeom>
        </p:spPr>
      </p:pic>
      <p:pic>
        <p:nvPicPr>
          <p:cNvPr id="6" name="Picture 5">
            <a:extLst>
              <a:ext uri="{FF2B5EF4-FFF2-40B4-BE49-F238E27FC236}">
                <a16:creationId xmlns:a16="http://schemas.microsoft.com/office/drawing/2014/main" id="{21270369-8844-83BC-95A2-960C7350E6B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400000">
            <a:off x="7364860" y="1110548"/>
            <a:ext cx="5078389" cy="2857291"/>
          </a:xfrm>
          <a:prstGeom prst="rect">
            <a:avLst/>
          </a:prstGeom>
        </p:spPr>
      </p:pic>
      <p:sp>
        <p:nvSpPr>
          <p:cNvPr id="7" name="TextBox 6">
            <a:extLst>
              <a:ext uri="{FF2B5EF4-FFF2-40B4-BE49-F238E27FC236}">
                <a16:creationId xmlns:a16="http://schemas.microsoft.com/office/drawing/2014/main" id="{E4A53C35-DB18-C490-9A3E-1F0BE1C34F03}"/>
              </a:ext>
            </a:extLst>
          </p:cNvPr>
          <p:cNvSpPr txBox="1"/>
          <p:nvPr/>
        </p:nvSpPr>
        <p:spPr>
          <a:xfrm>
            <a:off x="4227871" y="1858297"/>
            <a:ext cx="4060722" cy="2031325"/>
          </a:xfrm>
          <a:prstGeom prst="rect">
            <a:avLst/>
          </a:prstGeom>
          <a:noFill/>
        </p:spPr>
        <p:txBody>
          <a:bodyPr wrap="square" rtlCol="0">
            <a:spAutoFit/>
          </a:bodyPr>
          <a:lstStyle/>
          <a:p>
            <a:r>
              <a:rPr lang="en-GB" dirty="0"/>
              <a:t>We found many water falls while walking around. We stood and listened to the running water. Some were natural and we found 1 man made. We talked about how these waterfalls carried water into the near by ponds and streams </a:t>
            </a:r>
          </a:p>
        </p:txBody>
      </p:sp>
    </p:spTree>
    <p:extLst>
      <p:ext uri="{BB962C8B-B14F-4D97-AF65-F5344CB8AC3E}">
        <p14:creationId xmlns:p14="http://schemas.microsoft.com/office/powerpoint/2010/main" val="38129243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A2A5C93-50C1-B2D2-3962-01E30B0BEC79}"/>
              </a:ext>
            </a:extLst>
          </p:cNvPr>
          <p:cNvSpPr txBox="1"/>
          <p:nvPr/>
        </p:nvSpPr>
        <p:spPr>
          <a:xfrm>
            <a:off x="1425677" y="422787"/>
            <a:ext cx="3755923" cy="369332"/>
          </a:xfrm>
          <a:prstGeom prst="rect">
            <a:avLst/>
          </a:prstGeom>
          <a:noFill/>
        </p:spPr>
        <p:txBody>
          <a:bodyPr wrap="square" rtlCol="0">
            <a:spAutoFit/>
          </a:bodyPr>
          <a:lstStyle/>
          <a:p>
            <a:r>
              <a:rPr lang="en-GB" dirty="0"/>
              <a:t>Trees </a:t>
            </a:r>
          </a:p>
        </p:txBody>
      </p:sp>
      <p:pic>
        <p:nvPicPr>
          <p:cNvPr id="4" name="Picture 3">
            <a:extLst>
              <a:ext uri="{FF2B5EF4-FFF2-40B4-BE49-F238E27FC236}">
                <a16:creationId xmlns:a16="http://schemas.microsoft.com/office/drawing/2014/main" id="{BFFF44EF-50C2-BE01-55FD-092AA7A482F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5400000">
            <a:off x="231673" y="4626148"/>
            <a:ext cx="2856268" cy="1607437"/>
          </a:xfrm>
          <a:prstGeom prst="rect">
            <a:avLst/>
          </a:prstGeom>
        </p:spPr>
      </p:pic>
      <p:pic>
        <p:nvPicPr>
          <p:cNvPr id="6" name="Picture 5">
            <a:extLst>
              <a:ext uri="{FF2B5EF4-FFF2-40B4-BE49-F238E27FC236}">
                <a16:creationId xmlns:a16="http://schemas.microsoft.com/office/drawing/2014/main" id="{24CFE8CC-87E6-403E-2C82-22FFD2986E1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400000">
            <a:off x="1813573" y="4666081"/>
            <a:ext cx="2856269" cy="1525929"/>
          </a:xfrm>
          <a:prstGeom prst="rect">
            <a:avLst/>
          </a:prstGeom>
        </p:spPr>
      </p:pic>
      <p:pic>
        <p:nvPicPr>
          <p:cNvPr id="8" name="Picture 7">
            <a:extLst>
              <a:ext uri="{FF2B5EF4-FFF2-40B4-BE49-F238E27FC236}">
                <a16:creationId xmlns:a16="http://schemas.microsoft.com/office/drawing/2014/main" id="{F7C83961-A3E9-DD97-5235-03538DB3BAB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5400000">
            <a:off x="3395247" y="4625552"/>
            <a:ext cx="2856269" cy="1606985"/>
          </a:xfrm>
          <a:prstGeom prst="rect">
            <a:avLst/>
          </a:prstGeom>
        </p:spPr>
      </p:pic>
      <p:pic>
        <p:nvPicPr>
          <p:cNvPr id="10" name="Picture 9">
            <a:extLst>
              <a:ext uri="{FF2B5EF4-FFF2-40B4-BE49-F238E27FC236}">
                <a16:creationId xmlns:a16="http://schemas.microsoft.com/office/drawing/2014/main" id="{289B2100-DDD0-718D-9813-32547169C96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5400000">
            <a:off x="4986856" y="4626959"/>
            <a:ext cx="2855096" cy="1606986"/>
          </a:xfrm>
          <a:prstGeom prst="rect">
            <a:avLst/>
          </a:prstGeom>
        </p:spPr>
      </p:pic>
      <p:pic>
        <p:nvPicPr>
          <p:cNvPr id="12" name="Picture 11">
            <a:extLst>
              <a:ext uri="{FF2B5EF4-FFF2-40B4-BE49-F238E27FC236}">
                <a16:creationId xmlns:a16="http://schemas.microsoft.com/office/drawing/2014/main" id="{E7089F80-155D-5D1A-584D-A0D1066B7DF7}"/>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rot="5400000">
            <a:off x="6537138" y="4667275"/>
            <a:ext cx="2856268" cy="1525183"/>
          </a:xfrm>
          <a:prstGeom prst="rect">
            <a:avLst/>
          </a:prstGeom>
        </p:spPr>
      </p:pic>
      <p:pic>
        <p:nvPicPr>
          <p:cNvPr id="14" name="Picture 13">
            <a:extLst>
              <a:ext uri="{FF2B5EF4-FFF2-40B4-BE49-F238E27FC236}">
                <a16:creationId xmlns:a16="http://schemas.microsoft.com/office/drawing/2014/main" id="{7A610A7B-39A3-080D-903C-2B5E1D459734}"/>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rot="5400000">
            <a:off x="8072115" y="4626446"/>
            <a:ext cx="2857088" cy="1606021"/>
          </a:xfrm>
          <a:prstGeom prst="rect">
            <a:avLst/>
          </a:prstGeom>
        </p:spPr>
      </p:pic>
      <p:pic>
        <p:nvPicPr>
          <p:cNvPr id="16" name="Picture 15">
            <a:extLst>
              <a:ext uri="{FF2B5EF4-FFF2-40B4-BE49-F238E27FC236}">
                <a16:creationId xmlns:a16="http://schemas.microsoft.com/office/drawing/2014/main" id="{4B662AB3-656D-70D0-3A90-659C807FFD6E}"/>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rot="5400000">
            <a:off x="9664324" y="4625258"/>
            <a:ext cx="2855680" cy="1606985"/>
          </a:xfrm>
          <a:prstGeom prst="rect">
            <a:avLst/>
          </a:prstGeom>
        </p:spPr>
      </p:pic>
      <p:sp>
        <p:nvSpPr>
          <p:cNvPr id="17" name="TextBox 16">
            <a:extLst>
              <a:ext uri="{FF2B5EF4-FFF2-40B4-BE49-F238E27FC236}">
                <a16:creationId xmlns:a16="http://schemas.microsoft.com/office/drawing/2014/main" id="{A89114B9-5525-4462-83E7-5CF14F855C1C}"/>
              </a:ext>
            </a:extLst>
          </p:cNvPr>
          <p:cNvSpPr txBox="1"/>
          <p:nvPr/>
        </p:nvSpPr>
        <p:spPr>
          <a:xfrm>
            <a:off x="1425677" y="971984"/>
            <a:ext cx="9212826" cy="1477328"/>
          </a:xfrm>
          <a:prstGeom prst="rect">
            <a:avLst/>
          </a:prstGeom>
          <a:noFill/>
        </p:spPr>
        <p:txBody>
          <a:bodyPr wrap="square" rtlCol="0">
            <a:spAutoFit/>
          </a:bodyPr>
          <a:lstStyle/>
          <a:p>
            <a:r>
              <a:rPr lang="en-GB" dirty="0"/>
              <a:t>We discovered many different trees in </a:t>
            </a:r>
            <a:r>
              <a:rPr lang="en-GB" dirty="0" err="1"/>
              <a:t>Gnoll</a:t>
            </a:r>
            <a:r>
              <a:rPr lang="en-GB" dirty="0"/>
              <a:t> park. We found a tree with a whole in it so we discussed what may be living in that tree and the habitats around us. We also found a couple of fallen trees and were able to see their roots. We tried tree hugging and discussed how it made us feel. We came to the conclusion that it made us feel happy and calm. We also discovered some newly planted trees.</a:t>
            </a:r>
          </a:p>
        </p:txBody>
      </p:sp>
    </p:spTree>
    <p:extLst>
      <p:ext uri="{BB962C8B-B14F-4D97-AF65-F5344CB8AC3E}">
        <p14:creationId xmlns:p14="http://schemas.microsoft.com/office/powerpoint/2010/main" val="409005418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5A521C7-DC24-1828-F275-234CE91F1BC3}"/>
              </a:ext>
            </a:extLst>
          </p:cNvPr>
          <p:cNvSpPr txBox="1"/>
          <p:nvPr/>
        </p:nvSpPr>
        <p:spPr>
          <a:xfrm>
            <a:off x="1179871" y="540774"/>
            <a:ext cx="3411794" cy="369332"/>
          </a:xfrm>
          <a:prstGeom prst="rect">
            <a:avLst/>
          </a:prstGeom>
          <a:noFill/>
        </p:spPr>
        <p:txBody>
          <a:bodyPr wrap="square" rtlCol="0">
            <a:spAutoFit/>
          </a:bodyPr>
          <a:lstStyle/>
          <a:p>
            <a:r>
              <a:rPr lang="en-GB" dirty="0"/>
              <a:t>Tree carvings</a:t>
            </a:r>
          </a:p>
        </p:txBody>
      </p:sp>
      <p:pic>
        <p:nvPicPr>
          <p:cNvPr id="4" name="Picture 3">
            <a:extLst>
              <a:ext uri="{FF2B5EF4-FFF2-40B4-BE49-F238E27FC236}">
                <a16:creationId xmlns:a16="http://schemas.microsoft.com/office/drawing/2014/main" id="{219F8A04-93FA-81F0-7B42-36C44C5235F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5400000">
            <a:off x="298904" y="4151080"/>
            <a:ext cx="3428998" cy="1984841"/>
          </a:xfrm>
          <a:prstGeom prst="rect">
            <a:avLst/>
          </a:prstGeom>
        </p:spPr>
      </p:pic>
      <p:pic>
        <p:nvPicPr>
          <p:cNvPr id="6" name="Picture 5">
            <a:extLst>
              <a:ext uri="{FF2B5EF4-FFF2-40B4-BE49-F238E27FC236}">
                <a16:creationId xmlns:a16="http://schemas.microsoft.com/office/drawing/2014/main" id="{50752413-8047-8921-BBDB-F44952205AE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107486" y="46028"/>
            <a:ext cx="3303926" cy="1858819"/>
          </a:xfrm>
          <a:prstGeom prst="rect">
            <a:avLst/>
          </a:prstGeom>
        </p:spPr>
      </p:pic>
      <p:pic>
        <p:nvPicPr>
          <p:cNvPr id="8" name="Picture 7">
            <a:extLst>
              <a:ext uri="{FF2B5EF4-FFF2-40B4-BE49-F238E27FC236}">
                <a16:creationId xmlns:a16="http://schemas.microsoft.com/office/drawing/2014/main" id="{102239DE-9229-FA64-8CEB-2B0F8CD4FCC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5400000">
            <a:off x="2370808" y="4064019"/>
            <a:ext cx="3428998" cy="2158965"/>
          </a:xfrm>
          <a:prstGeom prst="rect">
            <a:avLst/>
          </a:prstGeom>
        </p:spPr>
      </p:pic>
      <p:pic>
        <p:nvPicPr>
          <p:cNvPr id="10" name="Picture 9">
            <a:extLst>
              <a:ext uri="{FF2B5EF4-FFF2-40B4-BE49-F238E27FC236}">
                <a16:creationId xmlns:a16="http://schemas.microsoft.com/office/drawing/2014/main" id="{60D26784-AA59-3EBB-58FD-F2F8EA614AC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107486" y="1737595"/>
            <a:ext cx="3303926" cy="1690991"/>
          </a:xfrm>
          <a:prstGeom prst="rect">
            <a:avLst/>
          </a:prstGeom>
        </p:spPr>
      </p:pic>
      <p:pic>
        <p:nvPicPr>
          <p:cNvPr id="12" name="Picture 11">
            <a:extLst>
              <a:ext uri="{FF2B5EF4-FFF2-40B4-BE49-F238E27FC236}">
                <a16:creationId xmlns:a16="http://schemas.microsoft.com/office/drawing/2014/main" id="{64F7DA9A-B596-3881-B6B6-AFF6B6C051E3}"/>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rot="5400000">
            <a:off x="4529772" y="4063604"/>
            <a:ext cx="3429000" cy="2158964"/>
          </a:xfrm>
          <a:prstGeom prst="rect">
            <a:avLst/>
          </a:prstGeom>
        </p:spPr>
      </p:pic>
      <p:pic>
        <p:nvPicPr>
          <p:cNvPr id="14" name="Picture 13">
            <a:extLst>
              <a:ext uri="{FF2B5EF4-FFF2-40B4-BE49-F238E27FC236}">
                <a16:creationId xmlns:a16="http://schemas.microsoft.com/office/drawing/2014/main" id="{FEA2FA5E-FA38-9C62-E25C-378E5F180141}"/>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rot="5400000">
            <a:off x="6658767" y="4093577"/>
            <a:ext cx="3376364" cy="2046385"/>
          </a:xfrm>
          <a:prstGeom prst="rect">
            <a:avLst/>
          </a:prstGeom>
        </p:spPr>
      </p:pic>
      <p:sp>
        <p:nvSpPr>
          <p:cNvPr id="15" name="TextBox 14">
            <a:extLst>
              <a:ext uri="{FF2B5EF4-FFF2-40B4-BE49-F238E27FC236}">
                <a16:creationId xmlns:a16="http://schemas.microsoft.com/office/drawing/2014/main" id="{F70957D6-A2F9-62CF-9125-370A2AAAC489}"/>
              </a:ext>
            </a:extLst>
          </p:cNvPr>
          <p:cNvSpPr txBox="1"/>
          <p:nvPr/>
        </p:nvSpPr>
        <p:spPr>
          <a:xfrm>
            <a:off x="1297859" y="1616784"/>
            <a:ext cx="5948516" cy="923330"/>
          </a:xfrm>
          <a:prstGeom prst="rect">
            <a:avLst/>
          </a:prstGeom>
          <a:noFill/>
        </p:spPr>
        <p:txBody>
          <a:bodyPr wrap="square" rtlCol="0">
            <a:spAutoFit/>
          </a:bodyPr>
          <a:lstStyle/>
          <a:p>
            <a:r>
              <a:rPr lang="en-GB" dirty="0"/>
              <a:t>We found these tree carvings which were very interesting. We found a man various animals and even a dragon. We even found a throne.</a:t>
            </a:r>
          </a:p>
        </p:txBody>
      </p:sp>
      <p:pic>
        <p:nvPicPr>
          <p:cNvPr id="2050" name="Picture 2" descr="No photo description available.">
            <a:extLst>
              <a:ext uri="{FF2B5EF4-FFF2-40B4-BE49-F238E27FC236}">
                <a16:creationId xmlns:a16="http://schemas.microsoft.com/office/drawing/2014/main" id="{4829E6DB-8A5E-8081-6F2D-F8A11725CBE0}"/>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365027" y="3428586"/>
            <a:ext cx="2046386" cy="3429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8815361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82A5848-AAF9-F972-4005-6F50E4549C4D}"/>
              </a:ext>
            </a:extLst>
          </p:cNvPr>
          <p:cNvSpPr txBox="1"/>
          <p:nvPr/>
        </p:nvSpPr>
        <p:spPr>
          <a:xfrm>
            <a:off x="1789471" y="265471"/>
            <a:ext cx="6931742" cy="646331"/>
          </a:xfrm>
          <a:prstGeom prst="rect">
            <a:avLst/>
          </a:prstGeom>
          <a:noFill/>
        </p:spPr>
        <p:txBody>
          <a:bodyPr wrap="square" rtlCol="0">
            <a:spAutoFit/>
          </a:bodyPr>
          <a:lstStyle/>
          <a:p>
            <a:r>
              <a:rPr lang="en-GB" dirty="0"/>
              <a:t>Whilst in the woods listening to bird song and looking at the flowers I felt inspired to sketch and draw these drawings.</a:t>
            </a:r>
          </a:p>
        </p:txBody>
      </p:sp>
      <p:pic>
        <p:nvPicPr>
          <p:cNvPr id="4" name="Picture 3">
            <a:extLst>
              <a:ext uri="{FF2B5EF4-FFF2-40B4-BE49-F238E27FC236}">
                <a16:creationId xmlns:a16="http://schemas.microsoft.com/office/drawing/2014/main" id="{118A6EDD-91EB-E89E-2F53-7E9D5EFC7EF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5400000">
            <a:off x="8607102" y="933826"/>
            <a:ext cx="3193868" cy="1796481"/>
          </a:xfrm>
          <a:prstGeom prst="rect">
            <a:avLst/>
          </a:prstGeom>
        </p:spPr>
      </p:pic>
      <p:pic>
        <p:nvPicPr>
          <p:cNvPr id="8" name="Picture 7">
            <a:extLst>
              <a:ext uri="{FF2B5EF4-FFF2-40B4-BE49-F238E27FC236}">
                <a16:creationId xmlns:a16="http://schemas.microsoft.com/office/drawing/2014/main" id="{5AEA71BB-DAD3-2302-CA32-600512B33AC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400000">
            <a:off x="8607101" y="3233173"/>
            <a:ext cx="3193870" cy="1796482"/>
          </a:xfrm>
          <a:prstGeom prst="rect">
            <a:avLst/>
          </a:prstGeom>
        </p:spPr>
      </p:pic>
      <p:pic>
        <p:nvPicPr>
          <p:cNvPr id="10" name="Picture 9">
            <a:extLst>
              <a:ext uri="{FF2B5EF4-FFF2-40B4-BE49-F238E27FC236}">
                <a16:creationId xmlns:a16="http://schemas.microsoft.com/office/drawing/2014/main" id="{DBFECB3D-80A1-C45F-C521-626B8BFE1BA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5400000">
            <a:off x="3154011" y="1921561"/>
            <a:ext cx="5372345" cy="3347599"/>
          </a:xfrm>
          <a:prstGeom prst="rect">
            <a:avLst/>
          </a:prstGeom>
        </p:spPr>
      </p:pic>
      <p:pic>
        <p:nvPicPr>
          <p:cNvPr id="12" name="Picture 11">
            <a:extLst>
              <a:ext uri="{FF2B5EF4-FFF2-40B4-BE49-F238E27FC236}">
                <a16:creationId xmlns:a16="http://schemas.microsoft.com/office/drawing/2014/main" id="{5D372907-6B90-C3A5-8689-6FEF80F14A6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4446310">
            <a:off x="779826" y="3189211"/>
            <a:ext cx="3349484" cy="1884406"/>
          </a:xfrm>
          <a:prstGeom prst="rect">
            <a:avLst/>
          </a:prstGeom>
        </p:spPr>
      </p:pic>
    </p:spTree>
    <p:extLst>
      <p:ext uri="{BB962C8B-B14F-4D97-AF65-F5344CB8AC3E}">
        <p14:creationId xmlns:p14="http://schemas.microsoft.com/office/powerpoint/2010/main" val="18758017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2694438-2537-06D0-5DE9-462337F6DFD0}"/>
              </a:ext>
            </a:extLst>
          </p:cNvPr>
          <p:cNvSpPr txBox="1"/>
          <p:nvPr/>
        </p:nvSpPr>
        <p:spPr>
          <a:xfrm>
            <a:off x="1317523" y="226142"/>
            <a:ext cx="4178709" cy="369332"/>
          </a:xfrm>
          <a:prstGeom prst="rect">
            <a:avLst/>
          </a:prstGeom>
          <a:noFill/>
        </p:spPr>
        <p:txBody>
          <a:bodyPr wrap="square" rtlCol="0">
            <a:spAutoFit/>
          </a:bodyPr>
          <a:lstStyle/>
          <a:p>
            <a:r>
              <a:rPr lang="en-GB" dirty="0">
                <a:latin typeface="Algerian" panose="04020705040A02060702" pitchFamily="82" charset="0"/>
              </a:rPr>
              <a:t>Conserve </a:t>
            </a:r>
          </a:p>
        </p:txBody>
      </p:sp>
      <p:pic>
        <p:nvPicPr>
          <p:cNvPr id="4" name="Picture 3">
            <a:extLst>
              <a:ext uri="{FF2B5EF4-FFF2-40B4-BE49-F238E27FC236}">
                <a16:creationId xmlns:a16="http://schemas.microsoft.com/office/drawing/2014/main" id="{BF677B8E-7C65-C4C1-3ED1-7A05C519A21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5400000">
            <a:off x="982449" y="2450677"/>
            <a:ext cx="2019075" cy="1348928"/>
          </a:xfrm>
          <a:prstGeom prst="rect">
            <a:avLst/>
          </a:prstGeom>
        </p:spPr>
      </p:pic>
      <p:sp>
        <p:nvSpPr>
          <p:cNvPr id="5" name="TextBox 4">
            <a:extLst>
              <a:ext uri="{FF2B5EF4-FFF2-40B4-BE49-F238E27FC236}">
                <a16:creationId xmlns:a16="http://schemas.microsoft.com/office/drawing/2014/main" id="{473D2AED-E33D-D30F-1386-E77DEE446A96}"/>
              </a:ext>
            </a:extLst>
          </p:cNvPr>
          <p:cNvSpPr txBox="1"/>
          <p:nvPr/>
        </p:nvSpPr>
        <p:spPr>
          <a:xfrm>
            <a:off x="1779104" y="755374"/>
            <a:ext cx="8438322" cy="1200329"/>
          </a:xfrm>
          <a:prstGeom prst="rect">
            <a:avLst/>
          </a:prstGeom>
          <a:noFill/>
        </p:spPr>
        <p:txBody>
          <a:bodyPr wrap="square" rtlCol="0">
            <a:spAutoFit/>
          </a:bodyPr>
          <a:lstStyle/>
          <a:p>
            <a:r>
              <a:rPr lang="en-GB" dirty="0"/>
              <a:t>On our walk I  noticed that we didn’t see any bees or pollinating insects do I decided to plant some wild flowers in an open field. I brought some compost and seeds with me. I laid the compost down then </a:t>
            </a:r>
            <a:r>
              <a:rPr lang="en-GB" dirty="0" err="1"/>
              <a:t>sprinked</a:t>
            </a:r>
            <a:r>
              <a:rPr lang="en-GB" dirty="0"/>
              <a:t> the seeds into the soil. I then watered them in the hope they will grow.</a:t>
            </a:r>
          </a:p>
        </p:txBody>
      </p:sp>
      <p:sp>
        <p:nvSpPr>
          <p:cNvPr id="6" name="Arrow: Right 5">
            <a:extLst>
              <a:ext uri="{FF2B5EF4-FFF2-40B4-BE49-F238E27FC236}">
                <a16:creationId xmlns:a16="http://schemas.microsoft.com/office/drawing/2014/main" id="{E391BAAB-BB30-D8CE-2498-7C29E0D52E19}"/>
              </a:ext>
            </a:extLst>
          </p:cNvPr>
          <p:cNvSpPr/>
          <p:nvPr/>
        </p:nvSpPr>
        <p:spPr>
          <a:xfrm>
            <a:off x="2820468" y="2514600"/>
            <a:ext cx="767558" cy="800112"/>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a:extLst>
              <a:ext uri="{FF2B5EF4-FFF2-40B4-BE49-F238E27FC236}">
                <a16:creationId xmlns:a16="http://schemas.microsoft.com/office/drawing/2014/main" id="{21244A4C-3D67-4C94-A85F-D9D9CFE3539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400000">
            <a:off x="3476656" y="2380989"/>
            <a:ext cx="2019077" cy="1488305"/>
          </a:xfrm>
          <a:prstGeom prst="rect">
            <a:avLst/>
          </a:prstGeom>
        </p:spPr>
      </p:pic>
      <p:sp>
        <p:nvSpPr>
          <p:cNvPr id="9" name="Arrow: Right 8">
            <a:extLst>
              <a:ext uri="{FF2B5EF4-FFF2-40B4-BE49-F238E27FC236}">
                <a16:creationId xmlns:a16="http://schemas.microsoft.com/office/drawing/2014/main" id="{3B7B1E3F-DC46-2E5B-6444-7E9BC06F107E}"/>
              </a:ext>
            </a:extLst>
          </p:cNvPr>
          <p:cNvSpPr/>
          <p:nvPr/>
        </p:nvSpPr>
        <p:spPr>
          <a:xfrm>
            <a:off x="5384364" y="2514600"/>
            <a:ext cx="844826" cy="800111"/>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0">
            <a:extLst>
              <a:ext uri="{FF2B5EF4-FFF2-40B4-BE49-F238E27FC236}">
                <a16:creationId xmlns:a16="http://schemas.microsoft.com/office/drawing/2014/main" id="{5860C259-6615-0A0B-AF3F-A5F987BAAD7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10800000">
            <a:off x="6229187" y="2115600"/>
            <a:ext cx="2099801" cy="2019078"/>
          </a:xfrm>
          <a:prstGeom prst="rect">
            <a:avLst/>
          </a:prstGeom>
        </p:spPr>
      </p:pic>
      <p:pic>
        <p:nvPicPr>
          <p:cNvPr id="14" name="Picture 13">
            <a:extLst>
              <a:ext uri="{FF2B5EF4-FFF2-40B4-BE49-F238E27FC236}">
                <a16:creationId xmlns:a16="http://schemas.microsoft.com/office/drawing/2014/main" id="{B4335C1C-06FF-25A2-4030-9B3D2ADA6D8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10800000">
            <a:off x="8876712" y="3516829"/>
            <a:ext cx="1728340" cy="1721090"/>
          </a:xfrm>
          <a:prstGeom prst="rect">
            <a:avLst/>
          </a:prstGeom>
        </p:spPr>
      </p:pic>
      <p:pic>
        <p:nvPicPr>
          <p:cNvPr id="17" name="Picture 16">
            <a:extLst>
              <a:ext uri="{FF2B5EF4-FFF2-40B4-BE49-F238E27FC236}">
                <a16:creationId xmlns:a16="http://schemas.microsoft.com/office/drawing/2014/main" id="{19C08D0D-2B61-AB63-F69E-63F6B751BE88}"/>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rot="5400000" flipH="1">
            <a:off x="6080167" y="5098518"/>
            <a:ext cx="1917928" cy="1078909"/>
          </a:xfrm>
          <a:prstGeom prst="rect">
            <a:avLst/>
          </a:prstGeom>
        </p:spPr>
      </p:pic>
      <p:sp>
        <p:nvSpPr>
          <p:cNvPr id="18" name="Arrow: Left 17">
            <a:extLst>
              <a:ext uri="{FF2B5EF4-FFF2-40B4-BE49-F238E27FC236}">
                <a16:creationId xmlns:a16="http://schemas.microsoft.com/office/drawing/2014/main" id="{76A087B0-844E-B597-D799-AABCDEC9188B}"/>
              </a:ext>
            </a:extLst>
          </p:cNvPr>
          <p:cNvSpPr/>
          <p:nvPr/>
        </p:nvSpPr>
        <p:spPr>
          <a:xfrm>
            <a:off x="2666451" y="5237919"/>
            <a:ext cx="819978" cy="800111"/>
          </a:xfrm>
          <a:prstGeom prst="lef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0" name="Picture 19">
            <a:extLst>
              <a:ext uri="{FF2B5EF4-FFF2-40B4-BE49-F238E27FC236}">
                <a16:creationId xmlns:a16="http://schemas.microsoft.com/office/drawing/2014/main" id="{80BBE7C9-9654-32CE-6BF9-AEAFA97ED450}"/>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rot="5400000">
            <a:off x="3449079" y="5106273"/>
            <a:ext cx="1917931" cy="1063404"/>
          </a:xfrm>
          <a:prstGeom prst="rect">
            <a:avLst/>
          </a:prstGeom>
        </p:spPr>
      </p:pic>
      <p:pic>
        <p:nvPicPr>
          <p:cNvPr id="22" name="Picture 21">
            <a:extLst>
              <a:ext uri="{FF2B5EF4-FFF2-40B4-BE49-F238E27FC236}">
                <a16:creationId xmlns:a16="http://schemas.microsoft.com/office/drawing/2014/main" id="{FCB3DCEA-48B3-A80E-7E88-F14317E501C1}"/>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rot="5400000">
            <a:off x="897895" y="5130775"/>
            <a:ext cx="1917931" cy="1078677"/>
          </a:xfrm>
          <a:prstGeom prst="rect">
            <a:avLst/>
          </a:prstGeom>
        </p:spPr>
      </p:pic>
      <p:sp>
        <p:nvSpPr>
          <p:cNvPr id="23" name="Arrow: Left 22">
            <a:extLst>
              <a:ext uri="{FF2B5EF4-FFF2-40B4-BE49-F238E27FC236}">
                <a16:creationId xmlns:a16="http://schemas.microsoft.com/office/drawing/2014/main" id="{858D123C-850B-43CF-B823-EE12EBAFC6A6}"/>
              </a:ext>
            </a:extLst>
          </p:cNvPr>
          <p:cNvSpPr/>
          <p:nvPr/>
        </p:nvSpPr>
        <p:spPr>
          <a:xfrm>
            <a:off x="5230347" y="5237919"/>
            <a:ext cx="865653" cy="800111"/>
          </a:xfrm>
          <a:prstGeom prst="leftArrow">
            <a:avLst>
              <a:gd name="adj1" fmla="val 50000"/>
              <a:gd name="adj2" fmla="val 54380"/>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Arrow: Bent 23">
            <a:extLst>
              <a:ext uri="{FF2B5EF4-FFF2-40B4-BE49-F238E27FC236}">
                <a16:creationId xmlns:a16="http://schemas.microsoft.com/office/drawing/2014/main" id="{1188129D-3264-93FE-2B58-21F5CFF24DCB}"/>
              </a:ext>
            </a:extLst>
          </p:cNvPr>
          <p:cNvSpPr/>
          <p:nvPr/>
        </p:nvSpPr>
        <p:spPr>
          <a:xfrm rot="5400000">
            <a:off x="8790218" y="2201906"/>
            <a:ext cx="1072180" cy="1425498"/>
          </a:xfrm>
          <a:prstGeom prst="ben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25" name="Arrow: Bent 24">
            <a:extLst>
              <a:ext uri="{FF2B5EF4-FFF2-40B4-BE49-F238E27FC236}">
                <a16:creationId xmlns:a16="http://schemas.microsoft.com/office/drawing/2014/main" id="{509BF9B3-A0E1-1323-03C2-7147E018E4BA}"/>
              </a:ext>
            </a:extLst>
          </p:cNvPr>
          <p:cNvSpPr/>
          <p:nvPr/>
        </p:nvSpPr>
        <p:spPr>
          <a:xfrm rot="10800000">
            <a:off x="7822096" y="5329733"/>
            <a:ext cx="2186609" cy="1072181"/>
          </a:xfrm>
          <a:prstGeom prst="ben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Tree>
    <p:extLst>
      <p:ext uri="{BB962C8B-B14F-4D97-AF65-F5344CB8AC3E}">
        <p14:creationId xmlns:p14="http://schemas.microsoft.com/office/powerpoint/2010/main" val="52426312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42B60C2-A30A-D7A2-6E2C-BC098E8DF436}"/>
              </a:ext>
            </a:extLst>
          </p:cNvPr>
          <p:cNvSpPr txBox="1"/>
          <p:nvPr/>
        </p:nvSpPr>
        <p:spPr>
          <a:xfrm>
            <a:off x="1401417" y="397565"/>
            <a:ext cx="8040757" cy="1200329"/>
          </a:xfrm>
          <a:prstGeom prst="rect">
            <a:avLst/>
          </a:prstGeom>
          <a:noFill/>
        </p:spPr>
        <p:txBody>
          <a:bodyPr wrap="square" rtlCol="0">
            <a:spAutoFit/>
          </a:bodyPr>
          <a:lstStyle/>
          <a:p>
            <a:r>
              <a:rPr lang="en-GB" dirty="0"/>
              <a:t>I also noticed while walking around there was a lot of litter on the floor during our nature walk. We did a litter pick. I emailed </a:t>
            </a:r>
            <a:r>
              <a:rPr lang="en-GB" dirty="0" err="1"/>
              <a:t>gnoll</a:t>
            </a:r>
            <a:r>
              <a:rPr lang="en-GB" dirty="0"/>
              <a:t> park to enquire if there could be more bins throughout the park and not just around the play areas and around the lake. </a:t>
            </a:r>
          </a:p>
        </p:txBody>
      </p:sp>
      <p:pic>
        <p:nvPicPr>
          <p:cNvPr id="4" name="Picture 3">
            <a:extLst>
              <a:ext uri="{FF2B5EF4-FFF2-40B4-BE49-F238E27FC236}">
                <a16:creationId xmlns:a16="http://schemas.microsoft.com/office/drawing/2014/main" id="{D355802A-60F2-78CF-1957-D15648B46DC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824489" y="1501272"/>
            <a:ext cx="2476304" cy="3537867"/>
          </a:xfrm>
          <a:prstGeom prst="rect">
            <a:avLst/>
          </a:prstGeom>
        </p:spPr>
      </p:pic>
      <p:pic>
        <p:nvPicPr>
          <p:cNvPr id="6" name="Picture 5">
            <a:extLst>
              <a:ext uri="{FF2B5EF4-FFF2-40B4-BE49-F238E27FC236}">
                <a16:creationId xmlns:a16="http://schemas.microsoft.com/office/drawing/2014/main" id="{7700ECEC-792D-1A89-E04A-7775C4810B3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400000">
            <a:off x="533883" y="2332935"/>
            <a:ext cx="2099370" cy="1181427"/>
          </a:xfrm>
          <a:prstGeom prst="rect">
            <a:avLst/>
          </a:prstGeom>
        </p:spPr>
      </p:pic>
      <p:pic>
        <p:nvPicPr>
          <p:cNvPr id="8" name="Picture 7">
            <a:extLst>
              <a:ext uri="{FF2B5EF4-FFF2-40B4-BE49-F238E27FC236}">
                <a16:creationId xmlns:a16="http://schemas.microsoft.com/office/drawing/2014/main" id="{71E73D7B-FD9F-70FE-6901-C0EAF8352BC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5400000">
            <a:off x="1287075" y="4016113"/>
            <a:ext cx="2061144" cy="1181426"/>
          </a:xfrm>
          <a:prstGeom prst="rect">
            <a:avLst/>
          </a:prstGeom>
        </p:spPr>
      </p:pic>
      <p:pic>
        <p:nvPicPr>
          <p:cNvPr id="10" name="Picture 9">
            <a:extLst>
              <a:ext uri="{FF2B5EF4-FFF2-40B4-BE49-F238E27FC236}">
                <a16:creationId xmlns:a16="http://schemas.microsoft.com/office/drawing/2014/main" id="{45D78B1A-0EE4-1720-60FE-87956354AD1F}"/>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5400000">
            <a:off x="2316462" y="2393909"/>
            <a:ext cx="2105173" cy="1068053"/>
          </a:xfrm>
          <a:prstGeom prst="rect">
            <a:avLst/>
          </a:prstGeom>
        </p:spPr>
      </p:pic>
      <p:pic>
        <p:nvPicPr>
          <p:cNvPr id="12" name="Picture 11">
            <a:extLst>
              <a:ext uri="{FF2B5EF4-FFF2-40B4-BE49-F238E27FC236}">
                <a16:creationId xmlns:a16="http://schemas.microsoft.com/office/drawing/2014/main" id="{BB5786E7-D57F-FF3B-183A-A083D8C24850}"/>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rot="5400000">
            <a:off x="3104478" y="4040876"/>
            <a:ext cx="2124420" cy="1195177"/>
          </a:xfrm>
          <a:prstGeom prst="rect">
            <a:avLst/>
          </a:prstGeom>
        </p:spPr>
      </p:pic>
      <p:pic>
        <p:nvPicPr>
          <p:cNvPr id="14" name="Picture 13">
            <a:extLst>
              <a:ext uri="{FF2B5EF4-FFF2-40B4-BE49-F238E27FC236}">
                <a16:creationId xmlns:a16="http://schemas.microsoft.com/office/drawing/2014/main" id="{BDD9ECC2-E3E7-757B-8B0E-572670949E09}"/>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rot="5400000">
            <a:off x="4056066" y="2275330"/>
            <a:ext cx="1984161" cy="1181428"/>
          </a:xfrm>
          <a:prstGeom prst="rect">
            <a:avLst/>
          </a:prstGeom>
        </p:spPr>
      </p:pic>
      <p:pic>
        <p:nvPicPr>
          <p:cNvPr id="16" name="Picture 15">
            <a:extLst>
              <a:ext uri="{FF2B5EF4-FFF2-40B4-BE49-F238E27FC236}">
                <a16:creationId xmlns:a16="http://schemas.microsoft.com/office/drawing/2014/main" id="{6D53A8EE-B93C-F0C4-59CC-B317F1FCEFE8}"/>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rot="5400000">
            <a:off x="4907106" y="3974116"/>
            <a:ext cx="2131607" cy="1308553"/>
          </a:xfrm>
          <a:prstGeom prst="rect">
            <a:avLst/>
          </a:prstGeom>
        </p:spPr>
      </p:pic>
      <p:pic>
        <p:nvPicPr>
          <p:cNvPr id="18" name="Picture 17">
            <a:extLst>
              <a:ext uri="{FF2B5EF4-FFF2-40B4-BE49-F238E27FC236}">
                <a16:creationId xmlns:a16="http://schemas.microsoft.com/office/drawing/2014/main" id="{DDB8B6A6-EFB9-2D9A-57CE-BF29F6E8398A}"/>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rot="5400000">
            <a:off x="5975664" y="2328655"/>
            <a:ext cx="2105174" cy="1198561"/>
          </a:xfrm>
          <a:prstGeom prst="rect">
            <a:avLst/>
          </a:prstGeom>
        </p:spPr>
      </p:pic>
      <p:pic>
        <p:nvPicPr>
          <p:cNvPr id="20" name="Picture 19">
            <a:extLst>
              <a:ext uri="{FF2B5EF4-FFF2-40B4-BE49-F238E27FC236}">
                <a16:creationId xmlns:a16="http://schemas.microsoft.com/office/drawing/2014/main" id="{EB3F1698-AB14-5797-EF3D-0988EF518443}"/>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rot="5400000" flipH="1">
            <a:off x="6828631" y="4105186"/>
            <a:ext cx="2131608" cy="1046411"/>
          </a:xfrm>
          <a:prstGeom prst="rect">
            <a:avLst/>
          </a:prstGeom>
        </p:spPr>
      </p:pic>
    </p:spTree>
    <p:extLst>
      <p:ext uri="{BB962C8B-B14F-4D97-AF65-F5344CB8AC3E}">
        <p14:creationId xmlns:p14="http://schemas.microsoft.com/office/powerpoint/2010/main" val="342745742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B82793F-711E-AF9C-FE10-E3EDB1F33703}"/>
              </a:ext>
            </a:extLst>
          </p:cNvPr>
          <p:cNvSpPr txBox="1"/>
          <p:nvPr/>
        </p:nvSpPr>
        <p:spPr>
          <a:xfrm>
            <a:off x="1192696" y="258417"/>
            <a:ext cx="4740965" cy="369332"/>
          </a:xfrm>
          <a:prstGeom prst="rect">
            <a:avLst/>
          </a:prstGeom>
          <a:noFill/>
        </p:spPr>
        <p:txBody>
          <a:bodyPr wrap="square" rtlCol="0">
            <a:spAutoFit/>
          </a:bodyPr>
          <a:lstStyle/>
          <a:p>
            <a:r>
              <a:rPr lang="en-GB" dirty="0">
                <a:latin typeface="Algerian" panose="04020705040A02060702" pitchFamily="82" charset="0"/>
              </a:rPr>
              <a:t>John Muir</a:t>
            </a:r>
          </a:p>
        </p:txBody>
      </p:sp>
      <p:sp>
        <p:nvSpPr>
          <p:cNvPr id="3" name="TextBox 2">
            <a:extLst>
              <a:ext uri="{FF2B5EF4-FFF2-40B4-BE49-F238E27FC236}">
                <a16:creationId xmlns:a16="http://schemas.microsoft.com/office/drawing/2014/main" id="{07018705-5A01-2CC5-4704-75730D35E9A4}"/>
              </a:ext>
            </a:extLst>
          </p:cNvPr>
          <p:cNvSpPr txBox="1"/>
          <p:nvPr/>
        </p:nvSpPr>
        <p:spPr>
          <a:xfrm>
            <a:off x="5188226" y="1063488"/>
            <a:ext cx="5585792" cy="4524315"/>
          </a:xfrm>
          <a:prstGeom prst="rect">
            <a:avLst/>
          </a:prstGeom>
          <a:noFill/>
        </p:spPr>
        <p:txBody>
          <a:bodyPr wrap="square" rtlCol="0">
            <a:spAutoFit/>
          </a:bodyPr>
          <a:lstStyle/>
          <a:p>
            <a:endParaRPr lang="en-GB" dirty="0"/>
          </a:p>
          <a:p>
            <a:r>
              <a:rPr lang="en-GB" dirty="0"/>
              <a:t>John Muir  lived from 1834-1914 and originated from Dunbar. At the age of 11 he moved to the United States. He was captivated by every aspect of the natural world around him. He recognised that all life is interconnected. He was very passionate about wild paces and devoted his life to protecting them. Through his writing, John Muir helped people to value and appreciate the wilderness and played a key role in inspiring the establishment of the first national park in the world. He was an activist, conservationist, writer, campaigner and explorer of wild places. John muir would explore  wild places and write about his findings. He would then campaign to protect them.</a:t>
            </a:r>
          </a:p>
          <a:p>
            <a:endParaRPr lang="en-GB" dirty="0"/>
          </a:p>
        </p:txBody>
      </p:sp>
      <p:pic>
        <p:nvPicPr>
          <p:cNvPr id="3074" name="Picture 2" descr="John Muir">
            <a:extLst>
              <a:ext uri="{FF2B5EF4-FFF2-40B4-BE49-F238E27FC236}">
                <a16:creationId xmlns:a16="http://schemas.microsoft.com/office/drawing/2014/main" id="{BCDBE40C-0AC6-0B00-B3F9-CEB0DFA3F93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73622" y="1394165"/>
            <a:ext cx="4065518" cy="24393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250851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44EE8F9-8C93-A92A-F067-9AA40A4B5968}"/>
              </a:ext>
            </a:extLst>
          </p:cNvPr>
          <p:cNvSpPr txBox="1"/>
          <p:nvPr/>
        </p:nvSpPr>
        <p:spPr>
          <a:xfrm>
            <a:off x="1858617" y="228599"/>
            <a:ext cx="5307496" cy="461665"/>
          </a:xfrm>
          <a:prstGeom prst="rect">
            <a:avLst/>
          </a:prstGeom>
          <a:noFill/>
        </p:spPr>
        <p:txBody>
          <a:bodyPr wrap="square" rtlCol="0">
            <a:spAutoFit/>
          </a:bodyPr>
          <a:lstStyle/>
          <a:p>
            <a:r>
              <a:rPr lang="en-GB" sz="2400" dirty="0">
                <a:latin typeface="Algerian" panose="04020705040A02060702" pitchFamily="82" charset="0"/>
              </a:rPr>
              <a:t>What is the John Muir award?</a:t>
            </a:r>
          </a:p>
        </p:txBody>
      </p:sp>
      <p:sp>
        <p:nvSpPr>
          <p:cNvPr id="4" name="TextBox 3">
            <a:extLst>
              <a:ext uri="{FF2B5EF4-FFF2-40B4-BE49-F238E27FC236}">
                <a16:creationId xmlns:a16="http://schemas.microsoft.com/office/drawing/2014/main" id="{012B9679-E26B-8E80-C991-AB5614451827}"/>
              </a:ext>
            </a:extLst>
          </p:cNvPr>
          <p:cNvSpPr txBox="1"/>
          <p:nvPr/>
        </p:nvSpPr>
        <p:spPr>
          <a:xfrm>
            <a:off x="1630018" y="1699590"/>
            <a:ext cx="6142382" cy="3139321"/>
          </a:xfrm>
          <a:prstGeom prst="rect">
            <a:avLst/>
          </a:prstGeom>
          <a:noFill/>
        </p:spPr>
        <p:txBody>
          <a:bodyPr wrap="square">
            <a:spAutoFit/>
          </a:bodyPr>
          <a:lstStyle/>
          <a:p>
            <a:r>
              <a:rPr lang="en-GB" dirty="0"/>
              <a:t>The John Muir Award is a programme that encourages people to appreciate, explore and protect wild places. It was introduced in 1997. there are no age restrictions in regards to who can complete the reward. This award enables people to build a stronger connection with nature and the environment. It supports people to become wild places guardians. The framework of the award enables it to be inclusive and flexible and recognises efforts to protect, restore and conserve natural spaces. This award can be completed by individuals, families and groups.</a:t>
            </a:r>
          </a:p>
          <a:p>
            <a:endParaRPr lang="en-GB" dirty="0"/>
          </a:p>
        </p:txBody>
      </p:sp>
      <p:pic>
        <p:nvPicPr>
          <p:cNvPr id="4100" name="Picture 4" descr="John Muir Award - Circle of Life Rediscovery CIC">
            <a:extLst>
              <a:ext uri="{FF2B5EF4-FFF2-40B4-BE49-F238E27FC236}">
                <a16:creationId xmlns:a16="http://schemas.microsoft.com/office/drawing/2014/main" id="{076F95CF-DC0A-BE84-094B-E4AA395A418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72400" y="925880"/>
            <a:ext cx="2753138" cy="17477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9485467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D566891-A2C6-6D3D-34F6-70645F63EA4C}"/>
              </a:ext>
            </a:extLst>
          </p:cNvPr>
          <p:cNvSpPr txBox="1"/>
          <p:nvPr/>
        </p:nvSpPr>
        <p:spPr>
          <a:xfrm>
            <a:off x="1199535" y="196645"/>
            <a:ext cx="5083278" cy="369332"/>
          </a:xfrm>
          <a:prstGeom prst="rect">
            <a:avLst/>
          </a:prstGeom>
          <a:noFill/>
        </p:spPr>
        <p:txBody>
          <a:bodyPr wrap="square" rtlCol="0">
            <a:spAutoFit/>
          </a:bodyPr>
          <a:lstStyle/>
          <a:p>
            <a:r>
              <a:rPr lang="en-GB" dirty="0">
                <a:latin typeface="Algerian" panose="04020705040A02060702" pitchFamily="82" charset="0"/>
              </a:rPr>
              <a:t>Share </a:t>
            </a:r>
          </a:p>
        </p:txBody>
      </p:sp>
      <p:sp>
        <p:nvSpPr>
          <p:cNvPr id="3" name="TextBox 2">
            <a:extLst>
              <a:ext uri="{FF2B5EF4-FFF2-40B4-BE49-F238E27FC236}">
                <a16:creationId xmlns:a16="http://schemas.microsoft.com/office/drawing/2014/main" id="{20910A42-7C95-BF6C-D9B1-28151B76179D}"/>
              </a:ext>
            </a:extLst>
          </p:cNvPr>
          <p:cNvSpPr txBox="1"/>
          <p:nvPr/>
        </p:nvSpPr>
        <p:spPr>
          <a:xfrm>
            <a:off x="1730477" y="776748"/>
            <a:ext cx="5761704" cy="3139321"/>
          </a:xfrm>
          <a:prstGeom prst="rect">
            <a:avLst/>
          </a:prstGeom>
          <a:noFill/>
        </p:spPr>
        <p:txBody>
          <a:bodyPr wrap="square" rtlCol="0">
            <a:spAutoFit/>
          </a:bodyPr>
          <a:lstStyle/>
          <a:p>
            <a:r>
              <a:rPr lang="en-GB" dirty="0"/>
              <a:t>I shared this experience with my children who found the experience very enjoyable. I also shared with my peers during university lectures. Through doing the John Muir award I was able to tune into my surroundings and noticed things I would normally walk past and not pay attention to. I carried this out with my children where we discover different types of wild life and flowers. We were enchanted by our surrounds. I showed this scrap book to my family who were fascinated as they were unaware of what was at this site.</a:t>
            </a:r>
          </a:p>
        </p:txBody>
      </p:sp>
      <p:pic>
        <p:nvPicPr>
          <p:cNvPr id="5" name="Picture 4">
            <a:extLst>
              <a:ext uri="{FF2B5EF4-FFF2-40B4-BE49-F238E27FC236}">
                <a16:creationId xmlns:a16="http://schemas.microsoft.com/office/drawing/2014/main" id="{B91131A7-48FC-16D4-2E94-C83E2B18C58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6541825">
            <a:off x="8298464" y="1129941"/>
            <a:ext cx="2757174" cy="2193931"/>
          </a:xfrm>
          <a:prstGeom prst="rect">
            <a:avLst/>
          </a:prstGeom>
        </p:spPr>
      </p:pic>
      <p:pic>
        <p:nvPicPr>
          <p:cNvPr id="7" name="Picture 6">
            <a:extLst>
              <a:ext uri="{FF2B5EF4-FFF2-40B4-BE49-F238E27FC236}">
                <a16:creationId xmlns:a16="http://schemas.microsoft.com/office/drawing/2014/main" id="{4C115071-A87A-565F-74BE-D2850F9F384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4382587">
            <a:off x="2015891" y="4281751"/>
            <a:ext cx="2782563" cy="1928467"/>
          </a:xfrm>
          <a:prstGeom prst="rect">
            <a:avLst/>
          </a:prstGeom>
        </p:spPr>
      </p:pic>
      <p:pic>
        <p:nvPicPr>
          <p:cNvPr id="9" name="Picture 8">
            <a:extLst>
              <a:ext uri="{FF2B5EF4-FFF2-40B4-BE49-F238E27FC236}">
                <a16:creationId xmlns:a16="http://schemas.microsoft.com/office/drawing/2014/main" id="{7758D71C-AC1A-4BD9-FCDE-AF7697B86F6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6269470">
            <a:off x="6475189" y="4249078"/>
            <a:ext cx="2731209" cy="1993812"/>
          </a:xfrm>
          <a:prstGeom prst="rect">
            <a:avLst/>
          </a:prstGeom>
        </p:spPr>
      </p:pic>
    </p:spTree>
    <p:extLst>
      <p:ext uri="{BB962C8B-B14F-4D97-AF65-F5344CB8AC3E}">
        <p14:creationId xmlns:p14="http://schemas.microsoft.com/office/powerpoint/2010/main" val="313542507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adison">
  <a:themeElements>
    <a:clrScheme name="Madison">
      <a:dk1>
        <a:sysClr val="windowText" lastClr="000000"/>
      </a:dk1>
      <a:lt1>
        <a:sysClr val="window" lastClr="FFFFFF"/>
      </a:lt1>
      <a:dk2>
        <a:srgbClr val="1F2D29"/>
      </a:dk2>
      <a:lt2>
        <a:srgbClr val="C5FAEB"/>
      </a:lt2>
      <a:accent1>
        <a:srgbClr val="A1D68B"/>
      </a:accent1>
      <a:accent2>
        <a:srgbClr val="5EC795"/>
      </a:accent2>
      <a:accent3>
        <a:srgbClr val="4DADCF"/>
      </a:accent3>
      <a:accent4>
        <a:srgbClr val="CDB756"/>
      </a:accent4>
      <a:accent5>
        <a:srgbClr val="E29C36"/>
      </a:accent5>
      <a:accent6>
        <a:srgbClr val="8EC0C1"/>
      </a:accent6>
      <a:hlink>
        <a:srgbClr val="6D9D9B"/>
      </a:hlink>
      <a:folHlink>
        <a:srgbClr val="6D8583"/>
      </a:folHlink>
    </a:clrScheme>
    <a:fontScheme name="Madison">
      <a:majorFont>
        <a:latin typeface="Arial" panose="020B0604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dison">
      <a:fillStyleLst>
        <a:solidFill>
          <a:schemeClr val="phClr"/>
        </a:solidFill>
        <a:gradFill rotWithShape="1">
          <a:gsLst>
            <a:gs pos="0">
              <a:schemeClr val="phClr">
                <a:tint val="48000"/>
                <a:alpha val="88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solidFill>
          <a:schemeClr val="phClr"/>
        </a:solidFill>
        <a:blipFill rotWithShape="1">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Madison" id="{025CB5FB-2DD3-45EE-B6F0-CC461540EB19}" vid="{6AC10936-2DFC-4054-9ADF-B5E2C5F8619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TM16401375[[fn=Madison]]</Template>
  <TotalTime>31169</TotalTime>
  <Words>1384</Words>
  <Application>Microsoft Office PowerPoint</Application>
  <PresentationFormat>Widescreen</PresentationFormat>
  <Paragraphs>71</Paragraphs>
  <Slides>20</Slides>
  <Notes>1</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20</vt:i4>
      </vt:variant>
    </vt:vector>
  </HeadingPairs>
  <TitlesOfParts>
    <vt:vector size="27" baseType="lpstr">
      <vt:lpstr>Algerian</vt:lpstr>
      <vt:lpstr>Aptos</vt:lpstr>
      <vt:lpstr>Arial</vt:lpstr>
      <vt:lpstr>MS Shell Dlg 2</vt:lpstr>
      <vt:lpstr>Wingdings</vt:lpstr>
      <vt:lpstr>Wingdings 3</vt:lpstr>
      <vt:lpstr>Madison</vt:lpstr>
      <vt:lpstr>Sustainability in the early years at Gnoll park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Lauren Hobbs (1201348)</dc:creator>
  <cp:lastModifiedBy>Lauren Hobbs (1201348)</cp:lastModifiedBy>
  <cp:revision>25</cp:revision>
  <dcterms:created xsi:type="dcterms:W3CDTF">2026-06-20T20:37:30Z</dcterms:created>
  <dcterms:modified xsi:type="dcterms:W3CDTF">2026-07-12T12:06:49Z</dcterms:modified>
</cp:coreProperties>
</file>