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3"/>
  </p:notesMasterIdLst>
  <p:sldIdLst>
    <p:sldId id="256" r:id="rId2"/>
    <p:sldId id="257" r:id="rId3"/>
    <p:sldId id="259" r:id="rId4"/>
    <p:sldId id="260" r:id="rId5"/>
    <p:sldId id="271" r:id="rId6"/>
    <p:sldId id="272" r:id="rId7"/>
    <p:sldId id="263" r:id="rId8"/>
    <p:sldId id="264" r:id="rId9"/>
    <p:sldId id="274"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35272" autoAdjust="0"/>
  </p:normalViewPr>
  <p:slideViewPr>
    <p:cSldViewPr snapToGrid="0">
      <p:cViewPr varScale="1">
        <p:scale>
          <a:sx n="86" d="100"/>
          <a:sy n="86" d="100"/>
        </p:scale>
        <p:origin x="55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2FBD7-9322-43BA-8C85-5F7CC403635A}" type="datetimeFigureOut">
              <a:rPr lang="en-GB" smtClean="0"/>
              <a:t>18/12/2020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D3EC6-225D-41F4-BC2A-4B7CD221254B}" type="slidenum">
              <a:rPr lang="en-GB" smtClean="0"/>
              <a:t>‹#›</a:t>
            </a:fld>
            <a:endParaRPr lang="en-GB"/>
          </a:p>
        </p:txBody>
      </p:sp>
    </p:spTree>
    <p:extLst>
      <p:ext uri="{BB962C8B-B14F-4D97-AF65-F5344CB8AC3E}">
        <p14:creationId xmlns:p14="http://schemas.microsoft.com/office/powerpoint/2010/main" val="27184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2</a:t>
            </a:fld>
            <a:endParaRPr lang="en-GB"/>
          </a:p>
        </p:txBody>
      </p:sp>
    </p:spTree>
    <p:extLst>
      <p:ext uri="{BB962C8B-B14F-4D97-AF65-F5344CB8AC3E}">
        <p14:creationId xmlns:p14="http://schemas.microsoft.com/office/powerpoint/2010/main" val="338326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goes through bereavement at some point in their lives and is used as a term to describe the death of a loved-one. The word bereavement is also used to describe the process of grief, which a natural process that everyone goes through, and it makes us human.</a:t>
            </a:r>
          </a:p>
          <a:p>
            <a:r>
              <a:rPr lang="en-GB" dirty="0"/>
              <a:t>Greif is characterised as a process that involves a complex range of emotions that people gradually learn to go through as they learn to accept the loss of a loved one. The most popular theory of grief is the five stages of grief, according to Clarke (2020) the psychiatrist Elisabeth Kübler-Ross believed, that these stages include: </a:t>
            </a:r>
          </a:p>
          <a:p>
            <a:r>
              <a:rPr lang="en-GB" dirty="0"/>
              <a:t>•	Denial- This stage of grief is when a person experiencing the loss of their loved one pretends that the loss is not happening to them, </a:t>
            </a:r>
          </a:p>
          <a:p>
            <a:r>
              <a:rPr lang="en-GB" dirty="0"/>
              <a:t>•	Anger- the anger stage is seen to be hiding the strong emotions, that death of a loved one can cause to a person.</a:t>
            </a:r>
          </a:p>
          <a:p>
            <a:r>
              <a:rPr lang="en-GB" dirty="0"/>
              <a:t>•	Bargaining- This stage can have a person, trying to find ways to improve the circumstances, for example a religious person may pray or make a promise to their God/ higher power to heal them from pain. </a:t>
            </a:r>
          </a:p>
          <a:p>
            <a:r>
              <a:rPr lang="en-GB" dirty="0"/>
              <a:t>•	Depression- Compared to the other stages of grief Depression is seen as a quiet stage grief, and can be quite an isolating stage as a person may go inwards, as the sadness increases </a:t>
            </a:r>
          </a:p>
          <a:p>
            <a:r>
              <a:rPr lang="en-GB" dirty="0"/>
              <a:t>•	Acceptance – The final stage of grief is acceptances, this stage is not by its own nature a happy stage of grief, however it does symbolise that the person has moved on from the loss of their loved one and that they have accepted and now understand that they have lost their loved one.</a:t>
            </a:r>
          </a:p>
          <a:p>
            <a:r>
              <a:rPr lang="en-GB" dirty="0"/>
              <a:t>The experience of grief is different for everyone, in terms of the five stages of grief not everyone will go thought all these stages of grief or they will go through them all but in a different order.</a:t>
            </a:r>
          </a:p>
          <a:p>
            <a:r>
              <a:rPr lang="en-GB" dirty="0"/>
              <a:t>(Holland &amp; Legg, 2018)</a:t>
            </a:r>
          </a:p>
          <a:p>
            <a:r>
              <a:rPr lang="en-GB" dirty="0"/>
              <a:t>(Clarke, 2020)</a:t>
            </a:r>
          </a:p>
          <a:p>
            <a:r>
              <a:rPr lang="en-GB" dirty="0"/>
              <a:t>(Mind, 2019)</a:t>
            </a:r>
          </a:p>
          <a:p>
            <a:r>
              <a:rPr lang="en-GB" dirty="0"/>
              <a:t>(Morrisey, 2020)</a:t>
            </a:r>
          </a:p>
          <a:p>
            <a:r>
              <a:rPr lang="en-GB" dirty="0"/>
              <a:t>(Family Caregiver Alliance , 2012)</a:t>
            </a:r>
          </a:p>
          <a:p>
            <a:endParaRPr lang="en-GB" dirty="0"/>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3</a:t>
            </a:fld>
            <a:endParaRPr lang="en-GB"/>
          </a:p>
        </p:txBody>
      </p:sp>
    </p:spTree>
    <p:extLst>
      <p:ext uri="{BB962C8B-B14F-4D97-AF65-F5344CB8AC3E}">
        <p14:creationId xmlns:p14="http://schemas.microsoft.com/office/powerpoint/2010/main" val="351076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also a sense of loneliness when it comes to bereavement, especially if the loved one that died was a spouse. For many people that loss for their close companion can cause a devastating amount of loneliness. According to a study conducted by Utz (Et al., 2014), approximately 70% of widows that took part disclosed that they experienced loneliness and was one of the bigger challenges to cope with on a daily basis.  According to Mushtag (et al., 2014) many studies suggest that about 86% widows experienced loneliness, however this number decreased dependent on the number of children and with a good support system. It was also discovered that the loneliness associated with grief was more to do with the lack of their husband/wife not being there rather than having poor social support. However, loneliness that is present in bereavement is a risk factor for the development of depression.  According to the Campaign to end loneliness (2017) approximately 9 out of ten older age individuals experience loneliness in Wales, and about two-thirds in Pembrokeshire and Carmarthenshire with over 80% of over 65s admitting in these county’s that they wouldn’t want to admit to feeling lonely.</a:t>
            </a:r>
          </a:p>
          <a:p>
            <a:r>
              <a:rPr lang="en-GB" dirty="0"/>
              <a:t>(The Campaign to End Loneliness, 2017)</a:t>
            </a:r>
          </a:p>
          <a:p>
            <a:r>
              <a:rPr lang="en-GB" dirty="0"/>
              <a:t>(Mushtag, et al., 2014)</a:t>
            </a:r>
          </a:p>
          <a:p>
            <a:r>
              <a:rPr lang="en-GB" dirty="0"/>
              <a:t>(Utz, et al., 2014)</a:t>
            </a:r>
          </a:p>
          <a:p>
            <a:r>
              <a:rPr lang="en-GB" dirty="0"/>
              <a:t>(Doka, 2019)</a:t>
            </a:r>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4</a:t>
            </a:fld>
            <a:endParaRPr lang="en-GB"/>
          </a:p>
        </p:txBody>
      </p:sp>
    </p:spTree>
    <p:extLst>
      <p:ext uri="{BB962C8B-B14F-4D97-AF65-F5344CB8AC3E}">
        <p14:creationId xmlns:p14="http://schemas.microsoft.com/office/powerpoint/2010/main" val="58184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0A07-F83B-4E40-9EF2-70FF5F6D5F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4FB50-435D-47D2-8453-719458F5D1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073A4D-D047-4D16-83A3-0CE30EC7287B}"/>
              </a:ext>
            </a:extLst>
          </p:cNvPr>
          <p:cNvSpPr>
            <a:spLocks noGrp="1"/>
          </p:cNvSpPr>
          <p:nvPr>
            <p:ph type="dt" sz="half" idx="10"/>
          </p:nvPr>
        </p:nvSpPr>
        <p:spPr/>
        <p:txBody>
          <a:bodyPr/>
          <a:lstStyle/>
          <a:p>
            <a:fld id="{12241623-A064-4BED-B073-BA4D61433402}" type="datetime1">
              <a:rPr lang="en-US" smtClean="0"/>
              <a:t>12/18/2020</a:t>
            </a:fld>
            <a:endParaRPr lang="en-US" dirty="0"/>
          </a:p>
        </p:txBody>
      </p:sp>
      <p:sp>
        <p:nvSpPr>
          <p:cNvPr id="5" name="Footer Placeholder 4">
            <a:extLst>
              <a:ext uri="{FF2B5EF4-FFF2-40B4-BE49-F238E27FC236}">
                <a16:creationId xmlns:a16="http://schemas.microsoft.com/office/drawing/2014/main" id="{73332EE3-9044-4EAC-8E33-4730C5AAC3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4BA4B5-E9AC-49E3-A565-3AFB9C881FA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9692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0A2A-681A-4489-82E7-2ACC103B28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7A034-97B9-4CA2-BAB9-4EBC41FFB2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E4F328-78D4-40F7-926C-CD55193F378F}"/>
              </a:ext>
            </a:extLst>
          </p:cNvPr>
          <p:cNvSpPr>
            <a:spLocks noGrp="1"/>
          </p:cNvSpPr>
          <p:nvPr>
            <p:ph type="dt" sz="half" idx="10"/>
          </p:nvPr>
        </p:nvSpPr>
        <p:spPr/>
        <p:txBody>
          <a:bodyPr/>
          <a:lstStyle/>
          <a:p>
            <a:fld id="{22F3E5F3-28EE-488F-BD53-B744C06C3DEC}" type="datetime1">
              <a:rPr lang="en-US" smtClean="0"/>
              <a:t>12/18/2020</a:t>
            </a:fld>
            <a:endParaRPr lang="en-US" dirty="0"/>
          </a:p>
        </p:txBody>
      </p:sp>
      <p:sp>
        <p:nvSpPr>
          <p:cNvPr id="5" name="Footer Placeholder 4">
            <a:extLst>
              <a:ext uri="{FF2B5EF4-FFF2-40B4-BE49-F238E27FC236}">
                <a16:creationId xmlns:a16="http://schemas.microsoft.com/office/drawing/2014/main" id="{159EDC17-28D5-4FC3-A683-12A607D1A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A9C36D1-09B3-4A21-AD80-A49846F28CA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0978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8EF7-CCDC-449B-9831-1347D2287D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BCEAC6-5AA8-41A4-A8A1-326555FF2C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72716C-041A-44C1-9789-E27B58540B3A}"/>
              </a:ext>
            </a:extLst>
          </p:cNvPr>
          <p:cNvSpPr>
            <a:spLocks noGrp="1"/>
          </p:cNvSpPr>
          <p:nvPr>
            <p:ph type="dt" sz="half" idx="10"/>
          </p:nvPr>
        </p:nvSpPr>
        <p:spPr/>
        <p:txBody>
          <a:bodyPr/>
          <a:lstStyle/>
          <a:p>
            <a:fld id="{E72EB70D-CD01-44DA-83B3-8FEB3383D307}" type="datetime1">
              <a:rPr lang="en-US" smtClean="0"/>
              <a:t>12/18/2020</a:t>
            </a:fld>
            <a:endParaRPr lang="en-US" dirty="0"/>
          </a:p>
        </p:txBody>
      </p:sp>
      <p:sp>
        <p:nvSpPr>
          <p:cNvPr id="5" name="Footer Placeholder 4">
            <a:extLst>
              <a:ext uri="{FF2B5EF4-FFF2-40B4-BE49-F238E27FC236}">
                <a16:creationId xmlns:a16="http://schemas.microsoft.com/office/drawing/2014/main" id="{ADA30F15-E545-4261-A0B8-77DB327DE4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477F6B-9A88-4A45-87A1-2202B11F233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8142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E0ED-9F0A-45A2-9B94-ECFF8E244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12F0E-E595-4DD6-865A-A66B23461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9A9DA-6BF8-4B19-930F-9F36080FFF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24E26E-A80B-4FF8-BB53-F585C4BA9123}"/>
              </a:ext>
            </a:extLst>
          </p:cNvPr>
          <p:cNvSpPr>
            <a:spLocks noGrp="1"/>
          </p:cNvSpPr>
          <p:nvPr>
            <p:ph type="dt" sz="half" idx="10"/>
          </p:nvPr>
        </p:nvSpPr>
        <p:spPr/>
        <p:txBody>
          <a:bodyPr/>
          <a:lstStyle/>
          <a:p>
            <a:fld id="{D0158CFD-9357-46BE-A189-D637A67C8730}" type="datetime1">
              <a:rPr lang="en-US" smtClean="0"/>
              <a:t>12/18/2020</a:t>
            </a:fld>
            <a:endParaRPr lang="en-US" dirty="0"/>
          </a:p>
        </p:txBody>
      </p:sp>
      <p:sp>
        <p:nvSpPr>
          <p:cNvPr id="6" name="Footer Placeholder 5">
            <a:extLst>
              <a:ext uri="{FF2B5EF4-FFF2-40B4-BE49-F238E27FC236}">
                <a16:creationId xmlns:a16="http://schemas.microsoft.com/office/drawing/2014/main" id="{77BE3BBE-EFEE-4F12-81FC-C05CAFBC59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BD868-3AD2-471E-97E5-03CA680D0161}"/>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8089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9B4F-00CF-4CCB-AE73-F511BEEC09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3FD7CA-48A1-43F1-8062-AE16F327D7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537145-BEA1-4148-84AC-0B8F24A68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983866-88A9-4608-BB42-9267035C2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AD4FB0-0ABD-41D0-A5FD-63E529BB8E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9BB000-9C3C-4500-9373-2A37D7CD7B4B}"/>
              </a:ext>
            </a:extLst>
          </p:cNvPr>
          <p:cNvSpPr>
            <a:spLocks noGrp="1"/>
          </p:cNvSpPr>
          <p:nvPr>
            <p:ph type="dt" sz="half" idx="10"/>
          </p:nvPr>
        </p:nvSpPr>
        <p:spPr/>
        <p:txBody>
          <a:bodyPr/>
          <a:lstStyle/>
          <a:p>
            <a:fld id="{7B4742EE-B331-4632-BD10-A82FED6B6FC0}" type="datetime1">
              <a:rPr lang="en-US" smtClean="0"/>
              <a:t>12/18/2020</a:t>
            </a:fld>
            <a:endParaRPr lang="en-US" dirty="0"/>
          </a:p>
        </p:txBody>
      </p:sp>
      <p:sp>
        <p:nvSpPr>
          <p:cNvPr id="8" name="Footer Placeholder 7">
            <a:extLst>
              <a:ext uri="{FF2B5EF4-FFF2-40B4-BE49-F238E27FC236}">
                <a16:creationId xmlns:a16="http://schemas.microsoft.com/office/drawing/2014/main" id="{2E468FB8-C770-4025-8144-1D7DEF4A3B8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3FE830D-9549-4B85-AABE-BDA9E6DE7D2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74823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270A9-8B14-456B-BDC2-5274F1CF2E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D7E05B-973D-4314-B838-18DFD9F18828}"/>
              </a:ext>
            </a:extLst>
          </p:cNvPr>
          <p:cNvSpPr>
            <a:spLocks noGrp="1"/>
          </p:cNvSpPr>
          <p:nvPr>
            <p:ph type="dt" sz="half" idx="10"/>
          </p:nvPr>
        </p:nvSpPr>
        <p:spPr/>
        <p:txBody>
          <a:bodyPr/>
          <a:lstStyle/>
          <a:p>
            <a:fld id="{451BA835-D13F-49F4-8F11-5D576AC65FAD}" type="datetime1">
              <a:rPr lang="en-US" smtClean="0"/>
              <a:t>12/18/2020</a:t>
            </a:fld>
            <a:endParaRPr lang="en-US" dirty="0"/>
          </a:p>
        </p:txBody>
      </p:sp>
      <p:sp>
        <p:nvSpPr>
          <p:cNvPr id="4" name="Footer Placeholder 3">
            <a:extLst>
              <a:ext uri="{FF2B5EF4-FFF2-40B4-BE49-F238E27FC236}">
                <a16:creationId xmlns:a16="http://schemas.microsoft.com/office/drawing/2014/main" id="{69B57C27-8281-4790-9C66-A8E671E5CA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807B2D-8149-4D1F-AE4A-3B5F50E265E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24916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C2A53D-3B7B-4BB4-94EE-BABC762C9352}"/>
              </a:ext>
            </a:extLst>
          </p:cNvPr>
          <p:cNvSpPr>
            <a:spLocks noGrp="1"/>
          </p:cNvSpPr>
          <p:nvPr>
            <p:ph type="dt" sz="half" idx="10"/>
          </p:nvPr>
        </p:nvSpPr>
        <p:spPr/>
        <p:txBody>
          <a:bodyPr/>
          <a:lstStyle/>
          <a:p>
            <a:fld id="{ADBD1799-ACB5-4CB2-86A2-5C574F1C8706}" type="datetime1">
              <a:rPr lang="en-US" smtClean="0"/>
              <a:t>12/18/2020</a:t>
            </a:fld>
            <a:endParaRPr lang="en-US" dirty="0"/>
          </a:p>
        </p:txBody>
      </p:sp>
      <p:sp>
        <p:nvSpPr>
          <p:cNvPr id="3" name="Footer Placeholder 2">
            <a:extLst>
              <a:ext uri="{FF2B5EF4-FFF2-40B4-BE49-F238E27FC236}">
                <a16:creationId xmlns:a16="http://schemas.microsoft.com/office/drawing/2014/main" id="{21EAF56B-7B42-4797-9A27-C889BD2FBA9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B6021FC-4692-4816-9DCF-DD7E719D6A2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221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9C5B-152B-4573-9CE2-54CBA479F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B8B64-FFDE-455F-9BB6-6FEAF372B2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990445-1DA2-421E-A486-35EDF375C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60760-EE4A-4053-B833-179227B97A96}"/>
              </a:ext>
            </a:extLst>
          </p:cNvPr>
          <p:cNvSpPr>
            <a:spLocks noGrp="1"/>
          </p:cNvSpPr>
          <p:nvPr>
            <p:ph type="dt" sz="half" idx="10"/>
          </p:nvPr>
        </p:nvSpPr>
        <p:spPr/>
        <p:txBody>
          <a:bodyPr/>
          <a:lstStyle/>
          <a:p>
            <a:fld id="{ED5DD0D6-7A82-473E-879B-C6ECD6CCCFEC}" type="datetime1">
              <a:rPr lang="en-US" smtClean="0"/>
              <a:t>12/18/2020</a:t>
            </a:fld>
            <a:endParaRPr lang="en-US" dirty="0"/>
          </a:p>
        </p:txBody>
      </p:sp>
      <p:sp>
        <p:nvSpPr>
          <p:cNvPr id="6" name="Footer Placeholder 5">
            <a:extLst>
              <a:ext uri="{FF2B5EF4-FFF2-40B4-BE49-F238E27FC236}">
                <a16:creationId xmlns:a16="http://schemas.microsoft.com/office/drawing/2014/main" id="{B2C1620C-0895-459A-9F5C-C120E055F6F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3E6E2B8-389D-452E-9E4A-2D405824DFA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7249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FD18-8046-421A-B718-B1FD82BD37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A5116D-798F-4081-9F63-CEBD491AD1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627F79-2CD7-496B-BBC8-7D7B1DFC4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DC5D7-6B7C-48BA-A4E4-4915C16DC9EB}"/>
              </a:ext>
            </a:extLst>
          </p:cNvPr>
          <p:cNvSpPr>
            <a:spLocks noGrp="1"/>
          </p:cNvSpPr>
          <p:nvPr>
            <p:ph type="dt" sz="half" idx="10"/>
          </p:nvPr>
        </p:nvSpPr>
        <p:spPr/>
        <p:txBody>
          <a:bodyPr/>
          <a:lstStyle/>
          <a:p>
            <a:fld id="{D4605E03-BC17-41A7-854C-DFAB672737DC}" type="datetime1">
              <a:rPr lang="en-US" smtClean="0"/>
              <a:t>12/18/2020</a:t>
            </a:fld>
            <a:endParaRPr lang="en-US" dirty="0"/>
          </a:p>
        </p:txBody>
      </p:sp>
      <p:sp>
        <p:nvSpPr>
          <p:cNvPr id="6" name="Footer Placeholder 5">
            <a:extLst>
              <a:ext uri="{FF2B5EF4-FFF2-40B4-BE49-F238E27FC236}">
                <a16:creationId xmlns:a16="http://schemas.microsoft.com/office/drawing/2014/main" id="{1470873B-C959-4DD7-90C5-E73EE650567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B45DA2-CC8D-4637-812B-9927231599A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21447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2966-87BA-45DD-BAFF-1EA55FCBA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44B8D-1782-47B6-ACEA-EA139982D8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92328-3D08-4B11-A246-B01F85F928CC}"/>
              </a:ext>
            </a:extLst>
          </p:cNvPr>
          <p:cNvSpPr>
            <a:spLocks noGrp="1"/>
          </p:cNvSpPr>
          <p:nvPr>
            <p:ph type="dt" sz="half" idx="10"/>
          </p:nvPr>
        </p:nvSpPr>
        <p:spPr/>
        <p:txBody>
          <a:bodyPr/>
          <a:lstStyle/>
          <a:p>
            <a:fld id="{6F86ED0C-1DA7-41F0-94CF-6218B1FEDFF1}" type="datetime1">
              <a:rPr lang="en-US" smtClean="0"/>
              <a:t>12/18/2020</a:t>
            </a:fld>
            <a:endParaRPr lang="en-US" dirty="0"/>
          </a:p>
        </p:txBody>
      </p:sp>
      <p:sp>
        <p:nvSpPr>
          <p:cNvPr id="5" name="Footer Placeholder 4">
            <a:extLst>
              <a:ext uri="{FF2B5EF4-FFF2-40B4-BE49-F238E27FC236}">
                <a16:creationId xmlns:a16="http://schemas.microsoft.com/office/drawing/2014/main" id="{EC291617-B262-4341-B9DC-F8A25F0471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648E9F-E2FC-4C6F-A410-A727F873FE7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533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EE92FD-95A4-4649-ACA1-F0BFDC3FD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1365E-F9AF-4F67-9E19-2D15240AA4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DD053-B8C5-4598-9853-214C7F10CC8C}"/>
              </a:ext>
            </a:extLst>
          </p:cNvPr>
          <p:cNvSpPr>
            <a:spLocks noGrp="1"/>
          </p:cNvSpPr>
          <p:nvPr>
            <p:ph type="dt" sz="half" idx="10"/>
          </p:nvPr>
        </p:nvSpPr>
        <p:spPr/>
        <p:txBody>
          <a:bodyPr/>
          <a:lstStyle/>
          <a:p>
            <a:fld id="{EECF02AB-6034-4B88-BC5A-7C17CB0EF809}" type="datetime1">
              <a:rPr lang="en-US" smtClean="0"/>
              <a:t>12/18/2020</a:t>
            </a:fld>
            <a:endParaRPr lang="en-US" dirty="0"/>
          </a:p>
        </p:txBody>
      </p:sp>
      <p:sp>
        <p:nvSpPr>
          <p:cNvPr id="5" name="Footer Placeholder 4">
            <a:extLst>
              <a:ext uri="{FF2B5EF4-FFF2-40B4-BE49-F238E27FC236}">
                <a16:creationId xmlns:a16="http://schemas.microsoft.com/office/drawing/2014/main" id="{7CA74853-468D-4FA3-9C1F-D1EF844A31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ADDC04-757B-4316-83D2-17F04145CD6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3903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09801F-3916-4BCD-A76E-915DF52BD1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165EE-1B73-42AC-9E22-95ADC6178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AD162-45DF-415B-B046-64E40A55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08324-A84C-4A45-93B6-78D079CCE772}" type="datetime1">
              <a:rPr lang="en-US" smtClean="0"/>
              <a:t>12/18/2020</a:t>
            </a:fld>
            <a:endParaRPr lang="en-US" dirty="0"/>
          </a:p>
        </p:txBody>
      </p:sp>
      <p:sp>
        <p:nvSpPr>
          <p:cNvPr id="5" name="Footer Placeholder 4">
            <a:extLst>
              <a:ext uri="{FF2B5EF4-FFF2-40B4-BE49-F238E27FC236}">
                <a16:creationId xmlns:a16="http://schemas.microsoft.com/office/drawing/2014/main" id="{8CE87A24-FCB0-43E7-BD8C-FFFE05BF4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18B9B67-87AC-4980-B22D-AC6165E08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9150689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jpeg"/><Relationship Id="rId3" Type="http://schemas.microsoft.com/office/2007/relationships/media" Target="../media/media2.m4a"/><Relationship Id="rId7" Type="http://schemas.microsoft.com/office/2007/relationships/media" Target="../media/media4.m4a"/><Relationship Id="rId12" Type="http://schemas.openxmlformats.org/officeDocument/2006/relationships/notesSlide" Target="../notesSlides/notesSlide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4.png"/><Relationship Id="rId4" Type="http://schemas.openxmlformats.org/officeDocument/2006/relationships/audio" Target="../media/media7.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4.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2.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slideLayout" Target="../slideLayouts/slideLayout2.xml"/><Relationship Id="rId5" Type="http://schemas.microsoft.com/office/2007/relationships/media" Target="../media/media12.m4a"/><Relationship Id="rId10" Type="http://schemas.openxmlformats.org/officeDocument/2006/relationships/audio" Target="../media/media14.m4a"/><Relationship Id="rId4" Type="http://schemas.openxmlformats.org/officeDocument/2006/relationships/audio" Target="../media/media11.m4a"/><Relationship Id="rId9" Type="http://schemas.microsoft.com/office/2007/relationships/media" Target="../media/media14.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4.png"/><Relationship Id="rId3" Type="http://schemas.microsoft.com/office/2007/relationships/media" Target="../media/media17.m4a"/><Relationship Id="rId7" Type="http://schemas.microsoft.com/office/2007/relationships/media" Target="../media/media19.m4a"/><Relationship Id="rId12" Type="http://schemas.openxmlformats.org/officeDocument/2006/relationships/image" Target="../media/image8.jp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slideLayout" Target="../slideLayouts/slideLayout2.xml"/><Relationship Id="rId5" Type="http://schemas.microsoft.com/office/2007/relationships/media" Target="../media/media18.m4a"/><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68B70C-81E2-4153-9C5E-9D8E1D40E7E6}"/>
              </a:ext>
            </a:extLst>
          </p:cNvPr>
          <p:cNvPicPr>
            <a:picLocks noChangeAspect="1"/>
          </p:cNvPicPr>
          <p:nvPr/>
        </p:nvPicPr>
        <p:blipFill rotWithShape="1">
          <a:blip r:embed="rId2"/>
          <a:srcRect t="16594" r="-1" b="9374"/>
          <a:stretch/>
        </p:blipFill>
        <p:spPr>
          <a:xfrm>
            <a:off x="0" y="10"/>
            <a:ext cx="12188952" cy="6857990"/>
          </a:xfrm>
          <a:prstGeom prst="rect">
            <a:avLst/>
          </a:prstGeom>
        </p:spPr>
      </p:pic>
      <p:sp>
        <p:nvSpPr>
          <p:cNvPr id="2" name="Title 1">
            <a:extLst>
              <a:ext uri="{FF2B5EF4-FFF2-40B4-BE49-F238E27FC236}">
                <a16:creationId xmlns:a16="http://schemas.microsoft.com/office/drawing/2014/main" id="{BC78C325-BEEF-4F56-99A1-B8FF93AF935C}"/>
              </a:ext>
            </a:extLst>
          </p:cNvPr>
          <p:cNvSpPr>
            <a:spLocks noGrp="1"/>
          </p:cNvSpPr>
          <p:nvPr>
            <p:ph type="ctrTitle"/>
          </p:nvPr>
        </p:nvSpPr>
        <p:spPr>
          <a:xfrm>
            <a:off x="1553592" y="1908699"/>
            <a:ext cx="8447658" cy="2562907"/>
          </a:xfrm>
        </p:spPr>
        <p:txBody>
          <a:bodyPr anchor="b">
            <a:normAutofit/>
          </a:bodyPr>
          <a:lstStyle/>
          <a:p>
            <a:pPr algn="ctr"/>
            <a:r>
              <a:rPr lang="en-GB" sz="4800"/>
              <a:t> </a:t>
            </a:r>
            <a:endParaRPr lang="en-GB" sz="7200" dirty="0"/>
          </a:p>
        </p:txBody>
      </p:sp>
      <p:sp>
        <p:nvSpPr>
          <p:cNvPr id="3" name="Subtitle 2">
            <a:extLst>
              <a:ext uri="{FF2B5EF4-FFF2-40B4-BE49-F238E27FC236}">
                <a16:creationId xmlns:a16="http://schemas.microsoft.com/office/drawing/2014/main" id="{A00EDCBE-B386-4A09-8998-393EE605A5FA}"/>
              </a:ext>
            </a:extLst>
          </p:cNvPr>
          <p:cNvSpPr>
            <a:spLocks noGrp="1"/>
          </p:cNvSpPr>
          <p:nvPr>
            <p:ph type="subTitle" idx="1"/>
          </p:nvPr>
        </p:nvSpPr>
        <p:spPr>
          <a:xfrm>
            <a:off x="2619375" y="4471606"/>
            <a:ext cx="6953250" cy="1547453"/>
          </a:xfrm>
        </p:spPr>
        <p:txBody>
          <a:bodyPr anchor="t">
            <a:noAutofit/>
          </a:bodyPr>
          <a:lstStyle/>
          <a:p>
            <a:pPr algn="ctr"/>
            <a:r>
              <a:rPr lang="en-GB" sz="1600" dirty="0"/>
              <a:t>Presented by</a:t>
            </a:r>
          </a:p>
          <a:p>
            <a:r>
              <a:rPr lang="en-GB" sz="1600" dirty="0"/>
              <a:t>Katarzyna Bryk: 1808614 </a:t>
            </a:r>
          </a:p>
          <a:p>
            <a:r>
              <a:rPr lang="en-GB" sz="1600" dirty="0"/>
              <a:t>Alexandra Gould: 1704505 </a:t>
            </a:r>
          </a:p>
          <a:p>
            <a:r>
              <a:rPr lang="en-GB" sz="1600" dirty="0"/>
              <a:t>Kerry-Anne Matthews: 1800827	</a:t>
            </a:r>
          </a:p>
          <a:p>
            <a:r>
              <a:rPr lang="en-GB" sz="1600" dirty="0"/>
              <a:t>Amanda Thomas: 1706554 </a:t>
            </a:r>
          </a:p>
          <a:p>
            <a:endParaRPr lang="en-GB" sz="1600" dirty="0"/>
          </a:p>
        </p:txBody>
      </p:sp>
      <p:sp>
        <p:nvSpPr>
          <p:cNvPr id="6" name="TextBox 5">
            <a:extLst>
              <a:ext uri="{FF2B5EF4-FFF2-40B4-BE49-F238E27FC236}">
                <a16:creationId xmlns:a16="http://schemas.microsoft.com/office/drawing/2014/main" id="{ADC2E227-53CE-4914-8BF3-A862B4258C6A}"/>
              </a:ext>
            </a:extLst>
          </p:cNvPr>
          <p:cNvSpPr txBox="1"/>
          <p:nvPr/>
        </p:nvSpPr>
        <p:spPr>
          <a:xfrm>
            <a:off x="3080507" y="2370338"/>
            <a:ext cx="6027938" cy="1384995"/>
          </a:xfrm>
          <a:prstGeom prst="rect">
            <a:avLst/>
          </a:prstGeom>
          <a:noFill/>
        </p:spPr>
        <p:txBody>
          <a:bodyPr wrap="square" rtlCol="0">
            <a:spAutoFit/>
          </a:bodyPr>
          <a:lstStyle/>
          <a:p>
            <a:pPr algn="ctr"/>
            <a:r>
              <a:rPr lang="en-GB" sz="6000"/>
              <a:t>Friends in Grief.</a:t>
            </a:r>
          </a:p>
          <a:p>
            <a:pPr algn="ctr"/>
            <a:r>
              <a:rPr lang="en-GB" sz="2400"/>
              <a:t>A community campaign</a:t>
            </a:r>
            <a:endParaRPr lang="en-GB" sz="2400" dirty="0"/>
          </a:p>
        </p:txBody>
      </p:sp>
    </p:spTree>
    <p:extLst>
      <p:ext uri="{BB962C8B-B14F-4D97-AF65-F5344CB8AC3E}">
        <p14:creationId xmlns:p14="http://schemas.microsoft.com/office/powerpoint/2010/main" val="2984368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3384E56-EBCE-4D05-9DE5-6E10D2275270}"/>
              </a:ext>
            </a:extLst>
          </p:cNvPr>
          <p:cNvPicPr>
            <a:picLocks noChangeAspect="1"/>
          </p:cNvPicPr>
          <p:nvPr/>
        </p:nvPicPr>
        <p:blipFill rotWithShape="1">
          <a:blip r:embed="rId3">
            <a:alphaModFix/>
          </a:blip>
          <a:srcRect l="24559" r="22995"/>
          <a:stretch/>
        </p:blipFill>
        <p:spPr>
          <a:xfrm>
            <a:off x="5807068" y="-190490"/>
            <a:ext cx="6394152" cy="6857990"/>
          </a:xfrm>
          <a:prstGeom prst="rect">
            <a:avLst/>
          </a:prstGeom>
        </p:spPr>
      </p:pic>
      <p:sp>
        <p:nvSpPr>
          <p:cNvPr id="2" name="Title 1">
            <a:extLst>
              <a:ext uri="{FF2B5EF4-FFF2-40B4-BE49-F238E27FC236}">
                <a16:creationId xmlns:a16="http://schemas.microsoft.com/office/drawing/2014/main" id="{9834FC74-CC29-4725-8D2C-7F3572AC6E9D}"/>
              </a:ext>
            </a:extLst>
          </p:cNvPr>
          <p:cNvSpPr>
            <a:spLocks noGrp="1"/>
          </p:cNvSpPr>
          <p:nvPr>
            <p:ph type="title"/>
          </p:nvPr>
        </p:nvSpPr>
        <p:spPr>
          <a:xfrm>
            <a:off x="804997" y="798445"/>
            <a:ext cx="4803637" cy="1311664"/>
          </a:xfrm>
        </p:spPr>
        <p:txBody>
          <a:bodyPr>
            <a:normAutofit/>
          </a:bodyPr>
          <a:lstStyle/>
          <a:p>
            <a:r>
              <a:rPr lang="en-GB" dirty="0">
                <a:solidFill>
                  <a:srgbClr val="000000"/>
                </a:solidFill>
              </a:rPr>
              <a:t>Contents </a:t>
            </a:r>
          </a:p>
        </p:txBody>
      </p:sp>
      <p:sp>
        <p:nvSpPr>
          <p:cNvPr id="28" name="Content Placeholder 2">
            <a:extLst>
              <a:ext uri="{FF2B5EF4-FFF2-40B4-BE49-F238E27FC236}">
                <a16:creationId xmlns:a16="http://schemas.microsoft.com/office/drawing/2014/main" id="{87EBDDFD-7563-411D-B0E0-13BE51C35792}"/>
              </a:ext>
            </a:extLst>
          </p:cNvPr>
          <p:cNvSpPr>
            <a:spLocks noGrp="1"/>
          </p:cNvSpPr>
          <p:nvPr>
            <p:ph idx="1"/>
          </p:nvPr>
        </p:nvSpPr>
        <p:spPr>
          <a:xfrm>
            <a:off x="804997" y="2272143"/>
            <a:ext cx="4706803" cy="3788830"/>
          </a:xfrm>
        </p:spPr>
        <p:txBody>
          <a:bodyPr anchor="ctr">
            <a:normAutofit/>
          </a:bodyPr>
          <a:lstStyle/>
          <a:p>
            <a:pPr marL="285750" indent="-285750">
              <a:buFont typeface="Wingdings" panose="05000000000000000000" pitchFamily="2" charset="2"/>
              <a:buChar char="v"/>
            </a:pPr>
            <a:r>
              <a:rPr lang="en-GB" sz="1700" dirty="0">
                <a:solidFill>
                  <a:srgbClr val="000000"/>
                </a:solidFill>
              </a:rPr>
              <a:t>What is Bereavement and Grief?                                </a:t>
            </a:r>
          </a:p>
          <a:p>
            <a:pPr marL="285750" indent="-285750">
              <a:buFont typeface="Wingdings" panose="05000000000000000000" pitchFamily="2" charset="2"/>
              <a:buChar char="v"/>
            </a:pPr>
            <a:r>
              <a:rPr lang="en-GB" sz="1700" dirty="0">
                <a:solidFill>
                  <a:srgbClr val="000000"/>
                </a:solidFill>
              </a:rPr>
              <a:t>Impact of bereavement </a:t>
            </a:r>
          </a:p>
          <a:p>
            <a:pPr marL="285750" indent="-285750">
              <a:buFont typeface="Wingdings" panose="05000000000000000000" pitchFamily="2" charset="2"/>
              <a:buChar char="v"/>
            </a:pPr>
            <a:r>
              <a:rPr lang="en-GB" sz="1700" dirty="0">
                <a:solidFill>
                  <a:srgbClr val="000000"/>
                </a:solidFill>
              </a:rPr>
              <a:t>Campaign Approach</a:t>
            </a:r>
          </a:p>
          <a:p>
            <a:pPr marL="285750" indent="-285750">
              <a:buFont typeface="Wingdings" panose="05000000000000000000" pitchFamily="2" charset="2"/>
              <a:buChar char="v"/>
            </a:pPr>
            <a:r>
              <a:rPr lang="en-GB" sz="1700" dirty="0">
                <a:solidFill>
                  <a:srgbClr val="000000"/>
                </a:solidFill>
              </a:rPr>
              <a:t>Key elements</a:t>
            </a:r>
          </a:p>
          <a:p>
            <a:pPr marL="285750" indent="-285750">
              <a:buFont typeface="Wingdings" panose="05000000000000000000" pitchFamily="2" charset="2"/>
              <a:buChar char="v"/>
            </a:pPr>
            <a:r>
              <a:rPr lang="en-GB" sz="1700" dirty="0">
                <a:solidFill>
                  <a:srgbClr val="000000"/>
                </a:solidFill>
              </a:rPr>
              <a:t>Methods for measuring successes</a:t>
            </a:r>
          </a:p>
          <a:p>
            <a:pPr marL="285750" indent="-285750">
              <a:buFont typeface="Wingdings" panose="05000000000000000000" pitchFamily="2" charset="2"/>
              <a:buChar char="v"/>
            </a:pPr>
            <a:r>
              <a:rPr lang="en-GB" sz="1700" dirty="0">
                <a:solidFill>
                  <a:srgbClr val="000000"/>
                </a:solidFill>
              </a:rPr>
              <a:t>How we plan to measure success of campaign</a:t>
            </a:r>
          </a:p>
          <a:p>
            <a:pPr marL="285750" indent="-285750">
              <a:buFont typeface="Wingdings" panose="05000000000000000000" pitchFamily="2" charset="2"/>
              <a:buChar char="v"/>
            </a:pPr>
            <a:r>
              <a:rPr lang="en-GB" sz="1700" dirty="0">
                <a:solidFill>
                  <a:srgbClr val="000000"/>
                </a:solidFill>
              </a:rPr>
              <a:t>Barriers</a:t>
            </a:r>
          </a:p>
          <a:p>
            <a:pPr marL="285750" indent="-285750">
              <a:buFont typeface="Wingdings" panose="05000000000000000000" pitchFamily="2" charset="2"/>
              <a:buChar char="v"/>
            </a:pPr>
            <a:r>
              <a:rPr lang="en-GB" sz="1700" dirty="0">
                <a:solidFill>
                  <a:srgbClr val="000000"/>
                </a:solidFill>
              </a:rPr>
              <a:t>Conclusion </a:t>
            </a:r>
          </a:p>
          <a:p>
            <a:pPr marL="285750" indent="-285750">
              <a:buFont typeface="Wingdings" panose="05000000000000000000" pitchFamily="2" charset="2"/>
              <a:buChar char="v"/>
            </a:pPr>
            <a:r>
              <a:rPr lang="en-GB" sz="1700" dirty="0">
                <a:solidFill>
                  <a:srgbClr val="000000"/>
                </a:solidFill>
              </a:rPr>
              <a:t>Any Questions </a:t>
            </a:r>
          </a:p>
          <a:p>
            <a:pPr marL="285750" indent="-285750">
              <a:buFont typeface="Wingdings" panose="05000000000000000000" pitchFamily="2" charset="2"/>
              <a:buChar char="v"/>
            </a:pPr>
            <a:r>
              <a:rPr lang="en-GB" sz="1700" dirty="0">
                <a:solidFill>
                  <a:srgbClr val="000000"/>
                </a:solidFill>
              </a:rPr>
              <a:t>References </a:t>
            </a:r>
          </a:p>
        </p:txBody>
      </p:sp>
    </p:spTree>
    <p:extLst>
      <p:ext uri="{BB962C8B-B14F-4D97-AF65-F5344CB8AC3E}">
        <p14:creationId xmlns:p14="http://schemas.microsoft.com/office/powerpoint/2010/main" val="1807728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021E5E75-087E-4558-A196-69F5F39F927C}"/>
              </a:ext>
            </a:extLst>
          </p:cNvPr>
          <p:cNvPicPr>
            <a:picLocks noChangeAspect="1"/>
          </p:cNvPicPr>
          <p:nvPr/>
        </p:nvPicPr>
        <p:blipFill rotWithShape="1">
          <a:blip r:embed="rId13"/>
          <a:srcRect l="16055" r="22695"/>
          <a:stretch/>
        </p:blipFill>
        <p:spPr>
          <a:xfrm>
            <a:off x="4691118" y="-1904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F988A5E2-1728-4D5A-AE4F-E232F4ACC8C9}"/>
              </a:ext>
            </a:extLst>
          </p:cNvPr>
          <p:cNvSpPr>
            <a:spLocks noGrp="1"/>
          </p:cNvSpPr>
          <p:nvPr>
            <p:ph type="title"/>
          </p:nvPr>
        </p:nvSpPr>
        <p:spPr>
          <a:xfrm>
            <a:off x="85726" y="442913"/>
            <a:ext cx="6009970" cy="1347787"/>
          </a:xfrm>
        </p:spPr>
        <p:txBody>
          <a:bodyPr anchor="b">
            <a:normAutofit/>
          </a:bodyPr>
          <a:lstStyle/>
          <a:p>
            <a:pPr>
              <a:lnSpc>
                <a:spcPct val="120000"/>
              </a:lnSpc>
            </a:pPr>
            <a:r>
              <a:rPr lang="en-GB" sz="2800" b="1" dirty="0"/>
              <a:t>What is Bereavement and Grief ?</a:t>
            </a:r>
          </a:p>
        </p:txBody>
      </p:sp>
      <p:sp>
        <p:nvSpPr>
          <p:cNvPr id="35" name="Content Placeholder 2">
            <a:extLst>
              <a:ext uri="{FF2B5EF4-FFF2-40B4-BE49-F238E27FC236}">
                <a16:creationId xmlns:a16="http://schemas.microsoft.com/office/drawing/2014/main" id="{D89AA45A-A5B5-4EC7-A213-4F421DB5D087}"/>
              </a:ext>
            </a:extLst>
          </p:cNvPr>
          <p:cNvSpPr>
            <a:spLocks noGrp="1"/>
          </p:cNvSpPr>
          <p:nvPr>
            <p:ph idx="1"/>
          </p:nvPr>
        </p:nvSpPr>
        <p:spPr>
          <a:xfrm>
            <a:off x="992518" y="2312988"/>
            <a:ext cx="5368525" cy="3651250"/>
          </a:xfrm>
        </p:spPr>
        <p:txBody>
          <a:bodyPr>
            <a:normAutofit/>
          </a:bodyPr>
          <a:lstStyle/>
          <a:p>
            <a:pPr marL="285750" indent="-285750">
              <a:buFont typeface="Arial" panose="020B0604020202020204" pitchFamily="34" charset="0"/>
              <a:buChar char="•"/>
            </a:pPr>
            <a:r>
              <a:rPr lang="en-GB" sz="2000" dirty="0"/>
              <a:t>Bereavement </a:t>
            </a:r>
          </a:p>
          <a:p>
            <a:pPr marL="285750" indent="-285750">
              <a:buFont typeface="Arial" panose="020B0604020202020204" pitchFamily="34" charset="0"/>
              <a:buChar char="•"/>
            </a:pPr>
            <a:r>
              <a:rPr lang="en-GB" sz="2000" dirty="0"/>
              <a:t>Grief </a:t>
            </a:r>
          </a:p>
          <a:p>
            <a:pPr marL="285750" indent="-285750">
              <a:buFont typeface="Arial" panose="020B0604020202020204" pitchFamily="34" charset="0"/>
              <a:buChar char="•"/>
            </a:pPr>
            <a:r>
              <a:rPr lang="en-GB" sz="2000" dirty="0"/>
              <a:t>Denial</a:t>
            </a:r>
          </a:p>
          <a:p>
            <a:pPr marL="285750" indent="-285750">
              <a:buFont typeface="Arial" panose="020B0604020202020204" pitchFamily="34" charset="0"/>
              <a:buChar char="•"/>
            </a:pPr>
            <a:r>
              <a:rPr lang="en-GB" sz="2000" dirty="0"/>
              <a:t>Anger</a:t>
            </a:r>
          </a:p>
          <a:p>
            <a:pPr marL="285750" indent="-285750">
              <a:buFont typeface="Arial" panose="020B0604020202020204" pitchFamily="34" charset="0"/>
              <a:buChar char="•"/>
            </a:pPr>
            <a:r>
              <a:rPr lang="en-GB" sz="2000" dirty="0"/>
              <a:t>Bargaining</a:t>
            </a:r>
          </a:p>
          <a:p>
            <a:pPr marL="285750" indent="-285750">
              <a:buFont typeface="Arial" panose="020B0604020202020204" pitchFamily="34" charset="0"/>
              <a:buChar char="•"/>
            </a:pPr>
            <a:r>
              <a:rPr lang="en-GB" sz="2000" dirty="0"/>
              <a:t>Depression 	</a:t>
            </a:r>
          </a:p>
          <a:p>
            <a:pPr marL="285750" indent="-285750">
              <a:buFont typeface="Arial" panose="020B0604020202020204" pitchFamily="34" charset="0"/>
              <a:buChar char="•"/>
            </a:pPr>
            <a:r>
              <a:rPr lang="en-GB" sz="2000" dirty="0"/>
              <a:t>Acceptance </a:t>
            </a:r>
          </a:p>
        </p:txBody>
      </p:sp>
      <p:pic>
        <p:nvPicPr>
          <p:cNvPr id="4" name="Bereavement">
            <a:hlinkClick r:id="" action="ppaction://media"/>
            <a:extLst>
              <a:ext uri="{FF2B5EF4-FFF2-40B4-BE49-F238E27FC236}">
                <a16:creationId xmlns:a16="http://schemas.microsoft.com/office/drawing/2014/main" id="{683C301E-1B2F-4DB9-BE7E-29B62CE2B8D6}"/>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711634" y="2480690"/>
            <a:ext cx="487363" cy="487363"/>
          </a:xfrm>
          <a:prstGeom prst="rect">
            <a:avLst/>
          </a:prstGeom>
        </p:spPr>
      </p:pic>
      <p:pic>
        <p:nvPicPr>
          <p:cNvPr id="6" name="Grief">
            <a:hlinkClick r:id="" action="ppaction://media"/>
            <a:extLst>
              <a:ext uri="{FF2B5EF4-FFF2-40B4-BE49-F238E27FC236}">
                <a16:creationId xmlns:a16="http://schemas.microsoft.com/office/drawing/2014/main" id="{93867049-B911-487B-8076-28B52D481060}"/>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4711636" y="3128818"/>
            <a:ext cx="487363" cy="487363"/>
          </a:xfrm>
          <a:prstGeom prst="rect">
            <a:avLst/>
          </a:prstGeom>
        </p:spPr>
      </p:pic>
      <p:pic>
        <p:nvPicPr>
          <p:cNvPr id="7" name="The 5 Stages of greif">
            <a:hlinkClick r:id="" action="ppaction://media"/>
            <a:extLst>
              <a:ext uri="{FF2B5EF4-FFF2-40B4-BE49-F238E27FC236}">
                <a16:creationId xmlns:a16="http://schemas.microsoft.com/office/drawing/2014/main" id="{0701B6FE-84EC-4050-B82C-0CA8EEA26D30}"/>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711634" y="3779611"/>
            <a:ext cx="487363" cy="487363"/>
          </a:xfrm>
          <a:prstGeom prst="rect">
            <a:avLst/>
          </a:prstGeom>
        </p:spPr>
      </p:pic>
      <p:pic>
        <p:nvPicPr>
          <p:cNvPr id="16" name="Recorded Sound">
            <a:hlinkClick r:id="" action="ppaction://media"/>
            <a:extLst>
              <a:ext uri="{FF2B5EF4-FFF2-40B4-BE49-F238E27FC236}">
                <a16:creationId xmlns:a16="http://schemas.microsoft.com/office/drawing/2014/main" id="{F460D7DB-7D5D-4791-A679-F4E999E8462C}"/>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4711634" y="4427739"/>
            <a:ext cx="487363" cy="487363"/>
          </a:xfrm>
          <a:prstGeom prst="rect">
            <a:avLst/>
          </a:prstGeom>
        </p:spPr>
      </p:pic>
      <p:pic>
        <p:nvPicPr>
          <p:cNvPr id="18" name="Recorded Sound">
            <a:hlinkClick r:id="" action="ppaction://media"/>
            <a:extLst>
              <a:ext uri="{FF2B5EF4-FFF2-40B4-BE49-F238E27FC236}">
                <a16:creationId xmlns:a16="http://schemas.microsoft.com/office/drawing/2014/main" id="{7F6BBD2B-5B22-4649-B3D5-21B0C71D055B}"/>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4731533" y="5075867"/>
            <a:ext cx="487363" cy="487363"/>
          </a:xfrm>
          <a:prstGeom prst="rect">
            <a:avLst/>
          </a:prstGeom>
        </p:spPr>
      </p:pic>
      <p:sp>
        <p:nvSpPr>
          <p:cNvPr id="46" name="TextBox 45">
            <a:extLst>
              <a:ext uri="{FF2B5EF4-FFF2-40B4-BE49-F238E27FC236}">
                <a16:creationId xmlns:a16="http://schemas.microsoft.com/office/drawing/2014/main" id="{60A67F50-BAFE-40C2-9088-6CD399BAB912}"/>
              </a:ext>
            </a:extLst>
          </p:cNvPr>
          <p:cNvSpPr txBox="1"/>
          <p:nvPr/>
        </p:nvSpPr>
        <p:spPr>
          <a:xfrm>
            <a:off x="-305" y="5953629"/>
            <a:ext cx="6096000" cy="900246"/>
          </a:xfrm>
          <a:prstGeom prst="rect">
            <a:avLst/>
          </a:prstGeom>
          <a:noFill/>
        </p:spPr>
        <p:txBody>
          <a:bodyPr wrap="square">
            <a:spAutoFit/>
          </a:bodyPr>
          <a:lstStyle/>
          <a:p>
            <a:r>
              <a:rPr lang="en-GB" sz="1050" dirty="0"/>
              <a:t>(Holland &amp; Legg, 2018)</a:t>
            </a:r>
          </a:p>
          <a:p>
            <a:r>
              <a:rPr lang="en-GB" sz="1050" dirty="0"/>
              <a:t>(Clarke, 2020)</a:t>
            </a:r>
          </a:p>
          <a:p>
            <a:r>
              <a:rPr lang="en-GB" sz="1050" dirty="0"/>
              <a:t>(Mind, 2019)</a:t>
            </a:r>
          </a:p>
          <a:p>
            <a:r>
              <a:rPr lang="en-GB" sz="1050" dirty="0"/>
              <a:t>(Morrisey, 2020)</a:t>
            </a:r>
          </a:p>
          <a:p>
            <a:r>
              <a:rPr lang="en-GB" sz="1050" dirty="0"/>
              <a:t>(Family Caregiver Alliance , 2012</a:t>
            </a:r>
            <a:r>
              <a:rPr lang="en-GB" sz="800" dirty="0"/>
              <a:t>)</a:t>
            </a:r>
          </a:p>
        </p:txBody>
      </p:sp>
    </p:spTree>
    <p:extLst>
      <p:ext uri="{BB962C8B-B14F-4D97-AF65-F5344CB8AC3E}">
        <p14:creationId xmlns:p14="http://schemas.microsoft.com/office/powerpoint/2010/main" val="21425797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wipe(down)">
                                      <p:cBhvr>
                                        <p:cTn id="7" dur="500"/>
                                        <p:tgtEl>
                                          <p:spTgt spid="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5">
                                            <p:txEl>
                                              <p:pRg st="1" end="1"/>
                                            </p:txEl>
                                          </p:spTgt>
                                        </p:tgtEl>
                                        <p:attrNameLst>
                                          <p:attrName>style.visibility</p:attrName>
                                        </p:attrNameLst>
                                      </p:cBhvr>
                                      <p:to>
                                        <p:strVal val="visible"/>
                                      </p:to>
                                    </p:set>
                                    <p:animEffect transition="in" filter="fade">
                                      <p:cBhvr>
                                        <p:cTn id="19" dur="500"/>
                                        <p:tgtEl>
                                          <p:spTgt spid="3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5">
                                            <p:txEl>
                                              <p:pRg st="2" end="2"/>
                                            </p:txEl>
                                          </p:spTgt>
                                        </p:tgtEl>
                                        <p:attrNameLst>
                                          <p:attrName>style.visibility</p:attrName>
                                        </p:attrNameLst>
                                      </p:cBhvr>
                                      <p:to>
                                        <p:strVal val="visible"/>
                                      </p:to>
                                    </p:set>
                                    <p:animEffect transition="in" filter="fade">
                                      <p:cBhvr>
                                        <p:cTn id="24" dur="500"/>
                                        <p:tgtEl>
                                          <p:spTgt spid="3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5">
                                            <p:txEl>
                                              <p:pRg st="3" end="3"/>
                                            </p:txEl>
                                          </p:spTgt>
                                        </p:tgtEl>
                                        <p:attrNameLst>
                                          <p:attrName>style.visibility</p:attrName>
                                        </p:attrNameLst>
                                      </p:cBhvr>
                                      <p:to>
                                        <p:strVal val="visible"/>
                                      </p:to>
                                    </p:set>
                                    <p:animEffect transition="in" filter="fade">
                                      <p:cBhvr>
                                        <p:cTn id="29" dur="500"/>
                                        <p:tgtEl>
                                          <p:spTgt spid="3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5">
                                            <p:txEl>
                                              <p:pRg st="4" end="4"/>
                                            </p:txEl>
                                          </p:spTgt>
                                        </p:tgtEl>
                                        <p:attrNameLst>
                                          <p:attrName>style.visibility</p:attrName>
                                        </p:attrNameLst>
                                      </p:cBhvr>
                                      <p:to>
                                        <p:strVal val="visible"/>
                                      </p:to>
                                    </p:set>
                                    <p:animEffect transition="in" filter="fade">
                                      <p:cBhvr>
                                        <p:cTn id="34" dur="500"/>
                                        <p:tgtEl>
                                          <p:spTgt spid="3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5">
                                            <p:txEl>
                                              <p:pRg st="5" end="5"/>
                                            </p:txEl>
                                          </p:spTgt>
                                        </p:tgtEl>
                                        <p:attrNameLst>
                                          <p:attrName>style.visibility</p:attrName>
                                        </p:attrNameLst>
                                      </p:cBhvr>
                                      <p:to>
                                        <p:strVal val="visible"/>
                                      </p:to>
                                    </p:set>
                                    <p:animEffect transition="in" filter="fade">
                                      <p:cBhvr>
                                        <p:cTn id="39" dur="500"/>
                                        <p:tgtEl>
                                          <p:spTgt spid="35">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5">
                                            <p:txEl>
                                              <p:pRg st="6" end="6"/>
                                            </p:txEl>
                                          </p:spTgt>
                                        </p:tgtEl>
                                        <p:attrNameLst>
                                          <p:attrName>style.visibility</p:attrName>
                                        </p:attrNameLst>
                                      </p:cBhvr>
                                      <p:to>
                                        <p:strVal val="visible"/>
                                      </p:to>
                                    </p:set>
                                    <p:animEffect transition="in" filter="fade">
                                      <p:cBhvr>
                                        <p:cTn id="44" dur="500"/>
                                        <p:tgtEl>
                                          <p:spTgt spid="35">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21" presetClass="entr" presetSubtype="1"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wheel(1)">
                                      <p:cBhvr>
                                        <p:cTn id="56" dur="2000"/>
                                        <p:tgtEl>
                                          <p:spTgt spid="7"/>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80">
                                          <p:stCondLst>
                                            <p:cond delay="0"/>
                                          </p:stCondLst>
                                        </p:cTn>
                                        <p:tgtEl>
                                          <p:spTgt spid="16"/>
                                        </p:tgtEl>
                                      </p:cBhvr>
                                    </p:animEffect>
                                    <p:anim calcmode="lin" valueType="num">
                                      <p:cBhvr>
                                        <p:cTn id="6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67" dur="26">
                                          <p:stCondLst>
                                            <p:cond delay="650"/>
                                          </p:stCondLst>
                                        </p:cTn>
                                        <p:tgtEl>
                                          <p:spTgt spid="16"/>
                                        </p:tgtEl>
                                      </p:cBhvr>
                                      <p:to x="100000" y="60000"/>
                                    </p:animScale>
                                    <p:animScale>
                                      <p:cBhvr>
                                        <p:cTn id="68" dur="166" decel="50000">
                                          <p:stCondLst>
                                            <p:cond delay="676"/>
                                          </p:stCondLst>
                                        </p:cTn>
                                        <p:tgtEl>
                                          <p:spTgt spid="16"/>
                                        </p:tgtEl>
                                      </p:cBhvr>
                                      <p:to x="100000" y="100000"/>
                                    </p:animScale>
                                    <p:animScale>
                                      <p:cBhvr>
                                        <p:cTn id="69" dur="26">
                                          <p:stCondLst>
                                            <p:cond delay="1312"/>
                                          </p:stCondLst>
                                        </p:cTn>
                                        <p:tgtEl>
                                          <p:spTgt spid="16"/>
                                        </p:tgtEl>
                                      </p:cBhvr>
                                      <p:to x="100000" y="80000"/>
                                    </p:animScale>
                                    <p:animScale>
                                      <p:cBhvr>
                                        <p:cTn id="70" dur="166" decel="50000">
                                          <p:stCondLst>
                                            <p:cond delay="1338"/>
                                          </p:stCondLst>
                                        </p:cTn>
                                        <p:tgtEl>
                                          <p:spTgt spid="16"/>
                                        </p:tgtEl>
                                      </p:cBhvr>
                                      <p:to x="100000" y="100000"/>
                                    </p:animScale>
                                    <p:animScale>
                                      <p:cBhvr>
                                        <p:cTn id="71" dur="26">
                                          <p:stCondLst>
                                            <p:cond delay="1642"/>
                                          </p:stCondLst>
                                        </p:cTn>
                                        <p:tgtEl>
                                          <p:spTgt spid="16"/>
                                        </p:tgtEl>
                                      </p:cBhvr>
                                      <p:to x="100000" y="90000"/>
                                    </p:animScale>
                                    <p:animScale>
                                      <p:cBhvr>
                                        <p:cTn id="72" dur="166" decel="50000">
                                          <p:stCondLst>
                                            <p:cond delay="1668"/>
                                          </p:stCondLst>
                                        </p:cTn>
                                        <p:tgtEl>
                                          <p:spTgt spid="16"/>
                                        </p:tgtEl>
                                      </p:cBhvr>
                                      <p:to x="100000" y="100000"/>
                                    </p:animScale>
                                    <p:animScale>
                                      <p:cBhvr>
                                        <p:cTn id="73" dur="26">
                                          <p:stCondLst>
                                            <p:cond delay="1808"/>
                                          </p:stCondLst>
                                        </p:cTn>
                                        <p:tgtEl>
                                          <p:spTgt spid="16"/>
                                        </p:tgtEl>
                                      </p:cBhvr>
                                      <p:to x="100000" y="95000"/>
                                    </p:animScale>
                                    <p:animScale>
                                      <p:cBhvr>
                                        <p:cTn id="74" dur="166" decel="50000">
                                          <p:stCondLst>
                                            <p:cond delay="1834"/>
                                          </p:stCondLst>
                                        </p:cTn>
                                        <p:tgtEl>
                                          <p:spTgt spid="16"/>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Effect transition="in" filter="wipe(down)">
                                      <p:cBhvr>
                                        <p:cTn id="7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0" fill="hold" display="0">
                  <p:stCondLst>
                    <p:cond delay="indefinite"/>
                  </p:stCondLst>
                  <p:endCondLst>
                    <p:cond evt="onStopAudio" delay="0">
                      <p:tgtEl>
                        <p:sldTgt/>
                      </p:tgtEl>
                    </p:cond>
                  </p:endCondLst>
                </p:cTn>
                <p:tgtEl>
                  <p:spTgt spid="4"/>
                </p:tgtEl>
              </p:cMediaNode>
            </p:audio>
            <p:audio>
              <p:cMediaNode vol="80000">
                <p:cTn id="81" fill="hold" display="0">
                  <p:stCondLst>
                    <p:cond delay="indefinite"/>
                  </p:stCondLst>
                  <p:endCondLst>
                    <p:cond evt="onStopAudio" delay="0">
                      <p:tgtEl>
                        <p:sldTgt/>
                      </p:tgtEl>
                    </p:cond>
                  </p:endCondLst>
                </p:cTn>
                <p:tgtEl>
                  <p:spTgt spid="6"/>
                </p:tgtEl>
              </p:cMediaNode>
            </p:audio>
            <p:audio>
              <p:cMediaNode vol="80000">
                <p:cTn id="82" fill="hold" display="0">
                  <p:stCondLst>
                    <p:cond delay="indefinite"/>
                  </p:stCondLst>
                  <p:endCondLst>
                    <p:cond evt="onStopAudio" delay="0">
                      <p:tgtEl>
                        <p:sldTgt/>
                      </p:tgtEl>
                    </p:cond>
                  </p:endCondLst>
                </p:cTn>
                <p:tgtEl>
                  <p:spTgt spid="7"/>
                </p:tgtEl>
              </p:cMediaNode>
            </p:audio>
            <p:audio>
              <p:cMediaNode vol="80000">
                <p:cTn id="83" fill="hold" display="0">
                  <p:stCondLst>
                    <p:cond delay="indefinite"/>
                  </p:stCondLst>
                  <p:endCondLst>
                    <p:cond evt="onStopAudio" delay="0">
                      <p:tgtEl>
                        <p:sldTgt/>
                      </p:tgtEl>
                    </p:cond>
                  </p:endCondLst>
                </p:cTn>
                <p:tgtEl>
                  <p:spTgt spid="16"/>
                </p:tgtEl>
              </p:cMediaNode>
            </p:audio>
            <p:audio>
              <p:cMediaNode vol="80000">
                <p:cTn id="84"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5DB8F-6748-4A46-A187-9D32C871F48B}"/>
              </a:ext>
            </a:extLst>
          </p:cNvPr>
          <p:cNvPicPr>
            <a:picLocks noChangeAspect="1"/>
          </p:cNvPicPr>
          <p:nvPr/>
        </p:nvPicPr>
        <p:blipFill>
          <a:blip r:embed="rId9"/>
          <a:stretch>
            <a:fillRect/>
          </a:stretch>
        </p:blipFill>
        <p:spPr>
          <a:xfrm>
            <a:off x="7330190" y="35557"/>
            <a:ext cx="4861810" cy="6858000"/>
          </a:xfrm>
          <a:prstGeom prst="rect">
            <a:avLst/>
          </a:prstGeom>
        </p:spPr>
      </p:pic>
      <p:sp>
        <p:nvSpPr>
          <p:cNvPr id="3" name="Title 2">
            <a:extLst>
              <a:ext uri="{FF2B5EF4-FFF2-40B4-BE49-F238E27FC236}">
                <a16:creationId xmlns:a16="http://schemas.microsoft.com/office/drawing/2014/main" id="{46CED01F-10C3-4373-B118-66A7B05A0B76}"/>
              </a:ext>
            </a:extLst>
          </p:cNvPr>
          <p:cNvSpPr>
            <a:spLocks noGrp="1"/>
          </p:cNvSpPr>
          <p:nvPr>
            <p:ph type="title"/>
          </p:nvPr>
        </p:nvSpPr>
        <p:spPr>
          <a:xfrm>
            <a:off x="103301" y="547768"/>
            <a:ext cx="9993378" cy="1345269"/>
          </a:xfrm>
        </p:spPr>
        <p:txBody>
          <a:bodyPr>
            <a:normAutofit/>
          </a:bodyPr>
          <a:lstStyle/>
          <a:p>
            <a:r>
              <a:rPr lang="en-GB" sz="2800" dirty="0"/>
              <a:t>Impact of Bereavement </a:t>
            </a:r>
          </a:p>
        </p:txBody>
      </p:sp>
      <p:sp>
        <p:nvSpPr>
          <p:cNvPr id="4" name="Content Placeholder 3">
            <a:extLst>
              <a:ext uri="{FF2B5EF4-FFF2-40B4-BE49-F238E27FC236}">
                <a16:creationId xmlns:a16="http://schemas.microsoft.com/office/drawing/2014/main" id="{BFD7F19B-07FC-4BC1-AAA1-098F11E60742}"/>
              </a:ext>
            </a:extLst>
          </p:cNvPr>
          <p:cNvSpPr>
            <a:spLocks noGrp="1"/>
          </p:cNvSpPr>
          <p:nvPr>
            <p:ph idx="1"/>
          </p:nvPr>
        </p:nvSpPr>
        <p:spPr>
          <a:xfrm>
            <a:off x="103300" y="2138595"/>
            <a:ext cx="8770571" cy="3651504"/>
          </a:xfrm>
        </p:spPr>
        <p:txBody>
          <a:bodyPr/>
          <a:lstStyle/>
          <a:p>
            <a:pPr lvl="1"/>
            <a:r>
              <a:rPr lang="en-GB" sz="2000" dirty="0"/>
              <a:t>Loneliness </a:t>
            </a:r>
          </a:p>
          <a:p>
            <a:pPr marL="742950" lvl="1" indent="-285750"/>
            <a:r>
              <a:rPr lang="en-GB" sz="2000" dirty="0"/>
              <a:t>70% - 86% of Widows</a:t>
            </a:r>
          </a:p>
          <a:p>
            <a:pPr marL="742950" lvl="1" indent="-285750"/>
            <a:r>
              <a:rPr lang="en-GB" sz="2000" dirty="0"/>
              <a:t>Risk Factor for Depression </a:t>
            </a:r>
          </a:p>
          <a:p>
            <a:pPr marL="742950" lvl="1" indent="-285750"/>
            <a:r>
              <a:rPr lang="en-GB" sz="2000" dirty="0"/>
              <a:t>Campaign to End Loneliness</a:t>
            </a:r>
          </a:p>
          <a:p>
            <a:pPr marL="742950" lvl="1" indent="-285750"/>
            <a:r>
              <a:rPr lang="en-GB" sz="2000" dirty="0"/>
              <a:t>9 out of 10</a:t>
            </a:r>
          </a:p>
          <a:p>
            <a:pPr marL="742950" lvl="1" indent="-285750"/>
            <a:r>
              <a:rPr lang="en-GB" sz="2000" dirty="0"/>
              <a:t>With about 2/3s in Pembrokeshire and Carmarthenshire </a:t>
            </a:r>
          </a:p>
          <a:p>
            <a:pPr marL="742950" lvl="1" indent="-285750"/>
            <a:r>
              <a:rPr lang="en-GB" sz="2000" dirty="0"/>
              <a:t>80% of over 65’s don’t want to admit they are lonely </a:t>
            </a:r>
          </a:p>
          <a:p>
            <a:endParaRPr lang="en-GB" sz="2000" dirty="0"/>
          </a:p>
          <a:p>
            <a:pPr marL="285750" indent="-285750">
              <a:buFont typeface="Arial" panose="020B0604020202020204" pitchFamily="34" charset="0"/>
              <a:buChar char="•"/>
            </a:pPr>
            <a:endParaRPr lang="en-GB" dirty="0"/>
          </a:p>
        </p:txBody>
      </p:sp>
      <p:pic>
        <p:nvPicPr>
          <p:cNvPr id="6" name="Recorded Sound">
            <a:hlinkClick r:id="" action="ppaction://media"/>
            <a:extLst>
              <a:ext uri="{FF2B5EF4-FFF2-40B4-BE49-F238E27FC236}">
                <a16:creationId xmlns:a16="http://schemas.microsoft.com/office/drawing/2014/main" id="{02DAF088-EAE1-45FA-8521-AEE4096434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87636" y="2238574"/>
            <a:ext cx="487363" cy="487363"/>
          </a:xfrm>
          <a:prstGeom prst="rect">
            <a:avLst/>
          </a:prstGeom>
        </p:spPr>
      </p:pic>
      <p:pic>
        <p:nvPicPr>
          <p:cNvPr id="7" name="Loneliness and grief">
            <a:hlinkClick r:id="" action="ppaction://media"/>
            <a:extLst>
              <a:ext uri="{FF2B5EF4-FFF2-40B4-BE49-F238E27FC236}">
                <a16:creationId xmlns:a16="http://schemas.microsoft.com/office/drawing/2014/main" id="{32389B0C-1573-494D-A4ED-33C1B6D29E71}"/>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587635" y="2937754"/>
            <a:ext cx="487363" cy="487363"/>
          </a:xfrm>
          <a:prstGeom prst="rect">
            <a:avLst/>
          </a:prstGeom>
        </p:spPr>
      </p:pic>
      <p:pic>
        <p:nvPicPr>
          <p:cNvPr id="8" name="Recorded Sound">
            <a:hlinkClick r:id="" action="ppaction://media"/>
            <a:extLst>
              <a:ext uri="{FF2B5EF4-FFF2-40B4-BE49-F238E27FC236}">
                <a16:creationId xmlns:a16="http://schemas.microsoft.com/office/drawing/2014/main" id="{29049F55-6A6C-4A60-9491-2F6E27725910}"/>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587634" y="3664746"/>
            <a:ext cx="487363" cy="487363"/>
          </a:xfrm>
          <a:prstGeom prst="rect">
            <a:avLst/>
          </a:prstGeom>
        </p:spPr>
      </p:pic>
      <p:sp>
        <p:nvSpPr>
          <p:cNvPr id="10" name="TextBox 9">
            <a:extLst>
              <a:ext uri="{FF2B5EF4-FFF2-40B4-BE49-F238E27FC236}">
                <a16:creationId xmlns:a16="http://schemas.microsoft.com/office/drawing/2014/main" id="{3AD2461A-FD47-49F0-A252-1A4FE653CC29}"/>
              </a:ext>
            </a:extLst>
          </p:cNvPr>
          <p:cNvSpPr txBox="1"/>
          <p:nvPr/>
        </p:nvSpPr>
        <p:spPr>
          <a:xfrm>
            <a:off x="0" y="6154893"/>
            <a:ext cx="6096000" cy="738664"/>
          </a:xfrm>
          <a:prstGeom prst="rect">
            <a:avLst/>
          </a:prstGeom>
          <a:noFill/>
        </p:spPr>
        <p:txBody>
          <a:bodyPr wrap="square">
            <a:spAutoFit/>
          </a:bodyPr>
          <a:lstStyle/>
          <a:p>
            <a:r>
              <a:rPr lang="en-GB" sz="1050" dirty="0"/>
              <a:t>(The Campaign to End Loneliness, 2017)</a:t>
            </a:r>
          </a:p>
          <a:p>
            <a:r>
              <a:rPr lang="en-GB" sz="1050" dirty="0"/>
              <a:t>(Mushtag, et al., 2014)</a:t>
            </a:r>
          </a:p>
          <a:p>
            <a:r>
              <a:rPr lang="en-GB" sz="1050" dirty="0"/>
              <a:t>(Utz, et al., 2014)</a:t>
            </a:r>
          </a:p>
          <a:p>
            <a:r>
              <a:rPr lang="en-GB" sz="1050" dirty="0"/>
              <a:t>(Doka, 2019)</a:t>
            </a:r>
          </a:p>
        </p:txBody>
      </p:sp>
    </p:spTree>
    <p:extLst>
      <p:ext uri="{BB962C8B-B14F-4D97-AF65-F5344CB8AC3E}">
        <p14:creationId xmlns:p14="http://schemas.microsoft.com/office/powerpoint/2010/main" val="3712806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heel(1)">
                                      <p:cBhvr>
                                        <p:cTn id="20" dur="20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heel(1)">
                                      <p:cBhvr>
                                        <p:cTn id="25" dur="20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par>
                                <p:cTn id="31" presetID="21" presetClass="entr" presetSubtype="1"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wheel(1)">
                                      <p:cBhvr>
                                        <p:cTn id="33" dur="2000"/>
                                        <p:tgtEl>
                                          <p:spTgt spid="4">
                                            <p:txEl>
                                              <p:pRg st="2" end="2"/>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Effect transition="in" filter="wheel(1)">
                                      <p:cBhvr>
                                        <p:cTn id="36" dur="2000"/>
                                        <p:tgtEl>
                                          <p:spTgt spid="4">
                                            <p:txEl>
                                              <p:pRg st="3" end="3"/>
                                            </p:txEl>
                                          </p:spTgt>
                                        </p:tgtEl>
                                      </p:cBhvr>
                                    </p:animEffect>
                                  </p:childTnLst>
                                </p:cTn>
                              </p:par>
                              <p:par>
                                <p:cTn id="37" presetID="21" presetClass="entr" presetSubtype="1"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wheel(1)">
                                      <p:cBhvr>
                                        <p:cTn id="39" dur="2000"/>
                                        <p:tgtEl>
                                          <p:spTgt spid="4">
                                            <p:txEl>
                                              <p:pRg st="4" end="4"/>
                                            </p:txEl>
                                          </p:spTgt>
                                        </p:tgtEl>
                                      </p:cBhvr>
                                    </p:animEffect>
                                  </p:childTnLst>
                                </p:cTn>
                              </p:par>
                              <p:par>
                                <p:cTn id="40" presetID="21" presetClass="entr" presetSubtype="1" fill="hold" nodeType="with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wheel(1)">
                                      <p:cBhvr>
                                        <p:cTn id="42" dur="2000"/>
                                        <p:tgtEl>
                                          <p:spTgt spid="4">
                                            <p:txEl>
                                              <p:pRg st="5" end="5"/>
                                            </p:txEl>
                                          </p:spTgt>
                                        </p:tgtEl>
                                      </p:cBhvr>
                                    </p:animEffect>
                                  </p:childTnLst>
                                </p:cTn>
                              </p:par>
                              <p:par>
                                <p:cTn id="43" presetID="21" presetClass="entr" presetSubtype="1" fill="hold" nodeType="with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wheel(1)">
                                      <p:cBhvr>
                                        <p:cTn id="45" dur="20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8"/>
                                        </p:tgtEl>
                                        <p:attrNameLst>
                                          <p:attrName>style.visibility</p:attrName>
                                        </p:attrNameLst>
                                      </p:cBhvr>
                                      <p:to>
                                        <p:strVal val="visible"/>
                                      </p:to>
                                    </p:set>
                                    <p:anim calcmode="lin" valueType="num">
                                      <p:cBhvr>
                                        <p:cTn id="50" dur="1000" fill="hold"/>
                                        <p:tgtEl>
                                          <p:spTgt spid="8"/>
                                        </p:tgtEl>
                                        <p:attrNameLst>
                                          <p:attrName>ppt_w</p:attrName>
                                        </p:attrNameLst>
                                      </p:cBhvr>
                                      <p:tavLst>
                                        <p:tav tm="0">
                                          <p:val>
                                            <p:fltVal val="0"/>
                                          </p:val>
                                        </p:tav>
                                        <p:tav tm="100000">
                                          <p:val>
                                            <p:strVal val="#ppt_w"/>
                                          </p:val>
                                        </p:tav>
                                      </p:tavLst>
                                    </p:anim>
                                    <p:anim calcmode="lin" valueType="num">
                                      <p:cBhvr>
                                        <p:cTn id="51" dur="1000" fill="hold"/>
                                        <p:tgtEl>
                                          <p:spTgt spid="8"/>
                                        </p:tgtEl>
                                        <p:attrNameLst>
                                          <p:attrName>ppt_h</p:attrName>
                                        </p:attrNameLst>
                                      </p:cBhvr>
                                      <p:tavLst>
                                        <p:tav tm="0">
                                          <p:val>
                                            <p:fltVal val="0"/>
                                          </p:val>
                                        </p:tav>
                                        <p:tav tm="100000">
                                          <p:val>
                                            <p:strVal val="#ppt_h"/>
                                          </p:val>
                                        </p:tav>
                                      </p:tavLst>
                                    </p:anim>
                                    <p:anim calcmode="lin" valueType="num">
                                      <p:cBhvr>
                                        <p:cTn id="52" dur="1000" fill="hold"/>
                                        <p:tgtEl>
                                          <p:spTgt spid="8"/>
                                        </p:tgtEl>
                                        <p:attrNameLst>
                                          <p:attrName>style.rotation</p:attrName>
                                        </p:attrNameLst>
                                      </p:cBhvr>
                                      <p:tavLst>
                                        <p:tav tm="0">
                                          <p:val>
                                            <p:fltVal val="90"/>
                                          </p:val>
                                        </p:tav>
                                        <p:tav tm="100000">
                                          <p:val>
                                            <p:fltVal val="0"/>
                                          </p:val>
                                        </p:tav>
                                      </p:tavLst>
                                    </p:anim>
                                    <p:animEffect transition="in" filter="fade">
                                      <p:cBhvr>
                                        <p:cTn id="5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8"/>
                </p:tgtEl>
              </p:cMediaNode>
            </p:audi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FED60B-AD28-4615-B56C-BCE18B00F4B9}"/>
              </a:ext>
            </a:extLst>
          </p:cNvPr>
          <p:cNvPicPr>
            <a:picLocks noChangeAspect="1"/>
          </p:cNvPicPr>
          <p:nvPr/>
        </p:nvPicPr>
        <p:blipFill rotWithShape="1">
          <a:blip r:embed="rId4"/>
          <a:srcRect t="7697" r="20426" b="1394"/>
          <a:stretch/>
        </p:blipFill>
        <p:spPr>
          <a:xfrm>
            <a:off x="3523488" y="10"/>
            <a:ext cx="8668512" cy="6857990"/>
          </a:xfrm>
          <a:prstGeom prst="rect">
            <a:avLst/>
          </a:prstGeom>
        </p:spPr>
      </p:pic>
      <p:sp>
        <p:nvSpPr>
          <p:cNvPr id="2" name="TextBox 1">
            <a:extLst>
              <a:ext uri="{FF2B5EF4-FFF2-40B4-BE49-F238E27FC236}">
                <a16:creationId xmlns:a16="http://schemas.microsoft.com/office/drawing/2014/main" id="{C7DD217C-EEF2-4D6F-A469-A83FDFC12400}"/>
              </a:ext>
            </a:extLst>
          </p:cNvPr>
          <p:cNvSpPr txBox="1"/>
          <p:nvPr/>
        </p:nvSpPr>
        <p:spPr>
          <a:xfrm>
            <a:off x="477981" y="1122363"/>
            <a:ext cx="402336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800" dirty="0">
                <a:latin typeface="+mj-lt"/>
                <a:ea typeface="+mj-ea"/>
                <a:cs typeface="+mj-cs"/>
              </a:rPr>
              <a:t>Campaign Approach</a:t>
            </a:r>
          </a:p>
        </p:txBody>
      </p:sp>
      <p:pic>
        <p:nvPicPr>
          <p:cNvPr id="4" name="Recorded Sound">
            <a:hlinkClick r:id="" action="ppaction://media"/>
            <a:extLst>
              <a:ext uri="{FF2B5EF4-FFF2-40B4-BE49-F238E27FC236}">
                <a16:creationId xmlns:a16="http://schemas.microsoft.com/office/drawing/2014/main" id="{096B1132-B009-48BD-A542-35C7C8009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84325" y="4489450"/>
            <a:ext cx="487363" cy="487363"/>
          </a:xfrm>
          <a:prstGeom prst="rect">
            <a:avLst/>
          </a:prstGeom>
        </p:spPr>
      </p:pic>
    </p:spTree>
    <p:extLst>
      <p:ext uri="{BB962C8B-B14F-4D97-AF65-F5344CB8AC3E}">
        <p14:creationId xmlns:p14="http://schemas.microsoft.com/office/powerpoint/2010/main" val="223542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6A3585-3EC5-403E-9AD4-DA1BCAD25F11}"/>
              </a:ext>
            </a:extLst>
          </p:cNvPr>
          <p:cNvPicPr>
            <a:picLocks noChangeAspect="1"/>
          </p:cNvPicPr>
          <p:nvPr/>
        </p:nvPicPr>
        <p:blipFill rotWithShape="1">
          <a:blip r:embed="rId12">
            <a:alphaModFix/>
          </a:blip>
          <a:srcRect l="24559" r="22995"/>
          <a:stretch/>
        </p:blipFill>
        <p:spPr>
          <a:xfrm>
            <a:off x="5816593" y="-457190"/>
            <a:ext cx="6394152" cy="6857990"/>
          </a:xfrm>
          <a:prstGeom prst="rect">
            <a:avLst/>
          </a:prstGeom>
        </p:spPr>
      </p:pic>
      <p:sp>
        <p:nvSpPr>
          <p:cNvPr id="2" name="Title 1">
            <a:extLst>
              <a:ext uri="{FF2B5EF4-FFF2-40B4-BE49-F238E27FC236}">
                <a16:creationId xmlns:a16="http://schemas.microsoft.com/office/drawing/2014/main" id="{6F04BCE0-5D91-47C5-ACD9-187D4EE89ECB}"/>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Key elements</a:t>
            </a:r>
          </a:p>
        </p:txBody>
      </p:sp>
      <p:sp>
        <p:nvSpPr>
          <p:cNvPr id="3" name="Content Placeholder 2">
            <a:extLst>
              <a:ext uri="{FF2B5EF4-FFF2-40B4-BE49-F238E27FC236}">
                <a16:creationId xmlns:a16="http://schemas.microsoft.com/office/drawing/2014/main" id="{1995FA0E-B4A6-45D8-8767-1D615559FD06}"/>
              </a:ext>
            </a:extLst>
          </p:cNvPr>
          <p:cNvSpPr>
            <a:spLocks noGrp="1"/>
          </p:cNvSpPr>
          <p:nvPr>
            <p:ph idx="1"/>
          </p:nvPr>
        </p:nvSpPr>
        <p:spPr>
          <a:xfrm>
            <a:off x="804998" y="2272142"/>
            <a:ext cx="4706803" cy="4585857"/>
          </a:xfrm>
        </p:spPr>
        <p:txBody>
          <a:bodyPr anchor="ctr">
            <a:normAutofit/>
          </a:bodyPr>
          <a:lstStyle/>
          <a:p>
            <a:r>
              <a:rPr lang="en-GB" sz="2000" dirty="0">
                <a:solidFill>
                  <a:srgbClr val="000000"/>
                </a:solidFill>
              </a:rPr>
              <a:t>Our vision</a:t>
            </a:r>
          </a:p>
          <a:p>
            <a:pPr marL="0" indent="0">
              <a:buNone/>
            </a:pPr>
            <a:endParaRPr lang="en-GB" sz="2000" dirty="0">
              <a:solidFill>
                <a:srgbClr val="000000"/>
              </a:solidFill>
            </a:endParaRPr>
          </a:p>
          <a:p>
            <a:r>
              <a:rPr lang="en-GB" sz="2000" dirty="0">
                <a:solidFill>
                  <a:srgbClr val="000000"/>
                </a:solidFill>
              </a:rPr>
              <a:t>Theory of change</a:t>
            </a:r>
          </a:p>
          <a:p>
            <a:endParaRPr lang="en-GB" sz="2000" dirty="0">
              <a:solidFill>
                <a:srgbClr val="000000"/>
              </a:solidFill>
            </a:endParaRPr>
          </a:p>
          <a:p>
            <a:r>
              <a:rPr lang="en-GB" sz="2000" dirty="0">
                <a:solidFill>
                  <a:srgbClr val="000000"/>
                </a:solidFill>
              </a:rPr>
              <a:t>Prospective Allies</a:t>
            </a:r>
          </a:p>
          <a:p>
            <a:endParaRPr lang="en-GB" sz="2000" dirty="0">
              <a:solidFill>
                <a:srgbClr val="000000"/>
              </a:solidFill>
            </a:endParaRPr>
          </a:p>
          <a:p>
            <a:r>
              <a:rPr lang="en-GB" sz="2000" dirty="0">
                <a:solidFill>
                  <a:srgbClr val="000000"/>
                </a:solidFill>
              </a:rPr>
              <a:t>Our target audience and communications strategy</a:t>
            </a:r>
          </a:p>
          <a:p>
            <a:pPr marL="0" indent="0">
              <a:buNone/>
            </a:pPr>
            <a:r>
              <a:rPr lang="en-GB" sz="1000" dirty="0">
                <a:solidFill>
                  <a:srgbClr val="000000"/>
                </a:solidFill>
              </a:rPr>
              <a:t>Rosenblatt, (1988),  </a:t>
            </a:r>
            <a:r>
              <a:rPr lang="en-GB" sz="1000" dirty="0" err="1">
                <a:solidFill>
                  <a:srgbClr val="000000"/>
                </a:solidFill>
              </a:rPr>
              <a:t>Klinenberg</a:t>
            </a:r>
            <a:r>
              <a:rPr lang="en-GB" sz="1000" dirty="0">
                <a:solidFill>
                  <a:srgbClr val="000000"/>
                </a:solidFill>
              </a:rPr>
              <a:t>, (2006),  Southey, (2011), Hankins, (2000), Snyder, (2007), Levinson et al, (2018), Kim and So, (2018) Green, Murphy and </a:t>
            </a:r>
            <a:r>
              <a:rPr lang="en-GB" sz="1000" dirty="0" err="1">
                <a:solidFill>
                  <a:srgbClr val="000000"/>
                </a:solidFill>
              </a:rPr>
              <a:t>Gryboski</a:t>
            </a:r>
            <a:r>
              <a:rPr lang="en-GB" sz="1000" dirty="0">
                <a:solidFill>
                  <a:srgbClr val="000000"/>
                </a:solidFill>
              </a:rPr>
              <a:t>, (2020) Henry, (2017)</a:t>
            </a:r>
          </a:p>
        </p:txBody>
      </p:sp>
      <p:pic>
        <p:nvPicPr>
          <p:cNvPr id="4" name="Recorded Sound">
            <a:hlinkClick r:id="" action="ppaction://media"/>
            <a:extLst>
              <a:ext uri="{FF2B5EF4-FFF2-40B4-BE49-F238E27FC236}">
                <a16:creationId xmlns:a16="http://schemas.microsoft.com/office/drawing/2014/main" id="{3F6DE279-2AA6-4A22-84FC-4FE2B48550D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11801" y="1198636"/>
            <a:ext cx="487363" cy="487363"/>
          </a:xfrm>
          <a:prstGeom prst="rect">
            <a:avLst/>
          </a:prstGeom>
        </p:spPr>
      </p:pic>
      <p:pic>
        <p:nvPicPr>
          <p:cNvPr id="6" name="Recorded Sound">
            <a:hlinkClick r:id="" action="ppaction://media"/>
            <a:extLst>
              <a:ext uri="{FF2B5EF4-FFF2-40B4-BE49-F238E27FC236}">
                <a16:creationId xmlns:a16="http://schemas.microsoft.com/office/drawing/2014/main" id="{FE562966-69D1-4208-A95C-F0B8EF5A195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511801" y="2649151"/>
            <a:ext cx="487363" cy="487363"/>
          </a:xfrm>
          <a:prstGeom prst="rect">
            <a:avLst/>
          </a:prstGeom>
        </p:spPr>
      </p:pic>
      <p:pic>
        <p:nvPicPr>
          <p:cNvPr id="7" name="Recorded Sound">
            <a:hlinkClick r:id="" action="ppaction://media"/>
            <a:extLst>
              <a:ext uri="{FF2B5EF4-FFF2-40B4-BE49-F238E27FC236}">
                <a16:creationId xmlns:a16="http://schemas.microsoft.com/office/drawing/2014/main" id="{2AA89895-F10F-47E7-BE3F-8A3FD16D9F1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511801" y="3401454"/>
            <a:ext cx="487363" cy="487363"/>
          </a:xfrm>
          <a:prstGeom prst="rect">
            <a:avLst/>
          </a:prstGeom>
        </p:spPr>
      </p:pic>
      <p:pic>
        <p:nvPicPr>
          <p:cNvPr id="10" name="Recorded Sound">
            <a:hlinkClick r:id="" action="ppaction://media"/>
            <a:extLst>
              <a:ext uri="{FF2B5EF4-FFF2-40B4-BE49-F238E27FC236}">
                <a16:creationId xmlns:a16="http://schemas.microsoft.com/office/drawing/2014/main" id="{88F15395-D1CA-4FEF-814E-5D3230E95BF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5511800" y="4971684"/>
            <a:ext cx="487363" cy="487363"/>
          </a:xfrm>
          <a:prstGeom prst="rect">
            <a:avLst/>
          </a:prstGeom>
        </p:spPr>
      </p:pic>
      <p:pic>
        <p:nvPicPr>
          <p:cNvPr id="11" name="Recorded Sound">
            <a:hlinkClick r:id="" action="ppaction://media"/>
            <a:extLst>
              <a:ext uri="{FF2B5EF4-FFF2-40B4-BE49-F238E27FC236}">
                <a16:creationId xmlns:a16="http://schemas.microsoft.com/office/drawing/2014/main" id="{00DBFF2F-239A-4E37-843D-8F3AF7427B6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5511800" y="4186569"/>
            <a:ext cx="487363" cy="487363"/>
          </a:xfrm>
          <a:prstGeom prst="rect">
            <a:avLst/>
          </a:prstGeom>
        </p:spPr>
      </p:pic>
    </p:spTree>
    <p:extLst>
      <p:ext uri="{BB962C8B-B14F-4D97-AF65-F5344CB8AC3E}">
        <p14:creationId xmlns:p14="http://schemas.microsoft.com/office/powerpoint/2010/main" val="357806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5784" fill="hold"/>
                                        <p:tgtEl>
                                          <p:spTgt spid="4"/>
                                        </p:tgtEl>
                                      </p:cBhvr>
                                    </p:cmd>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29151" fill="hold"/>
                                        <p:tgtEl>
                                          <p:spTgt spid="6"/>
                                        </p:tgtEl>
                                      </p:cBhvr>
                                    </p:cmd>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25993" fill="hold"/>
                                        <p:tgtEl>
                                          <p:spTgt spid="7"/>
                                        </p:tgtEl>
                                      </p:cBhvr>
                                    </p:cmd>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278829" fill="hold"/>
                                        <p:tgtEl>
                                          <p:spTgt spid="10"/>
                                        </p:tgtEl>
                                      </p:cBhvr>
                                    </p:cmd>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384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4"/>
                </p:tgtEl>
              </p:cMediaNode>
            </p:audio>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10"/>
                </p:tgtEl>
              </p:cMediaNode>
            </p:audio>
            <p:audio>
              <p:cMediaNode vol="80000">
                <p:cTn id="5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a:extLst>
              <a:ext uri="{FF2B5EF4-FFF2-40B4-BE49-F238E27FC236}">
                <a16:creationId xmlns:a16="http://schemas.microsoft.com/office/drawing/2014/main" id="{44B97F13-8CFC-44E3-85B4-8BAB7789482B}"/>
              </a:ext>
            </a:extLst>
          </p:cNvPr>
          <p:cNvPicPr>
            <a:picLocks noChangeAspect="1"/>
          </p:cNvPicPr>
          <p:nvPr/>
        </p:nvPicPr>
        <p:blipFill rotWithShape="1">
          <a:blip r:embed="rId4">
            <a:alphaModFix/>
          </a:blip>
          <a:srcRect l="42660"/>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2A5F0A92-E29D-4F66-8C32-A116774B9C5B}"/>
              </a:ext>
            </a:extLst>
          </p:cNvPr>
          <p:cNvSpPr>
            <a:spLocks noGrp="1"/>
          </p:cNvSpPr>
          <p:nvPr>
            <p:ph type="title"/>
          </p:nvPr>
        </p:nvSpPr>
        <p:spPr>
          <a:xfrm>
            <a:off x="804998" y="798445"/>
            <a:ext cx="4803636" cy="1311664"/>
          </a:xfrm>
        </p:spPr>
        <p:txBody>
          <a:bodyPr>
            <a:normAutofit/>
          </a:bodyPr>
          <a:lstStyle/>
          <a:p>
            <a:r>
              <a:rPr lang="en-GB">
                <a:solidFill>
                  <a:srgbClr val="000000"/>
                </a:solidFill>
              </a:rPr>
              <a:t>Methods for measuring Success</a:t>
            </a:r>
          </a:p>
        </p:txBody>
      </p:sp>
      <p:sp>
        <p:nvSpPr>
          <p:cNvPr id="17" name="Content Placeholder 2">
            <a:extLst>
              <a:ext uri="{FF2B5EF4-FFF2-40B4-BE49-F238E27FC236}">
                <a16:creationId xmlns:a16="http://schemas.microsoft.com/office/drawing/2014/main" id="{446C76AE-9D36-424B-A7B6-9CF15EA9A81C}"/>
              </a:ext>
            </a:extLst>
          </p:cNvPr>
          <p:cNvSpPr>
            <a:spLocks noGrp="1"/>
          </p:cNvSpPr>
          <p:nvPr>
            <p:ph idx="1"/>
          </p:nvPr>
        </p:nvSpPr>
        <p:spPr>
          <a:xfrm>
            <a:off x="804998" y="2270725"/>
            <a:ext cx="4706803" cy="3788830"/>
          </a:xfrm>
        </p:spPr>
        <p:txBody>
          <a:bodyPr anchor="ctr">
            <a:normAutofit/>
          </a:bodyPr>
          <a:lstStyle/>
          <a:p>
            <a:pPr lvl="1"/>
            <a:r>
              <a:rPr lang="en-GB" sz="1600" dirty="0">
                <a:solidFill>
                  <a:srgbClr val="000000"/>
                </a:solidFill>
              </a:rPr>
              <a:t>The first method that can be used to measure the relevance and success of the campaign is to record the number of potential attendees who respond to invites.</a:t>
            </a:r>
          </a:p>
          <a:p>
            <a:pPr lvl="1"/>
            <a:r>
              <a:rPr lang="en-GB" sz="1600" dirty="0">
                <a:solidFill>
                  <a:srgbClr val="000000"/>
                </a:solidFill>
              </a:rPr>
              <a:t>The second method that can measure the success of the campaign is to analyse to number of responses received. </a:t>
            </a:r>
          </a:p>
          <a:p>
            <a:pPr lvl="1"/>
            <a:r>
              <a:rPr lang="en-GB" sz="1600" dirty="0">
                <a:solidFill>
                  <a:srgbClr val="000000"/>
                </a:solidFill>
              </a:rPr>
              <a:t>The third method that can determinate the success of campaign is to determinate how long people stay on website and the number of pages they view once they visit the site.  </a:t>
            </a:r>
          </a:p>
          <a:p>
            <a:pPr marL="457200" lvl="1" indent="0">
              <a:buNone/>
            </a:pPr>
            <a:endParaRPr lang="en-GB" sz="1600" dirty="0">
              <a:solidFill>
                <a:srgbClr val="000000"/>
              </a:solidFill>
            </a:endParaRPr>
          </a:p>
          <a:p>
            <a:pPr marL="457200" lvl="1" indent="0">
              <a:buNone/>
            </a:pPr>
            <a:r>
              <a:rPr lang="en-GB" sz="1050" dirty="0">
                <a:solidFill>
                  <a:srgbClr val="000000"/>
                </a:solidFill>
              </a:rPr>
              <a:t>Bruhn, M.(2003)</a:t>
            </a:r>
          </a:p>
          <a:p>
            <a:pPr marL="457200" lvl="1" indent="0">
              <a:buNone/>
            </a:pPr>
            <a:r>
              <a:rPr lang="en-GB" sz="1050" dirty="0">
                <a:solidFill>
                  <a:srgbClr val="000000"/>
                </a:solidFill>
              </a:rPr>
              <a:t>Buttle, F. (2009)</a:t>
            </a:r>
          </a:p>
        </p:txBody>
      </p:sp>
      <p:pic>
        <p:nvPicPr>
          <p:cNvPr id="6" name="Recorded Sound">
            <a:hlinkClick r:id="" action="ppaction://media"/>
            <a:extLst>
              <a:ext uri="{FF2B5EF4-FFF2-40B4-BE49-F238E27FC236}">
                <a16:creationId xmlns:a16="http://schemas.microsoft.com/office/drawing/2014/main" id="{18140564-3635-46F8-BD83-D90F2CCABD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613286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4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2245">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B56A-B248-4636-9D9B-4257B2D601FF}"/>
              </a:ext>
            </a:extLst>
          </p:cNvPr>
          <p:cNvSpPr>
            <a:spLocks noGrp="1"/>
          </p:cNvSpPr>
          <p:nvPr>
            <p:ph type="title"/>
          </p:nvPr>
        </p:nvSpPr>
        <p:spPr>
          <a:xfrm>
            <a:off x="285659" y="967778"/>
            <a:ext cx="6891187" cy="1135737"/>
          </a:xfrm>
        </p:spPr>
        <p:txBody>
          <a:bodyPr>
            <a:normAutofit fontScale="90000"/>
          </a:bodyPr>
          <a:lstStyle/>
          <a:p>
            <a:r>
              <a:rPr lang="en-GB" dirty="0"/>
              <a:t>How we plan to measure the success </a:t>
            </a:r>
          </a:p>
        </p:txBody>
      </p:sp>
      <p:sp>
        <p:nvSpPr>
          <p:cNvPr id="26" name="Content Placeholder 2">
            <a:extLst>
              <a:ext uri="{FF2B5EF4-FFF2-40B4-BE49-F238E27FC236}">
                <a16:creationId xmlns:a16="http://schemas.microsoft.com/office/drawing/2014/main" id="{A3AE93DD-3F4C-4697-AC41-D957EBAFE57E}"/>
              </a:ext>
            </a:extLst>
          </p:cNvPr>
          <p:cNvSpPr>
            <a:spLocks noGrp="1"/>
          </p:cNvSpPr>
          <p:nvPr>
            <p:ph idx="1"/>
          </p:nvPr>
        </p:nvSpPr>
        <p:spPr>
          <a:xfrm>
            <a:off x="643467" y="1812897"/>
            <a:ext cx="6719441" cy="4364066"/>
          </a:xfrm>
        </p:spPr>
        <p:txBody>
          <a:bodyPr>
            <a:normAutofit/>
          </a:bodyPr>
          <a:lstStyle/>
          <a:p>
            <a:pPr marL="0" indent="0">
              <a:buNone/>
            </a:pPr>
            <a:r>
              <a:rPr lang="en-GB" sz="2000" dirty="0"/>
              <a:t>  </a:t>
            </a:r>
          </a:p>
          <a:p>
            <a:pPr marL="0" indent="0">
              <a:buNone/>
            </a:pPr>
            <a:r>
              <a:rPr lang="en-GB" sz="2000" dirty="0"/>
              <a:t>         </a:t>
            </a:r>
          </a:p>
          <a:p>
            <a:pPr marL="0" indent="0">
              <a:buNone/>
            </a:pPr>
            <a:endParaRPr lang="en-GB" sz="2000" dirty="0"/>
          </a:p>
          <a:p>
            <a:r>
              <a:rPr lang="en-GB" sz="2000" dirty="0"/>
              <a:t>Monitoring and evaluating </a:t>
            </a:r>
          </a:p>
          <a:p>
            <a:r>
              <a:rPr lang="en-GB" sz="2000" dirty="0"/>
              <a:t>Website Analytics </a:t>
            </a:r>
          </a:p>
          <a:p>
            <a:r>
              <a:rPr lang="en-GB" sz="2000" dirty="0"/>
              <a:t>Phone Call Tracking </a:t>
            </a:r>
          </a:p>
          <a:p>
            <a:r>
              <a:rPr lang="en-GB" sz="2000" dirty="0"/>
              <a:t>Monitor leaflet numbers </a:t>
            </a:r>
          </a:p>
          <a:p>
            <a:r>
              <a:rPr lang="en-GB" sz="2000" dirty="0"/>
              <a:t>Attendees to organised meetings </a:t>
            </a:r>
          </a:p>
          <a:p>
            <a:pPr marL="0" indent="0">
              <a:buNone/>
            </a:pPr>
            <a:endParaRPr lang="en-GB" sz="2000" dirty="0"/>
          </a:p>
          <a:p>
            <a:pPr marL="0" indent="0">
              <a:buNone/>
            </a:pPr>
            <a:r>
              <a:rPr lang="en-GB" sz="1100" dirty="0" err="1"/>
              <a:t>Snee</a:t>
            </a:r>
            <a:r>
              <a:rPr lang="en-GB" sz="1100" dirty="0"/>
              <a:t>, J.(2011)</a:t>
            </a:r>
          </a:p>
          <a:p>
            <a:pPr marL="0" indent="0">
              <a:buNone/>
            </a:pPr>
            <a:r>
              <a:rPr lang="en-GB" sz="1100" dirty="0" err="1"/>
              <a:t>Hestbaek</a:t>
            </a:r>
            <a:r>
              <a:rPr lang="en-GB" sz="1100" dirty="0"/>
              <a:t>, C.(2014)</a:t>
            </a:r>
          </a:p>
        </p:txBody>
      </p:sp>
      <p:pic>
        <p:nvPicPr>
          <p:cNvPr id="4" name="Picture 3" descr="Graphs and plots layered on a blue digital screen">
            <a:extLst>
              <a:ext uri="{FF2B5EF4-FFF2-40B4-BE49-F238E27FC236}">
                <a16:creationId xmlns:a16="http://schemas.microsoft.com/office/drawing/2014/main" id="{9B7B5241-B0B4-4FCC-AF31-541B26F8FCD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74348" y="2489471"/>
            <a:ext cx="3974669" cy="29810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Recorded Sound">
            <a:hlinkClick r:id="" action="ppaction://media"/>
            <a:extLst>
              <a:ext uri="{FF2B5EF4-FFF2-40B4-BE49-F238E27FC236}">
                <a16:creationId xmlns:a16="http://schemas.microsoft.com/office/drawing/2014/main" id="{CF8706A8-3BD5-4D03-8F0C-DDA9EB36A5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385692" y="3006255"/>
            <a:ext cx="406400" cy="406400"/>
          </a:xfrm>
          <a:prstGeom prst="rect">
            <a:avLst/>
          </a:prstGeom>
        </p:spPr>
      </p:pic>
      <p:pic>
        <p:nvPicPr>
          <p:cNvPr id="7" name="Recorded Sound">
            <a:hlinkClick r:id="" action="ppaction://media"/>
            <a:extLst>
              <a:ext uri="{FF2B5EF4-FFF2-40B4-BE49-F238E27FC236}">
                <a16:creationId xmlns:a16="http://schemas.microsoft.com/office/drawing/2014/main" id="{099B7795-84D6-4E0D-AC41-DE089D82F56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385692" y="3412655"/>
            <a:ext cx="406400" cy="406400"/>
          </a:xfrm>
          <a:prstGeom prst="rect">
            <a:avLst/>
          </a:prstGeom>
        </p:spPr>
      </p:pic>
      <p:pic>
        <p:nvPicPr>
          <p:cNvPr id="8" name="Recorded Sound">
            <a:hlinkClick r:id="" action="ppaction://media"/>
            <a:extLst>
              <a:ext uri="{FF2B5EF4-FFF2-40B4-BE49-F238E27FC236}">
                <a16:creationId xmlns:a16="http://schemas.microsoft.com/office/drawing/2014/main" id="{55FC9FE9-C085-4F96-A7C1-CDB675B1A26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385692" y="3819055"/>
            <a:ext cx="406400" cy="406400"/>
          </a:xfrm>
          <a:prstGeom prst="rect">
            <a:avLst/>
          </a:prstGeom>
        </p:spPr>
      </p:pic>
      <p:pic>
        <p:nvPicPr>
          <p:cNvPr id="10" name="Recorded Sound">
            <a:hlinkClick r:id="" action="ppaction://media"/>
            <a:extLst>
              <a:ext uri="{FF2B5EF4-FFF2-40B4-BE49-F238E27FC236}">
                <a16:creationId xmlns:a16="http://schemas.microsoft.com/office/drawing/2014/main" id="{8272A17B-691A-4E2A-8BD0-0A57FED3BEB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385692" y="4186754"/>
            <a:ext cx="406400" cy="406400"/>
          </a:xfrm>
          <a:prstGeom prst="rect">
            <a:avLst/>
          </a:prstGeom>
        </p:spPr>
      </p:pic>
      <p:pic>
        <p:nvPicPr>
          <p:cNvPr id="11" name="Recorded Sound">
            <a:hlinkClick r:id="" action="ppaction://media"/>
            <a:extLst>
              <a:ext uri="{FF2B5EF4-FFF2-40B4-BE49-F238E27FC236}">
                <a16:creationId xmlns:a16="http://schemas.microsoft.com/office/drawing/2014/main" id="{D1EBAF9A-5806-4654-8496-12E53064ED5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4426993" y="4610959"/>
            <a:ext cx="406400" cy="406400"/>
          </a:xfrm>
          <a:prstGeom prst="rect">
            <a:avLst/>
          </a:prstGeom>
        </p:spPr>
      </p:pic>
    </p:spTree>
    <p:extLst>
      <p:ext uri="{BB962C8B-B14F-4D97-AF65-F5344CB8AC3E}">
        <p14:creationId xmlns:p14="http://schemas.microsoft.com/office/powerpoint/2010/main" val="2833438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1" presetClass="entr" presetSubtype="1" fill="hold" nodeType="with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wheel(1)">
                                      <p:cBhvr>
                                        <p:cTn id="11" dur="2000"/>
                                        <p:tgtEl>
                                          <p:spTgt spid="2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26">
                                            <p:txEl>
                                              <p:pRg st="1" end="1"/>
                                            </p:txEl>
                                          </p:spTgt>
                                        </p:tgtEl>
                                        <p:attrNameLst>
                                          <p:attrName>style.visibility</p:attrName>
                                        </p:attrNameLst>
                                      </p:cBhvr>
                                      <p:to>
                                        <p:strVal val="visible"/>
                                      </p:to>
                                    </p:set>
                                    <p:animEffect transition="in" filter="wipe(down)">
                                      <p:cBhvr>
                                        <p:cTn id="16" dur="580">
                                          <p:stCondLst>
                                            <p:cond delay="0"/>
                                          </p:stCondLst>
                                        </p:cTn>
                                        <p:tgtEl>
                                          <p:spTgt spid="26">
                                            <p:txEl>
                                              <p:pRg st="1" end="1"/>
                                            </p:txEl>
                                          </p:spTgt>
                                        </p:tgtEl>
                                      </p:cBhvr>
                                    </p:animEffect>
                                    <p:anim calcmode="lin" valueType="num">
                                      <p:cBhvr>
                                        <p:cTn id="17" dur="1822" tmFilter="0,0; 0.14,0.36; 0.43,0.73; 0.71,0.91; 1.0,1.0">
                                          <p:stCondLst>
                                            <p:cond delay="0"/>
                                          </p:stCondLst>
                                        </p:cTn>
                                        <p:tgtEl>
                                          <p:spTgt spid="26">
                                            <p:txEl>
                                              <p:pRg st="1" end="1"/>
                                            </p:txEl>
                                          </p:spTgt>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26">
                                            <p:txEl>
                                              <p:pRg st="1" end="1"/>
                                            </p:txEl>
                                          </p:spTgt>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26">
                                            <p:txEl>
                                              <p:pRg st="1" end="1"/>
                                            </p:txEl>
                                          </p:spTgt>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26">
                                            <p:txEl>
                                              <p:pRg st="1" end="1"/>
                                            </p:txEl>
                                          </p:spTgt>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26">
                                            <p:txEl>
                                              <p:pRg st="1" end="1"/>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26">
                                            <p:txEl>
                                              <p:pRg st="1" end="1"/>
                                            </p:txEl>
                                          </p:spTgt>
                                        </p:tgtEl>
                                      </p:cBhvr>
                                      <p:to x="100000" y="60000"/>
                                    </p:animScale>
                                    <p:animScale>
                                      <p:cBhvr>
                                        <p:cTn id="23" dur="166" decel="50000">
                                          <p:stCondLst>
                                            <p:cond delay="676"/>
                                          </p:stCondLst>
                                        </p:cTn>
                                        <p:tgtEl>
                                          <p:spTgt spid="26">
                                            <p:txEl>
                                              <p:pRg st="1" end="1"/>
                                            </p:txEl>
                                          </p:spTgt>
                                        </p:tgtEl>
                                      </p:cBhvr>
                                      <p:to x="100000" y="100000"/>
                                    </p:animScale>
                                    <p:animScale>
                                      <p:cBhvr>
                                        <p:cTn id="24" dur="26">
                                          <p:stCondLst>
                                            <p:cond delay="1312"/>
                                          </p:stCondLst>
                                        </p:cTn>
                                        <p:tgtEl>
                                          <p:spTgt spid="26">
                                            <p:txEl>
                                              <p:pRg st="1" end="1"/>
                                            </p:txEl>
                                          </p:spTgt>
                                        </p:tgtEl>
                                      </p:cBhvr>
                                      <p:to x="100000" y="80000"/>
                                    </p:animScale>
                                    <p:animScale>
                                      <p:cBhvr>
                                        <p:cTn id="25" dur="166" decel="50000">
                                          <p:stCondLst>
                                            <p:cond delay="1338"/>
                                          </p:stCondLst>
                                        </p:cTn>
                                        <p:tgtEl>
                                          <p:spTgt spid="26">
                                            <p:txEl>
                                              <p:pRg st="1" end="1"/>
                                            </p:txEl>
                                          </p:spTgt>
                                        </p:tgtEl>
                                      </p:cBhvr>
                                      <p:to x="100000" y="100000"/>
                                    </p:animScale>
                                    <p:animScale>
                                      <p:cBhvr>
                                        <p:cTn id="26" dur="26">
                                          <p:stCondLst>
                                            <p:cond delay="1642"/>
                                          </p:stCondLst>
                                        </p:cTn>
                                        <p:tgtEl>
                                          <p:spTgt spid="26">
                                            <p:txEl>
                                              <p:pRg st="1" end="1"/>
                                            </p:txEl>
                                          </p:spTgt>
                                        </p:tgtEl>
                                      </p:cBhvr>
                                      <p:to x="100000" y="90000"/>
                                    </p:animScale>
                                    <p:animScale>
                                      <p:cBhvr>
                                        <p:cTn id="27" dur="166" decel="50000">
                                          <p:stCondLst>
                                            <p:cond delay="1668"/>
                                          </p:stCondLst>
                                        </p:cTn>
                                        <p:tgtEl>
                                          <p:spTgt spid="26">
                                            <p:txEl>
                                              <p:pRg st="1" end="1"/>
                                            </p:txEl>
                                          </p:spTgt>
                                        </p:tgtEl>
                                      </p:cBhvr>
                                      <p:to x="100000" y="100000"/>
                                    </p:animScale>
                                    <p:animScale>
                                      <p:cBhvr>
                                        <p:cTn id="28" dur="26">
                                          <p:stCondLst>
                                            <p:cond delay="1808"/>
                                          </p:stCondLst>
                                        </p:cTn>
                                        <p:tgtEl>
                                          <p:spTgt spid="26">
                                            <p:txEl>
                                              <p:pRg st="1" end="1"/>
                                            </p:txEl>
                                          </p:spTgt>
                                        </p:tgtEl>
                                      </p:cBhvr>
                                      <p:to x="100000" y="95000"/>
                                    </p:animScale>
                                    <p:animScale>
                                      <p:cBhvr>
                                        <p:cTn id="29" dur="166" decel="50000">
                                          <p:stCondLst>
                                            <p:cond delay="1834"/>
                                          </p:stCondLst>
                                        </p:cTn>
                                        <p:tgtEl>
                                          <p:spTgt spid="26">
                                            <p:txEl>
                                              <p:pRg st="1" end="1"/>
                                            </p:txEl>
                                          </p:spTgt>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26">
                                            <p:txEl>
                                              <p:pRg st="3" end="3"/>
                                            </p:txEl>
                                          </p:spTgt>
                                        </p:tgtEl>
                                        <p:attrNameLst>
                                          <p:attrName>style.visibility</p:attrName>
                                        </p:attrNameLst>
                                      </p:cBhvr>
                                      <p:to>
                                        <p:strVal val="visible"/>
                                      </p:to>
                                    </p:set>
                                    <p:animEffect transition="in" filter="circle(in)">
                                      <p:cBhvr>
                                        <p:cTn id="34" dur="2000"/>
                                        <p:tgtEl>
                                          <p:spTgt spid="26">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26">
                                            <p:txEl>
                                              <p:pRg st="4" end="4"/>
                                            </p:txEl>
                                          </p:spTgt>
                                        </p:tgtEl>
                                        <p:attrNameLst>
                                          <p:attrName>style.visibility</p:attrName>
                                        </p:attrNameLst>
                                      </p:cBhvr>
                                      <p:to>
                                        <p:strVal val="visible"/>
                                      </p:to>
                                    </p:set>
                                    <p:animEffect transition="in" filter="circle(in)">
                                      <p:cBhvr>
                                        <p:cTn id="39" dur="2000"/>
                                        <p:tgtEl>
                                          <p:spTgt spid="26">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26">
                                            <p:txEl>
                                              <p:pRg st="5" end="5"/>
                                            </p:txEl>
                                          </p:spTgt>
                                        </p:tgtEl>
                                        <p:attrNameLst>
                                          <p:attrName>style.visibility</p:attrName>
                                        </p:attrNameLst>
                                      </p:cBhvr>
                                      <p:to>
                                        <p:strVal val="visible"/>
                                      </p:to>
                                    </p:set>
                                    <p:animEffect transition="in" filter="circle(in)">
                                      <p:cBhvr>
                                        <p:cTn id="44" dur="2000"/>
                                        <p:tgtEl>
                                          <p:spTgt spid="26">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26">
                                            <p:txEl>
                                              <p:pRg st="6" end="6"/>
                                            </p:txEl>
                                          </p:spTgt>
                                        </p:tgtEl>
                                        <p:attrNameLst>
                                          <p:attrName>style.visibility</p:attrName>
                                        </p:attrNameLst>
                                      </p:cBhvr>
                                      <p:to>
                                        <p:strVal val="visible"/>
                                      </p:to>
                                    </p:set>
                                    <p:animEffect transition="in" filter="circle(in)">
                                      <p:cBhvr>
                                        <p:cTn id="49" dur="2000"/>
                                        <p:tgtEl>
                                          <p:spTgt spid="26">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6">
                                            <p:txEl>
                                              <p:pRg st="7" end="7"/>
                                            </p:txEl>
                                          </p:spTgt>
                                        </p:tgtEl>
                                        <p:attrNameLst>
                                          <p:attrName>style.visibility</p:attrName>
                                        </p:attrNameLst>
                                      </p:cBhvr>
                                      <p:to>
                                        <p:strVal val="visible"/>
                                      </p:to>
                                    </p:set>
                                    <p:animEffect transition="in" filter="circle(in)">
                                      <p:cBhvr>
                                        <p:cTn id="54" dur="2000"/>
                                        <p:tgtEl>
                                          <p:spTgt spid="26">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26">
                                            <p:txEl>
                                              <p:pRg st="9" end="9"/>
                                            </p:txEl>
                                          </p:spTgt>
                                        </p:tgtEl>
                                        <p:attrNameLst>
                                          <p:attrName>style.visibility</p:attrName>
                                        </p:attrNameLst>
                                      </p:cBhvr>
                                      <p:to>
                                        <p:strVal val="visible"/>
                                      </p:to>
                                    </p:set>
                                    <p:animEffect transition="in" filter="circle(in)">
                                      <p:cBhvr>
                                        <p:cTn id="59" dur="2000"/>
                                        <p:tgtEl>
                                          <p:spTgt spid="26">
                                            <p:txEl>
                                              <p:pRg st="9" end="9"/>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nodeType="clickEffect">
                                  <p:stCondLst>
                                    <p:cond delay="0"/>
                                  </p:stCondLst>
                                  <p:childTnLst>
                                    <p:set>
                                      <p:cBhvr>
                                        <p:cTn id="63" dur="1" fill="hold">
                                          <p:stCondLst>
                                            <p:cond delay="0"/>
                                          </p:stCondLst>
                                        </p:cTn>
                                        <p:tgtEl>
                                          <p:spTgt spid="26">
                                            <p:txEl>
                                              <p:pRg st="10" end="10"/>
                                            </p:txEl>
                                          </p:spTgt>
                                        </p:tgtEl>
                                        <p:attrNameLst>
                                          <p:attrName>style.visibility</p:attrName>
                                        </p:attrNameLst>
                                      </p:cBhvr>
                                      <p:to>
                                        <p:strVal val="visible"/>
                                      </p:to>
                                    </p:set>
                                    <p:animEffect transition="in" filter="circle(in)">
                                      <p:cBhvr>
                                        <p:cTn id="64" dur="2000"/>
                                        <p:tgtEl>
                                          <p:spTgt spid="26">
                                            <p:txEl>
                                              <p:pRg st="10" end="1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mediacall" presetSubtype="0" fill="hold" nodeType="clickEffect">
                                  <p:stCondLst>
                                    <p:cond delay="0"/>
                                  </p:stCondLst>
                                  <p:childTnLst>
                                    <p:cmd type="call" cmd="playFrom(0.0)">
                                      <p:cBhvr>
                                        <p:cTn id="68" dur="37022" fill="hold"/>
                                        <p:tgtEl>
                                          <p:spTgt spid="3"/>
                                        </p:tgtEl>
                                      </p:cBhvr>
                                    </p:cmd>
                                  </p:childTnLst>
                                </p:cTn>
                              </p:par>
                            </p:childTnLst>
                          </p:cTn>
                        </p:par>
                      </p:childTnLst>
                    </p:cTn>
                  </p:par>
                  <p:par>
                    <p:cTn id="69" fill="hold">
                      <p:stCondLst>
                        <p:cond delay="indefinite"/>
                      </p:stCondLst>
                      <p:childTnLst>
                        <p:par>
                          <p:cTn id="70" fill="hold">
                            <p:stCondLst>
                              <p:cond delay="0"/>
                            </p:stCondLst>
                            <p:childTnLst>
                              <p:par>
                                <p:cTn id="71" presetID="1" presetClass="mediacall" presetSubtype="0" fill="hold" nodeType="clickEffect">
                                  <p:stCondLst>
                                    <p:cond delay="0"/>
                                  </p:stCondLst>
                                  <p:childTnLst>
                                    <p:cmd type="call" cmd="playFrom(0.0)">
                                      <p:cBhvr>
                                        <p:cTn id="72" dur="27432" fill="hold"/>
                                        <p:tgtEl>
                                          <p:spTgt spid="7"/>
                                        </p:tgtEl>
                                      </p:cBhvr>
                                    </p:cmd>
                                  </p:childTnLst>
                                </p:cTn>
                              </p:par>
                            </p:childTnLst>
                          </p:cTn>
                        </p:par>
                      </p:childTnLst>
                    </p:cTn>
                  </p:par>
                  <p:par>
                    <p:cTn id="73" fill="hold">
                      <p:stCondLst>
                        <p:cond delay="indefinite"/>
                      </p:stCondLst>
                      <p:childTnLst>
                        <p:par>
                          <p:cTn id="74" fill="hold">
                            <p:stCondLst>
                              <p:cond delay="0"/>
                            </p:stCondLst>
                            <p:childTnLst>
                              <p:par>
                                <p:cTn id="75" presetID="1" presetClass="mediacall" presetSubtype="0" fill="hold" nodeType="clickEffect">
                                  <p:stCondLst>
                                    <p:cond delay="0"/>
                                  </p:stCondLst>
                                  <p:childTnLst>
                                    <p:cmd type="call" cmd="playFrom(0.0)">
                                      <p:cBhvr>
                                        <p:cTn id="76" dur="35652" fill="hold"/>
                                        <p:tgtEl>
                                          <p:spTgt spid="8"/>
                                        </p:tgtEl>
                                      </p:cBhvr>
                                    </p:cmd>
                                  </p:childTnLst>
                                </p:cTn>
                              </p:par>
                            </p:childTnLst>
                          </p:cTn>
                        </p:par>
                      </p:childTnLst>
                    </p:cTn>
                  </p:par>
                  <p:par>
                    <p:cTn id="77" fill="hold">
                      <p:stCondLst>
                        <p:cond delay="indefinite"/>
                      </p:stCondLst>
                      <p:childTnLst>
                        <p:par>
                          <p:cTn id="78" fill="hold">
                            <p:stCondLst>
                              <p:cond delay="0"/>
                            </p:stCondLst>
                            <p:childTnLst>
                              <p:par>
                                <p:cTn id="79" presetID="1" presetClass="mediacall" presetSubtype="0" fill="hold" nodeType="clickEffect">
                                  <p:stCondLst>
                                    <p:cond delay="0"/>
                                  </p:stCondLst>
                                  <p:childTnLst>
                                    <p:cmd type="call" cmd="playFrom(0.0)">
                                      <p:cBhvr>
                                        <p:cTn id="80" dur="36873" fill="hold"/>
                                        <p:tgtEl>
                                          <p:spTgt spid="10"/>
                                        </p:tgtEl>
                                      </p:cBhvr>
                                    </p:cmd>
                                  </p:childTnLst>
                                </p:cTn>
                              </p:par>
                            </p:childTnLst>
                          </p:cTn>
                        </p:par>
                      </p:childTnLst>
                    </p:cTn>
                  </p:par>
                  <p:par>
                    <p:cTn id="81" fill="hold">
                      <p:stCondLst>
                        <p:cond delay="indefinite"/>
                      </p:stCondLst>
                      <p:childTnLst>
                        <p:par>
                          <p:cTn id="82" fill="hold">
                            <p:stCondLst>
                              <p:cond delay="0"/>
                            </p:stCondLst>
                            <p:childTnLst>
                              <p:par>
                                <p:cTn id="83" presetID="1" presetClass="mediacall" presetSubtype="0" fill="hold" nodeType="clickEffect">
                                  <p:stCondLst>
                                    <p:cond delay="0"/>
                                  </p:stCondLst>
                                  <p:childTnLst>
                                    <p:cmd type="call" cmd="playFrom(0.0)">
                                      <p:cBhvr>
                                        <p:cTn id="84" dur="429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7347">
                <p:cTn id="85" fill="hold" display="0">
                  <p:stCondLst>
                    <p:cond delay="indefinite"/>
                  </p:stCondLst>
                  <p:endCondLst>
                    <p:cond evt="onStopAudio" delay="0">
                      <p:tgtEl>
                        <p:sldTgt/>
                      </p:tgtEl>
                    </p:cond>
                  </p:endCondLst>
                </p:cTn>
                <p:tgtEl>
                  <p:spTgt spid="3"/>
                </p:tgtEl>
              </p:cMediaNode>
            </p:audio>
            <p:audio>
              <p:cMediaNode vol="22449">
                <p:cTn id="86" fill="hold" display="0">
                  <p:stCondLst>
                    <p:cond delay="indefinite"/>
                  </p:stCondLst>
                  <p:endCondLst>
                    <p:cond evt="onStopAudio" delay="0">
                      <p:tgtEl>
                        <p:sldTgt/>
                      </p:tgtEl>
                    </p:cond>
                  </p:endCondLst>
                </p:cTn>
                <p:tgtEl>
                  <p:spTgt spid="7"/>
                </p:tgtEl>
              </p:cMediaNode>
            </p:audio>
            <p:audio>
              <p:cMediaNode vol="14286">
                <p:cTn id="87" fill="hold" display="0">
                  <p:stCondLst>
                    <p:cond delay="indefinite"/>
                  </p:stCondLst>
                  <p:endCondLst>
                    <p:cond evt="onStopAudio" delay="0">
                      <p:tgtEl>
                        <p:sldTgt/>
                      </p:tgtEl>
                    </p:cond>
                  </p:endCondLst>
                </p:cTn>
                <p:tgtEl>
                  <p:spTgt spid="8"/>
                </p:tgtEl>
              </p:cMediaNode>
            </p:audio>
            <p:audio>
              <p:cMediaNode vol="25510">
                <p:cTn id="88" fill="hold" display="0">
                  <p:stCondLst>
                    <p:cond delay="indefinite"/>
                  </p:stCondLst>
                  <p:endCondLst>
                    <p:cond evt="onStopAudio" delay="0">
                      <p:tgtEl>
                        <p:sldTgt/>
                      </p:tgtEl>
                    </p:cond>
                  </p:endCondLst>
                </p:cTn>
                <p:tgtEl>
                  <p:spTgt spid="10"/>
                </p:tgtEl>
              </p:cMediaNode>
            </p:audio>
            <p:audio>
              <p:cMediaNode vol="26531">
                <p:cTn id="89"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36326B-BC22-4B9B-904A-D7EB28092A1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Barriers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4E374FA-17A1-4276-ADC2-D73B901F4229}"/>
              </a:ext>
            </a:extLst>
          </p:cNvPr>
          <p:cNvPicPr>
            <a:picLocks noChangeAspect="1"/>
          </p:cNvPicPr>
          <p:nvPr/>
        </p:nvPicPr>
        <p:blipFill rotWithShape="1">
          <a:blip r:embed="rId5">
            <a:alphaModFix/>
          </a:blip>
          <a:srcRect l="21508" r="2236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B114DFA-E1CA-4759-BA99-7CFAD486E887}"/>
              </a:ext>
            </a:extLst>
          </p:cNvPr>
          <p:cNvSpPr>
            <a:spLocks noGrp="1"/>
          </p:cNvSpPr>
          <p:nvPr>
            <p:ph idx="1"/>
          </p:nvPr>
        </p:nvSpPr>
        <p:spPr>
          <a:xfrm>
            <a:off x="6090574" y="2421682"/>
            <a:ext cx="4977578" cy="3639289"/>
          </a:xfrm>
        </p:spPr>
        <p:txBody>
          <a:bodyPr anchor="ctr">
            <a:normAutofit/>
          </a:bodyPr>
          <a:lstStyle/>
          <a:p>
            <a:r>
              <a:rPr lang="en-GB" sz="2400" dirty="0">
                <a:solidFill>
                  <a:srgbClr val="000000"/>
                </a:solidFill>
              </a:rPr>
              <a:t>Physical Health</a:t>
            </a:r>
          </a:p>
          <a:p>
            <a:r>
              <a:rPr lang="en-GB" sz="2400" dirty="0">
                <a:solidFill>
                  <a:srgbClr val="000000"/>
                </a:solidFill>
              </a:rPr>
              <a:t>Fears of rejection</a:t>
            </a:r>
          </a:p>
          <a:p>
            <a:r>
              <a:rPr lang="en-GB" sz="2400" dirty="0">
                <a:solidFill>
                  <a:srgbClr val="000000"/>
                </a:solidFill>
              </a:rPr>
              <a:t>Lack of support</a:t>
            </a:r>
          </a:p>
          <a:p>
            <a:r>
              <a:rPr lang="en-GB" sz="2400" dirty="0">
                <a:solidFill>
                  <a:srgbClr val="000000"/>
                </a:solidFill>
              </a:rPr>
              <a:t>Lack of knowledge</a:t>
            </a:r>
          </a:p>
          <a:p>
            <a:endParaRPr lang="en-GB" sz="2000" dirty="0">
              <a:solidFill>
                <a:srgbClr val="000000"/>
              </a:solidFill>
            </a:endParaRPr>
          </a:p>
        </p:txBody>
      </p:sp>
      <p:pic>
        <p:nvPicPr>
          <p:cNvPr id="6" name="Amanda">
            <a:hlinkClick r:id="" action="ppaction://media"/>
            <a:extLst>
              <a:ext uri="{FF2B5EF4-FFF2-40B4-BE49-F238E27FC236}">
                <a16:creationId xmlns:a16="http://schemas.microsoft.com/office/drawing/2014/main" id="{CB4663B6-2FD7-4C38-9B43-6DC06C32B3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419989" y="1520965"/>
            <a:ext cx="1472082" cy="1472082"/>
          </a:xfrm>
          <a:prstGeom prst="rect">
            <a:avLst/>
          </a:prstGeom>
        </p:spPr>
      </p:pic>
    </p:spTree>
    <p:extLst>
      <p:ext uri="{BB962C8B-B14F-4D97-AF65-F5344CB8AC3E}">
        <p14:creationId xmlns:p14="http://schemas.microsoft.com/office/powerpoint/2010/main" val="397992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3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97EB52-7574-429C-970D-491FF6344D60}"/>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Any Questions?</a:t>
            </a:r>
          </a:p>
        </p:txBody>
      </p:sp>
      <p:sp>
        <p:nvSpPr>
          <p:cNvPr id="16" name="Freeform: Shape 14">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Question mark">
            <a:extLst>
              <a:ext uri="{FF2B5EF4-FFF2-40B4-BE49-F238E27FC236}">
                <a16:creationId xmlns:a16="http://schemas.microsoft.com/office/drawing/2014/main" id="{8323D635-3691-4B66-9CF0-95CC656C93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12091909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79122DBB-E42F-421A-BD59-E74C97A2C87C}"/>
              </a:ext>
            </a:extLst>
          </p:cNvPr>
          <p:cNvSpPr>
            <a:spLocks noChangeArrowheads="1"/>
          </p:cNvSpPr>
          <p:nvPr/>
        </p:nvSpPr>
        <p:spPr bwMode="auto">
          <a:xfrm>
            <a:off x="0" y="3210896"/>
            <a:ext cx="11684000" cy="81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br>
              <a:rPr kumimoji="0" lang="en-US" altLang="en-US" sz="1100" b="1" i="0"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100" b="1" i="0"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C65BCDF3-0F4E-4D11-B5A4-BCD33982060F}"/>
              </a:ext>
            </a:extLst>
          </p:cNvPr>
          <p:cNvSpPr txBox="1"/>
          <p:nvPr/>
        </p:nvSpPr>
        <p:spPr>
          <a:xfrm>
            <a:off x="1751121" y="967138"/>
            <a:ext cx="6094520" cy="276999"/>
          </a:xfrm>
          <a:prstGeom prst="rect">
            <a:avLst/>
          </a:prstGeom>
          <a:noFill/>
        </p:spPr>
        <p:txBody>
          <a:bodyPr wrap="square">
            <a:spAutoFit/>
          </a:bodyPr>
          <a:lstStyle/>
          <a:p>
            <a:pPr eaLnBrk="0" fontAlgn="base" hangingPunct="0"/>
            <a:endParaRPr lang="en-GB" sz="12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3BC6E537-11A8-4900-929C-26CB39D39846}"/>
              </a:ext>
            </a:extLst>
          </p:cNvPr>
          <p:cNvSpPr>
            <a:spLocks noGrp="1"/>
          </p:cNvSpPr>
          <p:nvPr>
            <p:ph type="title"/>
          </p:nvPr>
        </p:nvSpPr>
        <p:spPr/>
        <p:txBody>
          <a:bodyPr/>
          <a:lstStyle/>
          <a:p>
            <a:r>
              <a:rPr lang="en-GB"/>
              <a:t>References</a:t>
            </a:r>
            <a:endParaRPr lang="en-GB" dirty="0"/>
          </a:p>
        </p:txBody>
      </p:sp>
      <p:sp>
        <p:nvSpPr>
          <p:cNvPr id="6" name="Content Placeholder 5">
            <a:extLst>
              <a:ext uri="{FF2B5EF4-FFF2-40B4-BE49-F238E27FC236}">
                <a16:creationId xmlns:a16="http://schemas.microsoft.com/office/drawing/2014/main" id="{B304784C-7F45-4B5D-B9BC-8E62903F7525}"/>
              </a:ext>
            </a:extLst>
          </p:cNvPr>
          <p:cNvSpPr>
            <a:spLocks noGrp="1"/>
          </p:cNvSpPr>
          <p:nvPr>
            <p:ph sz="half" idx="1"/>
          </p:nvPr>
        </p:nvSpPr>
        <p:spPr/>
        <p:txBody>
          <a:bodyPr>
            <a:normAutofit fontScale="25000" lnSpcReduction="20000"/>
          </a:bodyPr>
          <a:lstStyle/>
          <a:p>
            <a:pPr eaLnBrk="0" fontAlgn="base" hangingPunct="0"/>
            <a:r>
              <a:rPr lang="en-GB" sz="3600" kern="1200">
                <a:solidFill>
                  <a:srgbClr val="000000"/>
                </a:solidFill>
                <a:effectLst/>
                <a:ea typeface="Calibri" panose="020F0502020204030204" pitchFamily="34" charset="0"/>
              </a:rPr>
              <a:t>Bruhn, M.(2003). Relationship Marketing – Management of Customer Relationships, Pearson Education Limited, New York.</a:t>
            </a:r>
            <a:endParaRPr lang="en-GB" sz="3600">
              <a:effectLst/>
              <a:ea typeface="Times New Roman" panose="02020603050405020304" pitchFamily="18" charset="0"/>
            </a:endParaRPr>
          </a:p>
          <a:p>
            <a:pPr eaLnBrk="0" fontAlgn="base" hangingPunct="0"/>
            <a:r>
              <a:rPr lang="en-GB" sz="3600" kern="1200">
                <a:solidFill>
                  <a:srgbClr val="000000"/>
                </a:solidFill>
                <a:effectLst/>
                <a:ea typeface="Calibri" panose="020F0502020204030204" pitchFamily="34" charset="0"/>
              </a:rPr>
              <a:t>Buttle, F. (2009). Customer Relationship Management Concepts and Technologies, Elsevier Butterworth Heinemann, New York.</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Clarke, J., 2020. </a:t>
            </a:r>
            <a:r>
              <a:rPr lang="en-US" sz="3600" i="1" kern="1200">
                <a:solidFill>
                  <a:srgbClr val="000000"/>
                </a:solidFill>
                <a:effectLst/>
                <a:ea typeface="Calibri" panose="020F0502020204030204" pitchFamily="34" charset="0"/>
                <a:cs typeface="Times New Roman" panose="02020603050405020304" pitchFamily="18" charset="0"/>
              </a:rPr>
              <a:t>The Five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https://www.verywellmind.com/five-stages-of-grief-4175361</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Doka, K. J., 2019. </a:t>
            </a:r>
            <a:r>
              <a:rPr lang="en-US" sz="3600" i="1" kern="1200">
                <a:solidFill>
                  <a:srgbClr val="000000"/>
                </a:solidFill>
                <a:effectLst/>
                <a:ea typeface="Calibri" panose="020F0502020204030204" pitchFamily="34" charset="0"/>
                <a:cs typeface="Times New Roman" panose="02020603050405020304" pitchFamily="18" charset="0"/>
              </a:rPr>
              <a:t>The Loneliness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https://www.psychologytoday.com/gb/blog/good-mourning/201906/the-loneliness-grief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Family Caregiver Alliance , 2012. </a:t>
            </a:r>
            <a:r>
              <a:rPr lang="en-US" sz="3600" i="1" kern="1200">
                <a:solidFill>
                  <a:srgbClr val="000000"/>
                </a:solidFill>
                <a:effectLst/>
                <a:ea typeface="Calibri" panose="020F0502020204030204" pitchFamily="34" charset="0"/>
                <a:cs typeface="Times New Roman" panose="02020603050405020304" pitchFamily="18" charset="0"/>
              </a:rPr>
              <a:t>How to Deal With the Natural Process of Grieving After Loss.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https://www.nextavenue.org/how-deal-natural-process-grieving-after-loss/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rPr>
              <a:t>Frost, P., 2013. </a:t>
            </a:r>
            <a:r>
              <a:rPr lang="en-US" sz="3600" i="1" kern="1200">
                <a:solidFill>
                  <a:srgbClr val="000000"/>
                </a:solidFill>
                <a:effectLst/>
                <a:ea typeface="Calibri" panose="020F0502020204030204" pitchFamily="34" charset="0"/>
              </a:rPr>
              <a:t>5 Ways to Measure Marketing Campaign Performance. </a:t>
            </a:r>
            <a:r>
              <a:rPr lang="en-US" sz="3600" kern="1200">
                <a:solidFill>
                  <a:srgbClr val="000000"/>
                </a:solidFill>
                <a:effectLst/>
                <a:ea typeface="Calibri" panose="020F0502020204030204" pitchFamily="34" charset="0"/>
              </a:rPr>
              <a:t>[Online] </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Available at: https://yfsmagazine.com/2013/09/02/5-ways-to-measure-marketing-campaign-performance/</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Green, E. M. E. a. G. K., 2020. The Health Belief Model. </a:t>
            </a:r>
            <a:r>
              <a:rPr lang="en-US" sz="3600" i="1" kern="1200">
                <a:solidFill>
                  <a:srgbClr val="000000"/>
                </a:solidFill>
                <a:effectLst/>
                <a:ea typeface="Calibri" panose="020F0502020204030204" pitchFamily="34" charset="0"/>
                <a:cs typeface="Times New Roman" panose="02020603050405020304" pitchFamily="18" charset="0"/>
              </a:rPr>
              <a:t>The Wiley Encyclopedia of Health Psychology, </a:t>
            </a:r>
            <a:r>
              <a:rPr lang="en-US" sz="3600" kern="1200">
                <a:solidFill>
                  <a:srgbClr val="000000"/>
                </a:solidFill>
                <a:effectLst/>
                <a:ea typeface="Calibri" panose="020F0502020204030204" pitchFamily="34" charset="0"/>
                <a:cs typeface="Times New Roman" panose="02020603050405020304" pitchFamily="18" charset="0"/>
              </a:rPr>
              <a:t>pp. 211-214.</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Hankins, M. F. D. a. H. R., 2000. Statistical guidelines for studies of the theory of reasoned action and the theory of planned behavior. </a:t>
            </a:r>
            <a:r>
              <a:rPr lang="en-US" sz="3600" i="1" kern="1200">
                <a:solidFill>
                  <a:srgbClr val="000000"/>
                </a:solidFill>
                <a:effectLst/>
                <a:ea typeface="Calibri" panose="020F0502020204030204" pitchFamily="34" charset="0"/>
                <a:cs typeface="Times New Roman" panose="02020603050405020304" pitchFamily="18" charset="0"/>
              </a:rPr>
              <a:t>Psychology and Health, </a:t>
            </a:r>
            <a:r>
              <a:rPr lang="en-US" sz="3600" kern="1200">
                <a:solidFill>
                  <a:srgbClr val="000000"/>
                </a:solidFill>
                <a:effectLst/>
                <a:ea typeface="Calibri" panose="020F0502020204030204" pitchFamily="34" charset="0"/>
                <a:cs typeface="Times New Roman" panose="02020603050405020304" pitchFamily="18" charset="0"/>
              </a:rPr>
              <a:t>15(2), pp. 151-161.</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Henry, C., 2017. Humanistic psychology and introductory textbooks: A 21st-century reassessment. </a:t>
            </a:r>
            <a:r>
              <a:rPr lang="en-US" sz="3600" i="1" kern="1200">
                <a:solidFill>
                  <a:srgbClr val="000000"/>
                </a:solidFill>
                <a:effectLst/>
                <a:ea typeface="Calibri" panose="020F0502020204030204" pitchFamily="34" charset="0"/>
                <a:cs typeface="Times New Roman" panose="02020603050405020304" pitchFamily="18" charset="0"/>
              </a:rPr>
              <a:t>The Humanistic Psychologist, </a:t>
            </a:r>
            <a:r>
              <a:rPr lang="en-US" sz="3600" kern="1200">
                <a:solidFill>
                  <a:srgbClr val="000000"/>
                </a:solidFill>
                <a:effectLst/>
                <a:ea typeface="Calibri" panose="020F0502020204030204" pitchFamily="34" charset="0"/>
                <a:cs typeface="Times New Roman" panose="02020603050405020304" pitchFamily="18" charset="0"/>
              </a:rPr>
              <a:t>45(3), p. 281.</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Hestbaek, C. 2014. Closing in on Change: Measuring the Effectiveness of Your Campaign. New Philanthropy Capital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Holland, K. &amp; Legg, T. J., 2018. </a:t>
            </a:r>
            <a:r>
              <a:rPr lang="en-US" sz="3600" i="1" kern="1200">
                <a:solidFill>
                  <a:srgbClr val="000000"/>
                </a:solidFill>
                <a:effectLst/>
                <a:ea typeface="Calibri" panose="020F0502020204030204" pitchFamily="34" charset="0"/>
                <a:cs typeface="Times New Roman" panose="02020603050405020304" pitchFamily="18" charset="0"/>
              </a:rPr>
              <a:t>What You Should Know About the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https://www.healthline.com/health/stages-of-grief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Kim, S. a. S. J., 2018. How message fatigue toward health messages leads to ineffective persuasive outcomes: examining the mediating roles of reactance and inattention. </a:t>
            </a:r>
            <a:r>
              <a:rPr lang="en-US" sz="3600" i="1" kern="1200">
                <a:solidFill>
                  <a:srgbClr val="000000"/>
                </a:solidFill>
                <a:effectLst/>
                <a:ea typeface="Calibri" panose="020F0502020204030204" pitchFamily="34" charset="0"/>
                <a:cs typeface="Times New Roman" panose="02020603050405020304" pitchFamily="18" charset="0"/>
              </a:rPr>
              <a:t>Journal of health communication, </a:t>
            </a:r>
            <a:r>
              <a:rPr lang="en-US" sz="3600" kern="1200">
                <a:solidFill>
                  <a:srgbClr val="000000"/>
                </a:solidFill>
                <a:effectLst/>
                <a:ea typeface="Calibri" panose="020F0502020204030204" pitchFamily="34" charset="0"/>
                <a:cs typeface="Times New Roman" panose="02020603050405020304" pitchFamily="18" charset="0"/>
              </a:rPr>
              <a:t>23(1), pp. 109-116.</a:t>
            </a:r>
            <a:endParaRPr lang="en-GB" sz="3600">
              <a:effectLst/>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DEE8B24E-E77A-415F-BA94-ACC3F6F8AB1F}"/>
              </a:ext>
            </a:extLst>
          </p:cNvPr>
          <p:cNvSpPr>
            <a:spLocks noGrp="1"/>
          </p:cNvSpPr>
          <p:nvPr>
            <p:ph sz="half" idx="2"/>
          </p:nvPr>
        </p:nvSpPr>
        <p:spPr/>
        <p:txBody>
          <a:bodyPr>
            <a:normAutofit fontScale="25000" lnSpcReduction="20000"/>
          </a:bodyPr>
          <a:lstStyle/>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Klinenberg, E., 2016. Social isolation, loneliness, and living alone: identifying the risks for public health. </a:t>
            </a:r>
            <a:r>
              <a:rPr lang="en-US" sz="3600" i="1" kern="1200">
                <a:solidFill>
                  <a:srgbClr val="000000"/>
                </a:solidFill>
                <a:effectLst/>
                <a:ea typeface="Calibri" panose="020F0502020204030204" pitchFamily="34" charset="0"/>
                <a:cs typeface="Times New Roman" panose="02020603050405020304" pitchFamily="18" charset="0"/>
              </a:rPr>
              <a:t>American Journal of Public Health, </a:t>
            </a:r>
            <a:r>
              <a:rPr lang="en-US" sz="3600" kern="1200">
                <a:solidFill>
                  <a:srgbClr val="000000"/>
                </a:solidFill>
                <a:effectLst/>
                <a:ea typeface="Calibri" panose="020F0502020204030204" pitchFamily="34" charset="0"/>
                <a:cs typeface="Times New Roman" panose="02020603050405020304" pitchFamily="18" charset="0"/>
              </a:rPr>
              <a:t>106(5), p. 786.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Levinson, W. B. K. a. W. D., 2018. Choosing wisely campaigns: a work in progress. </a:t>
            </a:r>
            <a:r>
              <a:rPr lang="en-US" sz="3600" i="1" kern="1200">
                <a:solidFill>
                  <a:srgbClr val="000000"/>
                </a:solidFill>
                <a:effectLst/>
                <a:ea typeface="Calibri" panose="020F0502020204030204" pitchFamily="34" charset="0"/>
                <a:cs typeface="Times New Roman" panose="02020603050405020304" pitchFamily="18" charset="0"/>
              </a:rPr>
              <a:t>Jama, </a:t>
            </a:r>
            <a:r>
              <a:rPr lang="en-US" sz="3600" kern="1200">
                <a:solidFill>
                  <a:srgbClr val="000000"/>
                </a:solidFill>
                <a:effectLst/>
                <a:ea typeface="Calibri" panose="020F0502020204030204" pitchFamily="34" charset="0"/>
                <a:cs typeface="Times New Roman" panose="02020603050405020304" pitchFamily="18" charset="0"/>
              </a:rPr>
              <a:t>319(19), pp. 1975-1976.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Mind, 2019. </a:t>
            </a:r>
            <a:r>
              <a:rPr lang="en-US" sz="3600" i="1" kern="1200">
                <a:solidFill>
                  <a:srgbClr val="000000"/>
                </a:solidFill>
                <a:effectLst/>
                <a:ea typeface="Calibri" panose="020F0502020204030204" pitchFamily="34" charset="0"/>
                <a:cs typeface="Times New Roman" panose="02020603050405020304" pitchFamily="18" charset="0"/>
              </a:rPr>
              <a:t>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https://www.mind.org.uk/information-support/guides-to-support-and-services/bereavement/about-bereavement/</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Morrisey, B., 2020. </a:t>
            </a:r>
            <a:r>
              <a:rPr lang="en-US" sz="3600" i="1" kern="1200">
                <a:solidFill>
                  <a:srgbClr val="000000"/>
                </a:solidFill>
                <a:effectLst/>
                <a:ea typeface="Calibri" panose="020F0502020204030204" pitchFamily="34" charset="0"/>
                <a:cs typeface="Times New Roman" panose="02020603050405020304" pitchFamily="18" charset="0"/>
              </a:rPr>
              <a:t>What is 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http://www.facingbereavement.co.uk/whatisbereavement.html</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Mushtag, R., Shoib, S., Shah, T. &amp; Mushtag, S., 2014. Relationship Between Loneliness, Psychiatric Disorders and Physical Health? A Review on the Psychological Aspects of Loneliness. </a:t>
            </a:r>
            <a:r>
              <a:rPr lang="en-US" sz="3600" i="1" kern="1200">
                <a:solidFill>
                  <a:srgbClr val="000000"/>
                </a:solidFill>
                <a:effectLst/>
                <a:ea typeface="Calibri" panose="020F0502020204030204" pitchFamily="34" charset="0"/>
                <a:cs typeface="Times New Roman" panose="02020603050405020304" pitchFamily="18" charset="0"/>
              </a:rPr>
              <a:t>Journal of Clinical and Diagnostic Research, </a:t>
            </a:r>
            <a:r>
              <a:rPr lang="en-US" sz="3600" kern="1200">
                <a:solidFill>
                  <a:srgbClr val="000000"/>
                </a:solidFill>
                <a:effectLst/>
                <a:ea typeface="Calibri" panose="020F0502020204030204" pitchFamily="34" charset="0"/>
                <a:cs typeface="Times New Roman" panose="02020603050405020304" pitchFamily="18" charset="0"/>
              </a:rPr>
              <a:t>20 September, 8(9), p. WE01–WE04. https://www.ncbi.nlm.nih.gov/pmc/articles/PMC4225959/ [ 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Rosenblatt, P., 1988. Grief: The social context of private feelings. </a:t>
            </a:r>
            <a:r>
              <a:rPr lang="en-US" sz="3600" i="1" kern="1200">
                <a:solidFill>
                  <a:srgbClr val="000000"/>
                </a:solidFill>
                <a:effectLst/>
                <a:ea typeface="Calibri" panose="020F0502020204030204" pitchFamily="34" charset="0"/>
                <a:cs typeface="Times New Roman" panose="02020603050405020304" pitchFamily="18" charset="0"/>
              </a:rPr>
              <a:t>Journal of Social Issues, </a:t>
            </a:r>
            <a:r>
              <a:rPr lang="en-US" sz="3600" kern="1200">
                <a:solidFill>
                  <a:srgbClr val="000000"/>
                </a:solidFill>
                <a:effectLst/>
                <a:ea typeface="Calibri" panose="020F0502020204030204" pitchFamily="34" charset="0"/>
                <a:cs typeface="Times New Roman" panose="02020603050405020304" pitchFamily="18" charset="0"/>
              </a:rPr>
              <a:t>44(3), pp. 67-78.</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Snee, J., 2011. Measuring your Campaign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Snyder, L., 2007. Health communication campaigns and their impact on behavior. </a:t>
            </a:r>
            <a:r>
              <a:rPr lang="en-US" sz="3600" i="1" kern="1200">
                <a:solidFill>
                  <a:srgbClr val="000000"/>
                </a:solidFill>
                <a:effectLst/>
                <a:ea typeface="Calibri" panose="020F0502020204030204" pitchFamily="34" charset="0"/>
                <a:cs typeface="Times New Roman" panose="02020603050405020304" pitchFamily="18" charset="0"/>
              </a:rPr>
              <a:t>Journal of nutrition education and behavior, </a:t>
            </a:r>
            <a:r>
              <a:rPr lang="en-US" sz="3600" kern="1200">
                <a:solidFill>
                  <a:srgbClr val="000000"/>
                </a:solidFill>
                <a:effectLst/>
                <a:ea typeface="Calibri" panose="020F0502020204030204" pitchFamily="34" charset="0"/>
                <a:cs typeface="Times New Roman" panose="02020603050405020304" pitchFamily="18" charset="0"/>
              </a:rPr>
              <a:t>39(2), pp. 32-40.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Southey, G., 2011. The theories of reasoned action and planned behavior applied to business decisions: A selective annotated bibliography. </a:t>
            </a:r>
            <a:r>
              <a:rPr lang="en-US" sz="3600" i="1" kern="1200">
                <a:solidFill>
                  <a:srgbClr val="000000"/>
                </a:solidFill>
                <a:effectLst/>
                <a:ea typeface="Calibri" panose="020F0502020204030204" pitchFamily="34" charset="0"/>
                <a:cs typeface="Times New Roman" panose="02020603050405020304" pitchFamily="18" charset="0"/>
              </a:rPr>
              <a:t>Journal of New Business Ideas &amp; Trends, </a:t>
            </a:r>
            <a:r>
              <a:rPr lang="en-US" sz="3600" kern="1200">
                <a:solidFill>
                  <a:srgbClr val="000000"/>
                </a:solidFill>
                <a:effectLst/>
                <a:ea typeface="Calibri" panose="020F0502020204030204" pitchFamily="34" charset="0"/>
                <a:cs typeface="Times New Roman" panose="02020603050405020304" pitchFamily="18" charset="0"/>
              </a:rPr>
              <a:t>9(1), pp. 43-50.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The Campaign to End Loneliness, 2017. </a:t>
            </a:r>
            <a:r>
              <a:rPr lang="en-US" sz="3600" i="1" kern="1200">
                <a:solidFill>
                  <a:srgbClr val="000000"/>
                </a:solidFill>
                <a:effectLst/>
                <a:ea typeface="Calibri" panose="020F0502020204030204" pitchFamily="34" charset="0"/>
                <a:cs typeface="Times New Roman" panose="02020603050405020304" pitchFamily="18" charset="0"/>
              </a:rPr>
              <a:t>Campaign to End Loneliness Lunches in Wales.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https://www.campaigntoendloneliness.org/press-release/campaign-end-loneliness-launches-wales/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Utz, R. L. et al., 2014. Feeling Lonely Versus Being Alone: Loneliness and Social Support Among Recently Bereaved Persons. </a:t>
            </a:r>
            <a:r>
              <a:rPr lang="en-US" sz="3600" i="1" kern="1200">
                <a:solidFill>
                  <a:srgbClr val="000000"/>
                </a:solidFill>
                <a:effectLst/>
                <a:ea typeface="Calibri" panose="020F0502020204030204" pitchFamily="34" charset="0"/>
                <a:cs typeface="Times New Roman" panose="02020603050405020304" pitchFamily="18" charset="0"/>
              </a:rPr>
              <a:t>The Journals of Gerontology, </a:t>
            </a:r>
            <a:r>
              <a:rPr lang="en-US" sz="3600" kern="1200">
                <a:solidFill>
                  <a:srgbClr val="000000"/>
                </a:solidFill>
                <a:effectLst/>
                <a:ea typeface="Calibri" panose="020F0502020204030204" pitchFamily="34" charset="0"/>
                <a:cs typeface="Times New Roman" panose="02020603050405020304" pitchFamily="18" charset="0"/>
              </a:rPr>
              <a:t>1 January, 69B(1), pp. 85-94. https://academic.oup.com/psychsocgerontology/article/69B/1/85/543597. [ Accessed 15 December 2020]</a:t>
            </a:r>
            <a:endParaRPr lang="en-GB" sz="360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8886328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1333</TotalTime>
  <Words>1865</Words>
  <Application>Microsoft Office PowerPoint</Application>
  <PresentationFormat>Widescreen</PresentationFormat>
  <Paragraphs>125</Paragraphs>
  <Slides>11</Slides>
  <Notes>3</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 </vt:lpstr>
      <vt:lpstr>Contents </vt:lpstr>
      <vt:lpstr>What is Bereavement and Grief ?</vt:lpstr>
      <vt:lpstr>Impact of Bereavement </vt:lpstr>
      <vt:lpstr>PowerPoint Presentation</vt:lpstr>
      <vt:lpstr>Key elements</vt:lpstr>
      <vt:lpstr>Methods for measuring Success</vt:lpstr>
      <vt:lpstr>How we plan to measure the success </vt:lpstr>
      <vt:lpstr>Barriers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Campaign :Friends in Greif</dc:title>
  <dc:creator>Kerry-Anne Matthews</dc:creator>
  <cp:lastModifiedBy>Alex Griffiths</cp:lastModifiedBy>
  <cp:revision>29</cp:revision>
  <dcterms:created xsi:type="dcterms:W3CDTF">2020-12-16T17:15:29Z</dcterms:created>
  <dcterms:modified xsi:type="dcterms:W3CDTF">2020-12-18T18:55:10Z</dcterms:modified>
</cp:coreProperties>
</file>