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2" r:id="rId5"/>
    <p:sldId id="263" r:id="rId6"/>
    <p:sldId id="261" r:id="rId7"/>
    <p:sldId id="259"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8F9ABD-3E65-4BF3-B676-AD0272AB5E28}" v="267" dt="2022-12-04T13:47:50.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1828-C45E-6108-2947-D27A1EA106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E2FC8-5844-C4B6-7E32-FE7AC92784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265870-20A1-6D0E-FC4C-2DBC8D178EA5}"/>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A25EB186-3C7C-3087-C8E4-00F4615FB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141CA-E711-F0EC-C609-0B2DA6CB3F53}"/>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2737210784"/>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F517E-9BA2-DBC9-A5A6-7834FA9ACC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A618D-CA92-FB03-B5BD-EEE00DCBF8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76275E-E120-45D3-FF50-26B8984BEE58}"/>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C3282F19-926E-25E2-EA2B-8F2D7191F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992C6-79EB-EB81-50ED-39010D31A6CC}"/>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53170771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4EB0-CAD4-D50D-7D17-F41F8193C9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713630-DA9F-4F98-9ECA-294FE9D7CD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F9CADF-3B11-E27B-A184-8622B965900D}"/>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C67B20EC-477F-16BC-D7D4-0C8151A46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7B070-79FA-3CCE-21D6-E6935C99DFCB}"/>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172320697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2E4DA-ACC7-1AB2-4775-00B97B3471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BABF9B-1897-3D0F-EDB5-7D36E69912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CC7D4-3224-CA75-0DCA-04FD8FF9EE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DB4745-9521-9EDF-BA9E-6B5E828C3020}"/>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6" name="Footer Placeholder 5">
            <a:extLst>
              <a:ext uri="{FF2B5EF4-FFF2-40B4-BE49-F238E27FC236}">
                <a16:creationId xmlns:a16="http://schemas.microsoft.com/office/drawing/2014/main" id="{17609C50-D97E-0762-23EE-B01AE90ED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4B903-251B-D65D-F561-FE85C4401A23}"/>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136001887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D322-F629-E02B-85D8-A459084040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1E1613-88E6-56FA-54E7-EF472867BE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7F51E2-6511-F9C5-8BD2-DFB81C6FE7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4F7939-260F-2AD0-56B7-2724F257B7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D63828-879C-2150-F60B-FAC5F032E9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C1976B-6C81-ECF0-6E47-DDB83D3DB595}"/>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8" name="Footer Placeholder 7">
            <a:extLst>
              <a:ext uri="{FF2B5EF4-FFF2-40B4-BE49-F238E27FC236}">
                <a16:creationId xmlns:a16="http://schemas.microsoft.com/office/drawing/2014/main" id="{561D21E2-2946-F5F6-ADB0-DE11E791A8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CE44D2-C4E5-6763-F54A-989E4243C87A}"/>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267721216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3BA3-C2CE-2BBE-3709-8B1265610C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6455DF-CB85-EB58-E091-F98DDD586B67}"/>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4" name="Footer Placeholder 3">
            <a:extLst>
              <a:ext uri="{FF2B5EF4-FFF2-40B4-BE49-F238E27FC236}">
                <a16:creationId xmlns:a16="http://schemas.microsoft.com/office/drawing/2014/main" id="{5CAE5BB3-2DC2-B859-7CF6-07D7F0BD3C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DB6977-89B1-1B0C-1114-DDD864D7F8E4}"/>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1548390146"/>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5B4844-D725-8420-6C28-80B93AD42B3F}"/>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3" name="Footer Placeholder 2">
            <a:extLst>
              <a:ext uri="{FF2B5EF4-FFF2-40B4-BE49-F238E27FC236}">
                <a16:creationId xmlns:a16="http://schemas.microsoft.com/office/drawing/2014/main" id="{B516E3F7-2BB6-A1B8-06D5-55C01894EE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AA486E-97EF-CFA6-3C41-7AA6B715189D}"/>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48370246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13035-CE85-0370-55FA-BF6DE266FC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DFA8D3-4656-7C41-EC61-8DE63F11CA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E4DA27-1FAD-0FE5-5735-8FEE89AC93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65955B-587A-9963-DFDC-106782BA99BD}"/>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6" name="Footer Placeholder 5">
            <a:extLst>
              <a:ext uri="{FF2B5EF4-FFF2-40B4-BE49-F238E27FC236}">
                <a16:creationId xmlns:a16="http://schemas.microsoft.com/office/drawing/2014/main" id="{2112ABD2-6521-4A16-9A5E-4C93CBCD5A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7E28E-0E63-B917-4434-11A8D96E88E1}"/>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353226715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EFA8-0F68-27D5-FFF2-ED9FC3E98D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554D54-CDAC-4395-7938-02A27AD964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676E2B-8E5C-E3CF-7ABF-19E4B38488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27B0DF-D963-0DFA-D696-6BC8124F99C1}"/>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6" name="Footer Placeholder 5">
            <a:extLst>
              <a:ext uri="{FF2B5EF4-FFF2-40B4-BE49-F238E27FC236}">
                <a16:creationId xmlns:a16="http://schemas.microsoft.com/office/drawing/2014/main" id="{3712DB5A-8EDE-A1FC-7194-72A5FE64A2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DF4BA-0758-7EE8-EF21-EC1C5C4F3130}"/>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398005718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BBAB-F379-BC34-D264-2985324A1E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CED50D-93CB-831D-2C30-187842803D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C4522-8F25-B6BE-8E9D-351C58C4448E}"/>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5B410675-C269-9F60-59BA-541A9E7EA9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24AF1-0573-33FD-8C52-7E6E34E9A235}"/>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129667984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5106B7-D43C-289C-AC4F-2EE97EF9A4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A601B-DECB-0F73-6C45-1C7A334A03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722F70-5D85-2505-FFCF-1BC0C4F8255E}"/>
              </a:ext>
            </a:extLst>
          </p:cNvPr>
          <p:cNvSpPr>
            <a:spLocks noGrp="1"/>
          </p:cNvSpPr>
          <p:nvPr>
            <p:ph type="dt" sz="half" idx="10"/>
          </p:nvPr>
        </p:nvSpPr>
        <p:spPr/>
        <p:txBody>
          <a:body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5F42CDFD-7ACF-FE39-A93A-62BC7912D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CA11B7-AA39-2111-348B-CDA0012A0D18}"/>
              </a:ext>
            </a:extLst>
          </p:cNvPr>
          <p:cNvSpPr>
            <a:spLocks noGrp="1"/>
          </p:cNvSpPr>
          <p:nvPr>
            <p:ph type="sldNum" sz="quarter" idx="12"/>
          </p:nvPr>
        </p:nvSpPr>
        <p:spPr/>
        <p:txBody>
          <a:bodyPr/>
          <a:lstStyle/>
          <a:p>
            <a:fld id="{56FF0D34-5C12-43AF-96AB-B0D89231F2EC}" type="slidenum">
              <a:rPr lang="en-GB" smtClean="0"/>
              <a:t>‹#›</a:t>
            </a:fld>
            <a:endParaRPr lang="en-GB"/>
          </a:p>
        </p:txBody>
      </p:sp>
    </p:spTree>
    <p:extLst>
      <p:ext uri="{BB962C8B-B14F-4D97-AF65-F5344CB8AC3E}">
        <p14:creationId xmlns:p14="http://schemas.microsoft.com/office/powerpoint/2010/main" val="113462367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EC1F84-92C4-60E2-CE29-3EB837B74A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52DEFE-4924-340F-7ADC-13D82DC307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3AF82-F442-E73F-32FE-873C9B73BD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AF4962-EB55-4D6F-88A4-66CD01FE308F}" type="datetimeFigureOut">
              <a:rPr lang="en-GB" smtClean="0"/>
              <a:t>04/12/2022</a:t>
            </a:fld>
            <a:endParaRPr lang="en-GB"/>
          </a:p>
        </p:txBody>
      </p:sp>
      <p:sp>
        <p:nvSpPr>
          <p:cNvPr id="5" name="Footer Placeholder 4">
            <a:extLst>
              <a:ext uri="{FF2B5EF4-FFF2-40B4-BE49-F238E27FC236}">
                <a16:creationId xmlns:a16="http://schemas.microsoft.com/office/drawing/2014/main" id="{E7DAC5E6-31BF-7C2F-3C2B-10212D5AED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387283-5749-F0A5-0EBF-9E6591729C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FF0D34-5C12-43AF-96AB-B0D89231F2EC}" type="slidenum">
              <a:rPr lang="en-GB" smtClean="0"/>
              <a:t>‹#›</a:t>
            </a:fld>
            <a:endParaRPr lang="en-GB"/>
          </a:p>
        </p:txBody>
      </p:sp>
    </p:spTree>
    <p:extLst>
      <p:ext uri="{BB962C8B-B14F-4D97-AF65-F5344CB8AC3E}">
        <p14:creationId xmlns:p14="http://schemas.microsoft.com/office/powerpoint/2010/main" val="3421114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assistenza-clienti.it/ryanair/down/comment-page-1/"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riadzany.blogspot.com/2018/02/new-ryanair-flights-to-fez.html"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news-town.it/politica/10725-ryanair-la-gestione-della-saga,-la-debolezza-della-politica-e-l-ironia-degli-abruzzesi-sul-web.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business/2013/oct/02/ryanair-fined-french-court-labour-la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33CAC-ECF5-40AD-D5CD-5CC5D8AEC73C}"/>
              </a:ext>
            </a:extLst>
          </p:cNvPr>
          <p:cNvSpPr>
            <a:spLocks noGrp="1"/>
          </p:cNvSpPr>
          <p:nvPr>
            <p:ph type="ctrTitle"/>
          </p:nvPr>
        </p:nvSpPr>
        <p:spPr>
          <a:xfrm>
            <a:off x="1524000" y="375603"/>
            <a:ext cx="9350326" cy="1193890"/>
          </a:xfrm>
        </p:spPr>
        <p:txBody>
          <a:bodyPr>
            <a:normAutofit fontScale="90000"/>
          </a:bodyPr>
          <a:lstStyle/>
          <a:p>
            <a:pPr algn="r"/>
            <a:r>
              <a:rPr lang="en-GB" sz="2400" dirty="0">
                <a:solidFill>
                  <a:schemeClr val="accent1">
                    <a:lumMod val="75000"/>
                  </a:schemeClr>
                </a:solidFill>
                <a:latin typeface="Arial" panose="020B0604020202020204" pitchFamily="34" charset="0"/>
                <a:cs typeface="Arial" panose="020B0604020202020204" pitchFamily="34" charset="0"/>
              </a:rPr>
              <a:t>REPORT TO SENIOR MANAGEMENT TEAM- CULTURE CHANGE</a:t>
            </a:r>
            <a:br>
              <a:rPr lang="en-GB" sz="2400" dirty="0">
                <a:solidFill>
                  <a:schemeClr val="accent1">
                    <a:lumMod val="75000"/>
                  </a:schemeClr>
                </a:solidFill>
                <a:latin typeface="Arial" panose="020B0604020202020204" pitchFamily="34" charset="0"/>
                <a:cs typeface="Arial" panose="020B0604020202020204" pitchFamily="34" charset="0"/>
              </a:rPr>
            </a:br>
            <a:br>
              <a:rPr lang="en-GB" sz="2400" dirty="0">
                <a:solidFill>
                  <a:schemeClr val="accent1">
                    <a:lumMod val="75000"/>
                  </a:schemeClr>
                </a:solidFill>
                <a:latin typeface="Arial" panose="020B0604020202020204" pitchFamily="34" charset="0"/>
                <a:cs typeface="Arial" panose="020B0604020202020204" pitchFamily="34" charset="0"/>
              </a:rPr>
            </a:br>
            <a:r>
              <a:rPr lang="en-GB" sz="1300" dirty="0">
                <a:solidFill>
                  <a:schemeClr val="accent1">
                    <a:lumMod val="75000"/>
                  </a:schemeClr>
                </a:solidFill>
                <a:latin typeface="Arial" panose="020B0604020202020204" pitchFamily="34" charset="0"/>
                <a:cs typeface="Arial" panose="020B0604020202020204" pitchFamily="34" charset="0"/>
              </a:rPr>
              <a:t>By Iuliana Roxana Bocanet</a:t>
            </a:r>
            <a:br>
              <a:rPr lang="en-GB" sz="1300" dirty="0">
                <a:solidFill>
                  <a:schemeClr val="accent1">
                    <a:lumMod val="75000"/>
                  </a:schemeClr>
                </a:solidFill>
                <a:latin typeface="Arial" panose="020B0604020202020204" pitchFamily="34" charset="0"/>
                <a:cs typeface="Arial" panose="020B0604020202020204" pitchFamily="34" charset="0"/>
              </a:rPr>
            </a:br>
            <a:r>
              <a:rPr lang="en-GB" sz="1300" dirty="0">
                <a:solidFill>
                  <a:schemeClr val="accent1">
                    <a:lumMod val="75000"/>
                  </a:schemeClr>
                </a:solidFill>
                <a:latin typeface="Arial" panose="020B0604020202020204" pitchFamily="34" charset="0"/>
                <a:cs typeface="Arial" panose="020B0604020202020204" pitchFamily="34" charset="0"/>
              </a:rPr>
              <a:t>ID 2019733</a:t>
            </a:r>
          </a:p>
        </p:txBody>
      </p:sp>
      <p:pic>
        <p:nvPicPr>
          <p:cNvPr id="5" name="Picture 4" descr="A group of white and blue text">
            <a:extLst>
              <a:ext uri="{FF2B5EF4-FFF2-40B4-BE49-F238E27FC236}">
                <a16:creationId xmlns:a16="http://schemas.microsoft.com/office/drawing/2014/main" id="{033952FE-8BE6-063C-B24B-2D0EC9117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1962293"/>
            <a:ext cx="8461039" cy="1296133"/>
          </a:xfrm>
          <a:prstGeom prst="rect">
            <a:avLst/>
          </a:prstGeom>
          <a:effectLst>
            <a:glow rad="228600">
              <a:schemeClr val="accent1">
                <a:alpha val="0"/>
              </a:schemeClr>
            </a:glow>
          </a:effectLst>
        </p:spPr>
      </p:pic>
      <p:pic>
        <p:nvPicPr>
          <p:cNvPr id="52" name="Picture 51" descr="A picture containing sky, outdoor, plane, airplane&#10;&#10;Description automatically generated">
            <a:extLst>
              <a:ext uri="{FF2B5EF4-FFF2-40B4-BE49-F238E27FC236}">
                <a16:creationId xmlns:a16="http://schemas.microsoft.com/office/drawing/2014/main" id="{A018D5A8-9590-E949-F4C0-B1630FF990C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1313" y="3429000"/>
            <a:ext cx="7323726" cy="3228032"/>
          </a:xfrm>
          <a:prstGeom prst="rect">
            <a:avLst/>
          </a:prstGeom>
          <a:effectLst>
            <a:softEdge rad="330200"/>
          </a:effectLst>
        </p:spPr>
      </p:pic>
    </p:spTree>
    <p:extLst>
      <p:ext uri="{BB962C8B-B14F-4D97-AF65-F5344CB8AC3E}">
        <p14:creationId xmlns:p14="http://schemas.microsoft.com/office/powerpoint/2010/main" val="364789929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8BE157-0393-2017-36A2-F97BD15B6556}"/>
              </a:ext>
            </a:extLst>
          </p:cNvPr>
          <p:cNvSpPr>
            <a:spLocks noGrp="1"/>
          </p:cNvSpPr>
          <p:nvPr>
            <p:ph idx="1"/>
          </p:nvPr>
        </p:nvSpPr>
        <p:spPr>
          <a:xfrm>
            <a:off x="507030" y="207515"/>
            <a:ext cx="6891188" cy="6411562"/>
          </a:xfrm>
        </p:spPr>
        <p:txBody>
          <a:bodyPr vert="horz" lIns="91440" tIns="45720" rIns="91440" bIns="45720" rtlCol="0">
            <a:normAutofit fontScale="25000" lnSpcReduction="20000"/>
          </a:bodyPr>
          <a:lstStyle/>
          <a:p>
            <a:pPr marL="0" indent="0" algn="ctr">
              <a:lnSpc>
                <a:spcPct val="220000"/>
              </a:lnSpc>
              <a:buNone/>
            </a:pPr>
            <a:r>
              <a:rPr lang="en-GB" sz="6400" i="1" dirty="0">
                <a:latin typeface="Arial"/>
                <a:ea typeface="+mn-lt"/>
                <a:cs typeface="Arial"/>
              </a:rPr>
              <a:t>The purpose of this presentation about Ryanair is to recommend appropriate ways of analysing the culture and external context of the organisation to determine future strategy and plan for culture change initiatives. </a:t>
            </a:r>
          </a:p>
          <a:p>
            <a:pPr marL="0" indent="0" algn="ctr">
              <a:buNone/>
            </a:pPr>
            <a:endParaRPr lang="en-GB" sz="3400" dirty="0">
              <a:latin typeface="Arial"/>
              <a:ea typeface="+mn-lt"/>
              <a:cs typeface="Arial"/>
            </a:endParaRPr>
          </a:p>
          <a:p>
            <a:pPr marL="0" indent="0">
              <a:buNone/>
            </a:pPr>
            <a:endParaRPr lang="en-GB" sz="2000" dirty="0">
              <a:latin typeface="Arial"/>
              <a:ea typeface="+mn-lt"/>
              <a:cs typeface="Arial"/>
            </a:endParaRPr>
          </a:p>
          <a:p>
            <a:pPr marL="0" indent="0">
              <a:buNone/>
            </a:pPr>
            <a:r>
              <a:rPr lang="en-GB" sz="2000" dirty="0">
                <a:latin typeface="Arial"/>
                <a:ea typeface="+mn-lt"/>
                <a:cs typeface="Arial"/>
              </a:rPr>
              <a:t>                 </a:t>
            </a:r>
          </a:p>
          <a:p>
            <a:pPr marL="0" indent="0">
              <a:buNone/>
            </a:pPr>
            <a:endParaRPr lang="en-GB" sz="2000" dirty="0">
              <a:latin typeface="Arial"/>
              <a:ea typeface="+mn-lt"/>
              <a:cs typeface="Arial"/>
            </a:endParaRPr>
          </a:p>
          <a:p>
            <a:pPr marL="0" indent="0">
              <a:buNone/>
            </a:pPr>
            <a:endParaRPr lang="en-GB" sz="2000" dirty="0">
              <a:latin typeface="Arial"/>
              <a:ea typeface="+mn-lt"/>
              <a:cs typeface="Arial"/>
            </a:endParaRPr>
          </a:p>
          <a:p>
            <a:pPr marL="0" indent="0">
              <a:buNone/>
            </a:pPr>
            <a:r>
              <a:rPr lang="en-GB" sz="6400" dirty="0">
                <a:latin typeface="Arial"/>
                <a:ea typeface="+mn-lt"/>
                <a:cs typeface="Arial"/>
              </a:rPr>
              <a:t>                                  ORGANISATION BACKGROUND</a:t>
            </a:r>
          </a:p>
          <a:p>
            <a:pPr marL="0" indent="0">
              <a:lnSpc>
                <a:spcPct val="170000"/>
              </a:lnSpc>
              <a:buNone/>
            </a:pPr>
            <a:endParaRPr lang="en-GB" sz="2000" dirty="0">
              <a:latin typeface="Arial"/>
              <a:ea typeface="+mn-lt"/>
              <a:cs typeface="Arial"/>
            </a:endParaRPr>
          </a:p>
          <a:p>
            <a:pPr marL="0" indent="0" algn="ctr">
              <a:lnSpc>
                <a:spcPct val="220000"/>
              </a:lnSpc>
              <a:buNone/>
            </a:pPr>
            <a:r>
              <a:rPr lang="en-GB" sz="5600" b="1" i="1" dirty="0">
                <a:latin typeface="Arial"/>
                <a:ea typeface="+mn-lt"/>
                <a:cs typeface="Arial"/>
              </a:rPr>
              <a:t>Ryanair Holdings plc </a:t>
            </a:r>
            <a:r>
              <a:rPr lang="en-GB" sz="5600" dirty="0">
                <a:latin typeface="Arial"/>
                <a:ea typeface="+mn-lt"/>
                <a:cs typeface="Arial"/>
              </a:rPr>
              <a:t>is Europe’s largest airline organisation that provides scheduled low fare airline-related services. Segments: Ryanair, Ryanair UK, Buzz, Lauda and Malta. Ryanair connects over 240 destinations in over 40 countries. CEO: Michael O’Leary  (Ryanair) </a:t>
            </a:r>
          </a:p>
          <a:p>
            <a:pPr marL="0" indent="0">
              <a:buNone/>
            </a:pPr>
            <a:endParaRPr lang="en-GB" sz="2000" dirty="0">
              <a:latin typeface="Arial"/>
              <a:ea typeface="+mn-lt"/>
              <a:cs typeface="Arial"/>
            </a:endParaRPr>
          </a:p>
          <a:p>
            <a:pPr marL="0" indent="0">
              <a:buNone/>
            </a:pPr>
            <a:r>
              <a:rPr lang="en-GB" sz="2000" dirty="0">
                <a:latin typeface="Arial"/>
                <a:ea typeface="+mn-lt"/>
                <a:cs typeface="Arial"/>
              </a:rPr>
              <a:t>          </a:t>
            </a:r>
          </a:p>
          <a:p>
            <a:pPr marL="0" indent="0">
              <a:lnSpc>
                <a:spcPct val="210000"/>
              </a:lnSpc>
              <a:buNone/>
            </a:pPr>
            <a:r>
              <a:rPr lang="en-GB" sz="2000" dirty="0">
                <a:latin typeface="Arial"/>
                <a:ea typeface="+mn-lt"/>
                <a:cs typeface="Arial"/>
              </a:rPr>
              <a:t>  </a:t>
            </a:r>
          </a:p>
          <a:p>
            <a:pPr marL="0" indent="0">
              <a:buNone/>
            </a:pPr>
            <a:endParaRPr lang="en-GB" sz="2000" dirty="0">
              <a:latin typeface="Arial"/>
              <a:cs typeface="Arial"/>
            </a:endParaRPr>
          </a:p>
          <a:p>
            <a:pPr marL="0" indent="0">
              <a:buNone/>
            </a:pPr>
            <a:endParaRPr lang="en-GB" sz="2000" dirty="0">
              <a:cs typeface="Calibri"/>
            </a:endParaRPr>
          </a:p>
        </p:txBody>
      </p:sp>
      <p:pic>
        <p:nvPicPr>
          <p:cNvPr id="2" name="Picture 1">
            <a:extLst>
              <a:ext uri="{FF2B5EF4-FFF2-40B4-BE49-F238E27FC236}">
                <a16:creationId xmlns:a16="http://schemas.microsoft.com/office/drawing/2014/main" id="{85207DB6-17C8-BFF7-D5BE-D9EB7295FAB8}"/>
              </a:ext>
            </a:extLst>
          </p:cNvPr>
          <p:cNvPicPr>
            <a:picLocks noChangeAspect="1"/>
          </p:cNvPicPr>
          <p:nvPr/>
        </p:nvPicPr>
        <p:blipFill rotWithShape="1">
          <a:blip r:embed="rId2"/>
          <a:srcRect l="1156"/>
          <a:stretch/>
        </p:blipFill>
        <p:spPr>
          <a:xfrm>
            <a:off x="7777393" y="1976277"/>
            <a:ext cx="4414606" cy="4881723"/>
          </a:xfrm>
          <a:custGeom>
            <a:avLst/>
            <a:gdLst/>
            <a:ahLst/>
            <a:cxnLst/>
            <a:rect l="l" t="t" r="r" b="b"/>
            <a:pathLst>
              <a:path w="4414606" h="4881723">
                <a:moveTo>
                  <a:pt x="3151661" y="0"/>
                </a:moveTo>
                <a:lnTo>
                  <a:pt x="4414606" y="1262946"/>
                </a:lnTo>
                <a:lnTo>
                  <a:pt x="4414606" y="4881723"/>
                </a:lnTo>
                <a:lnTo>
                  <a:pt x="1730061" y="4881723"/>
                </a:lnTo>
                <a:lnTo>
                  <a:pt x="0" y="3151662"/>
                </a:lnTo>
                <a:close/>
              </a:path>
            </a:pathLst>
          </a:custGeom>
        </p:spPr>
      </p:pic>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600431"/>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AA787-9E78-AEEB-B9EF-BEB4D56322E0}"/>
              </a:ext>
            </a:extLst>
          </p:cNvPr>
          <p:cNvSpPr>
            <a:spLocks noGrp="1"/>
          </p:cNvSpPr>
          <p:nvPr>
            <p:ph idx="1"/>
          </p:nvPr>
        </p:nvSpPr>
        <p:spPr>
          <a:xfrm>
            <a:off x="598227" y="227013"/>
            <a:ext cx="10515600" cy="6255674"/>
          </a:xfrm>
        </p:spPr>
        <p:txBody>
          <a:bodyPr vert="horz" lIns="91440" tIns="45720" rIns="91440" bIns="45720" rtlCol="0" anchor="t">
            <a:normAutofit/>
          </a:bodyPr>
          <a:lstStyle/>
          <a:p>
            <a:pPr marL="0" indent="0">
              <a:lnSpc>
                <a:spcPct val="120000"/>
              </a:lnSpc>
              <a:buNone/>
            </a:pPr>
            <a:r>
              <a:rPr lang="en-GB" sz="1600" b="1" i="1" dirty="0">
                <a:latin typeface="Arial" panose="020B0604020202020204" pitchFamily="34" charset="0"/>
                <a:ea typeface="+mn-lt"/>
                <a:cs typeface="Arial" panose="020B0604020202020204" pitchFamily="34" charset="0"/>
              </a:rPr>
              <a:t>   Organisational culture </a:t>
            </a:r>
            <a:r>
              <a:rPr lang="en-GB" sz="1400" dirty="0">
                <a:latin typeface="Arial" panose="020B0604020202020204" pitchFamily="34" charset="0"/>
                <a:ea typeface="+mn-lt"/>
                <a:cs typeface="Arial" panose="020B0604020202020204" pitchFamily="34" charset="0"/>
              </a:rPr>
              <a:t>is an important element that affects every aspect of how the organisation operates and how work gets done. It has become a mainstay among business leaders (CIPD)</a:t>
            </a:r>
            <a:r>
              <a:rPr lang="en-GB" sz="1400" dirty="0">
                <a:latin typeface="Arial" panose="020B0604020202020204" pitchFamily="34" charset="0"/>
                <a:cs typeface="Arial" panose="020B0604020202020204" pitchFamily="34" charset="0"/>
              </a:rPr>
              <a:t>.</a:t>
            </a:r>
            <a:r>
              <a:rPr lang="en-GB" sz="1400" dirty="0">
                <a:latin typeface="Arial" panose="020B0604020202020204" pitchFamily="34" charset="0"/>
                <a:ea typeface="+mn-lt"/>
                <a:cs typeface="Arial" panose="020B0604020202020204" pitchFamily="34" charset="0"/>
              </a:rPr>
              <a:t>  Based on Edgar Schein’s book Organizational Culture and Leadership (1992, p.12) organisational culture can be defined as a pattern of shared basic assumptions, attitudes, beliefs, norms and values that influence behaviour of members within an organisation. </a:t>
            </a:r>
          </a:p>
          <a:p>
            <a:pPr marL="0" indent="0">
              <a:lnSpc>
                <a:spcPct val="150000"/>
              </a:lnSpc>
              <a:buNone/>
            </a:pPr>
            <a:r>
              <a:rPr lang="en-GB" sz="1200" dirty="0">
                <a:latin typeface="Arial" panose="020B0604020202020204" pitchFamily="34" charset="0"/>
                <a:ea typeface="+mn-lt"/>
                <a:cs typeface="Arial" panose="020B0604020202020204" pitchFamily="34" charset="0"/>
              </a:rPr>
              <a:t>                Several models can be used as tools for the study of culture in the organisations: Johnson and Scholes’ Cultural Web Model (1992), Denison’s Model of Organisational culture (1984) and Hofstede’s Model of Organisational Culture (1984).</a:t>
            </a:r>
          </a:p>
          <a:p>
            <a:pPr marL="0" indent="0">
              <a:lnSpc>
                <a:spcPct val="150000"/>
              </a:lnSpc>
              <a:buNone/>
            </a:pPr>
            <a:r>
              <a:rPr lang="en-GB" sz="1400" dirty="0">
                <a:latin typeface="Arial" panose="020B0604020202020204" pitchFamily="34" charset="0"/>
                <a:ea typeface="+mn-lt"/>
                <a:cs typeface="Arial" panose="020B0604020202020204" pitchFamily="34" charset="0"/>
              </a:rPr>
              <a:t>           </a:t>
            </a:r>
            <a:r>
              <a:rPr lang="en-GB" sz="1600" b="1" i="1" dirty="0">
                <a:latin typeface="Arial" panose="020B0604020202020204" pitchFamily="34" charset="0"/>
                <a:ea typeface="+mn-lt"/>
                <a:cs typeface="Arial" panose="020B0604020202020204" pitchFamily="34" charset="0"/>
              </a:rPr>
              <a:t>The Cultural Web Model,</a:t>
            </a:r>
            <a:r>
              <a:rPr lang="en-GB" sz="1400" dirty="0">
                <a:latin typeface="Arial" panose="020B0604020202020204" pitchFamily="34" charset="0"/>
                <a:ea typeface="+mn-lt"/>
                <a:cs typeface="Arial" panose="020B0604020202020204" pitchFamily="34" charset="0"/>
              </a:rPr>
              <a:t> by Gerry Johnson and Kevan Scholes in 1992 , is a diverse and comprehensive framework. It’s based around six cultural elements and helps to identify the need for culture, it exposes cultural norms and practices. It’s the best tool to apply at Ryanair to maximise the organisation’s performance because it helps understanding about how to align the different elements of the organisation’s system : values, culture, structures, people practices and policies .The six elements are interrelated and together contribute to and propagate the ‘paradigm’ (MindTools) :</a:t>
            </a:r>
          </a:p>
          <a:p>
            <a:pPr marL="0" indent="0">
              <a:lnSpc>
                <a:spcPct val="150000"/>
              </a:lnSpc>
              <a:buNone/>
            </a:pPr>
            <a:endParaRPr lang="en-GB" sz="1600" dirty="0">
              <a:latin typeface="Arial" panose="020B0604020202020204" pitchFamily="34" charset="0"/>
              <a:ea typeface="+mn-lt"/>
              <a:cs typeface="Arial" panose="020B0604020202020204" pitchFamily="34" charset="0"/>
            </a:endParaRPr>
          </a:p>
          <a:p>
            <a:pPr>
              <a:lnSpc>
                <a:spcPct val="150000"/>
              </a:lnSpc>
            </a:pPr>
            <a:endParaRPr lang="en-GB" sz="1600" dirty="0">
              <a:latin typeface="Arial" panose="020B0604020202020204" pitchFamily="34" charset="0"/>
              <a:ea typeface="+mn-lt"/>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endParaRPr lang="en-GB" dirty="0">
              <a:cs typeface="Calibri"/>
            </a:endParaRPr>
          </a:p>
        </p:txBody>
      </p:sp>
      <p:pic>
        <p:nvPicPr>
          <p:cNvPr id="7" name="Picture 6">
            <a:extLst>
              <a:ext uri="{FF2B5EF4-FFF2-40B4-BE49-F238E27FC236}">
                <a16:creationId xmlns:a16="http://schemas.microsoft.com/office/drawing/2014/main" id="{E5D0406D-9AC9-33B7-C0A4-2645EA800E0C}"/>
              </a:ext>
            </a:extLst>
          </p:cNvPr>
          <p:cNvPicPr>
            <a:picLocks noChangeAspect="1"/>
          </p:cNvPicPr>
          <p:nvPr/>
        </p:nvPicPr>
        <p:blipFill>
          <a:blip r:embed="rId2"/>
          <a:stretch>
            <a:fillRect/>
          </a:stretch>
        </p:blipFill>
        <p:spPr>
          <a:xfrm>
            <a:off x="4263353" y="3957720"/>
            <a:ext cx="3185347" cy="2524967"/>
          </a:xfrm>
          <a:prstGeom prst="rect">
            <a:avLst/>
          </a:prstGeom>
        </p:spPr>
      </p:pic>
    </p:spTree>
    <p:extLst>
      <p:ext uri="{BB962C8B-B14F-4D97-AF65-F5344CB8AC3E}">
        <p14:creationId xmlns:p14="http://schemas.microsoft.com/office/powerpoint/2010/main" val="1950025838"/>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D62ACB8-898A-8E76-8859-035C471DE210}"/>
              </a:ext>
            </a:extLst>
          </p:cNvPr>
          <p:cNvSpPr>
            <a:spLocks noGrp="1"/>
          </p:cNvSpPr>
          <p:nvPr>
            <p:ph idx="1"/>
          </p:nvPr>
        </p:nvSpPr>
        <p:spPr>
          <a:xfrm>
            <a:off x="259308" y="536587"/>
            <a:ext cx="9403307" cy="6437420"/>
          </a:xfrm>
        </p:spPr>
        <p:txBody>
          <a:bodyPr>
            <a:noAutofit/>
          </a:bodyPr>
          <a:lstStyle/>
          <a:p>
            <a:pPr marL="0" indent="0">
              <a:lnSpc>
                <a:spcPct val="200000"/>
              </a:lnSpc>
              <a:buNone/>
            </a:pPr>
            <a:endParaRPr lang="en-GB" sz="1600" b="1" i="1" dirty="0">
              <a:latin typeface="Arial" panose="020B0604020202020204" pitchFamily="34" charset="0"/>
              <a:cs typeface="Arial" panose="020B0604020202020204" pitchFamily="34" charset="0"/>
            </a:endParaRPr>
          </a:p>
          <a:p>
            <a:pPr>
              <a:lnSpc>
                <a:spcPct val="200000"/>
              </a:lnSpc>
            </a:pPr>
            <a:r>
              <a:rPr lang="en-GB" sz="1600" b="1" i="1" dirty="0">
                <a:latin typeface="Arial" panose="020B0604020202020204" pitchFamily="34" charset="0"/>
                <a:cs typeface="Arial" panose="020B0604020202020204" pitchFamily="34" charset="0"/>
              </a:rPr>
              <a:t>Stories</a:t>
            </a:r>
            <a:r>
              <a:rPr lang="en-GB" sz="1100" b="1"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Previous proceedings that people talked about the internal and external background of the company, values. At Ryanair, crew friendliness scored a high of 95%  (Corporate- Ryanair.com, October 2022). Charities praise Ryanair for the regular donations to enhance children’s lives, to help children who are sick or with special needs. (Corporate Ryanair.com). Ryanair gets involved in projects to protect the climate and the environment – First Climate and Renature Monchique. Survey - 80% would recommend Ryanair as a good place to work (Corporate Ryanair).</a:t>
            </a:r>
          </a:p>
          <a:p>
            <a:pPr>
              <a:lnSpc>
                <a:spcPct val="200000"/>
              </a:lnSpc>
            </a:pPr>
            <a:r>
              <a:rPr lang="en-GB" sz="1600" b="1" i="1" dirty="0">
                <a:latin typeface="Arial" panose="020B0604020202020204" pitchFamily="34" charset="0"/>
                <a:cs typeface="Arial" panose="020B0604020202020204" pitchFamily="34" charset="0"/>
              </a:rPr>
              <a:t>Rituals and Routines </a:t>
            </a:r>
            <a:r>
              <a:rPr lang="en-GB" sz="1100" dirty="0">
                <a:latin typeface="Arial" panose="020B0604020202020204" pitchFamily="34" charset="0"/>
                <a:cs typeface="Arial" panose="020B0604020202020204" pitchFamily="34" charset="0"/>
              </a:rPr>
              <a:t>– Daily behaviours and actions of people that indicate adequate conducts; what is valued by management, what expectations are required to be met. According to the Code of Business Conduct and Ethics, At Ryanair, employees are required to comply with applicable laws, rules, and regulations at all times; with all internal policies and requirements of any contracts that have been entered into with other parties. Any suspected or actual violation of any applicable law / regulations, policy, or contractual undertakings should be reported immediately to the employee’s department head. (Ryanair)</a:t>
            </a:r>
          </a:p>
          <a:p>
            <a:pPr>
              <a:lnSpc>
                <a:spcPct val="200000"/>
              </a:lnSpc>
            </a:pPr>
            <a:endParaRPr lang="en-GB" sz="1100" dirty="0">
              <a:latin typeface="Arial" panose="020B0604020202020204" pitchFamily="34" charset="0"/>
              <a:cs typeface="Arial" panose="020B0604020202020204" pitchFamily="34" charset="0"/>
            </a:endParaRPr>
          </a:p>
          <a:p>
            <a:pPr marL="0" indent="0">
              <a:lnSpc>
                <a:spcPct val="200000"/>
              </a:lnSpc>
              <a:buNone/>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a:lnSpc>
                <a:spcPct val="200000"/>
              </a:lnSpc>
            </a:pPr>
            <a:endParaRPr lang="en-GB" sz="1100" dirty="0">
              <a:latin typeface="Arial" panose="020B0604020202020204" pitchFamily="34" charset="0"/>
              <a:cs typeface="Arial" panose="020B0604020202020204" pitchFamily="34" charset="0"/>
            </a:endParaRPr>
          </a:p>
          <a:p>
            <a:pPr marL="0" indent="0">
              <a:buNone/>
            </a:pPr>
            <a:endParaRPr lang="en-GB" sz="11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3129114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B71D8D-9710-B027-5E2A-76C5171F02B9}"/>
              </a:ext>
            </a:extLst>
          </p:cNvPr>
          <p:cNvSpPr>
            <a:spLocks noGrp="1"/>
          </p:cNvSpPr>
          <p:nvPr>
            <p:ph idx="1"/>
          </p:nvPr>
        </p:nvSpPr>
        <p:spPr>
          <a:xfrm>
            <a:off x="368489" y="151949"/>
            <a:ext cx="10630469" cy="6554101"/>
          </a:xfrm>
        </p:spPr>
        <p:txBody>
          <a:bodyPr>
            <a:normAutofit/>
          </a:bodyPr>
          <a:lstStyle/>
          <a:p>
            <a:pPr>
              <a:lnSpc>
                <a:spcPct val="150000"/>
              </a:lnSpc>
            </a:pPr>
            <a:r>
              <a:rPr lang="en-GB" sz="1600" b="1" i="1" dirty="0">
                <a:latin typeface="Arial" panose="020B0604020202020204" pitchFamily="34" charset="0"/>
                <a:cs typeface="Arial" panose="020B0604020202020204" pitchFamily="34" charset="0"/>
              </a:rPr>
              <a:t>Symbols </a:t>
            </a:r>
            <a:r>
              <a:rPr lang="en-GB" sz="16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Visual representations of the company such as logos, design, formal or informal dress codes. The blue background- sky and yellow logo choice is related to Ryanair’s origins in Ireland and represents the Irish Harp, a mythological symbol ; illustrates the figure of a flying man whose wings are directed upwards (Airhex.com). Ryanair’s airplanes are designed in the colours blue and white. According to ‘Terms and Conditions’, staff is required to wear a formal dress code at Ryanair, which consists of uniforms. (Ryanair-Uniforms for work).</a:t>
            </a:r>
          </a:p>
          <a:p>
            <a:pPr>
              <a:lnSpc>
                <a:spcPct val="150000"/>
              </a:lnSpc>
            </a:pPr>
            <a:r>
              <a:rPr lang="en-GB" sz="1600" b="1" i="1" dirty="0">
                <a:latin typeface="Arial" panose="020B0604020202020204" pitchFamily="34" charset="0"/>
                <a:cs typeface="Arial" panose="020B0604020202020204" pitchFamily="34" charset="0"/>
              </a:rPr>
              <a:t>Organizational Structure </a:t>
            </a:r>
            <a:r>
              <a:rPr lang="en-GB" sz="16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Hierarchies, the way work flows through the organisation; reflect power structures. Ryanair displays an autocratic leadership style where the decisions are made by people at the top.</a:t>
            </a:r>
          </a:p>
          <a:p>
            <a:pPr>
              <a:lnSpc>
                <a:spcPct val="150000"/>
              </a:lnSpc>
            </a:pPr>
            <a:r>
              <a:rPr lang="en-GB" sz="1600" b="1" i="1" dirty="0">
                <a:latin typeface="Arial" panose="020B0604020202020204" pitchFamily="34" charset="0"/>
                <a:cs typeface="Arial" panose="020B0604020202020204" pitchFamily="34" charset="0"/>
              </a:rPr>
              <a:t>Control Systems </a:t>
            </a:r>
            <a:r>
              <a:rPr lang="en-GB" sz="16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Measure and distribute financial systems, quality systems, and rewards. At Ryanair, administrative and accounting controls have been implemented to provide reasonable assurance that financial and other reports are reliably prepared (Investor.Ryanair.com) .</a:t>
            </a:r>
            <a:endParaRPr lang="en-GB" sz="1600" dirty="0">
              <a:latin typeface="Arial" panose="020B0604020202020204" pitchFamily="34" charset="0"/>
              <a:cs typeface="Arial" panose="020B0604020202020204" pitchFamily="34" charset="0"/>
            </a:endParaRPr>
          </a:p>
          <a:p>
            <a:pPr>
              <a:lnSpc>
                <a:spcPct val="150000"/>
              </a:lnSpc>
            </a:pPr>
            <a:r>
              <a:rPr lang="en-GB" sz="1600" b="1" i="1" dirty="0">
                <a:latin typeface="Arial" panose="020B0604020202020204" pitchFamily="34" charset="0"/>
                <a:cs typeface="Arial" panose="020B0604020202020204" pitchFamily="34" charset="0"/>
              </a:rPr>
              <a:t> Power Structures </a:t>
            </a:r>
            <a:r>
              <a:rPr lang="en-GB" sz="16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People involved in influencing decisions, operation and strategy, within the company. At Ryanair, The Board consists of one Executive and 10 Non-Executive Directors following the appointment of Geoff Doherty in October 2021. The Board has delegated responsibility for the management of the Group to the Group CEO and the Senior Management team. Michael O’Leary, the Group CEO is the only Executive Director on the Board (Investor. Ryanair.com).</a:t>
            </a:r>
          </a:p>
          <a:p>
            <a:endParaRPr lang="en-GB" sz="1400" dirty="0"/>
          </a:p>
          <a:p>
            <a:pPr marL="0" indent="0">
              <a:lnSpc>
                <a:spcPct val="200000"/>
              </a:lnSpc>
              <a:buNone/>
            </a:pPr>
            <a:r>
              <a:rPr lang="en-GB" sz="1600"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External context</a:t>
            </a:r>
            <a:r>
              <a:rPr lang="en-GB" sz="1600" b="1"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set of factors that impact an organisation beyond its control can be applied in situation analysis and to identify risks (Spacey, J., 2022). An efficient tool that provides the key external factors is PESTLE analysis. External factors that can influence Ryanair as an organisation are (CIPD) (Ryanair.com):</a:t>
            </a:r>
          </a:p>
          <a:p>
            <a:endParaRPr lang="en-GB" sz="1400" dirty="0"/>
          </a:p>
          <a:p>
            <a:pPr marL="0" indent="0">
              <a:buNone/>
            </a:pPr>
            <a:endParaRPr lang="en-GB" sz="1400" dirty="0"/>
          </a:p>
          <a:p>
            <a:endParaRPr lang="en-GB" dirty="0"/>
          </a:p>
          <a:p>
            <a:endParaRPr lang="en-GB" dirty="0"/>
          </a:p>
        </p:txBody>
      </p:sp>
    </p:spTree>
    <p:extLst>
      <p:ext uri="{BB962C8B-B14F-4D97-AF65-F5344CB8AC3E}">
        <p14:creationId xmlns:p14="http://schemas.microsoft.com/office/powerpoint/2010/main" val="21592956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05FCAB-DF2E-AD6B-E018-45E516E750BA}"/>
              </a:ext>
            </a:extLst>
          </p:cNvPr>
          <p:cNvSpPr>
            <a:spLocks noGrp="1"/>
          </p:cNvSpPr>
          <p:nvPr>
            <p:ph idx="1"/>
          </p:nvPr>
        </p:nvSpPr>
        <p:spPr>
          <a:xfrm>
            <a:off x="606188" y="474495"/>
            <a:ext cx="10515600" cy="6526805"/>
          </a:xfrm>
        </p:spPr>
        <p:txBody>
          <a:bodyPr vert="horz" lIns="91440" tIns="45720" rIns="91440" bIns="45720" rtlCol="0" anchor="t">
            <a:normAutofit/>
          </a:bodyPr>
          <a:lstStyle/>
          <a:p>
            <a:pPr>
              <a:lnSpc>
                <a:spcPct val="150000"/>
              </a:lnSpc>
            </a:pPr>
            <a:r>
              <a:rPr lang="en-GB" sz="1200" i="1" dirty="0">
                <a:latin typeface="Arial" panose="020B0604020202020204" pitchFamily="34" charset="0"/>
                <a:ea typeface="+mn-lt"/>
                <a:cs typeface="Arial" panose="020B0604020202020204" pitchFamily="34" charset="0"/>
              </a:rPr>
              <a:t>Political</a:t>
            </a:r>
            <a:r>
              <a:rPr lang="en-GB" sz="1200" dirty="0">
                <a:latin typeface="Arial" panose="020B0604020202020204" pitchFamily="34" charset="0"/>
                <a:ea typeface="+mn-lt"/>
                <a:cs typeface="Arial" panose="020B0604020202020204" pitchFamily="34" charset="0"/>
              </a:rPr>
              <a:t> - The questionability over Brexit to be challenging for the business environment</a:t>
            </a:r>
          </a:p>
          <a:p>
            <a:pPr>
              <a:lnSpc>
                <a:spcPct val="150000"/>
              </a:lnSpc>
            </a:pPr>
            <a:r>
              <a:rPr lang="en-GB" sz="1200" i="1" dirty="0">
                <a:latin typeface="Arial" panose="020B0604020202020204" pitchFamily="34" charset="0"/>
                <a:ea typeface="+mn-lt"/>
                <a:cs typeface="Arial" panose="020B0604020202020204" pitchFamily="34" charset="0"/>
              </a:rPr>
              <a:t>Economic</a:t>
            </a:r>
            <a:r>
              <a:rPr lang="en-GB" sz="1200" dirty="0">
                <a:latin typeface="Arial" panose="020B0604020202020204" pitchFamily="34" charset="0"/>
                <a:ea typeface="+mn-lt"/>
                <a:cs typeface="Arial" panose="020B0604020202020204" pitchFamily="34" charset="0"/>
              </a:rPr>
              <a:t> – The impact of Covid 19 pandemic on economy and aviation</a:t>
            </a:r>
          </a:p>
          <a:p>
            <a:pPr>
              <a:lnSpc>
                <a:spcPct val="150000"/>
              </a:lnSpc>
            </a:pPr>
            <a:r>
              <a:rPr lang="en-GB" sz="1200" i="1" dirty="0">
                <a:latin typeface="Arial" panose="020B0604020202020204" pitchFamily="34" charset="0"/>
                <a:ea typeface="+mn-lt"/>
                <a:cs typeface="Arial" panose="020B0604020202020204" pitchFamily="34" charset="0"/>
              </a:rPr>
              <a:t>Sociological</a:t>
            </a:r>
            <a:r>
              <a:rPr lang="en-GB" sz="1200" dirty="0">
                <a:latin typeface="Arial" panose="020B0604020202020204" pitchFamily="34" charset="0"/>
                <a:ea typeface="+mn-lt"/>
                <a:cs typeface="Arial" panose="020B0604020202020204" pitchFamily="34" charset="0"/>
              </a:rPr>
              <a:t> - Covid 19 pandemic impact on people not travelling as much, flights declined during this period. </a:t>
            </a:r>
          </a:p>
          <a:p>
            <a:pPr>
              <a:lnSpc>
                <a:spcPct val="150000"/>
              </a:lnSpc>
            </a:pPr>
            <a:r>
              <a:rPr lang="en-GB" sz="1200" i="1" dirty="0">
                <a:latin typeface="Arial" panose="020B0604020202020204" pitchFamily="34" charset="0"/>
                <a:ea typeface="+mn-lt"/>
                <a:cs typeface="Arial" panose="020B0604020202020204" pitchFamily="34" charset="0"/>
              </a:rPr>
              <a:t>Technological</a:t>
            </a:r>
            <a:r>
              <a:rPr lang="en-GB" sz="1200" dirty="0">
                <a:latin typeface="Arial" panose="020B0604020202020204" pitchFamily="34" charset="0"/>
                <a:ea typeface="+mn-lt"/>
                <a:cs typeface="Arial" panose="020B0604020202020204" pitchFamily="34" charset="0"/>
              </a:rPr>
              <a:t> - Enhancing the digital platform to improve customer service.</a:t>
            </a:r>
          </a:p>
          <a:p>
            <a:pPr>
              <a:lnSpc>
                <a:spcPct val="150000"/>
              </a:lnSpc>
            </a:pPr>
            <a:r>
              <a:rPr lang="en-GB" sz="1200" i="1" dirty="0">
                <a:latin typeface="Arial" panose="020B0604020202020204" pitchFamily="34" charset="0"/>
                <a:ea typeface="+mn-lt"/>
                <a:cs typeface="Arial" panose="020B0604020202020204" pitchFamily="34" charset="0"/>
              </a:rPr>
              <a:t> Legal </a:t>
            </a:r>
            <a:r>
              <a:rPr lang="en-GB" sz="1200" dirty="0">
                <a:latin typeface="Arial" panose="020B0604020202020204" pitchFamily="34" charset="0"/>
                <a:ea typeface="+mn-lt"/>
                <a:cs typeface="Arial" panose="020B0604020202020204" pitchFamily="34" charset="0"/>
              </a:rPr>
              <a:t>– Ryanair required to comply with regulations post Brexit.</a:t>
            </a:r>
          </a:p>
          <a:p>
            <a:pPr>
              <a:lnSpc>
                <a:spcPct val="150000"/>
              </a:lnSpc>
            </a:pPr>
            <a:r>
              <a:rPr lang="en-GB" sz="1200" i="1" dirty="0">
                <a:latin typeface="Arial" panose="020B0604020202020204" pitchFamily="34" charset="0"/>
                <a:ea typeface="+mn-lt"/>
                <a:cs typeface="Arial" panose="020B0604020202020204" pitchFamily="34" charset="0"/>
              </a:rPr>
              <a:t>Environmental</a:t>
            </a:r>
            <a:r>
              <a:rPr lang="en-GB" sz="1200" dirty="0">
                <a:latin typeface="Arial" panose="020B0604020202020204" pitchFamily="34" charset="0"/>
                <a:ea typeface="+mn-lt"/>
                <a:cs typeface="Arial" panose="020B0604020202020204" pitchFamily="34" charset="0"/>
              </a:rPr>
              <a:t> – costs for Ryanair increased due to the amount of carbon emissions that the aviation sector releases within Ireland which is about 12.42 million tons. </a:t>
            </a:r>
          </a:p>
          <a:p>
            <a:pPr marL="0" indent="0">
              <a:lnSpc>
                <a:spcPct val="150000"/>
              </a:lnSpc>
              <a:buNone/>
            </a:pPr>
            <a:endParaRPr lang="en-GB" sz="1400" dirty="0">
              <a:latin typeface="Arial" panose="020B0604020202020204" pitchFamily="34" charset="0"/>
              <a:ea typeface="+mn-lt"/>
              <a:cs typeface="Arial" panose="020B0604020202020204" pitchFamily="34" charset="0"/>
            </a:endParaRPr>
          </a:p>
          <a:p>
            <a:pPr marL="0" indent="0">
              <a:lnSpc>
                <a:spcPct val="150000"/>
              </a:lnSpc>
              <a:buNone/>
            </a:pPr>
            <a:r>
              <a:rPr lang="en-GB" sz="1400" dirty="0">
                <a:latin typeface="Arial" panose="020B0604020202020204" pitchFamily="34" charset="0"/>
                <a:ea typeface="+mn-lt"/>
                <a:cs typeface="Arial" panose="020B0604020202020204" pitchFamily="34" charset="0"/>
              </a:rPr>
              <a:t>SWOT Analysis (Ryanair.com):</a:t>
            </a:r>
          </a:p>
          <a:p>
            <a:pPr>
              <a:lnSpc>
                <a:spcPct val="150000"/>
              </a:lnSpc>
            </a:pPr>
            <a:r>
              <a:rPr lang="en-GB" sz="1200" dirty="0">
                <a:latin typeface="Arial" panose="020B0604020202020204" pitchFamily="34" charset="0"/>
                <a:ea typeface="+mn-lt"/>
                <a:cs typeface="Arial" panose="020B0604020202020204" pitchFamily="34" charset="0"/>
              </a:rPr>
              <a:t>Strengths- Ryanair’s low cost strategy is a key competitive advantage.</a:t>
            </a:r>
          </a:p>
          <a:p>
            <a:pPr>
              <a:lnSpc>
                <a:spcPct val="150000"/>
              </a:lnSpc>
            </a:pPr>
            <a:r>
              <a:rPr lang="en-GB" sz="1200" dirty="0">
                <a:latin typeface="Arial" panose="020B0604020202020204" pitchFamily="34" charset="0"/>
                <a:ea typeface="+mn-lt"/>
                <a:cs typeface="Arial" panose="020B0604020202020204" pitchFamily="34" charset="0"/>
              </a:rPr>
              <a:t>Weaknesses –  Ryanair decided late to invest in digital technology.</a:t>
            </a:r>
          </a:p>
          <a:p>
            <a:pPr>
              <a:lnSpc>
                <a:spcPct val="150000"/>
              </a:lnSpc>
            </a:pPr>
            <a:r>
              <a:rPr lang="en-GB" sz="1200" dirty="0">
                <a:latin typeface="Arial" panose="020B0604020202020204" pitchFamily="34" charset="0"/>
                <a:ea typeface="+mn-lt"/>
                <a:cs typeface="Arial" panose="020B0604020202020204" pitchFamily="34" charset="0"/>
              </a:rPr>
              <a:t>Opportunities - Ryanair has the chance to focus on customer experience and improvement of the organisation through the ‘Always getting better’ program launched by O’Leary.</a:t>
            </a:r>
          </a:p>
          <a:p>
            <a:pPr>
              <a:lnSpc>
                <a:spcPct val="150000"/>
              </a:lnSpc>
            </a:pPr>
            <a:r>
              <a:rPr lang="en-GB" sz="1200" dirty="0">
                <a:latin typeface="Arial" panose="020B0604020202020204" pitchFamily="34" charset="0"/>
                <a:ea typeface="+mn-lt"/>
                <a:cs typeface="Arial" panose="020B0604020202020204" pitchFamily="34" charset="0"/>
              </a:rPr>
              <a:t>Threats -  Ryanair's competition from other low cost airlines.</a:t>
            </a:r>
          </a:p>
          <a:p>
            <a:pPr>
              <a:lnSpc>
                <a:spcPct val="150000"/>
              </a:lnSpc>
            </a:pPr>
            <a:endParaRPr lang="en-GB" sz="1200" dirty="0">
              <a:latin typeface="Arial" panose="020B0604020202020204" pitchFamily="34" charset="0"/>
              <a:ea typeface="+mn-lt"/>
              <a:cs typeface="Arial" panose="020B0604020202020204" pitchFamily="34" charset="0"/>
            </a:endParaRPr>
          </a:p>
          <a:p>
            <a:pPr>
              <a:lnSpc>
                <a:spcPct val="150000"/>
              </a:lnSpc>
            </a:pPr>
            <a:endParaRPr lang="en-GB" sz="1200" dirty="0">
              <a:latin typeface="Arial" panose="020B0604020202020204" pitchFamily="34" charset="0"/>
              <a:ea typeface="+mn-lt"/>
              <a:cs typeface="Arial" panose="020B0604020202020204" pitchFamily="34" charset="0"/>
            </a:endParaRPr>
          </a:p>
          <a:p>
            <a:pPr marL="0" indent="0">
              <a:lnSpc>
                <a:spcPct val="150000"/>
              </a:lnSpc>
              <a:buNone/>
            </a:pPr>
            <a:endParaRPr lang="en-GB" sz="1200" dirty="0">
              <a:latin typeface="Arial" panose="020B0604020202020204" pitchFamily="34" charset="0"/>
              <a:ea typeface="+mn-lt"/>
              <a:cs typeface="Arial" panose="020B0604020202020204" pitchFamily="34" charset="0"/>
            </a:endParaRPr>
          </a:p>
          <a:p>
            <a:pPr marL="0" indent="0">
              <a:lnSpc>
                <a:spcPct val="150000"/>
              </a:lnSpc>
              <a:buNone/>
            </a:pPr>
            <a:endParaRPr lang="en-GB" sz="2500" dirty="0">
              <a:latin typeface="Arial" panose="020B0604020202020204" pitchFamily="34" charset="0"/>
              <a:ea typeface="+mn-lt"/>
              <a:cs typeface="Arial" panose="020B0604020202020204" pitchFamily="34" charset="0"/>
            </a:endParaRPr>
          </a:p>
          <a:p>
            <a:pPr marL="0" indent="0">
              <a:lnSpc>
                <a:spcPct val="150000"/>
              </a:lnSpc>
              <a:buNone/>
            </a:pPr>
            <a:endParaRPr lang="en-GB" sz="1600" dirty="0">
              <a:latin typeface="Arial" panose="020B0604020202020204" pitchFamily="34" charset="0"/>
              <a:ea typeface="+mn-lt"/>
              <a:cs typeface="Arial" panose="020B0604020202020204" pitchFamily="34" charset="0"/>
            </a:endParaRPr>
          </a:p>
          <a:p>
            <a:pPr marL="0" indent="0">
              <a:lnSpc>
                <a:spcPct val="150000"/>
              </a:lnSpc>
              <a:buNone/>
            </a:pPr>
            <a:endParaRPr lang="en-GB" sz="1600" dirty="0">
              <a:latin typeface="Arial" panose="020B0604020202020204" pitchFamily="34" charset="0"/>
              <a:ea typeface="+mn-lt"/>
              <a:cs typeface="Arial" panose="020B0604020202020204" pitchFamily="34" charset="0"/>
            </a:endParaRPr>
          </a:p>
          <a:p>
            <a:pPr marL="0" indent="0">
              <a:lnSpc>
                <a:spcPct val="150000"/>
              </a:lnSpc>
              <a:buNone/>
            </a:pPr>
            <a:endParaRPr lang="en-GB" sz="1600" dirty="0">
              <a:latin typeface="Arial" panose="020B0604020202020204" pitchFamily="34" charset="0"/>
              <a:ea typeface="+mn-lt"/>
              <a:cs typeface="Arial" panose="020B0604020202020204" pitchFamily="34" charset="0"/>
            </a:endParaRPr>
          </a:p>
          <a:p>
            <a:pPr marL="0" indent="0">
              <a:lnSpc>
                <a:spcPct val="150000"/>
              </a:lnSpc>
              <a:buNone/>
            </a:pPr>
            <a:endParaRPr lang="en-GB" sz="1600" dirty="0">
              <a:latin typeface="Arial" panose="020B0604020202020204" pitchFamily="34" charset="0"/>
              <a:ea typeface="+mn-lt"/>
              <a:cs typeface="Arial" panose="020B0604020202020204" pitchFamily="34" charset="0"/>
            </a:endParaRPr>
          </a:p>
          <a:p>
            <a:endParaRPr lang="en-GB" dirty="0">
              <a:cs typeface="Calibri"/>
            </a:endParaRPr>
          </a:p>
        </p:txBody>
      </p:sp>
    </p:spTree>
    <p:extLst>
      <p:ext uri="{BB962C8B-B14F-4D97-AF65-F5344CB8AC3E}">
        <p14:creationId xmlns:p14="http://schemas.microsoft.com/office/powerpoint/2010/main" val="376148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727113-ADDE-9AAB-57AE-5F1D1BA68595}"/>
              </a:ext>
            </a:extLst>
          </p:cNvPr>
          <p:cNvSpPr>
            <a:spLocks noGrp="1"/>
          </p:cNvSpPr>
          <p:nvPr>
            <p:ph idx="1"/>
          </p:nvPr>
        </p:nvSpPr>
        <p:spPr>
          <a:xfrm>
            <a:off x="0" y="0"/>
            <a:ext cx="10515600" cy="4351338"/>
          </a:xfrm>
        </p:spPr>
        <p:txBody>
          <a:bodyPr/>
          <a:lstStyle/>
          <a:p>
            <a:endParaRPr lang="en-GB" sz="1100" b="1" i="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dirty="0"/>
          </a:p>
        </p:txBody>
      </p:sp>
      <p:sp>
        <p:nvSpPr>
          <p:cNvPr id="4" name="TextBox 3">
            <a:extLst>
              <a:ext uri="{FF2B5EF4-FFF2-40B4-BE49-F238E27FC236}">
                <a16:creationId xmlns:a16="http://schemas.microsoft.com/office/drawing/2014/main" id="{11924B87-E5FE-23FB-3870-770CE8B1FDC4}"/>
              </a:ext>
            </a:extLst>
          </p:cNvPr>
          <p:cNvSpPr txBox="1"/>
          <p:nvPr/>
        </p:nvSpPr>
        <p:spPr>
          <a:xfrm>
            <a:off x="180833" y="106738"/>
            <a:ext cx="10164170" cy="3964996"/>
          </a:xfrm>
          <a:prstGeom prst="rect">
            <a:avLst/>
          </a:prstGeom>
          <a:noFill/>
        </p:spPr>
        <p:txBody>
          <a:bodyPr wrap="square">
            <a:spAutoFit/>
          </a:bodyPr>
          <a:lstStyle/>
          <a:p>
            <a:endParaRPr lang="en-GB" dirty="0"/>
          </a:p>
          <a:p>
            <a:r>
              <a:rPr lang="en-GB" sz="1600" b="1" i="1" dirty="0">
                <a:latin typeface="Arial" panose="020B0604020202020204" pitchFamily="34" charset="0"/>
                <a:cs typeface="Arial" panose="020B0604020202020204" pitchFamily="34" charset="0"/>
              </a:rPr>
              <a:t>Organisational ethics and ethical/non ethical factors affecting employees within the organisation</a:t>
            </a:r>
          </a:p>
          <a:p>
            <a:endParaRPr lang="en-GB" dirty="0"/>
          </a:p>
          <a:p>
            <a:pPr>
              <a:lnSpc>
                <a:spcPct val="200000"/>
              </a:lnSpc>
            </a:pP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Ryanair is committed to conducting business in an ethical manner that complies with all required laws and regulations. Employees and representatives of Ryanair must consider how their actions affect the integrity and credibility of the Group as a whole. This Code of Business Conduct &amp; Ethics sets out the principles that constitute Ryanair’s way of doing business. Employees are also bound by the terms and conditions of their contract of employment. The Board of Directors has overall responsibility for this Code. The Group CEO and management at all levels of Ryanair are responsible for ensuring adherence to this Code. This code needs to be monitored and updated by the CEO on a daily basis. In opposition to these, Ryanair has been criticised for acting unethical on numerous occasions.</a:t>
            </a:r>
          </a:p>
        </p:txBody>
      </p:sp>
      <p:pic>
        <p:nvPicPr>
          <p:cNvPr id="2" name="Picture 1">
            <a:extLst>
              <a:ext uri="{FF2B5EF4-FFF2-40B4-BE49-F238E27FC236}">
                <a16:creationId xmlns:a16="http://schemas.microsoft.com/office/drawing/2014/main" id="{87480587-0BB1-60D2-37D3-D6CBF5822872}"/>
              </a:ext>
            </a:extLst>
          </p:cNvPr>
          <p:cNvPicPr>
            <a:picLocks noChangeAspect="1"/>
          </p:cNvPicPr>
          <p:nvPr/>
        </p:nvPicPr>
        <p:blipFill>
          <a:blip r:embed="rId2"/>
          <a:stretch>
            <a:fillRect/>
          </a:stretch>
        </p:blipFill>
        <p:spPr>
          <a:xfrm>
            <a:off x="4533925" y="4137716"/>
            <a:ext cx="4397945" cy="2613546"/>
          </a:xfrm>
          <a:prstGeom prst="rect">
            <a:avLst/>
          </a:prstGeom>
        </p:spPr>
      </p:pic>
      <p:pic>
        <p:nvPicPr>
          <p:cNvPr id="6" name="Picture 5" descr="A person holding an object&#10;&#10;Description automatically generated with low confidence">
            <a:extLst>
              <a:ext uri="{FF2B5EF4-FFF2-40B4-BE49-F238E27FC236}">
                <a16:creationId xmlns:a16="http://schemas.microsoft.com/office/drawing/2014/main" id="{EBE328F3-C812-C991-3AA2-47CF4B3FE5E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33815" y="4388265"/>
            <a:ext cx="3300110" cy="1980066"/>
          </a:xfrm>
          <a:prstGeom prst="rect">
            <a:avLst/>
          </a:prstGeom>
        </p:spPr>
      </p:pic>
    </p:spTree>
    <p:extLst>
      <p:ext uri="{BB962C8B-B14F-4D97-AF65-F5344CB8AC3E}">
        <p14:creationId xmlns:p14="http://schemas.microsoft.com/office/powerpoint/2010/main" val="1929061188"/>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4DAEE-48C5-F00C-51C4-0083C2D4E05A}"/>
              </a:ext>
            </a:extLst>
          </p:cNvPr>
          <p:cNvSpPr>
            <a:spLocks noGrp="1"/>
          </p:cNvSpPr>
          <p:nvPr>
            <p:ph type="title"/>
          </p:nvPr>
        </p:nvSpPr>
        <p:spPr>
          <a:xfrm>
            <a:off x="323850" y="181521"/>
            <a:ext cx="10515600" cy="315912"/>
          </a:xfrm>
        </p:spPr>
        <p:txBody>
          <a:bodyPr>
            <a:normAutofit/>
          </a:bodyPr>
          <a:lstStyle/>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Ethical behaviour-</a:t>
            </a:r>
            <a:r>
              <a:rPr lang="en-GB" sz="1600" dirty="0">
                <a:latin typeface="Arial" panose="020B0604020202020204" pitchFamily="34" charset="0"/>
                <a:cs typeface="Arial" panose="020B0604020202020204" pitchFamily="34" charset="0"/>
              </a:rPr>
              <a:t> </a:t>
            </a:r>
            <a:r>
              <a:rPr lang="en-GB" sz="1600" b="1" dirty="0">
                <a:solidFill>
                  <a:schemeClr val="accent1">
                    <a:lumMod val="75000"/>
                  </a:schemeClr>
                </a:solidFill>
                <a:latin typeface="Arial" panose="020B0604020202020204" pitchFamily="34" charset="0"/>
                <a:cs typeface="Arial" panose="020B0604020202020204" pitchFamily="34" charset="0"/>
              </a:rPr>
              <a:t>Standards of conduct at Ryanair</a:t>
            </a:r>
          </a:p>
        </p:txBody>
      </p:sp>
      <p:sp>
        <p:nvSpPr>
          <p:cNvPr id="3" name="Content Placeholder 2">
            <a:extLst>
              <a:ext uri="{FF2B5EF4-FFF2-40B4-BE49-F238E27FC236}">
                <a16:creationId xmlns:a16="http://schemas.microsoft.com/office/drawing/2014/main" id="{9FAFD6D0-7487-ABA4-34FC-D233D0064276}"/>
              </a:ext>
            </a:extLst>
          </p:cNvPr>
          <p:cNvSpPr>
            <a:spLocks noGrp="1"/>
          </p:cNvSpPr>
          <p:nvPr>
            <p:ph idx="1"/>
          </p:nvPr>
        </p:nvSpPr>
        <p:spPr>
          <a:xfrm>
            <a:off x="838200" y="657225"/>
            <a:ext cx="11353800" cy="6200775"/>
          </a:xfrm>
        </p:spPr>
        <p:txBody>
          <a:bodyPr>
            <a:normAutofit fontScale="92500" lnSpcReduction="10000"/>
          </a:bodyPr>
          <a:lstStyle/>
          <a:p>
            <a:pPr marL="342900" indent="-342900">
              <a:buFont typeface="+mj-lt"/>
              <a:buAutoNum type="arabicPeriod"/>
            </a:pPr>
            <a:r>
              <a:rPr lang="en-GB" sz="1400" b="1" dirty="0">
                <a:latin typeface="Arial" panose="020B0604020202020204" pitchFamily="34" charset="0"/>
                <a:cs typeface="Arial" panose="020B0604020202020204" pitchFamily="34" charset="0"/>
              </a:rPr>
              <a:t>Work environment                                                                                                 6. Laws and regulations                                                                                                                                                                                                                                                   </a:t>
            </a:r>
          </a:p>
          <a:p>
            <a:r>
              <a:rPr lang="en-GB" sz="1200" dirty="0">
                <a:latin typeface="Arial" panose="020B0604020202020204" pitchFamily="34" charset="0"/>
                <a:cs typeface="Arial" panose="020B0604020202020204" pitchFamily="34" charset="0"/>
              </a:rPr>
              <a:t>Discrimination and harassment                                                                                                                 Employment law and regulations</a:t>
            </a:r>
          </a:p>
          <a:p>
            <a:r>
              <a:rPr lang="en-GB" sz="1200" dirty="0">
                <a:latin typeface="Arial" panose="020B0604020202020204" pitchFamily="34" charset="0"/>
                <a:cs typeface="Arial" panose="020B0604020202020204" pitchFamily="34" charset="0"/>
              </a:rPr>
              <a:t>Privacy of personal information                                                                                                                 Health &amp; Safety Laws &amp; Regulations</a:t>
            </a:r>
          </a:p>
          <a:p>
            <a:r>
              <a:rPr lang="en-GB" sz="1200" dirty="0">
                <a:latin typeface="Arial" panose="020B0604020202020204" pitchFamily="34" charset="0"/>
                <a:cs typeface="Arial" panose="020B0604020202020204" pitchFamily="34" charset="0"/>
              </a:rPr>
              <a:t>Internet usage                                                                                                                                            Environmental Laws &amp; Regulations                                                                                                                        </a:t>
            </a:r>
          </a:p>
          <a:p>
            <a:r>
              <a:rPr lang="en-GB" sz="1200" dirty="0">
                <a:latin typeface="Arial" panose="020B0604020202020204" pitchFamily="34" charset="0"/>
                <a:cs typeface="Arial" panose="020B0604020202020204" pitchFamily="34" charset="0"/>
              </a:rPr>
              <a:t>Substance abuse                                                                                                                                  </a:t>
            </a:r>
            <a:r>
              <a:rPr lang="en-GB" sz="1300" b="1" dirty="0">
                <a:latin typeface="Arial" panose="020B0604020202020204" pitchFamily="34" charset="0"/>
                <a:cs typeface="Arial" panose="020B0604020202020204" pitchFamily="34" charset="0"/>
              </a:rPr>
              <a:t>7. </a:t>
            </a:r>
            <a:r>
              <a:rPr lang="en-GB" sz="1400" b="1" dirty="0">
                <a:latin typeface="Arial" panose="020B0604020202020204" pitchFamily="34" charset="0"/>
                <a:cs typeface="Arial" panose="020B0604020202020204" pitchFamily="34" charset="0"/>
              </a:rPr>
              <a:t>Disciplinary action</a:t>
            </a:r>
          </a:p>
          <a:p>
            <a:pPr marL="342900" indent="-342900">
              <a:buAutoNum type="arabicPeriod" startAt="2"/>
            </a:pPr>
            <a:r>
              <a:rPr lang="en-GB" sz="1400" b="1" dirty="0">
                <a:latin typeface="Arial" panose="020B0604020202020204" pitchFamily="34" charset="0"/>
                <a:cs typeface="Arial" panose="020B0604020202020204" pitchFamily="34" charset="0"/>
              </a:rPr>
              <a:t>Business activities</a:t>
            </a:r>
          </a:p>
          <a:p>
            <a:r>
              <a:rPr lang="en-GB" sz="1200" dirty="0">
                <a:latin typeface="Arial" panose="020B0604020202020204" pitchFamily="34" charset="0"/>
                <a:cs typeface="Arial" panose="020B0604020202020204" pitchFamily="34" charset="0"/>
              </a:rPr>
              <a:t>Ryanair Commitment to Customers, Suppliers &amp; Shareholders                                                          </a:t>
            </a:r>
            <a:r>
              <a:rPr lang="en-GB" sz="1400" b="1" dirty="0">
                <a:latin typeface="Arial" panose="020B0604020202020204" pitchFamily="34" charset="0"/>
                <a:cs typeface="Arial" panose="020B0604020202020204" pitchFamily="34" charset="0"/>
              </a:rPr>
              <a:t>8. Reporting procedures</a:t>
            </a:r>
          </a:p>
          <a:p>
            <a:r>
              <a:rPr lang="en-GB" sz="1200" dirty="0">
                <a:latin typeface="Arial" panose="020B0604020202020204" pitchFamily="34" charset="0"/>
                <a:cs typeface="Arial" panose="020B0604020202020204" pitchFamily="34" charset="0"/>
              </a:rPr>
              <a:t>Competition Restrictions                                                                                                                            Questions in relation to the Code</a:t>
            </a:r>
          </a:p>
          <a:p>
            <a:r>
              <a:rPr lang="en-GB" sz="1200" dirty="0">
                <a:latin typeface="Arial" panose="020B0604020202020204" pitchFamily="34" charset="0"/>
                <a:cs typeface="Arial" panose="020B0604020202020204" pitchFamily="34" charset="0"/>
              </a:rPr>
              <a:t>Fair Dealing                                                                                                                                                Reporting a conflict of Interest                                                                                                                                           </a:t>
            </a:r>
          </a:p>
          <a:p>
            <a:r>
              <a:rPr lang="en-GB" sz="1200" dirty="0">
                <a:latin typeface="Arial" panose="020B0604020202020204" pitchFamily="34" charset="0"/>
                <a:cs typeface="Arial" panose="020B0604020202020204" pitchFamily="34" charset="0"/>
              </a:rPr>
              <a:t>Gifts, Entertainment &amp; Hospitality                                                                                                              Whistleblowing Policy and Procedures  </a:t>
            </a:r>
          </a:p>
          <a:p>
            <a:pPr marL="0" indent="0">
              <a:buNone/>
            </a:pPr>
            <a:r>
              <a:rPr lang="en-GB" sz="1400" dirty="0">
                <a:latin typeface="Arial" panose="020B0604020202020204" pitchFamily="34" charset="0"/>
                <a:cs typeface="Arial" panose="020B0604020202020204" pitchFamily="34" charset="0"/>
              </a:rPr>
              <a:t>3. </a:t>
            </a:r>
            <a:r>
              <a:rPr lang="en-GB" sz="1400" b="1" dirty="0">
                <a:latin typeface="Arial" panose="020B0604020202020204" pitchFamily="34" charset="0"/>
                <a:cs typeface="Arial" panose="020B0604020202020204" pitchFamily="34" charset="0"/>
              </a:rPr>
              <a:t>Financial reporting                                                                                                     9. Slavery and human trafficking statement</a:t>
            </a:r>
          </a:p>
          <a:p>
            <a:r>
              <a:rPr lang="en-GB" sz="1200" dirty="0">
                <a:latin typeface="Arial" panose="020B0604020202020204" pitchFamily="34" charset="0"/>
                <a:cs typeface="Arial" panose="020B0604020202020204" pitchFamily="34" charset="0"/>
              </a:rPr>
              <a:t>Accounts &amp; Records</a:t>
            </a:r>
          </a:p>
          <a:p>
            <a:r>
              <a:rPr lang="en-GB" sz="1200" dirty="0">
                <a:latin typeface="Arial" panose="020B0604020202020204" pitchFamily="34" charset="0"/>
                <a:cs typeface="Arial" panose="020B0604020202020204" pitchFamily="34" charset="0"/>
              </a:rPr>
              <a:t>Complete, Compliant, &amp; Timely Disclosures                                                                                          </a:t>
            </a:r>
            <a:r>
              <a:rPr lang="en-GB" sz="1400"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Training and communication</a:t>
            </a:r>
          </a:p>
          <a:p>
            <a:pPr marL="0" indent="0">
              <a:buNone/>
            </a:pPr>
            <a:r>
              <a:rPr lang="en-GB" sz="1400" dirty="0">
                <a:latin typeface="Arial" panose="020B0604020202020204" pitchFamily="34" charset="0"/>
                <a:cs typeface="Arial" panose="020B0604020202020204" pitchFamily="34" charset="0"/>
              </a:rPr>
              <a:t>4.  </a:t>
            </a:r>
            <a:r>
              <a:rPr lang="en-GB" sz="1400" b="1" dirty="0">
                <a:latin typeface="Arial" panose="020B0604020202020204" pitchFamily="34" charset="0"/>
                <a:cs typeface="Arial" panose="020B0604020202020204" pitchFamily="34" charset="0"/>
              </a:rPr>
              <a:t>Company property</a:t>
            </a:r>
          </a:p>
          <a:p>
            <a:r>
              <a:rPr lang="en-GB" sz="1200" dirty="0">
                <a:latin typeface="Arial" panose="020B0604020202020204" pitchFamily="34" charset="0"/>
                <a:cs typeface="Arial" panose="020B0604020202020204" pitchFamily="34" charset="0"/>
              </a:rPr>
              <a:t>Company assets</a:t>
            </a:r>
          </a:p>
          <a:p>
            <a:r>
              <a:rPr lang="en-GB" sz="1200" dirty="0">
                <a:latin typeface="Arial" panose="020B0604020202020204" pitchFamily="34" charset="0"/>
                <a:cs typeface="Arial" panose="020B0604020202020204" pitchFamily="34" charset="0"/>
              </a:rPr>
              <a:t>Confidential information</a:t>
            </a:r>
          </a:p>
          <a:p>
            <a:pPr marL="342900" indent="-342900">
              <a:buAutoNum type="arabicPeriod" startAt="5"/>
            </a:pPr>
            <a:r>
              <a:rPr lang="en-GB" sz="1400" b="1" dirty="0">
                <a:latin typeface="Arial" panose="020B0604020202020204" pitchFamily="34" charset="0"/>
                <a:cs typeface="Arial" panose="020B0604020202020204" pitchFamily="34" charset="0"/>
              </a:rPr>
              <a:t>Conflict of interest</a:t>
            </a:r>
          </a:p>
          <a:p>
            <a:r>
              <a:rPr lang="en-GB" sz="13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Outside Activities</a:t>
            </a:r>
          </a:p>
          <a:p>
            <a:r>
              <a:rPr lang="en-GB" sz="1200" dirty="0">
                <a:latin typeface="Arial" panose="020B0604020202020204" pitchFamily="34" charset="0"/>
                <a:cs typeface="Arial" panose="020B0604020202020204" pitchFamily="34" charset="0"/>
              </a:rPr>
              <a:t> Investments</a:t>
            </a:r>
          </a:p>
          <a:p>
            <a:r>
              <a:rPr lang="en-GB" sz="1200" dirty="0">
                <a:latin typeface="Arial" panose="020B0604020202020204" pitchFamily="34" charset="0"/>
                <a:cs typeface="Arial" panose="020B0604020202020204" pitchFamily="34" charset="0"/>
              </a:rPr>
              <a:t> Family Members &amp; Close Personal Relationships </a:t>
            </a:r>
          </a:p>
          <a:p>
            <a:r>
              <a:rPr lang="en-GB" sz="1200" dirty="0">
                <a:latin typeface="Arial" panose="020B0604020202020204" pitchFamily="34" charset="0"/>
                <a:cs typeface="Arial" panose="020B0604020202020204" pitchFamily="34" charset="0"/>
              </a:rPr>
              <a:t> Corporate Opportunities</a:t>
            </a:r>
          </a:p>
          <a:p>
            <a:r>
              <a:rPr lang="en-GB" sz="1200" dirty="0">
                <a:latin typeface="Arial" panose="020B0604020202020204" pitchFamily="34" charset="0"/>
                <a:cs typeface="Arial" panose="020B0604020202020204" pitchFamily="34" charset="0"/>
              </a:rPr>
              <a:t> Related Party Transactions </a:t>
            </a:r>
          </a:p>
          <a:p>
            <a:endParaRPr lang="en-GB" sz="1400" dirty="0">
              <a:latin typeface="Arial" panose="020B0604020202020204" pitchFamily="34" charset="0"/>
              <a:cs typeface="Arial" panose="020B0604020202020204" pitchFamily="34" charset="0"/>
            </a:endParaRPr>
          </a:p>
          <a:p>
            <a:pPr marL="342900" indent="-342900">
              <a:buAutoNum type="arabicPeriod" startAt="5"/>
            </a:pPr>
            <a:endParaRPr lang="en-GB" sz="1400" b="1"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pic>
        <p:nvPicPr>
          <p:cNvPr id="5" name="Picture 4" descr="Logo&#10;&#10;Description automatically generated">
            <a:extLst>
              <a:ext uri="{FF2B5EF4-FFF2-40B4-BE49-F238E27FC236}">
                <a16:creationId xmlns:a16="http://schemas.microsoft.com/office/drawing/2014/main" id="{D7B9E04B-55BE-8399-A820-1B225835E1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8996" y="4643437"/>
            <a:ext cx="1688257" cy="2033041"/>
          </a:xfrm>
          <a:prstGeom prst="rect">
            <a:avLst/>
          </a:prstGeom>
          <a:effectLst>
            <a:softEdge rad="190500"/>
          </a:effectLst>
        </p:spPr>
      </p:pic>
    </p:spTree>
    <p:extLst>
      <p:ext uri="{BB962C8B-B14F-4D97-AF65-F5344CB8AC3E}">
        <p14:creationId xmlns:p14="http://schemas.microsoft.com/office/powerpoint/2010/main" val="34425622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BFC745-8353-E673-62E8-C8012FE6B871}"/>
              </a:ext>
            </a:extLst>
          </p:cNvPr>
          <p:cNvSpPr>
            <a:spLocks noGrp="1"/>
          </p:cNvSpPr>
          <p:nvPr>
            <p:ph idx="1"/>
          </p:nvPr>
        </p:nvSpPr>
        <p:spPr>
          <a:xfrm>
            <a:off x="0" y="11112"/>
            <a:ext cx="12192000" cy="6846888"/>
          </a:xfrm>
        </p:spPr>
        <p:txBody>
          <a:bodyPr>
            <a:normAutofit/>
          </a:bodyPr>
          <a:lstStyle/>
          <a:p>
            <a:pPr marL="0" indent="0">
              <a:buNone/>
            </a:pPr>
            <a:r>
              <a:rPr kumimoji="0" lang="en-GB" sz="1200" b="1"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1600" b="1"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Non ethical behaviour at </a:t>
            </a:r>
            <a:r>
              <a:rPr kumimoji="0" lang="en-GB" sz="1600" b="1"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mj-ea"/>
                <a:cs typeface="Arial" panose="020B0604020202020204" pitchFamily="34" charset="0"/>
              </a:rPr>
              <a:t>Ryanair</a:t>
            </a:r>
            <a:br>
              <a:rPr kumimoji="0" lang="en-GB" sz="1600" i="0" u="none" strike="noStrike" kern="1200" cap="none" spc="0" normalizeH="0" baseline="0" noProof="0" dirty="0">
                <a:ln>
                  <a:noFill/>
                </a:ln>
                <a:solidFill>
                  <a:srgbClr val="0070C0"/>
                </a:solidFill>
                <a:effectLst/>
                <a:uLnTx/>
                <a:uFillTx/>
                <a:latin typeface="Arial" panose="020B0604020202020204" pitchFamily="34" charset="0"/>
                <a:ea typeface="+mj-ea"/>
                <a:cs typeface="Arial" panose="020B0604020202020204" pitchFamily="34" charset="0"/>
              </a:rPr>
            </a:br>
            <a:endParaRPr kumimoji="0" lang="en-GB" sz="1600" i="0" u="none" strike="noStrike" kern="1200" cap="none" spc="0" normalizeH="0" baseline="0" noProof="0" dirty="0">
              <a:ln>
                <a:noFill/>
              </a:ln>
              <a:solidFill>
                <a:srgbClr val="0070C0"/>
              </a:solidFill>
              <a:effectLst/>
              <a:uLnTx/>
              <a:uFillTx/>
              <a:latin typeface="Arial" panose="020B0604020202020204" pitchFamily="34" charset="0"/>
              <a:ea typeface="+mj-ea"/>
              <a:cs typeface="Arial" panose="020B0604020202020204" pitchFamily="34" charset="0"/>
            </a:endParaRPr>
          </a:p>
          <a:p>
            <a:pPr>
              <a:lnSpc>
                <a:spcPct val="150000"/>
              </a:lnSpc>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In 2017, Ryanair had extensive flight cancellations which affected around 315,000 passengers and cost employees and passengers a lot of money and time. Pilots and staff on flights were affected and they started to show that they are no longer satisfied. Irish pilots’ union Ialpa says more than 700 pilots – a considerable proportion of the 4,200 who fly for Ryanair have quit. O’Leary failed to value </a:t>
            </a:r>
            <a:r>
              <a:rPr lang="en-GB" sz="1200" dirty="0">
                <a:solidFill>
                  <a:prstClr val="black"/>
                </a:solidFill>
                <a:latin typeface="Arial" panose="020B0604020202020204" pitchFamily="34" charset="0"/>
                <a:ea typeface="+mj-ea"/>
                <a:cs typeface="Arial" panose="020B0604020202020204" pitchFamily="34" charset="0"/>
              </a:rPr>
              <a:t>employees and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refused to engage with trade unions (The Guardian.com). </a:t>
            </a:r>
          </a:p>
          <a:p>
            <a:pPr>
              <a:lnSpc>
                <a:spcPct val="150000"/>
              </a:lnSpc>
            </a:pPr>
            <a:r>
              <a:rPr lang="en-GB" sz="1200" dirty="0">
                <a:solidFill>
                  <a:prstClr val="black"/>
                </a:solidFill>
                <a:latin typeface="Arial" panose="020B0604020202020204" pitchFamily="34" charset="0"/>
                <a:ea typeface="+mj-ea"/>
                <a:cs typeface="Arial" panose="020B0604020202020204" pitchFamily="34" charset="0"/>
              </a:rPr>
              <a:t>Ryanair advertised a ‘personal assistant’ job which involved “general drudgery”, people having to work long hours without sleep and contact with the outside world, also no salary was mentioned (Cooper, Matt,2018).</a:t>
            </a:r>
          </a:p>
          <a:p>
            <a:pPr>
              <a:lnSpc>
                <a:spcPct val="150000"/>
              </a:lnSpc>
            </a:pPr>
            <a:r>
              <a:rPr lang="en-GB" sz="1200" dirty="0">
                <a:solidFill>
                  <a:prstClr val="black"/>
                </a:solidFill>
                <a:latin typeface="Arial" panose="020B0604020202020204" pitchFamily="34" charset="0"/>
                <a:ea typeface="+mj-ea"/>
                <a:cs typeface="Arial" panose="020B0604020202020204" pitchFamily="34" charset="0"/>
              </a:rPr>
              <a:t>Breach of French labour laws- Ryanair employed Marseille- based crew under Irish laws, facing legal action (The Guardian, 2013)</a:t>
            </a:r>
          </a:p>
          <a:p>
            <a:pPr>
              <a:lnSpc>
                <a:spcPct val="150000"/>
              </a:lnSpc>
            </a:pPr>
            <a:endParaRPr lang="en-GB" sz="1200" dirty="0">
              <a:solidFill>
                <a:prstClr val="black"/>
              </a:solidFill>
              <a:latin typeface="Arial" panose="020B0604020202020204" pitchFamily="34" charset="0"/>
              <a:ea typeface="+mj-ea"/>
              <a:cs typeface="Arial" panose="020B0604020202020204" pitchFamily="34" charset="0"/>
            </a:endParaRPr>
          </a:p>
          <a:p>
            <a:pPr marL="0" indent="0">
              <a:lnSpc>
                <a:spcPct val="150000"/>
              </a:lnSpc>
              <a:buNone/>
            </a:pPr>
            <a:r>
              <a:rPr lang="en-GB" sz="1200" b="1" dirty="0">
                <a:solidFill>
                  <a:prstClr val="black"/>
                </a:solidFill>
                <a:latin typeface="Arial" panose="020B0604020202020204" pitchFamily="34" charset="0"/>
                <a:ea typeface="+mj-ea"/>
                <a:cs typeface="Arial" panose="020B0604020202020204" pitchFamily="34" charset="0"/>
              </a:rPr>
              <a:t>                                                                                                          CONCLUSION</a:t>
            </a:r>
          </a:p>
          <a:p>
            <a:pPr marL="0" indent="0">
              <a:lnSpc>
                <a:spcPct val="150000"/>
              </a:lnSpc>
              <a:buNone/>
            </a:pPr>
            <a:r>
              <a:rPr lang="en-GB" sz="1400" dirty="0">
                <a:solidFill>
                  <a:prstClr val="black"/>
                </a:solidFill>
                <a:latin typeface="Arial" panose="020B0604020202020204" pitchFamily="34" charset="0"/>
                <a:ea typeface="+mj-ea"/>
                <a:cs typeface="Arial" panose="020B0604020202020204" pitchFamily="34" charset="0"/>
              </a:rPr>
              <a:t>                    The Cultural Web is an efficient tool which can be used to analyse the current organisational culture of Ryanair, which can be maintained or changed, determined by the paradigm and CEO’s outlook. This framework, will determine the organisation to make relevant changes to achieve a high performance culture, by looking at the attributes of the existing and the new target. Cunliffe (2008) states that culture is important for organisation effectiveness and leaders can shape it through vision and value statements.</a:t>
            </a:r>
          </a:p>
          <a:p>
            <a:pPr marL="0" indent="0">
              <a:lnSpc>
                <a:spcPct val="150000"/>
              </a:lnSpc>
              <a:buNone/>
            </a:pPr>
            <a:r>
              <a:rPr lang="en-GB" sz="1400" dirty="0">
                <a:solidFill>
                  <a:prstClr val="black"/>
                </a:solidFill>
                <a:latin typeface="Arial" panose="020B0604020202020204" pitchFamily="34" charset="0"/>
                <a:ea typeface="+mj-ea"/>
                <a:cs typeface="Arial" panose="020B0604020202020204" pitchFamily="34" charset="0"/>
              </a:rPr>
              <a:t> PESTLE analysis can be used most effectively in association with a SWOT analysis to help understand the context for change, opportunities and threats around labour changes, such as skills shortages or current workforce capabilities (CIPD). PESTLE analysis can be used by professionals ‘to look outside the organisation to hypothesise what may happen in future and what should be further explored’ ( CIPD). SWOT analysis is a great tool to use to identify the organisation’s Strengths, Weaknesses, Opportunities and Threats. The Cultural Web, PESTLE and SWOT enable detecting and understanding broad long-term trends and support Strategic planning, Workforce planning, Marketing planning, Product planning, Organisational change, strategies, reports and projects. </a:t>
            </a:r>
          </a:p>
          <a:p>
            <a:pPr marL="0" indent="0">
              <a:lnSpc>
                <a:spcPct val="150000"/>
              </a:lnSpc>
              <a:buNone/>
            </a:pPr>
            <a:endParaRPr lang="en-GB" sz="1200" dirty="0">
              <a:solidFill>
                <a:prstClr val="black"/>
              </a:solidFill>
              <a:latin typeface="Arial" panose="020B0604020202020204" pitchFamily="34" charset="0"/>
              <a:ea typeface="+mj-ea"/>
              <a:cs typeface="Arial" panose="020B0604020202020204" pitchFamily="34" charset="0"/>
            </a:endParaRPr>
          </a:p>
          <a:p>
            <a:pPr>
              <a:lnSpc>
                <a:spcPct val="150000"/>
              </a:lnSpc>
            </a:pPr>
            <a:endParaRPr lang="en-GB" sz="1200" dirty="0">
              <a:solidFill>
                <a:prstClr val="black"/>
              </a:solidFill>
              <a:latin typeface="Arial" panose="020B0604020202020204" pitchFamily="34" charset="0"/>
              <a:ea typeface="+mj-ea"/>
              <a:cs typeface="Arial" panose="020B0604020202020204" pitchFamily="34" charset="0"/>
            </a:endParaRPr>
          </a:p>
          <a:p>
            <a:pPr>
              <a:lnSpc>
                <a:spcPct val="150000"/>
              </a:lnSpc>
            </a:pPr>
            <a:endParaRPr lang="en-GB" sz="1200" dirty="0">
              <a:solidFill>
                <a:prstClr val="black"/>
              </a:solidFill>
              <a:latin typeface="Arial" panose="020B0604020202020204" pitchFamily="34" charset="0"/>
              <a:ea typeface="+mj-ea"/>
              <a:cs typeface="Arial" panose="020B0604020202020204" pitchFamily="34" charset="0"/>
            </a:endParaRPr>
          </a:p>
          <a:p>
            <a:pPr>
              <a:lnSpc>
                <a:spcPct val="150000"/>
              </a:lnSpc>
            </a:pPr>
            <a:endParaRPr lang="en-GB" sz="1200" dirty="0">
              <a:solidFill>
                <a:prstClr val="black"/>
              </a:solidFill>
              <a:latin typeface="Arial" panose="020B0604020202020204" pitchFamily="34" charset="0"/>
              <a:ea typeface="+mj-ea"/>
              <a:cs typeface="Arial" panose="020B0604020202020204" pitchFamily="34" charset="0"/>
            </a:endParaRPr>
          </a:p>
          <a:p>
            <a:pPr>
              <a:lnSpc>
                <a:spcPct val="150000"/>
              </a:lnSpc>
            </a:pPr>
            <a:endParaRPr lang="en-GB" dirty="0"/>
          </a:p>
        </p:txBody>
      </p:sp>
    </p:spTree>
    <p:extLst>
      <p:ext uri="{BB962C8B-B14F-4D97-AF65-F5344CB8AC3E}">
        <p14:creationId xmlns:p14="http://schemas.microsoft.com/office/powerpoint/2010/main" val="2867854047"/>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BCD366-1DB4-E3E5-69F7-8DD7F2677941}"/>
              </a:ext>
            </a:extLst>
          </p:cNvPr>
          <p:cNvSpPr>
            <a:spLocks noGrp="1"/>
          </p:cNvSpPr>
          <p:nvPr>
            <p:ph type="title"/>
          </p:nvPr>
        </p:nvSpPr>
        <p:spPr>
          <a:xfrm>
            <a:off x="199110" y="24346"/>
            <a:ext cx="10719858" cy="391393"/>
          </a:xfrm>
        </p:spPr>
        <p:txBody>
          <a:bodyPr>
            <a:normAutofit/>
          </a:bodyPr>
          <a:lstStyle/>
          <a:p>
            <a:r>
              <a:rPr lang="en-GB" sz="1600" dirty="0">
                <a:latin typeface="Arial" panose="020B0604020202020204" pitchFamily="34" charset="0"/>
                <a:cs typeface="Arial" panose="020B0604020202020204" pitchFamily="34" charset="0"/>
              </a:rPr>
              <a:t>References: </a:t>
            </a:r>
          </a:p>
        </p:txBody>
      </p:sp>
      <p:sp>
        <p:nvSpPr>
          <p:cNvPr id="7" name="Content Placeholder 6">
            <a:extLst>
              <a:ext uri="{FF2B5EF4-FFF2-40B4-BE49-F238E27FC236}">
                <a16:creationId xmlns:a16="http://schemas.microsoft.com/office/drawing/2014/main" id="{7E734A4A-DB57-FCA7-AF42-8B800362D62A}"/>
              </a:ext>
            </a:extLst>
          </p:cNvPr>
          <p:cNvSpPr>
            <a:spLocks noGrp="1"/>
          </p:cNvSpPr>
          <p:nvPr>
            <p:ph idx="1"/>
          </p:nvPr>
        </p:nvSpPr>
        <p:spPr>
          <a:xfrm>
            <a:off x="0" y="484430"/>
            <a:ext cx="11283619" cy="6373570"/>
          </a:xfrm>
        </p:spPr>
        <p:txBody>
          <a:bodyPr>
            <a:normAutofit fontScale="25000" lnSpcReduction="20000"/>
          </a:bodyPr>
          <a:lstStyle/>
          <a:p>
            <a:pPr marL="0" indent="0">
              <a:lnSpc>
                <a:spcPct val="170000"/>
              </a:lnSpc>
              <a:buNone/>
            </a:pPr>
            <a:r>
              <a:rPr lang="en-GB" sz="4400" dirty="0">
                <a:latin typeface="Arial" panose="020B0604020202020204" pitchFamily="34" charset="0"/>
                <a:cs typeface="Arial" panose="020B0604020202020204" pitchFamily="34" charset="0"/>
              </a:rPr>
              <a:t>1. Battista, Michele, 6th of December 2021, PESTLE analysis, https://www.cipd.co.uk/knowledge/strategy/organisational-development/pestle-analysis-factsheet</a:t>
            </a:r>
          </a:p>
          <a:p>
            <a:pPr marL="0" indent="0">
              <a:lnSpc>
                <a:spcPct val="170000"/>
              </a:lnSpc>
              <a:buNone/>
            </a:pPr>
            <a:r>
              <a:rPr lang="en-GB" sz="4400" dirty="0">
                <a:latin typeface="Arial" panose="020B0604020202020204" pitchFamily="34" charset="0"/>
                <a:cs typeface="Arial" panose="020B0604020202020204" pitchFamily="34" charset="0"/>
              </a:rPr>
              <a:t>2. Cooper, Matt, 22 of September 2018, Inside Ryanair: Michael O’Leary’s making of a ‘nicer’ airline, chronicles O’Leary’s struggles to reinvent Ryanair</a:t>
            </a:r>
          </a:p>
          <a:p>
            <a:pPr marL="0" indent="0">
              <a:lnSpc>
                <a:spcPct val="170000"/>
              </a:lnSpc>
              <a:buNone/>
            </a:pPr>
            <a:r>
              <a:rPr lang="en-GB" sz="4400" dirty="0">
                <a:latin typeface="Arial" panose="020B0604020202020204" pitchFamily="34" charset="0"/>
                <a:cs typeface="Arial" panose="020B0604020202020204" pitchFamily="34" charset="0"/>
              </a:rPr>
              <a:t>3. Cunliffe, A.L. (2008). Organization Theory, London: Sage Publications Ltd.</a:t>
            </a:r>
          </a:p>
          <a:p>
            <a:pPr marL="0" indent="0">
              <a:lnSpc>
                <a:spcPct val="170000"/>
              </a:lnSpc>
              <a:buNone/>
            </a:pPr>
            <a:r>
              <a:rPr lang="en-GB" sz="4400" dirty="0">
                <a:latin typeface="Arial" panose="020B0604020202020204" pitchFamily="34" charset="0"/>
                <a:cs typeface="Arial" panose="020B0604020202020204" pitchFamily="34" charset="0"/>
              </a:rPr>
              <a:t>4. Denison D. R. (1984). Bringing corporate culture to the bottom line. Organizational Dynamics, 13(2), 4–22. 10.1016/0090-2616(84)90015-910269198</a:t>
            </a:r>
          </a:p>
          <a:p>
            <a:pPr marL="0" indent="0">
              <a:lnSpc>
                <a:spcPct val="170000"/>
              </a:lnSpc>
              <a:buNone/>
            </a:pPr>
            <a:r>
              <a:rPr lang="en-GB" sz="4400" dirty="0">
                <a:latin typeface="Arial" panose="020B0604020202020204" pitchFamily="34" charset="0"/>
                <a:cs typeface="Arial" panose="020B0604020202020204" pitchFamily="34" charset="0"/>
              </a:rPr>
              <a:t>5. Hofstede, Geert (1984). Culture's Consequences: International Differences in Work-Related Values (2nd ed.). Beverly Hills CA: SAGE Publications. ISBN 0-8039-1444-X.</a:t>
            </a:r>
          </a:p>
          <a:p>
            <a:pPr marL="0" indent="0">
              <a:lnSpc>
                <a:spcPct val="170000"/>
              </a:lnSpc>
              <a:buNone/>
            </a:pPr>
            <a:r>
              <a:rPr lang="en-GB" sz="4400" dirty="0">
                <a:latin typeface="Arial" panose="020B0604020202020204" pitchFamily="34" charset="0"/>
                <a:cs typeface="Arial" panose="020B0604020202020204" pitchFamily="34" charset="0"/>
              </a:rPr>
              <a:t>6. https://airhex.com/airline-logos/ryanair/</a:t>
            </a:r>
          </a:p>
          <a:p>
            <a:pPr marL="0" indent="0">
              <a:lnSpc>
                <a:spcPct val="170000"/>
              </a:lnSpc>
              <a:buNone/>
            </a:pPr>
            <a:r>
              <a:rPr lang="en-GB" sz="4400" dirty="0">
                <a:latin typeface="Arial" panose="020B0604020202020204" pitchFamily="34" charset="0"/>
                <a:cs typeface="Arial" panose="020B0604020202020204" pitchFamily="34" charset="0"/>
              </a:rPr>
              <a:t>7. https://corporate.ryanair.com/</a:t>
            </a:r>
          </a:p>
          <a:p>
            <a:pPr marL="0" indent="0">
              <a:lnSpc>
                <a:spcPct val="170000"/>
              </a:lnSpc>
              <a:buNone/>
            </a:pPr>
            <a:r>
              <a:rPr lang="en-GB" sz="4400" dirty="0">
                <a:latin typeface="Arial" panose="020B0604020202020204" pitchFamily="34" charset="0"/>
                <a:cs typeface="Arial" panose="020B0604020202020204" pitchFamily="34" charset="0"/>
              </a:rPr>
              <a:t>8. https://investor.ryanair.com/Brexit/</a:t>
            </a:r>
          </a:p>
          <a:p>
            <a:pPr marL="0" indent="0">
              <a:lnSpc>
                <a:spcPct val="170000"/>
              </a:lnSpc>
              <a:buNone/>
            </a:pPr>
            <a:r>
              <a:rPr lang="en-GB" sz="4400" dirty="0">
                <a:latin typeface="Arial" panose="020B0604020202020204" pitchFamily="34" charset="0"/>
                <a:cs typeface="Arial" panose="020B0604020202020204" pitchFamily="34" charset="0"/>
              </a:rPr>
              <a:t>9. https://investor.ryanair.com/wp-content/uploads/2022/02/Ryanair-Holdings-plc-Code-of-Business-Conduct-and-Ethics-2022.pdf</a:t>
            </a:r>
          </a:p>
          <a:p>
            <a:pPr marL="0" indent="0">
              <a:lnSpc>
                <a:spcPct val="170000"/>
              </a:lnSpc>
              <a:buNone/>
            </a:pPr>
            <a:r>
              <a:rPr lang="en-GB" sz="4400" dirty="0">
                <a:latin typeface="Arial" panose="020B0604020202020204" pitchFamily="34" charset="0"/>
                <a:cs typeface="Arial" panose="020B0604020202020204" pitchFamily="34" charset="0"/>
              </a:rPr>
              <a:t>10. https://ryanair.uniformsforwork.com/ryanair-terms-and-conditions/</a:t>
            </a:r>
          </a:p>
          <a:p>
            <a:pPr marL="0" indent="0">
              <a:lnSpc>
                <a:spcPct val="170000"/>
              </a:lnSpc>
              <a:buNone/>
            </a:pPr>
            <a:r>
              <a:rPr lang="en-GB" sz="4400" dirty="0">
                <a:latin typeface="Arial" panose="020B0604020202020204" pitchFamily="34" charset="0"/>
                <a:cs typeface="Arial" panose="020B0604020202020204" pitchFamily="34" charset="0"/>
              </a:rPr>
              <a:t>11. https://simplicable.com/en/external-context</a:t>
            </a:r>
          </a:p>
          <a:p>
            <a:pPr marL="0" indent="0">
              <a:lnSpc>
                <a:spcPct val="170000"/>
              </a:lnSpc>
              <a:buNone/>
            </a:pPr>
            <a:r>
              <a:rPr lang="en-GB" sz="4400" dirty="0">
                <a:latin typeface="Arial" panose="020B0604020202020204" pitchFamily="34" charset="0"/>
                <a:cs typeface="Arial" panose="020B0604020202020204" pitchFamily="34" charset="0"/>
              </a:rPr>
              <a:t>12. https://www.cipd.co.uk/news-views/viewpoint/organisational-culture</a:t>
            </a:r>
          </a:p>
          <a:p>
            <a:pPr marL="0" indent="0">
              <a:lnSpc>
                <a:spcPct val="170000"/>
              </a:lnSpc>
              <a:buNone/>
            </a:pPr>
            <a:r>
              <a:rPr lang="en-GB" sz="4400" dirty="0">
                <a:latin typeface="Arial" panose="020B0604020202020204" pitchFamily="34" charset="0"/>
                <a:cs typeface="Arial" panose="020B0604020202020204" pitchFamily="34" charset="0"/>
              </a:rPr>
              <a:t>13. https://www.forbes.com/profile/michael-oleary/</a:t>
            </a:r>
          </a:p>
          <a:p>
            <a:pPr marL="0" indent="0">
              <a:lnSpc>
                <a:spcPct val="170000"/>
              </a:lnSpc>
              <a:buNone/>
            </a:pPr>
            <a:r>
              <a:rPr lang="en-GB" sz="4400" dirty="0">
                <a:latin typeface="Arial" panose="020B0604020202020204" pitchFamily="34" charset="0"/>
                <a:cs typeface="Arial" panose="020B0604020202020204" pitchFamily="34" charset="0"/>
              </a:rPr>
              <a:t>14. https://corporate.ryanair.com/wp-content/uploads/2022/07/Ryanair-2022-Sustainability-Report-Interactive.pdf</a:t>
            </a:r>
          </a:p>
          <a:p>
            <a:pPr marL="0" indent="0">
              <a:lnSpc>
                <a:spcPct val="170000"/>
              </a:lnSpc>
              <a:buNone/>
            </a:pPr>
            <a:r>
              <a:rPr lang="en-GB" sz="4400" dirty="0">
                <a:latin typeface="Arial" panose="020B0604020202020204" pitchFamily="34" charset="0"/>
                <a:cs typeface="Arial" panose="020B0604020202020204" pitchFamily="34" charset="0"/>
              </a:rPr>
              <a:t>15. </a:t>
            </a:r>
            <a:r>
              <a:rPr lang="en-GB" sz="4400" dirty="0">
                <a:latin typeface="Arial" panose="020B0604020202020204" pitchFamily="34" charset="0"/>
                <a:cs typeface="Arial" panose="020B0604020202020204" pitchFamily="34" charset="0"/>
                <a:hlinkClick r:id="rId2"/>
              </a:rPr>
              <a:t>https://www.theguardian.com/business/2013/oct/02/ryanair-fined-french-court-labour-laws</a:t>
            </a:r>
            <a:endParaRPr lang="en-GB" sz="4400" dirty="0">
              <a:latin typeface="Arial" panose="020B0604020202020204" pitchFamily="34" charset="0"/>
              <a:cs typeface="Arial" panose="020B0604020202020204" pitchFamily="34" charset="0"/>
            </a:endParaRPr>
          </a:p>
          <a:p>
            <a:pPr marL="0" indent="0">
              <a:lnSpc>
                <a:spcPct val="170000"/>
              </a:lnSpc>
              <a:buNone/>
            </a:pPr>
            <a:endParaRPr lang="en-GB" sz="4400" dirty="0">
              <a:latin typeface="Arial" panose="020B0604020202020204" pitchFamily="34" charset="0"/>
              <a:cs typeface="Arial" panose="020B0604020202020204" pitchFamily="34" charset="0"/>
            </a:endParaRPr>
          </a:p>
          <a:p>
            <a:pPr marL="0" indent="0">
              <a:lnSpc>
                <a:spcPct val="170000"/>
              </a:lnSpc>
              <a:buNone/>
            </a:pPr>
            <a:endParaRPr lang="en-GB" sz="4400" dirty="0">
              <a:latin typeface="Arial" panose="020B0604020202020204" pitchFamily="34" charset="0"/>
              <a:cs typeface="Arial" panose="020B0604020202020204" pitchFamily="34" charset="0"/>
            </a:endParaRPr>
          </a:p>
          <a:p>
            <a:endParaRPr lang="en-GB" sz="2000" dirty="0"/>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006469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1972</Words>
  <Application>Microsoft Office PowerPoint</Application>
  <PresentationFormat>Widescreen</PresentationFormat>
  <Paragraphs>138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REPORT TO SENIOR MANAGEMENT TEAM- CULTURE CHANGE  By Iuliana Roxana Bocanet ID 2019733</vt:lpstr>
      <vt:lpstr>PowerPoint Presentation</vt:lpstr>
      <vt:lpstr>PowerPoint Presentation</vt:lpstr>
      <vt:lpstr>PowerPoint Presentation</vt:lpstr>
      <vt:lpstr>PowerPoint Presentation</vt:lpstr>
      <vt:lpstr>PowerPoint Presentation</vt:lpstr>
      <vt:lpstr>PowerPoint Presentation</vt:lpstr>
      <vt:lpstr>                                     Ethical behaviour- Standards of conduct at Ryanair</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Iuliana Bocanet (2019733)</cp:lastModifiedBy>
  <cp:revision>39</cp:revision>
  <dcterms:created xsi:type="dcterms:W3CDTF">2022-12-02T10:47:12Z</dcterms:created>
  <dcterms:modified xsi:type="dcterms:W3CDTF">2022-12-04T14:20:52Z</dcterms:modified>
</cp:coreProperties>
</file>