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76"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7"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986"/>
    <p:restoredTop sz="94649"/>
  </p:normalViewPr>
  <p:slideViewPr>
    <p:cSldViewPr snapToGrid="0">
      <p:cViewPr>
        <p:scale>
          <a:sx n="99" d="100"/>
          <a:sy n="99" d="100"/>
        </p:scale>
        <p:origin x="1000" y="1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1/19/25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04150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1/19/25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86204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1/19/25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980791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1/19/25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79724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1/19/25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14819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1/19/25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0139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1/19/25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91603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1/19/25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565021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1/19/25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74911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1/19/25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08802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1/19/25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2559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1/19/25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8030869"/>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vJsYO4ipcpU?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ized light photo effects">
            <a:extLst>
              <a:ext uri="{FF2B5EF4-FFF2-40B4-BE49-F238E27FC236}">
                <a16:creationId xmlns:a16="http://schemas.microsoft.com/office/drawing/2014/main" id="{70F8F1A7-8EDF-6154-B99A-CAFB24A906AD}"/>
              </a:ext>
            </a:extLst>
          </p:cNvPr>
          <p:cNvPicPr>
            <a:picLocks noChangeAspect="1"/>
          </p:cNvPicPr>
          <p:nvPr/>
        </p:nvPicPr>
        <p:blipFill>
          <a:blip r:embed="rId2"/>
          <a:srcRect l="15654" r="36879" b="-1"/>
          <a:stretch/>
        </p:blipFill>
        <p:spPr>
          <a:xfrm>
            <a:off x="1" y="10"/>
            <a:ext cx="4876799" cy="6857989"/>
          </a:xfrm>
          <a:prstGeom prst="rect">
            <a:avLst/>
          </a:prstGeom>
        </p:spPr>
      </p:pic>
      <p:sp>
        <p:nvSpPr>
          <p:cNvPr id="2" name="Title 1">
            <a:extLst>
              <a:ext uri="{FF2B5EF4-FFF2-40B4-BE49-F238E27FC236}">
                <a16:creationId xmlns:a16="http://schemas.microsoft.com/office/drawing/2014/main" id="{76F08377-1896-D4FC-4503-E3FFE24BC0D8}"/>
              </a:ext>
            </a:extLst>
          </p:cNvPr>
          <p:cNvSpPr>
            <a:spLocks noGrp="1"/>
          </p:cNvSpPr>
          <p:nvPr>
            <p:ph type="ctrTitle"/>
          </p:nvPr>
        </p:nvSpPr>
        <p:spPr>
          <a:xfrm>
            <a:off x="5604552" y="871758"/>
            <a:ext cx="5825448" cy="3871143"/>
          </a:xfrm>
        </p:spPr>
        <p:txBody>
          <a:bodyPr>
            <a:normAutofit/>
          </a:bodyPr>
          <a:lstStyle/>
          <a:p>
            <a:pPr algn="ctr"/>
            <a:br>
              <a:rPr lang="en-US" dirty="0"/>
            </a:br>
            <a:br>
              <a:rPr lang="en-US" dirty="0"/>
            </a:br>
            <a:r>
              <a:rPr lang="en-US" dirty="0"/>
              <a:t>The first 100 days</a:t>
            </a: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F1E8B4D-6595-11D6-40E6-3609D669A68F}"/>
              </a:ext>
            </a:extLst>
          </p:cNvPr>
          <p:cNvSpPr txBox="1"/>
          <p:nvPr/>
        </p:nvSpPr>
        <p:spPr>
          <a:xfrm>
            <a:off x="4842552" y="57452"/>
            <a:ext cx="3546389" cy="738664"/>
          </a:xfrm>
          <a:prstGeom prst="rect">
            <a:avLst/>
          </a:prstGeom>
          <a:noFill/>
        </p:spPr>
        <p:txBody>
          <a:bodyPr wrap="square" rtlCol="0">
            <a:spAutoFit/>
          </a:bodyPr>
          <a:lstStyle/>
          <a:p>
            <a:r>
              <a:rPr lang="en-US" sz="1050" dirty="0"/>
              <a:t>Cody Fay Evans</a:t>
            </a:r>
          </a:p>
          <a:p>
            <a:r>
              <a:rPr lang="en-US" sz="1050" dirty="0"/>
              <a:t>2408243</a:t>
            </a:r>
          </a:p>
          <a:p>
            <a:r>
              <a:rPr lang="en-US" sz="1050" dirty="0">
                <a:cs typeface="Arial" panose="020B0604020202020204" pitchFamily="34" charset="0"/>
              </a:rPr>
              <a:t>ECEY4005C</a:t>
            </a:r>
          </a:p>
          <a:p>
            <a:r>
              <a:rPr lang="en-US" sz="1050" dirty="0"/>
              <a:t>No use of AI </a:t>
            </a:r>
          </a:p>
        </p:txBody>
      </p:sp>
    </p:spTree>
    <p:extLst>
      <p:ext uri="{BB962C8B-B14F-4D97-AF65-F5344CB8AC3E}">
        <p14:creationId xmlns:p14="http://schemas.microsoft.com/office/powerpoint/2010/main" val="3549701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BE42620E-7182-5404-0D26-9DFD730984E0}"/>
              </a:ext>
            </a:extLst>
          </p:cNvPr>
          <p:cNvSpPr txBox="1">
            <a:spLocks/>
          </p:cNvSpPr>
          <p:nvPr/>
        </p:nvSpPr>
        <p:spPr>
          <a:xfrm>
            <a:off x="2568254" y="737624"/>
            <a:ext cx="10687812" cy="798194"/>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spcAft>
                <a:spcPts val="600"/>
              </a:spcAft>
            </a:pPr>
            <a:r>
              <a:rPr lang="en-US" dirty="0"/>
              <a:t>What is the first 1000 days?</a:t>
            </a:r>
          </a:p>
        </p:txBody>
      </p:sp>
      <p:sp>
        <p:nvSpPr>
          <p:cNvPr id="5" name="TextBox 4">
            <a:extLst>
              <a:ext uri="{FF2B5EF4-FFF2-40B4-BE49-F238E27FC236}">
                <a16:creationId xmlns:a16="http://schemas.microsoft.com/office/drawing/2014/main" id="{2CC65030-A39B-12EB-AD84-A2D494BE81CD}"/>
              </a:ext>
            </a:extLst>
          </p:cNvPr>
          <p:cNvSpPr txBox="1"/>
          <p:nvPr/>
        </p:nvSpPr>
        <p:spPr>
          <a:xfrm>
            <a:off x="5475890" y="1849121"/>
            <a:ext cx="6390427" cy="4139626"/>
          </a:xfrm>
          <a:prstGeom prst="rect">
            <a:avLst/>
          </a:prstGeom>
        </p:spPr>
        <p:txBody>
          <a:bodyPr vert="horz" lIns="91440" tIns="45720" rIns="91440" bIns="45720" rtlCol="0" anchor="b">
            <a:noAutofit/>
          </a:bodyPr>
          <a:lstStyle/>
          <a:p>
            <a:pPr indent="-228600">
              <a:lnSpc>
                <a:spcPct val="150000"/>
              </a:lnSpc>
              <a:spcAft>
                <a:spcPts val="600"/>
              </a:spcAft>
              <a:buFont typeface="Arial" panose="020B0604020202020204" pitchFamily="34" charset="0"/>
              <a:buChar char="•"/>
            </a:pPr>
            <a:endParaRPr lang="en-US" sz="1400" dirty="0"/>
          </a:p>
          <a:p>
            <a:pPr>
              <a:lnSpc>
                <a:spcPct val="150000"/>
              </a:lnSpc>
              <a:spcAft>
                <a:spcPts val="600"/>
              </a:spcAft>
            </a:pPr>
            <a:r>
              <a:rPr lang="en-US" sz="1400" dirty="0"/>
              <a:t>The first 1,000 days, which starts from conception and until a child's second birthday, constitutes such an important phase that lays the groundwork for lifelong health, growth, and development. Within this time, essential aspects of physical, cognitive, and emotional well-being are formed, significantly influenced by rapid brain development along with nutritional needs and environmental factors. Essential components, including maternal health during pregnancy, infant nutrition, and responsive caregiving, play critical roles in determining developmental outcomes. </a:t>
            </a:r>
          </a:p>
          <a:p>
            <a:pPr>
              <a:lnSpc>
                <a:spcPct val="150000"/>
              </a:lnSpc>
              <a:spcAft>
                <a:spcPts val="600"/>
              </a:spcAft>
            </a:pPr>
            <a:r>
              <a:rPr lang="en-US" sz="1400" dirty="0"/>
              <a:t>Research in developmental science, notably highlighted in “From Neurons to Neighborhoods” by Shonkoff and Phillips (2000), illustrates how early experiences and surroundings can profoundly affect the construction of the developing brain. These insights stress the indispensable nature of nurturing care and suitable interventions in these initial 1,000 days, as they set a strong trajectory toward lifelong success.</a:t>
            </a:r>
          </a:p>
        </p:txBody>
      </p:sp>
      <p:cxnSp>
        <p:nvCxnSpPr>
          <p:cNvPr id="25"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6215B8A-4B81-A0C2-E652-943B38CC36A9}"/>
              </a:ext>
            </a:extLst>
          </p:cNvPr>
          <p:cNvPicPr>
            <a:picLocks noChangeAspect="1"/>
          </p:cNvPicPr>
          <p:nvPr/>
        </p:nvPicPr>
        <p:blipFill>
          <a:blip r:embed="rId2"/>
          <a:srcRect l="2132" r="1697" b="2"/>
          <a:stretch/>
        </p:blipFill>
        <p:spPr>
          <a:xfrm>
            <a:off x="325683" y="1461525"/>
            <a:ext cx="4960994" cy="4139625"/>
          </a:xfrm>
          <a:prstGeom prst="rect">
            <a:avLst/>
          </a:prstGeom>
        </p:spPr>
      </p:pic>
      <p:cxnSp>
        <p:nvCxnSpPr>
          <p:cNvPr id="23" name="Straight Connector 2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7E2B4D37-9ACB-3B5B-D438-2B04FD046D37}"/>
              </a:ext>
            </a:extLst>
          </p:cNvPr>
          <p:cNvSpPr txBox="1"/>
          <p:nvPr/>
        </p:nvSpPr>
        <p:spPr>
          <a:xfrm>
            <a:off x="580834" y="5601150"/>
            <a:ext cx="4569373" cy="215444"/>
          </a:xfrm>
          <a:prstGeom prst="rect">
            <a:avLst/>
          </a:prstGeom>
          <a:noFill/>
        </p:spPr>
        <p:txBody>
          <a:bodyPr wrap="square">
            <a:spAutoFit/>
          </a:bodyPr>
          <a:lstStyle/>
          <a:p>
            <a:r>
              <a:rPr lang="en-GB" sz="800" b="0" i="0" dirty="0">
                <a:effectLst/>
              </a:rPr>
              <a:t> (https://</a:t>
            </a:r>
            <a:r>
              <a:rPr lang="en-GB" sz="800" b="0" i="0" dirty="0" err="1">
                <a:effectLst/>
              </a:rPr>
              <a:t>thousanddays.org</a:t>
            </a:r>
            <a:r>
              <a:rPr lang="en-GB" sz="800" b="0" i="0" dirty="0">
                <a:effectLst/>
              </a:rPr>
              <a:t>/resource/combating-severe-malnutrition-in-the-first-1000-days/, n.d.)</a:t>
            </a:r>
            <a:endParaRPr lang="en-US" sz="800" dirty="0"/>
          </a:p>
        </p:txBody>
      </p:sp>
    </p:spTree>
    <p:extLst>
      <p:ext uri="{BB962C8B-B14F-4D97-AF65-F5344CB8AC3E}">
        <p14:creationId xmlns:p14="http://schemas.microsoft.com/office/powerpoint/2010/main" val="30517833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EAEE3817-E122-85E3-26EA-61CDB41784C7}"/>
              </a:ext>
            </a:extLst>
          </p:cNvPr>
          <p:cNvSpPr txBox="1">
            <a:spLocks/>
          </p:cNvSpPr>
          <p:nvPr/>
        </p:nvSpPr>
        <p:spPr>
          <a:xfrm>
            <a:off x="704088" y="914400"/>
            <a:ext cx="4041648" cy="1928741"/>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spcAft>
                <a:spcPts val="600"/>
              </a:spcAft>
            </a:pPr>
            <a:r>
              <a:rPr lang="en-US" dirty="0"/>
              <a:t>Why are the first 1000 days important?</a:t>
            </a:r>
          </a:p>
        </p:txBody>
      </p:sp>
      <p:sp>
        <p:nvSpPr>
          <p:cNvPr id="5" name="TextBox 4">
            <a:extLst>
              <a:ext uri="{FF2B5EF4-FFF2-40B4-BE49-F238E27FC236}">
                <a16:creationId xmlns:a16="http://schemas.microsoft.com/office/drawing/2014/main" id="{8ED29F8E-4EDC-5D5B-1C78-0B93AC951803}"/>
              </a:ext>
            </a:extLst>
          </p:cNvPr>
          <p:cNvSpPr txBox="1"/>
          <p:nvPr/>
        </p:nvSpPr>
        <p:spPr>
          <a:xfrm>
            <a:off x="5343144" y="1447801"/>
            <a:ext cx="6144768" cy="4261619"/>
          </a:xfrm>
          <a:prstGeom prst="rect">
            <a:avLst/>
          </a:prstGeom>
        </p:spPr>
        <p:txBody>
          <a:bodyPr vert="horz" lIns="91440" tIns="45720" rIns="91440" bIns="45720" rtlCol="0">
            <a:normAutofit fontScale="92500" lnSpcReduction="10000"/>
          </a:bodyPr>
          <a:lstStyle/>
          <a:p>
            <a:pPr>
              <a:lnSpc>
                <a:spcPct val="150000"/>
              </a:lnSpc>
              <a:spcAft>
                <a:spcPts val="600"/>
              </a:spcAft>
            </a:pPr>
            <a:r>
              <a:rPr lang="en-US" sz="1300" dirty="0"/>
              <a:t>As the brain experiences most of its growth during this developmental stage, the first 1,000 days are the most important. Up to 80% of a child's brain development happens by the age of two, making this time really important for the creating of cognitive and emotional foundations (UNICEF, 2017). According to studies by Black et al. (2013), malnutrition during this stage can result in irreversible stunting, highlighting the negative effects of inadequate nutrition on growth and learning ability in both mothers and children.</a:t>
            </a:r>
          </a:p>
          <a:p>
            <a:pPr>
              <a:lnSpc>
                <a:spcPct val="150000"/>
              </a:lnSpc>
              <a:spcAft>
                <a:spcPts val="600"/>
              </a:spcAft>
            </a:pPr>
            <a:r>
              <a:rPr lang="en-US" sz="1300" dirty="0"/>
              <a:t>This time importantly shapes social and emotional well-being in addition to physical growth. Positive interactions in early life promote emotional resilience and appropriate stress control, according to Bowlby's (1969) attachment theories. The ecological systems theory of Bronfenbrenner (1979) </a:t>
            </a:r>
            <a:r>
              <a:rPr lang="en-US" sz="1300" dirty="0" err="1"/>
              <a:t>emphasises</a:t>
            </a:r>
            <a:r>
              <a:rPr lang="en-US" sz="1300" dirty="0"/>
              <a:t> the ways in which the surroundings of the family, community, and policy interact to affect the development of children.</a:t>
            </a:r>
          </a:p>
          <a:p>
            <a:pPr>
              <a:lnSpc>
                <a:spcPct val="150000"/>
              </a:lnSpc>
              <a:spcAft>
                <a:spcPts val="600"/>
              </a:spcAft>
            </a:pPr>
            <a:r>
              <a:rPr lang="en-US" sz="1300" dirty="0"/>
              <a:t>Higher educational attainment, a lower risk of chronic disease, and increased economic production are just a few of the long-term advantages of investing in the first 1,000 days. </a:t>
            </a:r>
            <a:r>
              <a:rPr lang="en-US" sz="1300" dirty="0" err="1"/>
              <a:t>Prioritising</a:t>
            </a:r>
            <a:r>
              <a:rPr lang="en-US" sz="1300" dirty="0"/>
              <a:t> mother and child health during this window can change society results, as evidenced by global initiatives like the Scaling Up Nutrition (SUN) movement.</a:t>
            </a:r>
          </a:p>
        </p:txBody>
      </p:sp>
      <p:cxnSp>
        <p:nvCxnSpPr>
          <p:cNvPr id="14" name="Straight Connector 1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FC91514-C773-D7FF-9027-AFAB58E0F32D}"/>
              </a:ext>
            </a:extLst>
          </p:cNvPr>
          <p:cNvPicPr>
            <a:picLocks noChangeAspect="1"/>
          </p:cNvPicPr>
          <p:nvPr/>
        </p:nvPicPr>
        <p:blipFill>
          <a:blip r:embed="rId2"/>
          <a:stretch>
            <a:fillRect/>
          </a:stretch>
        </p:blipFill>
        <p:spPr>
          <a:xfrm>
            <a:off x="768330" y="3412461"/>
            <a:ext cx="3941064" cy="2020738"/>
          </a:xfrm>
          <a:prstGeom prst="rect">
            <a:avLst/>
          </a:prstGeom>
        </p:spPr>
      </p:pic>
      <p:cxnSp>
        <p:nvCxnSpPr>
          <p:cNvPr id="19" name="Straight Connector 15">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AD20ACB3-ED3A-6690-AB27-A0BBE72DDD53}"/>
              </a:ext>
            </a:extLst>
          </p:cNvPr>
          <p:cNvSpPr txBox="1"/>
          <p:nvPr/>
        </p:nvSpPr>
        <p:spPr>
          <a:xfrm>
            <a:off x="804672" y="5402132"/>
            <a:ext cx="6098058" cy="215444"/>
          </a:xfrm>
          <a:prstGeom prst="rect">
            <a:avLst/>
          </a:prstGeom>
          <a:noFill/>
        </p:spPr>
        <p:txBody>
          <a:bodyPr wrap="square">
            <a:spAutoFit/>
          </a:bodyPr>
          <a:lstStyle/>
          <a:p>
            <a:r>
              <a:rPr lang="en-GB" sz="800" b="0" i="0" dirty="0">
                <a:solidFill>
                  <a:srgbClr val="2C3E50"/>
                </a:solidFill>
                <a:effectLst/>
              </a:rPr>
              <a:t>(https://</a:t>
            </a:r>
            <a:r>
              <a:rPr lang="en-GB" sz="800" b="0" i="0" dirty="0" err="1">
                <a:solidFill>
                  <a:srgbClr val="2C3E50"/>
                </a:solidFill>
                <a:effectLst/>
              </a:rPr>
              <a:t>www.idsmed.com</a:t>
            </a:r>
            <a:r>
              <a:rPr lang="en-GB" sz="800" b="0" i="0" dirty="0">
                <a:solidFill>
                  <a:srgbClr val="2C3E50"/>
                </a:solidFill>
                <a:effectLst/>
              </a:rPr>
              <a:t>/sg-</a:t>
            </a:r>
            <a:r>
              <a:rPr lang="en-GB" sz="800" b="0" i="0" dirty="0" err="1">
                <a:solidFill>
                  <a:srgbClr val="2C3E50"/>
                </a:solidFill>
                <a:effectLst/>
              </a:rPr>
              <a:t>vn</a:t>
            </a:r>
            <a:r>
              <a:rPr lang="en-GB" sz="800" b="0" i="0" dirty="0">
                <a:solidFill>
                  <a:srgbClr val="2C3E50"/>
                </a:solidFill>
                <a:effectLst/>
              </a:rPr>
              <a:t>/news/what-is-the-first-1000-days-of-life/462.html, n.d.)</a:t>
            </a:r>
            <a:endParaRPr lang="en-US" sz="800" dirty="0"/>
          </a:p>
        </p:txBody>
      </p:sp>
    </p:spTree>
    <p:extLst>
      <p:ext uri="{BB962C8B-B14F-4D97-AF65-F5344CB8AC3E}">
        <p14:creationId xmlns:p14="http://schemas.microsoft.com/office/powerpoint/2010/main" val="247858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he First 1000 Days">
            <a:hlinkClick r:id="" action="ppaction://media"/>
            <a:extLst>
              <a:ext uri="{FF2B5EF4-FFF2-40B4-BE49-F238E27FC236}">
                <a16:creationId xmlns:a16="http://schemas.microsoft.com/office/drawing/2014/main" id="{48463F8E-3560-6E3C-11DF-83442B0BC457}"/>
              </a:ext>
            </a:extLst>
          </p:cNvPr>
          <p:cNvPicPr>
            <a:picLocks noRot="1" noChangeAspect="1"/>
          </p:cNvPicPr>
          <p:nvPr>
            <a:videoFile r:link="rId1"/>
          </p:nvPr>
        </p:nvPicPr>
        <p:blipFill>
          <a:blip r:embed="rId3"/>
          <a:stretch>
            <a:fillRect/>
          </a:stretch>
        </p:blipFill>
        <p:spPr>
          <a:xfrm>
            <a:off x="2359891" y="932995"/>
            <a:ext cx="8114145" cy="4584492"/>
          </a:xfrm>
          <a:prstGeom prst="rect">
            <a:avLst/>
          </a:prstGeom>
        </p:spPr>
      </p:pic>
      <p:sp>
        <p:nvSpPr>
          <p:cNvPr id="5" name="TextBox 4">
            <a:extLst>
              <a:ext uri="{FF2B5EF4-FFF2-40B4-BE49-F238E27FC236}">
                <a16:creationId xmlns:a16="http://schemas.microsoft.com/office/drawing/2014/main" id="{B7E311CC-E9A5-C6BD-2C98-58082A8E2754}"/>
              </a:ext>
            </a:extLst>
          </p:cNvPr>
          <p:cNvSpPr txBox="1"/>
          <p:nvPr/>
        </p:nvSpPr>
        <p:spPr>
          <a:xfrm>
            <a:off x="7910945" y="5555673"/>
            <a:ext cx="2980047" cy="369332"/>
          </a:xfrm>
          <a:prstGeom prst="rect">
            <a:avLst/>
          </a:prstGeom>
          <a:noFill/>
        </p:spPr>
        <p:txBody>
          <a:bodyPr wrap="none" rtlCol="0">
            <a:spAutoFit/>
          </a:bodyPr>
          <a:lstStyle/>
          <a:p>
            <a:r>
              <a:rPr lang="en-US" dirty="0"/>
              <a:t>(First1000daysIreland, 2015)</a:t>
            </a:r>
          </a:p>
        </p:txBody>
      </p:sp>
    </p:spTree>
    <p:extLst>
      <p:ext uri="{BB962C8B-B14F-4D97-AF65-F5344CB8AC3E}">
        <p14:creationId xmlns:p14="http://schemas.microsoft.com/office/powerpoint/2010/main" val="173628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DE5FAF9-5231-9BAE-77BD-722ED512B14F}"/>
              </a:ext>
            </a:extLst>
          </p:cNvPr>
          <p:cNvSpPr txBox="1">
            <a:spLocks/>
          </p:cNvSpPr>
          <p:nvPr/>
        </p:nvSpPr>
        <p:spPr>
          <a:xfrm>
            <a:off x="4246161" y="775887"/>
            <a:ext cx="4041648" cy="496955"/>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spcAft>
                <a:spcPts val="600"/>
              </a:spcAft>
            </a:pPr>
            <a:r>
              <a:rPr lang="en-US" sz="3000" dirty="0"/>
              <a:t>What is caregiving?</a:t>
            </a:r>
          </a:p>
        </p:txBody>
      </p:sp>
      <p:sp>
        <p:nvSpPr>
          <p:cNvPr id="6" name="TextBox 5">
            <a:extLst>
              <a:ext uri="{FF2B5EF4-FFF2-40B4-BE49-F238E27FC236}">
                <a16:creationId xmlns:a16="http://schemas.microsoft.com/office/drawing/2014/main" id="{5C327D49-594E-06D3-07AB-EAE83FE61019}"/>
              </a:ext>
            </a:extLst>
          </p:cNvPr>
          <p:cNvSpPr txBox="1"/>
          <p:nvPr/>
        </p:nvSpPr>
        <p:spPr>
          <a:xfrm>
            <a:off x="219307" y="1383362"/>
            <a:ext cx="7240857" cy="4768741"/>
          </a:xfrm>
          <a:prstGeom prst="rect">
            <a:avLst/>
          </a:prstGeom>
          <a:noFill/>
        </p:spPr>
        <p:txBody>
          <a:bodyPr wrap="square">
            <a:spAutoFit/>
          </a:bodyPr>
          <a:lstStyle/>
          <a:p>
            <a:pPr>
              <a:lnSpc>
                <a:spcPct val="150000"/>
              </a:lnSpc>
            </a:pPr>
            <a:r>
              <a:rPr lang="en-US" sz="1200" dirty="0"/>
              <a:t>From conception to the child's second birthday, the first 1000 days of life constitute a critical time for the development of the child's body, mind, and emotions. Creating supportive environments, implementing inclusive methods, and adhering to </a:t>
            </a:r>
            <a:r>
              <a:rPr lang="en-US" sz="1200" dirty="0" err="1"/>
              <a:t>Pikler's</a:t>
            </a:r>
            <a:r>
              <a:rPr lang="en-US" sz="1200" dirty="0"/>
              <a:t> philosophy of respectful caregiving are all components of exceptional care during this crucial stage.</a:t>
            </a:r>
          </a:p>
          <a:p>
            <a:pPr>
              <a:lnSpc>
                <a:spcPct val="150000"/>
              </a:lnSpc>
            </a:pPr>
            <a:r>
              <a:rPr lang="en-US" sz="1200" dirty="0"/>
              <a:t>By meeting a child's physical, emotional, and social requirements, an enabling environment guarantees their holistic growth, which mean’s the growth of the child as a whole. This includes developing loving, engaging, and safe environments that encourage inquiry and education (Shonkoff et al., 2012). For example, creating secure ties through regular and affectionate encounters promotes emotional stability, while offering neat and orderly spaces with age-appropriate items promotes autonomy and sensory engagement (Bowlby, 1988). This strategy is supported by </a:t>
            </a:r>
            <a:r>
              <a:rPr lang="en-US" sz="1200" dirty="0" err="1"/>
              <a:t>Pikler's</a:t>
            </a:r>
            <a:r>
              <a:rPr lang="en-US" sz="1200" dirty="0"/>
              <a:t> theory, which </a:t>
            </a:r>
            <a:r>
              <a:rPr lang="en-US" sz="1200" dirty="0" err="1"/>
              <a:t>emphasises</a:t>
            </a:r>
            <a:r>
              <a:rPr lang="en-US" sz="1200" dirty="0"/>
              <a:t> that children flourish when </a:t>
            </a:r>
            <a:r>
              <a:rPr lang="en-US" sz="1200" dirty="0" err="1"/>
              <a:t>carers</a:t>
            </a:r>
            <a:r>
              <a:rPr lang="en-US" sz="1200" dirty="0"/>
              <a:t> </a:t>
            </a:r>
            <a:r>
              <a:rPr lang="en-US" sz="1200" dirty="0" err="1"/>
              <a:t>honour</a:t>
            </a:r>
            <a:r>
              <a:rPr lang="en-US" sz="1200" dirty="0"/>
              <a:t> their natural developmental rhythms and promotes unbroken play and independent mobility (Gerber, 2002).</a:t>
            </a:r>
          </a:p>
          <a:p>
            <a:pPr>
              <a:lnSpc>
                <a:spcPct val="150000"/>
              </a:lnSpc>
            </a:pPr>
            <a:r>
              <a:rPr lang="en-US" sz="1200" dirty="0"/>
              <a:t>To make sure that all children, regardless of culture, background, have equal opportunity for development, inclusive practices are essential to providing great care. This means appreciating all cultural and linguistics, , addressing a range of needs, and identifying individual strengths (UNICEF, 2017). Inclusive caregiving is shown, for example, by adapting caregiving techniques for kids with impairments or adding culturally appropriate components to everyday activities. </a:t>
            </a:r>
            <a:r>
              <a:rPr lang="en-US" sz="1200" dirty="0" err="1"/>
              <a:t>Pikler</a:t>
            </a:r>
            <a:r>
              <a:rPr lang="en-US" sz="1200" dirty="0"/>
              <a:t> </a:t>
            </a:r>
            <a:r>
              <a:rPr lang="en-US" sz="1200" dirty="0" err="1"/>
              <a:t>emphasises</a:t>
            </a:r>
            <a:r>
              <a:rPr lang="en-US" sz="1200" dirty="0"/>
              <a:t> the value of </a:t>
            </a:r>
            <a:r>
              <a:rPr lang="en-US" sz="1200" dirty="0" err="1"/>
              <a:t>recognising</a:t>
            </a:r>
            <a:r>
              <a:rPr lang="en-US" sz="1200" dirty="0"/>
              <a:t> children as distinct persons with intrinsic worth by paying attention to and meeting their specific needs (David et al., 2006).</a:t>
            </a:r>
          </a:p>
        </p:txBody>
      </p:sp>
      <p:pic>
        <p:nvPicPr>
          <p:cNvPr id="7" name="Picture 6">
            <a:extLst>
              <a:ext uri="{FF2B5EF4-FFF2-40B4-BE49-F238E27FC236}">
                <a16:creationId xmlns:a16="http://schemas.microsoft.com/office/drawing/2014/main" id="{27BFBED4-625F-9E9E-3DF6-5A245D4B90EB}"/>
              </a:ext>
            </a:extLst>
          </p:cNvPr>
          <p:cNvPicPr>
            <a:picLocks noChangeAspect="1"/>
          </p:cNvPicPr>
          <p:nvPr/>
        </p:nvPicPr>
        <p:blipFill>
          <a:blip r:embed="rId2"/>
          <a:stretch>
            <a:fillRect/>
          </a:stretch>
        </p:blipFill>
        <p:spPr>
          <a:xfrm>
            <a:off x="7460164" y="1572319"/>
            <a:ext cx="4177989" cy="3992300"/>
          </a:xfrm>
          <a:prstGeom prst="rect">
            <a:avLst/>
          </a:prstGeom>
        </p:spPr>
      </p:pic>
      <p:sp>
        <p:nvSpPr>
          <p:cNvPr id="9" name="TextBox 8">
            <a:extLst>
              <a:ext uri="{FF2B5EF4-FFF2-40B4-BE49-F238E27FC236}">
                <a16:creationId xmlns:a16="http://schemas.microsoft.com/office/drawing/2014/main" id="{CBAFC18D-5962-025F-8102-23124B6FAE5B}"/>
              </a:ext>
            </a:extLst>
          </p:cNvPr>
          <p:cNvSpPr txBox="1"/>
          <p:nvPr/>
        </p:nvSpPr>
        <p:spPr>
          <a:xfrm>
            <a:off x="8287809" y="5801419"/>
            <a:ext cx="6099716" cy="215444"/>
          </a:xfrm>
          <a:prstGeom prst="rect">
            <a:avLst/>
          </a:prstGeom>
          <a:noFill/>
        </p:spPr>
        <p:txBody>
          <a:bodyPr wrap="square">
            <a:spAutoFit/>
          </a:bodyPr>
          <a:lstStyle/>
          <a:p>
            <a:r>
              <a:rPr lang="en-GB" sz="800" b="0" i="0" dirty="0">
                <a:effectLst/>
                <a:latin typeface="Calisto MT" panose="02040603050505030304" pitchFamily="18" charset="77"/>
              </a:rPr>
              <a:t>(https://</a:t>
            </a:r>
            <a:r>
              <a:rPr lang="en-GB" sz="800" b="0" i="0" dirty="0" err="1">
                <a:effectLst/>
                <a:latin typeface="Calisto MT" panose="02040603050505030304" pitchFamily="18" charset="77"/>
              </a:rPr>
              <a:t>www.lapetite.com</a:t>
            </a:r>
            <a:r>
              <a:rPr lang="en-GB" sz="800" b="0" i="0" dirty="0">
                <a:effectLst/>
                <a:latin typeface="Calisto MT" panose="02040603050505030304" pitchFamily="18" charset="77"/>
              </a:rPr>
              <a:t>/blog/2015/03/primary-caregiving/, n.d.)</a:t>
            </a:r>
            <a:endParaRPr lang="en-US" sz="800" dirty="0">
              <a:latin typeface="Calisto MT" panose="02040603050505030304" pitchFamily="18" charset="77"/>
            </a:endParaRPr>
          </a:p>
        </p:txBody>
      </p:sp>
    </p:spTree>
    <p:extLst>
      <p:ext uri="{BB962C8B-B14F-4D97-AF65-F5344CB8AC3E}">
        <p14:creationId xmlns:p14="http://schemas.microsoft.com/office/powerpoint/2010/main" val="1604523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FCEF83D-AB03-D96C-5B40-B435C0621983}"/>
              </a:ext>
            </a:extLst>
          </p:cNvPr>
          <p:cNvSpPr txBox="1">
            <a:spLocks/>
          </p:cNvSpPr>
          <p:nvPr/>
        </p:nvSpPr>
        <p:spPr>
          <a:xfrm>
            <a:off x="3200400" y="795133"/>
            <a:ext cx="6738730" cy="675858"/>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spcAft>
                <a:spcPts val="600"/>
              </a:spcAft>
            </a:pPr>
            <a:r>
              <a:rPr lang="en-US" sz="3000" dirty="0"/>
              <a:t>The importance of caregiving</a:t>
            </a:r>
          </a:p>
        </p:txBody>
      </p:sp>
      <p:sp>
        <p:nvSpPr>
          <p:cNvPr id="6" name="TextBox 5">
            <a:extLst>
              <a:ext uri="{FF2B5EF4-FFF2-40B4-BE49-F238E27FC236}">
                <a16:creationId xmlns:a16="http://schemas.microsoft.com/office/drawing/2014/main" id="{C6BB129C-3AC4-C3EE-F7A8-9A977A115A4F}"/>
              </a:ext>
            </a:extLst>
          </p:cNvPr>
          <p:cNvSpPr txBox="1"/>
          <p:nvPr/>
        </p:nvSpPr>
        <p:spPr>
          <a:xfrm>
            <a:off x="5493834" y="1470991"/>
            <a:ext cx="6516029" cy="4801314"/>
          </a:xfrm>
          <a:prstGeom prst="rect">
            <a:avLst/>
          </a:prstGeom>
          <a:noFill/>
        </p:spPr>
        <p:txBody>
          <a:bodyPr wrap="square">
            <a:spAutoFit/>
          </a:bodyPr>
          <a:lstStyle/>
          <a:p>
            <a:pPr>
              <a:lnSpc>
                <a:spcPct val="150000"/>
              </a:lnSpc>
            </a:pPr>
            <a:r>
              <a:rPr lang="en-US" sz="1200" dirty="0"/>
              <a:t>Outstanding care throughout the first 1000 days is of the most importance because it has a significant influence on long-term results. The child's cognitive, social, and emotional development is impacted by the remarkable rate at which brain connections are formed during this time (Centre on the Developing Child, 2016). Secure bonds and enriching interactions are examples of positive early experiences that improve resilience and brain development (Britto et al., 2017). Although, negative events like neglect or excessive stress can interfere with development and cause long-term problems with </a:t>
            </a:r>
            <a:r>
              <a:rPr lang="en-US" sz="1200" dirty="0" err="1"/>
              <a:t>behaviour</a:t>
            </a:r>
            <a:r>
              <a:rPr lang="en-US" sz="1200" dirty="0"/>
              <a:t>, learning, and health (</a:t>
            </a:r>
            <a:r>
              <a:rPr lang="en-US" sz="1200" dirty="0" err="1"/>
              <a:t>Felitti</a:t>
            </a:r>
            <a:r>
              <a:rPr lang="en-US" sz="1200" dirty="0"/>
              <a:t> et al., 1998).</a:t>
            </a:r>
          </a:p>
          <a:p>
            <a:pPr>
              <a:lnSpc>
                <a:spcPct val="150000"/>
              </a:lnSpc>
            </a:pPr>
            <a:endParaRPr lang="en-US" sz="1200" dirty="0"/>
          </a:p>
          <a:p>
            <a:pPr>
              <a:lnSpc>
                <a:spcPct val="150000"/>
              </a:lnSpc>
            </a:pPr>
            <a:r>
              <a:rPr lang="en-US" sz="1200" dirty="0"/>
              <a:t>The transforming power of healthy relationships is further highlighted by </a:t>
            </a:r>
            <a:r>
              <a:rPr lang="en-US" sz="1200" dirty="0" err="1"/>
              <a:t>Pikler's</a:t>
            </a:r>
            <a:r>
              <a:rPr lang="en-US" sz="1200" dirty="0"/>
              <a:t> principles, especially the emphasis on providing care in a respectful manner. Involving children in their daily care routines, such as feeding or changing nappies, helps </a:t>
            </a:r>
            <a:r>
              <a:rPr lang="en-US" sz="1200" dirty="0" err="1"/>
              <a:t>carers</a:t>
            </a:r>
            <a:r>
              <a:rPr lang="en-US" sz="1200" dirty="0"/>
              <a:t> build competence, autonomy, and trust—laying the groundwork for future relationships and self-control (Gerber, 2002).</a:t>
            </a:r>
          </a:p>
          <a:p>
            <a:pPr>
              <a:lnSpc>
                <a:spcPct val="150000"/>
              </a:lnSpc>
            </a:pPr>
            <a:endParaRPr lang="en-US" sz="1200" dirty="0"/>
          </a:p>
          <a:p>
            <a:pPr>
              <a:lnSpc>
                <a:spcPct val="150000"/>
              </a:lnSpc>
            </a:pPr>
            <a:r>
              <a:rPr lang="en-US" sz="1200" dirty="0" err="1"/>
              <a:t>Pikler's</a:t>
            </a:r>
            <a:r>
              <a:rPr lang="en-US" sz="1200" dirty="0"/>
              <a:t> theory, inclusive practices, and enabling surroundings are all integrated into outstanding care during the first 1000 days to promote holistic development. </a:t>
            </a:r>
            <a:r>
              <a:rPr lang="en-US" sz="1200" dirty="0" err="1"/>
              <a:t>Carers</a:t>
            </a:r>
            <a:r>
              <a:rPr lang="en-US" sz="1200" dirty="0"/>
              <a:t> provide a solid foundation for success and well-being throughout life by giving priority to these factors.</a:t>
            </a:r>
          </a:p>
          <a:p>
            <a:endParaRPr lang="en-US" dirty="0"/>
          </a:p>
        </p:txBody>
      </p:sp>
      <p:pic>
        <p:nvPicPr>
          <p:cNvPr id="7" name="Picture 6">
            <a:extLst>
              <a:ext uri="{FF2B5EF4-FFF2-40B4-BE49-F238E27FC236}">
                <a16:creationId xmlns:a16="http://schemas.microsoft.com/office/drawing/2014/main" id="{BFA49170-31D5-F689-0E50-5AAC4A61EF8A}"/>
              </a:ext>
            </a:extLst>
          </p:cNvPr>
          <p:cNvPicPr>
            <a:picLocks noChangeAspect="1"/>
          </p:cNvPicPr>
          <p:nvPr/>
        </p:nvPicPr>
        <p:blipFill>
          <a:blip r:embed="rId2"/>
          <a:stretch>
            <a:fillRect/>
          </a:stretch>
        </p:blipFill>
        <p:spPr>
          <a:xfrm>
            <a:off x="330819" y="1470991"/>
            <a:ext cx="4572000" cy="4292600"/>
          </a:xfrm>
          <a:prstGeom prst="rect">
            <a:avLst/>
          </a:prstGeom>
        </p:spPr>
      </p:pic>
      <p:sp>
        <p:nvSpPr>
          <p:cNvPr id="9" name="TextBox 8">
            <a:extLst>
              <a:ext uri="{FF2B5EF4-FFF2-40B4-BE49-F238E27FC236}">
                <a16:creationId xmlns:a16="http://schemas.microsoft.com/office/drawing/2014/main" id="{A4D530CC-DF60-93E3-8112-517D9D12444D}"/>
              </a:ext>
            </a:extLst>
          </p:cNvPr>
          <p:cNvSpPr txBox="1"/>
          <p:nvPr/>
        </p:nvSpPr>
        <p:spPr>
          <a:xfrm>
            <a:off x="1499839" y="5773153"/>
            <a:ext cx="6099716"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a:t>
            </a:r>
            <a:r>
              <a:rPr lang="en-GB" sz="800" b="0" i="0" dirty="0">
                <a:solidFill>
                  <a:srgbClr val="2C3E50"/>
                </a:solidFill>
                <a:effectLst/>
                <a:latin typeface="+mj-lt"/>
              </a:rPr>
              <a:t>https://</a:t>
            </a:r>
            <a:r>
              <a:rPr lang="en-GB" sz="800" b="0" i="0" dirty="0" err="1">
                <a:solidFill>
                  <a:srgbClr val="2C3E50"/>
                </a:solidFill>
                <a:effectLst/>
                <a:latin typeface="+mj-lt"/>
              </a:rPr>
              <a:t>ecdc.pafec.org</a:t>
            </a:r>
            <a:r>
              <a:rPr lang="en-GB" sz="800" b="0" i="0" dirty="0">
                <a:solidFill>
                  <a:srgbClr val="2C3E50"/>
                </a:solidFill>
                <a:effectLst/>
                <a:latin typeface="+mj-lt"/>
              </a:rPr>
              <a:t>/background/, n.d.)</a:t>
            </a:r>
            <a:endParaRPr lang="en-US" sz="800" dirty="0">
              <a:latin typeface="+mj-lt"/>
            </a:endParaRPr>
          </a:p>
        </p:txBody>
      </p:sp>
    </p:spTree>
    <p:extLst>
      <p:ext uri="{BB962C8B-B14F-4D97-AF65-F5344CB8AC3E}">
        <p14:creationId xmlns:p14="http://schemas.microsoft.com/office/powerpoint/2010/main" val="3312856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58742B-CD46-0AF1-A287-08BAAE3C5EF7}"/>
              </a:ext>
            </a:extLst>
          </p:cNvPr>
          <p:cNvSpPr txBox="1">
            <a:spLocks/>
          </p:cNvSpPr>
          <p:nvPr/>
        </p:nvSpPr>
        <p:spPr>
          <a:xfrm>
            <a:off x="1612900" y="750487"/>
            <a:ext cx="10706100" cy="496955"/>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spcAft>
                <a:spcPts val="600"/>
              </a:spcAft>
            </a:pPr>
            <a:r>
              <a:rPr lang="en-US" sz="3000" dirty="0"/>
              <a:t>Professional partnerships in the first 1000 days </a:t>
            </a:r>
          </a:p>
        </p:txBody>
      </p:sp>
      <p:sp>
        <p:nvSpPr>
          <p:cNvPr id="7" name="TextBox 6">
            <a:extLst>
              <a:ext uri="{FF2B5EF4-FFF2-40B4-BE49-F238E27FC236}">
                <a16:creationId xmlns:a16="http://schemas.microsoft.com/office/drawing/2014/main" id="{2C623673-1204-0E6C-59AE-145654311740}"/>
              </a:ext>
            </a:extLst>
          </p:cNvPr>
          <p:cNvSpPr txBox="1"/>
          <p:nvPr/>
        </p:nvSpPr>
        <p:spPr>
          <a:xfrm>
            <a:off x="1035915" y="1680337"/>
            <a:ext cx="4737100" cy="3693319"/>
          </a:xfrm>
          <a:prstGeom prst="rect">
            <a:avLst/>
          </a:prstGeom>
          <a:noFill/>
        </p:spPr>
        <p:txBody>
          <a:bodyPr wrap="square">
            <a:spAutoFit/>
          </a:bodyPr>
          <a:lstStyle/>
          <a:p>
            <a:pPr marL="0" indent="0">
              <a:buNone/>
            </a:pPr>
            <a:r>
              <a:rPr lang="en-US" dirty="0"/>
              <a:t>Developmentally, the first 1000 days of a child's life—from conception to the child's second birthday—are the most important. A child grows and develops very quickly at this time, establishing the groundwork for future learning, health, and wellbeing (Black et al., 2017). For children and families to receive the best care during this time, strong professional partnerships are essential. Early childhood educators play a key role in this cooperative process, collaborating with parents, medical professionals, and other agencies to offer comprehensive assistance.</a:t>
            </a:r>
          </a:p>
        </p:txBody>
      </p:sp>
      <p:sp>
        <p:nvSpPr>
          <p:cNvPr id="10" name="TextBox 9">
            <a:extLst>
              <a:ext uri="{FF2B5EF4-FFF2-40B4-BE49-F238E27FC236}">
                <a16:creationId xmlns:a16="http://schemas.microsoft.com/office/drawing/2014/main" id="{48DDEE32-294A-4CD7-2A8B-D6DF76FFD2A4}"/>
              </a:ext>
            </a:extLst>
          </p:cNvPr>
          <p:cNvSpPr txBox="1"/>
          <p:nvPr/>
        </p:nvSpPr>
        <p:spPr>
          <a:xfrm>
            <a:off x="6033656" y="5610558"/>
            <a:ext cx="6158344" cy="338554"/>
          </a:xfrm>
          <a:prstGeom prst="rect">
            <a:avLst/>
          </a:prstGeom>
          <a:noFill/>
        </p:spPr>
        <p:txBody>
          <a:bodyPr wrap="square">
            <a:spAutoFit/>
          </a:bodyPr>
          <a:lstStyle/>
          <a:p>
            <a:r>
              <a:rPr lang="en-GB" sz="800" b="0" i="0" dirty="0">
                <a:solidFill>
                  <a:srgbClr val="2C3E50"/>
                </a:solidFill>
                <a:effectLst/>
                <a:cs typeface="Calibri" panose="020F0502020204030204" pitchFamily="34" charset="0"/>
              </a:rPr>
              <a:t>(https://</a:t>
            </a:r>
            <a:r>
              <a:rPr lang="en-GB" sz="800" b="0" i="0" dirty="0" err="1">
                <a:solidFill>
                  <a:srgbClr val="2C3E50"/>
                </a:solidFill>
                <a:effectLst/>
                <a:cs typeface="Calibri" panose="020F0502020204030204" pitchFamily="34" charset="0"/>
              </a:rPr>
              <a:t>phw.nhs.wales</a:t>
            </a:r>
            <a:r>
              <a:rPr lang="en-GB" sz="800" b="0" i="0" dirty="0">
                <a:solidFill>
                  <a:srgbClr val="2C3E50"/>
                </a:solidFill>
                <a:effectLst/>
                <a:cs typeface="Calibri" panose="020F0502020204030204" pitchFamily="34" charset="0"/>
              </a:rPr>
              <a:t>/services-and-teams/local-public-health1/cwm-</a:t>
            </a:r>
            <a:r>
              <a:rPr lang="en-GB" sz="800" b="0" i="0" dirty="0" err="1">
                <a:solidFill>
                  <a:srgbClr val="2C3E50"/>
                </a:solidFill>
                <a:effectLst/>
                <a:cs typeface="Calibri" panose="020F0502020204030204" pitchFamily="34" charset="0"/>
              </a:rPr>
              <a:t>taf</a:t>
            </a:r>
            <a:r>
              <a:rPr lang="en-GB" sz="800" b="0" i="0" dirty="0">
                <a:solidFill>
                  <a:srgbClr val="2C3E50"/>
                </a:solidFill>
                <a:effectLst/>
                <a:cs typeface="Calibri" panose="020F0502020204030204" pitchFamily="34" charset="0"/>
              </a:rPr>
              <a:t>-</a:t>
            </a:r>
            <a:r>
              <a:rPr lang="en-GB" sz="800" b="0" i="0" dirty="0" err="1">
                <a:solidFill>
                  <a:srgbClr val="2C3E50"/>
                </a:solidFill>
                <a:effectLst/>
                <a:cs typeface="Calibri" panose="020F0502020204030204" pitchFamily="34" charset="0"/>
              </a:rPr>
              <a:t>morgannwg</a:t>
            </a:r>
            <a:r>
              <a:rPr lang="en-GB" sz="800" b="0" i="0" dirty="0">
                <a:solidFill>
                  <a:srgbClr val="2C3E50"/>
                </a:solidFill>
                <a:effectLst/>
                <a:cs typeface="Calibri" panose="020F0502020204030204" pitchFamily="34" charset="0"/>
              </a:rPr>
              <a:t>-public-health-team/cwm-</a:t>
            </a:r>
            <a:r>
              <a:rPr lang="en-GB" sz="800" b="0" i="0" dirty="0" err="1">
                <a:solidFill>
                  <a:srgbClr val="2C3E50"/>
                </a:solidFill>
                <a:effectLst/>
                <a:cs typeface="Calibri" panose="020F0502020204030204" pitchFamily="34" charset="0"/>
              </a:rPr>
              <a:t>taf</a:t>
            </a:r>
            <a:r>
              <a:rPr lang="en-GB" sz="800" b="0" i="0" dirty="0">
                <a:solidFill>
                  <a:srgbClr val="2C3E50"/>
                </a:solidFill>
                <a:effectLst/>
                <a:cs typeface="Calibri" panose="020F0502020204030204" pitchFamily="34" charset="0"/>
              </a:rPr>
              <a:t>-</a:t>
            </a:r>
            <a:r>
              <a:rPr lang="en-GB" sz="800" b="0" i="0" dirty="0" err="1">
                <a:solidFill>
                  <a:srgbClr val="2C3E50"/>
                </a:solidFill>
                <a:effectLst/>
                <a:cs typeface="Calibri" panose="020F0502020204030204" pitchFamily="34" charset="0"/>
              </a:rPr>
              <a:t>morgannwg</a:t>
            </a:r>
            <a:r>
              <a:rPr lang="en-GB" sz="800" b="0" i="0" dirty="0">
                <a:solidFill>
                  <a:srgbClr val="2C3E50"/>
                </a:solidFill>
                <a:effectLst/>
                <a:cs typeface="Calibri" panose="020F0502020204030204" pitchFamily="34" charset="0"/>
              </a:rPr>
              <a:t>-public-health-documents/cwm-taf-annual-report-of-the-director-of-public-health-2011-first-1000-days-foundations-for-life/, n.d.)</a:t>
            </a:r>
            <a:endParaRPr lang="en-US" sz="800" dirty="0">
              <a:cs typeface="Calibri" panose="020F0502020204030204" pitchFamily="34" charset="0"/>
            </a:endParaRPr>
          </a:p>
        </p:txBody>
      </p:sp>
      <p:pic>
        <p:nvPicPr>
          <p:cNvPr id="12" name="Picture 11" descr="A diagram of the earth's ecosystem&#10;&#10;Description automatically generated">
            <a:extLst>
              <a:ext uri="{FF2B5EF4-FFF2-40B4-BE49-F238E27FC236}">
                <a16:creationId xmlns:a16="http://schemas.microsoft.com/office/drawing/2014/main" id="{17744529-E235-FB4F-D1E0-33815D64FAC7}"/>
              </a:ext>
            </a:extLst>
          </p:cNvPr>
          <p:cNvPicPr>
            <a:picLocks noChangeAspect="1"/>
          </p:cNvPicPr>
          <p:nvPr/>
        </p:nvPicPr>
        <p:blipFill>
          <a:blip r:embed="rId2"/>
          <a:stretch>
            <a:fillRect/>
          </a:stretch>
        </p:blipFill>
        <p:spPr>
          <a:xfrm>
            <a:off x="6605731" y="1375230"/>
            <a:ext cx="4737100" cy="4303535"/>
          </a:xfrm>
          <a:prstGeom prst="rect">
            <a:avLst/>
          </a:prstGeom>
        </p:spPr>
      </p:pic>
    </p:spTree>
    <p:extLst>
      <p:ext uri="{BB962C8B-B14F-4D97-AF65-F5344CB8AC3E}">
        <p14:creationId xmlns:p14="http://schemas.microsoft.com/office/powerpoint/2010/main" val="3262819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FFF4C-4DEE-73C4-4D59-9DA59B3F9150}"/>
              </a:ext>
            </a:extLst>
          </p:cNvPr>
          <p:cNvSpPr>
            <a:spLocks noGrp="1"/>
          </p:cNvSpPr>
          <p:nvPr>
            <p:ph type="title"/>
          </p:nvPr>
        </p:nvSpPr>
        <p:spPr/>
        <p:txBody>
          <a:bodyPr/>
          <a:lstStyle/>
          <a:p>
            <a:pPr algn="ctr"/>
            <a:r>
              <a:rPr lang="en-US" dirty="0"/>
              <a:t>The role of the early years practitioner</a:t>
            </a:r>
          </a:p>
        </p:txBody>
      </p:sp>
      <p:sp>
        <p:nvSpPr>
          <p:cNvPr id="3" name="Content Placeholder 2">
            <a:extLst>
              <a:ext uri="{FF2B5EF4-FFF2-40B4-BE49-F238E27FC236}">
                <a16:creationId xmlns:a16="http://schemas.microsoft.com/office/drawing/2014/main" id="{06E951FE-E001-47BE-117D-870444E339EC}"/>
              </a:ext>
            </a:extLst>
          </p:cNvPr>
          <p:cNvSpPr>
            <a:spLocks noGrp="1"/>
          </p:cNvSpPr>
          <p:nvPr>
            <p:ph idx="1"/>
          </p:nvPr>
        </p:nvSpPr>
        <p:spPr>
          <a:xfrm>
            <a:off x="6046267" y="1823212"/>
            <a:ext cx="5903365" cy="3929888"/>
          </a:xfrm>
        </p:spPr>
        <p:txBody>
          <a:bodyPr>
            <a:normAutofit/>
          </a:bodyPr>
          <a:lstStyle/>
          <a:p>
            <a:pPr marL="0" indent="0">
              <a:lnSpc>
                <a:spcPct val="150000"/>
              </a:lnSpc>
              <a:buNone/>
            </a:pPr>
            <a:r>
              <a:rPr lang="en-US" sz="1300" dirty="0"/>
              <a:t>Throughout the first 1000 days of a child's life, early years practitioners play such an important role in supporting their growth and wellbeing. Their responsibilities include monitoring and evaluating developmental milestones, spotting possible delays, and collaborating with families to establish supportive environments that promote healthy development (Pavlovic &amp; Sims, 2020). Also,  practitioners offer parents physical and emotional assistance, including advice on attachment-building techniques, sleep schedules, and nutrition (Barlow et al., 2016).</a:t>
            </a:r>
          </a:p>
          <a:p>
            <a:pPr marL="0" indent="0">
              <a:lnSpc>
                <a:spcPct val="150000"/>
              </a:lnSpc>
              <a:buNone/>
            </a:pPr>
            <a:r>
              <a:rPr lang="en-US" sz="1300" dirty="0"/>
              <a:t>Establishing trust with families to be able to promote candid conversation is an essential part of their job. Because of this trust, professionals can work together to address issues, enabling parents to take an active role in their child's growth (Whalley, 2017). Practitioners often serve as advocates, making sure families may get extra help when needed, such social assistance or speech therapy.</a:t>
            </a:r>
          </a:p>
        </p:txBody>
      </p:sp>
      <p:pic>
        <p:nvPicPr>
          <p:cNvPr id="4" name="Picture 3">
            <a:extLst>
              <a:ext uri="{FF2B5EF4-FFF2-40B4-BE49-F238E27FC236}">
                <a16:creationId xmlns:a16="http://schemas.microsoft.com/office/drawing/2014/main" id="{0CC67E5E-D8D7-EEF2-DEB7-6824EA11E873}"/>
              </a:ext>
            </a:extLst>
          </p:cNvPr>
          <p:cNvPicPr>
            <a:picLocks noChangeAspect="1"/>
          </p:cNvPicPr>
          <p:nvPr/>
        </p:nvPicPr>
        <p:blipFill>
          <a:blip r:embed="rId2"/>
          <a:stretch>
            <a:fillRect/>
          </a:stretch>
        </p:blipFill>
        <p:spPr>
          <a:xfrm>
            <a:off x="1269826" y="1678801"/>
            <a:ext cx="4218709" cy="4218709"/>
          </a:xfrm>
          <a:prstGeom prst="rect">
            <a:avLst/>
          </a:prstGeom>
        </p:spPr>
      </p:pic>
      <p:sp>
        <p:nvSpPr>
          <p:cNvPr id="6" name="TextBox 5">
            <a:extLst>
              <a:ext uri="{FF2B5EF4-FFF2-40B4-BE49-F238E27FC236}">
                <a16:creationId xmlns:a16="http://schemas.microsoft.com/office/drawing/2014/main" id="{92E06751-A750-3519-BE80-BE761A944380}"/>
              </a:ext>
            </a:extLst>
          </p:cNvPr>
          <p:cNvSpPr txBox="1"/>
          <p:nvPr/>
        </p:nvSpPr>
        <p:spPr>
          <a:xfrm>
            <a:off x="1607127" y="5897510"/>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(https://b4.education.tas.gov.au/resources/their-first-1000-days-last-a-lifetime/, n.d.)</a:t>
            </a:r>
            <a:endParaRPr lang="en-US" sz="800" dirty="0"/>
          </a:p>
        </p:txBody>
      </p:sp>
    </p:spTree>
    <p:extLst>
      <p:ext uri="{BB962C8B-B14F-4D97-AF65-F5344CB8AC3E}">
        <p14:creationId xmlns:p14="http://schemas.microsoft.com/office/powerpoint/2010/main" val="2226539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8EDD1-B926-1312-CCE5-66D45DC41906}"/>
              </a:ext>
            </a:extLst>
          </p:cNvPr>
          <p:cNvSpPr>
            <a:spLocks noGrp="1"/>
          </p:cNvSpPr>
          <p:nvPr>
            <p:ph type="title"/>
          </p:nvPr>
        </p:nvSpPr>
        <p:spPr/>
        <p:txBody>
          <a:bodyPr>
            <a:normAutofit fontScale="90000"/>
          </a:bodyPr>
          <a:lstStyle/>
          <a:p>
            <a:r>
              <a:rPr lang="en-US" dirty="0"/>
              <a:t>Importance of effective partnership working</a:t>
            </a:r>
          </a:p>
        </p:txBody>
      </p:sp>
      <p:sp>
        <p:nvSpPr>
          <p:cNvPr id="3" name="Content Placeholder 2">
            <a:extLst>
              <a:ext uri="{FF2B5EF4-FFF2-40B4-BE49-F238E27FC236}">
                <a16:creationId xmlns:a16="http://schemas.microsoft.com/office/drawing/2014/main" id="{5AEDDC40-64DB-7D82-5693-8E9136E5D6CE}"/>
              </a:ext>
            </a:extLst>
          </p:cNvPr>
          <p:cNvSpPr>
            <a:spLocks noGrp="1"/>
          </p:cNvSpPr>
          <p:nvPr>
            <p:ph idx="1"/>
          </p:nvPr>
        </p:nvSpPr>
        <p:spPr>
          <a:xfrm>
            <a:off x="497435" y="1568196"/>
            <a:ext cx="6944765" cy="4526788"/>
          </a:xfrm>
        </p:spPr>
        <p:txBody>
          <a:bodyPr>
            <a:normAutofit fontScale="62500" lnSpcReduction="20000"/>
          </a:bodyPr>
          <a:lstStyle/>
          <a:p>
            <a:pPr marL="0" indent="0">
              <a:lnSpc>
                <a:spcPct val="170000"/>
              </a:lnSpc>
              <a:buNone/>
            </a:pPr>
            <a:r>
              <a:rPr lang="en-US" sz="1900" dirty="0"/>
              <a:t>In order to provide children with the best care possible, partnership working means cooperation between families, early childhood educators, medical experts, and community agencies (Bronfenbrenner, 1979). Because they provide a coordinated approach to detecting and addressing developmental needs, effective partnerships are crucial throughout the first 1000 days (</a:t>
            </a:r>
            <a:r>
              <a:rPr lang="en-US" sz="1900" dirty="0" err="1"/>
              <a:t>Melhuish</a:t>
            </a:r>
            <a:r>
              <a:rPr lang="en-US" sz="1900" dirty="0"/>
              <a:t> et al., 2008).</a:t>
            </a:r>
          </a:p>
          <a:p>
            <a:pPr marL="0" indent="0">
              <a:lnSpc>
                <a:spcPct val="170000"/>
              </a:lnSpc>
              <a:buNone/>
            </a:pPr>
            <a:r>
              <a:rPr lang="en-US" sz="1900" dirty="0"/>
              <a:t>For </a:t>
            </a:r>
            <a:r>
              <a:rPr lang="en-US" sz="1900" dirty="0" err="1"/>
              <a:t>exmaple</a:t>
            </a:r>
            <a:r>
              <a:rPr lang="en-US" sz="1900" dirty="0"/>
              <a:t>, a health visitor might recommend an early years practitioner to a mother if they suspect a mental health problem that could affect the child's wellbeing. According to </a:t>
            </a:r>
            <a:r>
              <a:rPr lang="en-US" sz="1900" dirty="0" err="1"/>
              <a:t>Zeanah</a:t>
            </a:r>
            <a:r>
              <a:rPr lang="en-US" sz="1900" dirty="0"/>
              <a:t> et al. (2011), the practitioner can then offer focused therapies such parent-infant bonding sessions or referrals to support groups. Professionals can guarantee that families receive prompt, well-coordinated treatment by cooperating.</a:t>
            </a:r>
          </a:p>
          <a:p>
            <a:pPr marL="0" indent="0">
              <a:lnSpc>
                <a:spcPct val="170000"/>
              </a:lnSpc>
              <a:buNone/>
            </a:pPr>
            <a:r>
              <a:rPr lang="en-US" sz="1900" dirty="0"/>
              <a:t>Effective communication and information exchange between families and professionals are essential to partnership working. A common knowledge of a child's requirements guarantees consistency in the support given and helps prevent duplication of services (Davis &amp; Day, 2010). By uniting stakeholders to create personalized action plans, multi-agency meetings like Team Around the Family (TAF) further solidify collaborations.</a:t>
            </a:r>
          </a:p>
          <a:p>
            <a:pPr marL="0" indent="0">
              <a:buNone/>
            </a:pPr>
            <a:endParaRPr lang="en-US" dirty="0"/>
          </a:p>
          <a:p>
            <a:pPr marL="0" indent="0">
              <a:buNone/>
            </a:pPr>
            <a:endParaRPr lang="en-US" dirty="0"/>
          </a:p>
        </p:txBody>
      </p:sp>
      <p:pic>
        <p:nvPicPr>
          <p:cNvPr id="4" name="Picture 3">
            <a:extLst>
              <a:ext uri="{FF2B5EF4-FFF2-40B4-BE49-F238E27FC236}">
                <a16:creationId xmlns:a16="http://schemas.microsoft.com/office/drawing/2014/main" id="{65025954-D316-4AF6-24A8-2ACEDFFD3A06}"/>
              </a:ext>
            </a:extLst>
          </p:cNvPr>
          <p:cNvPicPr>
            <a:picLocks noChangeAspect="1"/>
          </p:cNvPicPr>
          <p:nvPr/>
        </p:nvPicPr>
        <p:blipFill>
          <a:blip r:embed="rId2"/>
          <a:stretch>
            <a:fillRect/>
          </a:stretch>
        </p:blipFill>
        <p:spPr>
          <a:xfrm>
            <a:off x="7808027" y="1828170"/>
            <a:ext cx="3683338" cy="3640174"/>
          </a:xfrm>
          <a:prstGeom prst="rect">
            <a:avLst/>
          </a:prstGeom>
        </p:spPr>
      </p:pic>
      <p:sp>
        <p:nvSpPr>
          <p:cNvPr id="6" name="TextBox 5">
            <a:extLst>
              <a:ext uri="{FF2B5EF4-FFF2-40B4-BE49-F238E27FC236}">
                <a16:creationId xmlns:a16="http://schemas.microsoft.com/office/drawing/2014/main" id="{3B411543-4A11-2326-F9CA-1AF3DB343C65}"/>
              </a:ext>
            </a:extLst>
          </p:cNvPr>
          <p:cNvSpPr txBox="1"/>
          <p:nvPr/>
        </p:nvSpPr>
        <p:spPr>
          <a:xfrm>
            <a:off x="6968837" y="5835878"/>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www.open.edu</a:t>
            </a:r>
            <a:r>
              <a:rPr lang="en-GB" sz="800" b="0" i="0" dirty="0">
                <a:solidFill>
                  <a:srgbClr val="2C3E50"/>
                </a:solidFill>
                <a:effectLst/>
                <a:latin typeface="Roboto" panose="02000000000000000000" pitchFamily="2" charset="0"/>
              </a:rPr>
              <a:t>/</a:t>
            </a:r>
            <a:r>
              <a:rPr lang="en-GB" sz="800" b="0" i="0" dirty="0" err="1">
                <a:solidFill>
                  <a:srgbClr val="2C3E50"/>
                </a:solidFill>
                <a:effectLst/>
                <a:latin typeface="Roboto" panose="02000000000000000000" pitchFamily="2" charset="0"/>
              </a:rPr>
              <a:t>openlearncreate</a:t>
            </a:r>
            <a:r>
              <a:rPr lang="en-GB" sz="800" b="0" i="0" dirty="0">
                <a:solidFill>
                  <a:srgbClr val="2C3E50"/>
                </a:solidFill>
                <a:effectLst/>
                <a:latin typeface="Roboto" panose="02000000000000000000" pitchFamily="2" charset="0"/>
              </a:rPr>
              <a:t>/mod/</a:t>
            </a:r>
            <a:r>
              <a:rPr lang="en-GB" sz="800" b="0" i="0" dirty="0" err="1">
                <a:solidFill>
                  <a:srgbClr val="2C3E50"/>
                </a:solidFill>
                <a:effectLst/>
                <a:latin typeface="Roboto" panose="02000000000000000000" pitchFamily="2" charset="0"/>
              </a:rPr>
              <a:t>oucontent</a:t>
            </a:r>
            <a:r>
              <a:rPr lang="en-GB" sz="800" b="0" i="0" dirty="0">
                <a:solidFill>
                  <a:srgbClr val="2C3E50"/>
                </a:solidFill>
                <a:effectLst/>
                <a:latin typeface="Roboto" panose="02000000000000000000" pitchFamily="2" charset="0"/>
              </a:rPr>
              <a:t>/</a:t>
            </a:r>
            <a:r>
              <a:rPr lang="en-GB" sz="800" b="0" i="0" dirty="0" err="1">
                <a:solidFill>
                  <a:srgbClr val="2C3E50"/>
                </a:solidFill>
                <a:effectLst/>
                <a:latin typeface="Roboto" panose="02000000000000000000" pitchFamily="2" charset="0"/>
              </a:rPr>
              <a:t>view.php?id</a:t>
            </a:r>
            <a:r>
              <a:rPr lang="en-GB" sz="800" b="0" i="0" dirty="0">
                <a:solidFill>
                  <a:srgbClr val="2C3E50"/>
                </a:solidFill>
                <a:effectLst/>
                <a:latin typeface="Roboto" panose="02000000000000000000" pitchFamily="2" charset="0"/>
              </a:rPr>
              <a:t>=146352§ion=2, n.d.)</a:t>
            </a:r>
            <a:endParaRPr lang="en-US" sz="800" dirty="0"/>
          </a:p>
        </p:txBody>
      </p:sp>
    </p:spTree>
    <p:extLst>
      <p:ext uri="{BB962C8B-B14F-4D97-AF65-F5344CB8AC3E}">
        <p14:creationId xmlns:p14="http://schemas.microsoft.com/office/powerpoint/2010/main" val="7506232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2113C-DF8B-D1F0-2F84-5320A44EB60E}"/>
              </a:ext>
            </a:extLst>
          </p:cNvPr>
          <p:cNvSpPr>
            <a:spLocks noGrp="1"/>
          </p:cNvSpPr>
          <p:nvPr>
            <p:ph type="title"/>
          </p:nvPr>
        </p:nvSpPr>
        <p:spPr/>
        <p:txBody>
          <a:bodyPr/>
          <a:lstStyle/>
          <a:p>
            <a:r>
              <a:rPr lang="en-US" dirty="0"/>
              <a:t>MATERNAL FACTORS IMPACTING DEVELOPMENT</a:t>
            </a:r>
          </a:p>
        </p:txBody>
      </p:sp>
      <p:sp>
        <p:nvSpPr>
          <p:cNvPr id="3" name="Content Placeholder 2">
            <a:extLst>
              <a:ext uri="{FF2B5EF4-FFF2-40B4-BE49-F238E27FC236}">
                <a16:creationId xmlns:a16="http://schemas.microsoft.com/office/drawing/2014/main" id="{0D70A377-4B76-236B-ACDE-E3D403512D00}"/>
              </a:ext>
            </a:extLst>
          </p:cNvPr>
          <p:cNvSpPr>
            <a:spLocks noGrp="1"/>
          </p:cNvSpPr>
          <p:nvPr>
            <p:ph idx="1"/>
          </p:nvPr>
        </p:nvSpPr>
        <p:spPr>
          <a:xfrm>
            <a:off x="6199735" y="1929892"/>
            <a:ext cx="5192165" cy="3739896"/>
          </a:xfrm>
        </p:spPr>
        <p:txBody>
          <a:bodyPr>
            <a:normAutofit lnSpcReduction="10000"/>
          </a:bodyPr>
          <a:lstStyle/>
          <a:p>
            <a:pPr marL="0" indent="0">
              <a:lnSpc>
                <a:spcPct val="150000"/>
              </a:lnSpc>
              <a:buNone/>
            </a:pPr>
            <a:r>
              <a:rPr lang="en-US" sz="1200" dirty="0"/>
              <a:t>During the first 1000 days of life, a child's development is greatly influenced by his or her mother's health and wellbeing. Poor mental health, substance misuse, marital violence, and socioeconomic hardship all have a negative impact on a mother's capacity to offer a caring environment (Stewart &amp; </a:t>
            </a:r>
            <a:r>
              <a:rPr lang="en-US" sz="1200" dirty="0" err="1"/>
              <a:t>Vigod</a:t>
            </a:r>
            <a:r>
              <a:rPr lang="en-US" sz="1200" dirty="0"/>
              <a:t>, 2016). For example, maternal depression has been associated to reduced parent-child attachment and delayed cognitive and emotional development in children (Feldman et al., 2015).</a:t>
            </a:r>
          </a:p>
          <a:p>
            <a:pPr marL="0" indent="0">
              <a:lnSpc>
                <a:spcPct val="150000"/>
              </a:lnSpc>
              <a:buNone/>
            </a:pPr>
            <a:r>
              <a:rPr lang="en-US" sz="1200" dirty="0"/>
              <a:t>Nutrition is another important maternal component. Inadequate maternal nutrition during pregnancy can result in low birth weight, increasing the likelihood of developmental delays and chronic health problems (Black et al., 2013). Similarly, high levels of maternal stress during pregnancy have been linked to negative consequences such as preterm birth and impaired emotional regulation in babies (O'Donnell et al., 2014).</a:t>
            </a:r>
          </a:p>
        </p:txBody>
      </p:sp>
      <p:pic>
        <p:nvPicPr>
          <p:cNvPr id="5" name="Picture 4">
            <a:extLst>
              <a:ext uri="{FF2B5EF4-FFF2-40B4-BE49-F238E27FC236}">
                <a16:creationId xmlns:a16="http://schemas.microsoft.com/office/drawing/2014/main" id="{55C56DC1-CCAD-0D04-A6B5-461DE0D2671F}"/>
              </a:ext>
            </a:extLst>
          </p:cNvPr>
          <p:cNvPicPr>
            <a:picLocks noChangeAspect="1"/>
          </p:cNvPicPr>
          <p:nvPr/>
        </p:nvPicPr>
        <p:blipFill>
          <a:blip r:embed="rId2"/>
          <a:stretch>
            <a:fillRect/>
          </a:stretch>
        </p:blipFill>
        <p:spPr>
          <a:xfrm>
            <a:off x="1768764" y="1701800"/>
            <a:ext cx="3454400" cy="3454400"/>
          </a:xfrm>
          <a:prstGeom prst="rect">
            <a:avLst/>
          </a:prstGeom>
        </p:spPr>
      </p:pic>
      <p:sp>
        <p:nvSpPr>
          <p:cNvPr id="7" name="TextBox 6">
            <a:extLst>
              <a:ext uri="{FF2B5EF4-FFF2-40B4-BE49-F238E27FC236}">
                <a16:creationId xmlns:a16="http://schemas.microsoft.com/office/drawing/2014/main" id="{D3DFB128-D027-E4EB-BD47-7796D454E666}"/>
              </a:ext>
            </a:extLst>
          </p:cNvPr>
          <p:cNvSpPr txBox="1"/>
          <p:nvPr/>
        </p:nvSpPr>
        <p:spPr>
          <a:xfrm>
            <a:off x="2189019" y="5454344"/>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womenshealth.gov</a:t>
            </a:r>
            <a:r>
              <a:rPr lang="en-GB" sz="800" b="0" i="0" dirty="0">
                <a:solidFill>
                  <a:srgbClr val="2C3E50"/>
                </a:solidFill>
                <a:effectLst/>
                <a:latin typeface="Roboto" panose="02000000000000000000" pitchFamily="2" charset="0"/>
              </a:rPr>
              <a:t>/</a:t>
            </a:r>
            <a:r>
              <a:rPr lang="en-GB" sz="800" b="0" i="0" dirty="0" err="1">
                <a:solidFill>
                  <a:srgbClr val="2C3E50"/>
                </a:solidFill>
                <a:effectLst/>
                <a:latin typeface="Roboto" panose="02000000000000000000" pitchFamily="2" charset="0"/>
              </a:rPr>
              <a:t>maternalhealth</a:t>
            </a:r>
            <a:r>
              <a:rPr lang="en-GB" sz="800" b="0" i="0" dirty="0">
                <a:solidFill>
                  <a:srgbClr val="2C3E50"/>
                </a:solidFill>
                <a:effectLst/>
                <a:latin typeface="Roboto" panose="02000000000000000000" pitchFamily="2" charset="0"/>
              </a:rPr>
              <a:t>, n.d.)</a:t>
            </a:r>
            <a:endParaRPr lang="en-US" sz="800" dirty="0"/>
          </a:p>
        </p:txBody>
      </p:sp>
    </p:spTree>
    <p:extLst>
      <p:ext uri="{BB962C8B-B14F-4D97-AF65-F5344CB8AC3E}">
        <p14:creationId xmlns:p14="http://schemas.microsoft.com/office/powerpoint/2010/main" val="3345058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73236-B720-1AFF-5C91-2B4048302F39}"/>
              </a:ext>
            </a:extLst>
          </p:cNvPr>
          <p:cNvSpPr>
            <a:spLocks noGrp="1"/>
          </p:cNvSpPr>
          <p:nvPr>
            <p:ph type="title"/>
          </p:nvPr>
        </p:nvSpPr>
        <p:spPr/>
        <p:txBody>
          <a:bodyPr>
            <a:normAutofit fontScale="90000"/>
          </a:bodyPr>
          <a:lstStyle/>
          <a:p>
            <a:r>
              <a:rPr lang="en-US" dirty="0"/>
              <a:t>Support offered by early years practitioners</a:t>
            </a:r>
          </a:p>
        </p:txBody>
      </p:sp>
      <p:sp>
        <p:nvSpPr>
          <p:cNvPr id="3" name="Content Placeholder 2">
            <a:extLst>
              <a:ext uri="{FF2B5EF4-FFF2-40B4-BE49-F238E27FC236}">
                <a16:creationId xmlns:a16="http://schemas.microsoft.com/office/drawing/2014/main" id="{2BCE7E68-DFC1-A53C-422F-E4FA6D155A0D}"/>
              </a:ext>
            </a:extLst>
          </p:cNvPr>
          <p:cNvSpPr>
            <a:spLocks noGrp="1"/>
          </p:cNvSpPr>
          <p:nvPr>
            <p:ph idx="1"/>
          </p:nvPr>
        </p:nvSpPr>
        <p:spPr>
          <a:xfrm>
            <a:off x="700635" y="1787095"/>
            <a:ext cx="5142604" cy="3739896"/>
          </a:xfrm>
        </p:spPr>
        <p:txBody>
          <a:bodyPr>
            <a:normAutofit fontScale="92500"/>
          </a:bodyPr>
          <a:lstStyle/>
          <a:p>
            <a:pPr marL="0" indent="0">
              <a:lnSpc>
                <a:spcPct val="150000"/>
              </a:lnSpc>
              <a:buNone/>
            </a:pPr>
            <a:r>
              <a:rPr lang="en-US" sz="1200" dirty="0"/>
              <a:t>Early years practitioners have an important role in </a:t>
            </a:r>
            <a:r>
              <a:rPr lang="en-US" sz="1200" dirty="0" err="1"/>
              <a:t>minimising</a:t>
            </a:r>
            <a:r>
              <a:rPr lang="en-US" sz="1200" dirty="0"/>
              <a:t> the effects of maternal variables on child development. They can help moms with parenting programs that include practical advice on bonding, responsive caregiving, and stress management (Barnes &amp; </a:t>
            </a:r>
            <a:r>
              <a:rPr lang="en-US" sz="1200" dirty="0" err="1"/>
              <a:t>Melhuish</a:t>
            </a:r>
            <a:r>
              <a:rPr lang="en-US" sz="1200" dirty="0"/>
              <a:t>, 2017). Furthermore, practitioners can collaborate with health experts to ensure that women receive proper prenatal and postnatal care, including mental health assistance.</a:t>
            </a:r>
          </a:p>
          <a:p>
            <a:pPr marL="0" indent="0">
              <a:lnSpc>
                <a:spcPct val="150000"/>
              </a:lnSpc>
              <a:buNone/>
            </a:pPr>
            <a:r>
              <a:rPr lang="en-US" sz="1200" dirty="0"/>
              <a:t>Practitioners can refer parents to options such as food banks, housing help, or financial aid programs if their family is experiencing socioeconomic difficulties. They may also </a:t>
            </a:r>
            <a:r>
              <a:rPr lang="en-US" sz="1200" dirty="0" err="1"/>
              <a:t>organise</a:t>
            </a:r>
            <a:r>
              <a:rPr lang="en-US" sz="1200" dirty="0"/>
              <a:t> peer support groups, allowing parents to share their experiences and lessen feelings of loneliness (Hanna et al., 2019).</a:t>
            </a:r>
          </a:p>
          <a:p>
            <a:pPr marL="0" indent="0">
              <a:lnSpc>
                <a:spcPct val="150000"/>
              </a:lnSpc>
              <a:buNone/>
            </a:pPr>
            <a:r>
              <a:rPr lang="en-US" sz="1200" dirty="0"/>
              <a:t>By encouraging family resilience and supporting a strengths-based approach, practitioners help to build circumstances in which children can thrive despite adversity.</a:t>
            </a:r>
          </a:p>
        </p:txBody>
      </p:sp>
      <p:pic>
        <p:nvPicPr>
          <p:cNvPr id="4" name="Picture 3">
            <a:extLst>
              <a:ext uri="{FF2B5EF4-FFF2-40B4-BE49-F238E27FC236}">
                <a16:creationId xmlns:a16="http://schemas.microsoft.com/office/drawing/2014/main" id="{ACD14B2C-F503-3538-B2AE-7664E3FC077A}"/>
              </a:ext>
            </a:extLst>
          </p:cNvPr>
          <p:cNvPicPr>
            <a:picLocks noChangeAspect="1"/>
          </p:cNvPicPr>
          <p:nvPr/>
        </p:nvPicPr>
        <p:blipFill>
          <a:blip r:embed="rId2"/>
          <a:stretch>
            <a:fillRect/>
          </a:stretch>
        </p:blipFill>
        <p:spPr>
          <a:xfrm>
            <a:off x="6348763" y="2044959"/>
            <a:ext cx="5242180" cy="3482032"/>
          </a:xfrm>
          <a:prstGeom prst="rect">
            <a:avLst/>
          </a:prstGeom>
        </p:spPr>
      </p:pic>
      <p:sp>
        <p:nvSpPr>
          <p:cNvPr id="6" name="TextBox 5">
            <a:extLst>
              <a:ext uri="{FF2B5EF4-FFF2-40B4-BE49-F238E27FC236}">
                <a16:creationId xmlns:a16="http://schemas.microsoft.com/office/drawing/2014/main" id="{205CACEA-6329-8940-FEC6-FFF269A4EE43}"/>
              </a:ext>
            </a:extLst>
          </p:cNvPr>
          <p:cNvSpPr txBox="1"/>
          <p:nvPr/>
        </p:nvSpPr>
        <p:spPr>
          <a:xfrm>
            <a:off x="5500254" y="5728156"/>
            <a:ext cx="6096000" cy="215444"/>
          </a:xfrm>
          <a:prstGeom prst="rect">
            <a:avLst/>
          </a:prstGeom>
          <a:noFill/>
        </p:spPr>
        <p:txBody>
          <a:bodyPr wrap="square">
            <a:spAutoFit/>
          </a:bodyPr>
          <a:lstStyle/>
          <a:p>
            <a:r>
              <a:rPr lang="en-GB" sz="800" b="0" i="0" dirty="0">
                <a:effectLst/>
                <a:latin typeface="Roboto" panose="02000000000000000000" pitchFamily="2" charset="0"/>
              </a:rPr>
              <a:t>(https://</a:t>
            </a:r>
            <a:r>
              <a:rPr lang="en-GB" sz="800" b="0" i="0" dirty="0" err="1">
                <a:effectLst/>
                <a:latin typeface="Roboto" panose="02000000000000000000" pitchFamily="2" charset="0"/>
              </a:rPr>
              <a:t>www.earlyyearscareers.com</a:t>
            </a:r>
            <a:r>
              <a:rPr lang="en-GB" sz="800" b="0" i="0" dirty="0">
                <a:effectLst/>
                <a:latin typeface="Roboto" panose="02000000000000000000" pitchFamily="2" charset="0"/>
              </a:rPr>
              <a:t>/</a:t>
            </a:r>
            <a:r>
              <a:rPr lang="en-GB" sz="800" b="0" i="0" dirty="0" err="1">
                <a:effectLst/>
                <a:latin typeface="Roboto" panose="02000000000000000000" pitchFamily="2" charset="0"/>
              </a:rPr>
              <a:t>eyc</a:t>
            </a:r>
            <a:r>
              <a:rPr lang="en-GB" sz="800" b="0" i="0" dirty="0">
                <a:effectLst/>
                <a:latin typeface="Roboto" panose="02000000000000000000" pitchFamily="2" charset="0"/>
              </a:rPr>
              <a:t>/latest-news/the-importance-of-a-professional-early-years-practitioner/, n.d.)</a:t>
            </a:r>
            <a:endParaRPr lang="en-US" sz="800" dirty="0"/>
          </a:p>
        </p:txBody>
      </p:sp>
    </p:spTree>
    <p:extLst>
      <p:ext uri="{BB962C8B-B14F-4D97-AF65-F5344CB8AC3E}">
        <p14:creationId xmlns:p14="http://schemas.microsoft.com/office/powerpoint/2010/main" val="2486528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BFD7F-909A-39C1-67C7-672491BAB3D1}"/>
              </a:ext>
            </a:extLst>
          </p:cNvPr>
          <p:cNvSpPr>
            <a:spLocks noGrp="1"/>
          </p:cNvSpPr>
          <p:nvPr>
            <p:ph type="title"/>
          </p:nvPr>
        </p:nvSpPr>
        <p:spPr>
          <a:xfrm>
            <a:off x="909183" y="66426"/>
            <a:ext cx="10691265" cy="1307592"/>
          </a:xfrm>
        </p:spPr>
        <p:txBody>
          <a:bodyPr/>
          <a:lstStyle/>
          <a:p>
            <a:r>
              <a:rPr lang="en-US" dirty="0"/>
              <a:t>Challenges in providing high quality care</a:t>
            </a:r>
          </a:p>
        </p:txBody>
      </p:sp>
      <p:sp>
        <p:nvSpPr>
          <p:cNvPr id="3" name="Content Placeholder 2">
            <a:extLst>
              <a:ext uri="{FF2B5EF4-FFF2-40B4-BE49-F238E27FC236}">
                <a16:creationId xmlns:a16="http://schemas.microsoft.com/office/drawing/2014/main" id="{0C3FEDF9-6E7C-7668-BCBF-DD76CBE3031F}"/>
              </a:ext>
            </a:extLst>
          </p:cNvPr>
          <p:cNvSpPr>
            <a:spLocks noGrp="1"/>
          </p:cNvSpPr>
          <p:nvPr>
            <p:ph idx="1"/>
          </p:nvPr>
        </p:nvSpPr>
        <p:spPr>
          <a:xfrm>
            <a:off x="750367" y="779686"/>
            <a:ext cx="10691265" cy="629850"/>
          </a:xfrm>
        </p:spPr>
        <p:txBody>
          <a:bodyPr>
            <a:normAutofit/>
          </a:bodyPr>
          <a:lstStyle/>
          <a:p>
            <a:pPr marL="0" indent="0">
              <a:lnSpc>
                <a:spcPct val="150000"/>
              </a:lnSpc>
              <a:buNone/>
            </a:pPr>
            <a:r>
              <a:rPr lang="en-US" sz="1200" dirty="0"/>
              <a:t>During the first 1000 days, high-quality care is critical to promoting optimal growth, health, and development (Black et al. 2017). However, practitioners and experts encounter various problems in providing good care throughout this period, which are influenced by institutional, environmental, and individual variables.</a:t>
            </a:r>
          </a:p>
        </p:txBody>
      </p:sp>
      <p:sp>
        <p:nvSpPr>
          <p:cNvPr id="5" name="TextBox 4">
            <a:extLst>
              <a:ext uri="{FF2B5EF4-FFF2-40B4-BE49-F238E27FC236}">
                <a16:creationId xmlns:a16="http://schemas.microsoft.com/office/drawing/2014/main" id="{B0AE0244-C1A5-70A0-65C0-5906CA85CB51}"/>
              </a:ext>
            </a:extLst>
          </p:cNvPr>
          <p:cNvSpPr txBox="1"/>
          <p:nvPr/>
        </p:nvSpPr>
        <p:spPr>
          <a:xfrm>
            <a:off x="604037" y="4636009"/>
            <a:ext cx="4970650" cy="1444754"/>
          </a:xfrm>
          <a:prstGeom prst="rect">
            <a:avLst/>
          </a:prstGeom>
          <a:noFill/>
        </p:spPr>
        <p:txBody>
          <a:bodyPr wrap="square">
            <a:spAutoFit/>
          </a:bodyPr>
          <a:lstStyle/>
          <a:p>
            <a:pPr>
              <a:lnSpc>
                <a:spcPct val="150000"/>
              </a:lnSpc>
            </a:pPr>
            <a:r>
              <a:rPr lang="en-US" sz="1200" dirty="0"/>
              <a:t>Maternal and child health may suffer as a result of impoverished families' frequent lack of access to safe housing, wholesome food, and medical care (Black et al., 2013). These difficulties might also make it more difficult to attend early childhood programs or doctor's appointments, which would limit the chances for early intervention (Barnes &amp; </a:t>
            </a:r>
            <a:r>
              <a:rPr lang="en-US" sz="1200" dirty="0" err="1"/>
              <a:t>Melhuish</a:t>
            </a:r>
            <a:r>
              <a:rPr lang="en-US" sz="1200" dirty="0"/>
              <a:t>, 2017).</a:t>
            </a:r>
          </a:p>
        </p:txBody>
      </p:sp>
      <p:sp>
        <p:nvSpPr>
          <p:cNvPr id="6" name="Title 1">
            <a:extLst>
              <a:ext uri="{FF2B5EF4-FFF2-40B4-BE49-F238E27FC236}">
                <a16:creationId xmlns:a16="http://schemas.microsoft.com/office/drawing/2014/main" id="{BDBB90E2-9781-E084-9C4F-FD1186C7FAB2}"/>
              </a:ext>
            </a:extLst>
          </p:cNvPr>
          <p:cNvSpPr txBox="1">
            <a:spLocks/>
          </p:cNvSpPr>
          <p:nvPr/>
        </p:nvSpPr>
        <p:spPr>
          <a:xfrm>
            <a:off x="7514063" y="1378566"/>
            <a:ext cx="3799772" cy="40966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r>
              <a:rPr lang="en-US" sz="1800" dirty="0"/>
              <a:t>Limited resources and funding</a:t>
            </a:r>
          </a:p>
        </p:txBody>
      </p:sp>
      <p:sp>
        <p:nvSpPr>
          <p:cNvPr id="7" name="Title 1">
            <a:extLst>
              <a:ext uri="{FF2B5EF4-FFF2-40B4-BE49-F238E27FC236}">
                <a16:creationId xmlns:a16="http://schemas.microsoft.com/office/drawing/2014/main" id="{7BB09A33-C9C9-8C91-6FE3-384BFB0B0FA8}"/>
              </a:ext>
            </a:extLst>
          </p:cNvPr>
          <p:cNvSpPr txBox="1">
            <a:spLocks/>
          </p:cNvSpPr>
          <p:nvPr/>
        </p:nvSpPr>
        <p:spPr>
          <a:xfrm>
            <a:off x="1132185" y="1434881"/>
            <a:ext cx="3340228" cy="40966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Arial" panose="020B0604020202020204" pitchFamily="34" charset="0"/>
              </a:rPr>
              <a:t>Socio-Economic Inequalities</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9" name="TextBox 8">
            <a:extLst>
              <a:ext uri="{FF2B5EF4-FFF2-40B4-BE49-F238E27FC236}">
                <a16:creationId xmlns:a16="http://schemas.microsoft.com/office/drawing/2014/main" id="{35B9821A-65B2-81C7-A544-9E8EAC7DA2F6}"/>
              </a:ext>
            </a:extLst>
          </p:cNvPr>
          <p:cNvSpPr txBox="1"/>
          <p:nvPr/>
        </p:nvSpPr>
        <p:spPr>
          <a:xfrm>
            <a:off x="7162798" y="4415811"/>
            <a:ext cx="4502299" cy="1721753"/>
          </a:xfrm>
          <a:prstGeom prst="rect">
            <a:avLst/>
          </a:prstGeom>
          <a:noFill/>
        </p:spPr>
        <p:txBody>
          <a:bodyPr wrap="square">
            <a:spAutoFit/>
          </a:bodyPr>
          <a:lstStyle/>
          <a:p>
            <a:pPr>
              <a:lnSpc>
                <a:spcPct val="150000"/>
              </a:lnSpc>
            </a:pPr>
            <a:r>
              <a:rPr lang="en-US" sz="1200" dirty="0"/>
              <a:t>Maternal and child health may suffer as a result of impoverished families' frequent lack of access to safe housing, wholesome food, and medical care (Black et al., 2013). These difficulties might also make it more difficult to attend early childhood programs or doctor's appointments, which would limit the chances for early intervention (Barnes &amp; </a:t>
            </a:r>
            <a:r>
              <a:rPr lang="en-US" sz="1200" dirty="0" err="1"/>
              <a:t>Melhuish</a:t>
            </a:r>
            <a:r>
              <a:rPr lang="en-US" sz="1200" dirty="0"/>
              <a:t>, 2017).</a:t>
            </a:r>
          </a:p>
        </p:txBody>
      </p:sp>
      <p:pic>
        <p:nvPicPr>
          <p:cNvPr id="10" name="Picture 9">
            <a:extLst>
              <a:ext uri="{FF2B5EF4-FFF2-40B4-BE49-F238E27FC236}">
                <a16:creationId xmlns:a16="http://schemas.microsoft.com/office/drawing/2014/main" id="{02BF9F19-DDF6-FE58-6762-DB32E57C0B86}"/>
              </a:ext>
            </a:extLst>
          </p:cNvPr>
          <p:cNvPicPr>
            <a:picLocks noChangeAspect="1"/>
          </p:cNvPicPr>
          <p:nvPr/>
        </p:nvPicPr>
        <p:blipFill>
          <a:blip r:embed="rId2"/>
          <a:stretch>
            <a:fillRect/>
          </a:stretch>
        </p:blipFill>
        <p:spPr>
          <a:xfrm>
            <a:off x="1618024" y="1826095"/>
            <a:ext cx="2368550" cy="2374900"/>
          </a:xfrm>
          <a:prstGeom prst="rect">
            <a:avLst/>
          </a:prstGeom>
        </p:spPr>
      </p:pic>
      <p:sp>
        <p:nvSpPr>
          <p:cNvPr id="12" name="TextBox 11">
            <a:extLst>
              <a:ext uri="{FF2B5EF4-FFF2-40B4-BE49-F238E27FC236}">
                <a16:creationId xmlns:a16="http://schemas.microsoft.com/office/drawing/2014/main" id="{16DE5049-D1A6-5186-0160-FBEAC4FEBD8B}"/>
              </a:ext>
            </a:extLst>
          </p:cNvPr>
          <p:cNvSpPr txBox="1"/>
          <p:nvPr/>
        </p:nvSpPr>
        <p:spPr>
          <a:xfrm>
            <a:off x="909183" y="4200995"/>
            <a:ext cx="4719778" cy="338554"/>
          </a:xfrm>
          <a:prstGeom prst="rect">
            <a:avLst/>
          </a:prstGeom>
          <a:noFill/>
        </p:spPr>
        <p:txBody>
          <a:bodyPr wrap="square">
            <a:spAutoFit/>
          </a:bodyPr>
          <a:lstStyle/>
          <a:p>
            <a:r>
              <a:rPr lang="en-GB" sz="800" b="0" i="0" dirty="0">
                <a:effectLst/>
                <a:latin typeface="Roboto" panose="02000000000000000000" pitchFamily="2" charset="0"/>
              </a:rPr>
              <a:t>(https://</a:t>
            </a:r>
            <a:r>
              <a:rPr lang="en-GB" sz="800" b="0" i="0" dirty="0" err="1">
                <a:effectLst/>
                <a:latin typeface="Roboto" panose="02000000000000000000" pitchFamily="2" charset="0"/>
              </a:rPr>
              <a:t>www.researchgate.net</a:t>
            </a:r>
            <a:r>
              <a:rPr lang="en-GB" sz="800" b="0" i="0" dirty="0">
                <a:effectLst/>
                <a:latin typeface="Roboto" panose="02000000000000000000" pitchFamily="2" charset="0"/>
              </a:rPr>
              <a:t>/figure/Social-inequality-processes-during-school-closure-Economic-structural-digital-and_fig1_354861418, n.d.)</a:t>
            </a:r>
            <a:endParaRPr lang="en-US" sz="800" dirty="0"/>
          </a:p>
        </p:txBody>
      </p:sp>
      <p:pic>
        <p:nvPicPr>
          <p:cNvPr id="14" name="Picture 13">
            <a:extLst>
              <a:ext uri="{FF2B5EF4-FFF2-40B4-BE49-F238E27FC236}">
                <a16:creationId xmlns:a16="http://schemas.microsoft.com/office/drawing/2014/main" id="{664600F3-611D-7FF7-7210-63934CE5BBE0}"/>
              </a:ext>
            </a:extLst>
          </p:cNvPr>
          <p:cNvPicPr>
            <a:picLocks noChangeAspect="1"/>
          </p:cNvPicPr>
          <p:nvPr/>
        </p:nvPicPr>
        <p:blipFill>
          <a:blip r:embed="rId3"/>
          <a:stretch>
            <a:fillRect/>
          </a:stretch>
        </p:blipFill>
        <p:spPr>
          <a:xfrm>
            <a:off x="7649919" y="1808179"/>
            <a:ext cx="3528059" cy="2348679"/>
          </a:xfrm>
          <a:prstGeom prst="rect">
            <a:avLst/>
          </a:prstGeom>
        </p:spPr>
      </p:pic>
      <p:sp>
        <p:nvSpPr>
          <p:cNvPr id="16" name="TextBox 15">
            <a:extLst>
              <a:ext uri="{FF2B5EF4-FFF2-40B4-BE49-F238E27FC236}">
                <a16:creationId xmlns:a16="http://schemas.microsoft.com/office/drawing/2014/main" id="{923A7013-1C26-76F1-1C5A-0C728715058A}"/>
              </a:ext>
            </a:extLst>
          </p:cNvPr>
          <p:cNvSpPr txBox="1"/>
          <p:nvPr/>
        </p:nvSpPr>
        <p:spPr>
          <a:xfrm>
            <a:off x="8129978" y="4122403"/>
            <a:ext cx="6096000" cy="215444"/>
          </a:xfrm>
          <a:prstGeom prst="rect">
            <a:avLst/>
          </a:prstGeom>
          <a:noFill/>
        </p:spPr>
        <p:txBody>
          <a:bodyPr wrap="square">
            <a:spAutoFit/>
          </a:bodyPr>
          <a:lstStyle/>
          <a:p>
            <a:r>
              <a:rPr lang="en-GB" sz="800" b="0" i="0" dirty="0">
                <a:effectLst/>
                <a:latin typeface="Roboto" panose="02000000000000000000" pitchFamily="2" charset="0"/>
              </a:rPr>
              <a:t>(https://www.marketing91.com/barriers-to-planning/, n.d.)</a:t>
            </a:r>
            <a:endParaRPr lang="en-US" sz="800" dirty="0"/>
          </a:p>
        </p:txBody>
      </p:sp>
    </p:spTree>
    <p:extLst>
      <p:ext uri="{BB962C8B-B14F-4D97-AF65-F5344CB8AC3E}">
        <p14:creationId xmlns:p14="http://schemas.microsoft.com/office/powerpoint/2010/main" val="37093361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BD34A4-949E-9AC2-A389-86F3B9290A03}"/>
              </a:ext>
            </a:extLst>
          </p:cNvPr>
          <p:cNvSpPr txBox="1"/>
          <p:nvPr/>
        </p:nvSpPr>
        <p:spPr>
          <a:xfrm>
            <a:off x="526901" y="4498846"/>
            <a:ext cx="4970650" cy="1444754"/>
          </a:xfrm>
          <a:prstGeom prst="rect">
            <a:avLst/>
          </a:prstGeom>
          <a:noFill/>
        </p:spPr>
        <p:txBody>
          <a:bodyPr wrap="square">
            <a:spAutoFit/>
          </a:bodyPr>
          <a:lstStyle/>
          <a:p>
            <a:pPr>
              <a:lnSpc>
                <a:spcPct val="150000"/>
              </a:lnSpc>
            </a:pPr>
            <a:r>
              <a:rPr lang="en-US" sz="1200" dirty="0"/>
              <a:t>Maternal and child health may suffer as a result of impoverished families' frequent lack of access to safe housing, wholesome food, and medical care (Black et al., 2013). These difficulties might also make it more difficult to attend early childhood programs or doctor's appointments, which would limit the chances for early intervention (Barnes &amp; </a:t>
            </a:r>
            <a:r>
              <a:rPr lang="en-US" sz="1200" dirty="0" err="1"/>
              <a:t>Melhuish</a:t>
            </a:r>
            <a:r>
              <a:rPr lang="en-US" sz="1200" dirty="0"/>
              <a:t>, 2017).</a:t>
            </a:r>
          </a:p>
        </p:txBody>
      </p:sp>
      <p:sp>
        <p:nvSpPr>
          <p:cNvPr id="5" name="Title 1">
            <a:extLst>
              <a:ext uri="{FF2B5EF4-FFF2-40B4-BE49-F238E27FC236}">
                <a16:creationId xmlns:a16="http://schemas.microsoft.com/office/drawing/2014/main" id="{19455D19-E757-FE53-972D-07D49E84FFDF}"/>
              </a:ext>
            </a:extLst>
          </p:cNvPr>
          <p:cNvSpPr txBox="1">
            <a:spLocks/>
          </p:cNvSpPr>
          <p:nvPr/>
        </p:nvSpPr>
        <p:spPr>
          <a:xfrm>
            <a:off x="1532371" y="788426"/>
            <a:ext cx="3600589" cy="40966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Arial" panose="020B0604020202020204" pitchFamily="34" charset="0"/>
              </a:rPr>
              <a:t>Maternal Mental Health</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9A83C591-F8D4-FDE5-2ABF-4F3D699236F5}"/>
              </a:ext>
            </a:extLst>
          </p:cNvPr>
          <p:cNvSpPr txBox="1"/>
          <p:nvPr/>
        </p:nvSpPr>
        <p:spPr>
          <a:xfrm>
            <a:off x="7205053" y="770305"/>
            <a:ext cx="3926319" cy="375552"/>
          </a:xfrm>
          <a:prstGeom prst="rect">
            <a:avLst/>
          </a:prstGeom>
          <a:noFill/>
        </p:spPr>
        <p:txBody>
          <a:bodyPr wrap="square">
            <a:spAutoFit/>
          </a:body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Arial" panose="020B0604020202020204" pitchFamily="34" charset="0"/>
              </a:rPr>
              <a:t>CULTURAL AND LANGAUGE BARRIERS</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7A14FFA0-563D-0673-22BB-AE47E4DA99E3}"/>
              </a:ext>
            </a:extLst>
          </p:cNvPr>
          <p:cNvSpPr txBox="1"/>
          <p:nvPr/>
        </p:nvSpPr>
        <p:spPr>
          <a:xfrm>
            <a:off x="6838856" y="1146785"/>
            <a:ext cx="4658712" cy="2275751"/>
          </a:xfrm>
          <a:prstGeom prst="rect">
            <a:avLst/>
          </a:prstGeom>
          <a:noFill/>
        </p:spPr>
        <p:txBody>
          <a:bodyPr wrap="square">
            <a:spAutoFit/>
          </a:bodyPr>
          <a:lstStyle/>
          <a:p>
            <a:pPr>
              <a:lnSpc>
                <a:spcPct val="150000"/>
              </a:lnSpc>
            </a:pPr>
            <a:r>
              <a:rPr lang="en-US" sz="1200" dirty="0"/>
              <a:t>Communication between families and professionals might be be faced with some </a:t>
            </a:r>
            <a:r>
              <a:rPr lang="en-US" sz="1200" dirty="0" err="1"/>
              <a:t>camplications</a:t>
            </a:r>
            <a:r>
              <a:rPr lang="en-US" sz="1200" dirty="0"/>
              <a:t> by linguistic and cultural hurdles. Families with different backgrounds could hold different opinions on how to raise their children or may not be fully aware of the resources that are accessible to them (Whalley, 2017). Building trust and making ensuring that services are inclusive and culturally relevant may require practitioners to devote more time and energy (Davis &amp; Day, 2010).</a:t>
            </a:r>
          </a:p>
        </p:txBody>
      </p:sp>
      <p:pic>
        <p:nvPicPr>
          <p:cNvPr id="12" name="Picture 11">
            <a:extLst>
              <a:ext uri="{FF2B5EF4-FFF2-40B4-BE49-F238E27FC236}">
                <a16:creationId xmlns:a16="http://schemas.microsoft.com/office/drawing/2014/main" id="{015F4836-1B68-2C32-A94F-9F3CB7B64D4A}"/>
              </a:ext>
            </a:extLst>
          </p:cNvPr>
          <p:cNvPicPr>
            <a:picLocks noChangeAspect="1"/>
          </p:cNvPicPr>
          <p:nvPr/>
        </p:nvPicPr>
        <p:blipFill>
          <a:blip r:embed="rId2"/>
          <a:stretch>
            <a:fillRect/>
          </a:stretch>
        </p:blipFill>
        <p:spPr>
          <a:xfrm>
            <a:off x="789709" y="1181037"/>
            <a:ext cx="4236211" cy="2824140"/>
          </a:xfrm>
          <a:prstGeom prst="rect">
            <a:avLst/>
          </a:prstGeom>
        </p:spPr>
      </p:pic>
      <p:sp>
        <p:nvSpPr>
          <p:cNvPr id="14" name="TextBox 13">
            <a:extLst>
              <a:ext uri="{FF2B5EF4-FFF2-40B4-BE49-F238E27FC236}">
                <a16:creationId xmlns:a16="http://schemas.microsoft.com/office/drawing/2014/main" id="{9729FBF2-BDA6-7D1E-8B0E-43B0774D7A88}"/>
              </a:ext>
            </a:extLst>
          </p:cNvPr>
          <p:cNvSpPr txBox="1"/>
          <p:nvPr/>
        </p:nvSpPr>
        <p:spPr>
          <a:xfrm>
            <a:off x="637310" y="4036567"/>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www.news-medical.net</a:t>
            </a:r>
            <a:r>
              <a:rPr lang="en-GB" sz="800" b="0" i="0" dirty="0">
                <a:solidFill>
                  <a:srgbClr val="2C3E50"/>
                </a:solidFill>
                <a:effectLst/>
                <a:latin typeface="Roboto" panose="02000000000000000000" pitchFamily="2" charset="0"/>
              </a:rPr>
              <a:t>/health/The-Role-of-the-Placenta-in-Maternal-Mental-</a:t>
            </a:r>
            <a:r>
              <a:rPr lang="en-GB" sz="800" b="0" i="0" dirty="0" err="1">
                <a:solidFill>
                  <a:srgbClr val="2C3E50"/>
                </a:solidFill>
                <a:effectLst/>
                <a:latin typeface="Roboto" panose="02000000000000000000" pitchFamily="2" charset="0"/>
              </a:rPr>
              <a:t>Health.aspx</a:t>
            </a:r>
            <a:r>
              <a:rPr lang="en-GB" sz="800" b="0" i="0" dirty="0">
                <a:solidFill>
                  <a:srgbClr val="2C3E50"/>
                </a:solidFill>
                <a:effectLst/>
                <a:latin typeface="Roboto" panose="02000000000000000000" pitchFamily="2" charset="0"/>
              </a:rPr>
              <a:t>, n.d.)</a:t>
            </a:r>
            <a:endParaRPr lang="en-US" sz="800" dirty="0"/>
          </a:p>
        </p:txBody>
      </p:sp>
      <p:pic>
        <p:nvPicPr>
          <p:cNvPr id="15" name="Picture 14">
            <a:extLst>
              <a:ext uri="{FF2B5EF4-FFF2-40B4-BE49-F238E27FC236}">
                <a16:creationId xmlns:a16="http://schemas.microsoft.com/office/drawing/2014/main" id="{1A411545-8E39-D127-ADC5-44815ABB7E05}"/>
              </a:ext>
            </a:extLst>
          </p:cNvPr>
          <p:cNvPicPr>
            <a:picLocks noChangeAspect="1"/>
          </p:cNvPicPr>
          <p:nvPr/>
        </p:nvPicPr>
        <p:blipFill>
          <a:blip r:embed="rId3"/>
          <a:stretch>
            <a:fillRect/>
          </a:stretch>
        </p:blipFill>
        <p:spPr>
          <a:xfrm>
            <a:off x="6996546" y="3487102"/>
            <a:ext cx="3886889" cy="2391931"/>
          </a:xfrm>
          <a:prstGeom prst="rect">
            <a:avLst/>
          </a:prstGeom>
        </p:spPr>
      </p:pic>
      <p:sp>
        <p:nvSpPr>
          <p:cNvPr id="17" name="TextBox 16">
            <a:extLst>
              <a:ext uri="{FF2B5EF4-FFF2-40B4-BE49-F238E27FC236}">
                <a16:creationId xmlns:a16="http://schemas.microsoft.com/office/drawing/2014/main" id="{349F23E7-C0C1-EB36-7E4C-7EAECA6C7F64}"/>
              </a:ext>
            </a:extLst>
          </p:cNvPr>
          <p:cNvSpPr txBox="1"/>
          <p:nvPr/>
        </p:nvSpPr>
        <p:spPr>
          <a:xfrm>
            <a:off x="6134069" y="5943600"/>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www.languagesunlimited.com</a:t>
            </a:r>
            <a:r>
              <a:rPr lang="en-GB" sz="800" b="0" i="0" dirty="0">
                <a:solidFill>
                  <a:srgbClr val="2C3E50"/>
                </a:solidFill>
                <a:effectLst/>
                <a:latin typeface="Roboto" panose="02000000000000000000" pitchFamily="2" charset="0"/>
              </a:rPr>
              <a:t>/breaking-barriers-the-power-of-language-in-cross-cultural-communication/, n.d.)</a:t>
            </a:r>
            <a:endParaRPr lang="en-US" sz="800" dirty="0"/>
          </a:p>
        </p:txBody>
      </p:sp>
    </p:spTree>
    <p:extLst>
      <p:ext uri="{BB962C8B-B14F-4D97-AF65-F5344CB8AC3E}">
        <p14:creationId xmlns:p14="http://schemas.microsoft.com/office/powerpoint/2010/main" val="7761367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B989F2D-7FC4-3829-80CD-D03E6553F792}"/>
              </a:ext>
            </a:extLst>
          </p:cNvPr>
          <p:cNvSpPr txBox="1">
            <a:spLocks/>
          </p:cNvSpPr>
          <p:nvPr/>
        </p:nvSpPr>
        <p:spPr>
          <a:xfrm>
            <a:off x="964063" y="771372"/>
            <a:ext cx="5397809" cy="40966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Calibri" panose="020F0502020204030204" pitchFamily="34" charset="0"/>
              </a:rPr>
              <a:t>Identifying developmental delays</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p:txBody>
      </p:sp>
      <p:sp>
        <p:nvSpPr>
          <p:cNvPr id="5" name="Title 1">
            <a:extLst>
              <a:ext uri="{FF2B5EF4-FFF2-40B4-BE49-F238E27FC236}">
                <a16:creationId xmlns:a16="http://schemas.microsoft.com/office/drawing/2014/main" id="{BB80DE31-6D6D-A93B-C7E6-3EF206B49E4F}"/>
              </a:ext>
            </a:extLst>
          </p:cNvPr>
          <p:cNvSpPr txBox="1">
            <a:spLocks/>
          </p:cNvSpPr>
          <p:nvPr/>
        </p:nvSpPr>
        <p:spPr>
          <a:xfrm>
            <a:off x="5876681" y="1075871"/>
            <a:ext cx="5711939" cy="40966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Arial" panose="020B0604020202020204" pitchFamily="34" charset="0"/>
              </a:rPr>
              <a:t>Impact of adverse childhood experiences (ACE)</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7" name="TextBox 6">
            <a:extLst>
              <a:ext uri="{FF2B5EF4-FFF2-40B4-BE49-F238E27FC236}">
                <a16:creationId xmlns:a16="http://schemas.microsoft.com/office/drawing/2014/main" id="{B29AE2A7-A43F-AC73-6C14-2D97F2E2D8E5}"/>
              </a:ext>
            </a:extLst>
          </p:cNvPr>
          <p:cNvSpPr txBox="1"/>
          <p:nvPr/>
        </p:nvSpPr>
        <p:spPr>
          <a:xfrm>
            <a:off x="555222" y="1200149"/>
            <a:ext cx="4985556" cy="1721753"/>
          </a:xfrm>
          <a:prstGeom prst="rect">
            <a:avLst/>
          </a:prstGeom>
          <a:noFill/>
        </p:spPr>
        <p:txBody>
          <a:bodyPr wrap="square">
            <a:spAutoFit/>
          </a:bodyPr>
          <a:lstStyle/>
          <a:p>
            <a:pPr>
              <a:lnSpc>
                <a:spcPct val="150000"/>
              </a:lnSpc>
            </a:pPr>
            <a:r>
              <a:rPr lang="en-US" sz="1200" dirty="0"/>
              <a:t>Although it can be difficult, early detection of developmental delays is essential. Missed chances for early intervention may arise from elements including inconsistent attendance, a lack of parental awareness, or inexperienced practitioners (Pavlovic &amp; Sims, 2020). Service backlogs or systemic inefficiencies also make it difficult for practitioners to get timely assessments and referrals (</a:t>
            </a:r>
            <a:r>
              <a:rPr lang="en-US" sz="1200" dirty="0" err="1"/>
              <a:t>Zeanah</a:t>
            </a:r>
            <a:r>
              <a:rPr lang="en-US" sz="1200" dirty="0"/>
              <a:t> et al., 2011).</a:t>
            </a:r>
          </a:p>
        </p:txBody>
      </p:sp>
      <p:sp>
        <p:nvSpPr>
          <p:cNvPr id="9" name="TextBox 8">
            <a:extLst>
              <a:ext uri="{FF2B5EF4-FFF2-40B4-BE49-F238E27FC236}">
                <a16:creationId xmlns:a16="http://schemas.microsoft.com/office/drawing/2014/main" id="{C75506FE-105A-F503-CD06-38C946D6D29E}"/>
              </a:ext>
            </a:extLst>
          </p:cNvPr>
          <p:cNvSpPr txBox="1"/>
          <p:nvPr/>
        </p:nvSpPr>
        <p:spPr>
          <a:xfrm>
            <a:off x="5683046" y="4592976"/>
            <a:ext cx="5711939" cy="1444754"/>
          </a:xfrm>
          <a:prstGeom prst="rect">
            <a:avLst/>
          </a:prstGeom>
          <a:noFill/>
        </p:spPr>
        <p:txBody>
          <a:bodyPr wrap="square">
            <a:spAutoFit/>
          </a:bodyPr>
          <a:lstStyle/>
          <a:p>
            <a:pPr>
              <a:lnSpc>
                <a:spcPct val="150000"/>
              </a:lnSpc>
            </a:pPr>
            <a:r>
              <a:rPr lang="en-US" sz="1200" dirty="0"/>
              <a:t>A child's development may suffer if they are exposed to harmful childhood experiences including neglect, substance misuse, or domestic violence (Anda et al., 2006). Multi-agency cooperation is necessary to support families in these situations, but it may be hampered by a lack of common objectives, disjointed services, or inadequate communication (O'Donnell et al., 2014).</a:t>
            </a:r>
          </a:p>
        </p:txBody>
      </p:sp>
      <p:pic>
        <p:nvPicPr>
          <p:cNvPr id="10" name="Picture 9">
            <a:extLst>
              <a:ext uri="{FF2B5EF4-FFF2-40B4-BE49-F238E27FC236}">
                <a16:creationId xmlns:a16="http://schemas.microsoft.com/office/drawing/2014/main" id="{7E5010A3-7E16-053A-7C37-643F9F034132}"/>
              </a:ext>
            </a:extLst>
          </p:cNvPr>
          <p:cNvPicPr>
            <a:picLocks noChangeAspect="1"/>
          </p:cNvPicPr>
          <p:nvPr/>
        </p:nvPicPr>
        <p:blipFill>
          <a:blip r:embed="rId2"/>
          <a:stretch>
            <a:fillRect/>
          </a:stretch>
        </p:blipFill>
        <p:spPr>
          <a:xfrm>
            <a:off x="964063" y="2948120"/>
            <a:ext cx="3592008" cy="2758662"/>
          </a:xfrm>
          <a:prstGeom prst="rect">
            <a:avLst/>
          </a:prstGeom>
        </p:spPr>
      </p:pic>
      <p:sp>
        <p:nvSpPr>
          <p:cNvPr id="12" name="TextBox 11">
            <a:extLst>
              <a:ext uri="{FF2B5EF4-FFF2-40B4-BE49-F238E27FC236}">
                <a16:creationId xmlns:a16="http://schemas.microsoft.com/office/drawing/2014/main" id="{99D2E65C-3683-A871-8786-E43062CF3887}"/>
              </a:ext>
            </a:extLst>
          </p:cNvPr>
          <p:cNvSpPr txBox="1"/>
          <p:nvPr/>
        </p:nvSpPr>
        <p:spPr>
          <a:xfrm>
            <a:off x="614967" y="5822286"/>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www.abclawcenters.com</a:t>
            </a:r>
            <a:r>
              <a:rPr lang="en-GB" sz="800" b="0" i="0" dirty="0">
                <a:solidFill>
                  <a:srgbClr val="2C3E50"/>
                </a:solidFill>
                <a:effectLst/>
                <a:latin typeface="Roboto" panose="02000000000000000000" pitchFamily="2" charset="0"/>
              </a:rPr>
              <a:t>/practice-areas/signs-of-developmental-delays-in-children/, n.d.)</a:t>
            </a:r>
            <a:endParaRPr lang="en-US" sz="800" dirty="0"/>
          </a:p>
        </p:txBody>
      </p:sp>
      <p:pic>
        <p:nvPicPr>
          <p:cNvPr id="13" name="Picture 12">
            <a:extLst>
              <a:ext uri="{FF2B5EF4-FFF2-40B4-BE49-F238E27FC236}">
                <a16:creationId xmlns:a16="http://schemas.microsoft.com/office/drawing/2014/main" id="{212DDBE9-4C55-2D4C-82B1-C113D4B5C170}"/>
              </a:ext>
            </a:extLst>
          </p:cNvPr>
          <p:cNvPicPr>
            <a:picLocks noChangeAspect="1"/>
          </p:cNvPicPr>
          <p:nvPr/>
        </p:nvPicPr>
        <p:blipFill>
          <a:blip r:embed="rId3"/>
          <a:stretch>
            <a:fillRect/>
          </a:stretch>
        </p:blipFill>
        <p:spPr>
          <a:xfrm>
            <a:off x="6096000" y="1485540"/>
            <a:ext cx="4779818" cy="2688647"/>
          </a:xfrm>
          <a:prstGeom prst="rect">
            <a:avLst/>
          </a:prstGeom>
        </p:spPr>
      </p:pic>
      <p:sp>
        <p:nvSpPr>
          <p:cNvPr id="15" name="TextBox 14">
            <a:extLst>
              <a:ext uri="{FF2B5EF4-FFF2-40B4-BE49-F238E27FC236}">
                <a16:creationId xmlns:a16="http://schemas.microsoft.com/office/drawing/2014/main" id="{9B530BB2-4A8E-C7C8-CF73-3AFC9988FC95}"/>
              </a:ext>
            </a:extLst>
          </p:cNvPr>
          <p:cNvSpPr txBox="1"/>
          <p:nvPr/>
        </p:nvSpPr>
        <p:spPr>
          <a:xfrm>
            <a:off x="6096000" y="4174187"/>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www.youngminds.org.uk</a:t>
            </a:r>
            <a:r>
              <a:rPr lang="en-GB" sz="800" b="0" i="0" dirty="0">
                <a:solidFill>
                  <a:srgbClr val="2C3E50"/>
                </a:solidFill>
                <a:effectLst/>
                <a:latin typeface="Roboto" panose="02000000000000000000" pitchFamily="2" charset="0"/>
              </a:rPr>
              <a:t>/professional/resources/understanding-trauma-and-adversity/, n.d.)</a:t>
            </a:r>
            <a:endParaRPr lang="en-US" sz="800" dirty="0"/>
          </a:p>
        </p:txBody>
      </p:sp>
    </p:spTree>
    <p:extLst>
      <p:ext uri="{BB962C8B-B14F-4D97-AF65-F5344CB8AC3E}">
        <p14:creationId xmlns:p14="http://schemas.microsoft.com/office/powerpoint/2010/main" val="1234324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CC9C916-A31A-B3C5-BBED-EE01B336D303}"/>
              </a:ext>
            </a:extLst>
          </p:cNvPr>
          <p:cNvSpPr txBox="1"/>
          <p:nvPr/>
        </p:nvSpPr>
        <p:spPr>
          <a:xfrm>
            <a:off x="485192" y="1463360"/>
            <a:ext cx="11495314" cy="1290033"/>
          </a:xfrm>
          <a:prstGeom prst="rect">
            <a:avLst/>
          </a:prstGeom>
          <a:noFill/>
        </p:spPr>
        <p:txBody>
          <a:bodyPr wrap="square">
            <a:spAutoFit/>
          </a:bodyPr>
          <a:lstStyle/>
          <a:p>
            <a:pPr>
              <a:lnSpc>
                <a:spcPct val="150000"/>
              </a:lnSpc>
            </a:pPr>
            <a:r>
              <a:rPr lang="en-US" sz="1800" dirty="0">
                <a:effectLst/>
                <a:ea typeface="Calibri" panose="020F0502020204030204" pitchFamily="34" charset="0"/>
                <a:cs typeface="Arial" panose="020B0604020202020204" pitchFamily="34" charset="0"/>
              </a:rPr>
              <a:t>During the first 1000 days, nurturing environments and intentional activities can provide a foundation for meaningful learning. Two significant activities during this time are interactive play and shared reading. Both activities foster developmental milestones and create a base for lifelong learning.</a:t>
            </a:r>
            <a:r>
              <a:rPr lang="en-GB" dirty="0">
                <a:effectLst/>
              </a:rPr>
              <a:t> </a:t>
            </a:r>
            <a:endParaRPr lang="en-US" dirty="0"/>
          </a:p>
        </p:txBody>
      </p:sp>
      <p:sp>
        <p:nvSpPr>
          <p:cNvPr id="7" name="Title 1">
            <a:extLst>
              <a:ext uri="{FF2B5EF4-FFF2-40B4-BE49-F238E27FC236}">
                <a16:creationId xmlns:a16="http://schemas.microsoft.com/office/drawing/2014/main" id="{9AD23699-6E3A-34E7-F31C-6089144B6588}"/>
              </a:ext>
            </a:extLst>
          </p:cNvPr>
          <p:cNvSpPr txBox="1">
            <a:spLocks/>
          </p:cNvSpPr>
          <p:nvPr/>
        </p:nvSpPr>
        <p:spPr>
          <a:xfrm>
            <a:off x="3893525" y="922445"/>
            <a:ext cx="4404950" cy="409669"/>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a:lstStyle>
          <a:p>
            <a:pPr>
              <a:lnSpc>
                <a:spcPct val="107000"/>
              </a:lnSpc>
              <a:spcAft>
                <a:spcPts val="800"/>
              </a:spcAft>
            </a:pPr>
            <a:r>
              <a:rPr lang="en-US" sz="1800" dirty="0">
                <a:effectLst/>
                <a:latin typeface="Calibri" panose="020F0502020204030204" pitchFamily="34" charset="0"/>
                <a:ea typeface="Calibri" panose="020F0502020204030204" pitchFamily="34" charset="0"/>
                <a:cs typeface="Arial" panose="020B0604020202020204" pitchFamily="34" charset="0"/>
              </a:rPr>
              <a:t>activities during the first 1000 days</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9DF4FDC4-1930-8649-9586-B29F407FFBCF}"/>
              </a:ext>
            </a:extLst>
          </p:cNvPr>
          <p:cNvPicPr>
            <a:picLocks noChangeAspect="1"/>
          </p:cNvPicPr>
          <p:nvPr/>
        </p:nvPicPr>
        <p:blipFill>
          <a:blip r:embed="rId2"/>
          <a:stretch>
            <a:fillRect/>
          </a:stretch>
        </p:blipFill>
        <p:spPr>
          <a:xfrm>
            <a:off x="485192" y="2884638"/>
            <a:ext cx="4979330" cy="2788425"/>
          </a:xfrm>
          <a:prstGeom prst="rect">
            <a:avLst/>
          </a:prstGeom>
        </p:spPr>
      </p:pic>
      <p:sp>
        <p:nvSpPr>
          <p:cNvPr id="10" name="TextBox 9">
            <a:extLst>
              <a:ext uri="{FF2B5EF4-FFF2-40B4-BE49-F238E27FC236}">
                <a16:creationId xmlns:a16="http://schemas.microsoft.com/office/drawing/2014/main" id="{908DCBC9-046A-7551-473C-89F8C7FF086D}"/>
              </a:ext>
            </a:extLst>
          </p:cNvPr>
          <p:cNvSpPr txBox="1"/>
          <p:nvPr/>
        </p:nvSpPr>
        <p:spPr>
          <a:xfrm>
            <a:off x="1427814" y="5720111"/>
            <a:ext cx="6096000" cy="215444"/>
          </a:xfrm>
          <a:prstGeom prst="rect">
            <a:avLst/>
          </a:prstGeom>
          <a:noFill/>
        </p:spPr>
        <p:txBody>
          <a:bodyPr wrap="square">
            <a:spAutoFit/>
          </a:bodyPr>
          <a:lstStyle/>
          <a:p>
            <a:r>
              <a:rPr lang="en-GB" sz="800" b="0" i="0" dirty="0">
                <a:effectLst/>
                <a:latin typeface="Roboto" panose="02000000000000000000" pitchFamily="2" charset="0"/>
              </a:rPr>
              <a:t>(https://</a:t>
            </a:r>
            <a:r>
              <a:rPr lang="en-GB" sz="800" b="0" i="0" dirty="0" err="1">
                <a:effectLst/>
                <a:latin typeface="Roboto" panose="02000000000000000000" pitchFamily="2" charset="0"/>
              </a:rPr>
              <a:t>raisingchildren.net.au</a:t>
            </a:r>
            <a:r>
              <a:rPr lang="en-GB" sz="800" b="0" i="0" dirty="0">
                <a:effectLst/>
                <a:latin typeface="Roboto" panose="02000000000000000000" pitchFamily="2" charset="0"/>
              </a:rPr>
              <a:t>/guides/first-1000-days/play, n.d.)</a:t>
            </a:r>
            <a:endParaRPr lang="en-US" sz="800" dirty="0"/>
          </a:p>
        </p:txBody>
      </p:sp>
      <p:pic>
        <p:nvPicPr>
          <p:cNvPr id="11" name="Picture 10">
            <a:extLst>
              <a:ext uri="{FF2B5EF4-FFF2-40B4-BE49-F238E27FC236}">
                <a16:creationId xmlns:a16="http://schemas.microsoft.com/office/drawing/2014/main" id="{17A5C04A-87D2-11C7-F41B-1377CC5D5680}"/>
              </a:ext>
            </a:extLst>
          </p:cNvPr>
          <p:cNvPicPr>
            <a:picLocks noChangeAspect="1"/>
          </p:cNvPicPr>
          <p:nvPr/>
        </p:nvPicPr>
        <p:blipFill>
          <a:blip r:embed="rId3"/>
          <a:stretch>
            <a:fillRect/>
          </a:stretch>
        </p:blipFill>
        <p:spPr>
          <a:xfrm>
            <a:off x="6497781" y="2815629"/>
            <a:ext cx="4405745" cy="2926444"/>
          </a:xfrm>
          <a:prstGeom prst="rect">
            <a:avLst/>
          </a:prstGeom>
        </p:spPr>
      </p:pic>
      <p:sp>
        <p:nvSpPr>
          <p:cNvPr id="13" name="TextBox 12">
            <a:extLst>
              <a:ext uri="{FF2B5EF4-FFF2-40B4-BE49-F238E27FC236}">
                <a16:creationId xmlns:a16="http://schemas.microsoft.com/office/drawing/2014/main" id="{BCEB2EFA-52D0-E6E9-9139-C53C2CFDEF3F}"/>
              </a:ext>
            </a:extLst>
          </p:cNvPr>
          <p:cNvSpPr txBox="1"/>
          <p:nvPr/>
        </p:nvSpPr>
        <p:spPr>
          <a:xfrm>
            <a:off x="7148945" y="5804309"/>
            <a:ext cx="6096000" cy="215444"/>
          </a:xfrm>
          <a:prstGeom prst="rect">
            <a:avLst/>
          </a:prstGeom>
          <a:noFill/>
        </p:spPr>
        <p:txBody>
          <a:bodyPr wrap="square">
            <a:spAutoFit/>
          </a:bodyPr>
          <a:lstStyle/>
          <a:p>
            <a:r>
              <a:rPr lang="en-GB" sz="800" b="0" i="0" dirty="0">
                <a:effectLst/>
                <a:latin typeface="Roboto" panose="02000000000000000000" pitchFamily="2" charset="0"/>
              </a:rPr>
              <a:t>(https://</a:t>
            </a:r>
            <a:r>
              <a:rPr lang="en-GB" sz="800" b="0" i="0" dirty="0" err="1">
                <a:effectLst/>
                <a:latin typeface="Roboto" panose="02000000000000000000" pitchFamily="2" charset="0"/>
              </a:rPr>
              <a:t>www.childsplay.udel.edu</a:t>
            </a:r>
            <a:r>
              <a:rPr lang="en-GB" sz="800" b="0" i="0" dirty="0">
                <a:effectLst/>
                <a:latin typeface="Roboto" panose="02000000000000000000" pitchFamily="2" charset="0"/>
              </a:rPr>
              <a:t>/story-time-during-the-pandemic/, n.d.)</a:t>
            </a:r>
            <a:endParaRPr lang="en-US" sz="800" dirty="0"/>
          </a:p>
        </p:txBody>
      </p:sp>
    </p:spTree>
    <p:extLst>
      <p:ext uri="{BB962C8B-B14F-4D97-AF65-F5344CB8AC3E}">
        <p14:creationId xmlns:p14="http://schemas.microsoft.com/office/powerpoint/2010/main" val="1177759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2626-5DC7-4246-DD1A-14393490C838}"/>
              </a:ext>
            </a:extLst>
          </p:cNvPr>
          <p:cNvSpPr>
            <a:spLocks noGrp="1"/>
          </p:cNvSpPr>
          <p:nvPr>
            <p:ph type="title"/>
          </p:nvPr>
        </p:nvSpPr>
        <p:spPr>
          <a:xfrm>
            <a:off x="750367" y="0"/>
            <a:ext cx="10691265" cy="1307592"/>
          </a:xfrm>
        </p:spPr>
        <p:txBody>
          <a:bodyPr/>
          <a:lstStyle/>
          <a:p>
            <a:pPr algn="ctr"/>
            <a:r>
              <a:rPr lang="en-US" dirty="0"/>
              <a:t>Interactive play</a:t>
            </a:r>
          </a:p>
        </p:txBody>
      </p:sp>
      <p:sp>
        <p:nvSpPr>
          <p:cNvPr id="3" name="Content Placeholder 2">
            <a:extLst>
              <a:ext uri="{FF2B5EF4-FFF2-40B4-BE49-F238E27FC236}">
                <a16:creationId xmlns:a16="http://schemas.microsoft.com/office/drawing/2014/main" id="{79E574AE-EDB4-7F08-6033-6A97654C72E8}"/>
              </a:ext>
            </a:extLst>
          </p:cNvPr>
          <p:cNvSpPr>
            <a:spLocks noGrp="1"/>
          </p:cNvSpPr>
          <p:nvPr>
            <p:ph idx="1"/>
          </p:nvPr>
        </p:nvSpPr>
        <p:spPr>
          <a:xfrm>
            <a:off x="568036" y="3429000"/>
            <a:ext cx="11447319" cy="2916240"/>
          </a:xfrm>
        </p:spPr>
        <p:txBody>
          <a:bodyPr/>
          <a:lstStyle/>
          <a:p>
            <a:pPr marL="0" indent="0">
              <a:lnSpc>
                <a:spcPct val="150000"/>
              </a:lnSpc>
              <a:buNone/>
            </a:pPr>
            <a:r>
              <a:rPr lang="en-US" sz="1200" dirty="0">
                <a:effectLst/>
                <a:ea typeface="Calibri" panose="020F0502020204030204" pitchFamily="34" charset="0"/>
                <a:cs typeface="Arial" panose="020B0604020202020204" pitchFamily="34" charset="0"/>
              </a:rPr>
              <a:t>Interactive play involves engaging with infants and toddlers in age-appropriate, sensory-rich activities such as peek-a-boo, singing, or building with blocks.</a:t>
            </a:r>
          </a:p>
          <a:p>
            <a:pPr marL="0" indent="0">
              <a:lnSpc>
                <a:spcPct val="150000"/>
              </a:lnSpc>
              <a:buNone/>
            </a:pPr>
            <a:r>
              <a:rPr lang="en-US" sz="1200" dirty="0">
                <a:ea typeface="Calibri" panose="020F0502020204030204" pitchFamily="34" charset="0"/>
                <a:cs typeface="Arial" panose="020B0604020202020204" pitchFamily="34" charset="0"/>
              </a:rPr>
              <a:t>Benefits of interactive play. </a:t>
            </a:r>
          </a:p>
          <a:p>
            <a:pPr marL="0" indent="0" algn="ctr">
              <a:lnSpc>
                <a:spcPct val="150000"/>
              </a:lnSpc>
              <a:buNone/>
            </a:pPr>
            <a:r>
              <a:rPr lang="en-US" sz="1200" dirty="0">
                <a:effectLst/>
                <a:ea typeface="Calibri" panose="020F0502020204030204" pitchFamily="34" charset="0"/>
                <a:cs typeface="Arial" panose="020B0604020202020204" pitchFamily="34" charset="0"/>
              </a:rPr>
              <a:t> Cognitive Development: Interactive play stimulates neural connections in the brain, promoting problem-solving, memory, and critical thinking.</a:t>
            </a:r>
            <a:endParaRPr lang="en-GB" sz="1200" dirty="0">
              <a:ea typeface="Calibri" panose="020F0502020204030204" pitchFamily="34" charset="0"/>
              <a:cs typeface="Arial" panose="020B0604020202020204" pitchFamily="34" charset="0"/>
            </a:endParaRPr>
          </a:p>
          <a:p>
            <a:pPr marL="0" indent="0" algn="ctr">
              <a:lnSpc>
                <a:spcPct val="150000"/>
              </a:lnSpc>
              <a:buNone/>
            </a:pPr>
            <a:r>
              <a:rPr lang="en-US" sz="1200" dirty="0">
                <a:effectLst/>
                <a:ea typeface="Calibri" panose="020F0502020204030204" pitchFamily="34" charset="0"/>
                <a:cs typeface="Arial" panose="020B0604020202020204" pitchFamily="34" charset="0"/>
              </a:rPr>
              <a:t>Social-Emotional Growth: By interacting with caregivers, children develop trust, emotional regulation, and a sense of security.</a:t>
            </a:r>
            <a:endParaRPr lang="en-GB" sz="1200" dirty="0">
              <a:effectLst/>
              <a:ea typeface="Calibri" panose="020F0502020204030204" pitchFamily="34" charset="0"/>
              <a:cs typeface="Arial" panose="020B0604020202020204" pitchFamily="34" charset="0"/>
            </a:endParaRPr>
          </a:p>
          <a:p>
            <a:pPr marL="0" indent="0" algn="ctr">
              <a:lnSpc>
                <a:spcPct val="150000"/>
              </a:lnSpc>
              <a:spcAft>
                <a:spcPts val="800"/>
              </a:spcAft>
              <a:buNone/>
            </a:pPr>
            <a:r>
              <a:rPr lang="en-US" sz="1200" dirty="0">
                <a:effectLst/>
                <a:ea typeface="Calibri" panose="020F0502020204030204" pitchFamily="34" charset="0"/>
                <a:cs typeface="Arial" panose="020B0604020202020204" pitchFamily="34" charset="0"/>
              </a:rPr>
              <a:t> Language Acquisition: Through consistent verbal interaction, children learn to recognize sounds, words, and sentence structures, building their vocabulary.</a:t>
            </a:r>
            <a:endParaRPr lang="en-GB" sz="1800" dirty="0">
              <a:effectLst/>
              <a:ea typeface="Calibri" panose="020F0502020204030204" pitchFamily="34" charset="0"/>
              <a:cs typeface="Arial" panose="020B0604020202020204" pitchFamily="34" charset="0"/>
            </a:endParaRPr>
          </a:p>
          <a:p>
            <a:pPr marL="0" indent="0">
              <a:buNone/>
            </a:pPr>
            <a:r>
              <a:rPr lang="en-US" sz="1200" dirty="0">
                <a:effectLst/>
                <a:ea typeface="Calibri" panose="020F0502020204030204" pitchFamily="34" charset="0"/>
                <a:cs typeface="Arial" panose="020B0604020202020204" pitchFamily="34" charset="0"/>
              </a:rPr>
              <a:t>Interactive play is meaningful because it is child-led and builds on their natural curiosity. For example, stacking blocks teaches spatial reasoning while fostering creativity and perseverance. Additionally, the caregiver-child connection during play enhances emotional bonding and lays the groundwork for collaborative problem-solving.</a:t>
            </a:r>
            <a:endParaRPr lang="en-GB" sz="1200" dirty="0">
              <a:effectLst/>
              <a:ea typeface="Calibri" panose="020F0502020204030204" pitchFamily="34" charset="0"/>
              <a:cs typeface="Arial" panose="020B0604020202020204" pitchFamily="34" charset="0"/>
            </a:endParaRPr>
          </a:p>
          <a:p>
            <a:pPr marL="0" indent="0">
              <a:buNone/>
            </a:pPr>
            <a:endParaRPr lang="en-US" dirty="0"/>
          </a:p>
        </p:txBody>
      </p:sp>
      <p:pic>
        <p:nvPicPr>
          <p:cNvPr id="4" name="Picture 3">
            <a:extLst>
              <a:ext uri="{FF2B5EF4-FFF2-40B4-BE49-F238E27FC236}">
                <a16:creationId xmlns:a16="http://schemas.microsoft.com/office/drawing/2014/main" id="{798866C4-E0ED-455B-8DAB-D5BE88F936D9}"/>
              </a:ext>
            </a:extLst>
          </p:cNvPr>
          <p:cNvPicPr>
            <a:picLocks noChangeAspect="1"/>
          </p:cNvPicPr>
          <p:nvPr/>
        </p:nvPicPr>
        <p:blipFill>
          <a:blip r:embed="rId2"/>
          <a:stretch>
            <a:fillRect/>
          </a:stretch>
        </p:blipFill>
        <p:spPr>
          <a:xfrm>
            <a:off x="4632237" y="986305"/>
            <a:ext cx="2927524" cy="1944560"/>
          </a:xfrm>
          <a:prstGeom prst="rect">
            <a:avLst/>
          </a:prstGeom>
        </p:spPr>
      </p:pic>
      <p:sp>
        <p:nvSpPr>
          <p:cNvPr id="6" name="TextBox 5">
            <a:extLst>
              <a:ext uri="{FF2B5EF4-FFF2-40B4-BE49-F238E27FC236}">
                <a16:creationId xmlns:a16="http://schemas.microsoft.com/office/drawing/2014/main" id="{6001AB8D-1580-4ABE-30D1-34666FA17514}"/>
              </a:ext>
            </a:extLst>
          </p:cNvPr>
          <p:cNvSpPr txBox="1"/>
          <p:nvPr/>
        </p:nvSpPr>
        <p:spPr>
          <a:xfrm>
            <a:off x="4511761" y="2964488"/>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pathways.org</a:t>
            </a:r>
            <a:r>
              <a:rPr lang="en-GB" sz="800" b="0" i="0" dirty="0">
                <a:solidFill>
                  <a:srgbClr val="2C3E50"/>
                </a:solidFill>
                <a:effectLst/>
                <a:latin typeface="Roboto" panose="02000000000000000000" pitchFamily="2" charset="0"/>
              </a:rPr>
              <a:t>/kids-learn-play-6-stages-play-development/, n.d.)</a:t>
            </a:r>
            <a:endParaRPr lang="en-US" sz="800" dirty="0"/>
          </a:p>
        </p:txBody>
      </p:sp>
    </p:spTree>
    <p:extLst>
      <p:ext uri="{BB962C8B-B14F-4D97-AF65-F5344CB8AC3E}">
        <p14:creationId xmlns:p14="http://schemas.microsoft.com/office/powerpoint/2010/main" val="2376461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B2042-4C6F-B456-3D43-FCFFED15EFD9}"/>
              </a:ext>
            </a:extLst>
          </p:cNvPr>
          <p:cNvSpPr>
            <a:spLocks noGrp="1"/>
          </p:cNvSpPr>
          <p:nvPr>
            <p:ph type="title"/>
          </p:nvPr>
        </p:nvSpPr>
        <p:spPr>
          <a:xfrm>
            <a:off x="750367" y="16418"/>
            <a:ext cx="10691265" cy="1307592"/>
          </a:xfrm>
        </p:spPr>
        <p:txBody>
          <a:bodyPr/>
          <a:lstStyle/>
          <a:p>
            <a:pPr algn="ctr"/>
            <a:r>
              <a:rPr lang="en-US" dirty="0"/>
              <a:t>Shared </a:t>
            </a:r>
            <a:r>
              <a:rPr lang="en-US" dirty="0" err="1"/>
              <a:t>reaDing</a:t>
            </a:r>
            <a:endParaRPr lang="en-US" dirty="0"/>
          </a:p>
        </p:txBody>
      </p:sp>
      <p:sp>
        <p:nvSpPr>
          <p:cNvPr id="3" name="Content Placeholder 2">
            <a:extLst>
              <a:ext uri="{FF2B5EF4-FFF2-40B4-BE49-F238E27FC236}">
                <a16:creationId xmlns:a16="http://schemas.microsoft.com/office/drawing/2014/main" id="{86589EB8-1EAD-048E-3ACE-9DDFBD7536A7}"/>
              </a:ext>
            </a:extLst>
          </p:cNvPr>
          <p:cNvSpPr>
            <a:spLocks noGrp="1"/>
          </p:cNvSpPr>
          <p:nvPr>
            <p:ph idx="1"/>
          </p:nvPr>
        </p:nvSpPr>
        <p:spPr>
          <a:xfrm>
            <a:off x="1033144" y="3123369"/>
            <a:ext cx="10691265" cy="3739896"/>
          </a:xfrm>
        </p:spPr>
        <p:txBody>
          <a:bodyPr/>
          <a:lstStyle/>
          <a:p>
            <a:pPr marL="0" indent="0">
              <a:lnSpc>
                <a:spcPct val="150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Shared reading involves reading picture books or stories to infants and toddlers while pointing out images and engaging them in </a:t>
            </a:r>
            <a:r>
              <a:rPr lang="en-US" sz="1200" dirty="0" err="1">
                <a:effectLst/>
                <a:latin typeface="Calisto MT" panose="02040603050505030304" pitchFamily="18" charset="77"/>
                <a:ea typeface="Calibri" panose="020F0502020204030204" pitchFamily="34" charset="0"/>
                <a:cs typeface="Arial" panose="020B0604020202020204" pitchFamily="34" charset="0"/>
              </a:rPr>
              <a:t>dialogu</a:t>
            </a:r>
            <a:endParaRPr lang="en-US"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gn="ctr">
              <a:lnSpc>
                <a:spcPct val="150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 Language and Literacy Skills: Listening to stories exposes children to vocabulary, phonetics, and narrative structures, which are essential for literacy development.</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gn="ctr">
              <a:lnSpc>
                <a:spcPct val="150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Cognitive Stimulation: Books introduce concepts like colors, shapes, and numbers, encouraging pattern recognition and abstract thinking.</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gn="ctr">
              <a:lnSpc>
                <a:spcPct val="150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Empathy and Perspective-Taking: Stories often contain characters and emotions, helping children learn empathy and social cues.</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50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Shared reading creates a multisensory experience by combining visual elements, auditory stimulation, and physical interaction (e.g., pointing to pictures). This immersive experience strengthens attention, nurtures imagination, and supports a love of learning. Moreover, the consistency of shared reading routines fosters a sense of predictability and security.</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US" dirty="0"/>
          </a:p>
        </p:txBody>
      </p:sp>
      <p:pic>
        <p:nvPicPr>
          <p:cNvPr id="4" name="Picture 3">
            <a:extLst>
              <a:ext uri="{FF2B5EF4-FFF2-40B4-BE49-F238E27FC236}">
                <a16:creationId xmlns:a16="http://schemas.microsoft.com/office/drawing/2014/main" id="{5AB564B2-F919-BFD6-FA9B-36AF5E8EB6B3}"/>
              </a:ext>
            </a:extLst>
          </p:cNvPr>
          <p:cNvPicPr>
            <a:picLocks noChangeAspect="1"/>
          </p:cNvPicPr>
          <p:nvPr/>
        </p:nvPicPr>
        <p:blipFill>
          <a:blip r:embed="rId2"/>
          <a:stretch>
            <a:fillRect/>
          </a:stretch>
        </p:blipFill>
        <p:spPr>
          <a:xfrm>
            <a:off x="4490232" y="820049"/>
            <a:ext cx="3211536" cy="1798460"/>
          </a:xfrm>
          <a:prstGeom prst="rect">
            <a:avLst/>
          </a:prstGeom>
        </p:spPr>
      </p:pic>
    </p:spTree>
    <p:extLst>
      <p:ext uri="{BB962C8B-B14F-4D97-AF65-F5344CB8AC3E}">
        <p14:creationId xmlns:p14="http://schemas.microsoft.com/office/powerpoint/2010/main" val="3944651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C2313-E503-2CB1-BE19-F542D8964BB8}"/>
              </a:ext>
            </a:extLst>
          </p:cNvPr>
          <p:cNvSpPr>
            <a:spLocks noGrp="1"/>
          </p:cNvSpPr>
          <p:nvPr>
            <p:ph type="title"/>
          </p:nvPr>
        </p:nvSpPr>
        <p:spPr>
          <a:xfrm>
            <a:off x="750367" y="-122704"/>
            <a:ext cx="10691265" cy="1307592"/>
          </a:xfrm>
        </p:spPr>
        <p:txBody>
          <a:bodyPr>
            <a:normAutofit/>
          </a:bodyPr>
          <a:lstStyle/>
          <a:p>
            <a:pPr algn="ctr">
              <a:lnSpc>
                <a:spcPct val="150000"/>
              </a:lnSpc>
            </a:pPr>
            <a:r>
              <a:rPr lang="en-US" dirty="0" err="1"/>
              <a:t>Te</a:t>
            </a:r>
            <a:r>
              <a:rPr lang="en-US" dirty="0"/>
              <a:t> </a:t>
            </a:r>
            <a:r>
              <a:rPr lang="en-US" dirty="0" err="1"/>
              <a:t>Whariki</a:t>
            </a:r>
            <a:r>
              <a:rPr lang="en-US" dirty="0"/>
              <a:t> and Montessori approaches</a:t>
            </a:r>
          </a:p>
        </p:txBody>
      </p:sp>
      <p:sp>
        <p:nvSpPr>
          <p:cNvPr id="3" name="Content Placeholder 2">
            <a:extLst>
              <a:ext uri="{FF2B5EF4-FFF2-40B4-BE49-F238E27FC236}">
                <a16:creationId xmlns:a16="http://schemas.microsoft.com/office/drawing/2014/main" id="{1BA9B5AE-DDEA-CA1D-2FAA-29C9D75A0860}"/>
              </a:ext>
            </a:extLst>
          </p:cNvPr>
          <p:cNvSpPr>
            <a:spLocks noGrp="1"/>
          </p:cNvSpPr>
          <p:nvPr>
            <p:ph idx="1"/>
          </p:nvPr>
        </p:nvSpPr>
        <p:spPr>
          <a:xfrm>
            <a:off x="750367" y="775855"/>
            <a:ext cx="11122977" cy="4368615"/>
          </a:xfrm>
        </p:spPr>
        <p:txBody>
          <a:bodyPr>
            <a:normAutofit/>
          </a:bodyPr>
          <a:lstStyle/>
          <a:p>
            <a:pPr marL="0" indent="0">
              <a:lnSpc>
                <a:spcPct val="150000"/>
              </a:lnSpc>
              <a:buNone/>
            </a:pPr>
            <a:r>
              <a:rPr lang="en-US" sz="1200" dirty="0" err="1">
                <a:effectLst/>
                <a:latin typeface="Calisto MT" panose="02040603050505030304" pitchFamily="18" charset="77"/>
                <a:ea typeface="Calibri" panose="020F0502020204030204" pitchFamily="34" charset="0"/>
                <a:cs typeface="Arial" panose="020B0604020202020204" pitchFamily="34" charset="0"/>
              </a:rPr>
              <a:t>Te</a:t>
            </a:r>
            <a:r>
              <a:rPr lang="en-US" sz="1200" dirty="0">
                <a:effectLst/>
                <a:latin typeface="Calisto MT" panose="02040603050505030304" pitchFamily="18" charset="77"/>
                <a:ea typeface="Calibri" panose="020F0502020204030204" pitchFamily="34" charset="0"/>
                <a:cs typeface="Arial" panose="020B0604020202020204" pitchFamily="34" charset="0"/>
              </a:rPr>
              <a:t> </a:t>
            </a:r>
            <a:r>
              <a:rPr lang="en-US" sz="1200" dirty="0" err="1">
                <a:effectLst/>
                <a:latin typeface="Calisto MT" panose="02040603050505030304" pitchFamily="18" charset="77"/>
                <a:ea typeface="Calibri" panose="020F0502020204030204" pitchFamily="34" charset="0"/>
                <a:cs typeface="Arial" panose="020B0604020202020204" pitchFamily="34" charset="0"/>
              </a:rPr>
              <a:t>Whāriki</a:t>
            </a:r>
            <a:r>
              <a:rPr lang="en-US" sz="1200" dirty="0">
                <a:effectLst/>
                <a:latin typeface="Calisto MT" panose="02040603050505030304" pitchFamily="18" charset="77"/>
                <a:ea typeface="Calibri" panose="020F0502020204030204" pitchFamily="34" charset="0"/>
                <a:cs typeface="Arial" panose="020B0604020202020204" pitchFamily="34" charset="0"/>
              </a:rPr>
              <a:t> is New Zealand’s early childhood education curriculum, rooted in Māori values. It emphasizes holistic development, cultural identity, and the importance of relationships within the community. Montessori, developed by Maria Montessori, is a child-centered educational approach focusing on autonomy, hands-on learning, and prepared environments.</a:t>
            </a:r>
          </a:p>
          <a:p>
            <a:pPr marL="0" indent="0">
              <a:lnSpc>
                <a:spcPct val="150000"/>
              </a:lnSpc>
              <a:buNone/>
            </a:pPr>
            <a:endParaRPr lang="en-US" sz="2500" dirty="0">
              <a:latin typeface="Calisto MT" panose="02040603050505030304" pitchFamily="18" charset="77"/>
              <a:ea typeface="Calibri" panose="020F0502020204030204" pitchFamily="34" charset="0"/>
              <a:cs typeface="Arial" panose="020B0604020202020204" pitchFamily="34" charset="0"/>
            </a:endParaRPr>
          </a:p>
          <a:p>
            <a:pPr marL="0" indent="0">
              <a:lnSpc>
                <a:spcPct val="150000"/>
              </a:lnSpc>
              <a:buNone/>
            </a:pP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buNone/>
            </a:pPr>
            <a:endParaRPr lang="en-US" dirty="0"/>
          </a:p>
        </p:txBody>
      </p:sp>
      <p:pic>
        <p:nvPicPr>
          <p:cNvPr id="4" name="Picture 3">
            <a:extLst>
              <a:ext uri="{FF2B5EF4-FFF2-40B4-BE49-F238E27FC236}">
                <a16:creationId xmlns:a16="http://schemas.microsoft.com/office/drawing/2014/main" id="{9B8269DB-3549-18FE-9D79-38ED16409355}"/>
              </a:ext>
            </a:extLst>
          </p:cNvPr>
          <p:cNvPicPr>
            <a:picLocks noChangeAspect="1"/>
          </p:cNvPicPr>
          <p:nvPr/>
        </p:nvPicPr>
        <p:blipFill>
          <a:blip r:embed="rId2"/>
          <a:stretch>
            <a:fillRect/>
          </a:stretch>
        </p:blipFill>
        <p:spPr>
          <a:xfrm>
            <a:off x="1703671" y="1713530"/>
            <a:ext cx="2882184" cy="4141069"/>
          </a:xfrm>
          <a:prstGeom prst="rect">
            <a:avLst/>
          </a:prstGeom>
        </p:spPr>
      </p:pic>
      <p:sp>
        <p:nvSpPr>
          <p:cNvPr id="6" name="TextBox 5">
            <a:extLst>
              <a:ext uri="{FF2B5EF4-FFF2-40B4-BE49-F238E27FC236}">
                <a16:creationId xmlns:a16="http://schemas.microsoft.com/office/drawing/2014/main" id="{2040AE74-73D7-799E-AC7A-394A44D1AA82}"/>
              </a:ext>
            </a:extLst>
          </p:cNvPr>
          <p:cNvSpPr txBox="1"/>
          <p:nvPr/>
        </p:nvSpPr>
        <p:spPr>
          <a:xfrm>
            <a:off x="750367" y="5866701"/>
            <a:ext cx="6096000" cy="215444"/>
          </a:xfrm>
          <a:prstGeom prst="rect">
            <a:avLst/>
          </a:prstGeom>
          <a:noFill/>
        </p:spPr>
        <p:txBody>
          <a:bodyPr wrap="square">
            <a:spAutoFit/>
          </a:bodyPr>
          <a:lstStyle/>
          <a:p>
            <a:r>
              <a:rPr lang="en-GB" sz="800" b="0" i="0" dirty="0">
                <a:effectLst/>
                <a:latin typeface="Roboto" panose="02000000000000000000" pitchFamily="2" charset="0"/>
              </a:rPr>
              <a:t>(https://</a:t>
            </a:r>
            <a:r>
              <a:rPr lang="en-GB" sz="800" b="0" i="0" dirty="0" err="1">
                <a:effectLst/>
                <a:latin typeface="Roboto" panose="02000000000000000000" pitchFamily="2" charset="0"/>
              </a:rPr>
              <a:t>www.amazon.co.uk</a:t>
            </a:r>
            <a:r>
              <a:rPr lang="en-GB" sz="800" b="0" i="0" dirty="0">
                <a:effectLst/>
                <a:latin typeface="Roboto" panose="02000000000000000000" pitchFamily="2" charset="0"/>
              </a:rPr>
              <a:t>/Weaving-Wh%C4%81riki-Aotearoa-childhood-curriculum/</a:t>
            </a:r>
            <a:r>
              <a:rPr lang="en-GB" sz="800" b="0" i="0" dirty="0" err="1">
                <a:effectLst/>
                <a:latin typeface="Roboto" panose="02000000000000000000" pitchFamily="2" charset="0"/>
              </a:rPr>
              <a:t>dp</a:t>
            </a:r>
            <a:r>
              <a:rPr lang="en-GB" sz="800" b="0" i="0" dirty="0">
                <a:effectLst/>
                <a:latin typeface="Roboto" panose="02000000000000000000" pitchFamily="2" charset="0"/>
              </a:rPr>
              <a:t>/1988542804, n.d.)</a:t>
            </a:r>
            <a:endParaRPr lang="en-US" sz="800" dirty="0"/>
          </a:p>
        </p:txBody>
      </p:sp>
      <p:pic>
        <p:nvPicPr>
          <p:cNvPr id="7" name="Picture 6">
            <a:extLst>
              <a:ext uri="{FF2B5EF4-FFF2-40B4-BE49-F238E27FC236}">
                <a16:creationId xmlns:a16="http://schemas.microsoft.com/office/drawing/2014/main" id="{235C95F4-E162-D24A-A7AC-80A285A7B383}"/>
              </a:ext>
            </a:extLst>
          </p:cNvPr>
          <p:cNvPicPr>
            <a:picLocks noChangeAspect="1"/>
          </p:cNvPicPr>
          <p:nvPr/>
        </p:nvPicPr>
        <p:blipFill>
          <a:blip r:embed="rId3"/>
          <a:stretch>
            <a:fillRect/>
          </a:stretch>
        </p:blipFill>
        <p:spPr>
          <a:xfrm>
            <a:off x="6317261" y="1713530"/>
            <a:ext cx="5154303" cy="3644253"/>
          </a:xfrm>
          <a:prstGeom prst="rect">
            <a:avLst/>
          </a:prstGeom>
        </p:spPr>
      </p:pic>
      <p:sp>
        <p:nvSpPr>
          <p:cNvPr id="9" name="TextBox 8">
            <a:extLst>
              <a:ext uri="{FF2B5EF4-FFF2-40B4-BE49-F238E27FC236}">
                <a16:creationId xmlns:a16="http://schemas.microsoft.com/office/drawing/2014/main" id="{8A8F2211-AF63-116A-021E-233B20CB0E76}"/>
              </a:ext>
            </a:extLst>
          </p:cNvPr>
          <p:cNvSpPr txBox="1"/>
          <p:nvPr/>
        </p:nvSpPr>
        <p:spPr>
          <a:xfrm>
            <a:off x="6456219" y="5866701"/>
            <a:ext cx="6096000" cy="21544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play.toddleapp.com</a:t>
            </a:r>
            <a:r>
              <a:rPr lang="en-GB" sz="800" b="0" i="0" dirty="0">
                <a:solidFill>
                  <a:srgbClr val="2C3E50"/>
                </a:solidFill>
                <a:effectLst/>
                <a:latin typeface="Roboto" panose="02000000000000000000" pitchFamily="2" charset="0"/>
              </a:rPr>
              <a:t>/resource-post/pedagogical-pioneers-big-thinkers-in-early-years-education/, n.d.)</a:t>
            </a:r>
            <a:endParaRPr lang="en-US" sz="800" dirty="0"/>
          </a:p>
        </p:txBody>
      </p:sp>
    </p:spTree>
    <p:extLst>
      <p:ext uri="{BB962C8B-B14F-4D97-AF65-F5344CB8AC3E}">
        <p14:creationId xmlns:p14="http://schemas.microsoft.com/office/powerpoint/2010/main" val="4724086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865ADA-DA5F-F1F6-47D7-9F0BA58814B9}"/>
              </a:ext>
            </a:extLst>
          </p:cNvPr>
          <p:cNvSpPr>
            <a:spLocks noGrp="1"/>
          </p:cNvSpPr>
          <p:nvPr>
            <p:ph idx="1"/>
          </p:nvPr>
        </p:nvSpPr>
        <p:spPr>
          <a:xfrm>
            <a:off x="243565" y="932965"/>
            <a:ext cx="11704869" cy="3334235"/>
          </a:xfrm>
        </p:spPr>
        <p:txBody>
          <a:bodyPr>
            <a:normAutofit lnSpcReduction="10000"/>
          </a:bodyPr>
          <a:lstStyle/>
          <a:p>
            <a:pPr marL="0" indent="0">
              <a:lnSpc>
                <a:spcPct val="107000"/>
              </a:lnSpc>
              <a:spcAft>
                <a:spcPts val="800"/>
              </a:spcAft>
              <a:buNone/>
            </a:pPr>
            <a:r>
              <a:rPr lang="en-US" sz="1200" u="sng" dirty="0" err="1">
                <a:effectLst/>
                <a:latin typeface="Calisto MT" panose="02040603050505030304" pitchFamily="18" charset="77"/>
                <a:ea typeface="Calibri" panose="020F0502020204030204" pitchFamily="34" charset="0"/>
                <a:cs typeface="Arial" panose="020B0604020202020204" pitchFamily="34" charset="0"/>
              </a:rPr>
              <a:t>Te</a:t>
            </a:r>
            <a:r>
              <a:rPr lang="en-US" sz="1200" u="sng" dirty="0">
                <a:effectLst/>
                <a:latin typeface="Calisto MT" panose="02040603050505030304" pitchFamily="18" charset="77"/>
                <a:ea typeface="Calibri" panose="020F0502020204030204" pitchFamily="34" charset="0"/>
                <a:cs typeface="Arial" panose="020B0604020202020204" pitchFamily="34" charset="0"/>
              </a:rPr>
              <a:t> </a:t>
            </a:r>
            <a:r>
              <a:rPr lang="en-US" sz="1200" u="sng" dirty="0" err="1">
                <a:effectLst/>
                <a:latin typeface="Calisto MT" panose="02040603050505030304" pitchFamily="18" charset="77"/>
                <a:ea typeface="Calibri" panose="020F0502020204030204" pitchFamily="34" charset="0"/>
                <a:cs typeface="Arial" panose="020B0604020202020204" pitchFamily="34" charset="0"/>
              </a:rPr>
              <a:t>Whāriki</a:t>
            </a:r>
            <a:r>
              <a:rPr lang="en-US" sz="1200" u="sng" dirty="0">
                <a:effectLst/>
                <a:latin typeface="Calisto MT" panose="02040603050505030304" pitchFamily="18" charset="77"/>
                <a:ea typeface="Calibri" panose="020F0502020204030204" pitchFamily="34" charset="0"/>
                <a:cs typeface="Arial" panose="020B0604020202020204" pitchFamily="34" charset="0"/>
              </a:rPr>
              <a:t> Approach:</a:t>
            </a:r>
          </a:p>
          <a:p>
            <a:pPr marL="0" indent="0">
              <a:lnSpc>
                <a:spcPct val="107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Holistic Development: Learning occurs through interconnected domains: cognitive, physical, emotional, social, and spiritual.</a:t>
            </a:r>
            <a:endParaRPr lang="en-GB" sz="1200" dirty="0">
              <a:latin typeface="Calisto MT" panose="02040603050505030304" pitchFamily="18" charset="77"/>
              <a:ea typeface="Calibri" panose="020F0502020204030204" pitchFamily="34" charset="0"/>
              <a:cs typeface="Arial" panose="020B0604020202020204" pitchFamily="34" charset="0"/>
            </a:endParaRPr>
          </a:p>
          <a:p>
            <a:pPr marL="0" indent="0">
              <a:lnSpc>
                <a:spcPct val="107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Cultural Identity: Recognizes the importance of a child’s culture and heritage in shaping their learning.</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07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Community Relationships: Emphasizes collaboration between children, families, and educators, fostering a sense of belonging.</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07000"/>
              </a:lnSpc>
              <a:spcAft>
                <a:spcPts val="800"/>
              </a:spcAft>
              <a:buNone/>
            </a:pPr>
            <a:r>
              <a:rPr lang="en-US" sz="1200" u="sng" dirty="0">
                <a:effectLst/>
                <a:latin typeface="Calisto MT" panose="02040603050505030304" pitchFamily="18" charset="77"/>
                <a:ea typeface="Calibri" panose="020F0502020204030204" pitchFamily="34" charset="0"/>
                <a:cs typeface="Arial" panose="020B0604020202020204" pitchFamily="34" charset="0"/>
              </a:rPr>
              <a:t>Montessori Approach:</a:t>
            </a:r>
          </a:p>
          <a:p>
            <a:pPr marL="0" indent="0">
              <a:lnSpc>
                <a:spcPct val="107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Prepared Environment: Classrooms are designed with specific materials and activities that cater to developmental stages.</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07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 Child Autonomy: Children choose tasks based on their interests, fostering independence and intrinsic motivation.</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07000"/>
              </a:lnSpc>
              <a:spcAft>
                <a:spcPts val="800"/>
              </a:spcAft>
              <a:buNone/>
            </a:pPr>
            <a:r>
              <a:rPr lang="en-US" sz="1200" dirty="0">
                <a:effectLst/>
                <a:latin typeface="Calisto MT" panose="02040603050505030304" pitchFamily="18" charset="77"/>
                <a:ea typeface="Calibri" panose="020F0502020204030204" pitchFamily="34" charset="0"/>
                <a:cs typeface="Arial" panose="020B0604020202020204" pitchFamily="34" charset="0"/>
              </a:rPr>
              <a:t> Sequential Learning: Activities are structured to follow a logical order, supporting mastery before progression.</a:t>
            </a:r>
            <a:endParaRPr lang="en-GB" sz="1200" dirty="0">
              <a:effectLst/>
              <a:latin typeface="Calisto MT" panose="02040603050505030304" pitchFamily="18" charset="77"/>
              <a:ea typeface="Calibri" panose="020F0502020204030204" pitchFamily="34" charset="0"/>
              <a:cs typeface="Arial" panose="020B0604020202020204" pitchFamily="34" charset="0"/>
            </a:endParaRPr>
          </a:p>
          <a:p>
            <a:endParaRPr lang="en-US" dirty="0"/>
          </a:p>
        </p:txBody>
      </p:sp>
      <p:pic>
        <p:nvPicPr>
          <p:cNvPr id="4" name="Picture 3">
            <a:extLst>
              <a:ext uri="{FF2B5EF4-FFF2-40B4-BE49-F238E27FC236}">
                <a16:creationId xmlns:a16="http://schemas.microsoft.com/office/drawing/2014/main" id="{8D52E185-A4BA-83DB-FDD8-F451C3B89A98}"/>
              </a:ext>
            </a:extLst>
          </p:cNvPr>
          <p:cNvPicPr>
            <a:picLocks noChangeAspect="1"/>
          </p:cNvPicPr>
          <p:nvPr/>
        </p:nvPicPr>
        <p:blipFill>
          <a:blip r:embed="rId2"/>
          <a:stretch>
            <a:fillRect/>
          </a:stretch>
        </p:blipFill>
        <p:spPr>
          <a:xfrm>
            <a:off x="8327735" y="2466109"/>
            <a:ext cx="3712172" cy="3134047"/>
          </a:xfrm>
          <a:prstGeom prst="rect">
            <a:avLst/>
          </a:prstGeom>
        </p:spPr>
      </p:pic>
      <p:sp>
        <p:nvSpPr>
          <p:cNvPr id="6" name="TextBox 5">
            <a:extLst>
              <a:ext uri="{FF2B5EF4-FFF2-40B4-BE49-F238E27FC236}">
                <a16:creationId xmlns:a16="http://schemas.microsoft.com/office/drawing/2014/main" id="{B8B2C78E-C3D9-52A9-331C-610813A019E5}"/>
              </a:ext>
            </a:extLst>
          </p:cNvPr>
          <p:cNvSpPr txBox="1"/>
          <p:nvPr/>
        </p:nvSpPr>
        <p:spPr>
          <a:xfrm>
            <a:off x="2805545" y="5731070"/>
            <a:ext cx="6968836" cy="338554"/>
          </a:xfrm>
          <a:prstGeom prst="rect">
            <a:avLst/>
          </a:prstGeom>
          <a:noFill/>
        </p:spPr>
        <p:txBody>
          <a:bodyPr wrap="square">
            <a:spAutoFit/>
          </a:bodyPr>
          <a:lstStyle/>
          <a:p>
            <a:r>
              <a:rPr lang="en-GB" sz="800" b="0" i="0" dirty="0">
                <a:solidFill>
                  <a:srgbClr val="2C3E50"/>
                </a:solidFill>
                <a:effectLst/>
                <a:latin typeface="Roboto" panose="02000000000000000000" pitchFamily="2" charset="0"/>
              </a:rPr>
              <a:t>(https://</a:t>
            </a:r>
            <a:r>
              <a:rPr lang="en-GB" sz="800" b="0" i="0" dirty="0" err="1">
                <a:solidFill>
                  <a:srgbClr val="2C3E50"/>
                </a:solidFill>
                <a:effectLst/>
                <a:latin typeface="Roboto" panose="02000000000000000000" pitchFamily="2" charset="0"/>
              </a:rPr>
              <a:t>teachkloud.com</a:t>
            </a:r>
            <a:r>
              <a:rPr lang="en-GB" sz="800" b="0" i="0" dirty="0">
                <a:solidFill>
                  <a:srgbClr val="2C3E50"/>
                </a:solidFill>
                <a:effectLst/>
                <a:latin typeface="Roboto" panose="02000000000000000000" pitchFamily="2" charset="0"/>
              </a:rPr>
              <a:t>/play-pedagogy-and-curriculum/early-childhood-curriculum-froboel-montessori-highscope-forest-schools-te-whariki-and-the-curiosity-approach-explained/, n.d.)</a:t>
            </a:r>
            <a:endParaRPr lang="en-US" sz="800" dirty="0"/>
          </a:p>
        </p:txBody>
      </p:sp>
    </p:spTree>
    <p:extLst>
      <p:ext uri="{BB962C8B-B14F-4D97-AF65-F5344CB8AC3E}">
        <p14:creationId xmlns:p14="http://schemas.microsoft.com/office/powerpoint/2010/main" val="646672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318D2D-4E28-D5D4-BF8C-69046A1E625D}"/>
              </a:ext>
            </a:extLst>
          </p:cNvPr>
          <p:cNvSpPr>
            <a:spLocks noGrp="1"/>
          </p:cNvSpPr>
          <p:nvPr>
            <p:ph idx="1"/>
          </p:nvPr>
        </p:nvSpPr>
        <p:spPr>
          <a:xfrm>
            <a:off x="750367" y="1559052"/>
            <a:ext cx="10691265" cy="3739896"/>
          </a:xfrm>
        </p:spPr>
        <p:txBody>
          <a:bodyPr>
            <a:normAutofit fontScale="47500" lnSpcReduction="20000"/>
          </a:bodyPr>
          <a:lstStyle/>
          <a:p>
            <a:pPr marL="0" indent="0">
              <a:lnSpc>
                <a:spcPct val="170000"/>
              </a:lnSpc>
              <a:spcAft>
                <a:spcPts val="800"/>
              </a:spcAft>
              <a:buNone/>
            </a:pPr>
            <a:r>
              <a:rPr lang="en-US" sz="2500" dirty="0">
                <a:effectLst/>
                <a:latin typeface="Calisto MT" panose="02040603050505030304" pitchFamily="18" charset="77"/>
                <a:ea typeface="Calibri" panose="020F0502020204030204" pitchFamily="34" charset="0"/>
                <a:cs typeface="Arial" panose="020B0604020202020204" pitchFamily="34" charset="0"/>
              </a:rPr>
              <a:t>Focus on Culture: </a:t>
            </a:r>
            <a:r>
              <a:rPr lang="en-US" sz="2500" dirty="0" err="1">
                <a:effectLst/>
                <a:latin typeface="Calisto MT" panose="02040603050505030304" pitchFamily="18" charset="77"/>
                <a:ea typeface="Calibri" panose="020F0502020204030204" pitchFamily="34" charset="0"/>
                <a:cs typeface="Arial" panose="020B0604020202020204" pitchFamily="34" charset="0"/>
              </a:rPr>
              <a:t>Te</a:t>
            </a:r>
            <a:r>
              <a:rPr lang="en-US" sz="2500" dirty="0">
                <a:effectLst/>
                <a:latin typeface="Calisto MT" panose="02040603050505030304" pitchFamily="18" charset="77"/>
                <a:ea typeface="Calibri" panose="020F0502020204030204" pitchFamily="34" charset="0"/>
                <a:cs typeface="Arial" panose="020B0604020202020204" pitchFamily="34" charset="0"/>
              </a:rPr>
              <a:t> </a:t>
            </a:r>
            <a:r>
              <a:rPr lang="en-US" sz="2500" dirty="0" err="1">
                <a:effectLst/>
                <a:latin typeface="Calisto MT" panose="02040603050505030304" pitchFamily="18" charset="77"/>
                <a:ea typeface="Calibri" panose="020F0502020204030204" pitchFamily="34" charset="0"/>
                <a:cs typeface="Arial" panose="020B0604020202020204" pitchFamily="34" charset="0"/>
              </a:rPr>
              <a:t>Whāriki</a:t>
            </a:r>
            <a:r>
              <a:rPr lang="en-US" sz="2500" dirty="0">
                <a:effectLst/>
                <a:latin typeface="Calisto MT" panose="02040603050505030304" pitchFamily="18" charset="77"/>
                <a:ea typeface="Calibri" panose="020F0502020204030204" pitchFamily="34" charset="0"/>
                <a:cs typeface="Arial" panose="020B0604020202020204" pitchFamily="34" charset="0"/>
              </a:rPr>
              <a:t> emphasizes cultural identity, particularly through community involvement and respect for indigenous values. Montessori, while adaptable to various cultures, primarily focuses on universal child development principles.</a:t>
            </a:r>
            <a:endParaRPr lang="en-GB" sz="25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70000"/>
              </a:lnSpc>
              <a:spcAft>
                <a:spcPts val="800"/>
              </a:spcAft>
              <a:buNone/>
            </a:pPr>
            <a:r>
              <a:rPr lang="en-US" sz="2500" dirty="0">
                <a:effectLst/>
                <a:latin typeface="Calisto MT" panose="02040603050505030304" pitchFamily="18" charset="77"/>
                <a:ea typeface="Calibri" panose="020F0502020204030204" pitchFamily="34" charset="0"/>
                <a:cs typeface="Arial" panose="020B0604020202020204" pitchFamily="34" charset="0"/>
              </a:rPr>
              <a:t>Child Autonomy: Montessori explicitly encourages individual choice, whereas </a:t>
            </a:r>
            <a:r>
              <a:rPr lang="en-US" sz="2500" dirty="0" err="1">
                <a:effectLst/>
                <a:latin typeface="Calisto MT" panose="02040603050505030304" pitchFamily="18" charset="77"/>
                <a:ea typeface="Calibri" panose="020F0502020204030204" pitchFamily="34" charset="0"/>
                <a:cs typeface="Arial" panose="020B0604020202020204" pitchFamily="34" charset="0"/>
              </a:rPr>
              <a:t>Te</a:t>
            </a:r>
            <a:r>
              <a:rPr lang="en-US" sz="2500" dirty="0">
                <a:effectLst/>
                <a:latin typeface="Calisto MT" panose="02040603050505030304" pitchFamily="18" charset="77"/>
                <a:ea typeface="Calibri" panose="020F0502020204030204" pitchFamily="34" charset="0"/>
                <a:cs typeface="Arial" panose="020B0604020202020204" pitchFamily="34" charset="0"/>
              </a:rPr>
              <a:t> </a:t>
            </a:r>
            <a:r>
              <a:rPr lang="en-US" sz="2500" dirty="0" err="1">
                <a:effectLst/>
                <a:latin typeface="Calisto MT" panose="02040603050505030304" pitchFamily="18" charset="77"/>
                <a:ea typeface="Calibri" panose="020F0502020204030204" pitchFamily="34" charset="0"/>
                <a:cs typeface="Arial" panose="020B0604020202020204" pitchFamily="34" charset="0"/>
              </a:rPr>
              <a:t>Whāriki</a:t>
            </a:r>
            <a:r>
              <a:rPr lang="en-US" sz="2500" dirty="0">
                <a:effectLst/>
                <a:latin typeface="Calisto MT" panose="02040603050505030304" pitchFamily="18" charset="77"/>
                <a:ea typeface="Calibri" panose="020F0502020204030204" pitchFamily="34" charset="0"/>
                <a:cs typeface="Arial" panose="020B0604020202020204" pitchFamily="34" charset="0"/>
              </a:rPr>
              <a:t> blends guided learning with child-led exploration.</a:t>
            </a:r>
            <a:endParaRPr lang="en-GB" sz="25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70000"/>
              </a:lnSpc>
              <a:spcAft>
                <a:spcPts val="800"/>
              </a:spcAft>
              <a:buNone/>
            </a:pPr>
            <a:r>
              <a:rPr lang="en-US" sz="2500" dirty="0">
                <a:effectLst/>
                <a:latin typeface="Calisto MT" panose="02040603050505030304" pitchFamily="18" charset="77"/>
                <a:ea typeface="Calibri" panose="020F0502020204030204" pitchFamily="34" charset="0"/>
                <a:cs typeface="Arial" panose="020B0604020202020204" pitchFamily="34" charset="0"/>
              </a:rPr>
              <a:t>Environment: Montessori uses meticulously designed environments to promote self-directed learning, whereas </a:t>
            </a:r>
            <a:r>
              <a:rPr lang="en-US" sz="2500" dirty="0" err="1">
                <a:effectLst/>
                <a:latin typeface="Calisto MT" panose="02040603050505030304" pitchFamily="18" charset="77"/>
                <a:ea typeface="Calibri" panose="020F0502020204030204" pitchFamily="34" charset="0"/>
                <a:cs typeface="Arial" panose="020B0604020202020204" pitchFamily="34" charset="0"/>
              </a:rPr>
              <a:t>Te</a:t>
            </a:r>
            <a:r>
              <a:rPr lang="en-US" sz="2500" dirty="0">
                <a:effectLst/>
                <a:latin typeface="Calisto MT" panose="02040603050505030304" pitchFamily="18" charset="77"/>
                <a:ea typeface="Calibri" panose="020F0502020204030204" pitchFamily="34" charset="0"/>
                <a:cs typeface="Arial" panose="020B0604020202020204" pitchFamily="34" charset="0"/>
              </a:rPr>
              <a:t> </a:t>
            </a:r>
            <a:r>
              <a:rPr lang="en-US" sz="2500" dirty="0" err="1">
                <a:effectLst/>
                <a:latin typeface="Calisto MT" panose="02040603050505030304" pitchFamily="18" charset="77"/>
                <a:ea typeface="Calibri" panose="020F0502020204030204" pitchFamily="34" charset="0"/>
                <a:cs typeface="Arial" panose="020B0604020202020204" pitchFamily="34" charset="0"/>
              </a:rPr>
              <a:t>Whāriki</a:t>
            </a:r>
            <a:r>
              <a:rPr lang="en-US" sz="2500" dirty="0">
                <a:effectLst/>
                <a:latin typeface="Calisto MT" panose="02040603050505030304" pitchFamily="18" charset="77"/>
                <a:ea typeface="Calibri" panose="020F0502020204030204" pitchFamily="34" charset="0"/>
                <a:cs typeface="Arial" panose="020B0604020202020204" pitchFamily="34" charset="0"/>
              </a:rPr>
              <a:t> emphasizes flexibility, catering to the diverse needs of children and families.</a:t>
            </a:r>
            <a:endParaRPr lang="en-GB" sz="2500" dirty="0">
              <a:effectLst/>
              <a:latin typeface="Calisto MT" panose="02040603050505030304" pitchFamily="18" charset="77"/>
              <a:ea typeface="Calibri" panose="020F0502020204030204" pitchFamily="34" charset="0"/>
              <a:cs typeface="Arial" panose="020B0604020202020204" pitchFamily="34" charset="0"/>
            </a:endParaRPr>
          </a:p>
          <a:p>
            <a:pPr marL="0" indent="0">
              <a:lnSpc>
                <a:spcPct val="170000"/>
              </a:lnSpc>
              <a:spcAft>
                <a:spcPts val="800"/>
              </a:spcAft>
              <a:buNone/>
            </a:pPr>
            <a:r>
              <a:rPr lang="en-US" sz="2500" dirty="0">
                <a:effectLst/>
                <a:latin typeface="Calisto MT" panose="02040603050505030304" pitchFamily="18" charset="77"/>
                <a:ea typeface="Calibri" panose="020F0502020204030204" pitchFamily="34" charset="0"/>
                <a:cs typeface="Arial" panose="020B0604020202020204" pitchFamily="34" charset="0"/>
              </a:rPr>
              <a:t>Collaboration: </a:t>
            </a:r>
            <a:r>
              <a:rPr lang="en-US" sz="2500" dirty="0" err="1">
                <a:effectLst/>
                <a:latin typeface="Calisto MT" panose="02040603050505030304" pitchFamily="18" charset="77"/>
                <a:ea typeface="Calibri" panose="020F0502020204030204" pitchFamily="34" charset="0"/>
                <a:cs typeface="Arial" panose="020B0604020202020204" pitchFamily="34" charset="0"/>
              </a:rPr>
              <a:t>Te</a:t>
            </a:r>
            <a:r>
              <a:rPr lang="en-US" sz="2500" dirty="0">
                <a:effectLst/>
                <a:latin typeface="Calisto MT" panose="02040603050505030304" pitchFamily="18" charset="77"/>
                <a:ea typeface="Calibri" panose="020F0502020204030204" pitchFamily="34" charset="0"/>
                <a:cs typeface="Arial" panose="020B0604020202020204" pitchFamily="34" charset="0"/>
              </a:rPr>
              <a:t> </a:t>
            </a:r>
            <a:r>
              <a:rPr lang="en-US" sz="2500" dirty="0" err="1">
                <a:effectLst/>
                <a:latin typeface="Calisto MT" panose="02040603050505030304" pitchFamily="18" charset="77"/>
                <a:ea typeface="Calibri" panose="020F0502020204030204" pitchFamily="34" charset="0"/>
                <a:cs typeface="Arial" panose="020B0604020202020204" pitchFamily="34" charset="0"/>
              </a:rPr>
              <a:t>Whāriki</a:t>
            </a:r>
            <a:r>
              <a:rPr lang="en-US" sz="2500" dirty="0">
                <a:effectLst/>
                <a:latin typeface="Calisto MT" panose="02040603050505030304" pitchFamily="18" charset="77"/>
                <a:ea typeface="Calibri" panose="020F0502020204030204" pitchFamily="34" charset="0"/>
                <a:cs typeface="Arial" panose="020B0604020202020204" pitchFamily="34" charset="0"/>
              </a:rPr>
              <a:t> prioritizes collective experiences and community relationships, while Montessori often emphasizes individual work within a communal setting.</a:t>
            </a:r>
          </a:p>
          <a:p>
            <a:pPr marL="0" indent="0">
              <a:lnSpc>
                <a:spcPct val="170000"/>
              </a:lnSpc>
              <a:spcAft>
                <a:spcPts val="800"/>
              </a:spcAft>
              <a:buNone/>
            </a:pPr>
            <a:r>
              <a:rPr lang="en-US" sz="2500" dirty="0">
                <a:effectLst/>
                <a:latin typeface="Calisto MT" panose="02040603050505030304" pitchFamily="18" charset="77"/>
                <a:ea typeface="Calibri" panose="020F0502020204030204" pitchFamily="34" charset="0"/>
                <a:cs typeface="Arial" panose="020B0604020202020204" pitchFamily="34" charset="0"/>
              </a:rPr>
              <a:t>Activities like interactive play and shared reading within the first 1,000 days are instrumental in fostering brain development and creating meaningful learning experiences. Both </a:t>
            </a:r>
            <a:r>
              <a:rPr lang="en-US" sz="2500" dirty="0" err="1">
                <a:effectLst/>
                <a:latin typeface="Calisto MT" panose="02040603050505030304" pitchFamily="18" charset="77"/>
                <a:ea typeface="Calibri" panose="020F0502020204030204" pitchFamily="34" charset="0"/>
                <a:cs typeface="Arial" panose="020B0604020202020204" pitchFamily="34" charset="0"/>
              </a:rPr>
              <a:t>Te</a:t>
            </a:r>
            <a:r>
              <a:rPr lang="en-US" sz="2500" dirty="0">
                <a:effectLst/>
                <a:latin typeface="Calisto MT" panose="02040603050505030304" pitchFamily="18" charset="77"/>
                <a:ea typeface="Calibri" panose="020F0502020204030204" pitchFamily="34" charset="0"/>
                <a:cs typeface="Arial" panose="020B0604020202020204" pitchFamily="34" charset="0"/>
              </a:rPr>
              <a:t> </a:t>
            </a:r>
            <a:r>
              <a:rPr lang="en-US" sz="2500" dirty="0" err="1">
                <a:effectLst/>
                <a:latin typeface="Calisto MT" panose="02040603050505030304" pitchFamily="18" charset="77"/>
                <a:ea typeface="Calibri" panose="020F0502020204030204" pitchFamily="34" charset="0"/>
                <a:cs typeface="Arial" panose="020B0604020202020204" pitchFamily="34" charset="0"/>
              </a:rPr>
              <a:t>Whāriki</a:t>
            </a:r>
            <a:r>
              <a:rPr lang="en-US" sz="2500" dirty="0">
                <a:effectLst/>
                <a:latin typeface="Calisto MT" panose="02040603050505030304" pitchFamily="18" charset="77"/>
                <a:ea typeface="Calibri" panose="020F0502020204030204" pitchFamily="34" charset="0"/>
                <a:cs typeface="Arial" panose="020B0604020202020204" pitchFamily="34" charset="0"/>
              </a:rPr>
              <a:t> and Montessori approaches offer valuable insights into early education, balancing autonomy, cultural identity, and holistic development. By understanding and integrating these perspectives, caregivers and educators can better support the unique needs of young children.</a:t>
            </a:r>
            <a:endParaRPr lang="en-GB" sz="2500" dirty="0">
              <a:effectLst/>
              <a:latin typeface="Calisto MT" panose="02040603050505030304" pitchFamily="18" charset="77"/>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552026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CD033-547F-CC22-F9A1-12FA7F0A57E0}"/>
              </a:ext>
            </a:extLst>
          </p:cNvPr>
          <p:cNvSpPr>
            <a:spLocks noGrp="1"/>
          </p:cNvSpPr>
          <p:nvPr>
            <p:ph type="title"/>
          </p:nvPr>
        </p:nvSpPr>
        <p:spPr>
          <a:xfrm>
            <a:off x="4746162" y="0"/>
            <a:ext cx="10691265" cy="1307592"/>
          </a:xfrm>
        </p:spPr>
        <p:txBody>
          <a:bodyPr/>
          <a:lstStyle/>
          <a:p>
            <a:r>
              <a:rPr lang="en-US" dirty="0"/>
              <a:t>REFERENCES</a:t>
            </a:r>
          </a:p>
        </p:txBody>
      </p:sp>
      <p:sp>
        <p:nvSpPr>
          <p:cNvPr id="5" name="TextBox 4">
            <a:extLst>
              <a:ext uri="{FF2B5EF4-FFF2-40B4-BE49-F238E27FC236}">
                <a16:creationId xmlns:a16="http://schemas.microsoft.com/office/drawing/2014/main" id="{1989DE32-0392-C46A-C6EE-7AA5E0836082}"/>
              </a:ext>
            </a:extLst>
          </p:cNvPr>
          <p:cNvSpPr txBox="1"/>
          <p:nvPr/>
        </p:nvSpPr>
        <p:spPr>
          <a:xfrm>
            <a:off x="353291" y="1003079"/>
            <a:ext cx="11485418" cy="3793154"/>
          </a:xfrm>
          <a:prstGeom prst="rect">
            <a:avLst/>
          </a:prstGeom>
          <a:noFill/>
        </p:spPr>
        <p:txBody>
          <a:bodyPr wrap="square">
            <a:spAutoFit/>
          </a:bodyPr>
          <a:lstStyle/>
          <a:p>
            <a:pPr>
              <a:lnSpc>
                <a:spcPct val="115000"/>
              </a:lnSpc>
            </a:pPr>
            <a:r>
              <a:rPr lang="en-GB" sz="1500" dirty="0">
                <a:solidFill>
                  <a:srgbClr val="2C3E50"/>
                </a:solidFill>
                <a:effectLst/>
                <a:latin typeface="Calibri Light" panose="020F0302020204030204" pitchFamily="34" charset="0"/>
                <a:ea typeface="Times New Roman" panose="02020603050405020304" pitchFamily="18" charset="0"/>
              </a:rPr>
              <a:t>(https://</a:t>
            </a:r>
            <a:r>
              <a:rPr lang="en-GB" sz="1500" dirty="0" err="1">
                <a:solidFill>
                  <a:srgbClr val="2C3E50"/>
                </a:solidFill>
                <a:effectLst/>
                <a:latin typeface="Calibri Light" panose="020F0302020204030204" pitchFamily="34" charset="0"/>
                <a:ea typeface="Times New Roman" panose="02020603050405020304" pitchFamily="18" charset="0"/>
              </a:rPr>
              <a:t>www.thebookseller.com</a:t>
            </a:r>
            <a:r>
              <a:rPr lang="en-GB" sz="1500" dirty="0">
                <a:solidFill>
                  <a:srgbClr val="2C3E50"/>
                </a:solidFill>
                <a:effectLst/>
                <a:latin typeface="Calibri Light" panose="020F0302020204030204" pitchFamily="34" charset="0"/>
                <a:ea typeface="Times New Roman" panose="02020603050405020304" pitchFamily="18" charset="0"/>
              </a:rPr>
              <a:t>/news/booktrust-adds-scheffler-book-to-bookstart-baby-pack-encouraging-families-to-start-reading-with-their-babies, n.d.)</a:t>
            </a:r>
            <a:r>
              <a:rPr lang="en-GB" sz="1500" dirty="0">
                <a:effectLst/>
                <a:latin typeface="Times New Roman" panose="02020603050405020304" pitchFamily="18" charset="0"/>
                <a:ea typeface="Times New Roman" panose="02020603050405020304" pitchFamily="18" charset="0"/>
              </a:rPr>
              <a:t>                                       </a:t>
            </a:r>
          </a:p>
          <a:p>
            <a:pPr>
              <a:lnSpc>
                <a:spcPct val="115000"/>
              </a:lnSpc>
            </a:pPr>
            <a:r>
              <a:rPr lang="en-GB" sz="1500" dirty="0">
                <a:effectLst/>
                <a:latin typeface="Calibri Light" panose="020F0302020204030204" pitchFamily="34" charset="0"/>
                <a:ea typeface="Times New Roman" panose="02020603050405020304" pitchFamily="18" charset="0"/>
              </a:rPr>
              <a:t>Barlow, J., et al. (2016). Developing early intervention strategies.</a:t>
            </a:r>
            <a:r>
              <a:rPr lang="en-GB" sz="1500" dirty="0">
                <a:solidFill>
                  <a:srgbClr val="2C3E50"/>
                </a:solidFill>
                <a:effectLst/>
                <a:latin typeface="Calibri Light" panose="020F0302020204030204" pitchFamily="34" charset="0"/>
                <a:ea typeface="Times New Roman" panose="02020603050405020304" pitchFamily="18" charset="0"/>
              </a:rPr>
              <a:t>                                            </a:t>
            </a:r>
          </a:p>
          <a:p>
            <a:pPr>
              <a:lnSpc>
                <a:spcPct val="115000"/>
              </a:lnSpc>
            </a:pPr>
            <a:r>
              <a:rPr lang="en-GB" sz="1500" dirty="0">
                <a:effectLst/>
                <a:latin typeface="Calibri Light" panose="020F0302020204030204" pitchFamily="34" charset="0"/>
                <a:ea typeface="Times New Roman" panose="02020603050405020304" pitchFamily="18" charset="0"/>
              </a:rPr>
              <a:t>Barnes, J., &amp; </a:t>
            </a:r>
            <a:r>
              <a:rPr lang="en-GB" sz="1500" dirty="0" err="1">
                <a:effectLst/>
                <a:latin typeface="Calibri Light" panose="020F0302020204030204" pitchFamily="34" charset="0"/>
                <a:ea typeface="Times New Roman" panose="02020603050405020304" pitchFamily="18" charset="0"/>
              </a:rPr>
              <a:t>Melhuish</a:t>
            </a:r>
            <a:r>
              <a:rPr lang="en-GB" sz="1500" dirty="0">
                <a:effectLst/>
                <a:latin typeface="Calibri Light" panose="020F0302020204030204" pitchFamily="34" charset="0"/>
                <a:ea typeface="Times New Roman" panose="02020603050405020304" pitchFamily="18" charset="0"/>
              </a:rPr>
              <a:t>, E. (2017). The impact of parenting on child outcomes.</a:t>
            </a:r>
            <a:endParaRPr lang="en-GB" sz="1500" dirty="0">
              <a:effectLst/>
              <a:latin typeface="Times New Roman" panose="02020603050405020304" pitchFamily="18" charset="0"/>
              <a:ea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Black, M. M., et al. (2013). Maternal and child undernutrition and overweight. The Lancet.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Black, M. M., et al. (2017). Early childhood development coming of age. The Lancet.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Black, R. E., et al. (2013). Maternal and child undernutrition and overweight in low-income and middle-income countries. The Lancet.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Bowlby, J. (1969). Attachment and Loss: Vol. 1.</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Bowlby, J. (1988). A Secure Base: Parent-Child Attachment and Healthy Human Development.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Britto, P. R., et al. (2017). Nurturing care: Promoting early childhood development. The Lancet.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Bronfenbrenner, U. (1979). The Ecology of Human Development.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Bronfenbrenner, U. (1979). The Ecology of Human Development.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Bronfenbrenner, U. (1979). The Ecology of Human Development.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err="1">
                <a:effectLst/>
                <a:latin typeface="Calibri Light" panose="020F0302020204030204" pitchFamily="34" charset="0"/>
                <a:ea typeface="Calibri" panose="020F0502020204030204" pitchFamily="34" charset="0"/>
                <a:cs typeface="Times New Roman" panose="02020603050405020304" pitchFamily="18" charset="0"/>
              </a:rPr>
              <a:t>Center</a:t>
            </a: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 on the Developing Child. (2016). From Best Practices to Breakthrough Impacts. Harvard University.</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676416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072FE9-E961-6263-1B29-6050D129AA0F}"/>
              </a:ext>
            </a:extLst>
          </p:cNvPr>
          <p:cNvSpPr txBox="1"/>
          <p:nvPr/>
        </p:nvSpPr>
        <p:spPr>
          <a:xfrm>
            <a:off x="412124" y="1293800"/>
            <a:ext cx="11410682" cy="4501232"/>
          </a:xfrm>
          <a:prstGeom prst="rect">
            <a:avLst/>
          </a:prstGeom>
          <a:noFill/>
        </p:spPr>
        <p:txBody>
          <a:bodyPr wrap="square">
            <a:spAutoFit/>
          </a:bodyPr>
          <a:lstStyle/>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David, M., et al. (2006). The </a:t>
            </a:r>
            <a:r>
              <a:rPr lang="en-GB" sz="1500" kern="100" dirty="0" err="1">
                <a:effectLst/>
                <a:latin typeface="Calibri Light" panose="020F0302020204030204" pitchFamily="34" charset="0"/>
                <a:ea typeface="Calibri" panose="020F0502020204030204" pitchFamily="34" charset="0"/>
                <a:cs typeface="Times New Roman" panose="02020603050405020304" pitchFamily="18" charset="0"/>
              </a:rPr>
              <a:t>Pikler</a:t>
            </a: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 Collection: Respectful Infant Care.</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Davis, H., &amp; Day, C. (2010). Working in Partnership with Parents.</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Feldman, R., et al. (2015). Maternal mental health and child development.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err="1">
                <a:effectLst/>
                <a:latin typeface="Calibri Light" panose="020F0302020204030204" pitchFamily="34" charset="0"/>
                <a:ea typeface="Calibri" panose="020F0502020204030204" pitchFamily="34" charset="0"/>
                <a:cs typeface="Times New Roman" panose="02020603050405020304" pitchFamily="18" charset="0"/>
              </a:rPr>
              <a:t>Felitti</a:t>
            </a: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 V. J., et al. (1998). Relationship of childhood abuse and household dysfunction to many leading causes of death. American Journal of Preventive Medicine.</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pPr>
            <a:r>
              <a:rPr lang="en-GB" sz="1500" dirty="0">
                <a:solidFill>
                  <a:srgbClr val="000000"/>
                </a:solidFill>
                <a:effectLst/>
                <a:latin typeface="Calibri Light" panose="020F0302020204030204" pitchFamily="34" charset="0"/>
                <a:ea typeface="Times New Roman" panose="02020603050405020304" pitchFamily="18" charset="0"/>
              </a:rPr>
              <a:t>First1000DaysIreland (2015). </a:t>
            </a:r>
            <a:r>
              <a:rPr lang="en-GB" sz="1500" i="1" dirty="0">
                <a:solidFill>
                  <a:srgbClr val="000000"/>
                </a:solidFill>
                <a:effectLst/>
                <a:latin typeface="Calibri Light" panose="020F0302020204030204" pitchFamily="34" charset="0"/>
                <a:ea typeface="Times New Roman" panose="02020603050405020304" pitchFamily="18" charset="0"/>
              </a:rPr>
              <a:t>The First 1000 Days</a:t>
            </a:r>
            <a:r>
              <a:rPr lang="en-GB" sz="1500" dirty="0">
                <a:solidFill>
                  <a:srgbClr val="000000"/>
                </a:solidFill>
                <a:effectLst/>
                <a:latin typeface="Calibri Light" panose="020F0302020204030204" pitchFamily="34" charset="0"/>
                <a:ea typeface="Times New Roman" panose="02020603050405020304" pitchFamily="18" charset="0"/>
              </a:rPr>
              <a:t>. [online] YouTube. Available at: https://</a:t>
            </a:r>
            <a:r>
              <a:rPr lang="en-GB" sz="1500" dirty="0" err="1">
                <a:solidFill>
                  <a:srgbClr val="000000"/>
                </a:solidFill>
                <a:effectLst/>
                <a:latin typeface="Calibri Light" panose="020F0302020204030204" pitchFamily="34" charset="0"/>
                <a:ea typeface="Times New Roman" panose="02020603050405020304" pitchFamily="18" charset="0"/>
              </a:rPr>
              <a:t>www.youtube.com</a:t>
            </a:r>
            <a:r>
              <a:rPr lang="en-GB" sz="1500" dirty="0">
                <a:solidFill>
                  <a:srgbClr val="000000"/>
                </a:solidFill>
                <a:effectLst/>
                <a:latin typeface="Calibri Light" panose="020F0302020204030204" pitchFamily="34" charset="0"/>
                <a:ea typeface="Times New Roman" panose="02020603050405020304" pitchFamily="18" charset="0"/>
              </a:rPr>
              <a:t>/</a:t>
            </a:r>
            <a:r>
              <a:rPr lang="en-GB" sz="1500" dirty="0" err="1">
                <a:solidFill>
                  <a:srgbClr val="000000"/>
                </a:solidFill>
                <a:effectLst/>
                <a:latin typeface="Calibri Light" panose="020F0302020204030204" pitchFamily="34" charset="0"/>
                <a:ea typeface="Times New Roman" panose="02020603050405020304" pitchFamily="18" charset="0"/>
              </a:rPr>
              <a:t>watch?v</a:t>
            </a:r>
            <a:r>
              <a:rPr lang="en-GB" sz="1500" dirty="0">
                <a:solidFill>
                  <a:srgbClr val="000000"/>
                </a:solidFill>
                <a:effectLst/>
                <a:latin typeface="Calibri Light" panose="020F0302020204030204" pitchFamily="34" charset="0"/>
                <a:ea typeface="Times New Roman" panose="02020603050405020304" pitchFamily="18" charset="0"/>
              </a:rPr>
              <a:t>=vJsYO4ipcpU [Accessed 19 Jan. 2025].</a:t>
            </a:r>
            <a:endParaRPr lang="en-GB" sz="1500" dirty="0">
              <a:effectLst/>
              <a:latin typeface="Times New Roman" panose="02020603050405020304" pitchFamily="18" charset="0"/>
              <a:ea typeface="Times New Roman" panose="02020603050405020304" pitchFamily="18" charset="0"/>
            </a:endParaRPr>
          </a:p>
          <a:p>
            <a:pPr algn="l">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Gerber, M. (2002). Dear Parent: Caring for Infants with Respect.</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Gerber, M. (2002). Your Self-Confident Baby: How to Encourage Your Child’s Natural Abilities.</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Gopnik, A. (2009). The Philosophical Baby.</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kern="100" dirty="0">
                <a:effectLst/>
                <a:latin typeface="Calibri Light" panose="020F0302020204030204" pitchFamily="34" charset="0"/>
                <a:ea typeface="Calibri" panose="020F0502020204030204" pitchFamily="34" charset="0"/>
                <a:cs typeface="Times New Roman" panose="02020603050405020304" pitchFamily="18" charset="0"/>
              </a:rPr>
              <a:t>Hanna, K., et al. (2019). Supporting vulnerable families in early years.</a:t>
            </a:r>
            <a:endParaRPr lang="en-GB" sz="15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500" dirty="0">
                <a:solidFill>
                  <a:srgbClr val="000000"/>
                </a:solidFill>
                <a:effectLst/>
                <a:latin typeface="Calibri Light" panose="020F0302020204030204" pitchFamily="34" charset="0"/>
                <a:ea typeface="Times New Roman" panose="02020603050405020304" pitchFamily="18" charset="0"/>
              </a:rPr>
              <a:t> https://b4.education.tas.gov.au/resources/their-first-1000-days-last-a-lifetime/. (n.d.).</a:t>
            </a:r>
            <a:endParaRPr lang="en-GB" sz="1500" dirty="0">
              <a:effectLst/>
              <a:latin typeface="Times New Roman" panose="02020603050405020304" pitchFamily="18" charset="0"/>
              <a:ea typeface="Times New Roman" panose="02020603050405020304" pitchFamily="18" charset="0"/>
            </a:endParaRPr>
          </a:p>
          <a:p>
            <a:pPr>
              <a:lnSpc>
                <a:spcPct val="115000"/>
              </a:lnSpc>
            </a:pPr>
            <a:r>
              <a:rPr lang="en-GB" sz="1500" dirty="0">
                <a:solidFill>
                  <a:srgbClr val="000000"/>
                </a:solidFill>
                <a:effectLst/>
                <a:latin typeface="Calibri Light" panose="020F0302020204030204" pitchFamily="34" charset="0"/>
                <a:ea typeface="Times New Roman" panose="02020603050405020304" pitchFamily="18" charset="0"/>
              </a:rPr>
              <a:t>https://</a:t>
            </a:r>
            <a:r>
              <a:rPr lang="en-GB" sz="1500" dirty="0" err="1">
                <a:solidFill>
                  <a:srgbClr val="000000"/>
                </a:solidFill>
                <a:effectLst/>
                <a:latin typeface="Calibri Light" panose="020F0302020204030204" pitchFamily="34" charset="0"/>
                <a:ea typeface="Times New Roman" panose="02020603050405020304" pitchFamily="18" charset="0"/>
              </a:rPr>
              <a:t>ecdc.pafec.org</a:t>
            </a:r>
            <a:r>
              <a:rPr lang="en-GB" sz="1500" dirty="0">
                <a:solidFill>
                  <a:srgbClr val="000000"/>
                </a:solidFill>
                <a:effectLst/>
                <a:latin typeface="Calibri Light" panose="020F0302020204030204" pitchFamily="34" charset="0"/>
                <a:ea typeface="Times New Roman" panose="02020603050405020304" pitchFamily="18" charset="0"/>
              </a:rPr>
              <a:t>/background/. (n.d.).</a:t>
            </a:r>
            <a:endParaRPr lang="en-GB" sz="1500" dirty="0">
              <a:effectLst/>
              <a:latin typeface="Times New Roman" panose="02020603050405020304" pitchFamily="18" charset="0"/>
              <a:ea typeface="Times New Roman" panose="02020603050405020304" pitchFamily="18" charset="0"/>
            </a:endParaRPr>
          </a:p>
          <a:p>
            <a:pPr>
              <a:lnSpc>
                <a:spcPct val="115000"/>
              </a:lnSpc>
            </a:pPr>
            <a:r>
              <a:rPr lang="en-GB" sz="1500" dirty="0">
                <a:solidFill>
                  <a:srgbClr val="000000"/>
                </a:solidFill>
                <a:effectLst/>
                <a:latin typeface="Calibri Light" panose="020F0302020204030204" pitchFamily="34" charset="0"/>
                <a:ea typeface="Times New Roman" panose="02020603050405020304" pitchFamily="18" charset="0"/>
              </a:rPr>
              <a:t>https://</a:t>
            </a:r>
            <a:r>
              <a:rPr lang="en-GB" sz="1500" dirty="0" err="1">
                <a:solidFill>
                  <a:srgbClr val="000000"/>
                </a:solidFill>
                <a:effectLst/>
                <a:latin typeface="Calibri Light" panose="020F0302020204030204" pitchFamily="34" charset="0"/>
                <a:ea typeface="Times New Roman" panose="02020603050405020304" pitchFamily="18" charset="0"/>
              </a:rPr>
              <a:t>pathways.org</a:t>
            </a:r>
            <a:r>
              <a:rPr lang="en-GB" sz="1500" dirty="0">
                <a:solidFill>
                  <a:srgbClr val="000000"/>
                </a:solidFill>
                <a:effectLst/>
                <a:latin typeface="Calibri Light" panose="020F0302020204030204" pitchFamily="34" charset="0"/>
                <a:ea typeface="Times New Roman" panose="02020603050405020304" pitchFamily="18" charset="0"/>
              </a:rPr>
              <a:t>/kids-learn-play-6-stages-play-development/. (n.d.).</a:t>
            </a:r>
            <a:endParaRPr lang="en-GB" sz="1500" dirty="0">
              <a:effectLst/>
              <a:latin typeface="Times New Roman" panose="02020603050405020304" pitchFamily="18" charset="0"/>
              <a:ea typeface="Times New Roman" panose="02020603050405020304" pitchFamily="18" charset="0"/>
            </a:endParaRPr>
          </a:p>
          <a:p>
            <a:pPr>
              <a:lnSpc>
                <a:spcPct val="115000"/>
              </a:lnSpc>
            </a:pPr>
            <a:r>
              <a:rPr lang="en-GB" sz="1500" dirty="0">
                <a:solidFill>
                  <a:srgbClr val="000000"/>
                </a:solidFill>
                <a:effectLst/>
                <a:latin typeface="Calibri Light" panose="020F0302020204030204" pitchFamily="34" charset="0"/>
                <a:ea typeface="Times New Roman" panose="02020603050405020304" pitchFamily="18" charset="0"/>
              </a:rPr>
              <a:t>https://</a:t>
            </a:r>
            <a:r>
              <a:rPr lang="en-GB" sz="1500" dirty="0" err="1">
                <a:solidFill>
                  <a:srgbClr val="000000"/>
                </a:solidFill>
                <a:effectLst/>
                <a:latin typeface="Calibri Light" panose="020F0302020204030204" pitchFamily="34" charset="0"/>
                <a:ea typeface="Times New Roman" panose="02020603050405020304" pitchFamily="18" charset="0"/>
              </a:rPr>
              <a:t>phw.nhs.wales</a:t>
            </a:r>
            <a:r>
              <a:rPr lang="en-GB" sz="1500" dirty="0">
                <a:solidFill>
                  <a:srgbClr val="000000"/>
                </a:solidFill>
                <a:effectLst/>
                <a:latin typeface="Calibri Light" panose="020F0302020204030204" pitchFamily="34" charset="0"/>
                <a:ea typeface="Times New Roman" panose="02020603050405020304" pitchFamily="18" charset="0"/>
              </a:rPr>
              <a:t>/services-and-teams/local-public-health1/cwm-</a:t>
            </a:r>
            <a:r>
              <a:rPr lang="en-GB" sz="1500" dirty="0" err="1">
                <a:solidFill>
                  <a:srgbClr val="000000"/>
                </a:solidFill>
                <a:effectLst/>
                <a:latin typeface="Calibri Light" panose="020F0302020204030204" pitchFamily="34" charset="0"/>
                <a:ea typeface="Times New Roman" panose="02020603050405020304" pitchFamily="18" charset="0"/>
              </a:rPr>
              <a:t>taf</a:t>
            </a:r>
            <a:r>
              <a:rPr lang="en-GB" sz="1500" dirty="0">
                <a:solidFill>
                  <a:srgbClr val="000000"/>
                </a:solidFill>
                <a:effectLst/>
                <a:latin typeface="Calibri Light" panose="020F0302020204030204" pitchFamily="34" charset="0"/>
                <a:ea typeface="Times New Roman" panose="02020603050405020304" pitchFamily="18" charset="0"/>
              </a:rPr>
              <a:t>-</a:t>
            </a:r>
            <a:r>
              <a:rPr lang="en-GB" sz="1500" dirty="0" err="1">
                <a:solidFill>
                  <a:srgbClr val="000000"/>
                </a:solidFill>
                <a:effectLst/>
                <a:latin typeface="Calibri Light" panose="020F0302020204030204" pitchFamily="34" charset="0"/>
                <a:ea typeface="Times New Roman" panose="02020603050405020304" pitchFamily="18" charset="0"/>
              </a:rPr>
              <a:t>morgannwg</a:t>
            </a:r>
            <a:r>
              <a:rPr lang="en-GB" sz="1500" dirty="0">
                <a:solidFill>
                  <a:srgbClr val="000000"/>
                </a:solidFill>
                <a:effectLst/>
                <a:latin typeface="Calibri Light" panose="020F0302020204030204" pitchFamily="34" charset="0"/>
                <a:ea typeface="Times New Roman" panose="02020603050405020304" pitchFamily="18" charset="0"/>
              </a:rPr>
              <a:t>-public-health-team/cwm-</a:t>
            </a:r>
            <a:r>
              <a:rPr lang="en-GB" sz="1500" dirty="0" err="1">
                <a:solidFill>
                  <a:srgbClr val="000000"/>
                </a:solidFill>
                <a:effectLst/>
                <a:latin typeface="Calibri Light" panose="020F0302020204030204" pitchFamily="34" charset="0"/>
                <a:ea typeface="Times New Roman" panose="02020603050405020304" pitchFamily="18" charset="0"/>
              </a:rPr>
              <a:t>taf</a:t>
            </a:r>
            <a:r>
              <a:rPr lang="en-GB" sz="1500" dirty="0">
                <a:solidFill>
                  <a:srgbClr val="000000"/>
                </a:solidFill>
                <a:effectLst/>
                <a:latin typeface="Calibri Light" panose="020F0302020204030204" pitchFamily="34" charset="0"/>
                <a:ea typeface="Times New Roman" panose="02020603050405020304" pitchFamily="18" charset="0"/>
              </a:rPr>
              <a:t>-</a:t>
            </a:r>
            <a:r>
              <a:rPr lang="en-GB" sz="1500" dirty="0" err="1">
                <a:solidFill>
                  <a:srgbClr val="000000"/>
                </a:solidFill>
                <a:effectLst/>
                <a:latin typeface="Calibri Light" panose="020F0302020204030204" pitchFamily="34" charset="0"/>
                <a:ea typeface="Times New Roman" panose="02020603050405020304" pitchFamily="18" charset="0"/>
              </a:rPr>
              <a:t>morgannwg</a:t>
            </a:r>
            <a:r>
              <a:rPr lang="en-GB" sz="1500" dirty="0">
                <a:solidFill>
                  <a:srgbClr val="000000"/>
                </a:solidFill>
                <a:effectLst/>
                <a:latin typeface="Calibri Light" panose="020F0302020204030204" pitchFamily="34" charset="0"/>
                <a:ea typeface="Times New Roman" panose="02020603050405020304" pitchFamily="18" charset="0"/>
              </a:rPr>
              <a:t>-public-health-documents/cwm-taf-annual-report-of-the-director-of-public-health-2011-first-1000-days-foundations-for-life/. (n.d.). </a:t>
            </a:r>
            <a:endParaRPr lang="en-GB" sz="1500" dirty="0">
              <a:effectLst/>
              <a:latin typeface="Times New Roman" panose="02020603050405020304" pitchFamily="18" charset="0"/>
              <a:ea typeface="Times New Roman" panose="02020603050405020304" pitchFamily="18" charset="0"/>
            </a:endParaRPr>
          </a:p>
          <a:p>
            <a:pPr>
              <a:lnSpc>
                <a:spcPts val="1800"/>
              </a:lnSpc>
            </a:pPr>
            <a:r>
              <a:rPr lang="en-GB" sz="1500" dirty="0">
                <a:solidFill>
                  <a:srgbClr val="000000"/>
                </a:solidFill>
                <a:effectLst/>
                <a:latin typeface="Calibri Light" panose="020F0302020204030204" pitchFamily="34" charset="0"/>
                <a:ea typeface="Times New Roman" panose="02020603050405020304" pitchFamily="18" charset="0"/>
              </a:rPr>
              <a:t>https://</a:t>
            </a:r>
            <a:r>
              <a:rPr lang="en-GB" sz="1500" dirty="0" err="1">
                <a:solidFill>
                  <a:srgbClr val="000000"/>
                </a:solidFill>
                <a:effectLst/>
                <a:latin typeface="Calibri Light" panose="020F0302020204030204" pitchFamily="34" charset="0"/>
                <a:ea typeface="Times New Roman" panose="02020603050405020304" pitchFamily="18" charset="0"/>
              </a:rPr>
              <a:t>play.toddleapp.com</a:t>
            </a:r>
            <a:r>
              <a:rPr lang="en-GB" sz="1500" dirty="0">
                <a:solidFill>
                  <a:srgbClr val="000000"/>
                </a:solidFill>
                <a:effectLst/>
                <a:latin typeface="Calibri Light" panose="020F0302020204030204" pitchFamily="34" charset="0"/>
                <a:ea typeface="Times New Roman" panose="02020603050405020304" pitchFamily="18" charset="0"/>
              </a:rPr>
              <a:t>/resource-post/pedagogical-pioneers-big-thinkers-in-early-years-education/. (n.d.).</a:t>
            </a:r>
            <a:endParaRPr lang="en-GB" sz="15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773896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48707C0-18C3-7880-19D1-9897A853A88C}"/>
              </a:ext>
            </a:extLst>
          </p:cNvPr>
          <p:cNvSpPr>
            <a:spLocks noGrp="1"/>
          </p:cNvSpPr>
          <p:nvPr>
            <p:ph idx="1"/>
          </p:nvPr>
        </p:nvSpPr>
        <p:spPr>
          <a:xfrm>
            <a:off x="437323" y="910026"/>
            <a:ext cx="10290777" cy="3739896"/>
          </a:xfrm>
        </p:spPr>
        <p:txBody>
          <a:bodyPr>
            <a:normAutofit fontScale="25000" lnSpcReduction="20000"/>
          </a:bodyPr>
          <a:lstStyle/>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raisingchildren.net.au</a:t>
            </a:r>
            <a:r>
              <a:rPr lang="en-GB" sz="4800" dirty="0">
                <a:solidFill>
                  <a:srgbClr val="000000"/>
                </a:solidFill>
                <a:effectLst/>
                <a:latin typeface="Calibri Light" panose="020F0302020204030204" pitchFamily="34" charset="0"/>
                <a:ea typeface="Times New Roman" panose="02020603050405020304" pitchFamily="18" charset="0"/>
              </a:rPr>
              <a:t>/guides/first-1000-days/play. (n.d.).                                                                                                                                          </a:t>
            </a: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  https://</a:t>
            </a:r>
            <a:r>
              <a:rPr lang="en-GB" sz="4800" dirty="0" err="1">
                <a:solidFill>
                  <a:srgbClr val="000000"/>
                </a:solidFill>
                <a:effectLst/>
                <a:latin typeface="Calibri Light" panose="020F0302020204030204" pitchFamily="34" charset="0"/>
                <a:ea typeface="Times New Roman" panose="02020603050405020304" pitchFamily="18" charset="0"/>
              </a:rPr>
              <a:t>teachkloud.com</a:t>
            </a:r>
            <a:r>
              <a:rPr lang="en-GB" sz="4800" dirty="0">
                <a:solidFill>
                  <a:srgbClr val="000000"/>
                </a:solidFill>
                <a:effectLst/>
                <a:latin typeface="Calibri Light" panose="020F0302020204030204" pitchFamily="34" charset="0"/>
                <a:ea typeface="Times New Roman" panose="02020603050405020304" pitchFamily="18" charset="0"/>
              </a:rPr>
              <a:t>/play-pedagogy-and-curriculum/early-childhood-curriculum-froboel-montessori-highscope-forest-schools-te-whariki-and-the-curiosity-approach-explained/. (n.d.).                                                                                                                                                                              https://</a:t>
            </a:r>
            <a:r>
              <a:rPr lang="en-GB" sz="4800" dirty="0" err="1">
                <a:solidFill>
                  <a:srgbClr val="000000"/>
                </a:solidFill>
                <a:effectLst/>
                <a:latin typeface="Calibri Light" panose="020F0302020204030204" pitchFamily="34" charset="0"/>
                <a:ea typeface="Times New Roman" panose="02020603050405020304" pitchFamily="18" charset="0"/>
              </a:rPr>
              <a:t>thousanddays.org</a:t>
            </a:r>
            <a:r>
              <a:rPr lang="en-GB" sz="4800" dirty="0">
                <a:solidFill>
                  <a:srgbClr val="000000"/>
                </a:solidFill>
                <a:effectLst/>
                <a:latin typeface="Calibri Light" panose="020F0302020204030204" pitchFamily="34" charset="0"/>
                <a:ea typeface="Times New Roman" panose="02020603050405020304" pitchFamily="18" charset="0"/>
              </a:rPr>
              <a:t>/resource/combating-severe-malnutrition-in-the-first-1000-days/. (n.d.).                                     </a:t>
            </a: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 https://</a:t>
            </a:r>
            <a:r>
              <a:rPr lang="en-GB" sz="4800" dirty="0" err="1">
                <a:solidFill>
                  <a:srgbClr val="000000"/>
                </a:solidFill>
                <a:effectLst/>
                <a:latin typeface="Calibri Light" panose="020F0302020204030204" pitchFamily="34" charset="0"/>
                <a:ea typeface="Times New Roman" panose="02020603050405020304" pitchFamily="18" charset="0"/>
              </a:rPr>
              <a:t>womenshealth.gov</a:t>
            </a:r>
            <a:r>
              <a:rPr lang="en-GB" sz="4800" dirty="0">
                <a:solidFill>
                  <a:srgbClr val="000000"/>
                </a:solidFill>
                <a:effectLst/>
                <a:latin typeface="Calibri Light" panose="020F0302020204030204" pitchFamily="34" charset="0"/>
                <a:ea typeface="Times New Roman" panose="02020603050405020304" pitchFamily="18" charset="0"/>
              </a:rPr>
              <a:t>/</a:t>
            </a:r>
            <a:r>
              <a:rPr lang="en-GB" sz="4800" dirty="0" err="1">
                <a:solidFill>
                  <a:srgbClr val="000000"/>
                </a:solidFill>
                <a:effectLst/>
                <a:latin typeface="Calibri Light" panose="020F0302020204030204" pitchFamily="34" charset="0"/>
                <a:ea typeface="Times New Roman" panose="02020603050405020304" pitchFamily="18" charset="0"/>
              </a:rPr>
              <a:t>maternalhealth</a:t>
            </a:r>
            <a:r>
              <a:rPr lang="en-GB" sz="4800" dirty="0">
                <a:solidFill>
                  <a:srgbClr val="000000"/>
                </a:solidFill>
                <a:effectLst/>
                <a:latin typeface="Calibri Light" panose="020F0302020204030204" pitchFamily="34" charset="0"/>
                <a:ea typeface="Times New Roman" panose="02020603050405020304" pitchFamily="18" charset="0"/>
              </a:rPr>
              <a:t>. (n.d.).                                                                                                                             </a:t>
            </a: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www.abclawcenters.com</a:t>
            </a:r>
            <a:r>
              <a:rPr lang="en-GB" sz="4800" dirty="0">
                <a:solidFill>
                  <a:srgbClr val="000000"/>
                </a:solidFill>
                <a:effectLst/>
                <a:latin typeface="Calibri Light" panose="020F0302020204030204" pitchFamily="34" charset="0"/>
                <a:ea typeface="Times New Roman" panose="02020603050405020304" pitchFamily="18" charset="0"/>
              </a:rPr>
              <a:t>/practice-areas/signs-of-developmental-delays-in-children/. (n.d.).                                               </a:t>
            </a: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 Https://</a:t>
            </a:r>
            <a:r>
              <a:rPr lang="en-GB" sz="4800" dirty="0" err="1">
                <a:solidFill>
                  <a:srgbClr val="000000"/>
                </a:solidFill>
                <a:effectLst/>
                <a:latin typeface="Calibri Light" panose="020F0302020204030204" pitchFamily="34" charset="0"/>
                <a:ea typeface="Times New Roman" panose="02020603050405020304" pitchFamily="18" charset="0"/>
              </a:rPr>
              <a:t>www.childsplay.udel.edu</a:t>
            </a:r>
            <a:r>
              <a:rPr lang="en-GB" sz="4800" dirty="0">
                <a:solidFill>
                  <a:srgbClr val="000000"/>
                </a:solidFill>
                <a:effectLst/>
                <a:latin typeface="Calibri Light" panose="020F0302020204030204" pitchFamily="34" charset="0"/>
                <a:ea typeface="Times New Roman" panose="02020603050405020304" pitchFamily="18" charset="0"/>
              </a:rPr>
              <a:t>/story-time-during-the-pandemic/. (n.d.).</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www.earlyyearscareers.com</a:t>
            </a:r>
            <a:r>
              <a:rPr lang="en-GB" sz="4800" dirty="0">
                <a:solidFill>
                  <a:srgbClr val="000000"/>
                </a:solidFill>
                <a:effectLst/>
                <a:latin typeface="Calibri Light" panose="020F0302020204030204" pitchFamily="34" charset="0"/>
                <a:ea typeface="Times New Roman" panose="02020603050405020304" pitchFamily="18" charset="0"/>
              </a:rPr>
              <a:t>/</a:t>
            </a:r>
            <a:r>
              <a:rPr lang="en-GB" sz="4800" dirty="0" err="1">
                <a:solidFill>
                  <a:srgbClr val="000000"/>
                </a:solidFill>
                <a:effectLst/>
                <a:latin typeface="Calibri Light" panose="020F0302020204030204" pitchFamily="34" charset="0"/>
                <a:ea typeface="Times New Roman" panose="02020603050405020304" pitchFamily="18" charset="0"/>
              </a:rPr>
              <a:t>eyc</a:t>
            </a:r>
            <a:r>
              <a:rPr lang="en-GB" sz="4800" dirty="0">
                <a:solidFill>
                  <a:srgbClr val="000000"/>
                </a:solidFill>
                <a:effectLst/>
                <a:latin typeface="Calibri Light" panose="020F0302020204030204" pitchFamily="34" charset="0"/>
                <a:ea typeface="Times New Roman" panose="02020603050405020304" pitchFamily="18" charset="0"/>
              </a:rPr>
              <a:t>/latest-news/the-importance-of-a-professional-early-years-practitioner/. (n.d.).</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www.idsmed.com</a:t>
            </a:r>
            <a:r>
              <a:rPr lang="en-GB" sz="4800" dirty="0">
                <a:solidFill>
                  <a:srgbClr val="000000"/>
                </a:solidFill>
                <a:effectLst/>
                <a:latin typeface="Calibri Light" panose="020F0302020204030204" pitchFamily="34" charset="0"/>
                <a:ea typeface="Times New Roman" panose="02020603050405020304" pitchFamily="18" charset="0"/>
              </a:rPr>
              <a:t>/sg-</a:t>
            </a:r>
            <a:r>
              <a:rPr lang="en-GB" sz="4800" dirty="0" err="1">
                <a:solidFill>
                  <a:srgbClr val="000000"/>
                </a:solidFill>
                <a:effectLst/>
                <a:latin typeface="Calibri Light" panose="020F0302020204030204" pitchFamily="34" charset="0"/>
                <a:ea typeface="Times New Roman" panose="02020603050405020304" pitchFamily="18" charset="0"/>
              </a:rPr>
              <a:t>vn</a:t>
            </a:r>
            <a:r>
              <a:rPr lang="en-GB" sz="4800" dirty="0">
                <a:solidFill>
                  <a:srgbClr val="000000"/>
                </a:solidFill>
                <a:effectLst/>
                <a:latin typeface="Calibri Light" panose="020F0302020204030204" pitchFamily="34" charset="0"/>
                <a:ea typeface="Times New Roman" panose="02020603050405020304" pitchFamily="18" charset="0"/>
              </a:rPr>
              <a:t>/news/what-is-the-first-1000-days-of-life/462.html. (n.d.)</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www.languagesunlimited.com</a:t>
            </a:r>
            <a:r>
              <a:rPr lang="en-GB" sz="4800" dirty="0">
                <a:solidFill>
                  <a:srgbClr val="000000"/>
                </a:solidFill>
                <a:effectLst/>
                <a:latin typeface="Calibri Light" panose="020F0302020204030204" pitchFamily="34" charset="0"/>
                <a:ea typeface="Times New Roman" panose="02020603050405020304" pitchFamily="18" charset="0"/>
              </a:rPr>
              <a:t>/breaking-barriers-the-power-of-language-in-cross-cultural-communication/. (n.d.).</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www.lapetite.com</a:t>
            </a:r>
            <a:r>
              <a:rPr lang="en-GB" sz="4800" dirty="0">
                <a:solidFill>
                  <a:srgbClr val="000000"/>
                </a:solidFill>
                <a:effectLst/>
                <a:latin typeface="Calibri Light" panose="020F0302020204030204" pitchFamily="34" charset="0"/>
                <a:ea typeface="Times New Roman" panose="02020603050405020304" pitchFamily="18" charset="0"/>
              </a:rPr>
              <a:t>/blog/2015/03/primary-caregiving/. (n.d. </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https://www.marketing91.com/barriers-to-planning/. (n.d.).</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www.news-medical.net</a:t>
            </a:r>
            <a:r>
              <a:rPr lang="en-GB" sz="4800" dirty="0">
                <a:solidFill>
                  <a:srgbClr val="000000"/>
                </a:solidFill>
                <a:effectLst/>
                <a:latin typeface="Calibri Light" panose="020F0302020204030204" pitchFamily="34" charset="0"/>
                <a:ea typeface="Times New Roman" panose="02020603050405020304" pitchFamily="18" charset="0"/>
              </a:rPr>
              <a:t>/health/The-Role-of-the-Placenta-in-Maternal-Mental-</a:t>
            </a:r>
            <a:r>
              <a:rPr lang="en-GB" sz="4800" dirty="0" err="1">
                <a:solidFill>
                  <a:srgbClr val="000000"/>
                </a:solidFill>
                <a:effectLst/>
                <a:latin typeface="Calibri Light" panose="020F0302020204030204" pitchFamily="34" charset="0"/>
                <a:ea typeface="Times New Roman" panose="02020603050405020304" pitchFamily="18" charset="0"/>
              </a:rPr>
              <a:t>Health.aspx</a:t>
            </a:r>
            <a:r>
              <a:rPr lang="en-GB" sz="4800" dirty="0">
                <a:solidFill>
                  <a:srgbClr val="000000"/>
                </a:solidFill>
                <a:effectLst/>
                <a:latin typeface="Calibri Light" panose="020F0302020204030204" pitchFamily="34" charset="0"/>
                <a:ea typeface="Times New Roman" panose="02020603050405020304" pitchFamily="18" charset="0"/>
              </a:rPr>
              <a:t>. (n.d.).</a:t>
            </a:r>
          </a:p>
          <a:p>
            <a:pPr marL="0" indent="0">
              <a:lnSpc>
                <a:spcPct val="115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www.open.edu</a:t>
            </a:r>
            <a:r>
              <a:rPr lang="en-GB" sz="4800" dirty="0">
                <a:solidFill>
                  <a:srgbClr val="000000"/>
                </a:solidFill>
                <a:effectLst/>
                <a:latin typeface="Calibri Light" panose="020F0302020204030204" pitchFamily="34" charset="0"/>
                <a:ea typeface="Times New Roman" panose="02020603050405020304" pitchFamily="18" charset="0"/>
              </a:rPr>
              <a:t>/</a:t>
            </a:r>
            <a:r>
              <a:rPr lang="en-GB" sz="4800" dirty="0" err="1">
                <a:solidFill>
                  <a:srgbClr val="000000"/>
                </a:solidFill>
                <a:effectLst/>
                <a:latin typeface="Calibri Light" panose="020F0302020204030204" pitchFamily="34" charset="0"/>
                <a:ea typeface="Times New Roman" panose="02020603050405020304" pitchFamily="18" charset="0"/>
              </a:rPr>
              <a:t>openlearncreate</a:t>
            </a:r>
            <a:r>
              <a:rPr lang="en-GB" sz="4800" dirty="0">
                <a:solidFill>
                  <a:srgbClr val="000000"/>
                </a:solidFill>
                <a:effectLst/>
                <a:latin typeface="Calibri Light" panose="020F0302020204030204" pitchFamily="34" charset="0"/>
                <a:ea typeface="Times New Roman" panose="02020603050405020304" pitchFamily="18" charset="0"/>
              </a:rPr>
              <a:t>/mod/</a:t>
            </a:r>
            <a:r>
              <a:rPr lang="en-GB" sz="4800" dirty="0" err="1">
                <a:solidFill>
                  <a:srgbClr val="000000"/>
                </a:solidFill>
                <a:effectLst/>
                <a:latin typeface="Calibri Light" panose="020F0302020204030204" pitchFamily="34" charset="0"/>
                <a:ea typeface="Times New Roman" panose="02020603050405020304" pitchFamily="18" charset="0"/>
              </a:rPr>
              <a:t>oucontent</a:t>
            </a:r>
            <a:r>
              <a:rPr lang="en-GB" sz="4800" dirty="0">
                <a:solidFill>
                  <a:srgbClr val="000000"/>
                </a:solidFill>
                <a:effectLst/>
                <a:latin typeface="Calibri Light" panose="020F0302020204030204" pitchFamily="34" charset="0"/>
                <a:ea typeface="Times New Roman" panose="02020603050405020304" pitchFamily="18" charset="0"/>
              </a:rPr>
              <a:t>/</a:t>
            </a:r>
            <a:r>
              <a:rPr lang="en-GB" sz="4800" dirty="0" err="1">
                <a:solidFill>
                  <a:srgbClr val="000000"/>
                </a:solidFill>
                <a:effectLst/>
                <a:latin typeface="Calibri Light" panose="020F0302020204030204" pitchFamily="34" charset="0"/>
                <a:ea typeface="Times New Roman" panose="02020603050405020304" pitchFamily="18" charset="0"/>
              </a:rPr>
              <a:t>view.php?id</a:t>
            </a:r>
            <a:r>
              <a:rPr lang="en-GB" sz="4800" dirty="0">
                <a:solidFill>
                  <a:srgbClr val="000000"/>
                </a:solidFill>
                <a:effectLst/>
                <a:latin typeface="Calibri Light" panose="020F0302020204030204" pitchFamily="34" charset="0"/>
                <a:ea typeface="Times New Roman" panose="02020603050405020304" pitchFamily="18" charset="0"/>
              </a:rPr>
              <a:t>=146352§ion=2. (n.d.). </a:t>
            </a:r>
            <a:endParaRPr lang="en-GB" sz="4800" dirty="0">
              <a:effectLst/>
              <a:latin typeface="Times New Roman" panose="02020603050405020304" pitchFamily="18" charset="0"/>
              <a:ea typeface="Times New Roman" panose="02020603050405020304" pitchFamily="18" charset="0"/>
            </a:endParaRPr>
          </a:p>
          <a:p>
            <a:pPr marL="0" indent="0">
              <a:lnSpc>
                <a:spcPct val="115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www.researchgate.net</a:t>
            </a:r>
            <a:r>
              <a:rPr lang="en-GB" sz="4800" dirty="0">
                <a:solidFill>
                  <a:srgbClr val="000000"/>
                </a:solidFill>
                <a:effectLst/>
                <a:latin typeface="Calibri Light" panose="020F0302020204030204" pitchFamily="34" charset="0"/>
                <a:ea typeface="Times New Roman" panose="02020603050405020304" pitchFamily="18" charset="0"/>
              </a:rPr>
              <a:t>/figure/Social-inequality-processes-during-school-closure-Economic-structural-digital-and_fig1_354861418. (n.d.). </a:t>
            </a:r>
            <a:endParaRPr lang="en-GB" sz="4800" dirty="0">
              <a:effectLst/>
              <a:latin typeface="Times New Roman" panose="02020603050405020304" pitchFamily="18" charset="0"/>
              <a:ea typeface="Times New Roman" panose="02020603050405020304" pitchFamily="18" charset="0"/>
            </a:endParaRPr>
          </a:p>
          <a:p>
            <a:pPr marL="0" indent="0">
              <a:lnSpc>
                <a:spcPct val="115000"/>
              </a:lnSpc>
              <a:buNone/>
            </a:pPr>
            <a:r>
              <a:rPr lang="en-GB" sz="4800" dirty="0">
                <a:solidFill>
                  <a:srgbClr val="000000"/>
                </a:solidFill>
                <a:effectLst/>
                <a:latin typeface="Calibri Light" panose="020F0302020204030204" pitchFamily="34" charset="0"/>
                <a:ea typeface="Times New Roman" panose="02020603050405020304" pitchFamily="18" charset="0"/>
              </a:rPr>
              <a:t>https://</a:t>
            </a:r>
            <a:r>
              <a:rPr lang="en-GB" sz="4800" dirty="0" err="1">
                <a:solidFill>
                  <a:srgbClr val="000000"/>
                </a:solidFill>
                <a:effectLst/>
                <a:latin typeface="Calibri Light" panose="020F0302020204030204" pitchFamily="34" charset="0"/>
                <a:ea typeface="Times New Roman" panose="02020603050405020304" pitchFamily="18" charset="0"/>
              </a:rPr>
              <a:t>www.youngminds.org.uk</a:t>
            </a:r>
            <a:r>
              <a:rPr lang="en-GB" sz="4800" dirty="0">
                <a:solidFill>
                  <a:srgbClr val="000000"/>
                </a:solidFill>
                <a:effectLst/>
                <a:latin typeface="Calibri Light" panose="020F0302020204030204" pitchFamily="34" charset="0"/>
                <a:ea typeface="Times New Roman" panose="02020603050405020304" pitchFamily="18" charset="0"/>
              </a:rPr>
              <a:t>/professional/resources/understanding-trauma-and-adversity/. (n.d.).</a:t>
            </a:r>
          </a:p>
          <a:p>
            <a:pPr marL="0" indent="0">
              <a:lnSpc>
                <a:spcPct val="115000"/>
              </a:lnSpc>
              <a:buNone/>
            </a:pPr>
            <a:endParaRPr lang="en-GB" sz="3700" dirty="0">
              <a:solidFill>
                <a:srgbClr val="000000"/>
              </a:solidFill>
              <a:latin typeface="Calibri Light" panose="020F0302020204030204" pitchFamily="34" charset="0"/>
              <a:ea typeface="Times New Roman" panose="02020603050405020304" pitchFamily="18" charset="0"/>
            </a:endParaRPr>
          </a:p>
          <a:p>
            <a:pPr marL="0" indent="0">
              <a:lnSpc>
                <a:spcPct val="115000"/>
              </a:lnSpc>
              <a:buNone/>
            </a:pPr>
            <a:endParaRPr lang="en-GB" sz="3700" dirty="0">
              <a:solidFill>
                <a:srgbClr val="000000"/>
              </a:solidFill>
              <a:effectLst/>
              <a:latin typeface="Calibri Light" panose="020F0302020204030204" pitchFamily="34" charset="0"/>
              <a:ea typeface="Times New Roman" panose="02020603050405020304" pitchFamily="18" charset="0"/>
            </a:endParaRPr>
          </a:p>
          <a:p>
            <a:pPr marL="0" indent="0">
              <a:lnSpc>
                <a:spcPct val="115000"/>
              </a:lnSpc>
              <a:buNone/>
            </a:pPr>
            <a:endParaRPr lang="en-GB" sz="3700" dirty="0">
              <a:effectLst/>
              <a:latin typeface="Times New Roman" panose="02020603050405020304" pitchFamily="18" charset="0"/>
              <a:ea typeface="Times New Roman" panose="02020603050405020304" pitchFamily="18" charset="0"/>
            </a:endParaRPr>
          </a:p>
          <a:p>
            <a:pPr>
              <a:lnSpc>
                <a:spcPct val="120000"/>
              </a:lnSpc>
            </a:pPr>
            <a:endParaRPr lang="en-GB" sz="37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0757787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BA49F7-B307-5567-4473-B037A474FB91}"/>
              </a:ext>
            </a:extLst>
          </p:cNvPr>
          <p:cNvSpPr txBox="1"/>
          <p:nvPr/>
        </p:nvSpPr>
        <p:spPr>
          <a:xfrm>
            <a:off x="744828" y="1159244"/>
            <a:ext cx="10702344" cy="4539512"/>
          </a:xfrm>
          <a:prstGeom prst="rect">
            <a:avLst/>
          </a:prstGeom>
          <a:noFill/>
        </p:spPr>
        <p:txBody>
          <a:bodyPr wrap="square">
            <a:spAutoFit/>
          </a:bodyPr>
          <a:lstStyle/>
          <a:p>
            <a:pPr>
              <a:lnSpc>
                <a:spcPct val="115000"/>
              </a:lnSpc>
            </a:pP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Melhuish</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E., et al. (2008). The importance of early intervention.</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Ministry of Education, NZ. (2017).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Te</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Whāriki</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He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Whāriki</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Mātauranga</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mō</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ngā</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Mokopuna o Aotearoa.</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Montessori, M. (1912). The Montessori Method.</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National Scientific Council on the Developing Child. (2010). Early Experiences Can Alter Gene Expression and Brain Development.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O’Donnell, K., et al. (2014). Prenatal stress and child outcomes.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Pavlovic, J., &amp; Sims, M. (2020). Role of early years practitioners.</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Piaget, J. (1952). The Origins of Intelligence in Children.</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Rogoff, B. (2003). The Cultural Nature of Human Development.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Shonkoff, J. P., &amp; Phillips, D. A. (2000). From Neurons to Neighbourhoods: The Science of Early Childhood Development.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Shonkoff, J. P., &amp; Phillips, D. A. (2000). From Neurons to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Neighborhoods</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The Science of Early Childhood Development.</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Shonkoff, J. P., et al. (2012). The lifelong effects of early childhood adversity and toxic stress.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Pediatrics</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a:t>
            </a: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Singer, D. G., &amp; Singer, J. L. (2005). Imagination and Play in the Electronic Age.</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Stewart, D. E., &amp; </a:t>
            </a: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Vigod</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S. N. (2016). Risk factors for postpartum depression.</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Team Around the Family (TAF) approach. </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UNICEF. (2017). Early Moments Matter for Every Child.</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UNICEF. (2017). Early Moments Matter for Every Child.</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Vygotsky, L. S. (1978). Mind in Society.</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Whalley, M. (2017). Involving parents in early years education.</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Whitebread</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D. (2012). Developmental Psychology and Early Childhood Education.</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r>
              <a:rPr lang="en-GB" sz="1200" kern="100" dirty="0" err="1">
                <a:effectLst/>
                <a:latin typeface="Calibri Light" panose="020F0302020204030204" pitchFamily="34" charset="0"/>
                <a:ea typeface="Calibri" panose="020F0502020204030204" pitchFamily="34" charset="0"/>
                <a:cs typeface="Times New Roman" panose="02020603050405020304" pitchFamily="18" charset="0"/>
              </a:rPr>
              <a:t>Zeanah</a:t>
            </a:r>
            <a:r>
              <a:rPr lang="en-GB" sz="1200" kern="100" dirty="0">
                <a:effectLst/>
                <a:latin typeface="Calibri Light" panose="020F0302020204030204" pitchFamily="34" charset="0"/>
                <a:ea typeface="Calibri" panose="020F0502020204030204" pitchFamily="34" charset="0"/>
                <a:cs typeface="Times New Roman" panose="02020603050405020304" pitchFamily="18" charset="0"/>
              </a:rPr>
              <a:t>, C. H., et al. (2011). Handbook of Infant Mental Health.</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pP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24730677"/>
      </p:ext>
    </p:extLst>
  </p:cSld>
  <p:clrMapOvr>
    <a:masterClrMapping/>
  </p:clrMapOvr>
</p:sld>
</file>

<file path=ppt/theme/theme1.xml><?xml version="1.0" encoding="utf-8"?>
<a:theme xmlns:a="http://schemas.openxmlformats.org/drawingml/2006/main" name="ChronicleVTI">
  <a:themeElements>
    <a:clrScheme name="AnalogousFromLightSeedLeftStep">
      <a:dk1>
        <a:srgbClr val="000000"/>
      </a:dk1>
      <a:lt1>
        <a:srgbClr val="FFFFFF"/>
      </a:lt1>
      <a:dk2>
        <a:srgbClr val="213B33"/>
      </a:dk2>
      <a:lt2>
        <a:srgbClr val="E8E3E2"/>
      </a:lt2>
      <a:accent1>
        <a:srgbClr val="4EAFBA"/>
      </a:accent1>
      <a:accent2>
        <a:srgbClr val="4DB392"/>
      </a:accent2>
      <a:accent3>
        <a:srgbClr val="4FB369"/>
      </a:accent3>
      <a:accent4>
        <a:srgbClr val="5DB54E"/>
      </a:accent4>
      <a:accent5>
        <a:srgbClr val="89AA5D"/>
      </a:accent5>
      <a:accent6>
        <a:srgbClr val="A3A546"/>
      </a:accent6>
      <a:hlink>
        <a:srgbClr val="AE7069"/>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373</TotalTime>
  <Words>4410</Words>
  <Application>Microsoft Macintosh PowerPoint</Application>
  <PresentationFormat>Widescreen</PresentationFormat>
  <Paragraphs>173</Paragraphs>
  <Slides>24</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Calibri Light</vt:lpstr>
      <vt:lpstr>Calisto MT</vt:lpstr>
      <vt:lpstr>Roboto</vt:lpstr>
      <vt:lpstr>Times New Roman</vt:lpstr>
      <vt:lpstr>Univers Condensed</vt:lpstr>
      <vt:lpstr>ChronicleVTI</vt:lpstr>
      <vt:lpstr>  The first 100 days</vt:lpstr>
      <vt:lpstr>PowerPoint Presentation</vt:lpstr>
      <vt:lpstr>PowerPoint Presentation</vt:lpstr>
      <vt:lpstr>PowerPoint Presentation</vt:lpstr>
      <vt:lpstr>PowerPoint Presentation</vt:lpstr>
      <vt:lpstr>PowerPoint Presentation</vt:lpstr>
      <vt:lpstr>PowerPoint Presentation</vt:lpstr>
      <vt:lpstr>The role of the early years practitioner</vt:lpstr>
      <vt:lpstr>Importance of effective partnership working</vt:lpstr>
      <vt:lpstr>MATERNAL FACTORS IMPACTING DEVELOPMENT</vt:lpstr>
      <vt:lpstr>Support offered by early years practitioners</vt:lpstr>
      <vt:lpstr>Challenges in providing high quality care</vt:lpstr>
      <vt:lpstr>PowerPoint Presentation</vt:lpstr>
      <vt:lpstr>PowerPoint Presentation</vt:lpstr>
      <vt:lpstr>PowerPoint Presentation</vt:lpstr>
      <vt:lpstr>Interactive play</vt:lpstr>
      <vt:lpstr>Shared reaDing</vt:lpstr>
      <vt:lpstr>Te Whariki and Montessori approaches</vt:lpstr>
      <vt:lpstr>PowerPoint Presentation</vt:lpstr>
      <vt:lpstr>PowerPoint Presentation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The first 100 days</dc:title>
  <dc:creator>Gwawr Lewis</dc:creator>
  <cp:lastModifiedBy>Gwawr Lewis</cp:lastModifiedBy>
  <cp:revision>1</cp:revision>
  <dcterms:created xsi:type="dcterms:W3CDTF">2025-01-19T16:16:46Z</dcterms:created>
  <dcterms:modified xsi:type="dcterms:W3CDTF">2025-01-19T22:30:14Z</dcterms:modified>
</cp:coreProperties>
</file>