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9" r:id="rId1"/>
  </p:sldMasterIdLst>
  <p:sldIdLst>
    <p:sldId id="256" r:id="rId2"/>
    <p:sldId id="264" r:id="rId3"/>
    <p:sldId id="258" r:id="rId4"/>
    <p:sldId id="263" r:id="rId5"/>
    <p:sldId id="259" r:id="rId6"/>
    <p:sldId id="260" r:id="rId7"/>
    <p:sldId id="262" r:id="rId8"/>
    <p:sldId id="261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F11014-C346-493D-80A6-FD72C01C4B97}" v="1987" dt="2023-03-12T21:37:04.504"/>
    <p1510:client id="{62180F8A-9CA5-FC36-1FB5-B76506CFDBDB}" v="527" dt="2023-03-12T23:24:08.080"/>
    <p1510:client id="{97A3D2F8-B861-8538-D953-7DD4123905E4}" v="1" dt="2023-03-12T22:19:55.771"/>
    <p1510:client id="{C93B38A1-A19A-93FF-6C69-0B521958449E}" v="208" dt="2023-03-12T22:17:49.7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ableStyles" Target="tableStyle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489EC7-18D1-4267-B29F-3E150964D7E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</dgm:pt>
    <dgm:pt modelId="{2DA8AC62-4B2A-4062-8431-5F307EA29DEC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Approximate number of live listings: 1.7B</a:t>
          </a:r>
        </a:p>
      </dgm:t>
    </dgm:pt>
    <dgm:pt modelId="{2901C026-B215-41DB-B125-66AFB2185E2F}" type="parTrans" cxnId="{5CE7ACF1-EFFF-43CE-BB02-A8472F2C18A6}">
      <dgm:prSet/>
      <dgm:spPr/>
    </dgm:pt>
    <dgm:pt modelId="{25270AEA-ABED-47B2-A4A8-3B42C8DCE531}" type="sibTrans" cxnId="{5CE7ACF1-EFFF-43CE-BB02-A8472F2C18A6}">
      <dgm:prSet/>
      <dgm:spPr/>
      <dgm:t>
        <a:bodyPr/>
        <a:lstStyle/>
        <a:p>
          <a:endParaRPr lang="en-US"/>
        </a:p>
      </dgm:t>
    </dgm:pt>
    <dgm:pt modelId="{CF7BCDA6-B2B6-4F9D-806B-8D2132F93335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Active buyers worldwide: 134M</a:t>
          </a:r>
        </a:p>
      </dgm:t>
    </dgm:pt>
    <dgm:pt modelId="{E03FDE7C-0BA2-41C3-9202-4741B3696F32}" type="parTrans" cxnId="{710DD0E0-8D8A-4866-AC2E-FC62EDCAC3F9}">
      <dgm:prSet/>
      <dgm:spPr/>
    </dgm:pt>
    <dgm:pt modelId="{527A3441-DB16-4091-AD85-7E26C69295CA}" type="sibTrans" cxnId="{710DD0E0-8D8A-4866-AC2E-FC62EDCAC3F9}">
      <dgm:prSet/>
      <dgm:spPr/>
      <dgm:t>
        <a:bodyPr/>
        <a:lstStyle/>
        <a:p>
          <a:endParaRPr lang="en-US"/>
        </a:p>
      </dgm:t>
    </dgm:pt>
    <dgm:pt modelId="{171F49E6-6148-44FA-93B6-1C36A1ED620A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Markets worldwide: 190</a:t>
          </a:r>
        </a:p>
      </dgm:t>
    </dgm:pt>
    <dgm:pt modelId="{2C903AF3-C852-4C4C-A0CC-CF515907D770}" type="parTrans" cxnId="{E5201FF9-0770-4774-80A4-5DBE576CE14E}">
      <dgm:prSet/>
      <dgm:spPr/>
    </dgm:pt>
    <dgm:pt modelId="{AB70B10F-2152-457E-A979-8035D7AC7F38}" type="sibTrans" cxnId="{E5201FF9-0770-4774-80A4-5DBE576CE14E}">
      <dgm:prSet/>
      <dgm:spPr/>
      <dgm:t>
        <a:bodyPr/>
        <a:lstStyle/>
        <a:p>
          <a:endParaRPr lang="en-US"/>
        </a:p>
      </dgm:t>
    </dgm:pt>
    <dgm:pt modelId="{ABC94DC9-638D-4940-B3D7-FD875C056EA5}" type="pres">
      <dgm:prSet presAssocID="{D3489EC7-18D1-4267-B29F-3E150964D7E4}" presName="linear" presStyleCnt="0">
        <dgm:presLayoutVars>
          <dgm:animLvl val="lvl"/>
          <dgm:resizeHandles val="exact"/>
        </dgm:presLayoutVars>
      </dgm:prSet>
      <dgm:spPr/>
    </dgm:pt>
    <dgm:pt modelId="{ABE39B2B-AD5C-402A-8911-7C6BCCEA06DB}" type="pres">
      <dgm:prSet presAssocID="{2DA8AC62-4B2A-4062-8431-5F307EA29DE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3272D2D-F796-4421-B46B-DEF517804A4E}" type="pres">
      <dgm:prSet presAssocID="{25270AEA-ABED-47B2-A4A8-3B42C8DCE531}" presName="spacer" presStyleCnt="0"/>
      <dgm:spPr/>
    </dgm:pt>
    <dgm:pt modelId="{0C216A0D-B5D0-4B0E-ADBB-821F9C8443DD}" type="pres">
      <dgm:prSet presAssocID="{CF7BCDA6-B2B6-4F9D-806B-8D2132F9333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D91DDE5-A4EE-4E45-AECC-A56E3155C439}" type="pres">
      <dgm:prSet presAssocID="{527A3441-DB16-4091-AD85-7E26C69295CA}" presName="spacer" presStyleCnt="0"/>
      <dgm:spPr/>
    </dgm:pt>
    <dgm:pt modelId="{1D5ED087-7519-441D-B780-49543F0D77A2}" type="pres">
      <dgm:prSet presAssocID="{171F49E6-6148-44FA-93B6-1C36A1ED620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A4970D-6161-413C-A237-17F03E945F11}" type="presOf" srcId="{171F49E6-6148-44FA-93B6-1C36A1ED620A}" destId="{1D5ED087-7519-441D-B780-49543F0D77A2}" srcOrd="0" destOrd="0" presId="urn:microsoft.com/office/officeart/2005/8/layout/vList2"/>
    <dgm:cxn modelId="{DFC69614-8541-469B-81C0-30FFE6CF4EE2}" type="presOf" srcId="{2DA8AC62-4B2A-4062-8431-5F307EA29DEC}" destId="{ABE39B2B-AD5C-402A-8911-7C6BCCEA06DB}" srcOrd="0" destOrd="0" presId="urn:microsoft.com/office/officeart/2005/8/layout/vList2"/>
    <dgm:cxn modelId="{707FAF34-ABBF-4203-BD6C-9A89A6D990F7}" type="presOf" srcId="{CF7BCDA6-B2B6-4F9D-806B-8D2132F93335}" destId="{0C216A0D-B5D0-4B0E-ADBB-821F9C8443DD}" srcOrd="0" destOrd="0" presId="urn:microsoft.com/office/officeart/2005/8/layout/vList2"/>
    <dgm:cxn modelId="{937D1C8E-E7CC-4B5A-A6A2-ECB2E30886BB}" type="presOf" srcId="{D3489EC7-18D1-4267-B29F-3E150964D7E4}" destId="{ABC94DC9-638D-4940-B3D7-FD875C056EA5}" srcOrd="0" destOrd="0" presId="urn:microsoft.com/office/officeart/2005/8/layout/vList2"/>
    <dgm:cxn modelId="{710DD0E0-8D8A-4866-AC2E-FC62EDCAC3F9}" srcId="{D3489EC7-18D1-4267-B29F-3E150964D7E4}" destId="{CF7BCDA6-B2B6-4F9D-806B-8D2132F93335}" srcOrd="1" destOrd="0" parTransId="{E03FDE7C-0BA2-41C3-9202-4741B3696F32}" sibTransId="{527A3441-DB16-4091-AD85-7E26C69295CA}"/>
    <dgm:cxn modelId="{5CE7ACF1-EFFF-43CE-BB02-A8472F2C18A6}" srcId="{D3489EC7-18D1-4267-B29F-3E150964D7E4}" destId="{2DA8AC62-4B2A-4062-8431-5F307EA29DEC}" srcOrd="0" destOrd="0" parTransId="{2901C026-B215-41DB-B125-66AFB2185E2F}" sibTransId="{25270AEA-ABED-47B2-A4A8-3B42C8DCE531}"/>
    <dgm:cxn modelId="{E5201FF9-0770-4774-80A4-5DBE576CE14E}" srcId="{D3489EC7-18D1-4267-B29F-3E150964D7E4}" destId="{171F49E6-6148-44FA-93B6-1C36A1ED620A}" srcOrd="2" destOrd="0" parTransId="{2C903AF3-C852-4C4C-A0CC-CF515907D770}" sibTransId="{AB70B10F-2152-457E-A979-8035D7AC7F38}"/>
    <dgm:cxn modelId="{3D50DEF0-7CF8-4585-A1B5-4679C20A1C5A}" type="presParOf" srcId="{ABC94DC9-638D-4940-B3D7-FD875C056EA5}" destId="{ABE39B2B-AD5C-402A-8911-7C6BCCEA06DB}" srcOrd="0" destOrd="0" presId="urn:microsoft.com/office/officeart/2005/8/layout/vList2"/>
    <dgm:cxn modelId="{917B5E78-CB8A-4490-A437-DDD97080BD15}" type="presParOf" srcId="{ABC94DC9-638D-4940-B3D7-FD875C056EA5}" destId="{53272D2D-F796-4421-B46B-DEF517804A4E}" srcOrd="1" destOrd="0" presId="urn:microsoft.com/office/officeart/2005/8/layout/vList2"/>
    <dgm:cxn modelId="{CFE5AB6A-FDEB-41CF-91EE-1B8C2645DD65}" type="presParOf" srcId="{ABC94DC9-638D-4940-B3D7-FD875C056EA5}" destId="{0C216A0D-B5D0-4B0E-ADBB-821F9C8443DD}" srcOrd="2" destOrd="0" presId="urn:microsoft.com/office/officeart/2005/8/layout/vList2"/>
    <dgm:cxn modelId="{1997E99F-57B1-4F72-B063-30E88969D097}" type="presParOf" srcId="{ABC94DC9-638D-4940-B3D7-FD875C056EA5}" destId="{9D91DDE5-A4EE-4E45-AECC-A56E3155C439}" srcOrd="3" destOrd="0" presId="urn:microsoft.com/office/officeart/2005/8/layout/vList2"/>
    <dgm:cxn modelId="{EBC5CE2D-BB9B-47D7-919E-D4026CB11E51}" type="presParOf" srcId="{ABC94DC9-638D-4940-B3D7-FD875C056EA5}" destId="{1D5ED087-7519-441D-B780-49543F0D77A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131C7C-9082-4CA4-9C35-62122C42986B}" type="doc">
      <dgm:prSet loTypeId="urn:microsoft.com/office/officeart/2008/layout/LinedLis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CAB489BF-F0F4-4B59-B73E-79CBF27C142E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Ebay Inc is multinational e-commerce company based in San Jose, California, USA.</a:t>
          </a:r>
        </a:p>
      </dgm:t>
    </dgm:pt>
    <dgm:pt modelId="{13EA6A4C-6DEC-4147-947A-CA41947890F0}" type="parTrans" cxnId="{0BA52491-F000-4D99-8EA1-74B2B4FF27AE}">
      <dgm:prSet/>
      <dgm:spPr/>
      <dgm:t>
        <a:bodyPr/>
        <a:lstStyle/>
        <a:p>
          <a:endParaRPr lang="en-US"/>
        </a:p>
      </dgm:t>
    </dgm:pt>
    <dgm:pt modelId="{302CD4A0-59BB-4FFE-AFEC-02CF527D59F7}" type="sibTrans" cxnId="{0BA52491-F000-4D99-8EA1-74B2B4FF27AE}">
      <dgm:prSet/>
      <dgm:spPr/>
      <dgm:t>
        <a:bodyPr/>
        <a:lstStyle/>
        <a:p>
          <a:endParaRPr lang="en-US"/>
        </a:p>
      </dgm:t>
    </dgm:pt>
    <dgm:pt modelId="{6CD2F16F-672E-4A3D-8AFA-4341A0E37579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Facilitates consumer-to-consumer and business-to-consumer sales on its platform. </a:t>
          </a:r>
        </a:p>
      </dgm:t>
    </dgm:pt>
    <dgm:pt modelId="{6B07669E-2124-4F0E-BF5C-BC343F940C0B}" type="parTrans" cxnId="{D9EF791B-A2D7-484F-B828-A0AC38D6E474}">
      <dgm:prSet/>
      <dgm:spPr/>
      <dgm:t>
        <a:bodyPr/>
        <a:lstStyle/>
        <a:p>
          <a:endParaRPr lang="en-US"/>
        </a:p>
      </dgm:t>
    </dgm:pt>
    <dgm:pt modelId="{ED264E0E-CADA-4EDA-B024-15BA089D1E6F}" type="sibTrans" cxnId="{D9EF791B-A2D7-484F-B828-A0AC38D6E474}">
      <dgm:prSet/>
      <dgm:spPr/>
      <dgm:t>
        <a:bodyPr/>
        <a:lstStyle/>
        <a:p>
          <a:endParaRPr lang="en-US"/>
        </a:p>
      </dgm:t>
    </dgm:pt>
    <dgm:pt modelId="{EBDC078B-3C59-46CA-BED8-A18AB12E9F6A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USP: Auction style online sale.</a:t>
          </a:r>
        </a:p>
      </dgm:t>
    </dgm:pt>
    <dgm:pt modelId="{CD80D589-E0D6-4278-A9F6-4ECC45A09A69}" type="parTrans" cxnId="{C2D37180-3125-40F4-86C6-11881EC6F5F7}">
      <dgm:prSet/>
      <dgm:spPr/>
      <dgm:t>
        <a:bodyPr/>
        <a:lstStyle/>
        <a:p>
          <a:endParaRPr lang="en-US"/>
        </a:p>
      </dgm:t>
    </dgm:pt>
    <dgm:pt modelId="{883C9AA3-DEA2-4A4E-BD9F-8E6262B434E0}" type="sibTrans" cxnId="{C2D37180-3125-40F4-86C6-11881EC6F5F7}">
      <dgm:prSet/>
      <dgm:spPr/>
      <dgm:t>
        <a:bodyPr/>
        <a:lstStyle/>
        <a:p>
          <a:endParaRPr lang="en-US"/>
        </a:p>
      </dgm:t>
    </dgm:pt>
    <dgm:pt modelId="{A5EA89B9-FC66-40EA-94D0-CF40ED855C29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In 2022 the number of employees was 11,200 worldwide.</a:t>
          </a:r>
        </a:p>
      </dgm:t>
    </dgm:pt>
    <dgm:pt modelId="{AB9FD131-3B71-41BE-AC86-7B2FA8344732}" type="parTrans" cxnId="{353CB500-B66F-44BB-9F68-E074B3B5E75F}">
      <dgm:prSet/>
      <dgm:spPr/>
      <dgm:t>
        <a:bodyPr/>
        <a:lstStyle/>
        <a:p>
          <a:endParaRPr lang="en-US"/>
        </a:p>
      </dgm:t>
    </dgm:pt>
    <dgm:pt modelId="{0BAD1F31-D2BE-4668-A4B6-95F9A92A271D}" type="sibTrans" cxnId="{353CB500-B66F-44BB-9F68-E074B3B5E75F}">
      <dgm:prSet/>
      <dgm:spPr/>
      <dgm:t>
        <a:bodyPr/>
        <a:lstStyle/>
        <a:p>
          <a:endParaRPr lang="en-US"/>
        </a:p>
      </dgm:t>
    </dgm:pt>
    <dgm:pt modelId="{37888E7B-306E-473D-AD01-C77B63F4AC42}" type="pres">
      <dgm:prSet presAssocID="{EB131C7C-9082-4CA4-9C35-62122C42986B}" presName="vert0" presStyleCnt="0">
        <dgm:presLayoutVars>
          <dgm:dir/>
          <dgm:animOne val="branch"/>
          <dgm:animLvl val="lvl"/>
        </dgm:presLayoutVars>
      </dgm:prSet>
      <dgm:spPr/>
    </dgm:pt>
    <dgm:pt modelId="{EC3960B2-A0F9-4577-B92B-34D3B43F38FC}" type="pres">
      <dgm:prSet presAssocID="{CAB489BF-F0F4-4B59-B73E-79CBF27C142E}" presName="thickLine" presStyleLbl="alignNode1" presStyleIdx="0" presStyleCnt="4"/>
      <dgm:spPr/>
    </dgm:pt>
    <dgm:pt modelId="{33B5079F-E33D-49FB-A163-48F61F4BA67D}" type="pres">
      <dgm:prSet presAssocID="{CAB489BF-F0F4-4B59-B73E-79CBF27C142E}" presName="horz1" presStyleCnt="0"/>
      <dgm:spPr/>
    </dgm:pt>
    <dgm:pt modelId="{9911E15B-9D03-403A-AFE5-F83727697028}" type="pres">
      <dgm:prSet presAssocID="{CAB489BF-F0F4-4B59-B73E-79CBF27C142E}" presName="tx1" presStyleLbl="revTx" presStyleIdx="0" presStyleCnt="4"/>
      <dgm:spPr/>
    </dgm:pt>
    <dgm:pt modelId="{A0173E7E-821A-4ED8-A2A5-BB9AF318DA84}" type="pres">
      <dgm:prSet presAssocID="{CAB489BF-F0F4-4B59-B73E-79CBF27C142E}" presName="vert1" presStyleCnt="0"/>
      <dgm:spPr/>
    </dgm:pt>
    <dgm:pt modelId="{2652A487-6B21-4540-8EBA-51EC257A9B96}" type="pres">
      <dgm:prSet presAssocID="{6CD2F16F-672E-4A3D-8AFA-4341A0E37579}" presName="thickLine" presStyleLbl="alignNode1" presStyleIdx="1" presStyleCnt="4"/>
      <dgm:spPr/>
    </dgm:pt>
    <dgm:pt modelId="{7F9C8D24-1F7F-41B1-8D38-4484C7EEC2AF}" type="pres">
      <dgm:prSet presAssocID="{6CD2F16F-672E-4A3D-8AFA-4341A0E37579}" presName="horz1" presStyleCnt="0"/>
      <dgm:spPr/>
    </dgm:pt>
    <dgm:pt modelId="{4B81241E-80C2-419A-8229-97603CA81502}" type="pres">
      <dgm:prSet presAssocID="{6CD2F16F-672E-4A3D-8AFA-4341A0E37579}" presName="tx1" presStyleLbl="revTx" presStyleIdx="1" presStyleCnt="4"/>
      <dgm:spPr/>
    </dgm:pt>
    <dgm:pt modelId="{6D9C9E2D-A553-4ED9-BE8C-6CAD1A9A46F3}" type="pres">
      <dgm:prSet presAssocID="{6CD2F16F-672E-4A3D-8AFA-4341A0E37579}" presName="vert1" presStyleCnt="0"/>
      <dgm:spPr/>
    </dgm:pt>
    <dgm:pt modelId="{A1C9773D-AFA0-41C1-B34B-7CAA77D13DDA}" type="pres">
      <dgm:prSet presAssocID="{EBDC078B-3C59-46CA-BED8-A18AB12E9F6A}" presName="thickLine" presStyleLbl="alignNode1" presStyleIdx="2" presStyleCnt="4"/>
      <dgm:spPr/>
    </dgm:pt>
    <dgm:pt modelId="{6E13F39B-2D5E-44AF-A275-C1D648B7BF8F}" type="pres">
      <dgm:prSet presAssocID="{EBDC078B-3C59-46CA-BED8-A18AB12E9F6A}" presName="horz1" presStyleCnt="0"/>
      <dgm:spPr/>
    </dgm:pt>
    <dgm:pt modelId="{D6BFEFC7-E135-488D-9196-F7700A82BAEF}" type="pres">
      <dgm:prSet presAssocID="{EBDC078B-3C59-46CA-BED8-A18AB12E9F6A}" presName="tx1" presStyleLbl="revTx" presStyleIdx="2" presStyleCnt="4"/>
      <dgm:spPr/>
    </dgm:pt>
    <dgm:pt modelId="{9DA3B2F7-5249-4298-8905-C24D0AFA1A5A}" type="pres">
      <dgm:prSet presAssocID="{EBDC078B-3C59-46CA-BED8-A18AB12E9F6A}" presName="vert1" presStyleCnt="0"/>
      <dgm:spPr/>
    </dgm:pt>
    <dgm:pt modelId="{963E6986-A11E-4BA6-A9DC-600EAAB13EF9}" type="pres">
      <dgm:prSet presAssocID="{A5EA89B9-FC66-40EA-94D0-CF40ED855C29}" presName="thickLine" presStyleLbl="alignNode1" presStyleIdx="3" presStyleCnt="4"/>
      <dgm:spPr/>
    </dgm:pt>
    <dgm:pt modelId="{D6C78835-9D3B-4598-B0F3-0AF62D266C2D}" type="pres">
      <dgm:prSet presAssocID="{A5EA89B9-FC66-40EA-94D0-CF40ED855C29}" presName="horz1" presStyleCnt="0"/>
      <dgm:spPr/>
    </dgm:pt>
    <dgm:pt modelId="{8B152C16-C270-4E28-8134-F5A9B18D55C8}" type="pres">
      <dgm:prSet presAssocID="{A5EA89B9-FC66-40EA-94D0-CF40ED855C29}" presName="tx1" presStyleLbl="revTx" presStyleIdx="3" presStyleCnt="4"/>
      <dgm:spPr/>
    </dgm:pt>
    <dgm:pt modelId="{6C3EA9EA-2B46-411F-9CE0-561AB2F94867}" type="pres">
      <dgm:prSet presAssocID="{A5EA89B9-FC66-40EA-94D0-CF40ED855C29}" presName="vert1" presStyleCnt="0"/>
      <dgm:spPr/>
    </dgm:pt>
  </dgm:ptLst>
  <dgm:cxnLst>
    <dgm:cxn modelId="{353CB500-B66F-44BB-9F68-E074B3B5E75F}" srcId="{EB131C7C-9082-4CA4-9C35-62122C42986B}" destId="{A5EA89B9-FC66-40EA-94D0-CF40ED855C29}" srcOrd="3" destOrd="0" parTransId="{AB9FD131-3B71-41BE-AC86-7B2FA8344732}" sibTransId="{0BAD1F31-D2BE-4668-A4B6-95F9A92A271D}"/>
    <dgm:cxn modelId="{C7E4440C-A70B-4FDA-8D5B-AC50CEF2357A}" type="presOf" srcId="{6CD2F16F-672E-4A3D-8AFA-4341A0E37579}" destId="{4B81241E-80C2-419A-8229-97603CA81502}" srcOrd="0" destOrd="0" presId="urn:microsoft.com/office/officeart/2008/layout/LinedList"/>
    <dgm:cxn modelId="{D9EF791B-A2D7-484F-B828-A0AC38D6E474}" srcId="{EB131C7C-9082-4CA4-9C35-62122C42986B}" destId="{6CD2F16F-672E-4A3D-8AFA-4341A0E37579}" srcOrd="1" destOrd="0" parTransId="{6B07669E-2124-4F0E-BF5C-BC343F940C0B}" sibTransId="{ED264E0E-CADA-4EDA-B024-15BA089D1E6F}"/>
    <dgm:cxn modelId="{CBCC345D-E144-438C-8620-D8B55B459BF0}" type="presOf" srcId="{EB131C7C-9082-4CA4-9C35-62122C42986B}" destId="{37888E7B-306E-473D-AD01-C77B63F4AC42}" srcOrd="0" destOrd="0" presId="urn:microsoft.com/office/officeart/2008/layout/LinedList"/>
    <dgm:cxn modelId="{C2D37180-3125-40F4-86C6-11881EC6F5F7}" srcId="{EB131C7C-9082-4CA4-9C35-62122C42986B}" destId="{EBDC078B-3C59-46CA-BED8-A18AB12E9F6A}" srcOrd="2" destOrd="0" parTransId="{CD80D589-E0D6-4278-A9F6-4ECC45A09A69}" sibTransId="{883C9AA3-DEA2-4A4E-BD9F-8E6262B434E0}"/>
    <dgm:cxn modelId="{0BA52491-F000-4D99-8EA1-74B2B4FF27AE}" srcId="{EB131C7C-9082-4CA4-9C35-62122C42986B}" destId="{CAB489BF-F0F4-4B59-B73E-79CBF27C142E}" srcOrd="0" destOrd="0" parTransId="{13EA6A4C-6DEC-4147-947A-CA41947890F0}" sibTransId="{302CD4A0-59BB-4FFE-AFEC-02CF527D59F7}"/>
    <dgm:cxn modelId="{183511BE-4C48-4F91-A040-FC34278792C8}" type="presOf" srcId="{CAB489BF-F0F4-4B59-B73E-79CBF27C142E}" destId="{9911E15B-9D03-403A-AFE5-F83727697028}" srcOrd="0" destOrd="0" presId="urn:microsoft.com/office/officeart/2008/layout/LinedList"/>
    <dgm:cxn modelId="{CE5EF9C2-5858-4A4C-B24C-4AB661E110C4}" type="presOf" srcId="{A5EA89B9-FC66-40EA-94D0-CF40ED855C29}" destId="{8B152C16-C270-4E28-8134-F5A9B18D55C8}" srcOrd="0" destOrd="0" presId="urn:microsoft.com/office/officeart/2008/layout/LinedList"/>
    <dgm:cxn modelId="{959697DC-50F2-461B-B9BA-FD64B6FDA5D3}" type="presOf" srcId="{EBDC078B-3C59-46CA-BED8-A18AB12E9F6A}" destId="{D6BFEFC7-E135-488D-9196-F7700A82BAEF}" srcOrd="0" destOrd="0" presId="urn:microsoft.com/office/officeart/2008/layout/LinedList"/>
    <dgm:cxn modelId="{AC6EB612-3FDF-4D5E-9237-65308E727EFC}" type="presParOf" srcId="{37888E7B-306E-473D-AD01-C77B63F4AC42}" destId="{EC3960B2-A0F9-4577-B92B-34D3B43F38FC}" srcOrd="0" destOrd="0" presId="urn:microsoft.com/office/officeart/2008/layout/LinedList"/>
    <dgm:cxn modelId="{1FD72CC4-7468-413E-8C82-E14BFC42602A}" type="presParOf" srcId="{37888E7B-306E-473D-AD01-C77B63F4AC42}" destId="{33B5079F-E33D-49FB-A163-48F61F4BA67D}" srcOrd="1" destOrd="0" presId="urn:microsoft.com/office/officeart/2008/layout/LinedList"/>
    <dgm:cxn modelId="{0077C901-0CAF-48AF-A266-D67F6CFF9808}" type="presParOf" srcId="{33B5079F-E33D-49FB-A163-48F61F4BA67D}" destId="{9911E15B-9D03-403A-AFE5-F83727697028}" srcOrd="0" destOrd="0" presId="urn:microsoft.com/office/officeart/2008/layout/LinedList"/>
    <dgm:cxn modelId="{3C7DA1AA-F2F3-4C23-94AC-9D95C483E4D7}" type="presParOf" srcId="{33B5079F-E33D-49FB-A163-48F61F4BA67D}" destId="{A0173E7E-821A-4ED8-A2A5-BB9AF318DA84}" srcOrd="1" destOrd="0" presId="urn:microsoft.com/office/officeart/2008/layout/LinedList"/>
    <dgm:cxn modelId="{78F1C4DF-D2C8-4136-BF60-D6A41E158D27}" type="presParOf" srcId="{37888E7B-306E-473D-AD01-C77B63F4AC42}" destId="{2652A487-6B21-4540-8EBA-51EC257A9B96}" srcOrd="2" destOrd="0" presId="urn:microsoft.com/office/officeart/2008/layout/LinedList"/>
    <dgm:cxn modelId="{20991C35-F54A-4708-892C-3F5D684D87F6}" type="presParOf" srcId="{37888E7B-306E-473D-AD01-C77B63F4AC42}" destId="{7F9C8D24-1F7F-41B1-8D38-4484C7EEC2AF}" srcOrd="3" destOrd="0" presId="urn:microsoft.com/office/officeart/2008/layout/LinedList"/>
    <dgm:cxn modelId="{F4873FD2-2A6E-4C05-870E-A37793DD04E8}" type="presParOf" srcId="{7F9C8D24-1F7F-41B1-8D38-4484C7EEC2AF}" destId="{4B81241E-80C2-419A-8229-97603CA81502}" srcOrd="0" destOrd="0" presId="urn:microsoft.com/office/officeart/2008/layout/LinedList"/>
    <dgm:cxn modelId="{F5FC3DC7-BB67-4164-A223-AC5DDE6C82B0}" type="presParOf" srcId="{7F9C8D24-1F7F-41B1-8D38-4484C7EEC2AF}" destId="{6D9C9E2D-A553-4ED9-BE8C-6CAD1A9A46F3}" srcOrd="1" destOrd="0" presId="urn:microsoft.com/office/officeart/2008/layout/LinedList"/>
    <dgm:cxn modelId="{E465EFD9-5E98-47FB-AF1D-6E7BC035E707}" type="presParOf" srcId="{37888E7B-306E-473D-AD01-C77B63F4AC42}" destId="{A1C9773D-AFA0-41C1-B34B-7CAA77D13DDA}" srcOrd="4" destOrd="0" presId="urn:microsoft.com/office/officeart/2008/layout/LinedList"/>
    <dgm:cxn modelId="{7B62973E-158F-4E6B-B282-CFF20B499FA9}" type="presParOf" srcId="{37888E7B-306E-473D-AD01-C77B63F4AC42}" destId="{6E13F39B-2D5E-44AF-A275-C1D648B7BF8F}" srcOrd="5" destOrd="0" presId="urn:microsoft.com/office/officeart/2008/layout/LinedList"/>
    <dgm:cxn modelId="{76E3C28C-8101-4686-8DE2-0BDC23E936C7}" type="presParOf" srcId="{6E13F39B-2D5E-44AF-A275-C1D648B7BF8F}" destId="{D6BFEFC7-E135-488D-9196-F7700A82BAEF}" srcOrd="0" destOrd="0" presId="urn:microsoft.com/office/officeart/2008/layout/LinedList"/>
    <dgm:cxn modelId="{DBD2096A-C2C6-495C-AEE6-C2F79711F818}" type="presParOf" srcId="{6E13F39B-2D5E-44AF-A275-C1D648B7BF8F}" destId="{9DA3B2F7-5249-4298-8905-C24D0AFA1A5A}" srcOrd="1" destOrd="0" presId="urn:microsoft.com/office/officeart/2008/layout/LinedList"/>
    <dgm:cxn modelId="{11AC48A6-6813-41FC-9F11-09DCC9DD0E2B}" type="presParOf" srcId="{37888E7B-306E-473D-AD01-C77B63F4AC42}" destId="{963E6986-A11E-4BA6-A9DC-600EAAB13EF9}" srcOrd="6" destOrd="0" presId="urn:microsoft.com/office/officeart/2008/layout/LinedList"/>
    <dgm:cxn modelId="{8F663312-C9A0-48C5-9E52-773F13487F19}" type="presParOf" srcId="{37888E7B-306E-473D-AD01-C77B63F4AC42}" destId="{D6C78835-9D3B-4598-B0F3-0AF62D266C2D}" srcOrd="7" destOrd="0" presId="urn:microsoft.com/office/officeart/2008/layout/LinedList"/>
    <dgm:cxn modelId="{6FFCF37A-2CD5-437E-BB66-C323473B7D5D}" type="presParOf" srcId="{D6C78835-9D3B-4598-B0F3-0AF62D266C2D}" destId="{8B152C16-C270-4E28-8134-F5A9B18D55C8}" srcOrd="0" destOrd="0" presId="urn:microsoft.com/office/officeart/2008/layout/LinedList"/>
    <dgm:cxn modelId="{BA6CC78C-61E7-4D81-B8E7-F61AE508FC33}" type="presParOf" srcId="{D6C78835-9D3B-4598-B0F3-0AF62D266C2D}" destId="{6C3EA9EA-2B46-411F-9CE0-561AB2F948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80B30C-5F33-4971-ABD8-632D9113EE8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</dgm:pt>
    <dgm:pt modelId="{76E59BB2-4AF4-4668-B347-07C370515374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Automated services (listing, bidding, buying).</a:t>
          </a:r>
        </a:p>
      </dgm:t>
    </dgm:pt>
    <dgm:pt modelId="{479B0643-F3DF-4A0F-AD6B-0ACB524C7D82}" type="parTrans" cxnId="{88D4E4B3-2B94-494E-BDB6-20CC692CA77B}">
      <dgm:prSet/>
      <dgm:spPr/>
    </dgm:pt>
    <dgm:pt modelId="{DFA59757-693E-427A-B694-D9462D280AB0}" type="sibTrans" cxnId="{88D4E4B3-2B94-494E-BDB6-20CC692CA77B}">
      <dgm:prSet/>
      <dgm:spPr/>
    </dgm:pt>
    <dgm:pt modelId="{5E716419-6E99-4F66-AC68-FECBE27F40AE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Communities (Ebay's members help other members on social forums, answer common questions and share informations)</a:t>
          </a:r>
        </a:p>
      </dgm:t>
    </dgm:pt>
    <dgm:pt modelId="{97C16FB6-D60E-474C-9F6B-6ECB68FB1D8A}" type="parTrans" cxnId="{C4AAD564-0E79-495F-85F4-4C84E87E3742}">
      <dgm:prSet/>
      <dgm:spPr/>
    </dgm:pt>
    <dgm:pt modelId="{B9A4C9CD-DD82-439A-BF7E-5DC90150369E}" type="sibTrans" cxnId="{C4AAD564-0E79-495F-85F4-4C84E87E3742}">
      <dgm:prSet/>
      <dgm:spPr/>
    </dgm:pt>
    <dgm:pt modelId="{578F0750-57A8-4A9A-AD0A-9DE04B5AA570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Co-creation (eBay is created by users and eBay itself. Each party needs each other to create a value proposition in its offering).</a:t>
          </a:r>
        </a:p>
      </dgm:t>
    </dgm:pt>
    <dgm:pt modelId="{B7339DA5-BD32-4CEF-8756-C1A3571B094E}" type="parTrans" cxnId="{102F7D69-32BC-444B-923E-2641FF4EED14}">
      <dgm:prSet/>
      <dgm:spPr/>
    </dgm:pt>
    <dgm:pt modelId="{F3A43AE5-E03E-419B-8833-B595888EFE27}" type="sibTrans" cxnId="{102F7D69-32BC-444B-923E-2641FF4EED14}">
      <dgm:prSet/>
      <dgm:spPr/>
    </dgm:pt>
    <dgm:pt modelId="{7AB630FF-54FB-4FA8-AEFC-F439D1B97356}" type="pres">
      <dgm:prSet presAssocID="{F980B30C-5F33-4971-ABD8-632D9113EE88}" presName="linear" presStyleCnt="0">
        <dgm:presLayoutVars>
          <dgm:animLvl val="lvl"/>
          <dgm:resizeHandles val="exact"/>
        </dgm:presLayoutVars>
      </dgm:prSet>
      <dgm:spPr/>
    </dgm:pt>
    <dgm:pt modelId="{61D7EE31-2624-4A35-9271-5FFBF2CE3380}" type="pres">
      <dgm:prSet presAssocID="{76E59BB2-4AF4-4668-B347-07C37051537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147A070-3960-4C51-8109-B520CDB6BB53}" type="pres">
      <dgm:prSet presAssocID="{DFA59757-693E-427A-B694-D9462D280AB0}" presName="spacer" presStyleCnt="0"/>
      <dgm:spPr/>
    </dgm:pt>
    <dgm:pt modelId="{CFF12169-4E2C-40E2-B979-D9DD2868AF4E}" type="pres">
      <dgm:prSet presAssocID="{5E716419-6E99-4F66-AC68-FECBE27F40A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016E341-994B-47F3-AD48-181596B70FD6}" type="pres">
      <dgm:prSet presAssocID="{B9A4C9CD-DD82-439A-BF7E-5DC90150369E}" presName="spacer" presStyleCnt="0"/>
      <dgm:spPr/>
    </dgm:pt>
    <dgm:pt modelId="{2D5C3907-C7E1-4538-953A-8710A8ABB2C9}" type="pres">
      <dgm:prSet presAssocID="{578F0750-57A8-4A9A-AD0A-9DE04B5AA57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CE9F803-D20F-4DA3-805E-C8DB3F099E44}" type="presOf" srcId="{F980B30C-5F33-4971-ABD8-632D9113EE88}" destId="{7AB630FF-54FB-4FA8-AEFC-F439D1B97356}" srcOrd="0" destOrd="0" presId="urn:microsoft.com/office/officeart/2005/8/layout/vList2"/>
    <dgm:cxn modelId="{C4AAD564-0E79-495F-85F4-4C84E87E3742}" srcId="{F980B30C-5F33-4971-ABD8-632D9113EE88}" destId="{5E716419-6E99-4F66-AC68-FECBE27F40AE}" srcOrd="1" destOrd="0" parTransId="{97C16FB6-D60E-474C-9F6B-6ECB68FB1D8A}" sibTransId="{B9A4C9CD-DD82-439A-BF7E-5DC90150369E}"/>
    <dgm:cxn modelId="{102F7D69-32BC-444B-923E-2641FF4EED14}" srcId="{F980B30C-5F33-4971-ABD8-632D9113EE88}" destId="{578F0750-57A8-4A9A-AD0A-9DE04B5AA570}" srcOrd="2" destOrd="0" parTransId="{B7339DA5-BD32-4CEF-8756-C1A3571B094E}" sibTransId="{F3A43AE5-E03E-419B-8833-B595888EFE27}"/>
    <dgm:cxn modelId="{BAC4704B-DAD7-406A-8F09-CC22FCCF7FE9}" type="presOf" srcId="{76E59BB2-4AF4-4668-B347-07C370515374}" destId="{61D7EE31-2624-4A35-9271-5FFBF2CE3380}" srcOrd="0" destOrd="0" presId="urn:microsoft.com/office/officeart/2005/8/layout/vList2"/>
    <dgm:cxn modelId="{C839C280-5651-47B7-959B-E3E8EB933DDC}" type="presOf" srcId="{5E716419-6E99-4F66-AC68-FECBE27F40AE}" destId="{CFF12169-4E2C-40E2-B979-D9DD2868AF4E}" srcOrd="0" destOrd="0" presId="urn:microsoft.com/office/officeart/2005/8/layout/vList2"/>
    <dgm:cxn modelId="{88D4E4B3-2B94-494E-BDB6-20CC692CA77B}" srcId="{F980B30C-5F33-4971-ABD8-632D9113EE88}" destId="{76E59BB2-4AF4-4668-B347-07C370515374}" srcOrd="0" destOrd="0" parTransId="{479B0643-F3DF-4A0F-AD6B-0ACB524C7D82}" sibTransId="{DFA59757-693E-427A-B694-D9462D280AB0}"/>
    <dgm:cxn modelId="{C1AE10F3-590E-49C3-9A9E-3539BA6F4ED3}" type="presOf" srcId="{578F0750-57A8-4A9A-AD0A-9DE04B5AA570}" destId="{2D5C3907-C7E1-4538-953A-8710A8ABB2C9}" srcOrd="0" destOrd="0" presId="urn:microsoft.com/office/officeart/2005/8/layout/vList2"/>
    <dgm:cxn modelId="{3F89A86A-D9D2-43BF-8BCB-B0867B4BB5FF}" type="presParOf" srcId="{7AB630FF-54FB-4FA8-AEFC-F439D1B97356}" destId="{61D7EE31-2624-4A35-9271-5FFBF2CE3380}" srcOrd="0" destOrd="0" presId="urn:microsoft.com/office/officeart/2005/8/layout/vList2"/>
    <dgm:cxn modelId="{2E0426EB-1A00-4265-B4AF-871A74A0A5AF}" type="presParOf" srcId="{7AB630FF-54FB-4FA8-AEFC-F439D1B97356}" destId="{7147A070-3960-4C51-8109-B520CDB6BB53}" srcOrd="1" destOrd="0" presId="urn:microsoft.com/office/officeart/2005/8/layout/vList2"/>
    <dgm:cxn modelId="{36EC2CED-678D-462B-883F-B1376386FD9F}" type="presParOf" srcId="{7AB630FF-54FB-4FA8-AEFC-F439D1B97356}" destId="{CFF12169-4E2C-40E2-B979-D9DD2868AF4E}" srcOrd="2" destOrd="0" presId="urn:microsoft.com/office/officeart/2005/8/layout/vList2"/>
    <dgm:cxn modelId="{A4FD1334-D0C9-431E-ADEC-9C6F6E40047C}" type="presParOf" srcId="{7AB630FF-54FB-4FA8-AEFC-F439D1B97356}" destId="{1016E341-994B-47F3-AD48-181596B70FD6}" srcOrd="3" destOrd="0" presId="urn:microsoft.com/office/officeart/2005/8/layout/vList2"/>
    <dgm:cxn modelId="{E1ED6F3C-1C34-4A79-BE15-BE5B6A412D95}" type="presParOf" srcId="{7AB630FF-54FB-4FA8-AEFC-F439D1B97356}" destId="{2D5C3907-C7E1-4538-953A-8710A8ABB2C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39B2B-AD5C-402A-8911-7C6BCCEA06DB}">
      <dsp:nvSpPr>
        <dsp:cNvPr id="0" name=""/>
        <dsp:cNvSpPr/>
      </dsp:nvSpPr>
      <dsp:spPr>
        <a:xfrm>
          <a:off x="0" y="30843"/>
          <a:ext cx="6571981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Approximate number of live listings: 1.7B</a:t>
          </a:r>
        </a:p>
      </dsp:txBody>
      <dsp:txXfrm>
        <a:off x="20561" y="51404"/>
        <a:ext cx="6530859" cy="380078"/>
      </dsp:txXfrm>
    </dsp:sp>
    <dsp:sp modelId="{0C216A0D-B5D0-4B0E-ADBB-821F9C8443DD}">
      <dsp:nvSpPr>
        <dsp:cNvPr id="0" name=""/>
        <dsp:cNvSpPr/>
      </dsp:nvSpPr>
      <dsp:spPr>
        <a:xfrm>
          <a:off x="0" y="503883"/>
          <a:ext cx="6571981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Active buyers worldwide: 134M</a:t>
          </a:r>
        </a:p>
      </dsp:txBody>
      <dsp:txXfrm>
        <a:off x="20561" y="524444"/>
        <a:ext cx="6530859" cy="380078"/>
      </dsp:txXfrm>
    </dsp:sp>
    <dsp:sp modelId="{1D5ED087-7519-441D-B780-49543F0D77A2}">
      <dsp:nvSpPr>
        <dsp:cNvPr id="0" name=""/>
        <dsp:cNvSpPr/>
      </dsp:nvSpPr>
      <dsp:spPr>
        <a:xfrm>
          <a:off x="0" y="976923"/>
          <a:ext cx="6571981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Markets worldwide: 190</a:t>
          </a:r>
        </a:p>
      </dsp:txBody>
      <dsp:txXfrm>
        <a:off x="20561" y="997484"/>
        <a:ext cx="6530859" cy="380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3960B2-A0F9-4577-B92B-34D3B43F38FC}">
      <dsp:nvSpPr>
        <dsp:cNvPr id="0" name=""/>
        <dsp:cNvSpPr/>
      </dsp:nvSpPr>
      <dsp:spPr>
        <a:xfrm>
          <a:off x="0" y="0"/>
          <a:ext cx="656704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1E15B-9D03-403A-AFE5-F83727697028}">
      <dsp:nvSpPr>
        <dsp:cNvPr id="0" name=""/>
        <dsp:cNvSpPr/>
      </dsp:nvSpPr>
      <dsp:spPr>
        <a:xfrm>
          <a:off x="0" y="0"/>
          <a:ext cx="6567040" cy="826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/>
              <a:cs typeface="Arial"/>
            </a:rPr>
            <a:t>Ebay Inc is multinational e-commerce company based in San Jose, California, USA.</a:t>
          </a:r>
        </a:p>
      </dsp:txBody>
      <dsp:txXfrm>
        <a:off x="0" y="0"/>
        <a:ext cx="6567040" cy="826051"/>
      </dsp:txXfrm>
    </dsp:sp>
    <dsp:sp modelId="{2652A487-6B21-4540-8EBA-51EC257A9B96}">
      <dsp:nvSpPr>
        <dsp:cNvPr id="0" name=""/>
        <dsp:cNvSpPr/>
      </dsp:nvSpPr>
      <dsp:spPr>
        <a:xfrm>
          <a:off x="0" y="826051"/>
          <a:ext cx="656704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1241E-80C2-419A-8229-97603CA81502}">
      <dsp:nvSpPr>
        <dsp:cNvPr id="0" name=""/>
        <dsp:cNvSpPr/>
      </dsp:nvSpPr>
      <dsp:spPr>
        <a:xfrm>
          <a:off x="0" y="826051"/>
          <a:ext cx="6567040" cy="826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/>
              <a:cs typeface="Arial"/>
            </a:rPr>
            <a:t>Facilitates consumer-to-consumer and business-to-consumer sales on its platform. </a:t>
          </a:r>
        </a:p>
      </dsp:txBody>
      <dsp:txXfrm>
        <a:off x="0" y="826051"/>
        <a:ext cx="6567040" cy="826051"/>
      </dsp:txXfrm>
    </dsp:sp>
    <dsp:sp modelId="{A1C9773D-AFA0-41C1-B34B-7CAA77D13DDA}">
      <dsp:nvSpPr>
        <dsp:cNvPr id="0" name=""/>
        <dsp:cNvSpPr/>
      </dsp:nvSpPr>
      <dsp:spPr>
        <a:xfrm>
          <a:off x="0" y="1652102"/>
          <a:ext cx="656704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FEFC7-E135-488D-9196-F7700A82BAEF}">
      <dsp:nvSpPr>
        <dsp:cNvPr id="0" name=""/>
        <dsp:cNvSpPr/>
      </dsp:nvSpPr>
      <dsp:spPr>
        <a:xfrm>
          <a:off x="0" y="1652102"/>
          <a:ext cx="6567040" cy="826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/>
              <a:cs typeface="Arial"/>
            </a:rPr>
            <a:t>USP: Auction style online sale.</a:t>
          </a:r>
        </a:p>
      </dsp:txBody>
      <dsp:txXfrm>
        <a:off x="0" y="1652102"/>
        <a:ext cx="6567040" cy="826051"/>
      </dsp:txXfrm>
    </dsp:sp>
    <dsp:sp modelId="{963E6986-A11E-4BA6-A9DC-600EAAB13EF9}">
      <dsp:nvSpPr>
        <dsp:cNvPr id="0" name=""/>
        <dsp:cNvSpPr/>
      </dsp:nvSpPr>
      <dsp:spPr>
        <a:xfrm>
          <a:off x="0" y="2478153"/>
          <a:ext cx="656704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52C16-C270-4E28-8134-F5A9B18D55C8}">
      <dsp:nvSpPr>
        <dsp:cNvPr id="0" name=""/>
        <dsp:cNvSpPr/>
      </dsp:nvSpPr>
      <dsp:spPr>
        <a:xfrm>
          <a:off x="0" y="2478153"/>
          <a:ext cx="6567040" cy="826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/>
              <a:cs typeface="Arial"/>
            </a:rPr>
            <a:t>In 2022 the number of employees was 11,200 worldwide.</a:t>
          </a:r>
        </a:p>
      </dsp:txBody>
      <dsp:txXfrm>
        <a:off x="0" y="2478153"/>
        <a:ext cx="6567040" cy="8260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D7EE31-2624-4A35-9271-5FFBF2CE3380}">
      <dsp:nvSpPr>
        <dsp:cNvPr id="0" name=""/>
        <dsp:cNvSpPr/>
      </dsp:nvSpPr>
      <dsp:spPr>
        <a:xfrm>
          <a:off x="0" y="28801"/>
          <a:ext cx="6327911" cy="18243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Automated services (listing, bidding, buying).</a:t>
          </a:r>
        </a:p>
      </dsp:txBody>
      <dsp:txXfrm>
        <a:off x="89056" y="117857"/>
        <a:ext cx="6149799" cy="1646210"/>
      </dsp:txXfrm>
    </dsp:sp>
    <dsp:sp modelId="{CFF12169-4E2C-40E2-B979-D9DD2868AF4E}">
      <dsp:nvSpPr>
        <dsp:cNvPr id="0" name=""/>
        <dsp:cNvSpPr/>
      </dsp:nvSpPr>
      <dsp:spPr>
        <a:xfrm>
          <a:off x="0" y="1930883"/>
          <a:ext cx="6327911" cy="18243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Communities (Ebay's members help other members on social forums, answer common questions and share informations)</a:t>
          </a:r>
        </a:p>
      </dsp:txBody>
      <dsp:txXfrm>
        <a:off x="89056" y="2019939"/>
        <a:ext cx="6149799" cy="1646210"/>
      </dsp:txXfrm>
    </dsp:sp>
    <dsp:sp modelId="{2D5C3907-C7E1-4538-953A-8710A8ABB2C9}">
      <dsp:nvSpPr>
        <dsp:cNvPr id="0" name=""/>
        <dsp:cNvSpPr/>
      </dsp:nvSpPr>
      <dsp:spPr>
        <a:xfrm>
          <a:off x="0" y="3832966"/>
          <a:ext cx="6327911" cy="18243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/>
              <a:cs typeface="Arial"/>
            </a:rPr>
            <a:t>Co-creation (eBay is created by users and eBay itself. Each party needs each other to create a value proposition in its offering).</a:t>
          </a:r>
        </a:p>
      </dsp:txBody>
      <dsp:txXfrm>
        <a:off x="89056" y="3922022"/>
        <a:ext cx="6149799" cy="16462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101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48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603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902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4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270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412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22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894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635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79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482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13" Type="http://schemas.openxmlformats.org/officeDocument/2006/relationships/image" Target="../media/image9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12" Type="http://schemas.openxmlformats.org/officeDocument/2006/relationships/image" Target="../media/image8.svg"/><Relationship Id="rId2" Type="http://schemas.openxmlformats.org/officeDocument/2006/relationships/diagramData" Target="../diagrams/data3.xml"/><Relationship Id="rId16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7.png"/><Relationship Id="rId5" Type="http://schemas.openxmlformats.org/officeDocument/2006/relationships/diagramColors" Target="../diagrams/colors3.xml"/><Relationship Id="rId15" Type="http://schemas.openxmlformats.org/officeDocument/2006/relationships/image" Target="../media/image11.png"/><Relationship Id="rId10" Type="http://schemas.openxmlformats.org/officeDocument/2006/relationships/image" Target="../media/image6.sv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5.png"/><Relationship Id="rId1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722025"/>
            <a:ext cx="8331678" cy="2247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400" dirty="0">
                <a:latin typeface="Arial"/>
                <a:cs typeface="Arial"/>
              </a:rPr>
              <a:t>BA (Hons) Leadership and Management Skills for the Workplace</a:t>
            </a:r>
            <a:br>
              <a:rPr lang="en-US" sz="2400" dirty="0">
                <a:latin typeface="Arial"/>
                <a:cs typeface="Arial"/>
              </a:rPr>
            </a:br>
            <a:br>
              <a:rPr lang="en-US" sz="2400" dirty="0">
                <a:latin typeface="Arial"/>
              </a:rPr>
            </a:br>
            <a:r>
              <a:rPr lang="en-US" sz="2400" dirty="0">
                <a:latin typeface="Arial"/>
                <a:cs typeface="Arial"/>
              </a:rPr>
              <a:t>Module: Knowledge and Information Management Skills for the Workplace</a:t>
            </a:r>
            <a:br>
              <a:rPr lang="en-US" sz="2400" dirty="0">
                <a:latin typeface="Arial"/>
                <a:cs typeface="Arial"/>
              </a:rPr>
            </a:br>
            <a:br>
              <a:rPr lang="en-US" sz="2400" dirty="0">
                <a:latin typeface="Arial"/>
              </a:rPr>
            </a:br>
            <a:r>
              <a:rPr lang="en-US" sz="2400" dirty="0">
                <a:latin typeface="Arial"/>
                <a:cs typeface="Arial"/>
              </a:rPr>
              <a:t>Module code: BMSW5106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261390"/>
            <a:ext cx="7684697" cy="348394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Lecturer: Dr Sujeewa Herath</a:t>
            </a:r>
          </a:p>
          <a:p>
            <a:pPr algn="l">
              <a:lnSpc>
                <a:spcPct val="100000"/>
              </a:lnSpc>
            </a:pP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Student Name: Elzbieta Danuta Kander</a:t>
            </a:r>
          </a:p>
          <a:p>
            <a:pPr algn="l"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Student ID: 2007505</a:t>
            </a:r>
          </a:p>
          <a:p>
            <a:pPr algn="l"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Title: Management Information Systems (MIS) used by Ebay Inc.</a:t>
            </a:r>
          </a:p>
          <a:p>
            <a:pPr marL="228600" indent="-228600" algn="l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*Transaction Processing System (TPS)</a:t>
            </a:r>
          </a:p>
          <a:p>
            <a:pPr marL="228600" indent="-228600" algn="l">
              <a:lnSpc>
                <a:spcPct val="100000"/>
              </a:lnSpc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*Customer Relationship Management System (CRMS)</a:t>
            </a:r>
          </a:p>
          <a:p>
            <a:pPr marL="228600" indent="-228600" algn="l">
              <a:lnSpc>
                <a:spcPct val="100000"/>
              </a:lnSpc>
              <a:buFont typeface="+mj-lt"/>
              <a:buAutoNum type="arabicPeriod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48B18-C70D-02AB-ABF5-842D23ACE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Ebay</a:t>
            </a:r>
            <a:r>
              <a:rPr lang="en-US" dirty="0"/>
              <a:t> Inc.</a:t>
            </a:r>
            <a:r>
              <a:rPr lang="en-US" kern="1200" dirty="0">
                <a:latin typeface="+mj-lt"/>
                <a:ea typeface="+mj-ea"/>
                <a:cs typeface="+mj-cs"/>
              </a:rPr>
              <a:t> was founded by Pierre Omidyar in 1995.</a:t>
            </a:r>
            <a:br>
              <a:rPr lang="en-US" kern="1200" dirty="0"/>
            </a:br>
            <a:br>
              <a:rPr lang="en-US" kern="1200" dirty="0"/>
            </a:br>
            <a:r>
              <a:rPr lang="en-US" kern="1200" dirty="0"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0B3A5-D289-F96C-D355-BE9488843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65512" y="4209246"/>
            <a:ext cx="6828089" cy="4674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530352">
              <a:spcBef>
                <a:spcPts val="580"/>
              </a:spcBef>
              <a:buNone/>
            </a:pPr>
            <a:r>
              <a:rPr lang="en-US" kern="1200" dirty="0">
                <a:solidFill>
                  <a:srgbClr val="FFFFFF"/>
                </a:solidFill>
                <a:latin typeface="Arial"/>
                <a:cs typeface="Arial"/>
              </a:rPr>
              <a:t>Global scale and reach  </a:t>
            </a:r>
            <a:endParaRPr lang="en-US" dirty="0">
              <a:latin typeface="Arial"/>
              <a:cs typeface="Arial"/>
            </a:endParaRPr>
          </a:p>
          <a:p>
            <a:pPr marL="132080" indent="-132080" defTabSz="530352">
              <a:spcBef>
                <a:spcPts val="580"/>
              </a:spcBef>
            </a:pPr>
            <a:endParaRPr lang="en-US" sz="1624" kern="1200">
              <a:solidFill>
                <a:srgbClr val="FFFFFF"/>
              </a:solidFill>
              <a:latin typeface="+mn-lt"/>
            </a:endParaRPr>
          </a:p>
          <a:p>
            <a:endParaRPr lang="en-US" dirty="0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CD833936-9F97-2EC5-9994-06EB824A038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82949198"/>
              </p:ext>
            </p:extLst>
          </p:nvPr>
        </p:nvGraphicFramePr>
        <p:xfrm>
          <a:off x="5165857" y="4665429"/>
          <a:ext cx="6571981" cy="14289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9" name="Diagram 99">
            <a:extLst>
              <a:ext uri="{FF2B5EF4-FFF2-40B4-BE49-F238E27FC236}">
                <a16:creationId xmlns:a16="http://schemas.microsoft.com/office/drawing/2014/main" id="{B907E360-EE23-8654-D947-FA37A6C9E6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9029781"/>
              </p:ext>
            </p:extLst>
          </p:nvPr>
        </p:nvGraphicFramePr>
        <p:xfrm>
          <a:off x="5088717" y="818747"/>
          <a:ext cx="6567040" cy="330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675288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1EA09-E544-3422-0479-D4586032F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897817" cy="925826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/>
                <a:cs typeface="Posterama"/>
              </a:rPr>
              <a:t>Management Information Systems used by Ebay Inc. </a:t>
            </a:r>
            <a:endParaRPr lang="en-US" sz="28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1DA73-1074-9996-0F89-002A4632B0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4512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>
                <a:latin typeface="Arial"/>
                <a:cs typeface="Arial"/>
              </a:rPr>
              <a:t>Online Transaction Processing System (OTPS)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Belong to close-coupled system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All transactions are made online in "real time"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It is a computer-based Information  System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Record day-to-day transaction (order details, shipping addresses, invoices, bills, inventory level, reports of sales, or communications).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Helps the sellers/managers gather information for future systems.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800" dirty="0">
                <a:latin typeface="Arial"/>
                <a:cs typeface="Arial"/>
              </a:rPr>
              <a:t>Enable Ebay to store and transfer the information securely to manage seller's fees.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000" dirty="0">
              <a:latin typeface="Arial"/>
              <a:cs typeface="Arial"/>
            </a:endParaRPr>
          </a:p>
          <a:p>
            <a:endParaRPr lang="en-US" dirty="0">
              <a:latin typeface="Avenir Next LT Pro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8E5FC-0719-5DB0-C82B-24B479B6BE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pic>
        <p:nvPicPr>
          <p:cNvPr id="5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B98FF876-CB00-62CC-11D9-DAA775BB3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664" y="1831158"/>
            <a:ext cx="5604294" cy="434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206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4CF83-86C4-696E-408B-B961468E1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1398667" cy="764847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/>
                <a:cs typeface="Posterama"/>
              </a:rPr>
              <a:t>Transaction Processing System Explained</a:t>
            </a:r>
            <a:endParaRPr lang="en-US" sz="2800" dirty="0">
              <a:latin typeface="Arial"/>
            </a:endParaRP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0666E069-7683-4FDE-23D1-B3A0B44D52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557" r="7692" b="7104"/>
          <a:stretch/>
        </p:blipFill>
        <p:spPr>
          <a:xfrm>
            <a:off x="363538" y="1135512"/>
            <a:ext cx="11371192" cy="5142449"/>
          </a:xfrm>
        </p:spPr>
      </p:pic>
    </p:spTree>
    <p:extLst>
      <p:ext uri="{BB962C8B-B14F-4D97-AF65-F5344CB8AC3E}">
        <p14:creationId xmlns:p14="http://schemas.microsoft.com/office/powerpoint/2010/main" val="3535423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20801-B3EF-1202-AB87-666FB84B1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Posterama"/>
              </a:rPr>
              <a:t>Customer Relationship Management System (CRMS) at Ebay Inc.</a:t>
            </a:r>
            <a:br>
              <a:rPr lang="en-US" dirty="0">
                <a:latin typeface="Arial"/>
                <a:cs typeface="Posterama"/>
              </a:rPr>
            </a:br>
            <a:endParaRPr lang="en-US">
              <a:latin typeface="Arial"/>
            </a:endParaRPr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0CC4F989-DDFD-B50F-A89F-6D5E8FEE4D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1010419"/>
              </p:ext>
            </p:extLst>
          </p:nvPr>
        </p:nvGraphicFramePr>
        <p:xfrm>
          <a:off x="5165512" y="573235"/>
          <a:ext cx="6327911" cy="5686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40" name="Graphic 440" descr="Call center with solid fill">
            <a:extLst>
              <a:ext uri="{FF2B5EF4-FFF2-40B4-BE49-F238E27FC236}">
                <a16:creationId xmlns:a16="http://schemas.microsoft.com/office/drawing/2014/main" id="{1529A594-F932-447D-A05D-FEAC05877C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456" y="5457669"/>
            <a:ext cx="914400" cy="914400"/>
          </a:xfrm>
          <a:prstGeom prst="rect">
            <a:avLst/>
          </a:prstGeom>
        </p:spPr>
      </p:pic>
      <p:pic>
        <p:nvPicPr>
          <p:cNvPr id="441" name="Graphic 441" descr="Download from cloud with solid fill">
            <a:extLst>
              <a:ext uri="{FF2B5EF4-FFF2-40B4-BE49-F238E27FC236}">
                <a16:creationId xmlns:a16="http://schemas.microsoft.com/office/drawing/2014/main" id="{549A9380-D698-0959-5A91-B4DAD5E3A11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965555" y="5457669"/>
            <a:ext cx="914400" cy="914400"/>
          </a:xfrm>
          <a:prstGeom prst="rect">
            <a:avLst/>
          </a:prstGeom>
        </p:spPr>
      </p:pic>
      <p:pic>
        <p:nvPicPr>
          <p:cNvPr id="442" name="Graphic 442" descr="Receiver with solid fill">
            <a:extLst>
              <a:ext uri="{FF2B5EF4-FFF2-40B4-BE49-F238E27FC236}">
                <a16:creationId xmlns:a16="http://schemas.microsoft.com/office/drawing/2014/main" id="{4819FA3F-40CA-1EF2-465A-F1A2794E381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91849" y="5495144"/>
            <a:ext cx="839450" cy="839450"/>
          </a:xfrm>
          <a:prstGeom prst="rect">
            <a:avLst/>
          </a:prstGeom>
        </p:spPr>
      </p:pic>
      <p:pic>
        <p:nvPicPr>
          <p:cNvPr id="443" name="Graphic 443" descr="Upload with solid fill">
            <a:extLst>
              <a:ext uri="{FF2B5EF4-FFF2-40B4-BE49-F238E27FC236}">
                <a16:creationId xmlns:a16="http://schemas.microsoft.com/office/drawing/2014/main" id="{823CE5C7-1DA4-AE54-4375-413D52C1398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903750" y="5457669"/>
            <a:ext cx="914400" cy="914400"/>
          </a:xfrm>
          <a:prstGeom prst="rect">
            <a:avLst/>
          </a:prstGeom>
        </p:spPr>
      </p:pic>
      <p:pic>
        <p:nvPicPr>
          <p:cNvPr id="444" name="Graphic 444" descr="Smart Phone with solid fill">
            <a:extLst>
              <a:ext uri="{FF2B5EF4-FFF2-40B4-BE49-F238E27FC236}">
                <a16:creationId xmlns:a16="http://schemas.microsoft.com/office/drawing/2014/main" id="{486149C9-130D-A5D9-0015-F599339A823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777521" y="5457668"/>
            <a:ext cx="914400" cy="826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588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EF49A-2173-B99F-083F-9C44E7E81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Advantages and disadvantages of OTPS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8B4ED-B967-6725-09DE-7B2F5742BA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Prons</a:t>
            </a:r>
            <a:endParaRPr lang="en-US" sz="24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Increase the user loyalty by eases of use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Saving time &amp; decrease errors (real time)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Space saver, all details in one place with an easy access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Superior service, i.e., shipping tracking service.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Help monitoring customer's behavior, sales, refunds, etc.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Gathering information create data used in forecasting or decision making 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Large and secure capacity for storage.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D74D08-030D-9810-6EAD-EB377DFA44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Cons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Required large capital for start, maintenance and updates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Expensive and not always sustainable innovative technology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Risks of cyber-attacks/scams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System failure/breakdowns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346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AF6E00B-B97C-E43F-6A02-E9AF7D98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588547"/>
          </a:xfrm>
        </p:spPr>
        <p:txBody>
          <a:bodyPr>
            <a:normAutofit fontScale="90000"/>
          </a:bodyPr>
          <a:lstStyle/>
          <a:p>
            <a:r>
              <a:rPr lang="en-US" sz="2400" dirty="0">
                <a:latin typeface="Arial"/>
                <a:cs typeface="Arial"/>
              </a:rPr>
              <a:t>SWOT Analysis for Ebay Inc. Online Transaction Processing System &amp; CRMS 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02427-6A25-4293-BE5E-B8726ECD32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033" y="1408633"/>
            <a:ext cx="5303918" cy="235462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1800" b="0" dirty="0">
                <a:solidFill>
                  <a:schemeClr val="bg1"/>
                </a:solidFill>
                <a:latin typeface="Arial"/>
                <a:cs typeface="Arial"/>
              </a:rPr>
              <a:t>     </a:t>
            </a:r>
            <a:r>
              <a:rPr lang="en-US" sz="2400" b="0" dirty="0">
                <a:solidFill>
                  <a:schemeClr val="bg1"/>
                </a:solidFill>
                <a:latin typeface="Arial"/>
                <a:cs typeface="Arial"/>
              </a:rPr>
              <a:t>Strengths:</a:t>
            </a:r>
          </a:p>
          <a:p>
            <a:endParaRPr lang="en-US" sz="1800" b="0" dirty="0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Strong brand identity.</a:t>
            </a:r>
            <a:endParaRPr lang="en-US" sz="1800" b="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Cost-effectiveness, time efficiency, ease of use.</a:t>
            </a:r>
            <a:endParaRPr lang="en-US" sz="1800" b="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Region-specificity of operations.</a:t>
            </a:r>
            <a:endParaRPr lang="en-US" sz="1800" b="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High effectiveness of service in many areas. </a:t>
            </a:r>
            <a:endParaRPr lang="en-US" sz="1800" b="0" dirty="0">
              <a:solidFill>
                <a:schemeClr val="tx1"/>
              </a:solidFill>
              <a:latin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cs typeface="Arial"/>
              </a:rPr>
              <a:t>Multinational marketplace.</a:t>
            </a:r>
            <a:endParaRPr lang="en-US" sz="1800" b="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4A1B8-8DC5-EC17-5781-2EA3A4C2BE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7263" y="4488565"/>
            <a:ext cx="5295196" cy="22257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/>
                <a:cs typeface="Arial"/>
              </a:rPr>
              <a:t>Weaknesses:</a:t>
            </a: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Lack of innovation and investment in MIS.</a:t>
            </a:r>
            <a:endParaRPr lang="en-US" sz="1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Limited flexibility to market variations.</a:t>
            </a:r>
            <a:endParaRPr lang="en-US" sz="1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Business model easy to imitate.</a:t>
            </a:r>
            <a:endParaRPr lang="en-US" sz="1800" dirty="0">
              <a:solidFill>
                <a:schemeClr val="tx1"/>
              </a:solidFill>
              <a:latin typeface="Arial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/>
                <a:cs typeface="Arial"/>
              </a:rPr>
              <a:t>Gaps in customer service management.</a:t>
            </a:r>
            <a:endParaRPr lang="en-US" sz="180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CA1988-9D80-1320-F9A1-40356A0580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7250" y="947618"/>
            <a:ext cx="5258138" cy="353569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   </a:t>
            </a:r>
            <a:r>
              <a:rPr lang="en-US" b="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US" sz="2400" b="0" dirty="0">
                <a:solidFill>
                  <a:schemeClr val="bg1"/>
                </a:solidFill>
                <a:latin typeface="Arial"/>
                <a:cs typeface="Arial"/>
              </a:rPr>
              <a:t>Opportunities:</a:t>
            </a:r>
          </a:p>
          <a:p>
            <a:endParaRPr lang="en-US" dirty="0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Expansion of operations to new markets.</a:t>
            </a:r>
            <a:endParaRPr lang="en-US" sz="1800" b="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Increase of customer base link with higher competitiveness and stronger market position.</a:t>
            </a: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Improvement in innovation rate helps winning new customers and niche markets.</a:t>
            </a:r>
            <a:endParaRPr lang="en-US" sz="1800" b="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Improvement in customer service quality to build trust around the market</a:t>
            </a:r>
            <a:endParaRPr lang="en-US" sz="1800" b="0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Diversification of products, users, vision and investments in new projects.</a:t>
            </a:r>
            <a:endParaRPr lang="en-US" sz="1800" b="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2CA17-6EA1-61FC-59C1-6AF49BEBF3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4488565"/>
            <a:ext cx="5183188" cy="222575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/>
                <a:cs typeface="Arial"/>
              </a:rPr>
              <a:t>Threats:</a:t>
            </a: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Strong competition, i.e.., Amazon, Craigslist, Ruby Lane.</a:t>
            </a:r>
            <a:endParaRPr lang="en-US" sz="1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latin typeface="Arial"/>
                <a:cs typeface="Arial"/>
              </a:rPr>
              <a:t>   Cyber-attacks, System's glitch or breakdown.</a:t>
            </a:r>
          </a:p>
          <a:p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Potential industry disruption through new technologies and lack of investments.</a:t>
            </a:r>
            <a:endParaRPr lang="en-US" sz="180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541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950EF-B19B-FF77-BCA4-6060AAAFC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3752613" cy="484559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Posterama"/>
              </a:rPr>
              <a:t>Recommendations to improve the OTPS &amp; CRMS for Ebay Inc. </a:t>
            </a:r>
            <a:endParaRPr lang="en-US" sz="320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6FDE6-585C-C000-4506-25C1116080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9691" y="2218291"/>
            <a:ext cx="7158485" cy="40732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Increase and invests in innovation to address rapid changes in technologies; to eliminate the threat of imitation higher investment in better Management Information Systems is a "must".</a:t>
            </a:r>
            <a:endParaRPr lang="en-US" sz="24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Increase its degree of decentralization to improve business flexibility to e-commerce market differences, especially around new markets.</a:t>
            </a:r>
            <a:endParaRPr lang="en-US" sz="24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2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Expand operations internationally, building on economies of scale but also on quality service (more staff).</a:t>
            </a:r>
            <a:endParaRPr lang="en-US" sz="2400" dirty="0">
              <a:solidFill>
                <a:schemeClr val="tx1"/>
              </a:solidFill>
              <a:latin typeface="Arial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5CB327-D0FF-F24B-598B-1F2D81DE34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4993" y="1123021"/>
            <a:ext cx="7151298" cy="115720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/>
                <a:cs typeface="Arial"/>
              </a:rPr>
              <a:t>Investing in Management Information System to improve Customer Relationship and Customer satisfaction.</a:t>
            </a:r>
          </a:p>
        </p:txBody>
      </p:sp>
    </p:spTree>
    <p:extLst>
      <p:ext uri="{BB962C8B-B14F-4D97-AF65-F5344CB8AC3E}">
        <p14:creationId xmlns:p14="http://schemas.microsoft.com/office/powerpoint/2010/main" val="19252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4AF00187-02CF-E179-C216-0077D459D0DE}"/>
              </a:ext>
            </a:extLst>
          </p:cNvPr>
          <p:cNvSpPr/>
          <p:nvPr/>
        </p:nvSpPr>
        <p:spPr>
          <a:xfrm>
            <a:off x="2907033" y="1721426"/>
            <a:ext cx="6383545" cy="3421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  <a:latin typeface="Arial"/>
                <a:cs typeface="Arial"/>
              </a:rPr>
              <a:t>Thank  You</a:t>
            </a:r>
          </a:p>
        </p:txBody>
      </p:sp>
    </p:spTree>
    <p:extLst>
      <p:ext uri="{BB962C8B-B14F-4D97-AF65-F5344CB8AC3E}">
        <p14:creationId xmlns:p14="http://schemas.microsoft.com/office/powerpoint/2010/main" val="377782445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Frame</vt:lpstr>
      <vt:lpstr>BA (Hons) Leadership and Management Skills for the Workplace  Module: Knowledge and Information Management Skills for the Workplace  Module code: BMSW5106</vt:lpstr>
      <vt:lpstr>Ebay Inc. was founded by Pierre Omidyar in 1995.   </vt:lpstr>
      <vt:lpstr>Management Information Systems used by Ebay Inc. </vt:lpstr>
      <vt:lpstr>Transaction Processing System Explained</vt:lpstr>
      <vt:lpstr>Customer Relationship Management System (CRMS) at Ebay Inc. </vt:lpstr>
      <vt:lpstr>Advantages and disadvantages of OTPS</vt:lpstr>
      <vt:lpstr>SWOT Analysis for Ebay Inc. Online Transaction Processing System &amp; CRMS </vt:lpstr>
      <vt:lpstr>Recommendations to improve the OTPS &amp; CRMS for Ebay Inc.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1323</cp:revision>
  <dcterms:created xsi:type="dcterms:W3CDTF">2023-03-12T11:47:04Z</dcterms:created>
  <dcterms:modified xsi:type="dcterms:W3CDTF">2023-03-12T23:24:10Z</dcterms:modified>
</cp:coreProperties>
</file>