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8"/>
  </p:notesMasterIdLst>
  <p:handoutMasterIdLst>
    <p:handoutMasterId r:id="rId9"/>
  </p:handoutMasterIdLst>
  <p:sldIdLst>
    <p:sldId id="257" r:id="rId5"/>
    <p:sldId id="258" r:id="rId6"/>
    <p:sldId id="259" r:id="rId7"/>
  </p:sldIdLst>
  <p:sldSz cx="12192000" cy="16256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12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C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20" d="100"/>
          <a:sy n="20" d="100"/>
        </p:scale>
        <p:origin x="2380" y="412"/>
      </p:cViewPr>
      <p:guideLst>
        <p:guide orient="horz" pos="5120"/>
        <p:guide pos="3840"/>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203B2F-5A27-4141-B1A2-5678518F97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E8EECD20-FFA4-4C50-9186-DD05875BE6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F0F9C11-48A7-46A6-8EB6-12C7D1CF0AB9}" type="datetime1">
              <a:rPr lang="en-GB" smtClean="0"/>
              <a:t>17/05/2023</a:t>
            </a:fld>
            <a:endParaRPr lang="en-GB" dirty="0"/>
          </a:p>
        </p:txBody>
      </p:sp>
      <p:sp>
        <p:nvSpPr>
          <p:cNvPr id="4" name="Footer Placeholder 3">
            <a:extLst>
              <a:ext uri="{FF2B5EF4-FFF2-40B4-BE49-F238E27FC236}">
                <a16:creationId xmlns:a16="http://schemas.microsoft.com/office/drawing/2014/main" id="{FD854117-916A-4282-9E3A-3A3AAAE4CC3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0D8BCEAB-86E4-4283-9753-38AD389D6BD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C2381C-D87F-4729-B1FE-A83A08CE69FD}" type="slidenum">
              <a:rPr lang="en-GB" smtClean="0"/>
              <a:t>‹#›</a:t>
            </a:fld>
            <a:endParaRPr lang="en-GB" dirty="0"/>
          </a:p>
        </p:txBody>
      </p:sp>
    </p:spTree>
    <p:extLst>
      <p:ext uri="{BB962C8B-B14F-4D97-AF65-F5344CB8AC3E}">
        <p14:creationId xmlns:p14="http://schemas.microsoft.com/office/powerpoint/2010/main" val="1617789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56C6FB-5161-4809-B4D4-922C915999FA}" type="datetime1">
              <a:rPr lang="en-GB" smtClean="0"/>
              <a:pPr/>
              <a:t>17/05/2023</a:t>
            </a:fld>
            <a:endParaRPr lang="en-GB"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030119-FB6D-4A2D-A653-ADDA698582C8}" type="slidenum">
              <a:rPr lang="en-GB" noProof="0" smtClean="0"/>
              <a:t>‹#›</a:t>
            </a:fld>
            <a:endParaRPr lang="en-GB" noProof="0" dirty="0"/>
          </a:p>
        </p:txBody>
      </p:sp>
    </p:spTree>
    <p:extLst>
      <p:ext uri="{BB962C8B-B14F-4D97-AF65-F5344CB8AC3E}">
        <p14:creationId xmlns:p14="http://schemas.microsoft.com/office/powerpoint/2010/main" val="2943526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7A030119-FB6D-4A2D-A653-ADDA698582C8}" type="slidenum">
              <a:rPr lang="en-GB" smtClean="0"/>
              <a:t>1</a:t>
            </a:fld>
            <a:endParaRPr lang="en-GB" dirty="0"/>
          </a:p>
        </p:txBody>
      </p:sp>
    </p:spTree>
    <p:extLst>
      <p:ext uri="{BB962C8B-B14F-4D97-AF65-F5344CB8AC3E}">
        <p14:creationId xmlns:p14="http://schemas.microsoft.com/office/powerpoint/2010/main" val="1085789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3D2D3-A4AF-49BD-A976-26AE5DDE978C}"/>
              </a:ext>
            </a:extLst>
          </p:cNvPr>
          <p:cNvSpPr>
            <a:spLocks noGrp="1"/>
          </p:cNvSpPr>
          <p:nvPr>
            <p:ph type="title"/>
          </p:nvPr>
        </p:nvSpPr>
        <p:spPr>
          <a:xfrm>
            <a:off x="838200" y="865188"/>
            <a:ext cx="10515600" cy="803592"/>
          </a:xfrm>
          <a:prstGeom prst="rect">
            <a:avLst/>
          </a:prstGeom>
        </p:spPr>
        <p:txBody>
          <a:bodyPr rtlCol="0"/>
          <a:lstStyle/>
          <a:p>
            <a:pPr rtl="0"/>
            <a:r>
              <a:rPr lang="en-US" noProof="0"/>
              <a:t>Click to edit Master title style</a:t>
            </a:r>
            <a:endParaRPr lang="en-GB" noProof="0" dirty="0"/>
          </a:p>
        </p:txBody>
      </p:sp>
    </p:spTree>
    <p:extLst>
      <p:ext uri="{BB962C8B-B14F-4D97-AF65-F5344CB8AC3E}">
        <p14:creationId xmlns:p14="http://schemas.microsoft.com/office/powerpoint/2010/main" val="333255763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E620DBE3-3853-4927-9DEF-6DD6D80B684D}"/>
              </a:ext>
            </a:extLst>
          </p:cNvPr>
          <p:cNvSpPr/>
          <p:nvPr userDrawn="1"/>
        </p:nvSpPr>
        <p:spPr>
          <a:xfrm>
            <a:off x="432593" y="566637"/>
            <a:ext cx="11326814" cy="14256696"/>
          </a:xfrm>
          <a:prstGeom prst="round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1" r:id="rId1"/>
  </p:sldLayoutIdLst>
  <p:hf sldNum="0" hdr="0" dt="0"/>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title="Gameboard Tile">
            <a:extLst>
              <a:ext uri="{FF2B5EF4-FFF2-40B4-BE49-F238E27FC236}">
                <a16:creationId xmlns:a16="http://schemas.microsoft.com/office/drawing/2014/main" id="{B3B05A16-EB6E-425D-BC9D-EEABFCDEAADA}"/>
              </a:ext>
            </a:extLst>
          </p:cNvPr>
          <p:cNvSpPr/>
          <p:nvPr/>
        </p:nvSpPr>
        <p:spPr>
          <a:xfrm>
            <a:off x="4530817" y="120699"/>
            <a:ext cx="1475309" cy="1080000"/>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r>
              <a:rPr lang="en-GB" b="1" dirty="0">
                <a:latin typeface="+mj-lt"/>
              </a:rPr>
              <a:t>A child’s journey</a:t>
            </a:r>
          </a:p>
        </p:txBody>
      </p:sp>
      <p:sp>
        <p:nvSpPr>
          <p:cNvPr id="62" name="Rectangle 61" title="Gameboard Tile">
            <a:extLst>
              <a:ext uri="{FF2B5EF4-FFF2-40B4-BE49-F238E27FC236}">
                <a16:creationId xmlns:a16="http://schemas.microsoft.com/office/drawing/2014/main" id="{3CD35D86-220F-4EE6-AF1D-12E02B661F9D}"/>
              </a:ext>
            </a:extLst>
          </p:cNvPr>
          <p:cNvSpPr/>
          <p:nvPr/>
        </p:nvSpPr>
        <p:spPr>
          <a:xfrm>
            <a:off x="7938875" y="13773233"/>
            <a:ext cx="1786058" cy="822263"/>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b="1" dirty="0">
              <a:latin typeface="+mj-lt"/>
            </a:endParaRPr>
          </a:p>
        </p:txBody>
      </p:sp>
      <p:sp>
        <p:nvSpPr>
          <p:cNvPr id="49" name="Arrow: Circular 48" title="Gameboard Tile">
            <a:extLst>
              <a:ext uri="{FF2B5EF4-FFF2-40B4-BE49-F238E27FC236}">
                <a16:creationId xmlns:a16="http://schemas.microsoft.com/office/drawing/2014/main" id="{8B763E3D-AB5A-41DF-868F-79E077E5ABD3}"/>
              </a:ext>
            </a:extLst>
          </p:cNvPr>
          <p:cNvSpPr/>
          <p:nvPr/>
        </p:nvSpPr>
        <p:spPr>
          <a:xfrm flipH="1">
            <a:off x="6302465" y="7141232"/>
            <a:ext cx="3240000" cy="3240000"/>
          </a:xfrm>
          <a:prstGeom prst="circularArrow">
            <a:avLst>
              <a:gd name="adj1" fmla="val 33526"/>
              <a:gd name="adj2" fmla="val 16133"/>
              <a:gd name="adj3" fmla="val 16168432"/>
              <a:gd name="adj4" fmla="val 10800000"/>
              <a:gd name="adj5" fmla="val 16763"/>
            </a:avLst>
          </a:prstGeom>
          <a:gradFill>
            <a:gsLst>
              <a:gs pos="0">
                <a:schemeClr val="tx1">
                  <a:lumMod val="50000"/>
                  <a:lumOff val="50000"/>
                </a:schemeClr>
              </a:gs>
              <a:gs pos="100000">
                <a:schemeClr val="tx1"/>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14" name="Arrow: Circular 13" title="Gameboard Tile">
            <a:extLst>
              <a:ext uri="{FF2B5EF4-FFF2-40B4-BE49-F238E27FC236}">
                <a16:creationId xmlns:a16="http://schemas.microsoft.com/office/drawing/2014/main" id="{4E47FFED-81D3-4F9C-BFFD-F5A5D09B9E8C}"/>
              </a:ext>
            </a:extLst>
          </p:cNvPr>
          <p:cNvSpPr/>
          <p:nvPr/>
        </p:nvSpPr>
        <p:spPr>
          <a:xfrm flipH="1">
            <a:off x="2688591" y="1907518"/>
            <a:ext cx="3240000" cy="3309162"/>
          </a:xfrm>
          <a:prstGeom prst="circularArrow">
            <a:avLst>
              <a:gd name="adj1" fmla="val 33526"/>
              <a:gd name="adj2" fmla="val 16133"/>
              <a:gd name="adj3" fmla="val 16168432"/>
              <a:gd name="adj4" fmla="val 10800000"/>
              <a:gd name="adj5" fmla="val 16763"/>
            </a:avLst>
          </a:prstGeom>
          <a:gradFill>
            <a:gsLst>
              <a:gs pos="0">
                <a:schemeClr val="bg1"/>
              </a:gs>
              <a:gs pos="100000">
                <a:schemeClr val="bg2"/>
              </a:gs>
            </a:gsLst>
            <a:path path="circle">
              <a:fillToRect l="50000" t="-80000" r="50000" b="180000"/>
            </a:path>
          </a:gradFill>
          <a:ln>
            <a:noFill/>
          </a:ln>
          <a:scene3d>
            <a:camera prst="isometricTopUp"/>
            <a:lightRig rig="balanced" dir="t"/>
          </a:scene3d>
          <a:sp3d extrusionH="1016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25" name="Rectangle 24" title="Gameboard Tile">
            <a:extLst>
              <a:ext uri="{FF2B5EF4-FFF2-40B4-BE49-F238E27FC236}">
                <a16:creationId xmlns:a16="http://schemas.microsoft.com/office/drawing/2014/main" id="{C63BE9B7-71BE-45D6-9D1F-8B9FB9D6FE0E}"/>
              </a:ext>
            </a:extLst>
          </p:cNvPr>
          <p:cNvSpPr/>
          <p:nvPr/>
        </p:nvSpPr>
        <p:spPr>
          <a:xfrm>
            <a:off x="5792171" y="2638282"/>
            <a:ext cx="1080000" cy="1080000"/>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1016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5000" b="1" dirty="0">
              <a:latin typeface="+mj-lt"/>
              <a:cs typeface="Arial" panose="020B0604020202020204" pitchFamily="34" charset="0"/>
            </a:endParaRPr>
          </a:p>
        </p:txBody>
      </p:sp>
      <p:sp>
        <p:nvSpPr>
          <p:cNvPr id="32" name="Arrow: Circular 31" title="Gameboard Tile">
            <a:extLst>
              <a:ext uri="{FF2B5EF4-FFF2-40B4-BE49-F238E27FC236}">
                <a16:creationId xmlns:a16="http://schemas.microsoft.com/office/drawing/2014/main" id="{E36F8FAA-BC21-4BB1-95AE-53BCD8661B3B}"/>
              </a:ext>
            </a:extLst>
          </p:cNvPr>
          <p:cNvSpPr/>
          <p:nvPr/>
        </p:nvSpPr>
        <p:spPr>
          <a:xfrm flipH="1" flipV="1">
            <a:off x="4700691" y="1422637"/>
            <a:ext cx="3240000" cy="3240000"/>
          </a:xfrm>
          <a:prstGeom prst="circularArrow">
            <a:avLst>
              <a:gd name="adj1" fmla="val 33526"/>
              <a:gd name="adj2" fmla="val 16133"/>
              <a:gd name="adj3" fmla="val 16168432"/>
              <a:gd name="adj4" fmla="val 10800000"/>
              <a:gd name="adj5" fmla="val 16763"/>
            </a:avLst>
          </a:prstGeom>
          <a:gradFill flip="none" rotWithShape="1">
            <a:gsLst>
              <a:gs pos="0">
                <a:schemeClr val="accent1"/>
              </a:gs>
              <a:gs pos="100000">
                <a:schemeClr val="accent1">
                  <a:lumMod val="50000"/>
                </a:schemeClr>
              </a:gs>
            </a:gsLst>
            <a:path path="circle">
              <a:fillToRect l="50000" t="-80000" r="50000" b="180000"/>
            </a:path>
            <a:tileRect/>
          </a:gradFill>
          <a:ln>
            <a:noFill/>
          </a:ln>
          <a:scene3d>
            <a:camera prst="isometricTopUp"/>
            <a:lightRig rig="balanced" dir="t"/>
          </a:scene3d>
          <a:sp3d extrusionH="1016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dirty="0">
              <a:latin typeface="+mj-lt"/>
            </a:endParaRPr>
          </a:p>
        </p:txBody>
      </p:sp>
      <p:sp>
        <p:nvSpPr>
          <p:cNvPr id="30" name="Arrow: Circular 29" title="Gameboard Tile">
            <a:extLst>
              <a:ext uri="{FF2B5EF4-FFF2-40B4-BE49-F238E27FC236}">
                <a16:creationId xmlns:a16="http://schemas.microsoft.com/office/drawing/2014/main" id="{10D6022A-C5D9-42ED-9216-14BFA3BE3C7E}"/>
              </a:ext>
            </a:extLst>
          </p:cNvPr>
          <p:cNvSpPr/>
          <p:nvPr/>
        </p:nvSpPr>
        <p:spPr>
          <a:xfrm flipH="1">
            <a:off x="1854509" y="3065819"/>
            <a:ext cx="3240000" cy="3240000"/>
          </a:xfrm>
          <a:prstGeom prst="circularArrow">
            <a:avLst>
              <a:gd name="adj1" fmla="val 33526"/>
              <a:gd name="adj2" fmla="val 16133"/>
              <a:gd name="adj3" fmla="val 16168432"/>
              <a:gd name="adj4" fmla="val 10800000"/>
              <a:gd name="adj5" fmla="val 16763"/>
            </a:avLst>
          </a:prstGeom>
          <a:gradFill>
            <a:gsLst>
              <a:gs pos="0">
                <a:schemeClr val="accent4"/>
              </a:gs>
              <a:gs pos="100000">
                <a:schemeClr val="accent4">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dirty="0">
              <a:latin typeface="+mj-lt"/>
            </a:endParaRPr>
          </a:p>
        </p:txBody>
      </p:sp>
      <p:sp>
        <p:nvSpPr>
          <p:cNvPr id="24" name="Rectangle 23" title="Gameboard Tile">
            <a:extLst>
              <a:ext uri="{FF2B5EF4-FFF2-40B4-BE49-F238E27FC236}">
                <a16:creationId xmlns:a16="http://schemas.microsoft.com/office/drawing/2014/main" id="{A24D9CD1-E8BF-4C46-8B53-C721B94CEC4D}"/>
              </a:ext>
            </a:extLst>
          </p:cNvPr>
          <p:cNvSpPr/>
          <p:nvPr/>
        </p:nvSpPr>
        <p:spPr>
          <a:xfrm>
            <a:off x="6078627" y="2850127"/>
            <a:ext cx="1080000" cy="4320000"/>
          </a:xfrm>
          <a:prstGeom prst="rect">
            <a:avLst/>
          </a:prstGeom>
          <a:gradFill>
            <a:gsLst>
              <a:gs pos="0">
                <a:schemeClr val="accent4"/>
              </a:gs>
              <a:gs pos="100000">
                <a:schemeClr val="accent4">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dirty="0">
              <a:latin typeface="+mj-lt"/>
            </a:endParaRPr>
          </a:p>
        </p:txBody>
      </p:sp>
      <p:sp>
        <p:nvSpPr>
          <p:cNvPr id="33" name="Arrow: Circular 32" title="Gameboard Tile">
            <a:extLst>
              <a:ext uri="{FF2B5EF4-FFF2-40B4-BE49-F238E27FC236}">
                <a16:creationId xmlns:a16="http://schemas.microsoft.com/office/drawing/2014/main" id="{A9D4B598-FEBC-45EB-9332-BDF799F83A70}"/>
              </a:ext>
            </a:extLst>
          </p:cNvPr>
          <p:cNvSpPr/>
          <p:nvPr/>
        </p:nvSpPr>
        <p:spPr>
          <a:xfrm flipH="1" flipV="1">
            <a:off x="6114062" y="3918206"/>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22" name="Rectangle 21" title="Gameboard Tile">
            <a:extLst>
              <a:ext uri="{FF2B5EF4-FFF2-40B4-BE49-F238E27FC236}">
                <a16:creationId xmlns:a16="http://schemas.microsoft.com/office/drawing/2014/main" id="{FE41BA63-6D33-4F72-8D85-55406846A851}"/>
              </a:ext>
            </a:extLst>
          </p:cNvPr>
          <p:cNvSpPr/>
          <p:nvPr/>
        </p:nvSpPr>
        <p:spPr>
          <a:xfrm>
            <a:off x="1662739" y="4007287"/>
            <a:ext cx="2160000" cy="1080000"/>
          </a:xfrm>
          <a:prstGeom prst="rect">
            <a:avLst/>
          </a:prstGeom>
          <a:gradFill>
            <a:gsLst>
              <a:gs pos="0">
                <a:schemeClr val="accent4"/>
              </a:gs>
              <a:gs pos="100000">
                <a:schemeClr val="accent4">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dirty="0">
              <a:latin typeface="+mj-lt"/>
            </a:endParaRPr>
          </a:p>
        </p:txBody>
      </p:sp>
      <p:sp>
        <p:nvSpPr>
          <p:cNvPr id="23" name="Arrow: Circular 22" title="Gameboard Tile">
            <a:extLst>
              <a:ext uri="{FF2B5EF4-FFF2-40B4-BE49-F238E27FC236}">
                <a16:creationId xmlns:a16="http://schemas.microsoft.com/office/drawing/2014/main" id="{85D6BDBD-CB4F-48BA-B0E8-11B5A2455FB6}"/>
              </a:ext>
            </a:extLst>
          </p:cNvPr>
          <p:cNvSpPr/>
          <p:nvPr/>
        </p:nvSpPr>
        <p:spPr>
          <a:xfrm>
            <a:off x="761012" y="4624591"/>
            <a:ext cx="3240000" cy="3240000"/>
          </a:xfrm>
          <a:prstGeom prst="circularArrow">
            <a:avLst>
              <a:gd name="adj1" fmla="val 33526"/>
              <a:gd name="adj2" fmla="val 16133"/>
              <a:gd name="adj3" fmla="val 16168432"/>
              <a:gd name="adj4" fmla="val 10800000"/>
              <a:gd name="adj5" fmla="val 16763"/>
            </a:avLst>
          </a:prstGeom>
          <a:gradFill>
            <a:gsLst>
              <a:gs pos="0">
                <a:schemeClr val="accent4"/>
              </a:gs>
              <a:gs pos="100000">
                <a:schemeClr val="accent4">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dirty="0">
              <a:latin typeface="+mj-lt"/>
            </a:endParaRPr>
          </a:p>
        </p:txBody>
      </p:sp>
      <p:sp>
        <p:nvSpPr>
          <p:cNvPr id="29" name="Rectangle 28" title="Gameboard Tile">
            <a:extLst>
              <a:ext uri="{FF2B5EF4-FFF2-40B4-BE49-F238E27FC236}">
                <a16:creationId xmlns:a16="http://schemas.microsoft.com/office/drawing/2014/main" id="{250BCDA4-6580-4888-8188-2DAF8FDAF47C}"/>
              </a:ext>
            </a:extLst>
          </p:cNvPr>
          <p:cNvSpPr/>
          <p:nvPr/>
        </p:nvSpPr>
        <p:spPr>
          <a:xfrm>
            <a:off x="1821758" y="5569232"/>
            <a:ext cx="1080000" cy="1080000"/>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dirty="0">
              <a:latin typeface="+mj-lt"/>
            </a:endParaRPr>
          </a:p>
        </p:txBody>
      </p:sp>
      <p:sp>
        <p:nvSpPr>
          <p:cNvPr id="19" name="Rectangle 18" title="Gameboard Tile">
            <a:extLst>
              <a:ext uri="{FF2B5EF4-FFF2-40B4-BE49-F238E27FC236}">
                <a16:creationId xmlns:a16="http://schemas.microsoft.com/office/drawing/2014/main" id="{84346879-49E0-45FC-8A5F-C9B8F837D047}"/>
              </a:ext>
            </a:extLst>
          </p:cNvPr>
          <p:cNvSpPr/>
          <p:nvPr/>
        </p:nvSpPr>
        <p:spPr>
          <a:xfrm>
            <a:off x="2444340" y="957446"/>
            <a:ext cx="2677686" cy="1080000"/>
          </a:xfrm>
          <a:prstGeom prst="rect">
            <a:avLst/>
          </a:prstGeom>
          <a:gradFill>
            <a:gsLst>
              <a:gs pos="0">
                <a:schemeClr val="accent2"/>
              </a:gs>
              <a:gs pos="100000">
                <a:schemeClr val="accent3"/>
              </a:gs>
            </a:gsLst>
            <a:path path="circle">
              <a:fillToRect l="50000" t="-80000" r="50000" b="180000"/>
            </a:path>
          </a:gradFill>
          <a:ln>
            <a:noFill/>
          </a:ln>
          <a:scene3d>
            <a:camera prst="isometricTopUp"/>
            <a:lightRig rig="balanced" dir="t"/>
          </a:scene3d>
          <a:sp3d extrusionH="1016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sz="3000" b="1" dirty="0">
                <a:latin typeface="+mj-lt"/>
              </a:rPr>
              <a:t>What is the cause?</a:t>
            </a:r>
          </a:p>
        </p:txBody>
      </p:sp>
      <p:sp>
        <p:nvSpPr>
          <p:cNvPr id="27" name="Arrow: Circular 26" title="Gameboard Tile">
            <a:extLst>
              <a:ext uri="{FF2B5EF4-FFF2-40B4-BE49-F238E27FC236}">
                <a16:creationId xmlns:a16="http://schemas.microsoft.com/office/drawing/2014/main" id="{8C133975-78BB-4D95-8899-7510C760CD0D}"/>
              </a:ext>
            </a:extLst>
          </p:cNvPr>
          <p:cNvSpPr/>
          <p:nvPr/>
        </p:nvSpPr>
        <p:spPr>
          <a:xfrm>
            <a:off x="1620000" y="1674468"/>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1016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31" name="Arrow: Circular 30" title="Gameboard Tile">
            <a:extLst>
              <a:ext uri="{FF2B5EF4-FFF2-40B4-BE49-F238E27FC236}">
                <a16:creationId xmlns:a16="http://schemas.microsoft.com/office/drawing/2014/main" id="{77E9B244-F56B-4FC5-8E79-7B46A13A0FE1}"/>
              </a:ext>
            </a:extLst>
          </p:cNvPr>
          <p:cNvSpPr/>
          <p:nvPr/>
        </p:nvSpPr>
        <p:spPr>
          <a:xfrm flipV="1">
            <a:off x="2775147" y="786573"/>
            <a:ext cx="3240000" cy="3240000"/>
          </a:xfrm>
          <a:prstGeom prst="circularArrow">
            <a:avLst>
              <a:gd name="adj1" fmla="val 33526"/>
              <a:gd name="adj2" fmla="val 16133"/>
              <a:gd name="adj3" fmla="val 16168432"/>
              <a:gd name="adj4" fmla="val 10800000"/>
              <a:gd name="adj5" fmla="val 16763"/>
            </a:avLst>
          </a:prstGeom>
          <a:gradFill>
            <a:gsLst>
              <a:gs pos="0">
                <a:schemeClr val="accent2"/>
              </a:gs>
              <a:gs pos="100000">
                <a:schemeClr val="accent3"/>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18" name="Rectangle 17" title="Gameboard Tile">
            <a:extLst>
              <a:ext uri="{FF2B5EF4-FFF2-40B4-BE49-F238E27FC236}">
                <a16:creationId xmlns:a16="http://schemas.microsoft.com/office/drawing/2014/main" id="{49C68A95-D930-4FBF-93A8-772A3096B477}"/>
              </a:ext>
            </a:extLst>
          </p:cNvPr>
          <p:cNvSpPr/>
          <p:nvPr/>
        </p:nvSpPr>
        <p:spPr>
          <a:xfrm>
            <a:off x="5800816" y="3993258"/>
            <a:ext cx="1080000" cy="1080000"/>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127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b="1" dirty="0">
              <a:latin typeface="+mj-lt"/>
            </a:endParaRPr>
          </a:p>
        </p:txBody>
      </p:sp>
      <p:sp>
        <p:nvSpPr>
          <p:cNvPr id="15" name="Rectangle 14" title="Gameboard Tile">
            <a:extLst>
              <a:ext uri="{FF2B5EF4-FFF2-40B4-BE49-F238E27FC236}">
                <a16:creationId xmlns:a16="http://schemas.microsoft.com/office/drawing/2014/main" id="{4BAF877A-044B-4322-B868-21ED4C5CBC9B}"/>
              </a:ext>
            </a:extLst>
          </p:cNvPr>
          <p:cNvSpPr/>
          <p:nvPr/>
        </p:nvSpPr>
        <p:spPr>
          <a:xfrm>
            <a:off x="5004180" y="4889068"/>
            <a:ext cx="1080000" cy="1080000"/>
          </a:xfrm>
          <a:prstGeom prst="rect">
            <a:avLst/>
          </a:prstGeom>
          <a:gradFill>
            <a:gsLst>
              <a:gs pos="0">
                <a:schemeClr val="accent2"/>
              </a:gs>
              <a:gs pos="100000">
                <a:schemeClr val="accent3"/>
              </a:gs>
            </a:gsLst>
            <a:path path="circle">
              <a:fillToRect l="50000" t="-80000" r="50000" b="180000"/>
            </a:path>
          </a:gradFill>
          <a:ln>
            <a:noFill/>
          </a:ln>
          <a:scene3d>
            <a:camera prst="isometricTopUp"/>
            <a:lightRig rig="balanced" dir="t"/>
          </a:scene3d>
          <a:sp3d extrusionH="508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1400" dirty="0">
              <a:latin typeface="+mj-lt"/>
            </a:endParaRPr>
          </a:p>
        </p:txBody>
      </p:sp>
      <p:sp>
        <p:nvSpPr>
          <p:cNvPr id="16" name="Rectangle 15" title="Gameboard Tile">
            <a:extLst>
              <a:ext uri="{FF2B5EF4-FFF2-40B4-BE49-F238E27FC236}">
                <a16:creationId xmlns:a16="http://schemas.microsoft.com/office/drawing/2014/main" id="{054E8C1B-EBA9-44D5-BB4E-F900959B3DFD}"/>
              </a:ext>
            </a:extLst>
          </p:cNvPr>
          <p:cNvSpPr/>
          <p:nvPr/>
        </p:nvSpPr>
        <p:spPr>
          <a:xfrm>
            <a:off x="4203052" y="5564470"/>
            <a:ext cx="1080000" cy="1080000"/>
          </a:xfrm>
          <a:prstGeom prst="rect">
            <a:avLst/>
          </a:prstGeom>
          <a:gradFill>
            <a:gsLst>
              <a:gs pos="0">
                <a:schemeClr val="bg1"/>
              </a:gs>
              <a:gs pos="100000">
                <a:schemeClr val="bg2"/>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dirty="0">
              <a:latin typeface="+mj-lt"/>
            </a:endParaRPr>
          </a:p>
        </p:txBody>
      </p:sp>
      <p:sp>
        <p:nvSpPr>
          <p:cNvPr id="20" name="Arrow: Circular 19" title="Gameboard Tile">
            <a:extLst>
              <a:ext uri="{FF2B5EF4-FFF2-40B4-BE49-F238E27FC236}">
                <a16:creationId xmlns:a16="http://schemas.microsoft.com/office/drawing/2014/main" id="{B3C41BE1-D1F0-452D-A545-7CBFA0711666}"/>
              </a:ext>
            </a:extLst>
          </p:cNvPr>
          <p:cNvSpPr/>
          <p:nvPr/>
        </p:nvSpPr>
        <p:spPr>
          <a:xfrm flipV="1">
            <a:off x="2729882" y="4136987"/>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dirty="0">
              <a:latin typeface="+mj-lt"/>
            </a:endParaRPr>
          </a:p>
        </p:txBody>
      </p:sp>
      <p:sp>
        <p:nvSpPr>
          <p:cNvPr id="48" name="Arrow: Circular 47" title="Gameboard Tile">
            <a:extLst>
              <a:ext uri="{FF2B5EF4-FFF2-40B4-BE49-F238E27FC236}">
                <a16:creationId xmlns:a16="http://schemas.microsoft.com/office/drawing/2014/main" id="{9D998092-39BA-4EA9-8EDF-6B8DA11FAAC2}"/>
              </a:ext>
            </a:extLst>
          </p:cNvPr>
          <p:cNvSpPr/>
          <p:nvPr/>
        </p:nvSpPr>
        <p:spPr>
          <a:xfrm flipH="1" flipV="1">
            <a:off x="7468020" y="6189089"/>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47" name="Arrow: Circular 46" title="Gameboard Tile">
            <a:extLst>
              <a:ext uri="{FF2B5EF4-FFF2-40B4-BE49-F238E27FC236}">
                <a16:creationId xmlns:a16="http://schemas.microsoft.com/office/drawing/2014/main" id="{CA122CB0-B79C-425E-9F09-2083749AFD4B}"/>
              </a:ext>
            </a:extLst>
          </p:cNvPr>
          <p:cNvSpPr/>
          <p:nvPr/>
        </p:nvSpPr>
        <p:spPr>
          <a:xfrm>
            <a:off x="8294646" y="8712871"/>
            <a:ext cx="3240000" cy="3240000"/>
          </a:xfrm>
          <a:prstGeom prst="circularArrow">
            <a:avLst>
              <a:gd name="adj1" fmla="val 33526"/>
              <a:gd name="adj2" fmla="val 16133"/>
              <a:gd name="adj3" fmla="val 16168432"/>
              <a:gd name="adj4" fmla="val 10800000"/>
              <a:gd name="adj5" fmla="val 16763"/>
            </a:avLst>
          </a:prstGeom>
          <a:gradFill>
            <a:gsLst>
              <a:gs pos="0">
                <a:schemeClr val="bg1"/>
              </a:gs>
              <a:gs pos="100000">
                <a:schemeClr val="bg2"/>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000" b="1" dirty="0">
                <a:latin typeface="+mj-lt"/>
              </a:rPr>
              <a:t> </a:t>
            </a:r>
          </a:p>
        </p:txBody>
      </p:sp>
      <p:sp>
        <p:nvSpPr>
          <p:cNvPr id="46" name="Arrow: Circular 45" title="Gameboard Tile">
            <a:extLst>
              <a:ext uri="{FF2B5EF4-FFF2-40B4-BE49-F238E27FC236}">
                <a16:creationId xmlns:a16="http://schemas.microsoft.com/office/drawing/2014/main" id="{8553AB3A-C2E3-464B-8636-6E7BF42B14E2}"/>
              </a:ext>
            </a:extLst>
          </p:cNvPr>
          <p:cNvSpPr/>
          <p:nvPr/>
        </p:nvSpPr>
        <p:spPr>
          <a:xfrm flipH="1" flipV="1">
            <a:off x="7478120" y="7971531"/>
            <a:ext cx="3240000" cy="3240000"/>
          </a:xfrm>
          <a:prstGeom prst="circularArrow">
            <a:avLst>
              <a:gd name="adj1" fmla="val 33526"/>
              <a:gd name="adj2" fmla="val 16133"/>
              <a:gd name="adj3" fmla="val 16168432"/>
              <a:gd name="adj4" fmla="val 10800000"/>
              <a:gd name="adj5" fmla="val 16763"/>
            </a:avLst>
          </a:prstGeom>
          <a:gradFill>
            <a:gsLst>
              <a:gs pos="0">
                <a:schemeClr val="accent2"/>
              </a:gs>
              <a:gs pos="100000">
                <a:schemeClr val="accent3"/>
              </a:gs>
            </a:gsLst>
            <a:path path="circle">
              <a:fillToRect l="50000" t="-80000" r="50000" b="180000"/>
            </a:path>
          </a:gradFill>
          <a:ln>
            <a:noFill/>
          </a:ln>
          <a:scene3d>
            <a:camera prst="isometricTopUp"/>
            <a:lightRig rig="balanced" dir="t"/>
          </a:scene3d>
          <a:sp3d extrusionH="1016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45" name="Rectangle 44" title="Gameboard Tile">
            <a:extLst>
              <a:ext uri="{FF2B5EF4-FFF2-40B4-BE49-F238E27FC236}">
                <a16:creationId xmlns:a16="http://schemas.microsoft.com/office/drawing/2014/main" id="{9B84AA5C-93C4-4011-92E8-B4595B703935}"/>
              </a:ext>
            </a:extLst>
          </p:cNvPr>
          <p:cNvSpPr/>
          <p:nvPr/>
        </p:nvSpPr>
        <p:spPr>
          <a:xfrm>
            <a:off x="7637990" y="10761523"/>
            <a:ext cx="2160000" cy="1080000"/>
          </a:xfrm>
          <a:prstGeom prst="rect">
            <a:avLst/>
          </a:prstGeom>
          <a:gradFill>
            <a:gsLst>
              <a:gs pos="0">
                <a:schemeClr val="accent2"/>
              </a:gs>
              <a:gs pos="100000">
                <a:schemeClr val="accent3"/>
              </a:gs>
            </a:gsLst>
            <a:path path="circle">
              <a:fillToRect l="50000" t="-80000" r="50000" b="180000"/>
            </a:path>
          </a:gradFill>
          <a:ln>
            <a:noFill/>
          </a:ln>
          <a:scene3d>
            <a:camera prst="isometricTopUp"/>
            <a:lightRig rig="balanced" dir="t"/>
          </a:scene3d>
          <a:sp3d extrusionH="1016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28" name="Rectangle 27" title="Gameboard Tile">
            <a:extLst>
              <a:ext uri="{FF2B5EF4-FFF2-40B4-BE49-F238E27FC236}">
                <a16:creationId xmlns:a16="http://schemas.microsoft.com/office/drawing/2014/main" id="{3AAABEDC-A54D-4FD7-94FE-E52000E52973}"/>
              </a:ext>
            </a:extLst>
          </p:cNvPr>
          <p:cNvSpPr/>
          <p:nvPr/>
        </p:nvSpPr>
        <p:spPr>
          <a:xfrm>
            <a:off x="7194062" y="6508260"/>
            <a:ext cx="1080000" cy="1080000"/>
          </a:xfrm>
          <a:prstGeom prst="rect">
            <a:avLst/>
          </a:prstGeom>
          <a:gradFill>
            <a:gsLst>
              <a:gs pos="0">
                <a:schemeClr val="bg1"/>
              </a:gs>
              <a:gs pos="100000">
                <a:schemeClr val="bg2"/>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b="1" dirty="0">
              <a:latin typeface="+mj-lt"/>
            </a:endParaRPr>
          </a:p>
        </p:txBody>
      </p:sp>
      <p:sp>
        <p:nvSpPr>
          <p:cNvPr id="35" name="Rectangle 34" title="Gameboard Tile">
            <a:extLst>
              <a:ext uri="{FF2B5EF4-FFF2-40B4-BE49-F238E27FC236}">
                <a16:creationId xmlns:a16="http://schemas.microsoft.com/office/drawing/2014/main" id="{1FFBCBF8-ABBF-49CD-BE6B-DEE9B43D9E6B}"/>
              </a:ext>
            </a:extLst>
          </p:cNvPr>
          <p:cNvSpPr/>
          <p:nvPr/>
        </p:nvSpPr>
        <p:spPr>
          <a:xfrm>
            <a:off x="6398408" y="6647175"/>
            <a:ext cx="1080000" cy="1080000"/>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635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b="1" dirty="0">
              <a:latin typeface="+mj-lt"/>
            </a:endParaRPr>
          </a:p>
        </p:txBody>
      </p:sp>
      <p:sp>
        <p:nvSpPr>
          <p:cNvPr id="36" name="Rectangle 35" title="Gameboard Tile">
            <a:extLst>
              <a:ext uri="{FF2B5EF4-FFF2-40B4-BE49-F238E27FC236}">
                <a16:creationId xmlns:a16="http://schemas.microsoft.com/office/drawing/2014/main" id="{71CBC2F9-7DCE-49F6-AFEA-B67C7D8774D2}"/>
              </a:ext>
            </a:extLst>
          </p:cNvPr>
          <p:cNvSpPr/>
          <p:nvPr/>
        </p:nvSpPr>
        <p:spPr>
          <a:xfrm>
            <a:off x="5584450" y="7423658"/>
            <a:ext cx="1080000" cy="1080000"/>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cs typeface="Arial" panose="020B0604020202020204" pitchFamily="34" charset="0"/>
            </a:endParaRPr>
          </a:p>
        </p:txBody>
      </p:sp>
      <p:sp>
        <p:nvSpPr>
          <p:cNvPr id="17" name="Rectangle 16" title="Gameboard Tile">
            <a:extLst>
              <a:ext uri="{FF2B5EF4-FFF2-40B4-BE49-F238E27FC236}">
                <a16:creationId xmlns:a16="http://schemas.microsoft.com/office/drawing/2014/main" id="{E41C882B-30F0-444D-8354-2BDAFE5C6D88}"/>
              </a:ext>
            </a:extLst>
          </p:cNvPr>
          <p:cNvSpPr/>
          <p:nvPr/>
        </p:nvSpPr>
        <p:spPr>
          <a:xfrm>
            <a:off x="3866800" y="8101975"/>
            <a:ext cx="2160000" cy="1080000"/>
          </a:xfrm>
          <a:prstGeom prst="rect">
            <a:avLst/>
          </a:prstGeom>
          <a:gradFill>
            <a:gsLst>
              <a:gs pos="0">
                <a:schemeClr val="tx1">
                  <a:lumMod val="50000"/>
                  <a:lumOff val="50000"/>
                </a:schemeClr>
              </a:gs>
              <a:gs pos="100000">
                <a:schemeClr val="tx1">
                  <a:lumMod val="95000"/>
                  <a:lumOff val="5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5000" b="1" dirty="0">
              <a:latin typeface="+mj-lt"/>
              <a:cs typeface="Arial" panose="020B0604020202020204" pitchFamily="34" charset="0"/>
            </a:endParaRPr>
          </a:p>
        </p:txBody>
      </p:sp>
      <p:sp>
        <p:nvSpPr>
          <p:cNvPr id="37" name="Rectangle 36" title="Gameboard Tile">
            <a:extLst>
              <a:ext uri="{FF2B5EF4-FFF2-40B4-BE49-F238E27FC236}">
                <a16:creationId xmlns:a16="http://schemas.microsoft.com/office/drawing/2014/main" id="{AD7E887B-0362-486F-B20C-A712A1452280}"/>
              </a:ext>
            </a:extLst>
          </p:cNvPr>
          <p:cNvSpPr/>
          <p:nvPr/>
        </p:nvSpPr>
        <p:spPr>
          <a:xfrm>
            <a:off x="3235564" y="8776474"/>
            <a:ext cx="1080000" cy="1080000"/>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cs typeface="Arial" panose="020B0604020202020204" pitchFamily="34" charset="0"/>
            </a:endParaRPr>
          </a:p>
        </p:txBody>
      </p:sp>
      <p:sp>
        <p:nvSpPr>
          <p:cNvPr id="38" name="Arrow: Circular 37" title="Gameboard Tile">
            <a:extLst>
              <a:ext uri="{FF2B5EF4-FFF2-40B4-BE49-F238E27FC236}">
                <a16:creationId xmlns:a16="http://schemas.microsoft.com/office/drawing/2014/main" id="{F1B94F2D-C229-4D64-A1B4-CF53B6F79FCB}"/>
              </a:ext>
            </a:extLst>
          </p:cNvPr>
          <p:cNvSpPr/>
          <p:nvPr/>
        </p:nvSpPr>
        <p:spPr>
          <a:xfrm>
            <a:off x="2170304" y="9173758"/>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sp>
        <p:nvSpPr>
          <p:cNvPr id="39" name="Arrow: Circular 38" title="Gameboard Tile">
            <a:extLst>
              <a:ext uri="{FF2B5EF4-FFF2-40B4-BE49-F238E27FC236}">
                <a16:creationId xmlns:a16="http://schemas.microsoft.com/office/drawing/2014/main" id="{66A6A227-A39F-47A8-998B-886F8518C5C5}"/>
              </a:ext>
            </a:extLst>
          </p:cNvPr>
          <p:cNvSpPr/>
          <p:nvPr/>
        </p:nvSpPr>
        <p:spPr>
          <a:xfrm flipH="1" flipV="1">
            <a:off x="1304593" y="8443726"/>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42" name="Arrow: Circular 41" title="Gameboard Tile">
            <a:extLst>
              <a:ext uri="{FF2B5EF4-FFF2-40B4-BE49-F238E27FC236}">
                <a16:creationId xmlns:a16="http://schemas.microsoft.com/office/drawing/2014/main" id="{0372942F-9024-41FF-AC36-C9B32CF17A4A}"/>
              </a:ext>
            </a:extLst>
          </p:cNvPr>
          <p:cNvSpPr/>
          <p:nvPr/>
        </p:nvSpPr>
        <p:spPr>
          <a:xfrm flipH="1">
            <a:off x="96193" y="8945695"/>
            <a:ext cx="3240000" cy="3240000"/>
          </a:xfrm>
          <a:prstGeom prst="circularArrow">
            <a:avLst>
              <a:gd name="adj1" fmla="val 33526"/>
              <a:gd name="adj2" fmla="val 16133"/>
              <a:gd name="adj3" fmla="val 16168432"/>
              <a:gd name="adj4" fmla="val 10800000"/>
              <a:gd name="adj5" fmla="val 16763"/>
            </a:avLst>
          </a:prstGeom>
          <a:gradFill>
            <a:gsLst>
              <a:gs pos="0">
                <a:schemeClr val="bg1"/>
              </a:gs>
              <a:gs pos="100000">
                <a:schemeClr val="bg2"/>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41" name="Arrow: Circular 40" title="Gameboard Tile">
            <a:extLst>
              <a:ext uri="{FF2B5EF4-FFF2-40B4-BE49-F238E27FC236}">
                <a16:creationId xmlns:a16="http://schemas.microsoft.com/office/drawing/2014/main" id="{3585CE68-8CF2-437D-8DD0-0ACEA2ACB8F9}"/>
              </a:ext>
            </a:extLst>
          </p:cNvPr>
          <p:cNvSpPr/>
          <p:nvPr/>
        </p:nvSpPr>
        <p:spPr>
          <a:xfrm>
            <a:off x="575307" y="9616336"/>
            <a:ext cx="3240000" cy="3240000"/>
          </a:xfrm>
          <a:prstGeom prst="circularArrow">
            <a:avLst>
              <a:gd name="adj1" fmla="val 33526"/>
              <a:gd name="adj2" fmla="val 16133"/>
              <a:gd name="adj3" fmla="val 16168432"/>
              <a:gd name="adj4" fmla="val 10800000"/>
              <a:gd name="adj5" fmla="val 16763"/>
            </a:avLst>
          </a:prstGeom>
          <a:gradFill>
            <a:gsLst>
              <a:gs pos="0">
                <a:schemeClr val="bg1"/>
              </a:gs>
              <a:gs pos="100000">
                <a:schemeClr val="bg2"/>
              </a:gs>
            </a:gsLst>
            <a:path path="circle">
              <a:fillToRect l="50000" t="-80000" r="50000" b="180000"/>
            </a:path>
          </a:gradFill>
          <a:ln>
            <a:noFill/>
          </a:ln>
          <a:scene3d>
            <a:camera prst="isometricTopUp"/>
            <a:lightRig rig="balanced" dir="t"/>
          </a:scene3d>
          <a:sp3d extrusionH="762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000" b="1" dirty="0">
                <a:latin typeface="+mj-lt"/>
              </a:rPr>
              <a:t> </a:t>
            </a:r>
          </a:p>
        </p:txBody>
      </p:sp>
      <p:sp>
        <p:nvSpPr>
          <p:cNvPr id="40" name="Arrow: Circular 39" title="Gameboard Tile">
            <a:extLst>
              <a:ext uri="{FF2B5EF4-FFF2-40B4-BE49-F238E27FC236}">
                <a16:creationId xmlns:a16="http://schemas.microsoft.com/office/drawing/2014/main" id="{237615C1-F0B6-4C07-A14E-96F246BECBD9}"/>
              </a:ext>
            </a:extLst>
          </p:cNvPr>
          <p:cNvSpPr/>
          <p:nvPr/>
        </p:nvSpPr>
        <p:spPr>
          <a:xfrm flipV="1">
            <a:off x="1764651" y="8903817"/>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508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52" name="Rectangle 51" title="Gameboard Tile">
            <a:extLst>
              <a:ext uri="{FF2B5EF4-FFF2-40B4-BE49-F238E27FC236}">
                <a16:creationId xmlns:a16="http://schemas.microsoft.com/office/drawing/2014/main" id="{A00CD170-2EB7-4DE3-9DFE-33B9A7F832C9}"/>
              </a:ext>
            </a:extLst>
          </p:cNvPr>
          <p:cNvSpPr/>
          <p:nvPr/>
        </p:nvSpPr>
        <p:spPr>
          <a:xfrm>
            <a:off x="6114062" y="8071260"/>
            <a:ext cx="2160000" cy="1080000"/>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b="1" dirty="0">
              <a:latin typeface="+mj-lt"/>
            </a:endParaRPr>
          </a:p>
        </p:txBody>
      </p:sp>
      <p:sp>
        <p:nvSpPr>
          <p:cNvPr id="54" name="Arrow: Circular 53" title="Gameboard Tile">
            <a:extLst>
              <a:ext uri="{FF2B5EF4-FFF2-40B4-BE49-F238E27FC236}">
                <a16:creationId xmlns:a16="http://schemas.microsoft.com/office/drawing/2014/main" id="{B2D9071B-79DF-4E7E-A074-7BB938729C40}"/>
              </a:ext>
            </a:extLst>
          </p:cNvPr>
          <p:cNvSpPr/>
          <p:nvPr/>
        </p:nvSpPr>
        <p:spPr>
          <a:xfrm>
            <a:off x="5204747" y="8705534"/>
            <a:ext cx="3240000" cy="3240000"/>
          </a:xfrm>
          <a:prstGeom prst="circularArrow">
            <a:avLst>
              <a:gd name="adj1" fmla="val 33526"/>
              <a:gd name="adj2" fmla="val 16133"/>
              <a:gd name="adj3" fmla="val 16168432"/>
              <a:gd name="adj4" fmla="val 10800000"/>
              <a:gd name="adj5" fmla="val 16763"/>
            </a:avLst>
          </a:prstGeom>
          <a:gradFill>
            <a:gsLst>
              <a:gs pos="0">
                <a:schemeClr val="tx1">
                  <a:lumMod val="50000"/>
                  <a:lumOff val="50000"/>
                </a:schemeClr>
              </a:gs>
              <a:gs pos="100000">
                <a:schemeClr val="tx1"/>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000" b="1" dirty="0">
                <a:latin typeface="+mj-lt"/>
              </a:rPr>
              <a:t> </a:t>
            </a:r>
          </a:p>
        </p:txBody>
      </p:sp>
      <p:sp>
        <p:nvSpPr>
          <p:cNvPr id="55" name="Arrow: Circular 54" title="Gameboard Tile">
            <a:extLst>
              <a:ext uri="{FF2B5EF4-FFF2-40B4-BE49-F238E27FC236}">
                <a16:creationId xmlns:a16="http://schemas.microsoft.com/office/drawing/2014/main" id="{BDC00F84-8C61-4F98-816A-9E743AB09F46}"/>
              </a:ext>
            </a:extLst>
          </p:cNvPr>
          <p:cNvSpPr/>
          <p:nvPr/>
        </p:nvSpPr>
        <p:spPr>
          <a:xfrm flipH="1" flipV="1">
            <a:off x="4388221" y="7996336"/>
            <a:ext cx="3240000" cy="3240000"/>
          </a:xfrm>
          <a:prstGeom prst="circularArrow">
            <a:avLst>
              <a:gd name="adj1" fmla="val 33526"/>
              <a:gd name="adj2" fmla="val 16133"/>
              <a:gd name="adj3" fmla="val 16168432"/>
              <a:gd name="adj4" fmla="val 10800000"/>
              <a:gd name="adj5" fmla="val 16763"/>
            </a:avLst>
          </a:prstGeom>
          <a:gradFill>
            <a:gsLst>
              <a:gs pos="0">
                <a:schemeClr val="tx1">
                  <a:lumMod val="50000"/>
                  <a:lumOff val="50000"/>
                </a:schemeClr>
              </a:gs>
              <a:gs pos="100000">
                <a:schemeClr val="tx1"/>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56" name="Rectangle 55" title="Gameboard Tile">
            <a:extLst>
              <a:ext uri="{FF2B5EF4-FFF2-40B4-BE49-F238E27FC236}">
                <a16:creationId xmlns:a16="http://schemas.microsoft.com/office/drawing/2014/main" id="{D8D4E6C9-675C-4FE9-B8A9-958B69CFF3D5}"/>
              </a:ext>
            </a:extLst>
          </p:cNvPr>
          <p:cNvSpPr/>
          <p:nvPr/>
        </p:nvSpPr>
        <p:spPr>
          <a:xfrm>
            <a:off x="3638961" y="11007413"/>
            <a:ext cx="3240000" cy="1080000"/>
          </a:xfrm>
          <a:prstGeom prst="rect">
            <a:avLst/>
          </a:prstGeom>
          <a:gradFill>
            <a:gsLst>
              <a:gs pos="0">
                <a:schemeClr val="accent1"/>
              </a:gs>
              <a:gs pos="100000">
                <a:schemeClr val="bg1">
                  <a:lumMod val="85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b="1" dirty="0">
              <a:latin typeface="+mj-lt"/>
            </a:endParaRPr>
          </a:p>
        </p:txBody>
      </p:sp>
      <p:sp>
        <p:nvSpPr>
          <p:cNvPr id="44" name="Rectangle 43" title="Gameboard Tile">
            <a:extLst>
              <a:ext uri="{FF2B5EF4-FFF2-40B4-BE49-F238E27FC236}">
                <a16:creationId xmlns:a16="http://schemas.microsoft.com/office/drawing/2014/main" id="{B070AFAE-0110-483A-88B9-FF5ABEF28FD8}"/>
              </a:ext>
            </a:extLst>
          </p:cNvPr>
          <p:cNvSpPr/>
          <p:nvPr/>
        </p:nvSpPr>
        <p:spPr>
          <a:xfrm>
            <a:off x="4289500" y="8716050"/>
            <a:ext cx="1080000" cy="4320000"/>
          </a:xfrm>
          <a:prstGeom prst="rect">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3000" b="1" dirty="0">
              <a:latin typeface="+mj-lt"/>
            </a:endParaRPr>
          </a:p>
        </p:txBody>
      </p:sp>
      <p:sp>
        <p:nvSpPr>
          <p:cNvPr id="43" name="Arrow: Circular 42" title="Gameboard Tile">
            <a:extLst>
              <a:ext uri="{FF2B5EF4-FFF2-40B4-BE49-F238E27FC236}">
                <a16:creationId xmlns:a16="http://schemas.microsoft.com/office/drawing/2014/main" id="{3453F6EB-43EA-4481-BFC3-D3B15D0976BC}"/>
              </a:ext>
            </a:extLst>
          </p:cNvPr>
          <p:cNvSpPr/>
          <p:nvPr/>
        </p:nvSpPr>
        <p:spPr>
          <a:xfrm flipV="1">
            <a:off x="6335903" y="9554342"/>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1016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sp>
        <p:nvSpPr>
          <p:cNvPr id="57" name="Arrow: Circular 56" title="Gameboard Tile">
            <a:extLst>
              <a:ext uri="{FF2B5EF4-FFF2-40B4-BE49-F238E27FC236}">
                <a16:creationId xmlns:a16="http://schemas.microsoft.com/office/drawing/2014/main" id="{87441262-97A4-4BB3-A419-C5940AE76ABE}"/>
              </a:ext>
            </a:extLst>
          </p:cNvPr>
          <p:cNvSpPr/>
          <p:nvPr/>
        </p:nvSpPr>
        <p:spPr>
          <a:xfrm>
            <a:off x="2936164" y="11835586"/>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bg1">
                  <a:lumMod val="75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000" b="1" dirty="0">
                <a:latin typeface="+mj-lt"/>
              </a:rPr>
              <a:t> </a:t>
            </a:r>
          </a:p>
        </p:txBody>
      </p:sp>
      <p:sp>
        <p:nvSpPr>
          <p:cNvPr id="59" name="Rectangle 58" title="Gameboard Tile">
            <a:extLst>
              <a:ext uri="{FF2B5EF4-FFF2-40B4-BE49-F238E27FC236}">
                <a16:creationId xmlns:a16="http://schemas.microsoft.com/office/drawing/2014/main" id="{905A932D-C9D1-4B26-A1BF-7F0E341A2CD7}"/>
              </a:ext>
            </a:extLst>
          </p:cNvPr>
          <p:cNvSpPr/>
          <p:nvPr/>
        </p:nvSpPr>
        <p:spPr>
          <a:xfrm>
            <a:off x="4005757" y="12174587"/>
            <a:ext cx="1080000" cy="1080000"/>
          </a:xfrm>
          <a:prstGeom prst="rect">
            <a:avLst/>
          </a:prstGeom>
          <a:gradFill>
            <a:gsLst>
              <a:gs pos="0">
                <a:schemeClr val="accent3"/>
              </a:gs>
              <a:gs pos="100000">
                <a:schemeClr val="accent3">
                  <a:lumMod val="50000"/>
                </a:schemeClr>
              </a:gs>
            </a:gsLst>
            <a:path path="circle">
              <a:fillToRect l="50000" t="-80000" r="50000" b="180000"/>
            </a:path>
          </a:gradFill>
          <a:ln>
            <a:noFill/>
          </a:ln>
          <a:scene3d>
            <a:camera prst="isometricTopUp"/>
            <a:lightRig rig="balanced" dir="t"/>
          </a:scene3d>
          <a:sp3d extrusionH="1016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latin typeface="+mj-lt"/>
              </a:rPr>
              <a:t>behavioural therapy </a:t>
            </a:r>
          </a:p>
        </p:txBody>
      </p:sp>
      <p:sp>
        <p:nvSpPr>
          <p:cNvPr id="60" name="Rectangle 59" title="Gameboard Tile">
            <a:extLst>
              <a:ext uri="{FF2B5EF4-FFF2-40B4-BE49-F238E27FC236}">
                <a16:creationId xmlns:a16="http://schemas.microsoft.com/office/drawing/2014/main" id="{4DF0E281-D569-4FE8-B32F-64FDD2247035}"/>
              </a:ext>
            </a:extLst>
          </p:cNvPr>
          <p:cNvSpPr/>
          <p:nvPr/>
        </p:nvSpPr>
        <p:spPr>
          <a:xfrm>
            <a:off x="4834110" y="12231421"/>
            <a:ext cx="1080000" cy="1080000"/>
          </a:xfrm>
          <a:prstGeom prst="rect">
            <a:avLst/>
          </a:prstGeom>
          <a:gradFill>
            <a:gsLst>
              <a:gs pos="0">
                <a:schemeClr val="accent2"/>
              </a:gs>
              <a:gs pos="100000">
                <a:schemeClr val="accent2">
                  <a:lumMod val="75000"/>
                </a:schemeClr>
              </a:gs>
            </a:gsLst>
            <a:path path="circle">
              <a:fillToRect l="50000" t="-80000" r="50000" b="180000"/>
            </a:path>
          </a:gradFill>
          <a:ln>
            <a:noFill/>
          </a:ln>
          <a:scene3d>
            <a:camera prst="isometricTopUp"/>
            <a:lightRig rig="balanced" dir="t"/>
          </a:scene3d>
          <a:sp3d extrusionH="152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a:latin typeface="+mj-lt"/>
              </a:rPr>
              <a:t>parent training</a:t>
            </a:r>
            <a:endParaRPr lang="en-GB" sz="1600" b="1" dirty="0">
              <a:latin typeface="+mj-lt"/>
            </a:endParaRPr>
          </a:p>
        </p:txBody>
      </p:sp>
      <p:sp>
        <p:nvSpPr>
          <p:cNvPr id="61" name="Rectangle 60" title="Gameboard Tile">
            <a:extLst>
              <a:ext uri="{FF2B5EF4-FFF2-40B4-BE49-F238E27FC236}">
                <a16:creationId xmlns:a16="http://schemas.microsoft.com/office/drawing/2014/main" id="{61CDCB2B-CFE2-4BFC-9CE1-3E441073E8C1}"/>
              </a:ext>
            </a:extLst>
          </p:cNvPr>
          <p:cNvSpPr/>
          <p:nvPr/>
        </p:nvSpPr>
        <p:spPr>
          <a:xfrm>
            <a:off x="5681768" y="13544543"/>
            <a:ext cx="1080000" cy="1080000"/>
          </a:xfrm>
          <a:prstGeom prst="rect">
            <a:avLst/>
          </a:prstGeom>
          <a:gradFill>
            <a:gsLst>
              <a:gs pos="0">
                <a:schemeClr val="accent4"/>
              </a:gs>
              <a:gs pos="100000">
                <a:schemeClr val="accent4">
                  <a:lumMod val="50000"/>
                </a:schemeClr>
              </a:gs>
            </a:gsLst>
            <a:path path="circle">
              <a:fillToRect l="50000" t="-80000" r="50000" b="180000"/>
            </a:path>
          </a:gradFill>
          <a:ln>
            <a:noFill/>
          </a:ln>
          <a:scene3d>
            <a:camera prst="isometricTopUp"/>
            <a:lightRig rig="balanced" dir="t"/>
          </a:scene3d>
          <a:sp3d extrusionH="508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a:latin typeface="+mj-lt"/>
              </a:rPr>
              <a:t>school accommodations</a:t>
            </a:r>
            <a:endParaRPr lang="en-GB" sz="800" b="1" dirty="0">
              <a:latin typeface="+mj-lt"/>
            </a:endParaRPr>
          </a:p>
        </p:txBody>
      </p:sp>
      <p:sp>
        <p:nvSpPr>
          <p:cNvPr id="58" name="Arrow: Circular 57" title="Gameboard Tile">
            <a:extLst>
              <a:ext uri="{FF2B5EF4-FFF2-40B4-BE49-F238E27FC236}">
                <a16:creationId xmlns:a16="http://schemas.microsoft.com/office/drawing/2014/main" id="{1983B69F-E1F0-4F9D-BC06-EDB7D89BEBED}"/>
              </a:ext>
            </a:extLst>
          </p:cNvPr>
          <p:cNvSpPr/>
          <p:nvPr/>
        </p:nvSpPr>
        <p:spPr>
          <a:xfrm flipV="1">
            <a:off x="6613912" y="12323566"/>
            <a:ext cx="3240000" cy="3240000"/>
          </a:xfrm>
          <a:prstGeom prst="circularArrow">
            <a:avLst>
              <a:gd name="adj1" fmla="val 33526"/>
              <a:gd name="adj2" fmla="val 16133"/>
              <a:gd name="adj3" fmla="val 16168432"/>
              <a:gd name="adj4" fmla="val 10800000"/>
              <a:gd name="adj5" fmla="val 16763"/>
            </a:avLst>
          </a:prstGeom>
          <a:gradFill>
            <a:gsLst>
              <a:gs pos="0">
                <a:schemeClr val="accent1"/>
              </a:gs>
              <a:gs pos="100000">
                <a:schemeClr val="accent1">
                  <a:lumMod val="50000"/>
                </a:schemeClr>
              </a:gs>
            </a:gsLst>
            <a:path path="circle">
              <a:fillToRect l="50000" t="-80000" r="50000" b="180000"/>
            </a:path>
          </a:gradFill>
          <a:ln>
            <a:noFill/>
          </a:ln>
          <a:scene3d>
            <a:camera prst="isometricTopUp"/>
            <a:lightRig rig="balanced" dir="t"/>
          </a:scene3d>
          <a:sp3d extrusionH="254000" prstMaterial="softEdge">
            <a:bevelT w="127000" prst="hardEdge"/>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sz="3000" b="1" dirty="0">
              <a:latin typeface="+mj-lt"/>
            </a:endParaRPr>
          </a:p>
        </p:txBody>
      </p:sp>
      <p:grpSp>
        <p:nvGrpSpPr>
          <p:cNvPr id="11" name="Group 10" title="Speech bubble graphic">
            <a:extLst>
              <a:ext uri="{FF2B5EF4-FFF2-40B4-BE49-F238E27FC236}">
                <a16:creationId xmlns:a16="http://schemas.microsoft.com/office/drawing/2014/main" id="{F37AA5FA-CB29-4E1C-9201-8072B4603B79}"/>
              </a:ext>
            </a:extLst>
          </p:cNvPr>
          <p:cNvGrpSpPr/>
          <p:nvPr/>
        </p:nvGrpSpPr>
        <p:grpSpPr>
          <a:xfrm>
            <a:off x="7667166" y="3301029"/>
            <a:ext cx="4524833" cy="3320315"/>
            <a:chOff x="8025383" y="4817044"/>
            <a:chExt cx="2877568" cy="1372541"/>
          </a:xfrm>
        </p:grpSpPr>
        <p:sp>
          <p:nvSpPr>
            <p:cNvPr id="9" name="Isosceles Triangle 8" title="Speechbubble_callout_graphic">
              <a:extLst>
                <a:ext uri="{FF2B5EF4-FFF2-40B4-BE49-F238E27FC236}">
                  <a16:creationId xmlns:a16="http://schemas.microsoft.com/office/drawing/2014/main" id="{1A407030-ABD3-4E4F-A909-472AEBB4B282}"/>
                </a:ext>
              </a:extLst>
            </p:cNvPr>
            <p:cNvSpPr/>
            <p:nvPr/>
          </p:nvSpPr>
          <p:spPr>
            <a:xfrm rot="13462956">
              <a:off x="8025383" y="5284567"/>
              <a:ext cx="648235" cy="905018"/>
            </a:xfrm>
            <a:prstGeom prst="triangle">
              <a:avLst>
                <a:gd name="adj" fmla="val 10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Rectangle: Rounded Corners 4" title="Speechbubble_border_graphic">
              <a:extLst>
                <a:ext uri="{FF2B5EF4-FFF2-40B4-BE49-F238E27FC236}">
                  <a16:creationId xmlns:a16="http://schemas.microsoft.com/office/drawing/2014/main" id="{4EC1AD2E-F60E-4A79-84A8-BDAA457DB765}"/>
                </a:ext>
              </a:extLst>
            </p:cNvPr>
            <p:cNvSpPr/>
            <p:nvPr/>
          </p:nvSpPr>
          <p:spPr>
            <a:xfrm>
              <a:off x="8111667" y="4817044"/>
              <a:ext cx="2791284" cy="916363"/>
            </a:xfrm>
            <a:prstGeom prst="roundRect">
              <a:avLst>
                <a:gd name="adj" fmla="val 10993"/>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Rounded Corners 3">
              <a:extLst>
                <a:ext uri="{FF2B5EF4-FFF2-40B4-BE49-F238E27FC236}">
                  <a16:creationId xmlns:a16="http://schemas.microsoft.com/office/drawing/2014/main" id="{D96ABC47-1860-49DC-BE9A-820D3F8DAF0B}"/>
                </a:ext>
              </a:extLst>
            </p:cNvPr>
            <p:cNvSpPr/>
            <p:nvPr/>
          </p:nvSpPr>
          <p:spPr>
            <a:xfrm>
              <a:off x="8251006" y="4919141"/>
              <a:ext cx="2553521" cy="712168"/>
            </a:xfrm>
            <a:prstGeom prst="roundRect">
              <a:avLst>
                <a:gd name="adj" fmla="val 9274"/>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72000" tIns="36000" rIns="72000" bIns="0" rtlCol="0" anchor="t"/>
            <a:lstStyle/>
            <a:p>
              <a:pPr rtl="0"/>
              <a:endParaRPr lang="en-GB" sz="1200" noProof="1">
                <a:solidFill>
                  <a:schemeClr val="tx1">
                    <a:lumMod val="75000"/>
                    <a:lumOff val="25000"/>
                  </a:schemeClr>
                </a:solidFill>
              </a:endParaRPr>
            </a:p>
          </p:txBody>
        </p:sp>
      </p:grpSp>
      <p:grpSp>
        <p:nvGrpSpPr>
          <p:cNvPr id="69" name="Group 68" title="Speech bubble graphic">
            <a:extLst>
              <a:ext uri="{FF2B5EF4-FFF2-40B4-BE49-F238E27FC236}">
                <a16:creationId xmlns:a16="http://schemas.microsoft.com/office/drawing/2014/main" id="{BC3301E5-D009-4A67-AC59-DD3E44718A91}"/>
              </a:ext>
            </a:extLst>
          </p:cNvPr>
          <p:cNvGrpSpPr/>
          <p:nvPr/>
        </p:nvGrpSpPr>
        <p:grpSpPr>
          <a:xfrm flipH="1">
            <a:off x="57439" y="78848"/>
            <a:ext cx="3187755" cy="1782000"/>
            <a:chOff x="8025383" y="4817044"/>
            <a:chExt cx="2147318" cy="1372541"/>
          </a:xfrm>
        </p:grpSpPr>
        <p:sp>
          <p:nvSpPr>
            <p:cNvPr id="70" name="Isosceles Triangle 69" title="Speechbubble_callout_graphic">
              <a:extLst>
                <a:ext uri="{FF2B5EF4-FFF2-40B4-BE49-F238E27FC236}">
                  <a16:creationId xmlns:a16="http://schemas.microsoft.com/office/drawing/2014/main" id="{CA688265-CBAE-4460-AC96-1534946AA77A}"/>
                </a:ext>
              </a:extLst>
            </p:cNvPr>
            <p:cNvSpPr/>
            <p:nvPr/>
          </p:nvSpPr>
          <p:spPr>
            <a:xfrm rot="13462956">
              <a:off x="8025383" y="5284567"/>
              <a:ext cx="648235" cy="905018"/>
            </a:xfrm>
            <a:prstGeom prst="triangle">
              <a:avLst>
                <a:gd name="adj"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dirty="0"/>
            </a:p>
          </p:txBody>
        </p:sp>
        <p:sp>
          <p:nvSpPr>
            <p:cNvPr id="71" name="Rectangle: Rounded Corners 70" title="Speechbubble_border_graphic">
              <a:extLst>
                <a:ext uri="{FF2B5EF4-FFF2-40B4-BE49-F238E27FC236}">
                  <a16:creationId xmlns:a16="http://schemas.microsoft.com/office/drawing/2014/main" id="{C2C0CBF4-C88A-43FC-8F14-5AED1E75A67D}"/>
                </a:ext>
              </a:extLst>
            </p:cNvPr>
            <p:cNvSpPr/>
            <p:nvPr/>
          </p:nvSpPr>
          <p:spPr>
            <a:xfrm>
              <a:off x="8111667" y="4817044"/>
              <a:ext cx="2061034" cy="916363"/>
            </a:xfrm>
            <a:prstGeom prst="roundRect">
              <a:avLst>
                <a:gd name="adj" fmla="val 1099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dirty="0"/>
            </a:p>
          </p:txBody>
        </p:sp>
        <p:sp>
          <p:nvSpPr>
            <p:cNvPr id="72" name="Rectangle: Rounded Corners 71">
              <a:extLst>
                <a:ext uri="{FF2B5EF4-FFF2-40B4-BE49-F238E27FC236}">
                  <a16:creationId xmlns:a16="http://schemas.microsoft.com/office/drawing/2014/main" id="{46CD06EF-E1AE-49C1-A656-28A171E9F41E}"/>
                </a:ext>
              </a:extLst>
            </p:cNvPr>
            <p:cNvSpPr/>
            <p:nvPr/>
          </p:nvSpPr>
          <p:spPr>
            <a:xfrm>
              <a:off x="8273998" y="4919141"/>
              <a:ext cx="1757243" cy="712168"/>
            </a:xfrm>
            <a:prstGeom prst="roundRect">
              <a:avLst>
                <a:gd name="adj" fmla="val 9274"/>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72000" tIns="36000" rIns="72000" bIns="0" rtlCol="0" anchor="t"/>
            <a:lstStyle/>
            <a:p>
              <a:pPr algn="r" rtl="0"/>
              <a:endParaRPr lang="en-GB" sz="1200" noProof="1">
                <a:solidFill>
                  <a:schemeClr val="tx1">
                    <a:lumMod val="75000"/>
                    <a:lumOff val="25000"/>
                  </a:schemeClr>
                </a:solidFill>
              </a:endParaRPr>
            </a:p>
          </p:txBody>
        </p:sp>
      </p:grpSp>
      <p:grpSp>
        <p:nvGrpSpPr>
          <p:cNvPr id="73" name="Group 72" title="Speech bubble graphic">
            <a:extLst>
              <a:ext uri="{FF2B5EF4-FFF2-40B4-BE49-F238E27FC236}">
                <a16:creationId xmlns:a16="http://schemas.microsoft.com/office/drawing/2014/main" id="{5BF5755D-C890-43A1-B484-6EC759C1021B}"/>
              </a:ext>
            </a:extLst>
          </p:cNvPr>
          <p:cNvGrpSpPr/>
          <p:nvPr/>
        </p:nvGrpSpPr>
        <p:grpSpPr>
          <a:xfrm flipH="1" flipV="1">
            <a:off x="1252628" y="6471440"/>
            <a:ext cx="5991768" cy="2161021"/>
            <a:chOff x="8025383" y="4817044"/>
            <a:chExt cx="2147318" cy="1372541"/>
          </a:xfrm>
        </p:grpSpPr>
        <p:sp>
          <p:nvSpPr>
            <p:cNvPr id="74" name="Isosceles Triangle 73" title="Speechbubble_callout_graphic">
              <a:extLst>
                <a:ext uri="{FF2B5EF4-FFF2-40B4-BE49-F238E27FC236}">
                  <a16:creationId xmlns:a16="http://schemas.microsoft.com/office/drawing/2014/main" id="{56A72E3B-9CCF-4029-ACBA-00DB00BF0200}"/>
                </a:ext>
              </a:extLst>
            </p:cNvPr>
            <p:cNvSpPr/>
            <p:nvPr/>
          </p:nvSpPr>
          <p:spPr>
            <a:xfrm rot="12534479">
              <a:off x="8025383" y="5284567"/>
              <a:ext cx="648235" cy="905018"/>
            </a:xfrm>
            <a:prstGeom prst="triangle">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dirty="0"/>
            </a:p>
          </p:txBody>
        </p:sp>
        <p:sp>
          <p:nvSpPr>
            <p:cNvPr id="75" name="Rectangle: Rounded Corners 74" title="Speechbubble_border_graphic">
              <a:extLst>
                <a:ext uri="{FF2B5EF4-FFF2-40B4-BE49-F238E27FC236}">
                  <a16:creationId xmlns:a16="http://schemas.microsoft.com/office/drawing/2014/main" id="{4A8F44B2-D886-4F5A-B373-1B1E67D6E2DD}"/>
                </a:ext>
              </a:extLst>
            </p:cNvPr>
            <p:cNvSpPr/>
            <p:nvPr/>
          </p:nvSpPr>
          <p:spPr>
            <a:xfrm>
              <a:off x="8111667" y="4817044"/>
              <a:ext cx="2061034" cy="916363"/>
            </a:xfrm>
            <a:prstGeom prst="roundRect">
              <a:avLst>
                <a:gd name="adj" fmla="val 10993"/>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dirty="0"/>
            </a:p>
          </p:txBody>
        </p:sp>
        <p:sp>
          <p:nvSpPr>
            <p:cNvPr id="76" name="Rectangle: Rounded Corners 75">
              <a:extLst>
                <a:ext uri="{FF2B5EF4-FFF2-40B4-BE49-F238E27FC236}">
                  <a16:creationId xmlns:a16="http://schemas.microsoft.com/office/drawing/2014/main" id="{AEE29627-256F-401D-BB43-BDEE416DFABE}"/>
                </a:ext>
              </a:extLst>
            </p:cNvPr>
            <p:cNvSpPr/>
            <p:nvPr/>
          </p:nvSpPr>
          <p:spPr>
            <a:xfrm flipV="1">
              <a:off x="8273998" y="4919141"/>
              <a:ext cx="1757243" cy="712168"/>
            </a:xfrm>
            <a:prstGeom prst="roundRect">
              <a:avLst>
                <a:gd name="adj" fmla="val 9274"/>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72000" tIns="36000" rIns="72000" bIns="0" rtlCol="0" anchor="t"/>
            <a:lstStyle/>
            <a:p>
              <a:pPr algn="r" rtl="0"/>
              <a:endParaRPr lang="en-GB" sz="1200" noProof="1">
                <a:solidFill>
                  <a:schemeClr val="tx1">
                    <a:lumMod val="75000"/>
                    <a:lumOff val="25000"/>
                  </a:schemeClr>
                </a:solidFill>
              </a:endParaRPr>
            </a:p>
          </p:txBody>
        </p:sp>
      </p:grpSp>
      <p:grpSp>
        <p:nvGrpSpPr>
          <p:cNvPr id="77" name="Group 76" title="Speech bubble graphic">
            <a:extLst>
              <a:ext uri="{FF2B5EF4-FFF2-40B4-BE49-F238E27FC236}">
                <a16:creationId xmlns:a16="http://schemas.microsoft.com/office/drawing/2014/main" id="{52268F45-8E3D-4867-9031-FF9395645865}"/>
              </a:ext>
            </a:extLst>
          </p:cNvPr>
          <p:cNvGrpSpPr/>
          <p:nvPr/>
        </p:nvGrpSpPr>
        <p:grpSpPr>
          <a:xfrm flipV="1">
            <a:off x="7362971" y="8121394"/>
            <a:ext cx="4770834" cy="2225652"/>
            <a:chOff x="8025383" y="4803701"/>
            <a:chExt cx="2220027" cy="1385884"/>
          </a:xfrm>
        </p:grpSpPr>
        <p:sp>
          <p:nvSpPr>
            <p:cNvPr id="78" name="Isosceles Triangle 77" title="Speechbubble_callout_graphic">
              <a:extLst>
                <a:ext uri="{FF2B5EF4-FFF2-40B4-BE49-F238E27FC236}">
                  <a16:creationId xmlns:a16="http://schemas.microsoft.com/office/drawing/2014/main" id="{A68C7709-C28E-4C75-8727-9A892CB3576E}"/>
                </a:ext>
              </a:extLst>
            </p:cNvPr>
            <p:cNvSpPr/>
            <p:nvPr/>
          </p:nvSpPr>
          <p:spPr>
            <a:xfrm rot="13462956">
              <a:off x="8025383" y="5284567"/>
              <a:ext cx="648235" cy="905018"/>
            </a:xfrm>
            <a:prstGeom prst="triangle">
              <a:avLst>
                <a:gd name="adj" fmla="val 0"/>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9" name="Rectangle: Rounded Corners 78" title="Speechbubble_border_graphic">
              <a:extLst>
                <a:ext uri="{FF2B5EF4-FFF2-40B4-BE49-F238E27FC236}">
                  <a16:creationId xmlns:a16="http://schemas.microsoft.com/office/drawing/2014/main" id="{9B13D20E-5C58-4155-BD42-5F40AFB18CBB}"/>
                </a:ext>
              </a:extLst>
            </p:cNvPr>
            <p:cNvSpPr/>
            <p:nvPr/>
          </p:nvSpPr>
          <p:spPr>
            <a:xfrm>
              <a:off x="8184376" y="4803701"/>
              <a:ext cx="2061034" cy="1318343"/>
            </a:xfrm>
            <a:prstGeom prst="roundRect">
              <a:avLst>
                <a:gd name="adj" fmla="val 10993"/>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0" name="Rectangle: Rounded Corners 79">
              <a:extLst>
                <a:ext uri="{FF2B5EF4-FFF2-40B4-BE49-F238E27FC236}">
                  <a16:creationId xmlns:a16="http://schemas.microsoft.com/office/drawing/2014/main" id="{4365F473-588E-4F80-8CA2-0222DD2C2389}"/>
                </a:ext>
              </a:extLst>
            </p:cNvPr>
            <p:cNvSpPr/>
            <p:nvPr/>
          </p:nvSpPr>
          <p:spPr>
            <a:xfrm flipV="1">
              <a:off x="8273998" y="4919141"/>
              <a:ext cx="1757243" cy="1150638"/>
            </a:xfrm>
            <a:prstGeom prst="roundRect">
              <a:avLst>
                <a:gd name="adj" fmla="val 9274"/>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72000" tIns="36000" rIns="72000" bIns="0" rtlCol="0" anchor="t"/>
            <a:lstStyle/>
            <a:p>
              <a:pPr rtl="0"/>
              <a:endParaRPr lang="en-GB" sz="1200" noProof="1">
                <a:solidFill>
                  <a:schemeClr val="tx1">
                    <a:lumMod val="75000"/>
                    <a:lumOff val="25000"/>
                  </a:schemeClr>
                </a:solidFill>
              </a:endParaRPr>
            </a:p>
          </p:txBody>
        </p:sp>
      </p:grpSp>
      <p:grpSp>
        <p:nvGrpSpPr>
          <p:cNvPr id="86" name="Group 85" title="Speech bubble graphic">
            <a:extLst>
              <a:ext uri="{FF2B5EF4-FFF2-40B4-BE49-F238E27FC236}">
                <a16:creationId xmlns:a16="http://schemas.microsoft.com/office/drawing/2014/main" id="{47F17A4E-B565-4DEF-BD5B-002E63E6F190}"/>
              </a:ext>
            </a:extLst>
          </p:cNvPr>
          <p:cNvGrpSpPr/>
          <p:nvPr/>
        </p:nvGrpSpPr>
        <p:grpSpPr>
          <a:xfrm flipH="1" flipV="1">
            <a:off x="1764646" y="2629020"/>
            <a:ext cx="5916359" cy="1615239"/>
            <a:chOff x="8111667" y="4817044"/>
            <a:chExt cx="2061034" cy="1374071"/>
          </a:xfrm>
        </p:grpSpPr>
        <p:sp>
          <p:nvSpPr>
            <p:cNvPr id="87" name="Isosceles Triangle 86" title="Speechbubble_callout_graphic">
              <a:extLst>
                <a:ext uri="{FF2B5EF4-FFF2-40B4-BE49-F238E27FC236}">
                  <a16:creationId xmlns:a16="http://schemas.microsoft.com/office/drawing/2014/main" id="{E9211B2D-3F9B-433A-A5C8-0C5269AFD923}"/>
                </a:ext>
              </a:extLst>
            </p:cNvPr>
            <p:cNvSpPr/>
            <p:nvPr/>
          </p:nvSpPr>
          <p:spPr>
            <a:xfrm rot="10800000">
              <a:off x="8818066" y="5286097"/>
              <a:ext cx="648235" cy="905018"/>
            </a:xfrm>
            <a:prstGeom prst="triangle">
              <a:avLst>
                <a:gd name="adj" fmla="val 6794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dirty="0"/>
            </a:p>
          </p:txBody>
        </p:sp>
        <p:sp>
          <p:nvSpPr>
            <p:cNvPr id="88" name="Rectangle: Rounded corners 87" title="Speechbubble_border_graphic">
              <a:extLst>
                <a:ext uri="{FF2B5EF4-FFF2-40B4-BE49-F238E27FC236}">
                  <a16:creationId xmlns:a16="http://schemas.microsoft.com/office/drawing/2014/main" id="{2C99845C-EC69-4035-B8D5-269E843DA4E1}"/>
                </a:ext>
              </a:extLst>
            </p:cNvPr>
            <p:cNvSpPr/>
            <p:nvPr/>
          </p:nvSpPr>
          <p:spPr>
            <a:xfrm>
              <a:off x="8111667" y="4817044"/>
              <a:ext cx="2061034" cy="916363"/>
            </a:xfrm>
            <a:prstGeom prst="roundRect">
              <a:avLst>
                <a:gd name="adj" fmla="val 10993"/>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dirty="0"/>
            </a:p>
          </p:txBody>
        </p:sp>
        <p:sp>
          <p:nvSpPr>
            <p:cNvPr id="89" name="Rectangle: Rounded corners 88">
              <a:extLst>
                <a:ext uri="{FF2B5EF4-FFF2-40B4-BE49-F238E27FC236}">
                  <a16:creationId xmlns:a16="http://schemas.microsoft.com/office/drawing/2014/main" id="{B853726D-9035-42A6-8576-7ABED9876CA0}"/>
                </a:ext>
              </a:extLst>
            </p:cNvPr>
            <p:cNvSpPr/>
            <p:nvPr/>
          </p:nvSpPr>
          <p:spPr>
            <a:xfrm>
              <a:off x="8263562" y="4898565"/>
              <a:ext cx="1757243" cy="712168"/>
            </a:xfrm>
            <a:prstGeom prst="roundRect">
              <a:avLst>
                <a:gd name="adj" fmla="val 9274"/>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72000" tIns="36000" rIns="72000" bIns="0" rtlCol="0" anchor="t"/>
            <a:lstStyle/>
            <a:p>
              <a:pPr algn="ctr" rtl="0"/>
              <a:endParaRPr lang="en-GB" sz="1200" noProof="1">
                <a:solidFill>
                  <a:schemeClr val="tx1">
                    <a:lumMod val="75000"/>
                    <a:lumOff val="25000"/>
                  </a:schemeClr>
                </a:solidFill>
              </a:endParaRPr>
            </a:p>
          </p:txBody>
        </p:sp>
      </p:grpSp>
      <p:grpSp>
        <p:nvGrpSpPr>
          <p:cNvPr id="90" name="Group 89" title="Speech bubble graphic">
            <a:extLst>
              <a:ext uri="{FF2B5EF4-FFF2-40B4-BE49-F238E27FC236}">
                <a16:creationId xmlns:a16="http://schemas.microsoft.com/office/drawing/2014/main" id="{AAB81220-5C43-41DA-A048-89FC6903491B}"/>
              </a:ext>
            </a:extLst>
          </p:cNvPr>
          <p:cNvGrpSpPr/>
          <p:nvPr/>
        </p:nvGrpSpPr>
        <p:grpSpPr>
          <a:xfrm flipH="1" flipV="1">
            <a:off x="96192" y="13521756"/>
            <a:ext cx="7527975" cy="2655395"/>
            <a:chOff x="8111667" y="4817045"/>
            <a:chExt cx="2061034" cy="1755992"/>
          </a:xfrm>
        </p:grpSpPr>
        <p:sp>
          <p:nvSpPr>
            <p:cNvPr id="91" name="Isosceles Triangle 90" title="Speechbubble_callout_graphic">
              <a:extLst>
                <a:ext uri="{FF2B5EF4-FFF2-40B4-BE49-F238E27FC236}">
                  <a16:creationId xmlns:a16="http://schemas.microsoft.com/office/drawing/2014/main" id="{6CC95B3D-A072-4BE0-A691-ABA50B68879D}"/>
                </a:ext>
              </a:extLst>
            </p:cNvPr>
            <p:cNvSpPr/>
            <p:nvPr/>
          </p:nvSpPr>
          <p:spPr>
            <a:xfrm rot="10800000">
              <a:off x="8818066" y="5286097"/>
              <a:ext cx="648235" cy="1286940"/>
            </a:xfrm>
            <a:prstGeom prst="triangle">
              <a:avLst>
                <a:gd name="adj" fmla="val 10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dirty="0"/>
            </a:p>
          </p:txBody>
        </p:sp>
        <p:sp>
          <p:nvSpPr>
            <p:cNvPr id="92" name="Rectangle: Rounded Corners 91" title="Speechbubble_border_graphic">
              <a:extLst>
                <a:ext uri="{FF2B5EF4-FFF2-40B4-BE49-F238E27FC236}">
                  <a16:creationId xmlns:a16="http://schemas.microsoft.com/office/drawing/2014/main" id="{F167A3FC-BF0E-4632-9702-070011061CC4}"/>
                </a:ext>
              </a:extLst>
            </p:cNvPr>
            <p:cNvSpPr/>
            <p:nvPr/>
          </p:nvSpPr>
          <p:spPr>
            <a:xfrm>
              <a:off x="8111667" y="4817045"/>
              <a:ext cx="2061034" cy="905018"/>
            </a:xfrm>
            <a:prstGeom prst="roundRect">
              <a:avLst>
                <a:gd name="adj" fmla="val 10993"/>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dirty="0"/>
            </a:p>
          </p:txBody>
        </p:sp>
        <p:sp>
          <p:nvSpPr>
            <p:cNvPr id="93" name="Rectangle: Rounded corners 92">
              <a:extLst>
                <a:ext uri="{FF2B5EF4-FFF2-40B4-BE49-F238E27FC236}">
                  <a16:creationId xmlns:a16="http://schemas.microsoft.com/office/drawing/2014/main" id="{D5244DDD-1314-4413-9AF3-15932320C2F7}"/>
                </a:ext>
              </a:extLst>
            </p:cNvPr>
            <p:cNvSpPr/>
            <p:nvPr/>
          </p:nvSpPr>
          <p:spPr>
            <a:xfrm flipV="1">
              <a:off x="8263562" y="4915307"/>
              <a:ext cx="1757243" cy="716537"/>
            </a:xfrm>
            <a:prstGeom prst="roundRect">
              <a:avLst>
                <a:gd name="adj" fmla="val 9274"/>
              </a:avLst>
            </a:prstGeom>
            <a:solidFill>
              <a:schemeClr val="bg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72000" tIns="36000" rIns="72000" bIns="0" rtlCol="0" anchor="t"/>
            <a:lstStyle/>
            <a:p>
              <a:pPr algn="ctr" rtl="0"/>
              <a:endParaRPr lang="en-GB" sz="1200" noProof="1">
                <a:solidFill>
                  <a:schemeClr val="tx1">
                    <a:lumMod val="75000"/>
                    <a:lumOff val="25000"/>
                  </a:schemeClr>
                </a:solidFill>
              </a:endParaRPr>
            </a:p>
          </p:txBody>
        </p:sp>
      </p:grpSp>
      <p:sp>
        <p:nvSpPr>
          <p:cNvPr id="12" name="Rectangle: Top Corners Rounded 11" descr="Tunnel Graphic">
            <a:extLst>
              <a:ext uri="{FF2B5EF4-FFF2-40B4-BE49-F238E27FC236}">
                <a16:creationId xmlns:a16="http://schemas.microsoft.com/office/drawing/2014/main" id="{1728BED6-75FC-4BB6-970C-F696DD5F36FE}"/>
              </a:ext>
            </a:extLst>
          </p:cNvPr>
          <p:cNvSpPr/>
          <p:nvPr/>
        </p:nvSpPr>
        <p:spPr>
          <a:xfrm>
            <a:off x="8605282" y="12272392"/>
            <a:ext cx="360000" cy="360000"/>
          </a:xfrm>
          <a:prstGeom prst="round2SameRect">
            <a:avLst>
              <a:gd name="adj1" fmla="val 50000"/>
              <a:gd name="adj2" fmla="val 0"/>
            </a:avLst>
          </a:prstGeom>
          <a:gradFill>
            <a:gsLst>
              <a:gs pos="0">
                <a:schemeClr val="tx1">
                  <a:lumMod val="50000"/>
                  <a:lumOff val="50000"/>
                </a:schemeClr>
              </a:gs>
              <a:gs pos="100000">
                <a:schemeClr val="tx1"/>
              </a:gs>
            </a:gsLst>
            <a:path path="circle">
              <a:fillToRect t="100000" r="100000"/>
            </a:path>
          </a:gradFill>
          <a:ln>
            <a:noFill/>
          </a:ln>
          <a:scene3d>
            <a:camera prst="isometricRightUp"/>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4" name="Rectangle: Top Corners Rounded 93" descr="Tunnel Graphic">
            <a:extLst>
              <a:ext uri="{FF2B5EF4-FFF2-40B4-BE49-F238E27FC236}">
                <a16:creationId xmlns:a16="http://schemas.microsoft.com/office/drawing/2014/main" id="{D285772D-0330-46B1-801E-4A17E80FB8E0}"/>
              </a:ext>
            </a:extLst>
          </p:cNvPr>
          <p:cNvSpPr/>
          <p:nvPr/>
        </p:nvSpPr>
        <p:spPr>
          <a:xfrm>
            <a:off x="9013496" y="12038154"/>
            <a:ext cx="360000" cy="360000"/>
          </a:xfrm>
          <a:prstGeom prst="round2SameRect">
            <a:avLst>
              <a:gd name="adj1" fmla="val 50000"/>
              <a:gd name="adj2" fmla="val 0"/>
            </a:avLst>
          </a:prstGeom>
          <a:gradFill>
            <a:gsLst>
              <a:gs pos="0">
                <a:schemeClr val="tx1">
                  <a:lumMod val="50000"/>
                  <a:lumOff val="50000"/>
                </a:schemeClr>
              </a:gs>
              <a:gs pos="100000">
                <a:schemeClr val="tx1"/>
              </a:gs>
            </a:gsLst>
            <a:path path="circle">
              <a:fillToRect t="100000" r="100000"/>
            </a:path>
          </a:gradFill>
          <a:ln>
            <a:noFill/>
          </a:ln>
          <a:scene3d>
            <a:camera prst="isometricRightUp"/>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5" name="Rectangle: Top Corners Rounded 94" descr="Tunnel Graphic">
            <a:extLst>
              <a:ext uri="{FF2B5EF4-FFF2-40B4-BE49-F238E27FC236}">
                <a16:creationId xmlns:a16="http://schemas.microsoft.com/office/drawing/2014/main" id="{3557A057-5C20-4020-BCFC-ECEBD3E29A2B}"/>
              </a:ext>
            </a:extLst>
          </p:cNvPr>
          <p:cNvSpPr/>
          <p:nvPr/>
        </p:nvSpPr>
        <p:spPr>
          <a:xfrm>
            <a:off x="9421709" y="11803915"/>
            <a:ext cx="360000" cy="360000"/>
          </a:xfrm>
          <a:prstGeom prst="round2SameRect">
            <a:avLst>
              <a:gd name="adj1" fmla="val 50000"/>
              <a:gd name="adj2" fmla="val 0"/>
            </a:avLst>
          </a:prstGeom>
          <a:gradFill flip="none" rotWithShape="1">
            <a:gsLst>
              <a:gs pos="0">
                <a:schemeClr val="tx1">
                  <a:lumMod val="50000"/>
                  <a:lumOff val="50000"/>
                </a:schemeClr>
              </a:gs>
              <a:gs pos="100000">
                <a:schemeClr val="tx1"/>
              </a:gs>
            </a:gsLst>
            <a:path path="circle">
              <a:fillToRect t="100000" r="100000"/>
            </a:path>
            <a:tileRect l="-100000" b="-100000"/>
          </a:gradFill>
          <a:ln>
            <a:noFill/>
          </a:ln>
          <a:scene3d>
            <a:camera prst="isometricRightUp"/>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131" name="Group 130" title="3D Icons">
            <a:extLst>
              <a:ext uri="{FF2B5EF4-FFF2-40B4-BE49-F238E27FC236}">
                <a16:creationId xmlns:a16="http://schemas.microsoft.com/office/drawing/2014/main" id="{576AD287-65FE-48A1-98C3-5BABE9B397C8}"/>
              </a:ext>
            </a:extLst>
          </p:cNvPr>
          <p:cNvGrpSpPr/>
          <p:nvPr/>
        </p:nvGrpSpPr>
        <p:grpSpPr>
          <a:xfrm>
            <a:off x="719623" y="8610042"/>
            <a:ext cx="2288030" cy="1453669"/>
            <a:chOff x="3339804" y="7534022"/>
            <a:chExt cx="2288030" cy="1453669"/>
          </a:xfrm>
        </p:grpSpPr>
        <p:sp>
          <p:nvSpPr>
            <p:cNvPr id="120" name="Graphic 115">
              <a:extLst>
                <a:ext uri="{FF2B5EF4-FFF2-40B4-BE49-F238E27FC236}">
                  <a16:creationId xmlns:a16="http://schemas.microsoft.com/office/drawing/2014/main" id="{3CAC520D-3100-47A1-AA98-02CC7A56A385}"/>
                </a:ext>
              </a:extLst>
            </p:cNvPr>
            <p:cNvSpPr/>
            <p:nvPr/>
          </p:nvSpPr>
          <p:spPr>
            <a:xfrm>
              <a:off x="4448800" y="7534022"/>
              <a:ext cx="1179034" cy="304267"/>
            </a:xfrm>
            <a:custGeom>
              <a:avLst/>
              <a:gdLst>
                <a:gd name="connsiteX0" fmla="*/ 815248 w 885825"/>
                <a:gd name="connsiteY0" fmla="*/ 225967 h 228600"/>
                <a:gd name="connsiteX1" fmla="*/ 73759 w 885825"/>
                <a:gd name="connsiteY1" fmla="*/ 225967 h 228600"/>
                <a:gd name="connsiteX2" fmla="*/ 7144 w 885825"/>
                <a:gd name="connsiteY2" fmla="*/ 159358 h 228600"/>
                <a:gd name="connsiteX3" fmla="*/ 73759 w 885825"/>
                <a:gd name="connsiteY3" fmla="*/ 92743 h 228600"/>
                <a:gd name="connsiteX4" fmla="*/ 148465 w 885825"/>
                <a:gd name="connsiteY4" fmla="*/ 92743 h 228600"/>
                <a:gd name="connsiteX5" fmla="*/ 255268 w 885825"/>
                <a:gd name="connsiteY5" fmla="*/ 7144 h 228600"/>
                <a:gd name="connsiteX6" fmla="*/ 441507 w 885825"/>
                <a:gd name="connsiteY6" fmla="*/ 7144 h 228600"/>
                <a:gd name="connsiteX7" fmla="*/ 518299 w 885825"/>
                <a:gd name="connsiteY7" fmla="*/ 38621 h 228600"/>
                <a:gd name="connsiteX8" fmla="*/ 601828 w 885825"/>
                <a:gd name="connsiteY8" fmla="*/ 38621 h 228600"/>
                <a:gd name="connsiteX9" fmla="*/ 686791 w 885825"/>
                <a:gd name="connsiteY9" fmla="*/ 92743 h 228600"/>
                <a:gd name="connsiteX10" fmla="*/ 815248 w 885825"/>
                <a:gd name="connsiteY10" fmla="*/ 92743 h 228600"/>
                <a:gd name="connsiteX11" fmla="*/ 881863 w 885825"/>
                <a:gd name="connsiteY11" fmla="*/ 159358 h 228600"/>
                <a:gd name="connsiteX12" fmla="*/ 815248 w 885825"/>
                <a:gd name="connsiteY12" fmla="*/ 225967 h 228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85825" h="228600">
                  <a:moveTo>
                    <a:pt x="815248" y="225967"/>
                  </a:moveTo>
                  <a:lnTo>
                    <a:pt x="73759" y="225967"/>
                  </a:lnTo>
                  <a:cubicBezTo>
                    <a:pt x="37026" y="225967"/>
                    <a:pt x="7144" y="196085"/>
                    <a:pt x="7144" y="159358"/>
                  </a:cubicBezTo>
                  <a:cubicBezTo>
                    <a:pt x="7144" y="122625"/>
                    <a:pt x="37026" y="92743"/>
                    <a:pt x="73759" y="92743"/>
                  </a:cubicBezTo>
                  <a:lnTo>
                    <a:pt x="148465" y="92743"/>
                  </a:lnTo>
                  <a:cubicBezTo>
                    <a:pt x="159363" y="43825"/>
                    <a:pt x="203113" y="7144"/>
                    <a:pt x="255268" y="7144"/>
                  </a:cubicBezTo>
                  <a:lnTo>
                    <a:pt x="441507" y="7144"/>
                  </a:lnTo>
                  <a:cubicBezTo>
                    <a:pt x="470511" y="7144"/>
                    <a:pt x="497904" y="18487"/>
                    <a:pt x="518299" y="38621"/>
                  </a:cubicBezTo>
                  <a:lnTo>
                    <a:pt x="601828" y="38621"/>
                  </a:lnTo>
                  <a:cubicBezTo>
                    <a:pt x="639072" y="38621"/>
                    <a:pt x="671735" y="60117"/>
                    <a:pt x="686791" y="92743"/>
                  </a:cubicBezTo>
                  <a:lnTo>
                    <a:pt x="815248" y="92743"/>
                  </a:lnTo>
                  <a:cubicBezTo>
                    <a:pt x="851981" y="92743"/>
                    <a:pt x="881863" y="122625"/>
                    <a:pt x="881863" y="159358"/>
                  </a:cubicBezTo>
                  <a:cubicBezTo>
                    <a:pt x="881863" y="196085"/>
                    <a:pt x="851981" y="225967"/>
                    <a:pt x="815248" y="225967"/>
                  </a:cubicBezTo>
                  <a:close/>
                </a:path>
              </a:pathLst>
            </a:custGeom>
            <a:gradFill>
              <a:gsLst>
                <a:gs pos="100000">
                  <a:schemeClr val="tx1">
                    <a:lumMod val="95000"/>
                    <a:lumOff val="5000"/>
                  </a:schemeClr>
                </a:gs>
                <a:gs pos="0">
                  <a:schemeClr val="bg1">
                    <a:lumMod val="50000"/>
                  </a:schemeClr>
                </a:gs>
              </a:gsLst>
              <a:path path="circle">
                <a:fillToRect l="50000" t="-80000" r="50000" b="180000"/>
              </a:path>
            </a:gradFill>
            <a:ln w="9525" cap="flat">
              <a:noFill/>
              <a:prstDash val="solid"/>
              <a:miter/>
            </a:ln>
            <a:scene3d>
              <a:camera prst="isometricRightUp"/>
              <a:lightRig rig="threePt" dir="t"/>
            </a:scene3d>
            <a:sp3d extrusionH="139700"/>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rtl="0"/>
              <a:endParaRPr lang="en-GB" dirty="0"/>
            </a:p>
          </p:txBody>
        </p:sp>
        <p:sp>
          <p:nvSpPr>
            <p:cNvPr id="119" name="Graphic 113">
              <a:extLst>
                <a:ext uri="{FF2B5EF4-FFF2-40B4-BE49-F238E27FC236}">
                  <a16:creationId xmlns:a16="http://schemas.microsoft.com/office/drawing/2014/main" id="{8E1C9FD2-1128-448E-952C-D7FCC65EA609}"/>
                </a:ext>
              </a:extLst>
            </p:cNvPr>
            <p:cNvSpPr/>
            <p:nvPr/>
          </p:nvSpPr>
          <p:spPr>
            <a:xfrm>
              <a:off x="4536900" y="8177919"/>
              <a:ext cx="912800" cy="367656"/>
            </a:xfrm>
            <a:custGeom>
              <a:avLst/>
              <a:gdLst>
                <a:gd name="connsiteX0" fmla="*/ 575770 w 685800"/>
                <a:gd name="connsiteY0" fmla="*/ 276435 h 276225"/>
                <a:gd name="connsiteX1" fmla="*/ 430388 w 685800"/>
                <a:gd name="connsiteY1" fmla="*/ 276435 h 276225"/>
                <a:gd name="connsiteX2" fmla="*/ 422300 w 685800"/>
                <a:gd name="connsiteY2" fmla="*/ 276104 h 276225"/>
                <a:gd name="connsiteX3" fmla="*/ 413319 w 685800"/>
                <a:gd name="connsiteY3" fmla="*/ 276435 h 276225"/>
                <a:gd name="connsiteX4" fmla="*/ 115640 w 685800"/>
                <a:gd name="connsiteY4" fmla="*/ 276435 h 276225"/>
                <a:gd name="connsiteX5" fmla="*/ 7144 w 685800"/>
                <a:gd name="connsiteY5" fmla="*/ 167938 h 276225"/>
                <a:gd name="connsiteX6" fmla="*/ 115640 w 685800"/>
                <a:gd name="connsiteY6" fmla="*/ 59443 h 276225"/>
                <a:gd name="connsiteX7" fmla="*/ 116515 w 685800"/>
                <a:gd name="connsiteY7" fmla="*/ 59443 h 276225"/>
                <a:gd name="connsiteX8" fmla="*/ 223042 w 685800"/>
                <a:gd name="connsiteY8" fmla="*/ 7144 h 276225"/>
                <a:gd name="connsiteX9" fmla="*/ 413319 w 685800"/>
                <a:gd name="connsiteY9" fmla="*/ 7144 h 276225"/>
                <a:gd name="connsiteX10" fmla="*/ 519843 w 685800"/>
                <a:gd name="connsiteY10" fmla="*/ 59443 h 276225"/>
                <a:gd name="connsiteX11" fmla="*/ 575770 w 685800"/>
                <a:gd name="connsiteY11" fmla="*/ 59443 h 276225"/>
                <a:gd name="connsiteX12" fmla="*/ 684266 w 685800"/>
                <a:gd name="connsiteY12" fmla="*/ 167938 h 276225"/>
                <a:gd name="connsiteX13" fmla="*/ 575770 w 685800"/>
                <a:gd name="connsiteY13" fmla="*/ 276435 h 276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 h="276225">
                  <a:moveTo>
                    <a:pt x="575770" y="276435"/>
                  </a:moveTo>
                  <a:lnTo>
                    <a:pt x="430388" y="276435"/>
                  </a:lnTo>
                  <a:cubicBezTo>
                    <a:pt x="427663" y="276435"/>
                    <a:pt x="424969" y="276314"/>
                    <a:pt x="422300" y="276104"/>
                  </a:cubicBezTo>
                  <a:cubicBezTo>
                    <a:pt x="419329" y="276314"/>
                    <a:pt x="416338" y="276435"/>
                    <a:pt x="413319" y="276435"/>
                  </a:cubicBezTo>
                  <a:lnTo>
                    <a:pt x="115640" y="276435"/>
                  </a:lnTo>
                  <a:cubicBezTo>
                    <a:pt x="55816" y="276435"/>
                    <a:pt x="7144" y="227763"/>
                    <a:pt x="7144" y="167938"/>
                  </a:cubicBezTo>
                  <a:cubicBezTo>
                    <a:pt x="7144" y="108114"/>
                    <a:pt x="55816" y="59443"/>
                    <a:pt x="115640" y="59443"/>
                  </a:cubicBezTo>
                  <a:lnTo>
                    <a:pt x="116515" y="59443"/>
                  </a:lnTo>
                  <a:cubicBezTo>
                    <a:pt x="141931" y="26463"/>
                    <a:pt x="180836" y="7144"/>
                    <a:pt x="223042" y="7144"/>
                  </a:cubicBezTo>
                  <a:lnTo>
                    <a:pt x="413319" y="7144"/>
                  </a:lnTo>
                  <a:cubicBezTo>
                    <a:pt x="455526" y="7144"/>
                    <a:pt x="494430" y="26468"/>
                    <a:pt x="519843" y="59443"/>
                  </a:cubicBezTo>
                  <a:lnTo>
                    <a:pt x="575770" y="59443"/>
                  </a:lnTo>
                  <a:cubicBezTo>
                    <a:pt x="635594" y="59443"/>
                    <a:pt x="684266" y="108114"/>
                    <a:pt x="684266" y="167938"/>
                  </a:cubicBezTo>
                  <a:cubicBezTo>
                    <a:pt x="684266" y="227763"/>
                    <a:pt x="635594" y="276435"/>
                    <a:pt x="575770" y="276435"/>
                  </a:cubicBezTo>
                  <a:close/>
                </a:path>
              </a:pathLst>
            </a:custGeom>
            <a:gradFill>
              <a:gsLst>
                <a:gs pos="100000">
                  <a:schemeClr val="tx1">
                    <a:lumMod val="95000"/>
                    <a:lumOff val="5000"/>
                  </a:schemeClr>
                </a:gs>
                <a:gs pos="0">
                  <a:schemeClr val="bg1">
                    <a:lumMod val="50000"/>
                  </a:schemeClr>
                </a:gs>
              </a:gsLst>
              <a:path path="circle">
                <a:fillToRect l="50000" t="-80000" r="50000" b="180000"/>
              </a:path>
            </a:gradFill>
            <a:ln w="9525" cap="flat">
              <a:noFill/>
              <a:prstDash val="solid"/>
              <a:miter/>
            </a:ln>
            <a:scene3d>
              <a:camera prst="isometricRightUp"/>
              <a:lightRig rig="threePt" dir="t"/>
            </a:scene3d>
            <a:sp3d extrusionH="139700"/>
          </p:spPr>
          <p:txBody>
            <a:bodyPr rtlCol="0" anchor="ctr"/>
            <a:lstStyle/>
            <a:p>
              <a:pPr rtl="0"/>
              <a:endParaRPr lang="en-GB" dirty="0"/>
            </a:p>
          </p:txBody>
        </p:sp>
        <p:sp>
          <p:nvSpPr>
            <p:cNvPr id="128" name="Graphic 113">
              <a:extLst>
                <a:ext uri="{FF2B5EF4-FFF2-40B4-BE49-F238E27FC236}">
                  <a16:creationId xmlns:a16="http://schemas.microsoft.com/office/drawing/2014/main" id="{1A2E1AA7-648F-4A0C-B4BD-2C03EDF5789B}"/>
                </a:ext>
              </a:extLst>
            </p:cNvPr>
            <p:cNvSpPr/>
            <p:nvPr/>
          </p:nvSpPr>
          <p:spPr>
            <a:xfrm flipH="1">
              <a:off x="4007439" y="7747415"/>
              <a:ext cx="501116" cy="201839"/>
            </a:xfrm>
            <a:custGeom>
              <a:avLst/>
              <a:gdLst>
                <a:gd name="connsiteX0" fmla="*/ 575770 w 685800"/>
                <a:gd name="connsiteY0" fmla="*/ 276435 h 276225"/>
                <a:gd name="connsiteX1" fmla="*/ 430388 w 685800"/>
                <a:gd name="connsiteY1" fmla="*/ 276435 h 276225"/>
                <a:gd name="connsiteX2" fmla="*/ 422300 w 685800"/>
                <a:gd name="connsiteY2" fmla="*/ 276104 h 276225"/>
                <a:gd name="connsiteX3" fmla="*/ 413319 w 685800"/>
                <a:gd name="connsiteY3" fmla="*/ 276435 h 276225"/>
                <a:gd name="connsiteX4" fmla="*/ 115640 w 685800"/>
                <a:gd name="connsiteY4" fmla="*/ 276435 h 276225"/>
                <a:gd name="connsiteX5" fmla="*/ 7144 w 685800"/>
                <a:gd name="connsiteY5" fmla="*/ 167938 h 276225"/>
                <a:gd name="connsiteX6" fmla="*/ 115640 w 685800"/>
                <a:gd name="connsiteY6" fmla="*/ 59443 h 276225"/>
                <a:gd name="connsiteX7" fmla="*/ 116515 w 685800"/>
                <a:gd name="connsiteY7" fmla="*/ 59443 h 276225"/>
                <a:gd name="connsiteX8" fmla="*/ 223042 w 685800"/>
                <a:gd name="connsiteY8" fmla="*/ 7144 h 276225"/>
                <a:gd name="connsiteX9" fmla="*/ 413319 w 685800"/>
                <a:gd name="connsiteY9" fmla="*/ 7144 h 276225"/>
                <a:gd name="connsiteX10" fmla="*/ 519843 w 685800"/>
                <a:gd name="connsiteY10" fmla="*/ 59443 h 276225"/>
                <a:gd name="connsiteX11" fmla="*/ 575770 w 685800"/>
                <a:gd name="connsiteY11" fmla="*/ 59443 h 276225"/>
                <a:gd name="connsiteX12" fmla="*/ 684266 w 685800"/>
                <a:gd name="connsiteY12" fmla="*/ 167938 h 276225"/>
                <a:gd name="connsiteX13" fmla="*/ 575770 w 685800"/>
                <a:gd name="connsiteY13" fmla="*/ 276435 h 276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800" h="276225">
                  <a:moveTo>
                    <a:pt x="575770" y="276435"/>
                  </a:moveTo>
                  <a:lnTo>
                    <a:pt x="430388" y="276435"/>
                  </a:lnTo>
                  <a:cubicBezTo>
                    <a:pt x="427663" y="276435"/>
                    <a:pt x="424969" y="276314"/>
                    <a:pt x="422300" y="276104"/>
                  </a:cubicBezTo>
                  <a:cubicBezTo>
                    <a:pt x="419329" y="276314"/>
                    <a:pt x="416338" y="276435"/>
                    <a:pt x="413319" y="276435"/>
                  </a:cubicBezTo>
                  <a:lnTo>
                    <a:pt x="115640" y="276435"/>
                  </a:lnTo>
                  <a:cubicBezTo>
                    <a:pt x="55816" y="276435"/>
                    <a:pt x="7144" y="227763"/>
                    <a:pt x="7144" y="167938"/>
                  </a:cubicBezTo>
                  <a:cubicBezTo>
                    <a:pt x="7144" y="108114"/>
                    <a:pt x="55816" y="59443"/>
                    <a:pt x="115640" y="59443"/>
                  </a:cubicBezTo>
                  <a:lnTo>
                    <a:pt x="116515" y="59443"/>
                  </a:lnTo>
                  <a:cubicBezTo>
                    <a:pt x="141931" y="26463"/>
                    <a:pt x="180836" y="7144"/>
                    <a:pt x="223042" y="7144"/>
                  </a:cubicBezTo>
                  <a:lnTo>
                    <a:pt x="413319" y="7144"/>
                  </a:lnTo>
                  <a:cubicBezTo>
                    <a:pt x="455526" y="7144"/>
                    <a:pt x="494430" y="26468"/>
                    <a:pt x="519843" y="59443"/>
                  </a:cubicBezTo>
                  <a:lnTo>
                    <a:pt x="575770" y="59443"/>
                  </a:lnTo>
                  <a:cubicBezTo>
                    <a:pt x="635594" y="59443"/>
                    <a:pt x="684266" y="108114"/>
                    <a:pt x="684266" y="167938"/>
                  </a:cubicBezTo>
                  <a:cubicBezTo>
                    <a:pt x="684266" y="227763"/>
                    <a:pt x="635594" y="276435"/>
                    <a:pt x="575770" y="276435"/>
                  </a:cubicBezTo>
                  <a:close/>
                </a:path>
              </a:pathLst>
            </a:custGeom>
            <a:gradFill>
              <a:gsLst>
                <a:gs pos="100000">
                  <a:schemeClr val="tx1">
                    <a:lumMod val="95000"/>
                    <a:lumOff val="5000"/>
                  </a:schemeClr>
                </a:gs>
                <a:gs pos="0">
                  <a:schemeClr val="bg1">
                    <a:lumMod val="50000"/>
                  </a:schemeClr>
                </a:gs>
              </a:gsLst>
              <a:path path="circle">
                <a:fillToRect l="50000" t="-80000" r="50000" b="180000"/>
              </a:path>
            </a:gradFill>
            <a:ln w="9525" cap="flat">
              <a:noFill/>
              <a:prstDash val="solid"/>
              <a:miter/>
            </a:ln>
            <a:scene3d>
              <a:camera prst="isometricRightUp"/>
              <a:lightRig rig="threePt" dir="t"/>
            </a:scene3d>
            <a:sp3d extrusionH="139700"/>
          </p:spPr>
          <p:txBody>
            <a:bodyPr rtlCol="0" anchor="ctr"/>
            <a:lstStyle/>
            <a:p>
              <a:pPr rtl="0"/>
              <a:endParaRPr lang="en-GB" dirty="0"/>
            </a:p>
          </p:txBody>
        </p:sp>
        <p:sp>
          <p:nvSpPr>
            <p:cNvPr id="129" name="Graphic 117">
              <a:extLst>
                <a:ext uri="{FF2B5EF4-FFF2-40B4-BE49-F238E27FC236}">
                  <a16:creationId xmlns:a16="http://schemas.microsoft.com/office/drawing/2014/main" id="{D8ECF39A-D695-4FE6-94AA-A195E4A348D6}"/>
                </a:ext>
              </a:extLst>
            </p:cNvPr>
            <p:cNvSpPr/>
            <p:nvPr/>
          </p:nvSpPr>
          <p:spPr>
            <a:xfrm flipH="1">
              <a:off x="3872810" y="7819868"/>
              <a:ext cx="1191711" cy="628866"/>
            </a:xfrm>
            <a:custGeom>
              <a:avLst/>
              <a:gdLst>
                <a:gd name="connsiteX0" fmla="*/ 581886 w 895350"/>
                <a:gd name="connsiteY0" fmla="*/ 264170 h 266700"/>
                <a:gd name="connsiteX1" fmla="*/ 339873 w 895350"/>
                <a:gd name="connsiteY1" fmla="*/ 264170 h 266700"/>
                <a:gd name="connsiteX2" fmla="*/ 279580 w 895350"/>
                <a:gd name="connsiteY2" fmla="*/ 234818 h 266700"/>
                <a:gd name="connsiteX3" fmla="*/ 250465 w 895350"/>
                <a:gd name="connsiteY3" fmla="*/ 219927 h 266700"/>
                <a:gd name="connsiteX4" fmla="*/ 71211 w 895350"/>
                <a:gd name="connsiteY4" fmla="*/ 219927 h 266700"/>
                <a:gd name="connsiteX5" fmla="*/ 25102 w 895350"/>
                <a:gd name="connsiteY5" fmla="*/ 200341 h 266700"/>
                <a:gd name="connsiteX6" fmla="*/ 7187 w 895350"/>
                <a:gd name="connsiteY6" fmla="*/ 153531 h 266700"/>
                <a:gd name="connsiteX7" fmla="*/ 72179 w 895350"/>
                <a:gd name="connsiteY7" fmla="*/ 91776 h 266700"/>
                <a:gd name="connsiteX8" fmla="*/ 99460 w 895350"/>
                <a:gd name="connsiteY8" fmla="*/ 91776 h 266700"/>
                <a:gd name="connsiteX9" fmla="*/ 175334 w 895350"/>
                <a:gd name="connsiteY9" fmla="*/ 46816 h 266700"/>
                <a:gd name="connsiteX10" fmla="*/ 195612 w 895350"/>
                <a:gd name="connsiteY10" fmla="*/ 46816 h 266700"/>
                <a:gd name="connsiteX11" fmla="*/ 215072 w 895350"/>
                <a:gd name="connsiteY11" fmla="*/ 38607 h 266700"/>
                <a:gd name="connsiteX12" fmla="*/ 290593 w 895350"/>
                <a:gd name="connsiteY12" fmla="*/ 7144 h 266700"/>
                <a:gd name="connsiteX13" fmla="*/ 522160 w 895350"/>
                <a:gd name="connsiteY13" fmla="*/ 7144 h 266700"/>
                <a:gd name="connsiteX14" fmla="*/ 609280 w 895350"/>
                <a:gd name="connsiteY14" fmla="*/ 52486 h 266700"/>
                <a:gd name="connsiteX15" fmla="*/ 631697 w 895350"/>
                <a:gd name="connsiteY15" fmla="*/ 64289 h 266700"/>
                <a:gd name="connsiteX16" fmla="*/ 686615 w 895350"/>
                <a:gd name="connsiteY16" fmla="*/ 64289 h 266700"/>
                <a:gd name="connsiteX17" fmla="*/ 745942 w 895350"/>
                <a:gd name="connsiteY17" fmla="*/ 91776 h 266700"/>
                <a:gd name="connsiteX18" fmla="*/ 823184 w 895350"/>
                <a:gd name="connsiteY18" fmla="*/ 91776 h 266700"/>
                <a:gd name="connsiteX19" fmla="*/ 888184 w 895350"/>
                <a:gd name="connsiteY19" fmla="*/ 153531 h 266700"/>
                <a:gd name="connsiteX20" fmla="*/ 870251 w 895350"/>
                <a:gd name="connsiteY20" fmla="*/ 200351 h 266700"/>
                <a:gd name="connsiteX21" fmla="*/ 824151 w 895350"/>
                <a:gd name="connsiteY21" fmla="*/ 219927 h 266700"/>
                <a:gd name="connsiteX22" fmla="*/ 711237 w 895350"/>
                <a:gd name="connsiteY22" fmla="*/ 219927 h 266700"/>
                <a:gd name="connsiteX23" fmla="*/ 699572 w 895350"/>
                <a:gd name="connsiteY23" fmla="*/ 218843 h 266700"/>
                <a:gd name="connsiteX24" fmla="*/ 686615 w 895350"/>
                <a:gd name="connsiteY24" fmla="*/ 219927 h 266700"/>
                <a:gd name="connsiteX25" fmla="*/ 671295 w 895350"/>
                <a:gd name="connsiteY25" fmla="*/ 219927 h 266700"/>
                <a:gd name="connsiteX26" fmla="*/ 642180 w 895350"/>
                <a:gd name="connsiteY26" fmla="*/ 234823 h 266700"/>
                <a:gd name="connsiteX27" fmla="*/ 581886 w 895350"/>
                <a:gd name="connsiteY27" fmla="*/ 26417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95350" h="266700">
                  <a:moveTo>
                    <a:pt x="581886" y="264170"/>
                  </a:moveTo>
                  <a:lnTo>
                    <a:pt x="339873" y="264170"/>
                  </a:lnTo>
                  <a:cubicBezTo>
                    <a:pt x="316191" y="264170"/>
                    <a:pt x="294211" y="253473"/>
                    <a:pt x="279580" y="234818"/>
                  </a:cubicBezTo>
                  <a:cubicBezTo>
                    <a:pt x="272157" y="225354"/>
                    <a:pt x="261543" y="219927"/>
                    <a:pt x="250465" y="219927"/>
                  </a:cubicBezTo>
                  <a:lnTo>
                    <a:pt x="71211" y="219927"/>
                  </a:lnTo>
                  <a:cubicBezTo>
                    <a:pt x="53668" y="219927"/>
                    <a:pt x="37287" y="212973"/>
                    <a:pt x="25102" y="200341"/>
                  </a:cubicBezTo>
                  <a:cubicBezTo>
                    <a:pt x="12917" y="187714"/>
                    <a:pt x="6554" y="171092"/>
                    <a:pt x="7187" y="153531"/>
                  </a:cubicBezTo>
                  <a:cubicBezTo>
                    <a:pt x="8405" y="118904"/>
                    <a:pt x="36962" y="91776"/>
                    <a:pt x="72179" y="91776"/>
                  </a:cubicBezTo>
                  <a:lnTo>
                    <a:pt x="99460" y="91776"/>
                  </a:lnTo>
                  <a:cubicBezTo>
                    <a:pt x="114446" y="64619"/>
                    <a:pt x="143513" y="46816"/>
                    <a:pt x="175334" y="46816"/>
                  </a:cubicBezTo>
                  <a:lnTo>
                    <a:pt x="195612" y="46816"/>
                  </a:lnTo>
                  <a:cubicBezTo>
                    <a:pt x="202905" y="46816"/>
                    <a:pt x="209816" y="43900"/>
                    <a:pt x="215072" y="38607"/>
                  </a:cubicBezTo>
                  <a:cubicBezTo>
                    <a:pt x="235191" y="18320"/>
                    <a:pt x="262018" y="7144"/>
                    <a:pt x="290593" y="7144"/>
                  </a:cubicBezTo>
                  <a:lnTo>
                    <a:pt x="522160" y="7144"/>
                  </a:lnTo>
                  <a:cubicBezTo>
                    <a:pt x="556791" y="7144"/>
                    <a:pt x="589365" y="24092"/>
                    <a:pt x="609280" y="52486"/>
                  </a:cubicBezTo>
                  <a:cubicBezTo>
                    <a:pt x="614470" y="59880"/>
                    <a:pt x="622843" y="64289"/>
                    <a:pt x="631697" y="64289"/>
                  </a:cubicBezTo>
                  <a:lnTo>
                    <a:pt x="686615" y="64289"/>
                  </a:lnTo>
                  <a:cubicBezTo>
                    <a:pt x="709655" y="64289"/>
                    <a:pt x="731310" y="74549"/>
                    <a:pt x="745942" y="91776"/>
                  </a:cubicBezTo>
                  <a:lnTo>
                    <a:pt x="823184" y="91776"/>
                  </a:lnTo>
                  <a:cubicBezTo>
                    <a:pt x="858390" y="91776"/>
                    <a:pt x="886947" y="118900"/>
                    <a:pt x="888184" y="153531"/>
                  </a:cubicBezTo>
                  <a:cubicBezTo>
                    <a:pt x="888807" y="171101"/>
                    <a:pt x="882436" y="187723"/>
                    <a:pt x="870251" y="200351"/>
                  </a:cubicBezTo>
                  <a:cubicBezTo>
                    <a:pt x="858065" y="212973"/>
                    <a:pt x="841694" y="219927"/>
                    <a:pt x="824151" y="219927"/>
                  </a:cubicBezTo>
                  <a:lnTo>
                    <a:pt x="711237" y="219927"/>
                  </a:lnTo>
                  <a:cubicBezTo>
                    <a:pt x="707330" y="219927"/>
                    <a:pt x="703433" y="219564"/>
                    <a:pt x="699572" y="218843"/>
                  </a:cubicBezTo>
                  <a:cubicBezTo>
                    <a:pt x="695294" y="219564"/>
                    <a:pt x="690959" y="219927"/>
                    <a:pt x="686615" y="219927"/>
                  </a:cubicBezTo>
                  <a:lnTo>
                    <a:pt x="671295" y="219927"/>
                  </a:lnTo>
                  <a:cubicBezTo>
                    <a:pt x="660226" y="219927"/>
                    <a:pt x="649613" y="225354"/>
                    <a:pt x="642180" y="234823"/>
                  </a:cubicBezTo>
                  <a:cubicBezTo>
                    <a:pt x="627549" y="253473"/>
                    <a:pt x="605569" y="264170"/>
                    <a:pt x="581886" y="264170"/>
                  </a:cubicBezTo>
                  <a:close/>
                </a:path>
              </a:pathLst>
            </a:custGeom>
            <a:gradFill>
              <a:gsLst>
                <a:gs pos="100000">
                  <a:schemeClr val="tx1">
                    <a:lumMod val="95000"/>
                    <a:lumOff val="5000"/>
                  </a:schemeClr>
                </a:gs>
                <a:gs pos="0">
                  <a:schemeClr val="bg1">
                    <a:lumMod val="50000"/>
                  </a:schemeClr>
                </a:gs>
              </a:gsLst>
              <a:path path="circle">
                <a:fillToRect l="50000" t="-80000" r="50000" b="180000"/>
              </a:path>
            </a:gradFill>
            <a:ln w="9525" cap="flat">
              <a:noFill/>
              <a:prstDash val="solid"/>
              <a:miter/>
            </a:ln>
            <a:scene3d>
              <a:camera prst="isometricRightUp"/>
              <a:lightRig rig="threePt" dir="t"/>
            </a:scene3d>
            <a:sp3d extrusionH="139700"/>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rtl="0"/>
              <a:endParaRPr lang="en-GB" dirty="0"/>
            </a:p>
          </p:txBody>
        </p:sp>
        <p:sp>
          <p:nvSpPr>
            <p:cNvPr id="121" name="Graphic 117">
              <a:extLst>
                <a:ext uri="{FF2B5EF4-FFF2-40B4-BE49-F238E27FC236}">
                  <a16:creationId xmlns:a16="http://schemas.microsoft.com/office/drawing/2014/main" id="{76F7DF95-3F0A-4C84-A59F-C44842352D40}"/>
                </a:ext>
              </a:extLst>
            </p:cNvPr>
            <p:cNvSpPr/>
            <p:nvPr/>
          </p:nvSpPr>
          <p:spPr>
            <a:xfrm>
              <a:off x="3339804" y="8632713"/>
              <a:ext cx="1191711" cy="354978"/>
            </a:xfrm>
            <a:custGeom>
              <a:avLst/>
              <a:gdLst>
                <a:gd name="connsiteX0" fmla="*/ 581886 w 895350"/>
                <a:gd name="connsiteY0" fmla="*/ 264170 h 266700"/>
                <a:gd name="connsiteX1" fmla="*/ 339873 w 895350"/>
                <a:gd name="connsiteY1" fmla="*/ 264170 h 266700"/>
                <a:gd name="connsiteX2" fmla="*/ 279580 w 895350"/>
                <a:gd name="connsiteY2" fmla="*/ 234818 h 266700"/>
                <a:gd name="connsiteX3" fmla="*/ 250465 w 895350"/>
                <a:gd name="connsiteY3" fmla="*/ 219927 h 266700"/>
                <a:gd name="connsiteX4" fmla="*/ 71211 w 895350"/>
                <a:gd name="connsiteY4" fmla="*/ 219927 h 266700"/>
                <a:gd name="connsiteX5" fmla="*/ 25102 w 895350"/>
                <a:gd name="connsiteY5" fmla="*/ 200341 h 266700"/>
                <a:gd name="connsiteX6" fmla="*/ 7187 w 895350"/>
                <a:gd name="connsiteY6" fmla="*/ 153531 h 266700"/>
                <a:gd name="connsiteX7" fmla="*/ 72179 w 895350"/>
                <a:gd name="connsiteY7" fmla="*/ 91776 h 266700"/>
                <a:gd name="connsiteX8" fmla="*/ 99460 w 895350"/>
                <a:gd name="connsiteY8" fmla="*/ 91776 h 266700"/>
                <a:gd name="connsiteX9" fmla="*/ 175334 w 895350"/>
                <a:gd name="connsiteY9" fmla="*/ 46816 h 266700"/>
                <a:gd name="connsiteX10" fmla="*/ 195612 w 895350"/>
                <a:gd name="connsiteY10" fmla="*/ 46816 h 266700"/>
                <a:gd name="connsiteX11" fmla="*/ 215072 w 895350"/>
                <a:gd name="connsiteY11" fmla="*/ 38607 h 266700"/>
                <a:gd name="connsiteX12" fmla="*/ 290593 w 895350"/>
                <a:gd name="connsiteY12" fmla="*/ 7144 h 266700"/>
                <a:gd name="connsiteX13" fmla="*/ 522160 w 895350"/>
                <a:gd name="connsiteY13" fmla="*/ 7144 h 266700"/>
                <a:gd name="connsiteX14" fmla="*/ 609280 w 895350"/>
                <a:gd name="connsiteY14" fmla="*/ 52486 h 266700"/>
                <a:gd name="connsiteX15" fmla="*/ 631697 w 895350"/>
                <a:gd name="connsiteY15" fmla="*/ 64289 h 266700"/>
                <a:gd name="connsiteX16" fmla="*/ 686615 w 895350"/>
                <a:gd name="connsiteY16" fmla="*/ 64289 h 266700"/>
                <a:gd name="connsiteX17" fmla="*/ 745942 w 895350"/>
                <a:gd name="connsiteY17" fmla="*/ 91776 h 266700"/>
                <a:gd name="connsiteX18" fmla="*/ 823184 w 895350"/>
                <a:gd name="connsiteY18" fmla="*/ 91776 h 266700"/>
                <a:gd name="connsiteX19" fmla="*/ 888184 w 895350"/>
                <a:gd name="connsiteY19" fmla="*/ 153531 h 266700"/>
                <a:gd name="connsiteX20" fmla="*/ 870251 w 895350"/>
                <a:gd name="connsiteY20" fmla="*/ 200351 h 266700"/>
                <a:gd name="connsiteX21" fmla="*/ 824151 w 895350"/>
                <a:gd name="connsiteY21" fmla="*/ 219927 h 266700"/>
                <a:gd name="connsiteX22" fmla="*/ 711237 w 895350"/>
                <a:gd name="connsiteY22" fmla="*/ 219927 h 266700"/>
                <a:gd name="connsiteX23" fmla="*/ 699572 w 895350"/>
                <a:gd name="connsiteY23" fmla="*/ 218843 h 266700"/>
                <a:gd name="connsiteX24" fmla="*/ 686615 w 895350"/>
                <a:gd name="connsiteY24" fmla="*/ 219927 h 266700"/>
                <a:gd name="connsiteX25" fmla="*/ 671295 w 895350"/>
                <a:gd name="connsiteY25" fmla="*/ 219927 h 266700"/>
                <a:gd name="connsiteX26" fmla="*/ 642180 w 895350"/>
                <a:gd name="connsiteY26" fmla="*/ 234823 h 266700"/>
                <a:gd name="connsiteX27" fmla="*/ 581886 w 895350"/>
                <a:gd name="connsiteY27" fmla="*/ 264170 h 26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95350" h="266700">
                  <a:moveTo>
                    <a:pt x="581886" y="264170"/>
                  </a:moveTo>
                  <a:lnTo>
                    <a:pt x="339873" y="264170"/>
                  </a:lnTo>
                  <a:cubicBezTo>
                    <a:pt x="316191" y="264170"/>
                    <a:pt x="294211" y="253473"/>
                    <a:pt x="279580" y="234818"/>
                  </a:cubicBezTo>
                  <a:cubicBezTo>
                    <a:pt x="272157" y="225354"/>
                    <a:pt x="261543" y="219927"/>
                    <a:pt x="250465" y="219927"/>
                  </a:cubicBezTo>
                  <a:lnTo>
                    <a:pt x="71211" y="219927"/>
                  </a:lnTo>
                  <a:cubicBezTo>
                    <a:pt x="53668" y="219927"/>
                    <a:pt x="37287" y="212973"/>
                    <a:pt x="25102" y="200341"/>
                  </a:cubicBezTo>
                  <a:cubicBezTo>
                    <a:pt x="12917" y="187714"/>
                    <a:pt x="6554" y="171092"/>
                    <a:pt x="7187" y="153531"/>
                  </a:cubicBezTo>
                  <a:cubicBezTo>
                    <a:pt x="8405" y="118904"/>
                    <a:pt x="36962" y="91776"/>
                    <a:pt x="72179" y="91776"/>
                  </a:cubicBezTo>
                  <a:lnTo>
                    <a:pt x="99460" y="91776"/>
                  </a:lnTo>
                  <a:cubicBezTo>
                    <a:pt x="114446" y="64619"/>
                    <a:pt x="143513" y="46816"/>
                    <a:pt x="175334" y="46816"/>
                  </a:cubicBezTo>
                  <a:lnTo>
                    <a:pt x="195612" y="46816"/>
                  </a:lnTo>
                  <a:cubicBezTo>
                    <a:pt x="202905" y="46816"/>
                    <a:pt x="209816" y="43900"/>
                    <a:pt x="215072" y="38607"/>
                  </a:cubicBezTo>
                  <a:cubicBezTo>
                    <a:pt x="235191" y="18320"/>
                    <a:pt x="262018" y="7144"/>
                    <a:pt x="290593" y="7144"/>
                  </a:cubicBezTo>
                  <a:lnTo>
                    <a:pt x="522160" y="7144"/>
                  </a:lnTo>
                  <a:cubicBezTo>
                    <a:pt x="556791" y="7144"/>
                    <a:pt x="589365" y="24092"/>
                    <a:pt x="609280" y="52486"/>
                  </a:cubicBezTo>
                  <a:cubicBezTo>
                    <a:pt x="614470" y="59880"/>
                    <a:pt x="622843" y="64289"/>
                    <a:pt x="631697" y="64289"/>
                  </a:cubicBezTo>
                  <a:lnTo>
                    <a:pt x="686615" y="64289"/>
                  </a:lnTo>
                  <a:cubicBezTo>
                    <a:pt x="709655" y="64289"/>
                    <a:pt x="731310" y="74549"/>
                    <a:pt x="745942" y="91776"/>
                  </a:cubicBezTo>
                  <a:lnTo>
                    <a:pt x="823184" y="91776"/>
                  </a:lnTo>
                  <a:cubicBezTo>
                    <a:pt x="858390" y="91776"/>
                    <a:pt x="886947" y="118900"/>
                    <a:pt x="888184" y="153531"/>
                  </a:cubicBezTo>
                  <a:cubicBezTo>
                    <a:pt x="888807" y="171101"/>
                    <a:pt x="882436" y="187723"/>
                    <a:pt x="870251" y="200351"/>
                  </a:cubicBezTo>
                  <a:cubicBezTo>
                    <a:pt x="858065" y="212973"/>
                    <a:pt x="841694" y="219927"/>
                    <a:pt x="824151" y="219927"/>
                  </a:cubicBezTo>
                  <a:lnTo>
                    <a:pt x="711237" y="219927"/>
                  </a:lnTo>
                  <a:cubicBezTo>
                    <a:pt x="707330" y="219927"/>
                    <a:pt x="703433" y="219564"/>
                    <a:pt x="699572" y="218843"/>
                  </a:cubicBezTo>
                  <a:cubicBezTo>
                    <a:pt x="695294" y="219564"/>
                    <a:pt x="690959" y="219927"/>
                    <a:pt x="686615" y="219927"/>
                  </a:cubicBezTo>
                  <a:lnTo>
                    <a:pt x="671295" y="219927"/>
                  </a:lnTo>
                  <a:cubicBezTo>
                    <a:pt x="660226" y="219927"/>
                    <a:pt x="649613" y="225354"/>
                    <a:pt x="642180" y="234823"/>
                  </a:cubicBezTo>
                  <a:cubicBezTo>
                    <a:pt x="627549" y="253473"/>
                    <a:pt x="605569" y="264170"/>
                    <a:pt x="581886" y="264170"/>
                  </a:cubicBezTo>
                  <a:close/>
                </a:path>
              </a:pathLst>
            </a:custGeom>
            <a:gradFill>
              <a:gsLst>
                <a:gs pos="100000">
                  <a:schemeClr val="tx1">
                    <a:lumMod val="95000"/>
                    <a:lumOff val="5000"/>
                  </a:schemeClr>
                </a:gs>
                <a:gs pos="0">
                  <a:schemeClr val="bg1">
                    <a:lumMod val="50000"/>
                  </a:schemeClr>
                </a:gs>
              </a:gsLst>
              <a:path path="circle">
                <a:fillToRect l="50000" t="-80000" r="50000" b="180000"/>
              </a:path>
            </a:gradFill>
            <a:ln w="9525" cap="flat">
              <a:noFill/>
              <a:prstDash val="solid"/>
              <a:miter/>
            </a:ln>
            <a:scene3d>
              <a:camera prst="isometricRightUp"/>
              <a:lightRig rig="threePt" dir="t"/>
            </a:scene3d>
            <a:sp3d extrusionH="139700"/>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rtl="0"/>
              <a:endParaRPr lang="en-GB" dirty="0"/>
            </a:p>
          </p:txBody>
        </p:sp>
      </p:grpSp>
      <p:grpSp>
        <p:nvGrpSpPr>
          <p:cNvPr id="147" name="Group 146" title="Milestone Flag">
            <a:extLst>
              <a:ext uri="{FF2B5EF4-FFF2-40B4-BE49-F238E27FC236}">
                <a16:creationId xmlns:a16="http://schemas.microsoft.com/office/drawing/2014/main" id="{9DF1BB47-882B-4E63-990A-3F807961ED0A}"/>
              </a:ext>
            </a:extLst>
          </p:cNvPr>
          <p:cNvGrpSpPr/>
          <p:nvPr/>
        </p:nvGrpSpPr>
        <p:grpSpPr>
          <a:xfrm>
            <a:off x="7798224" y="12593829"/>
            <a:ext cx="2160000" cy="2378260"/>
            <a:chOff x="7798224" y="13083424"/>
            <a:chExt cx="2160000" cy="2378260"/>
          </a:xfrm>
        </p:grpSpPr>
        <p:sp>
          <p:nvSpPr>
            <p:cNvPr id="143" name="Rectangle 142">
              <a:extLst>
                <a:ext uri="{FF2B5EF4-FFF2-40B4-BE49-F238E27FC236}">
                  <a16:creationId xmlns:a16="http://schemas.microsoft.com/office/drawing/2014/main" id="{410107DB-DA01-4AF8-8EAB-E479BF01E2D7}"/>
                </a:ext>
              </a:extLst>
            </p:cNvPr>
            <p:cNvSpPr/>
            <p:nvPr/>
          </p:nvSpPr>
          <p:spPr>
            <a:xfrm>
              <a:off x="8100531" y="13083424"/>
              <a:ext cx="28388" cy="1512277"/>
            </a:xfrm>
            <a:prstGeom prst="rect">
              <a:avLst/>
            </a:prstGeom>
            <a:gradFill flip="none" rotWithShape="1">
              <a:gsLst>
                <a:gs pos="0">
                  <a:schemeClr val="bg1">
                    <a:lumMod val="50000"/>
                  </a:schemeClr>
                </a:gs>
                <a:gs pos="49000">
                  <a:schemeClr val="bg1">
                    <a:lumMod val="85000"/>
                  </a:schemeClr>
                </a:gs>
                <a:gs pos="100000">
                  <a:schemeClr val="bg1">
                    <a:lumMod val="5000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4" name="Rectangle 143">
              <a:extLst>
                <a:ext uri="{FF2B5EF4-FFF2-40B4-BE49-F238E27FC236}">
                  <a16:creationId xmlns:a16="http://schemas.microsoft.com/office/drawing/2014/main" id="{97C7B2E9-C6B9-46C3-8F06-D1A2CB3DE0D7}"/>
                </a:ext>
              </a:extLst>
            </p:cNvPr>
            <p:cNvSpPr/>
            <p:nvPr/>
          </p:nvSpPr>
          <p:spPr>
            <a:xfrm>
              <a:off x="7798224" y="13493546"/>
              <a:ext cx="2160000" cy="609632"/>
            </a:xfrm>
            <a:prstGeom prst="rect">
              <a:avLst/>
            </a:prstGeom>
            <a:gradFill>
              <a:gsLst>
                <a:gs pos="0">
                  <a:schemeClr val="accent4"/>
                </a:gs>
                <a:gs pos="100000">
                  <a:schemeClr val="accent4">
                    <a:lumMod val="75000"/>
                  </a:schemeClr>
                </a:gs>
              </a:gsLst>
              <a:path path="circle">
                <a:fillToRect l="50000" t="-80000" r="50000" b="180000"/>
              </a:path>
            </a:gradFill>
            <a:ln>
              <a:noFill/>
            </a:ln>
            <a:scene3d>
              <a:camera prst="isometricLeftDown"/>
              <a:lightRig rig="balanced" dir="t"/>
            </a:scene3d>
            <a:sp3d extrusionH="12700" prstMaterial="softEdge"/>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sz="3000" b="1" dirty="0">
                  <a:solidFill>
                    <a:schemeClr val="tx1">
                      <a:lumMod val="75000"/>
                      <a:lumOff val="25000"/>
                    </a:schemeClr>
                  </a:solidFill>
                  <a:latin typeface="+mj-lt"/>
                </a:rPr>
                <a:t>FUTURE</a:t>
              </a:r>
            </a:p>
          </p:txBody>
        </p:sp>
        <p:sp>
          <p:nvSpPr>
            <p:cNvPr id="145" name="Rectangle 144">
              <a:extLst>
                <a:ext uri="{FF2B5EF4-FFF2-40B4-BE49-F238E27FC236}">
                  <a16:creationId xmlns:a16="http://schemas.microsoft.com/office/drawing/2014/main" id="{A137EA92-B4C0-4DAA-B7E7-D119C08F6F81}"/>
                </a:ext>
              </a:extLst>
            </p:cNvPr>
            <p:cNvSpPr/>
            <p:nvPr/>
          </p:nvSpPr>
          <p:spPr>
            <a:xfrm>
              <a:off x="9622447" y="13949407"/>
              <a:ext cx="28388" cy="1512277"/>
            </a:xfrm>
            <a:prstGeom prst="rect">
              <a:avLst/>
            </a:prstGeom>
            <a:gradFill flip="none" rotWithShape="1">
              <a:gsLst>
                <a:gs pos="0">
                  <a:schemeClr val="bg1">
                    <a:lumMod val="50000"/>
                  </a:schemeClr>
                </a:gs>
                <a:gs pos="49000">
                  <a:schemeClr val="bg1">
                    <a:lumMod val="85000"/>
                  </a:schemeClr>
                </a:gs>
                <a:gs pos="100000">
                  <a:schemeClr val="bg1">
                    <a:lumMod val="5000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grpSp>
        <p:nvGrpSpPr>
          <p:cNvPr id="164" name="Graphic 162" descr="Group" title="3D Icons">
            <a:extLst>
              <a:ext uri="{FF2B5EF4-FFF2-40B4-BE49-F238E27FC236}">
                <a16:creationId xmlns:a16="http://schemas.microsoft.com/office/drawing/2014/main" id="{3A9C76BC-178D-4CFB-82E3-685424AACCA4}"/>
              </a:ext>
            </a:extLst>
          </p:cNvPr>
          <p:cNvGrpSpPr/>
          <p:nvPr/>
        </p:nvGrpSpPr>
        <p:grpSpPr>
          <a:xfrm>
            <a:off x="7255211" y="5175291"/>
            <a:ext cx="914400" cy="914400"/>
            <a:chOff x="4406163" y="10950558"/>
            <a:chExt cx="914400" cy="914400"/>
          </a:xfrm>
          <a:solidFill>
            <a:schemeClr val="bg1"/>
          </a:solidFill>
          <a:scene3d>
            <a:camera prst="isometricTopUp"/>
            <a:lightRig rig="threePt" dir="t"/>
          </a:scene3d>
        </p:grpSpPr>
        <p:sp>
          <p:nvSpPr>
            <p:cNvPr id="165" name="Freeform: Shape 164">
              <a:extLst>
                <a:ext uri="{FF2B5EF4-FFF2-40B4-BE49-F238E27FC236}">
                  <a16:creationId xmlns:a16="http://schemas.microsoft.com/office/drawing/2014/main" id="{B34CE916-44E0-4BC3-AA84-F4B63D7BAA08}"/>
                </a:ext>
              </a:extLst>
            </p:cNvPr>
            <p:cNvSpPr/>
            <p:nvPr/>
          </p:nvSpPr>
          <p:spPr>
            <a:xfrm>
              <a:off x="5094344" y="11133914"/>
              <a:ext cx="104775" cy="104775"/>
            </a:xfrm>
            <a:custGeom>
              <a:avLst/>
              <a:gdLst>
                <a:gd name="connsiteX0" fmla="*/ 102394 w 104775"/>
                <a:gd name="connsiteY0" fmla="*/ 54769 h 104775"/>
                <a:gd name="connsiteX1" fmla="*/ 54769 w 104775"/>
                <a:gd name="connsiteY1" fmla="*/ 102394 h 104775"/>
                <a:gd name="connsiteX2" fmla="*/ 7144 w 104775"/>
                <a:gd name="connsiteY2" fmla="*/ 54769 h 104775"/>
                <a:gd name="connsiteX3" fmla="*/ 54769 w 104775"/>
                <a:gd name="connsiteY3" fmla="*/ 7144 h 104775"/>
                <a:gd name="connsiteX4" fmla="*/ 102394 w 104775"/>
                <a:gd name="connsiteY4" fmla="*/ 54769 h 1047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75" h="104775">
                  <a:moveTo>
                    <a:pt x="102394" y="54769"/>
                  </a:moveTo>
                  <a:cubicBezTo>
                    <a:pt x="102394" y="81071"/>
                    <a:pt x="81071" y="102394"/>
                    <a:pt x="54769" y="102394"/>
                  </a:cubicBezTo>
                  <a:cubicBezTo>
                    <a:pt x="28466" y="102394"/>
                    <a:pt x="7144" y="81071"/>
                    <a:pt x="7144" y="54769"/>
                  </a:cubicBezTo>
                  <a:cubicBezTo>
                    <a:pt x="7144" y="28466"/>
                    <a:pt x="28466" y="7144"/>
                    <a:pt x="54769" y="7144"/>
                  </a:cubicBezTo>
                  <a:cubicBezTo>
                    <a:pt x="81071" y="7144"/>
                    <a:pt x="102394" y="28466"/>
                    <a:pt x="102394" y="54769"/>
                  </a:cubicBezTo>
                  <a:close/>
                </a:path>
              </a:pathLst>
            </a:custGeom>
            <a:grpFill/>
            <a:ln w="9525" cap="flat">
              <a:noFill/>
              <a:prstDash val="solid"/>
              <a:miter/>
            </a:ln>
            <a:sp3d extrusionH="44450"/>
          </p:spPr>
          <p:txBody>
            <a:bodyPr rtlCol="0" anchor="ctr"/>
            <a:lstStyle/>
            <a:p>
              <a:pPr rtl="0"/>
              <a:endParaRPr lang="en-GB" dirty="0"/>
            </a:p>
          </p:txBody>
        </p:sp>
        <p:sp>
          <p:nvSpPr>
            <p:cNvPr id="166" name="Freeform: Shape 165">
              <a:extLst>
                <a:ext uri="{FF2B5EF4-FFF2-40B4-BE49-F238E27FC236}">
                  <a16:creationId xmlns:a16="http://schemas.microsoft.com/office/drawing/2014/main" id="{3DE64564-5621-46A7-AD74-0CE21A5CA458}"/>
                </a:ext>
              </a:extLst>
            </p:cNvPr>
            <p:cNvSpPr/>
            <p:nvPr/>
          </p:nvSpPr>
          <p:spPr>
            <a:xfrm>
              <a:off x="4522844" y="11133914"/>
              <a:ext cx="104775" cy="104775"/>
            </a:xfrm>
            <a:custGeom>
              <a:avLst/>
              <a:gdLst>
                <a:gd name="connsiteX0" fmla="*/ 102394 w 104775"/>
                <a:gd name="connsiteY0" fmla="*/ 54769 h 104775"/>
                <a:gd name="connsiteX1" fmla="*/ 54769 w 104775"/>
                <a:gd name="connsiteY1" fmla="*/ 102394 h 104775"/>
                <a:gd name="connsiteX2" fmla="*/ 7144 w 104775"/>
                <a:gd name="connsiteY2" fmla="*/ 54769 h 104775"/>
                <a:gd name="connsiteX3" fmla="*/ 54769 w 104775"/>
                <a:gd name="connsiteY3" fmla="*/ 7144 h 104775"/>
                <a:gd name="connsiteX4" fmla="*/ 102394 w 104775"/>
                <a:gd name="connsiteY4" fmla="*/ 54769 h 1047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75" h="104775">
                  <a:moveTo>
                    <a:pt x="102394" y="54769"/>
                  </a:moveTo>
                  <a:cubicBezTo>
                    <a:pt x="102394" y="81071"/>
                    <a:pt x="81071" y="102394"/>
                    <a:pt x="54769" y="102394"/>
                  </a:cubicBezTo>
                  <a:cubicBezTo>
                    <a:pt x="28466" y="102394"/>
                    <a:pt x="7144" y="81071"/>
                    <a:pt x="7144" y="54769"/>
                  </a:cubicBezTo>
                  <a:cubicBezTo>
                    <a:pt x="7144" y="28466"/>
                    <a:pt x="28466" y="7144"/>
                    <a:pt x="54769" y="7144"/>
                  </a:cubicBezTo>
                  <a:cubicBezTo>
                    <a:pt x="81071" y="7144"/>
                    <a:pt x="102394" y="28466"/>
                    <a:pt x="102394" y="54769"/>
                  </a:cubicBezTo>
                  <a:close/>
                </a:path>
              </a:pathLst>
            </a:custGeom>
            <a:grpFill/>
            <a:ln w="9525" cap="flat">
              <a:noFill/>
              <a:prstDash val="solid"/>
              <a:miter/>
            </a:ln>
            <a:sp3d extrusionH="44450"/>
          </p:spPr>
          <p:txBody>
            <a:bodyPr rtlCol="0" anchor="ctr"/>
            <a:lstStyle/>
            <a:p>
              <a:pPr rtl="0"/>
              <a:endParaRPr lang="en-GB" dirty="0"/>
            </a:p>
          </p:txBody>
        </p:sp>
        <p:sp>
          <p:nvSpPr>
            <p:cNvPr id="167" name="Freeform: Shape 166">
              <a:extLst>
                <a:ext uri="{FF2B5EF4-FFF2-40B4-BE49-F238E27FC236}">
                  <a16:creationId xmlns:a16="http://schemas.microsoft.com/office/drawing/2014/main" id="{B74F379C-B7B2-466D-8CC4-927A0D964F4E}"/>
                </a:ext>
              </a:extLst>
            </p:cNvPr>
            <p:cNvSpPr/>
            <p:nvPr/>
          </p:nvSpPr>
          <p:spPr>
            <a:xfrm>
              <a:off x="4903844" y="11133914"/>
              <a:ext cx="104775" cy="104775"/>
            </a:xfrm>
            <a:custGeom>
              <a:avLst/>
              <a:gdLst>
                <a:gd name="connsiteX0" fmla="*/ 102394 w 104775"/>
                <a:gd name="connsiteY0" fmla="*/ 54769 h 104775"/>
                <a:gd name="connsiteX1" fmla="*/ 54769 w 104775"/>
                <a:gd name="connsiteY1" fmla="*/ 102394 h 104775"/>
                <a:gd name="connsiteX2" fmla="*/ 7144 w 104775"/>
                <a:gd name="connsiteY2" fmla="*/ 54769 h 104775"/>
                <a:gd name="connsiteX3" fmla="*/ 54769 w 104775"/>
                <a:gd name="connsiteY3" fmla="*/ 7144 h 104775"/>
                <a:gd name="connsiteX4" fmla="*/ 102394 w 104775"/>
                <a:gd name="connsiteY4" fmla="*/ 54769 h 1047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75" h="104775">
                  <a:moveTo>
                    <a:pt x="102394" y="54769"/>
                  </a:moveTo>
                  <a:cubicBezTo>
                    <a:pt x="102394" y="81071"/>
                    <a:pt x="81071" y="102394"/>
                    <a:pt x="54769" y="102394"/>
                  </a:cubicBezTo>
                  <a:cubicBezTo>
                    <a:pt x="28466" y="102394"/>
                    <a:pt x="7144" y="81071"/>
                    <a:pt x="7144" y="54769"/>
                  </a:cubicBezTo>
                  <a:cubicBezTo>
                    <a:pt x="7144" y="28466"/>
                    <a:pt x="28466" y="7144"/>
                    <a:pt x="54769" y="7144"/>
                  </a:cubicBezTo>
                  <a:cubicBezTo>
                    <a:pt x="81071" y="7144"/>
                    <a:pt x="102394" y="28466"/>
                    <a:pt x="102394" y="54769"/>
                  </a:cubicBezTo>
                  <a:close/>
                </a:path>
              </a:pathLst>
            </a:custGeom>
            <a:grpFill/>
            <a:ln w="9525" cap="flat">
              <a:noFill/>
              <a:prstDash val="solid"/>
              <a:miter/>
            </a:ln>
            <a:sp3d extrusionH="44450"/>
          </p:spPr>
          <p:txBody>
            <a:bodyPr rtlCol="0" anchor="ctr"/>
            <a:lstStyle/>
            <a:p>
              <a:pPr rtl="0"/>
              <a:endParaRPr lang="en-GB" dirty="0"/>
            </a:p>
          </p:txBody>
        </p:sp>
        <p:sp>
          <p:nvSpPr>
            <p:cNvPr id="168" name="Freeform: Shape 167">
              <a:extLst>
                <a:ext uri="{FF2B5EF4-FFF2-40B4-BE49-F238E27FC236}">
                  <a16:creationId xmlns:a16="http://schemas.microsoft.com/office/drawing/2014/main" id="{DD9CE7B5-6F03-404D-B6DC-E162E3F8CAC5}"/>
                </a:ext>
              </a:extLst>
            </p:cNvPr>
            <p:cNvSpPr/>
            <p:nvPr/>
          </p:nvSpPr>
          <p:spPr>
            <a:xfrm>
              <a:off x="4713344" y="11133914"/>
              <a:ext cx="104775" cy="104775"/>
            </a:xfrm>
            <a:custGeom>
              <a:avLst/>
              <a:gdLst>
                <a:gd name="connsiteX0" fmla="*/ 102394 w 104775"/>
                <a:gd name="connsiteY0" fmla="*/ 54769 h 104775"/>
                <a:gd name="connsiteX1" fmla="*/ 54769 w 104775"/>
                <a:gd name="connsiteY1" fmla="*/ 102394 h 104775"/>
                <a:gd name="connsiteX2" fmla="*/ 7144 w 104775"/>
                <a:gd name="connsiteY2" fmla="*/ 54769 h 104775"/>
                <a:gd name="connsiteX3" fmla="*/ 54769 w 104775"/>
                <a:gd name="connsiteY3" fmla="*/ 7144 h 104775"/>
                <a:gd name="connsiteX4" fmla="*/ 102394 w 104775"/>
                <a:gd name="connsiteY4" fmla="*/ 54769 h 1047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75" h="104775">
                  <a:moveTo>
                    <a:pt x="102394" y="54769"/>
                  </a:moveTo>
                  <a:cubicBezTo>
                    <a:pt x="102394" y="81071"/>
                    <a:pt x="81071" y="102394"/>
                    <a:pt x="54769" y="102394"/>
                  </a:cubicBezTo>
                  <a:cubicBezTo>
                    <a:pt x="28466" y="102394"/>
                    <a:pt x="7144" y="81071"/>
                    <a:pt x="7144" y="54769"/>
                  </a:cubicBezTo>
                  <a:cubicBezTo>
                    <a:pt x="7144" y="28466"/>
                    <a:pt x="28466" y="7144"/>
                    <a:pt x="54769" y="7144"/>
                  </a:cubicBezTo>
                  <a:cubicBezTo>
                    <a:pt x="81071" y="7144"/>
                    <a:pt x="102394" y="28466"/>
                    <a:pt x="102394" y="54769"/>
                  </a:cubicBezTo>
                  <a:close/>
                </a:path>
              </a:pathLst>
            </a:custGeom>
            <a:grpFill/>
            <a:ln w="9525" cap="flat">
              <a:noFill/>
              <a:prstDash val="solid"/>
              <a:miter/>
            </a:ln>
            <a:sp3d extrusionH="44450"/>
          </p:spPr>
          <p:txBody>
            <a:bodyPr rtlCol="0" anchor="ctr"/>
            <a:lstStyle/>
            <a:p>
              <a:pPr rtl="0"/>
              <a:endParaRPr lang="en-GB" dirty="0"/>
            </a:p>
          </p:txBody>
        </p:sp>
        <p:sp>
          <p:nvSpPr>
            <p:cNvPr id="169" name="Freeform: Shape 168">
              <a:extLst>
                <a:ext uri="{FF2B5EF4-FFF2-40B4-BE49-F238E27FC236}">
                  <a16:creationId xmlns:a16="http://schemas.microsoft.com/office/drawing/2014/main" id="{6D9B9759-5339-4322-A591-7C9DA178DF9B}"/>
                </a:ext>
              </a:extLst>
            </p:cNvPr>
            <p:cNvSpPr/>
            <p:nvPr/>
          </p:nvSpPr>
          <p:spPr>
            <a:xfrm>
              <a:off x="4456462" y="11238689"/>
              <a:ext cx="809625" cy="438150"/>
            </a:xfrm>
            <a:custGeom>
              <a:avLst/>
              <a:gdLst>
                <a:gd name="connsiteX0" fmla="*/ 805999 w 809625"/>
                <a:gd name="connsiteY0" fmla="*/ 183356 h 438150"/>
                <a:gd name="connsiteX1" fmla="*/ 775519 w 809625"/>
                <a:gd name="connsiteY1" fmla="*/ 44291 h 438150"/>
                <a:gd name="connsiteX2" fmla="*/ 768851 w 809625"/>
                <a:gd name="connsiteY2" fmla="*/ 33814 h 438150"/>
                <a:gd name="connsiteX3" fmla="*/ 730751 w 809625"/>
                <a:gd name="connsiteY3" fmla="*/ 13811 h 438150"/>
                <a:gd name="connsiteX4" fmla="*/ 692651 w 809625"/>
                <a:gd name="connsiteY4" fmla="*/ 7144 h 438150"/>
                <a:gd name="connsiteX5" fmla="*/ 654551 w 809625"/>
                <a:gd name="connsiteY5" fmla="*/ 13811 h 438150"/>
                <a:gd name="connsiteX6" fmla="*/ 616451 w 809625"/>
                <a:gd name="connsiteY6" fmla="*/ 33814 h 438150"/>
                <a:gd name="connsiteX7" fmla="*/ 609784 w 809625"/>
                <a:gd name="connsiteY7" fmla="*/ 44291 h 438150"/>
                <a:gd name="connsiteX8" fmla="*/ 597401 w 809625"/>
                <a:gd name="connsiteY8" fmla="*/ 100489 h 438150"/>
                <a:gd name="connsiteX9" fmla="*/ 597401 w 809625"/>
                <a:gd name="connsiteY9" fmla="*/ 100489 h 438150"/>
                <a:gd name="connsiteX10" fmla="*/ 585019 w 809625"/>
                <a:gd name="connsiteY10" fmla="*/ 44291 h 438150"/>
                <a:gd name="connsiteX11" fmla="*/ 578351 w 809625"/>
                <a:gd name="connsiteY11" fmla="*/ 33814 h 438150"/>
                <a:gd name="connsiteX12" fmla="*/ 540251 w 809625"/>
                <a:gd name="connsiteY12" fmla="*/ 13811 h 438150"/>
                <a:gd name="connsiteX13" fmla="*/ 502151 w 809625"/>
                <a:gd name="connsiteY13" fmla="*/ 7144 h 438150"/>
                <a:gd name="connsiteX14" fmla="*/ 464051 w 809625"/>
                <a:gd name="connsiteY14" fmla="*/ 13811 h 438150"/>
                <a:gd name="connsiteX15" fmla="*/ 425951 w 809625"/>
                <a:gd name="connsiteY15" fmla="*/ 33814 h 438150"/>
                <a:gd name="connsiteX16" fmla="*/ 419284 w 809625"/>
                <a:gd name="connsiteY16" fmla="*/ 44291 h 438150"/>
                <a:gd name="connsiteX17" fmla="*/ 406901 w 809625"/>
                <a:gd name="connsiteY17" fmla="*/ 99536 h 438150"/>
                <a:gd name="connsiteX18" fmla="*/ 406901 w 809625"/>
                <a:gd name="connsiteY18" fmla="*/ 100489 h 438150"/>
                <a:gd name="connsiteX19" fmla="*/ 394519 w 809625"/>
                <a:gd name="connsiteY19" fmla="*/ 44291 h 438150"/>
                <a:gd name="connsiteX20" fmla="*/ 387851 w 809625"/>
                <a:gd name="connsiteY20" fmla="*/ 33814 h 438150"/>
                <a:gd name="connsiteX21" fmla="*/ 349751 w 809625"/>
                <a:gd name="connsiteY21" fmla="*/ 13811 h 438150"/>
                <a:gd name="connsiteX22" fmla="*/ 311651 w 809625"/>
                <a:gd name="connsiteY22" fmla="*/ 7144 h 438150"/>
                <a:gd name="connsiteX23" fmla="*/ 273551 w 809625"/>
                <a:gd name="connsiteY23" fmla="*/ 13811 h 438150"/>
                <a:gd name="connsiteX24" fmla="*/ 235451 w 809625"/>
                <a:gd name="connsiteY24" fmla="*/ 33814 h 438150"/>
                <a:gd name="connsiteX25" fmla="*/ 228784 w 809625"/>
                <a:gd name="connsiteY25" fmla="*/ 44291 h 438150"/>
                <a:gd name="connsiteX26" fmla="*/ 216401 w 809625"/>
                <a:gd name="connsiteY26" fmla="*/ 99536 h 438150"/>
                <a:gd name="connsiteX27" fmla="*/ 216401 w 809625"/>
                <a:gd name="connsiteY27" fmla="*/ 99536 h 438150"/>
                <a:gd name="connsiteX28" fmla="*/ 204019 w 809625"/>
                <a:gd name="connsiteY28" fmla="*/ 44291 h 438150"/>
                <a:gd name="connsiteX29" fmla="*/ 197351 w 809625"/>
                <a:gd name="connsiteY29" fmla="*/ 33814 h 438150"/>
                <a:gd name="connsiteX30" fmla="*/ 159251 w 809625"/>
                <a:gd name="connsiteY30" fmla="*/ 13811 h 438150"/>
                <a:gd name="connsiteX31" fmla="*/ 121151 w 809625"/>
                <a:gd name="connsiteY31" fmla="*/ 7144 h 438150"/>
                <a:gd name="connsiteX32" fmla="*/ 83051 w 809625"/>
                <a:gd name="connsiteY32" fmla="*/ 13811 h 438150"/>
                <a:gd name="connsiteX33" fmla="*/ 44951 w 809625"/>
                <a:gd name="connsiteY33" fmla="*/ 33814 h 438150"/>
                <a:gd name="connsiteX34" fmla="*/ 38284 w 809625"/>
                <a:gd name="connsiteY34" fmla="*/ 44291 h 438150"/>
                <a:gd name="connsiteX35" fmla="*/ 7804 w 809625"/>
                <a:gd name="connsiteY35" fmla="*/ 182404 h 438150"/>
                <a:gd name="connsiteX36" fmla="*/ 23044 w 809625"/>
                <a:gd name="connsiteY36" fmla="*/ 206216 h 438150"/>
                <a:gd name="connsiteX37" fmla="*/ 25901 w 809625"/>
                <a:gd name="connsiteY37" fmla="*/ 206216 h 438150"/>
                <a:gd name="connsiteX38" fmla="*/ 44951 w 809625"/>
                <a:gd name="connsiteY38" fmla="*/ 190976 h 438150"/>
                <a:gd name="connsiteX39" fmla="*/ 73526 w 809625"/>
                <a:gd name="connsiteY39" fmla="*/ 64294 h 438150"/>
                <a:gd name="connsiteX40" fmla="*/ 73526 w 809625"/>
                <a:gd name="connsiteY40" fmla="*/ 131921 h 438150"/>
                <a:gd name="connsiteX41" fmla="*/ 44951 w 809625"/>
                <a:gd name="connsiteY41" fmla="*/ 273844 h 438150"/>
                <a:gd name="connsiteX42" fmla="*/ 73526 w 809625"/>
                <a:gd name="connsiteY42" fmla="*/ 273844 h 438150"/>
                <a:gd name="connsiteX43" fmla="*/ 73526 w 809625"/>
                <a:gd name="connsiteY43" fmla="*/ 435769 h 438150"/>
                <a:gd name="connsiteX44" fmla="*/ 111626 w 809625"/>
                <a:gd name="connsiteY44" fmla="*/ 435769 h 438150"/>
                <a:gd name="connsiteX45" fmla="*/ 111626 w 809625"/>
                <a:gd name="connsiteY45" fmla="*/ 273844 h 438150"/>
                <a:gd name="connsiteX46" fmla="*/ 130676 w 809625"/>
                <a:gd name="connsiteY46" fmla="*/ 273844 h 438150"/>
                <a:gd name="connsiteX47" fmla="*/ 130676 w 809625"/>
                <a:gd name="connsiteY47" fmla="*/ 435769 h 438150"/>
                <a:gd name="connsiteX48" fmla="*/ 168776 w 809625"/>
                <a:gd name="connsiteY48" fmla="*/ 435769 h 438150"/>
                <a:gd name="connsiteX49" fmla="*/ 168776 w 809625"/>
                <a:gd name="connsiteY49" fmla="*/ 273844 h 438150"/>
                <a:gd name="connsiteX50" fmla="*/ 197351 w 809625"/>
                <a:gd name="connsiteY50" fmla="*/ 273844 h 438150"/>
                <a:gd name="connsiteX51" fmla="*/ 168776 w 809625"/>
                <a:gd name="connsiteY51" fmla="*/ 131921 h 438150"/>
                <a:gd name="connsiteX52" fmla="*/ 168776 w 809625"/>
                <a:gd name="connsiteY52" fmla="*/ 64294 h 438150"/>
                <a:gd name="connsiteX53" fmla="*/ 197351 w 809625"/>
                <a:gd name="connsiteY53" fmla="*/ 191929 h 438150"/>
                <a:gd name="connsiteX54" fmla="*/ 215449 w 809625"/>
                <a:gd name="connsiteY54" fmla="*/ 207169 h 438150"/>
                <a:gd name="connsiteX55" fmla="*/ 215449 w 809625"/>
                <a:gd name="connsiteY55" fmla="*/ 207169 h 438150"/>
                <a:gd name="connsiteX56" fmla="*/ 233546 w 809625"/>
                <a:gd name="connsiteY56" fmla="*/ 191929 h 438150"/>
                <a:gd name="connsiteX57" fmla="*/ 264026 w 809625"/>
                <a:gd name="connsiteY57" fmla="*/ 64294 h 438150"/>
                <a:gd name="connsiteX58" fmla="*/ 264026 w 809625"/>
                <a:gd name="connsiteY58" fmla="*/ 216694 h 438150"/>
                <a:gd name="connsiteX59" fmla="*/ 264026 w 809625"/>
                <a:gd name="connsiteY59" fmla="*/ 435769 h 438150"/>
                <a:gd name="connsiteX60" fmla="*/ 302126 w 809625"/>
                <a:gd name="connsiteY60" fmla="*/ 435769 h 438150"/>
                <a:gd name="connsiteX61" fmla="*/ 302126 w 809625"/>
                <a:gd name="connsiteY61" fmla="*/ 216694 h 438150"/>
                <a:gd name="connsiteX62" fmla="*/ 321176 w 809625"/>
                <a:gd name="connsiteY62" fmla="*/ 216694 h 438150"/>
                <a:gd name="connsiteX63" fmla="*/ 321176 w 809625"/>
                <a:gd name="connsiteY63" fmla="*/ 435769 h 438150"/>
                <a:gd name="connsiteX64" fmla="*/ 359276 w 809625"/>
                <a:gd name="connsiteY64" fmla="*/ 435769 h 438150"/>
                <a:gd name="connsiteX65" fmla="*/ 359276 w 809625"/>
                <a:gd name="connsiteY65" fmla="*/ 216694 h 438150"/>
                <a:gd name="connsiteX66" fmla="*/ 359276 w 809625"/>
                <a:gd name="connsiteY66" fmla="*/ 64294 h 438150"/>
                <a:gd name="connsiteX67" fmla="*/ 387851 w 809625"/>
                <a:gd name="connsiteY67" fmla="*/ 191929 h 438150"/>
                <a:gd name="connsiteX68" fmla="*/ 406901 w 809625"/>
                <a:gd name="connsiteY68" fmla="*/ 207169 h 438150"/>
                <a:gd name="connsiteX69" fmla="*/ 406901 w 809625"/>
                <a:gd name="connsiteY69" fmla="*/ 207169 h 438150"/>
                <a:gd name="connsiteX70" fmla="*/ 406901 w 809625"/>
                <a:gd name="connsiteY70" fmla="*/ 207169 h 438150"/>
                <a:gd name="connsiteX71" fmla="*/ 424999 w 809625"/>
                <a:gd name="connsiteY71" fmla="*/ 191929 h 438150"/>
                <a:gd name="connsiteX72" fmla="*/ 454526 w 809625"/>
                <a:gd name="connsiteY72" fmla="*/ 64294 h 438150"/>
                <a:gd name="connsiteX73" fmla="*/ 454526 w 809625"/>
                <a:gd name="connsiteY73" fmla="*/ 132874 h 438150"/>
                <a:gd name="connsiteX74" fmla="*/ 425951 w 809625"/>
                <a:gd name="connsiteY74" fmla="*/ 273844 h 438150"/>
                <a:gd name="connsiteX75" fmla="*/ 454526 w 809625"/>
                <a:gd name="connsiteY75" fmla="*/ 273844 h 438150"/>
                <a:gd name="connsiteX76" fmla="*/ 454526 w 809625"/>
                <a:gd name="connsiteY76" fmla="*/ 435769 h 438150"/>
                <a:gd name="connsiteX77" fmla="*/ 492626 w 809625"/>
                <a:gd name="connsiteY77" fmla="*/ 435769 h 438150"/>
                <a:gd name="connsiteX78" fmla="*/ 492626 w 809625"/>
                <a:gd name="connsiteY78" fmla="*/ 273844 h 438150"/>
                <a:gd name="connsiteX79" fmla="*/ 511676 w 809625"/>
                <a:gd name="connsiteY79" fmla="*/ 273844 h 438150"/>
                <a:gd name="connsiteX80" fmla="*/ 511676 w 809625"/>
                <a:gd name="connsiteY80" fmla="*/ 435769 h 438150"/>
                <a:gd name="connsiteX81" fmla="*/ 549776 w 809625"/>
                <a:gd name="connsiteY81" fmla="*/ 435769 h 438150"/>
                <a:gd name="connsiteX82" fmla="*/ 549776 w 809625"/>
                <a:gd name="connsiteY82" fmla="*/ 273844 h 438150"/>
                <a:gd name="connsiteX83" fmla="*/ 578351 w 809625"/>
                <a:gd name="connsiteY83" fmla="*/ 273844 h 438150"/>
                <a:gd name="connsiteX84" fmla="*/ 549776 w 809625"/>
                <a:gd name="connsiteY84" fmla="*/ 130969 h 438150"/>
                <a:gd name="connsiteX85" fmla="*/ 549776 w 809625"/>
                <a:gd name="connsiteY85" fmla="*/ 64294 h 438150"/>
                <a:gd name="connsiteX86" fmla="*/ 578351 w 809625"/>
                <a:gd name="connsiteY86" fmla="*/ 191929 h 438150"/>
                <a:gd name="connsiteX87" fmla="*/ 597401 w 809625"/>
                <a:gd name="connsiteY87" fmla="*/ 207169 h 438150"/>
                <a:gd name="connsiteX88" fmla="*/ 597401 w 809625"/>
                <a:gd name="connsiteY88" fmla="*/ 207169 h 438150"/>
                <a:gd name="connsiteX89" fmla="*/ 597401 w 809625"/>
                <a:gd name="connsiteY89" fmla="*/ 207169 h 438150"/>
                <a:gd name="connsiteX90" fmla="*/ 597401 w 809625"/>
                <a:gd name="connsiteY90" fmla="*/ 207169 h 438150"/>
                <a:gd name="connsiteX91" fmla="*/ 616451 w 809625"/>
                <a:gd name="connsiteY91" fmla="*/ 191929 h 438150"/>
                <a:gd name="connsiteX92" fmla="*/ 645026 w 809625"/>
                <a:gd name="connsiteY92" fmla="*/ 64294 h 438150"/>
                <a:gd name="connsiteX93" fmla="*/ 645026 w 809625"/>
                <a:gd name="connsiteY93" fmla="*/ 216694 h 438150"/>
                <a:gd name="connsiteX94" fmla="*/ 645026 w 809625"/>
                <a:gd name="connsiteY94" fmla="*/ 435769 h 438150"/>
                <a:gd name="connsiteX95" fmla="*/ 683126 w 809625"/>
                <a:gd name="connsiteY95" fmla="*/ 435769 h 438150"/>
                <a:gd name="connsiteX96" fmla="*/ 683126 w 809625"/>
                <a:gd name="connsiteY96" fmla="*/ 216694 h 438150"/>
                <a:gd name="connsiteX97" fmla="*/ 702176 w 809625"/>
                <a:gd name="connsiteY97" fmla="*/ 216694 h 438150"/>
                <a:gd name="connsiteX98" fmla="*/ 702176 w 809625"/>
                <a:gd name="connsiteY98" fmla="*/ 435769 h 438150"/>
                <a:gd name="connsiteX99" fmla="*/ 740276 w 809625"/>
                <a:gd name="connsiteY99" fmla="*/ 435769 h 438150"/>
                <a:gd name="connsiteX100" fmla="*/ 740276 w 809625"/>
                <a:gd name="connsiteY100" fmla="*/ 216694 h 438150"/>
                <a:gd name="connsiteX101" fmla="*/ 740276 w 809625"/>
                <a:gd name="connsiteY101" fmla="*/ 64294 h 438150"/>
                <a:gd name="connsiteX102" fmla="*/ 768851 w 809625"/>
                <a:gd name="connsiteY102" fmla="*/ 191929 h 438150"/>
                <a:gd name="connsiteX103" fmla="*/ 787901 w 809625"/>
                <a:gd name="connsiteY103" fmla="*/ 207169 h 438150"/>
                <a:gd name="connsiteX104" fmla="*/ 794569 w 809625"/>
                <a:gd name="connsiteY104" fmla="*/ 206216 h 438150"/>
                <a:gd name="connsiteX105" fmla="*/ 805999 w 809625"/>
                <a:gd name="connsiteY105" fmla="*/ 183356 h 438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809625" h="438150">
                  <a:moveTo>
                    <a:pt x="805999" y="183356"/>
                  </a:moveTo>
                  <a:lnTo>
                    <a:pt x="775519" y="44291"/>
                  </a:lnTo>
                  <a:cubicBezTo>
                    <a:pt x="774566" y="40481"/>
                    <a:pt x="772661" y="36671"/>
                    <a:pt x="768851" y="33814"/>
                  </a:cubicBezTo>
                  <a:cubicBezTo>
                    <a:pt x="757421" y="25241"/>
                    <a:pt x="745039" y="17621"/>
                    <a:pt x="730751" y="13811"/>
                  </a:cubicBezTo>
                  <a:cubicBezTo>
                    <a:pt x="718369" y="10001"/>
                    <a:pt x="705986" y="7144"/>
                    <a:pt x="692651" y="7144"/>
                  </a:cubicBezTo>
                  <a:cubicBezTo>
                    <a:pt x="679316" y="7144"/>
                    <a:pt x="665981" y="9049"/>
                    <a:pt x="654551" y="13811"/>
                  </a:cubicBezTo>
                  <a:cubicBezTo>
                    <a:pt x="640264" y="18574"/>
                    <a:pt x="627881" y="25241"/>
                    <a:pt x="616451" y="33814"/>
                  </a:cubicBezTo>
                  <a:cubicBezTo>
                    <a:pt x="612641" y="36671"/>
                    <a:pt x="610736" y="40481"/>
                    <a:pt x="609784" y="44291"/>
                  </a:cubicBezTo>
                  <a:lnTo>
                    <a:pt x="597401" y="100489"/>
                  </a:lnTo>
                  <a:lnTo>
                    <a:pt x="597401" y="100489"/>
                  </a:lnTo>
                  <a:lnTo>
                    <a:pt x="585019" y="44291"/>
                  </a:lnTo>
                  <a:cubicBezTo>
                    <a:pt x="584066" y="40481"/>
                    <a:pt x="582161" y="36671"/>
                    <a:pt x="578351" y="33814"/>
                  </a:cubicBezTo>
                  <a:cubicBezTo>
                    <a:pt x="566921" y="25241"/>
                    <a:pt x="554539" y="17621"/>
                    <a:pt x="540251" y="13811"/>
                  </a:cubicBezTo>
                  <a:cubicBezTo>
                    <a:pt x="527869" y="10001"/>
                    <a:pt x="515486" y="7144"/>
                    <a:pt x="502151" y="7144"/>
                  </a:cubicBezTo>
                  <a:cubicBezTo>
                    <a:pt x="488816" y="7144"/>
                    <a:pt x="475481" y="9049"/>
                    <a:pt x="464051" y="13811"/>
                  </a:cubicBezTo>
                  <a:cubicBezTo>
                    <a:pt x="449764" y="18574"/>
                    <a:pt x="437381" y="25241"/>
                    <a:pt x="425951" y="33814"/>
                  </a:cubicBezTo>
                  <a:cubicBezTo>
                    <a:pt x="422141" y="36671"/>
                    <a:pt x="420236" y="40481"/>
                    <a:pt x="419284" y="44291"/>
                  </a:cubicBezTo>
                  <a:lnTo>
                    <a:pt x="406901" y="99536"/>
                  </a:lnTo>
                  <a:lnTo>
                    <a:pt x="406901" y="100489"/>
                  </a:lnTo>
                  <a:lnTo>
                    <a:pt x="394519" y="44291"/>
                  </a:lnTo>
                  <a:cubicBezTo>
                    <a:pt x="393566" y="40481"/>
                    <a:pt x="391661" y="36671"/>
                    <a:pt x="387851" y="33814"/>
                  </a:cubicBezTo>
                  <a:cubicBezTo>
                    <a:pt x="376421" y="25241"/>
                    <a:pt x="364039" y="17621"/>
                    <a:pt x="349751" y="13811"/>
                  </a:cubicBezTo>
                  <a:cubicBezTo>
                    <a:pt x="337369" y="10001"/>
                    <a:pt x="324986" y="7144"/>
                    <a:pt x="311651" y="7144"/>
                  </a:cubicBezTo>
                  <a:cubicBezTo>
                    <a:pt x="298316" y="7144"/>
                    <a:pt x="284981" y="9049"/>
                    <a:pt x="273551" y="13811"/>
                  </a:cubicBezTo>
                  <a:cubicBezTo>
                    <a:pt x="259264" y="18574"/>
                    <a:pt x="246881" y="25241"/>
                    <a:pt x="235451" y="33814"/>
                  </a:cubicBezTo>
                  <a:cubicBezTo>
                    <a:pt x="231641" y="36671"/>
                    <a:pt x="229736" y="40481"/>
                    <a:pt x="228784" y="44291"/>
                  </a:cubicBezTo>
                  <a:lnTo>
                    <a:pt x="216401" y="99536"/>
                  </a:lnTo>
                  <a:lnTo>
                    <a:pt x="216401" y="99536"/>
                  </a:lnTo>
                  <a:lnTo>
                    <a:pt x="204019" y="44291"/>
                  </a:lnTo>
                  <a:cubicBezTo>
                    <a:pt x="203066" y="40481"/>
                    <a:pt x="201161" y="36671"/>
                    <a:pt x="197351" y="33814"/>
                  </a:cubicBezTo>
                  <a:cubicBezTo>
                    <a:pt x="185921" y="25241"/>
                    <a:pt x="173539" y="17621"/>
                    <a:pt x="159251" y="13811"/>
                  </a:cubicBezTo>
                  <a:cubicBezTo>
                    <a:pt x="146869" y="10001"/>
                    <a:pt x="134486" y="7144"/>
                    <a:pt x="121151" y="7144"/>
                  </a:cubicBezTo>
                  <a:cubicBezTo>
                    <a:pt x="107816" y="7144"/>
                    <a:pt x="94481" y="9049"/>
                    <a:pt x="83051" y="13811"/>
                  </a:cubicBezTo>
                  <a:cubicBezTo>
                    <a:pt x="68764" y="18574"/>
                    <a:pt x="56381" y="25241"/>
                    <a:pt x="44951" y="33814"/>
                  </a:cubicBezTo>
                  <a:cubicBezTo>
                    <a:pt x="41141" y="36671"/>
                    <a:pt x="39236" y="40481"/>
                    <a:pt x="38284" y="44291"/>
                  </a:cubicBezTo>
                  <a:lnTo>
                    <a:pt x="7804" y="182404"/>
                  </a:lnTo>
                  <a:cubicBezTo>
                    <a:pt x="4946" y="192881"/>
                    <a:pt x="11614" y="204311"/>
                    <a:pt x="23044" y="206216"/>
                  </a:cubicBezTo>
                  <a:cubicBezTo>
                    <a:pt x="23996" y="206216"/>
                    <a:pt x="24949" y="206216"/>
                    <a:pt x="25901" y="206216"/>
                  </a:cubicBezTo>
                  <a:cubicBezTo>
                    <a:pt x="34474" y="206216"/>
                    <a:pt x="42094" y="200501"/>
                    <a:pt x="44951" y="190976"/>
                  </a:cubicBezTo>
                  <a:lnTo>
                    <a:pt x="73526" y="64294"/>
                  </a:lnTo>
                  <a:lnTo>
                    <a:pt x="73526" y="131921"/>
                  </a:lnTo>
                  <a:lnTo>
                    <a:pt x="44951" y="273844"/>
                  </a:lnTo>
                  <a:lnTo>
                    <a:pt x="73526" y="273844"/>
                  </a:lnTo>
                  <a:lnTo>
                    <a:pt x="73526" y="435769"/>
                  </a:lnTo>
                  <a:lnTo>
                    <a:pt x="111626" y="435769"/>
                  </a:lnTo>
                  <a:lnTo>
                    <a:pt x="111626" y="273844"/>
                  </a:lnTo>
                  <a:lnTo>
                    <a:pt x="130676" y="273844"/>
                  </a:lnTo>
                  <a:lnTo>
                    <a:pt x="130676" y="435769"/>
                  </a:lnTo>
                  <a:lnTo>
                    <a:pt x="168776" y="435769"/>
                  </a:lnTo>
                  <a:lnTo>
                    <a:pt x="168776" y="273844"/>
                  </a:lnTo>
                  <a:lnTo>
                    <a:pt x="197351" y="273844"/>
                  </a:lnTo>
                  <a:lnTo>
                    <a:pt x="168776" y="131921"/>
                  </a:lnTo>
                  <a:lnTo>
                    <a:pt x="168776" y="64294"/>
                  </a:lnTo>
                  <a:lnTo>
                    <a:pt x="197351" y="191929"/>
                  </a:lnTo>
                  <a:cubicBezTo>
                    <a:pt x="199256" y="200501"/>
                    <a:pt x="206876" y="207169"/>
                    <a:pt x="215449" y="207169"/>
                  </a:cubicBezTo>
                  <a:lnTo>
                    <a:pt x="215449" y="207169"/>
                  </a:lnTo>
                  <a:cubicBezTo>
                    <a:pt x="224021" y="207169"/>
                    <a:pt x="231641" y="201454"/>
                    <a:pt x="233546" y="191929"/>
                  </a:cubicBezTo>
                  <a:lnTo>
                    <a:pt x="264026" y="64294"/>
                  </a:lnTo>
                  <a:lnTo>
                    <a:pt x="264026" y="216694"/>
                  </a:lnTo>
                  <a:lnTo>
                    <a:pt x="264026" y="435769"/>
                  </a:lnTo>
                  <a:lnTo>
                    <a:pt x="302126" y="435769"/>
                  </a:lnTo>
                  <a:lnTo>
                    <a:pt x="302126" y="216694"/>
                  </a:lnTo>
                  <a:lnTo>
                    <a:pt x="321176" y="216694"/>
                  </a:lnTo>
                  <a:lnTo>
                    <a:pt x="321176" y="435769"/>
                  </a:lnTo>
                  <a:lnTo>
                    <a:pt x="359276" y="435769"/>
                  </a:lnTo>
                  <a:lnTo>
                    <a:pt x="359276" y="216694"/>
                  </a:lnTo>
                  <a:lnTo>
                    <a:pt x="359276" y="64294"/>
                  </a:lnTo>
                  <a:lnTo>
                    <a:pt x="387851" y="191929"/>
                  </a:lnTo>
                  <a:cubicBezTo>
                    <a:pt x="389756" y="200501"/>
                    <a:pt x="397376" y="207169"/>
                    <a:pt x="406901" y="207169"/>
                  </a:cubicBezTo>
                  <a:cubicBezTo>
                    <a:pt x="406901" y="207169"/>
                    <a:pt x="406901" y="207169"/>
                    <a:pt x="406901" y="207169"/>
                  </a:cubicBezTo>
                  <a:lnTo>
                    <a:pt x="406901" y="207169"/>
                  </a:lnTo>
                  <a:cubicBezTo>
                    <a:pt x="415474" y="207169"/>
                    <a:pt x="423094" y="201454"/>
                    <a:pt x="424999" y="191929"/>
                  </a:cubicBezTo>
                  <a:lnTo>
                    <a:pt x="454526" y="64294"/>
                  </a:lnTo>
                  <a:lnTo>
                    <a:pt x="454526" y="132874"/>
                  </a:lnTo>
                  <a:lnTo>
                    <a:pt x="425951" y="273844"/>
                  </a:lnTo>
                  <a:lnTo>
                    <a:pt x="454526" y="273844"/>
                  </a:lnTo>
                  <a:lnTo>
                    <a:pt x="454526" y="435769"/>
                  </a:lnTo>
                  <a:lnTo>
                    <a:pt x="492626" y="435769"/>
                  </a:lnTo>
                  <a:lnTo>
                    <a:pt x="492626" y="273844"/>
                  </a:lnTo>
                  <a:lnTo>
                    <a:pt x="511676" y="273844"/>
                  </a:lnTo>
                  <a:lnTo>
                    <a:pt x="511676" y="435769"/>
                  </a:lnTo>
                  <a:lnTo>
                    <a:pt x="549776" y="435769"/>
                  </a:lnTo>
                  <a:lnTo>
                    <a:pt x="549776" y="273844"/>
                  </a:lnTo>
                  <a:lnTo>
                    <a:pt x="578351" y="273844"/>
                  </a:lnTo>
                  <a:lnTo>
                    <a:pt x="549776" y="130969"/>
                  </a:lnTo>
                  <a:lnTo>
                    <a:pt x="549776" y="64294"/>
                  </a:lnTo>
                  <a:lnTo>
                    <a:pt x="578351" y="191929"/>
                  </a:lnTo>
                  <a:cubicBezTo>
                    <a:pt x="580256" y="200501"/>
                    <a:pt x="587876" y="207169"/>
                    <a:pt x="597401" y="207169"/>
                  </a:cubicBezTo>
                  <a:cubicBezTo>
                    <a:pt x="597401" y="207169"/>
                    <a:pt x="597401" y="207169"/>
                    <a:pt x="597401" y="207169"/>
                  </a:cubicBezTo>
                  <a:lnTo>
                    <a:pt x="597401" y="207169"/>
                  </a:lnTo>
                  <a:cubicBezTo>
                    <a:pt x="597401" y="207169"/>
                    <a:pt x="597401" y="207169"/>
                    <a:pt x="597401" y="207169"/>
                  </a:cubicBezTo>
                  <a:cubicBezTo>
                    <a:pt x="605974" y="207169"/>
                    <a:pt x="613594" y="201454"/>
                    <a:pt x="616451" y="191929"/>
                  </a:cubicBezTo>
                  <a:lnTo>
                    <a:pt x="645026" y="64294"/>
                  </a:lnTo>
                  <a:lnTo>
                    <a:pt x="645026" y="216694"/>
                  </a:lnTo>
                  <a:lnTo>
                    <a:pt x="645026" y="435769"/>
                  </a:lnTo>
                  <a:lnTo>
                    <a:pt x="683126" y="435769"/>
                  </a:lnTo>
                  <a:lnTo>
                    <a:pt x="683126" y="216694"/>
                  </a:lnTo>
                  <a:lnTo>
                    <a:pt x="702176" y="216694"/>
                  </a:lnTo>
                  <a:lnTo>
                    <a:pt x="702176" y="435769"/>
                  </a:lnTo>
                  <a:lnTo>
                    <a:pt x="740276" y="435769"/>
                  </a:lnTo>
                  <a:lnTo>
                    <a:pt x="740276" y="216694"/>
                  </a:lnTo>
                  <a:lnTo>
                    <a:pt x="740276" y="64294"/>
                  </a:lnTo>
                  <a:lnTo>
                    <a:pt x="768851" y="191929"/>
                  </a:lnTo>
                  <a:cubicBezTo>
                    <a:pt x="770756" y="200501"/>
                    <a:pt x="778376" y="207169"/>
                    <a:pt x="787901" y="207169"/>
                  </a:cubicBezTo>
                  <a:cubicBezTo>
                    <a:pt x="789806" y="207169"/>
                    <a:pt x="792664" y="207169"/>
                    <a:pt x="794569" y="206216"/>
                  </a:cubicBezTo>
                  <a:cubicBezTo>
                    <a:pt x="803141" y="202406"/>
                    <a:pt x="807904" y="192881"/>
                    <a:pt x="805999" y="183356"/>
                  </a:cubicBezTo>
                  <a:close/>
                </a:path>
              </a:pathLst>
            </a:custGeom>
            <a:grpFill/>
            <a:ln w="9525" cap="flat">
              <a:noFill/>
              <a:prstDash val="solid"/>
              <a:miter/>
            </a:ln>
            <a:sp3d extrusionH="44450"/>
          </p:spPr>
          <p:txBody>
            <a:bodyPr rtlCol="0" anchor="ctr"/>
            <a:lstStyle/>
            <a:p>
              <a:pPr rtl="0"/>
              <a:endParaRPr lang="en-GB" dirty="0"/>
            </a:p>
          </p:txBody>
        </p:sp>
      </p:grpSp>
      <p:sp>
        <p:nvSpPr>
          <p:cNvPr id="113" name="TextBox 112">
            <a:extLst>
              <a:ext uri="{FF2B5EF4-FFF2-40B4-BE49-F238E27FC236}">
                <a16:creationId xmlns:a16="http://schemas.microsoft.com/office/drawing/2014/main" id="{3FAFEE88-9446-47AC-A898-23CBEFAB520D}"/>
              </a:ext>
            </a:extLst>
          </p:cNvPr>
          <p:cNvSpPr txBox="1"/>
          <p:nvPr/>
        </p:nvSpPr>
        <p:spPr>
          <a:xfrm>
            <a:off x="6761767" y="-9458"/>
            <a:ext cx="5430233" cy="618770"/>
          </a:xfrm>
          <a:prstGeom prst="rect">
            <a:avLst/>
          </a:prstGeom>
          <a:solidFill>
            <a:schemeClr val="bg1"/>
          </a:solidFill>
          <a:ln>
            <a:solidFill>
              <a:schemeClr val="accent1">
                <a:lumMod val="75000"/>
              </a:schemeClr>
            </a:solidFill>
          </a:ln>
        </p:spPr>
        <p:txBody>
          <a:bodyPr wrap="square" lIns="0" tIns="0" rIns="0" bIns="0" rtlCol="0">
            <a:noAutofit/>
          </a:bodyPr>
          <a:lstStyle/>
          <a:p>
            <a:pPr algn="ctr" rtl="0"/>
            <a:r>
              <a:rPr lang="en-GB" sz="4000" b="1" dirty="0">
                <a:solidFill>
                  <a:schemeClr val="tx1">
                    <a:lumMod val="85000"/>
                    <a:lumOff val="15000"/>
                  </a:schemeClr>
                </a:solidFill>
                <a:effectLst>
                  <a:outerShdw blurRad="38100" dist="38100" dir="2700000" algn="tl">
                    <a:srgbClr val="000000">
                      <a:alpha val="43137"/>
                    </a:srgbClr>
                  </a:outerShdw>
                </a:effectLst>
              </a:rPr>
              <a:t>Understanding </a:t>
            </a:r>
            <a:r>
              <a:rPr lang="en-GB" sz="4000" b="1" noProof="1">
                <a:solidFill>
                  <a:schemeClr val="tx1">
                    <a:lumMod val="85000"/>
                    <a:lumOff val="15000"/>
                  </a:schemeClr>
                </a:solidFill>
                <a:effectLst>
                  <a:outerShdw blurRad="38100" dist="38100" dir="2700000" algn="tl">
                    <a:srgbClr val="000000">
                      <a:alpha val="43137"/>
                    </a:srgbClr>
                  </a:outerShdw>
                </a:effectLst>
              </a:rPr>
              <a:t>ADHD</a:t>
            </a:r>
          </a:p>
        </p:txBody>
      </p:sp>
      <p:sp>
        <p:nvSpPr>
          <p:cNvPr id="114" name="TextBox 113">
            <a:extLst>
              <a:ext uri="{FF2B5EF4-FFF2-40B4-BE49-F238E27FC236}">
                <a16:creationId xmlns:a16="http://schemas.microsoft.com/office/drawing/2014/main" id="{60E056E6-3FB8-4B8C-9810-53BB3D9B6A53}"/>
              </a:ext>
            </a:extLst>
          </p:cNvPr>
          <p:cNvSpPr txBox="1"/>
          <p:nvPr/>
        </p:nvSpPr>
        <p:spPr>
          <a:xfrm>
            <a:off x="6761768" y="596431"/>
            <a:ext cx="5430232" cy="2369880"/>
          </a:xfrm>
          <a:prstGeom prst="rect">
            <a:avLst/>
          </a:prstGeom>
          <a:solidFill>
            <a:schemeClr val="bg1"/>
          </a:solidFill>
          <a:ln>
            <a:solidFill>
              <a:schemeClr val="accent1">
                <a:lumMod val="60000"/>
                <a:lumOff val="40000"/>
              </a:schemeClr>
            </a:solidFill>
          </a:ln>
        </p:spPr>
        <p:txBody>
          <a:bodyPr wrap="square" lIns="0" tIns="0" rIns="0" bIns="0" rtlCol="0">
            <a:spAutoFit/>
          </a:bodyPr>
          <a:lstStyle/>
          <a:p>
            <a:pPr algn="ctr"/>
            <a:r>
              <a:rPr lang="en-GB" sz="1400" noProof="1"/>
              <a:t>As the name suggests, attention deficit hyperactivity disorder (ADHD) is a neurodevelopmental disorder characterized by a combination of symptoms such as inattention, hyperactivity, and impulsivity as well as behavioural issues (Lange, et al., 2010). As a result of the complexity and multifactorial nature of ADHD in children, it is often challenging to diagnose and identify ADHD in them (Pliszka, Carlson &amp; Swanson, 1999). As a part of the diagnostic process, a comprehensive evaluation is conducted, which includes a medical evaluation, observations of behaviour, as well as interviews with parents and teachers in order to confirm the diagnosis of ADHD (Greenhill, 1998). </a:t>
            </a:r>
          </a:p>
        </p:txBody>
      </p:sp>
      <p:grpSp>
        <p:nvGrpSpPr>
          <p:cNvPr id="6" name="Group 5" title="Milestone Flag">
            <a:extLst>
              <a:ext uri="{FF2B5EF4-FFF2-40B4-BE49-F238E27FC236}">
                <a16:creationId xmlns:a16="http://schemas.microsoft.com/office/drawing/2014/main" id="{74017222-89B7-489D-B4B8-D0CA3FBA35D9}"/>
              </a:ext>
            </a:extLst>
          </p:cNvPr>
          <p:cNvGrpSpPr/>
          <p:nvPr/>
        </p:nvGrpSpPr>
        <p:grpSpPr>
          <a:xfrm>
            <a:off x="3250207" y="-32164"/>
            <a:ext cx="2130713" cy="2322846"/>
            <a:chOff x="3157545" y="-4710"/>
            <a:chExt cx="2160000" cy="2361331"/>
          </a:xfrm>
        </p:grpSpPr>
        <p:sp>
          <p:nvSpPr>
            <p:cNvPr id="135" name="Rectangle 134">
              <a:extLst>
                <a:ext uri="{FF2B5EF4-FFF2-40B4-BE49-F238E27FC236}">
                  <a16:creationId xmlns:a16="http://schemas.microsoft.com/office/drawing/2014/main" id="{2485DF45-E947-4746-ACC9-DD59FB99A0CD}"/>
                </a:ext>
              </a:extLst>
            </p:cNvPr>
            <p:cNvSpPr/>
            <p:nvPr/>
          </p:nvSpPr>
          <p:spPr>
            <a:xfrm>
              <a:off x="3459852" y="-4710"/>
              <a:ext cx="28388" cy="1249815"/>
            </a:xfrm>
            <a:prstGeom prst="rect">
              <a:avLst/>
            </a:prstGeom>
            <a:gradFill flip="none" rotWithShape="1">
              <a:gsLst>
                <a:gs pos="0">
                  <a:schemeClr val="bg1">
                    <a:lumMod val="50000"/>
                  </a:schemeClr>
                </a:gs>
                <a:gs pos="49000">
                  <a:schemeClr val="bg1">
                    <a:lumMod val="85000"/>
                  </a:schemeClr>
                </a:gs>
                <a:gs pos="100000">
                  <a:schemeClr val="bg1">
                    <a:lumMod val="5000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3" name="Rectangle 132">
              <a:extLst>
                <a:ext uri="{FF2B5EF4-FFF2-40B4-BE49-F238E27FC236}">
                  <a16:creationId xmlns:a16="http://schemas.microsoft.com/office/drawing/2014/main" id="{44C42714-2CB7-42B3-8060-79A01E9913EF}"/>
                </a:ext>
              </a:extLst>
            </p:cNvPr>
            <p:cNvSpPr/>
            <p:nvPr/>
          </p:nvSpPr>
          <p:spPr>
            <a:xfrm>
              <a:off x="4981768" y="844344"/>
              <a:ext cx="28388" cy="1512277"/>
            </a:xfrm>
            <a:prstGeom prst="rect">
              <a:avLst/>
            </a:prstGeom>
            <a:gradFill flip="none" rotWithShape="1">
              <a:gsLst>
                <a:gs pos="0">
                  <a:schemeClr val="bg1">
                    <a:lumMod val="50000"/>
                  </a:schemeClr>
                </a:gs>
                <a:gs pos="49000">
                  <a:schemeClr val="bg1">
                    <a:lumMod val="85000"/>
                  </a:schemeClr>
                </a:gs>
                <a:gs pos="100000">
                  <a:schemeClr val="bg1">
                    <a:lumMod val="5000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2" name="Rectangle 131" title="Milestone Flag">
              <a:extLst>
                <a:ext uri="{FF2B5EF4-FFF2-40B4-BE49-F238E27FC236}">
                  <a16:creationId xmlns:a16="http://schemas.microsoft.com/office/drawing/2014/main" id="{CFD1EBC6-3E9A-4268-93AF-83B28CEEB49D}"/>
                </a:ext>
              </a:extLst>
            </p:cNvPr>
            <p:cNvSpPr/>
            <p:nvPr/>
          </p:nvSpPr>
          <p:spPr>
            <a:xfrm>
              <a:off x="3157545" y="388483"/>
              <a:ext cx="2160000" cy="609632"/>
            </a:xfrm>
            <a:prstGeom prst="rect">
              <a:avLst/>
            </a:prstGeom>
            <a:gradFill>
              <a:gsLst>
                <a:gs pos="0">
                  <a:schemeClr val="bg1">
                    <a:lumMod val="85000"/>
                  </a:schemeClr>
                </a:gs>
                <a:gs pos="100000">
                  <a:schemeClr val="bg1">
                    <a:lumMod val="50000"/>
                  </a:schemeClr>
                </a:gs>
              </a:gsLst>
              <a:path path="circle">
                <a:fillToRect l="50000" t="-80000" r="50000" b="180000"/>
              </a:path>
            </a:gradFill>
            <a:ln>
              <a:noFill/>
            </a:ln>
            <a:scene3d>
              <a:camera prst="isometricLeftDown"/>
              <a:lightRig rig="balanced" dir="t"/>
            </a:scene3d>
            <a:sp3d extrusionH="12700" prstMaterial="softEdge"/>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sz="3000" b="1" dirty="0">
                  <a:solidFill>
                    <a:schemeClr val="tx1">
                      <a:lumMod val="75000"/>
                      <a:lumOff val="25000"/>
                    </a:schemeClr>
                  </a:solidFill>
                  <a:latin typeface="+mj-lt"/>
                </a:rPr>
                <a:t>PAST</a:t>
              </a:r>
            </a:p>
          </p:txBody>
        </p:sp>
      </p:grpSp>
      <p:sp>
        <p:nvSpPr>
          <p:cNvPr id="8" name="TextBox 7">
            <a:extLst>
              <a:ext uri="{FF2B5EF4-FFF2-40B4-BE49-F238E27FC236}">
                <a16:creationId xmlns:a16="http://schemas.microsoft.com/office/drawing/2014/main" id="{FC9A809D-8CC8-F3A2-C5F1-9EE3A56A83CD}"/>
              </a:ext>
            </a:extLst>
          </p:cNvPr>
          <p:cNvSpPr txBox="1"/>
          <p:nvPr/>
        </p:nvSpPr>
        <p:spPr>
          <a:xfrm>
            <a:off x="273477" y="186606"/>
            <a:ext cx="2694779" cy="900246"/>
          </a:xfrm>
          <a:prstGeom prst="rect">
            <a:avLst/>
          </a:prstGeom>
          <a:noFill/>
        </p:spPr>
        <p:txBody>
          <a:bodyPr wrap="square">
            <a:spAutoFit/>
          </a:bodyPr>
          <a:lstStyle/>
          <a:p>
            <a:r>
              <a:rPr lang="en-GB" sz="1050" dirty="0"/>
              <a:t>Gabor Maté (2011) argues that ADHD is not a genetic disorder but the result of early childhood stress. In order to resolve family issues and issues related to self-esteem, counselling is always necessary</a:t>
            </a:r>
          </a:p>
        </p:txBody>
      </p:sp>
      <p:sp>
        <p:nvSpPr>
          <p:cNvPr id="7" name="Rectangle 6">
            <a:extLst>
              <a:ext uri="{FF2B5EF4-FFF2-40B4-BE49-F238E27FC236}">
                <a16:creationId xmlns:a16="http://schemas.microsoft.com/office/drawing/2014/main" id="{C2E49EBF-53DB-4F4E-9449-012FB90CDF46}"/>
              </a:ext>
            </a:extLst>
          </p:cNvPr>
          <p:cNvSpPr/>
          <p:nvPr/>
        </p:nvSpPr>
        <p:spPr>
          <a:xfrm>
            <a:off x="2182183" y="3301029"/>
            <a:ext cx="5232572" cy="861774"/>
          </a:xfrm>
          <a:prstGeom prst="rect">
            <a:avLst/>
          </a:prstGeom>
        </p:spPr>
        <p:txBody>
          <a:bodyPr wrap="square">
            <a:spAutoFit/>
          </a:bodyPr>
          <a:lstStyle/>
          <a:p>
            <a:r>
              <a:rPr lang="en-GB" sz="1000" dirty="0"/>
              <a:t>According to Dias et al. (2013), one of the most challenging aspects of diagnosing ADHD is the overlap of symptoms with other disorders, such as anxiety, depression, or learning disabilities (</a:t>
            </a:r>
            <a:r>
              <a:rPr lang="en-GB" sz="1000" dirty="0" err="1"/>
              <a:t>Antshel</a:t>
            </a:r>
            <a:r>
              <a:rPr lang="en-GB" sz="1000" dirty="0"/>
              <a:t> &amp; Russo, 2019). In addition, </a:t>
            </a:r>
            <a:r>
              <a:rPr lang="en-GB" sz="1000" dirty="0" err="1"/>
              <a:t>Searight</a:t>
            </a:r>
            <a:r>
              <a:rPr lang="en-GB" sz="1000" dirty="0"/>
              <a:t>, Burke, &amp; </a:t>
            </a:r>
            <a:r>
              <a:rPr lang="en-GB" sz="1000" dirty="0" err="1"/>
              <a:t>Rottnek</a:t>
            </a:r>
            <a:r>
              <a:rPr lang="en-GB" sz="1000" dirty="0"/>
              <a:t> (2000) emphasize that ADHD symptoms can be subjective, making it difficult to differentiate between normal behaviour and behaviour indicative of ADHD</a:t>
            </a:r>
          </a:p>
        </p:txBody>
      </p:sp>
      <p:sp>
        <p:nvSpPr>
          <p:cNvPr id="10" name="Rectangle 9">
            <a:extLst>
              <a:ext uri="{FF2B5EF4-FFF2-40B4-BE49-F238E27FC236}">
                <a16:creationId xmlns:a16="http://schemas.microsoft.com/office/drawing/2014/main" id="{3159BEAC-879F-4D6F-8D4C-C8E6B0243BD3}"/>
              </a:ext>
            </a:extLst>
          </p:cNvPr>
          <p:cNvSpPr/>
          <p:nvPr/>
        </p:nvSpPr>
        <p:spPr>
          <a:xfrm>
            <a:off x="1629317" y="7330018"/>
            <a:ext cx="4933820" cy="1169551"/>
          </a:xfrm>
          <a:prstGeom prst="rect">
            <a:avLst/>
          </a:prstGeom>
        </p:spPr>
        <p:txBody>
          <a:bodyPr wrap="square">
            <a:spAutoFit/>
          </a:bodyPr>
          <a:lstStyle/>
          <a:p>
            <a:r>
              <a:rPr lang="en-GB" sz="1000" dirty="0"/>
              <a:t>According to </a:t>
            </a:r>
            <a:r>
              <a:rPr lang="en-GB" sz="1000" dirty="0" err="1"/>
              <a:t>Wehmeier</a:t>
            </a:r>
            <a:r>
              <a:rPr lang="en-GB" sz="1000" dirty="0"/>
              <a:t>, Schacht &amp; Barkley (2010), </a:t>
            </a:r>
            <a:r>
              <a:rPr lang="en-GB" sz="1000" b="1" dirty="0"/>
              <a:t>academic difficulties </a:t>
            </a:r>
            <a:r>
              <a:rPr lang="en-GB" sz="1000" dirty="0"/>
              <a:t>are one of the most significant barriers facing children with ADHD. As noted by Gensler (2011), children with ADHD may have difficulty paying attention, completing tasks, and staying organized, which can lead to poor academic performance and low self-esteem. Additionally, Houghton (2015) speculates that children with ADHD may experience feelings of loneliness and isolation because they may find it difficult to form and maintain relationships with their peers. </a:t>
            </a:r>
          </a:p>
        </p:txBody>
      </p:sp>
      <p:sp>
        <p:nvSpPr>
          <p:cNvPr id="21" name="Rectangle 20">
            <a:extLst>
              <a:ext uri="{FF2B5EF4-FFF2-40B4-BE49-F238E27FC236}">
                <a16:creationId xmlns:a16="http://schemas.microsoft.com/office/drawing/2014/main" id="{4DA85F49-5B43-4457-947B-0191846A385C}"/>
              </a:ext>
            </a:extLst>
          </p:cNvPr>
          <p:cNvSpPr/>
          <p:nvPr/>
        </p:nvSpPr>
        <p:spPr>
          <a:xfrm>
            <a:off x="8054877" y="3550240"/>
            <a:ext cx="4015284" cy="1849226"/>
          </a:xfrm>
          <a:prstGeom prst="rect">
            <a:avLst/>
          </a:prstGeom>
        </p:spPr>
        <p:txBody>
          <a:bodyPr wrap="square">
            <a:spAutoFit/>
          </a:bodyPr>
          <a:lstStyle/>
          <a:p>
            <a:r>
              <a:rPr lang="en-GB" sz="1000" dirty="0"/>
              <a:t>Even though ADHD may pose some challenges for some individuals, </a:t>
            </a:r>
            <a:r>
              <a:rPr lang="en-GB" sz="1000" dirty="0" err="1"/>
              <a:t>Lachenmeier</a:t>
            </a:r>
            <a:r>
              <a:rPr lang="en-GB" sz="1000" dirty="0"/>
              <a:t> (2023) states that ADHD can have some advantages as well. According to LeFevre-Levy, et al. (2023), a vast majority of individuals with ADHD exhibit creative, energetic, and unique perspectives on the world around them. When given the necessary support and treatment, children with ADHD are capable of overcoming the difficulties they face and relying on their strengths to thrive (Hamilton &amp; Petty, 2023) It has also been demonstrated that individuals with ADHD may be able to excel in certain fields, such as entrepreneurship and creative endeavours (LeFevre-Levy, et al., 2032). </a:t>
            </a:r>
          </a:p>
        </p:txBody>
      </p:sp>
      <p:pic>
        <p:nvPicPr>
          <p:cNvPr id="26" name="Picture 25">
            <a:extLst>
              <a:ext uri="{FF2B5EF4-FFF2-40B4-BE49-F238E27FC236}">
                <a16:creationId xmlns:a16="http://schemas.microsoft.com/office/drawing/2014/main" id="{E3656489-3318-4225-800C-B91EFAA3BA7F}"/>
              </a:ext>
            </a:extLst>
          </p:cNvPr>
          <p:cNvPicPr>
            <a:picLocks noChangeAspect="1"/>
          </p:cNvPicPr>
          <p:nvPr/>
        </p:nvPicPr>
        <p:blipFill>
          <a:blip r:embed="rId3"/>
          <a:stretch>
            <a:fillRect/>
          </a:stretch>
        </p:blipFill>
        <p:spPr>
          <a:xfrm>
            <a:off x="38465" y="10023600"/>
            <a:ext cx="3354071" cy="3287822"/>
          </a:xfrm>
          <a:prstGeom prst="rect">
            <a:avLst/>
          </a:prstGeom>
        </p:spPr>
      </p:pic>
      <p:sp>
        <p:nvSpPr>
          <p:cNvPr id="50" name="Rectangle 49">
            <a:extLst>
              <a:ext uri="{FF2B5EF4-FFF2-40B4-BE49-F238E27FC236}">
                <a16:creationId xmlns:a16="http://schemas.microsoft.com/office/drawing/2014/main" id="{013E6E4A-DB92-4F10-86EB-D54C20757C87}"/>
              </a:ext>
            </a:extLst>
          </p:cNvPr>
          <p:cNvSpPr/>
          <p:nvPr/>
        </p:nvSpPr>
        <p:spPr>
          <a:xfrm>
            <a:off x="260800" y="11359663"/>
            <a:ext cx="2901508" cy="1754326"/>
          </a:xfrm>
          <a:prstGeom prst="rect">
            <a:avLst/>
          </a:prstGeom>
        </p:spPr>
        <p:txBody>
          <a:bodyPr wrap="square">
            <a:spAutoFit/>
          </a:bodyPr>
          <a:lstStyle/>
          <a:p>
            <a:r>
              <a:rPr lang="en-GB" sz="1200" dirty="0"/>
              <a:t>According to Dr Gabor </a:t>
            </a:r>
            <a:r>
              <a:rPr lang="en-GB" sz="1200" dirty="0" err="1"/>
              <a:t>Maté</a:t>
            </a:r>
            <a:r>
              <a:rPr lang="en-GB" sz="1200" dirty="0"/>
              <a:t> (2011), medications may also have </a:t>
            </a:r>
            <a:r>
              <a:rPr lang="en-GB" sz="1200" b="1" dirty="0"/>
              <a:t>negative side effects as well</a:t>
            </a:r>
            <a:r>
              <a:rPr lang="en-GB" sz="1200" dirty="0"/>
              <a:t>, such as overly tranquilizing a child so that they behave in an acceptable manner in the classroom. In doing so, we run the risk of putting a child into a subdued state, losing their unique personality and flair (</a:t>
            </a:r>
            <a:r>
              <a:rPr lang="en-GB" sz="1200" dirty="0" err="1"/>
              <a:t>Sikirica</a:t>
            </a:r>
            <a:r>
              <a:rPr lang="en-GB" sz="1200" dirty="0"/>
              <a:t>, et al., 2015). </a:t>
            </a:r>
          </a:p>
        </p:txBody>
      </p:sp>
      <p:sp>
        <p:nvSpPr>
          <p:cNvPr id="51" name="Rectangle 50">
            <a:extLst>
              <a:ext uri="{FF2B5EF4-FFF2-40B4-BE49-F238E27FC236}">
                <a16:creationId xmlns:a16="http://schemas.microsoft.com/office/drawing/2014/main" id="{6A2A04D0-9A48-4268-9839-4438C4FFF891}"/>
              </a:ext>
            </a:extLst>
          </p:cNvPr>
          <p:cNvSpPr/>
          <p:nvPr/>
        </p:nvSpPr>
        <p:spPr>
          <a:xfrm>
            <a:off x="592974" y="14911286"/>
            <a:ext cx="6712536" cy="1107996"/>
          </a:xfrm>
          <a:prstGeom prst="rect">
            <a:avLst/>
          </a:prstGeom>
        </p:spPr>
        <p:txBody>
          <a:bodyPr wrap="square">
            <a:spAutoFit/>
          </a:bodyPr>
          <a:lstStyle/>
          <a:p>
            <a:r>
              <a:rPr lang="en-GB" sz="1100" dirty="0"/>
              <a:t>A significant number of benefits can be derived from </a:t>
            </a:r>
            <a:r>
              <a:rPr lang="en-GB" sz="1100" b="1" dirty="0"/>
              <a:t>medication</a:t>
            </a:r>
            <a:r>
              <a:rPr lang="en-GB" sz="1100" dirty="0"/>
              <a:t>, such as improving academic performance, reducing the number of behavioural difficulties, and improving social skills (</a:t>
            </a:r>
            <a:r>
              <a:rPr lang="en-GB" sz="1100" dirty="0" err="1"/>
              <a:t>Charach</a:t>
            </a:r>
            <a:r>
              <a:rPr lang="en-GB" sz="1100" dirty="0"/>
              <a:t> &amp; Fernandez, 2013). Despite these advantages, this type of treatment is not without its limitations, including side effects, temporary relief of symptoms, and the inability to teach coping skills and life skills to patients as part of the treatment. In some cases, behavioural therapy, parent training, and school accommodations may be more beneficial for a child with ADHD than medication in the form of a treatment. </a:t>
            </a:r>
          </a:p>
        </p:txBody>
      </p:sp>
      <p:sp>
        <p:nvSpPr>
          <p:cNvPr id="53" name="Rectangle 52">
            <a:extLst>
              <a:ext uri="{FF2B5EF4-FFF2-40B4-BE49-F238E27FC236}">
                <a16:creationId xmlns:a16="http://schemas.microsoft.com/office/drawing/2014/main" id="{820F4A12-473B-45B8-8575-C4D615EB03B9}"/>
              </a:ext>
            </a:extLst>
          </p:cNvPr>
          <p:cNvSpPr/>
          <p:nvPr/>
        </p:nvSpPr>
        <p:spPr>
          <a:xfrm>
            <a:off x="7897796" y="8284951"/>
            <a:ext cx="3735323" cy="1938992"/>
          </a:xfrm>
          <a:prstGeom prst="rect">
            <a:avLst/>
          </a:prstGeom>
        </p:spPr>
        <p:txBody>
          <a:bodyPr wrap="square">
            <a:spAutoFit/>
          </a:bodyPr>
          <a:lstStyle/>
          <a:p>
            <a:r>
              <a:rPr lang="en-GB" sz="1000" dirty="0"/>
              <a:t>In order to achieve an accommodation at school, some modifications have to be made to the classroom environment, such as removing distractions, allowing more time for assignments, and allowing movement breaks in between lessons (Barkley, 2008). According to </a:t>
            </a:r>
            <a:r>
              <a:rPr lang="en-GB" sz="1000" dirty="0" err="1"/>
              <a:t>Guderjahn</a:t>
            </a:r>
            <a:r>
              <a:rPr lang="en-GB" sz="1000" dirty="0"/>
              <a:t>, et al., (2013), these </a:t>
            </a:r>
            <a:r>
              <a:rPr lang="en-GB" sz="1000" b="1" dirty="0"/>
              <a:t>alternative support strategies can provide long-term benefits</a:t>
            </a:r>
            <a:r>
              <a:rPr lang="en-GB" sz="1000" dirty="0"/>
              <a:t> for children with ADHD, as well as helping to improve their quality of life on a long-term basis. Using these strategies may be beneficial for children with ADHD if they are taught skills for managing their symptoms and for improving their social and academic performance as well (Daley &amp; Birchwood, 2010).</a:t>
            </a:r>
          </a:p>
        </p:txBody>
      </p:sp>
      <p:sp>
        <p:nvSpPr>
          <p:cNvPr id="2" name="TextBox 1">
            <a:extLst>
              <a:ext uri="{FF2B5EF4-FFF2-40B4-BE49-F238E27FC236}">
                <a16:creationId xmlns:a16="http://schemas.microsoft.com/office/drawing/2014/main" id="{C1F02289-9E2A-2D83-815E-2C1C3838EFB9}"/>
              </a:ext>
            </a:extLst>
          </p:cNvPr>
          <p:cNvSpPr txBox="1"/>
          <p:nvPr/>
        </p:nvSpPr>
        <p:spPr>
          <a:xfrm>
            <a:off x="9065588" y="5670399"/>
            <a:ext cx="3004573" cy="2031325"/>
          </a:xfrm>
          <a:prstGeom prst="rect">
            <a:avLst/>
          </a:prstGeom>
          <a:noFill/>
        </p:spPr>
        <p:txBody>
          <a:bodyPr wrap="square" rtlCol="0">
            <a:spAutoFit/>
          </a:bodyPr>
          <a:lstStyle/>
          <a:p>
            <a:r>
              <a:rPr lang="en-GB" sz="1050" dirty="0"/>
              <a:t>There are also a number of benefits associated with these strategies, including the fact that they are generally safe and have fewer side effects than medications. There is a disadvantage to alternative support strategies, however, and that is that for some children with ADHD, they may not work as effectively as medication. The use of medication may have to be considered in the case of children suffering from severe symptoms, as medication may be necessary in order to manage their symptoms effectively (Schatz, et al., 2015).</a:t>
            </a:r>
          </a:p>
        </p:txBody>
      </p:sp>
      <p:sp>
        <p:nvSpPr>
          <p:cNvPr id="3" name="TextBox 2">
            <a:extLst>
              <a:ext uri="{FF2B5EF4-FFF2-40B4-BE49-F238E27FC236}">
                <a16:creationId xmlns:a16="http://schemas.microsoft.com/office/drawing/2014/main" id="{01EC46F8-122C-8D74-5B63-25B37E9B2ADE}"/>
              </a:ext>
            </a:extLst>
          </p:cNvPr>
          <p:cNvSpPr txBox="1"/>
          <p:nvPr/>
        </p:nvSpPr>
        <p:spPr>
          <a:xfrm>
            <a:off x="9758702" y="12125163"/>
            <a:ext cx="2454455" cy="3785652"/>
          </a:xfrm>
          <a:prstGeom prst="rect">
            <a:avLst/>
          </a:prstGeom>
          <a:noFill/>
        </p:spPr>
        <p:txBody>
          <a:bodyPr wrap="square" rtlCol="0">
            <a:spAutoFit/>
          </a:bodyPr>
          <a:lstStyle/>
          <a:p>
            <a:r>
              <a:rPr lang="en-GB" sz="1000" dirty="0"/>
              <a:t>It is therefore common for children with ADHD to be treated using medication in order to provide them with support. A significant number of benefits can be derived from it, such as improving academic performance, reducing the number of behavioural difficulties, and improving social skills (</a:t>
            </a:r>
            <a:r>
              <a:rPr lang="en-GB" sz="1000" dirty="0" err="1"/>
              <a:t>Charach</a:t>
            </a:r>
            <a:r>
              <a:rPr lang="en-GB" sz="1000" dirty="0"/>
              <a:t> &amp; Fernandez, 2013). Despite these advantages, this type of treatment is not without its limitations, including side effects, temporary relief of symptoms, and the inability to teach coping skills and life skills to patients as part of the treatment. In some cases, behavioural therapy, parent training, and school accommodations may be more beneficial for a child with ADHD than medication in the form of a treatment. Therefore, it is crucial to consider all the possible strategies and to tailor each child's treatment to meet each child's individual needs, so that all support strategies can be considered.</a:t>
            </a:r>
          </a:p>
        </p:txBody>
      </p:sp>
      <p:sp>
        <p:nvSpPr>
          <p:cNvPr id="63" name="TextBox 62">
            <a:extLst>
              <a:ext uri="{FF2B5EF4-FFF2-40B4-BE49-F238E27FC236}">
                <a16:creationId xmlns:a16="http://schemas.microsoft.com/office/drawing/2014/main" id="{85C39CC9-B905-8849-AE89-5575B8D703D2}"/>
              </a:ext>
            </a:extLst>
          </p:cNvPr>
          <p:cNvSpPr txBox="1"/>
          <p:nvPr/>
        </p:nvSpPr>
        <p:spPr>
          <a:xfrm>
            <a:off x="-5935" y="1590195"/>
            <a:ext cx="1316767" cy="7155805"/>
          </a:xfrm>
          <a:prstGeom prst="rect">
            <a:avLst/>
          </a:prstGeom>
          <a:noFill/>
        </p:spPr>
        <p:txBody>
          <a:bodyPr wrap="square" rtlCol="0">
            <a:spAutoFit/>
          </a:bodyPr>
          <a:lstStyle/>
          <a:p>
            <a:r>
              <a:rPr lang="en-GB" sz="900" dirty="0"/>
              <a:t>Murray, et al., (2023) acknowledge that it is common for stimulants to be prescribed as the first-line treatment for ADHD, despite the fact that they may not be the best treatment option.  As a result of stimulant use, brain levels of dopamine and norepinephrine are increased in the brain in order to improve attention, concentration, and impulse control (Lee &amp; Yoon, 2023). In terms of medication for children with ADHD, there are a number of advantages that can be reaped from it (Levitt &amp; Felt, 2023) It has been shown that medications can enhance the academic performance of children with ADHD, reduce behavioural problems, and enhance the development of social skills (Van Den Berk-</a:t>
            </a:r>
            <a:r>
              <a:rPr lang="en-GB" sz="900" dirty="0" err="1"/>
              <a:t>Bulsink</a:t>
            </a:r>
            <a:r>
              <a:rPr lang="en-GB" sz="900" dirty="0"/>
              <a:t>, Bakker &amp; Van Der Horst, 2023). Aside from that, medications can also be used to help children who suffer from ADHD develop self-esteem and reduce their chances of developing comorbid disorders, such as anxiety and depression (Liu, et al., 2023).</a:t>
            </a:r>
          </a:p>
        </p:txBody>
      </p:sp>
    </p:spTree>
    <p:extLst>
      <p:ext uri="{BB962C8B-B14F-4D97-AF65-F5344CB8AC3E}">
        <p14:creationId xmlns:p14="http://schemas.microsoft.com/office/powerpoint/2010/main" val="3591221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52BE74-0825-46B1-D176-C58067DD3FE8}"/>
              </a:ext>
            </a:extLst>
          </p:cNvPr>
          <p:cNvSpPr txBox="1"/>
          <p:nvPr/>
        </p:nvSpPr>
        <p:spPr>
          <a:xfrm>
            <a:off x="799240" y="1507178"/>
            <a:ext cx="6100010" cy="13757612"/>
          </a:xfrm>
          <a:prstGeom prst="rect">
            <a:avLst/>
          </a:prstGeom>
          <a:noFill/>
        </p:spPr>
        <p:txBody>
          <a:bodyPr wrap="square">
            <a:spAutoFit/>
          </a:bodyPr>
          <a:lstStyle/>
          <a:p>
            <a:pPr>
              <a:lnSpc>
                <a:spcPct val="150000"/>
              </a:lnSpc>
            </a:pPr>
            <a:r>
              <a:rPr lang="en-GB" sz="1200" dirty="0" err="1"/>
              <a:t>Advokat</a:t>
            </a:r>
            <a:r>
              <a:rPr lang="en-GB" sz="1200" dirty="0"/>
              <a:t>, C. (2009). What exactly are the benefits of stimulants for ADHD?. Journal of attention disorders, 12(6), pp.495-498.</a:t>
            </a:r>
          </a:p>
          <a:p>
            <a:pPr>
              <a:lnSpc>
                <a:spcPct val="150000"/>
              </a:lnSpc>
            </a:pPr>
            <a:r>
              <a:rPr lang="en-GB" sz="1200" dirty="0" err="1"/>
              <a:t>Antshel</a:t>
            </a:r>
            <a:r>
              <a:rPr lang="en-GB" sz="1200" dirty="0"/>
              <a:t>, K. &amp; Russo, N. (2019). Autism spectrum disorders and ADHD: Overlapping phenomenology, diagnostic issues, and treatment considerations. Current psychiatry reports, 21, pp.1-11.</a:t>
            </a:r>
          </a:p>
          <a:p>
            <a:pPr>
              <a:lnSpc>
                <a:spcPct val="150000"/>
              </a:lnSpc>
            </a:pPr>
            <a:r>
              <a:rPr lang="en-GB" sz="1200" dirty="0"/>
              <a:t>Barkley, R. (2008). Classroom accommodations for children with ADHD. The ADHD Report, 16(4), pp.7-10.</a:t>
            </a:r>
          </a:p>
          <a:p>
            <a:pPr>
              <a:lnSpc>
                <a:spcPct val="150000"/>
              </a:lnSpc>
            </a:pPr>
            <a:r>
              <a:rPr lang="en-GB" sz="1200" dirty="0" err="1"/>
              <a:t>Butzbach</a:t>
            </a:r>
            <a:r>
              <a:rPr lang="en-GB" sz="1200" dirty="0"/>
              <a:t>, M., </a:t>
            </a:r>
            <a:r>
              <a:rPr lang="en-GB" sz="1200" dirty="0" err="1"/>
              <a:t>Fuermaier</a:t>
            </a:r>
            <a:r>
              <a:rPr lang="en-GB" sz="1200" dirty="0"/>
              <a:t>, A., </a:t>
            </a:r>
            <a:r>
              <a:rPr lang="en-GB" sz="1200" dirty="0" err="1"/>
              <a:t>Aschenbrenner</a:t>
            </a:r>
            <a:r>
              <a:rPr lang="en-GB" sz="1200" dirty="0"/>
              <a:t>, S., </a:t>
            </a:r>
            <a:r>
              <a:rPr lang="en-GB" sz="1200" dirty="0" err="1"/>
              <a:t>Weisbrod</a:t>
            </a:r>
            <a:r>
              <a:rPr lang="en-GB" sz="1200" dirty="0"/>
              <a:t>, M., </a:t>
            </a:r>
            <a:r>
              <a:rPr lang="en-GB" sz="1200" dirty="0" err="1"/>
              <a:t>Tucha</a:t>
            </a:r>
            <a:r>
              <a:rPr lang="en-GB" sz="1200" dirty="0"/>
              <a:t>, L. &amp; </a:t>
            </a:r>
            <a:r>
              <a:rPr lang="en-GB" sz="1200" dirty="0" err="1"/>
              <a:t>Tucha</a:t>
            </a:r>
            <a:r>
              <a:rPr lang="en-GB" sz="1200" dirty="0"/>
              <a:t>, O. (2021). Metacognition in adult ADHD: Subjective and objective perspectives on self-awareness of cognitive functioning. Journal of Neural Transmission, pp.1-17.</a:t>
            </a:r>
          </a:p>
          <a:p>
            <a:pPr>
              <a:lnSpc>
                <a:spcPct val="150000"/>
              </a:lnSpc>
            </a:pPr>
            <a:r>
              <a:rPr lang="en-GB" sz="1200" dirty="0" err="1"/>
              <a:t>Charach</a:t>
            </a:r>
            <a:r>
              <a:rPr lang="en-GB" sz="1200" dirty="0"/>
              <a:t>, A. &amp; Fernandez, R. (2013). Enhancing ADHD medication adherence: challenges and opportunities. Current psychiatry reports, 15, pp.1-8.</a:t>
            </a:r>
          </a:p>
          <a:p>
            <a:pPr>
              <a:lnSpc>
                <a:spcPct val="150000"/>
              </a:lnSpc>
            </a:pPr>
            <a:r>
              <a:rPr lang="en-GB" sz="1200" dirty="0" err="1"/>
              <a:t>Charach</a:t>
            </a:r>
            <a:r>
              <a:rPr lang="en-GB" sz="1200" dirty="0"/>
              <a:t>, A. &amp; Fernandez, R. (2013). Enhancing ADHD medication adherence: challenges and opportunities. Current psychiatry reports, 15, pp.1-8.</a:t>
            </a:r>
          </a:p>
          <a:p>
            <a:pPr>
              <a:lnSpc>
                <a:spcPct val="150000"/>
              </a:lnSpc>
            </a:pPr>
            <a:r>
              <a:rPr lang="en-GB" sz="1200" dirty="0"/>
              <a:t>Cornett-Ruiz, S. &amp; Hendricks, B. (1993). Effects of </a:t>
            </a:r>
            <a:r>
              <a:rPr lang="en-GB" sz="1200" dirty="0" err="1"/>
              <a:t>labeling</a:t>
            </a:r>
            <a:r>
              <a:rPr lang="en-GB" sz="1200" dirty="0"/>
              <a:t> and ADHD </a:t>
            </a:r>
            <a:r>
              <a:rPr lang="en-GB" sz="1200" dirty="0" err="1"/>
              <a:t>behaviors</a:t>
            </a:r>
            <a:r>
              <a:rPr lang="en-GB" sz="1200" dirty="0"/>
              <a:t> on peer and teacher judgments. The Journal of Educational Research, 86(6), pp.349-355.</a:t>
            </a:r>
          </a:p>
          <a:p>
            <a:pPr>
              <a:lnSpc>
                <a:spcPct val="150000"/>
              </a:lnSpc>
            </a:pPr>
            <a:r>
              <a:rPr lang="en-GB" sz="1200" dirty="0"/>
              <a:t>Daley, D. &amp; Birchwood, J. (2010). ADHD and academic performance: why does ADHD impact on academic performance and what can be done to support ADHD children in the classroom?. Child: care, health and development, 36(4), pp.455-464.</a:t>
            </a:r>
          </a:p>
          <a:p>
            <a:pPr>
              <a:lnSpc>
                <a:spcPct val="150000"/>
              </a:lnSpc>
            </a:pPr>
            <a:r>
              <a:rPr lang="en-GB" sz="1200" dirty="0"/>
              <a:t>Dias, T., </a:t>
            </a:r>
            <a:r>
              <a:rPr lang="en-GB" sz="1200" dirty="0" err="1"/>
              <a:t>Kieling</a:t>
            </a:r>
            <a:r>
              <a:rPr lang="en-GB" sz="1200" dirty="0"/>
              <a:t>, C., </a:t>
            </a:r>
            <a:r>
              <a:rPr lang="en-GB" sz="1200" dirty="0" err="1"/>
              <a:t>Graeff</a:t>
            </a:r>
            <a:r>
              <a:rPr lang="en-GB" sz="1200" dirty="0"/>
              <a:t>-Martins, A., Moriyama, T., Rohde, L. &amp; </a:t>
            </a:r>
            <a:r>
              <a:rPr lang="en-GB" sz="1200" dirty="0" err="1"/>
              <a:t>Polanczyk</a:t>
            </a:r>
            <a:r>
              <a:rPr lang="en-GB" sz="1200" dirty="0"/>
              <a:t>, G. (2013). Developments and challenges in the diagnosis and treatment of ADHD. Brazilian Journal of Psychiatry, 35, pp.S40-S50.</a:t>
            </a:r>
          </a:p>
          <a:p>
            <a:pPr>
              <a:lnSpc>
                <a:spcPct val="150000"/>
              </a:lnSpc>
            </a:pPr>
            <a:r>
              <a:rPr lang="en-GB" sz="1200" dirty="0"/>
              <a:t>Dodson, A. (2023). School Mental Health Professionals' Knowledge of the Overlap of ADHD and Trauma Symptoms (Doctoral dissertation, University of Colorado at Denver).</a:t>
            </a:r>
          </a:p>
          <a:p>
            <a:pPr>
              <a:lnSpc>
                <a:spcPct val="150000"/>
              </a:lnSpc>
            </a:pPr>
            <a:r>
              <a:rPr lang="en-GB" sz="1200" dirty="0"/>
              <a:t>Gensler, D. (2011). Trouble paying attention. Journal of Infant, Child, and Adolescent Psychotherapy, 10(1), pp.103-115.</a:t>
            </a:r>
          </a:p>
          <a:p>
            <a:pPr>
              <a:lnSpc>
                <a:spcPct val="150000"/>
              </a:lnSpc>
            </a:pPr>
            <a:r>
              <a:rPr lang="en-GB" sz="1200" dirty="0" err="1"/>
              <a:t>Goerz</a:t>
            </a:r>
            <a:r>
              <a:rPr lang="en-GB" sz="1200" dirty="0"/>
              <a:t>, A. (2023). Gender Bias in Diagnosing and Treating ADHD. Gender: Reflections and Intersections.</a:t>
            </a:r>
          </a:p>
          <a:p>
            <a:pPr>
              <a:lnSpc>
                <a:spcPct val="150000"/>
              </a:lnSpc>
            </a:pPr>
            <a:r>
              <a:rPr lang="en-GB" sz="1200" dirty="0"/>
              <a:t>Greenhill, L. (1998). Diagnosing attention-deficit/hyperactivity disorder in children. Journal of Clinical Psychiatry, 59(7), pp.31-41.</a:t>
            </a:r>
          </a:p>
          <a:p>
            <a:pPr>
              <a:lnSpc>
                <a:spcPct val="150000"/>
              </a:lnSpc>
            </a:pPr>
            <a:r>
              <a:rPr lang="en-GB" sz="1200" dirty="0" err="1"/>
              <a:t>Guderjahn</a:t>
            </a:r>
            <a:r>
              <a:rPr lang="en-GB" sz="1200" dirty="0"/>
              <a:t>, L., Gold, A., Stadler, G. &amp; </a:t>
            </a:r>
            <a:r>
              <a:rPr lang="en-GB" sz="1200" dirty="0" err="1"/>
              <a:t>Gawrilow</a:t>
            </a:r>
            <a:r>
              <a:rPr lang="en-GB" sz="1200" dirty="0"/>
              <a:t>, C. (2013). Self-regulation strategies support children with ADHD to overcome symptom-related </a:t>
            </a:r>
            <a:r>
              <a:rPr lang="en-GB" sz="1200" dirty="0" err="1"/>
              <a:t>behavior</a:t>
            </a:r>
            <a:r>
              <a:rPr lang="en-GB" sz="1200" dirty="0"/>
              <a:t> in the classroom. ADHD Attention Deficit and Hyperactivity Disorders, 5, pp.397-407.</a:t>
            </a:r>
          </a:p>
          <a:p>
            <a:pPr>
              <a:lnSpc>
                <a:spcPct val="150000"/>
              </a:lnSpc>
            </a:pPr>
            <a:r>
              <a:rPr lang="en-GB" sz="1200" dirty="0"/>
              <a:t>Hamilton, L. &amp; Petty, S. (2023). Compassionate pedagogy for neurodiversity in higher education: A conceptual analysis. Frontiers in Psychology, 14.</a:t>
            </a:r>
          </a:p>
          <a:p>
            <a:pPr>
              <a:lnSpc>
                <a:spcPct val="150000"/>
              </a:lnSpc>
            </a:pPr>
            <a:r>
              <a:rPr lang="en-GB" sz="1200" dirty="0" err="1"/>
              <a:t>Hoseini</a:t>
            </a:r>
            <a:r>
              <a:rPr lang="en-GB" sz="1200" dirty="0"/>
              <a:t>, B., </a:t>
            </a:r>
            <a:r>
              <a:rPr lang="en-GB" sz="1200" dirty="0" err="1"/>
              <a:t>Ajilian</a:t>
            </a:r>
            <a:r>
              <a:rPr lang="en-GB" sz="1200" dirty="0"/>
              <a:t>, M., </a:t>
            </a:r>
            <a:r>
              <a:rPr lang="en-GB" sz="1200" dirty="0" err="1"/>
              <a:t>Taghizade</a:t>
            </a:r>
            <a:r>
              <a:rPr lang="en-GB" sz="1200" dirty="0"/>
              <a:t>, M., </a:t>
            </a:r>
            <a:r>
              <a:rPr lang="en-GB" sz="1200" dirty="0" err="1"/>
              <a:t>Khademi</a:t>
            </a:r>
            <a:r>
              <a:rPr lang="en-GB" sz="1200" dirty="0"/>
              <a:t>, G. and </a:t>
            </a:r>
            <a:r>
              <a:rPr lang="en-GB" sz="1200" dirty="0" err="1"/>
              <a:t>Saeidi</a:t>
            </a:r>
            <a:r>
              <a:rPr lang="en-GB" sz="1200" dirty="0"/>
              <a:t>, M. (2014). Attention deficit hyperactivity disorder (ADHD) in children: A short review and literature.</a:t>
            </a:r>
          </a:p>
          <a:p>
            <a:pPr>
              <a:lnSpc>
                <a:spcPct val="150000"/>
              </a:lnSpc>
            </a:pPr>
            <a:r>
              <a:rPr lang="en-GB" sz="1200" dirty="0"/>
              <a:t>Houghton, S., Roost, E., Carroll, A. &amp; </a:t>
            </a:r>
            <a:r>
              <a:rPr lang="en-GB" sz="1200" dirty="0" err="1"/>
              <a:t>Brandtman</a:t>
            </a:r>
            <a:r>
              <a:rPr lang="en-GB" sz="1200" dirty="0"/>
              <a:t>, M. (2015). Loneliness in children and adolescents with and without attention-deficit/hyperactivity disorder. Journal of Psychopathology and Behavioural Assessment, 37, pp.27-37.</a:t>
            </a:r>
          </a:p>
          <a:p>
            <a:pPr>
              <a:lnSpc>
                <a:spcPct val="150000"/>
              </a:lnSpc>
            </a:pPr>
            <a:r>
              <a:rPr lang="en-GB" sz="1200" dirty="0" err="1"/>
              <a:t>Lachenmeier</a:t>
            </a:r>
            <a:r>
              <a:rPr lang="en-GB" sz="1200" dirty="0"/>
              <a:t>, H. (2023). One Person’s ADHD Is Not the Same as Another’s. In ADHD and Success at Work: How to turn supposed shortcomings into strengths (pp. 5-9). Cham: Springer International Publishing.</a:t>
            </a:r>
          </a:p>
          <a:p>
            <a:pPr>
              <a:lnSpc>
                <a:spcPct val="150000"/>
              </a:lnSpc>
            </a:pPr>
            <a:r>
              <a:rPr lang="en-GB" sz="1200" dirty="0"/>
              <a:t>Landau, S. &amp; Moore, L. (1991). Social skill deficits in children with attention-deficit hyperactivity disorder. School Psychology Review, 20(2), pp.235-251.</a:t>
            </a:r>
          </a:p>
          <a:p>
            <a:pPr>
              <a:lnSpc>
                <a:spcPct val="150000"/>
              </a:lnSpc>
            </a:pPr>
            <a:r>
              <a:rPr lang="en-GB" sz="1200" dirty="0"/>
              <a:t>Lange, K., </a:t>
            </a:r>
            <a:r>
              <a:rPr lang="en-GB" sz="1200" dirty="0" err="1"/>
              <a:t>Reichl</a:t>
            </a:r>
            <a:r>
              <a:rPr lang="en-GB" sz="1200" dirty="0"/>
              <a:t>, S., </a:t>
            </a:r>
            <a:r>
              <a:rPr lang="en-GB" sz="1200" dirty="0" err="1"/>
              <a:t>Tucha</a:t>
            </a:r>
            <a:r>
              <a:rPr lang="en-GB" sz="1200" dirty="0"/>
              <a:t>, L. &amp; </a:t>
            </a:r>
            <a:r>
              <a:rPr lang="en-GB" sz="1200" dirty="0" err="1"/>
              <a:t>Tucha</a:t>
            </a:r>
            <a:r>
              <a:rPr lang="en-GB" sz="1200" dirty="0"/>
              <a:t>, O. (2010). The history of attention deficit hyperactivity disorder. ADHD Attention Deficit and Hyperactivity Disorders, 2, pp.241-255.</a:t>
            </a:r>
          </a:p>
          <a:p>
            <a:endParaRPr lang="en-GB" sz="1200" dirty="0"/>
          </a:p>
          <a:p>
            <a:endParaRPr lang="en-GB" sz="1200" dirty="0"/>
          </a:p>
        </p:txBody>
      </p:sp>
      <p:sp>
        <p:nvSpPr>
          <p:cNvPr id="5" name="TextBox 4">
            <a:extLst>
              <a:ext uri="{FF2B5EF4-FFF2-40B4-BE49-F238E27FC236}">
                <a16:creationId xmlns:a16="http://schemas.microsoft.com/office/drawing/2014/main" id="{DD06E316-4507-3DF7-DBCF-33E84CDFA5D2}"/>
              </a:ext>
            </a:extLst>
          </p:cNvPr>
          <p:cNvSpPr txBox="1"/>
          <p:nvPr/>
        </p:nvSpPr>
        <p:spPr>
          <a:xfrm>
            <a:off x="799240" y="806544"/>
            <a:ext cx="5552574" cy="369332"/>
          </a:xfrm>
          <a:prstGeom prst="rect">
            <a:avLst/>
          </a:prstGeom>
          <a:noFill/>
        </p:spPr>
        <p:txBody>
          <a:bodyPr wrap="square" rtlCol="0">
            <a:spAutoFit/>
          </a:bodyPr>
          <a:lstStyle/>
          <a:p>
            <a:r>
              <a:rPr lang="en-GB" u="sng" dirty="0"/>
              <a:t>Reference List</a:t>
            </a:r>
          </a:p>
        </p:txBody>
      </p:sp>
    </p:spTree>
    <p:extLst>
      <p:ext uri="{BB962C8B-B14F-4D97-AF65-F5344CB8AC3E}">
        <p14:creationId xmlns:p14="http://schemas.microsoft.com/office/powerpoint/2010/main" val="184768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7179A-5EE0-6943-5FFC-7E2325EF674C}"/>
              </a:ext>
            </a:extLst>
          </p:cNvPr>
          <p:cNvSpPr>
            <a:spLocks noGrp="1"/>
          </p:cNvSpPr>
          <p:nvPr>
            <p:ph type="title"/>
          </p:nvPr>
        </p:nvSpPr>
        <p:spPr>
          <a:xfrm>
            <a:off x="756557" y="1485674"/>
            <a:ext cx="9644743" cy="803592"/>
          </a:xfrm>
        </p:spPr>
        <p:txBody>
          <a:bodyPr/>
          <a:lstStyle/>
          <a:p>
            <a:pPr>
              <a:lnSpc>
                <a:spcPct val="150000"/>
              </a:lnSpc>
            </a:pPr>
            <a:r>
              <a:rPr lang="en-GB" sz="1200" dirty="0">
                <a:latin typeface="+mn-lt"/>
              </a:rPr>
              <a:t>Lee, W. &amp; Yoon, B. (2023). Necessity of an Integrative Animal Model for a Comprehensive Study of Attention-Deficit/Hyperactivity Disorder. Biomedicines, 11(5), p.1260.</a:t>
            </a:r>
            <a:br>
              <a:rPr lang="en-GB" sz="1200" dirty="0">
                <a:latin typeface="+mn-lt"/>
              </a:rPr>
            </a:br>
            <a:r>
              <a:rPr lang="en-GB" sz="1200" dirty="0">
                <a:latin typeface="+mn-lt"/>
              </a:rPr>
              <a:t>LeFevre-Levy, R., </a:t>
            </a:r>
            <a:r>
              <a:rPr lang="en-GB" sz="1200" dirty="0" err="1">
                <a:latin typeface="+mn-lt"/>
              </a:rPr>
              <a:t>Melson-Silimon</a:t>
            </a:r>
            <a:r>
              <a:rPr lang="en-GB" sz="1200" dirty="0">
                <a:latin typeface="+mn-lt"/>
              </a:rPr>
              <a:t>, A., </a:t>
            </a:r>
            <a:r>
              <a:rPr lang="en-GB" sz="1200" dirty="0" err="1">
                <a:latin typeface="+mn-lt"/>
              </a:rPr>
              <a:t>Harmata</a:t>
            </a:r>
            <a:r>
              <a:rPr lang="en-GB" sz="1200" dirty="0">
                <a:latin typeface="+mn-lt"/>
              </a:rPr>
              <a:t>, R., </a:t>
            </a:r>
            <a:r>
              <a:rPr lang="en-GB" sz="1200" dirty="0" err="1">
                <a:latin typeface="+mn-lt"/>
              </a:rPr>
              <a:t>Hulett</a:t>
            </a:r>
            <a:r>
              <a:rPr lang="en-GB" sz="1200" dirty="0">
                <a:latin typeface="+mn-lt"/>
              </a:rPr>
              <a:t>, A. &amp; Carter, N.T. (2023). Neurodiversity in the workplace: Considering neuroatypicality as a form of diversity. Industrial and Organizational Psychology, 16(1), pp.1-19.</a:t>
            </a:r>
            <a:br>
              <a:rPr lang="en-GB" sz="1200" dirty="0">
                <a:latin typeface="+mn-lt"/>
              </a:rPr>
            </a:br>
            <a:r>
              <a:rPr lang="en-GB" sz="1200" dirty="0">
                <a:latin typeface="+mn-lt"/>
              </a:rPr>
              <a:t>Levitt, K. &amp; Felt, B. (2023). Child with Attention Deficit Disorder/Child with Attention Deficit Hyperactivity Disorder (ADHD). In Symptom-Based Approach to </a:t>
            </a:r>
            <a:r>
              <a:rPr lang="en-GB" sz="1200" dirty="0" err="1">
                <a:latin typeface="+mn-lt"/>
              </a:rPr>
              <a:t>Pediatric</a:t>
            </a:r>
            <a:r>
              <a:rPr lang="en-GB" sz="1200" dirty="0">
                <a:latin typeface="+mn-lt"/>
              </a:rPr>
              <a:t> Neurology (pp. 67-80). Cham: Springer International Publishing.</a:t>
            </a:r>
            <a:br>
              <a:rPr lang="en-GB" sz="1200" dirty="0">
                <a:latin typeface="+mn-lt"/>
              </a:rPr>
            </a:br>
            <a:r>
              <a:rPr lang="en-GB" sz="1200" dirty="0">
                <a:latin typeface="+mn-lt"/>
              </a:rPr>
              <a:t>Liu, C., Hua, M., Lu, M. &amp; Goh, K. (2023). Effectiveness of cognitive behavioural‐based interventions for adults with attention‐deficit/hyperactivity disorder extends beyond core symptoms: A meta‐analysis of randomized controlled trials. Psychology and Psychotherapy: Theory, Research and Practice.</a:t>
            </a:r>
            <a:br>
              <a:rPr lang="en-GB" sz="1200" dirty="0">
                <a:latin typeface="+mn-lt"/>
              </a:rPr>
            </a:br>
            <a:r>
              <a:rPr lang="en-GB" sz="1200" dirty="0" err="1">
                <a:latin typeface="+mn-lt"/>
              </a:rPr>
              <a:t>Loe</a:t>
            </a:r>
            <a:r>
              <a:rPr lang="en-GB" sz="1200" dirty="0">
                <a:latin typeface="+mn-lt"/>
              </a:rPr>
              <a:t>, I. &amp; Feldman, H. (2007). Academic and educational outcomes of children with ADHD. Journal of </a:t>
            </a:r>
            <a:r>
              <a:rPr lang="en-GB" sz="1200" dirty="0" err="1">
                <a:latin typeface="+mn-lt"/>
              </a:rPr>
              <a:t>pediatric</a:t>
            </a:r>
            <a:r>
              <a:rPr lang="en-GB" sz="1200" dirty="0">
                <a:latin typeface="+mn-lt"/>
              </a:rPr>
              <a:t> psychology, 32(6), pp.643-654.</a:t>
            </a:r>
            <a:br>
              <a:rPr lang="en-GB" sz="1200" dirty="0">
                <a:latin typeface="+mn-lt"/>
              </a:rPr>
            </a:br>
            <a:r>
              <a:rPr lang="en-GB" sz="1200" dirty="0">
                <a:latin typeface="+mn-lt"/>
              </a:rPr>
              <a:t>Maté, G. (2011). Scattered minds: The origins and healing of attention deficit disorder. Vintage Canada.</a:t>
            </a:r>
            <a:br>
              <a:rPr lang="en-GB" sz="1200" dirty="0">
                <a:latin typeface="+mn-lt"/>
              </a:rPr>
            </a:br>
            <a:r>
              <a:rPr lang="en-GB" sz="1200" dirty="0">
                <a:latin typeface="+mn-lt"/>
              </a:rPr>
              <a:t>Metzger, A. &amp; Hamilton, L. (2021). The stigma of ADHD: teacher ratings of labelled students. Sociological perspectives, 64(2), pp.258-279.</a:t>
            </a:r>
            <a:br>
              <a:rPr lang="en-GB" sz="1200" dirty="0">
                <a:latin typeface="+mn-lt"/>
              </a:rPr>
            </a:br>
            <a:r>
              <a:rPr lang="en-GB" sz="1200" dirty="0">
                <a:latin typeface="+mn-lt"/>
              </a:rPr>
              <a:t>Murray, V., Reed, M., </a:t>
            </a:r>
            <a:r>
              <a:rPr lang="en-GB" sz="1200" dirty="0" err="1">
                <a:latin typeface="+mn-lt"/>
              </a:rPr>
              <a:t>Priven</a:t>
            </a:r>
            <a:r>
              <a:rPr lang="en-GB" sz="1200" dirty="0">
                <a:latin typeface="+mn-lt"/>
              </a:rPr>
              <a:t>, S., Rios, D. &amp; </a:t>
            </a:r>
            <a:r>
              <a:rPr lang="en-GB" sz="1200" dirty="0" err="1">
                <a:latin typeface="+mn-lt"/>
              </a:rPr>
              <a:t>Widerman</a:t>
            </a:r>
            <a:r>
              <a:rPr lang="en-GB" sz="1200" dirty="0">
                <a:latin typeface="+mn-lt"/>
              </a:rPr>
              <a:t>, J. (2023). Stimulant Prescriptions for ADHD Treatment in Children.</a:t>
            </a:r>
            <a:br>
              <a:rPr lang="en-GB" sz="1200" dirty="0">
                <a:latin typeface="+mn-lt"/>
              </a:rPr>
            </a:br>
            <a:r>
              <a:rPr lang="en-GB" sz="1200" dirty="0">
                <a:latin typeface="+mn-lt"/>
              </a:rPr>
              <a:t>Muñoz-</a:t>
            </a:r>
            <a:r>
              <a:rPr lang="en-GB" sz="1200" dirty="0" err="1">
                <a:latin typeface="+mn-lt"/>
              </a:rPr>
              <a:t>Solomando</a:t>
            </a:r>
            <a:r>
              <a:rPr lang="en-GB" sz="1200" dirty="0">
                <a:latin typeface="+mn-lt"/>
              </a:rPr>
              <a:t>, A., Kendall, T. &amp; Whittington, C. (2008). Cognitive behavioural therapy for children and adolescents. Current opinion in psychiatry, 21(4), pp.332-337.</a:t>
            </a:r>
            <a:br>
              <a:rPr lang="en-GB" sz="1200" dirty="0">
                <a:latin typeface="+mn-lt"/>
              </a:rPr>
            </a:br>
            <a:r>
              <a:rPr lang="en-GB" sz="1200" dirty="0">
                <a:latin typeface="+mn-lt"/>
              </a:rPr>
              <a:t>Owens, J. (2020). Relationships between an ADHD diagnosis and future school </a:t>
            </a:r>
            <a:r>
              <a:rPr lang="en-GB" sz="1200" dirty="0" err="1">
                <a:latin typeface="+mn-lt"/>
              </a:rPr>
              <a:t>behaviors</a:t>
            </a:r>
            <a:r>
              <a:rPr lang="en-GB" sz="1200" dirty="0">
                <a:latin typeface="+mn-lt"/>
              </a:rPr>
              <a:t> among children with mild behavioural problems. Sociology of Education, 93(3), pp.191-214.</a:t>
            </a:r>
            <a:br>
              <a:rPr lang="en-GB" sz="1200" dirty="0">
                <a:latin typeface="+mn-lt"/>
              </a:rPr>
            </a:br>
            <a:r>
              <a:rPr lang="en-GB" sz="1200" dirty="0" err="1">
                <a:latin typeface="+mn-lt"/>
              </a:rPr>
              <a:t>Pliszka</a:t>
            </a:r>
            <a:r>
              <a:rPr lang="en-GB" sz="1200" dirty="0">
                <a:latin typeface="+mn-lt"/>
              </a:rPr>
              <a:t>, S., Carlson, C. &amp; Swanson, J. (1999). ADHD with comorbid disorders: Clinical assessment and management (Vol. 72). New York: Guilford press.</a:t>
            </a:r>
            <a:br>
              <a:rPr lang="en-GB" sz="1200" dirty="0">
                <a:latin typeface="+mn-lt"/>
              </a:rPr>
            </a:br>
            <a:r>
              <a:rPr lang="en-GB" sz="1200" dirty="0" err="1">
                <a:latin typeface="+mn-lt"/>
              </a:rPr>
              <a:t>Safren</a:t>
            </a:r>
            <a:r>
              <a:rPr lang="en-GB" sz="1200" dirty="0">
                <a:latin typeface="+mn-lt"/>
              </a:rPr>
              <a:t>, S., </a:t>
            </a:r>
            <a:r>
              <a:rPr lang="en-GB" sz="1200" dirty="0" err="1">
                <a:latin typeface="+mn-lt"/>
              </a:rPr>
              <a:t>Sprich</a:t>
            </a:r>
            <a:r>
              <a:rPr lang="en-GB" sz="1200" dirty="0">
                <a:latin typeface="+mn-lt"/>
              </a:rPr>
              <a:t>, S., Perlman, C. &amp; Otto, M. (2017). Mastering your adult ADHD: A cognitive-</a:t>
            </a:r>
            <a:r>
              <a:rPr lang="en-GB" sz="1200" dirty="0" err="1">
                <a:latin typeface="+mn-lt"/>
              </a:rPr>
              <a:t>behavioral</a:t>
            </a:r>
            <a:r>
              <a:rPr lang="en-GB" sz="1200" dirty="0">
                <a:latin typeface="+mn-lt"/>
              </a:rPr>
              <a:t> treatment program, therapist guide. Oxford university press.</a:t>
            </a:r>
            <a:br>
              <a:rPr lang="en-GB" sz="1200" dirty="0">
                <a:latin typeface="+mn-lt"/>
              </a:rPr>
            </a:br>
            <a:r>
              <a:rPr lang="en-GB" sz="1200" dirty="0">
                <a:latin typeface="+mn-lt"/>
              </a:rPr>
              <a:t>Schatz, N., Fabiano, G., Cunningham, C., </a:t>
            </a:r>
            <a:r>
              <a:rPr lang="en-GB" sz="1200" dirty="0" err="1">
                <a:latin typeface="+mn-lt"/>
              </a:rPr>
              <a:t>DosReis</a:t>
            </a:r>
            <a:r>
              <a:rPr lang="en-GB" sz="1200" dirty="0">
                <a:latin typeface="+mn-lt"/>
              </a:rPr>
              <a:t>, S., </a:t>
            </a:r>
            <a:r>
              <a:rPr lang="en-GB" sz="1200" dirty="0" err="1">
                <a:latin typeface="+mn-lt"/>
              </a:rPr>
              <a:t>Waschbusch</a:t>
            </a:r>
            <a:r>
              <a:rPr lang="en-GB" sz="1200" dirty="0">
                <a:latin typeface="+mn-lt"/>
              </a:rPr>
              <a:t>, D., Jerome, S., </a:t>
            </a:r>
            <a:r>
              <a:rPr lang="en-GB" sz="1200" dirty="0" err="1">
                <a:latin typeface="+mn-lt"/>
              </a:rPr>
              <a:t>Lupas</a:t>
            </a:r>
            <a:r>
              <a:rPr lang="en-GB" sz="1200" dirty="0">
                <a:latin typeface="+mn-lt"/>
              </a:rPr>
              <a:t>, K. &amp; Morris, K. (2015). Systematic review of patients’ and parents’ preferences for ADHD treatment options and processes of care. The Patient-Patient-</a:t>
            </a:r>
            <a:r>
              <a:rPr lang="en-GB" sz="1200" dirty="0" err="1">
                <a:latin typeface="+mn-lt"/>
              </a:rPr>
              <a:t>Centered</a:t>
            </a:r>
            <a:r>
              <a:rPr lang="en-GB" sz="1200" dirty="0">
                <a:latin typeface="+mn-lt"/>
              </a:rPr>
              <a:t> Outcomes Research, 8, pp.483-497.</a:t>
            </a:r>
            <a:br>
              <a:rPr lang="en-GB" sz="1200" dirty="0">
                <a:latin typeface="+mn-lt"/>
              </a:rPr>
            </a:br>
            <a:r>
              <a:rPr lang="en-GB" sz="1200" dirty="0" err="1">
                <a:latin typeface="+mn-lt"/>
              </a:rPr>
              <a:t>Searight</a:t>
            </a:r>
            <a:r>
              <a:rPr lang="en-GB" sz="1200" dirty="0">
                <a:latin typeface="+mn-lt"/>
              </a:rPr>
              <a:t>, H., Burke, J. &amp; </a:t>
            </a:r>
            <a:r>
              <a:rPr lang="en-GB" sz="1200" dirty="0" err="1">
                <a:latin typeface="+mn-lt"/>
              </a:rPr>
              <a:t>Rottnek</a:t>
            </a:r>
            <a:r>
              <a:rPr lang="en-GB" sz="1200" dirty="0">
                <a:latin typeface="+mn-lt"/>
              </a:rPr>
              <a:t>, F. (2000). Adult ADHD: evaluation and treatment in family medicine. American family physician, 62(9), pp.2077-2086.</a:t>
            </a:r>
            <a:br>
              <a:rPr lang="en-GB" sz="1200" dirty="0">
                <a:latin typeface="+mn-lt"/>
              </a:rPr>
            </a:br>
            <a:r>
              <a:rPr lang="en-GB" sz="1200" dirty="0" err="1">
                <a:latin typeface="+mn-lt"/>
              </a:rPr>
              <a:t>Sikirica</a:t>
            </a:r>
            <a:r>
              <a:rPr lang="en-GB" sz="1200" dirty="0">
                <a:latin typeface="+mn-lt"/>
              </a:rPr>
              <a:t>, V., Flood, E., Dietrich, C., Quintero, J., Harpin, V., </a:t>
            </a:r>
            <a:r>
              <a:rPr lang="en-GB" sz="1200" dirty="0" err="1">
                <a:latin typeface="+mn-lt"/>
              </a:rPr>
              <a:t>Hodgkins</a:t>
            </a:r>
            <a:r>
              <a:rPr lang="en-GB" sz="1200" dirty="0">
                <a:latin typeface="+mn-lt"/>
              </a:rPr>
              <a:t>, P., </a:t>
            </a:r>
            <a:r>
              <a:rPr lang="en-GB" sz="1200" dirty="0" err="1">
                <a:latin typeface="+mn-lt"/>
              </a:rPr>
              <a:t>Skrodzki</a:t>
            </a:r>
            <a:r>
              <a:rPr lang="en-GB" sz="1200" dirty="0">
                <a:latin typeface="+mn-lt"/>
              </a:rPr>
              <a:t>, K., </a:t>
            </a:r>
            <a:r>
              <a:rPr lang="en-GB" sz="1200" dirty="0" err="1">
                <a:latin typeface="+mn-lt"/>
              </a:rPr>
              <a:t>Beusterien</a:t>
            </a:r>
            <a:r>
              <a:rPr lang="en-GB" sz="1200" dirty="0">
                <a:latin typeface="+mn-lt"/>
              </a:rPr>
              <a:t>, K. &amp; </a:t>
            </a:r>
            <a:r>
              <a:rPr lang="en-GB" sz="1200" dirty="0" err="1">
                <a:latin typeface="+mn-lt"/>
              </a:rPr>
              <a:t>Erder</a:t>
            </a:r>
            <a:r>
              <a:rPr lang="en-GB" sz="1200" dirty="0">
                <a:latin typeface="+mn-lt"/>
              </a:rPr>
              <a:t>, M. (2015). Unmet needs associated with attention-deficit/hyperactivity disorder in eight European countries as reported by caregivers and adolescents: results from qualitative research. The Patient-Patient-</a:t>
            </a:r>
            <a:r>
              <a:rPr lang="en-GB" sz="1200" dirty="0" err="1">
                <a:latin typeface="+mn-lt"/>
              </a:rPr>
              <a:t>Centered</a:t>
            </a:r>
            <a:r>
              <a:rPr lang="en-GB" sz="1200" dirty="0">
                <a:latin typeface="+mn-lt"/>
              </a:rPr>
              <a:t> Outcomes Research, 8, pp.269-281.</a:t>
            </a:r>
            <a:br>
              <a:rPr lang="en-GB" sz="1200" dirty="0">
                <a:latin typeface="+mn-lt"/>
              </a:rPr>
            </a:br>
            <a:r>
              <a:rPr lang="en-GB" sz="1200" dirty="0">
                <a:latin typeface="+mn-lt"/>
              </a:rPr>
              <a:t>Van Den Berk-</a:t>
            </a:r>
            <a:r>
              <a:rPr lang="en-GB" sz="1200" dirty="0" err="1">
                <a:latin typeface="+mn-lt"/>
              </a:rPr>
              <a:t>Bulsink</a:t>
            </a:r>
            <a:r>
              <a:rPr lang="en-GB" sz="1200" dirty="0">
                <a:latin typeface="+mn-lt"/>
              </a:rPr>
              <a:t>, M., Bakker, M. &amp; Van Der Horst, M. (2023). ADHD medication to improve academic performance?. </a:t>
            </a:r>
            <a:r>
              <a:rPr lang="en-GB" sz="1200" dirty="0" err="1">
                <a:latin typeface="+mn-lt"/>
              </a:rPr>
              <a:t>Nederlands</a:t>
            </a:r>
            <a:r>
              <a:rPr lang="en-GB" sz="1200" dirty="0">
                <a:latin typeface="+mn-lt"/>
              </a:rPr>
              <a:t> </a:t>
            </a:r>
            <a:r>
              <a:rPr lang="en-GB" sz="1200" dirty="0" err="1">
                <a:latin typeface="+mn-lt"/>
              </a:rPr>
              <a:t>Tijdschrift</a:t>
            </a:r>
            <a:r>
              <a:rPr lang="en-GB" sz="1200" dirty="0">
                <a:latin typeface="+mn-lt"/>
              </a:rPr>
              <a:t> </a:t>
            </a:r>
            <a:r>
              <a:rPr lang="en-GB" sz="1200" dirty="0" err="1">
                <a:latin typeface="+mn-lt"/>
              </a:rPr>
              <a:t>Voor</a:t>
            </a:r>
            <a:r>
              <a:rPr lang="en-GB" sz="1200" dirty="0">
                <a:latin typeface="+mn-lt"/>
              </a:rPr>
              <a:t> </a:t>
            </a:r>
            <a:r>
              <a:rPr lang="en-GB" sz="1200" dirty="0" err="1">
                <a:latin typeface="+mn-lt"/>
              </a:rPr>
              <a:t>Geneeskunde</a:t>
            </a:r>
            <a:r>
              <a:rPr lang="en-GB" sz="1200" dirty="0">
                <a:latin typeface="+mn-lt"/>
              </a:rPr>
              <a:t>, 167, pp.D6884-D6884.</a:t>
            </a:r>
            <a:br>
              <a:rPr lang="en-GB" sz="1200" dirty="0">
                <a:latin typeface="+mn-lt"/>
              </a:rPr>
            </a:br>
            <a:r>
              <a:rPr lang="en-GB" sz="1200" dirty="0" err="1">
                <a:latin typeface="+mn-lt"/>
              </a:rPr>
              <a:t>Wehmeier</a:t>
            </a:r>
            <a:r>
              <a:rPr lang="en-GB" sz="1200" dirty="0">
                <a:latin typeface="+mn-lt"/>
              </a:rPr>
              <a:t>, P., Schacht, A. &amp; Barkley, R. (2010). Social and emotional impairment in children and adolescents with ADHD and the impact on quality of life. Journal of Adolescent health, 46(3), pp.209-217.</a:t>
            </a:r>
            <a:br>
              <a:rPr lang="en-GB" dirty="0"/>
            </a:br>
            <a:endParaRPr lang="en-GB" dirty="0"/>
          </a:p>
        </p:txBody>
      </p:sp>
    </p:spTree>
    <p:extLst>
      <p:ext uri="{BB962C8B-B14F-4D97-AF65-F5344CB8AC3E}">
        <p14:creationId xmlns:p14="http://schemas.microsoft.com/office/powerpoint/2010/main" val="2744960291"/>
      </p:ext>
    </p:extLst>
  </p:cSld>
  <p:clrMapOvr>
    <a:masterClrMapping/>
  </p:clrMapOvr>
</p:sld>
</file>

<file path=ppt/theme/theme1.xml><?xml version="1.0" encoding="utf-8"?>
<a:theme xmlns:a="http://schemas.openxmlformats.org/drawingml/2006/main" name="Office Theme">
  <a:themeElements>
    <a:clrScheme name="Custom 139">
      <a:dk1>
        <a:sysClr val="windowText" lastClr="000000"/>
      </a:dk1>
      <a:lt1>
        <a:sysClr val="window" lastClr="FFFFFF"/>
      </a:lt1>
      <a:dk2>
        <a:srgbClr val="3F3F3F"/>
      </a:dk2>
      <a:lt2>
        <a:srgbClr val="D8D8D8"/>
      </a:lt2>
      <a:accent1>
        <a:srgbClr val="809EC2"/>
      </a:accent1>
      <a:accent2>
        <a:srgbClr val="E7BC29"/>
      </a:accent2>
      <a:accent3>
        <a:srgbClr val="DD7E0E"/>
      </a:accent3>
      <a:accent4>
        <a:srgbClr val="9C85C0"/>
      </a:accent4>
      <a:accent5>
        <a:srgbClr val="6B3D8C"/>
      </a:accent5>
      <a:accent6>
        <a:srgbClr val="4E74A3"/>
      </a:accent6>
      <a:hlink>
        <a:srgbClr val="809EC2"/>
      </a:hlink>
      <a:folHlink>
        <a:srgbClr val="809EC2"/>
      </a:folHlink>
    </a:clrScheme>
    <a:fontScheme name="Custom 157">
      <a:majorFont>
        <a:latin typeface="Rockwell"/>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4309562_TF55726512" id="{D7C4E97E-92D0-431D-B0DE-FA144F41157B}" vid="{CF6F40FD-0BA8-4EDC-AC7B-7646499948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A3A53C8C-76F6-466B-8557-903D4E8363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FCC6E2-333F-4CB3-8450-4414F25CE571}">
  <ds:schemaRefs>
    <ds:schemaRef ds:uri="http://schemas.microsoft.com/sharepoint/v3/contenttype/forms"/>
  </ds:schemaRefs>
</ds:datastoreItem>
</file>

<file path=customXml/itemProps3.xml><?xml version="1.0" encoding="utf-8"?>
<ds:datastoreItem xmlns:ds="http://schemas.openxmlformats.org/officeDocument/2006/customXml" ds:itemID="{7969F172-A451-4148-95C2-6FD07B0D0A90}">
  <ds:schemaRef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elements/1.1/"/>
    <ds:schemaRef ds:uri="http://purl.org/dc/terms/"/>
    <ds:schemaRef ds:uri="http://purl.org/dc/dcmitype/"/>
    <ds:schemaRef ds:uri="16c05727-aa75-4e4a-9b5f-8a80a1165891"/>
    <ds:schemaRef ds:uri="71af3243-3dd4-4a8d-8c0d-dd76da1f02a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Gameboard infographics poster</Template>
  <TotalTime>389</TotalTime>
  <Words>2652</Words>
  <Application>Microsoft Office PowerPoint</Application>
  <PresentationFormat>Custom</PresentationFormat>
  <Paragraphs>46</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Rockwell</vt:lpstr>
      <vt:lpstr>Office Theme</vt:lpstr>
      <vt:lpstr>PowerPoint Presentation</vt:lpstr>
      <vt:lpstr>PowerPoint Presentation</vt:lpstr>
      <vt:lpstr>Lee, W. &amp; Yoon, B. (2023). Necessity of an Integrative Animal Model for a Comprehensive Study of Attention-Deficit/Hyperactivity Disorder. Biomedicines, 11(5), p.1260. LeFevre-Levy, R., Melson-Silimon, A., Harmata, R., Hulett, A. &amp; Carter, N.T. (2023). Neurodiversity in the workplace: Considering neuroatypicality as a form of diversity. Industrial and Organizational Psychology, 16(1), pp.1-19. Levitt, K. &amp; Felt, B. (2023). Child with Attention Deficit Disorder/Child with Attention Deficit Hyperactivity Disorder (ADHD). In Symptom-Based Approach to Pediatric Neurology (pp. 67-80). Cham: Springer International Publishing. Liu, C., Hua, M., Lu, M. &amp; Goh, K. (2023). Effectiveness of cognitive behavioural‐based interventions for adults with attention‐deficit/hyperactivity disorder extends beyond core symptoms: A meta‐analysis of randomized controlled trials. Psychology and Psychotherapy: Theory, Research and Practice. Loe, I. &amp; Feldman, H. (2007). Academic and educational outcomes of children with ADHD. Journal of pediatric psychology, 32(6), pp.643-654. Maté, G. (2011). Scattered minds: The origins and healing of attention deficit disorder. Vintage Canada. Metzger, A. &amp; Hamilton, L. (2021). The stigma of ADHD: teacher ratings of labelled students. Sociological perspectives, 64(2), pp.258-279. Murray, V., Reed, M., Priven, S., Rios, D. &amp; Widerman, J. (2023). Stimulant Prescriptions for ADHD Treatment in Children. Muñoz-Solomando, A., Kendall, T. &amp; Whittington, C. (2008). Cognitive behavioural therapy for children and adolescents. Current opinion in psychiatry, 21(4), pp.332-337. Owens, J. (2020). Relationships between an ADHD diagnosis and future school behaviors among children with mild behavioural problems. Sociology of Education, 93(3), pp.191-214. Pliszka, S., Carlson, C. &amp; Swanson, J. (1999). ADHD with comorbid disorders: Clinical assessment and management (Vol. 72). New York: Guilford press. Safren, S., Sprich, S., Perlman, C. &amp; Otto, M. (2017). Mastering your adult ADHD: A cognitive-behavioral treatment program, therapist guide. Oxford university press. Schatz, N., Fabiano, G., Cunningham, C., DosReis, S., Waschbusch, D., Jerome, S., Lupas, K. &amp; Morris, K. (2015). Systematic review of patients’ and parents’ preferences for ADHD treatment options and processes of care. The Patient-Patient-Centered Outcomes Research, 8, pp.483-497. Searight, H., Burke, J. &amp; Rottnek, F. (2000). Adult ADHD: evaluation and treatment in family medicine. American family physician, 62(9), pp.2077-2086. Sikirica, V., Flood, E., Dietrich, C., Quintero, J., Harpin, V., Hodgkins, P., Skrodzki, K., Beusterien, K. &amp; Erder, M. (2015). Unmet needs associated with attention-deficit/hyperactivity disorder in eight European countries as reported by caregivers and adolescents: results from qualitative research. The Patient-Patient-Centered Outcomes Research, 8, pp.269-281. Van Den Berk-Bulsink, M., Bakker, M. &amp; Van Der Horst, M. (2023). ADHD medication to improve academic performance?. Nederlands Tijdschrift Voor Geneeskunde, 167, pp.D6884-D6884. Wehmeier, P., Schacht, A. &amp; Barkley, R. (2010). Social and emotional impairment in children and adolescents with ADHD and the impact on quality of life. Journal of Adolescent health, 46(3), pp.209-217.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Calon Lan</dc:creator>
  <cp:lastModifiedBy>Calon Lan</cp:lastModifiedBy>
  <cp:revision>13</cp:revision>
  <dcterms:created xsi:type="dcterms:W3CDTF">2023-05-16T15:36:21Z</dcterms:created>
  <dcterms:modified xsi:type="dcterms:W3CDTF">2023-05-17T19:27:10Z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