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18"/>
  </p:notesMasterIdLst>
  <p:handoutMasterIdLst>
    <p:handoutMasterId r:id="rId19"/>
  </p:handoutMasterIdLst>
  <p:sldIdLst>
    <p:sldId id="313" r:id="rId2"/>
    <p:sldId id="326" r:id="rId3"/>
    <p:sldId id="314" r:id="rId4"/>
    <p:sldId id="315" r:id="rId5"/>
    <p:sldId id="316" r:id="rId6"/>
    <p:sldId id="317" r:id="rId7"/>
    <p:sldId id="318" r:id="rId8"/>
    <p:sldId id="319" r:id="rId9"/>
    <p:sldId id="320" r:id="rId10"/>
    <p:sldId id="321" r:id="rId11"/>
    <p:sldId id="325" r:id="rId12"/>
    <p:sldId id="327" r:id="rId13"/>
    <p:sldId id="328" r:id="rId14"/>
    <p:sldId id="329" r:id="rId15"/>
    <p:sldId id="330" r:id="rId16"/>
    <p:sldId id="324" r:id="rId17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2167" autoAdjust="0"/>
  </p:normalViewPr>
  <p:slideViewPr>
    <p:cSldViewPr>
      <p:cViewPr varScale="1">
        <p:scale>
          <a:sx n="79" d="100"/>
          <a:sy n="79" d="100"/>
        </p:scale>
        <p:origin x="2538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fld id="{D1F2E538-816B-4B0D-BCB9-AC4E0B2238AC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392055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fld id="{D7A7C624-F3BE-4C5B-8B1D-95D2737A1014}" type="slidenum">
              <a:rPr lang="cy-GB" altLang="en-US"/>
              <a:pPr/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4791783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This lecture will introduce a range of educational theories for the early years from an international perspective.</a:t>
            </a: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C12550AD-A8AB-4F08-BCD4-099A73A0C2EE}" type="slidenum">
              <a:rPr lang="en-GB" altLang="en-US" sz="1200">
                <a:solidFill>
                  <a:srgbClr val="000000"/>
                </a:solidFill>
                <a:latin typeface="Arial" pitchFamily="34" charset="0"/>
              </a:rPr>
              <a:pPr/>
              <a:t>1</a:t>
            </a:fld>
            <a:endParaRPr lang="en-GB" altLang="en-US" sz="1200">
              <a:solidFill>
                <a:srgbClr val="000000"/>
              </a:solidFill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194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i="1" smtClean="0">
                <a:latin typeface="Arial" pitchFamily="34" charset="0"/>
                <a:ea typeface="ＭＳ Ｐゴシック" pitchFamily="34" charset="-128"/>
              </a:rPr>
              <a:t>Each point can be discussed and theories models from previous lectures can be linked.</a:t>
            </a: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6EF5498F-61A2-4019-A9D7-101F712C0E7C}" type="slidenum">
              <a:rPr lang="cy-GB" altLang="en-US" sz="1200">
                <a:latin typeface="Arial" pitchFamily="34" charset="0"/>
              </a:rPr>
              <a:pPr/>
              <a:t>3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What is the learning environment?</a:t>
            </a: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40E6D46F-9C12-40FD-BECC-E3E36C25DD5C}" type="slidenum">
              <a:rPr lang="cy-GB" altLang="en-US" sz="1200">
                <a:latin typeface="Arial" pitchFamily="34" charset="0"/>
              </a:rPr>
              <a:pPr/>
              <a:t>5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smtClean="0">
                <a:latin typeface="Arial" pitchFamily="34" charset="0"/>
                <a:ea typeface="ＭＳ Ｐゴシック" pitchFamily="34" charset="-128"/>
              </a:rPr>
              <a:t>There is a strong political framework underpinning The Reggio approach and philosophy.  It can be linked to resistance to adverse political systems during the WW2 and a strong emphasis on rights and respect of all members of society.  Freedom of choice and supporting others.</a:t>
            </a: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2F3FE5BB-DC71-4A5B-BAAC-1F264069CA20}" type="slidenum">
              <a:rPr lang="cy-GB" altLang="en-US" sz="1200">
                <a:latin typeface="Arial" pitchFamily="34" charset="0"/>
              </a:rPr>
              <a:pPr/>
              <a:t>8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>
              <a:buFontTx/>
              <a:buAutoNum type="arabicPeriod"/>
            </a:pPr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Schools are systems of relations, such that the well being of the children is dependant on the well being of teachers and families</a:t>
            </a: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pPr marL="228600" indent="-228600">
              <a:buFontTx/>
              <a:buAutoNum type="arabicPeriod"/>
            </a:pPr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Children have numerous creative, intellectual and communicative potentials, each of which deserve to be respected and nurtured.</a:t>
            </a: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pPr marL="228600" indent="-228600">
              <a:buFontTx/>
              <a:buAutoNum type="arabicPeriod"/>
            </a:pPr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Teachers must learn about children as they try to teach them and the incentive of uncertainty is central to processes of collaborative enquiry.</a:t>
            </a: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pPr marL="228600" indent="-228600">
              <a:buFontTx/>
              <a:buAutoNum type="arabicPeriod"/>
            </a:pPr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Educational spaces must serve the needs of all who utilise them.  So that early childhood centres are conceptualised as centres of exchange and relationship building between children, teachers and families.</a:t>
            </a: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pPr marL="228600" indent="-228600">
              <a:buFontTx/>
              <a:buAutoNum type="arabicPeriod"/>
            </a:pPr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DF123852-3B2E-41F7-9FD7-34CDE3B4D6A1}" type="slidenum">
              <a:rPr lang="cy-GB" altLang="en-US" sz="1200">
                <a:latin typeface="Arial" pitchFamily="34" charset="0"/>
              </a:rPr>
              <a:pPr/>
              <a:t>9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Show the poem and discuss its meaning and symbolic language.</a:t>
            </a:r>
          </a:p>
          <a:p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Link to poem. The hundred languages of children. Link is on moodle</a:t>
            </a:r>
          </a:p>
          <a:p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http://dysgu.ydds.ac.uk/pluginfile.php?file=%2F313660%2Fmod_resource%2Fcontent%2F1%2Fthe%20child%20is%20made%20of%20100.pdf 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45FFD522-CFEB-4F63-84D8-A3E5EA75EA3A}" type="slidenum">
              <a:rPr lang="cy-GB" altLang="en-US" sz="1200">
                <a:latin typeface="Arial" pitchFamily="34" charset="0"/>
              </a:rPr>
              <a:pPr/>
              <a:t>10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This suggests that the model is a woven mat for everyone to stand on, also describes a spiders web.  This is in contrast to a step model of curriculum. 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995C4F15-533D-4E42-81CD-E971D9246E2C}" type="slidenum">
              <a:rPr lang="cy-GB" altLang="en-US" sz="1200">
                <a:latin typeface="Arial" pitchFamily="34" charset="0"/>
              </a:rPr>
              <a:pPr/>
              <a:t>11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Task </a:t>
            </a:r>
          </a:p>
          <a:p>
            <a:endParaRPr lang="en-GB" altLang="en-US" smtClean="0">
              <a:latin typeface="Arial" pitchFamily="34" charset="0"/>
              <a:ea typeface="ＭＳ Ｐゴシック" pitchFamily="34" charset="-128"/>
            </a:endParaRPr>
          </a:p>
          <a:p>
            <a:r>
              <a:rPr lang="en-GB" altLang="en-US" smtClean="0">
                <a:latin typeface="Arial" pitchFamily="34" charset="0"/>
                <a:ea typeface="ＭＳ Ｐゴシック" pitchFamily="34" charset="-128"/>
              </a:rPr>
              <a:t>In groups think about the three different curricula.  Compare and contrast, link with early years value base, then feedback to the group.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charset="0"/>
                <a:ea typeface="ＭＳ Ｐゴシック" pitchFamily="34" charset="-128"/>
              </a:defRPr>
            </a:lvl9pPr>
          </a:lstStyle>
          <a:p>
            <a:fld id="{13585F8E-BB78-4413-8810-F22E361A446E}" type="slidenum">
              <a:rPr lang="cy-GB" altLang="en-US" sz="1200">
                <a:latin typeface="Arial" pitchFamily="34" charset="0"/>
              </a:rPr>
              <a:pPr/>
              <a:t>16</a:t>
            </a:fld>
            <a:endParaRPr lang="cy-GB" altLang="en-US" sz="120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28DD352-B0CC-4ACD-9A2E-3C7AD2323A16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A5F27C34-D82B-4424-B926-68C30B8D437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5899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C0C04AB8-E914-4390-9D3C-354888C5A86F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F7D954A9-7060-4191-BBD7-7F3FA215371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43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92CF44DA-30CD-49B6-A3AD-85472D034541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BEACFA8F-892B-4C0B-A6F9-389AD154020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8076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04A30460-2FC2-4801-86E0-E3E6893094A6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63CABFDD-98C3-4F26-BAC8-94E09A17757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75154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4175A724-B36A-4503-A3F4-DDCD70DD7200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DA9BA03C-B9F9-485F-81B6-40D5C9D583B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7330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76D8711D-4CBA-416A-A9C8-9AC6543D43A7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136F9493-97CD-4276-8A08-10F6CB3C019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32049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148CFA8-48E2-4E8C-969E-7103C0AA93A6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92F6E6A2-19FA-4259-887B-AE3DB1F186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80411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F869EDFC-7D45-4A9A-86C8-ADD312161C37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48BEA504-3740-49D7-A2A5-A48ED7C4BDA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8200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001093F-CDB5-4F45-8E36-3D5741D58995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A22B93EF-1F66-4B4D-8431-DE83B3F09A2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7958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417BC18C-5801-42E5-9226-714ACBA48FF1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6E39EAB7-FAE3-4F03-AE18-B0930FEE7B5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16272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5DC95D8A-D1F2-45B4-B7BE-A1CEAD15A8AC}" type="datetimeFigureOut">
              <a:rPr lang="en-GB"/>
              <a:pPr>
                <a:defRPr/>
              </a:pPr>
              <a:t>12/09/2019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" charset="0"/>
              </a:defRPr>
            </a:lvl1pPr>
          </a:lstStyle>
          <a:p>
            <a:fld id="{E367C075-7836-4E51-B5AC-98E8E9966CC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63985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fld id="{514D6232-8B30-472A-AF36-90266F759371}" type="datetimeFigureOut">
              <a:rPr lang="en-GB"/>
              <a:pPr>
                <a:defRPr/>
              </a:pPr>
              <a:t>12/09/2019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8F6312A7-143D-42A6-BD9D-937D56C360A9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9" r:id="rId1"/>
    <p:sldLayoutId id="2147483860" r:id="rId2"/>
    <p:sldLayoutId id="2147483861" r:id="rId3"/>
    <p:sldLayoutId id="2147483862" r:id="rId4"/>
    <p:sldLayoutId id="2147483863" r:id="rId5"/>
    <p:sldLayoutId id="2147483864" r:id="rId6"/>
    <p:sldLayoutId id="2147483865" r:id="rId7"/>
    <p:sldLayoutId id="2147483866" r:id="rId8"/>
    <p:sldLayoutId id="2147483867" r:id="rId9"/>
    <p:sldLayoutId id="2147483868" r:id="rId10"/>
    <p:sldLayoutId id="214748386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gov.wales/curriculum-wales-2022" TargetMode="Externa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dd.unm.edu/ecln/PSN/common/pdfs/the%20child%20is%20made%20of%20100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gov.wales/curriculum-wales-20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5"/>
          <p:cNvSpPr>
            <a:spLocks noGrp="1"/>
          </p:cNvSpPr>
          <p:nvPr>
            <p:ph type="ctrTitle"/>
          </p:nvPr>
        </p:nvSpPr>
        <p:spPr>
          <a:xfrm>
            <a:off x="685800" y="1268413"/>
            <a:ext cx="7772400" cy="3600450"/>
          </a:xfrm>
        </p:spPr>
        <p:txBody>
          <a:bodyPr/>
          <a:lstStyle/>
          <a:p>
            <a:pPr eaLnBrk="1" hangingPunct="1"/>
            <a:r>
              <a:rPr lang="cy-GB" altLang="en-US" dirty="0" smtClean="0">
                <a:solidFill>
                  <a:schemeClr val="bg1"/>
                </a:solidFill>
              </a:rPr>
              <a:t>Modelau Addysg</a:t>
            </a:r>
            <a:br>
              <a:rPr lang="cy-GB" altLang="en-US" dirty="0" smtClean="0">
                <a:solidFill>
                  <a:schemeClr val="bg1"/>
                </a:solidFill>
              </a:rPr>
            </a:br>
            <a:r>
              <a:rPr lang="en-US" altLang="en-US" dirty="0" smtClean="0">
                <a:solidFill>
                  <a:schemeClr val="bg1"/>
                </a:solidFill>
              </a:rPr>
              <a:t>Educational models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 smtClean="0"/>
              <a:t>Cyfnod Sylfaen</a:t>
            </a:r>
            <a:r>
              <a:rPr lang="en-GB" altLang="en-US" dirty="0" smtClean="0"/>
              <a:t/>
            </a:r>
            <a:br>
              <a:rPr lang="en-GB" altLang="en-US" dirty="0" smtClean="0"/>
            </a:br>
            <a:r>
              <a:rPr lang="en-GB" altLang="en-US" dirty="0" smtClean="0"/>
              <a:t>Foundation Phase</a:t>
            </a:r>
          </a:p>
        </p:txBody>
      </p:sp>
      <p:sp>
        <p:nvSpPr>
          <p:cNvPr id="17411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endParaRPr lang="en-GB" altLang="en-US" dirty="0" smtClean="0"/>
          </a:p>
          <a:p>
            <a:r>
              <a:rPr lang="cy-GB" altLang="en-US" dirty="0" smtClean="0"/>
              <a:t>Mae’r ddogfen hon yn nodi gofynion Llywodraeth Cynulliad Cymru ar gyfer y Cyfnod Sylfaen i blant 3 – 7 oed yng Nghymru</a:t>
            </a:r>
            <a:r>
              <a:rPr lang="en-GB" altLang="en-US" dirty="0" smtClean="0"/>
              <a:t>.</a:t>
            </a:r>
          </a:p>
        </p:txBody>
      </p:sp>
      <p:sp>
        <p:nvSpPr>
          <p:cNvPr id="17412" name="Content Placeholder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endParaRPr lang="en-GB" altLang="en-US" dirty="0" smtClean="0"/>
          </a:p>
          <a:p>
            <a:r>
              <a:rPr lang="en-GB" altLang="en-US" dirty="0" smtClean="0"/>
              <a:t>This document sets out the Welsh Assembly Government’s requirements for the Foundation Phase for 3 to 7-year-olds in Wales.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685800" y="333375"/>
            <a:ext cx="7772400" cy="863600"/>
          </a:xfrm>
        </p:spPr>
        <p:txBody>
          <a:bodyPr/>
          <a:lstStyle/>
          <a:p>
            <a:pPr eaLnBrk="1" hangingPunct="1"/>
            <a:r>
              <a:rPr lang="cy-GB" altLang="en-US" sz="4000" i="1" dirty="0" smtClean="0"/>
              <a:t>Cyfnod Sylfaen </a:t>
            </a:r>
            <a:r>
              <a:rPr lang="cy-GB" altLang="en-US" sz="4000" dirty="0" smtClean="0"/>
              <a:t/>
            </a:r>
            <a:br>
              <a:rPr lang="cy-GB" altLang="en-US" sz="4000" dirty="0" smtClean="0"/>
            </a:br>
            <a:r>
              <a:rPr lang="en-US" altLang="en-US" sz="4000" i="1" dirty="0" smtClean="0"/>
              <a:t>Foundation Phase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sz="half" idx="1"/>
          </p:nvPr>
        </p:nvSpPr>
        <p:spPr>
          <a:xfrm>
            <a:off x="395288" y="1484313"/>
            <a:ext cx="4100512" cy="4611687"/>
          </a:xfrm>
        </p:spPr>
        <p:txBody>
          <a:bodyPr/>
          <a:lstStyle/>
          <a:p>
            <a:endParaRPr lang="cy-GB" altLang="en-US" b="1" i="1" dirty="0" smtClean="0"/>
          </a:p>
          <a:p>
            <a:r>
              <a:rPr lang="cy-GB" altLang="en-US" b="1" i="1" dirty="0" smtClean="0"/>
              <a:t>Dylai rhieni ac ymarferwyr weithio gyda’i gilydd mewn awyrgylch o</a:t>
            </a:r>
          </a:p>
          <a:p>
            <a:r>
              <a:rPr lang="cy-GB" altLang="en-US" b="1" i="1" dirty="0" smtClean="0"/>
              <a:t>barch at y naill a’r llall lle gall plant deimlo’n ddiogel ac yn hyderus.</a:t>
            </a:r>
            <a:endParaRPr lang="cy-GB" altLang="en-US" dirty="0" smtClean="0">
              <a:ea typeface="ＭＳ Ｐゴシック" pitchFamily="34" charset="-128"/>
            </a:endParaRPr>
          </a:p>
        </p:txBody>
      </p:sp>
      <p:sp>
        <p:nvSpPr>
          <p:cNvPr id="18436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340768"/>
            <a:ext cx="3810000" cy="4611687"/>
          </a:xfrm>
        </p:spPr>
        <p:txBody>
          <a:bodyPr/>
          <a:lstStyle/>
          <a:p>
            <a:r>
              <a:rPr lang="en-GB" altLang="en-US" b="1" i="1" dirty="0" smtClean="0"/>
              <a:t>Parents and practitioners should work together in an atmosphere of</a:t>
            </a:r>
          </a:p>
          <a:p>
            <a:r>
              <a:rPr lang="en-GB" altLang="en-US" b="1" i="1" dirty="0" smtClean="0"/>
              <a:t>mutual respect within which children can have security and confidence.</a:t>
            </a:r>
            <a:endParaRPr lang="en-US" altLang="en-US" i="1" dirty="0" smtClean="0">
              <a:ea typeface="ＭＳ Ｐゴシック" pitchFamily="34" charset="-128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 smtClean="0"/>
              <a:t>Cyfnod Sylfaen </a:t>
            </a:r>
            <a:r>
              <a:rPr lang="cy-GB" altLang="en-US" i="1" dirty="0" smtClean="0"/>
              <a:t/>
            </a:r>
            <a:br>
              <a:rPr lang="cy-GB" altLang="en-US" i="1" dirty="0" smtClean="0"/>
            </a:br>
            <a:r>
              <a:rPr lang="en-GB" altLang="en-US" dirty="0" smtClean="0"/>
              <a:t>Foundation Phase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sz="2600" b="1" i="1" dirty="0" smtClean="0"/>
              <a:t>Mae addysg effeithiol yn gofyn am ymarferwyr sy’n deall bod plant yn datblygu’n gyflym yn ystod y blynyddoedd cynnar – yn gorfforol, yn ddeallusol, yn emosiynol ac yn gymdeithasol.</a:t>
            </a:r>
            <a:endParaRPr lang="cy-GB" altLang="en-US" sz="2600" dirty="0" smtClean="0"/>
          </a:p>
        </p:txBody>
      </p:sp>
      <p:sp>
        <p:nvSpPr>
          <p:cNvPr id="2048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sz="2600" b="1" i="1" dirty="0" smtClean="0"/>
              <a:t>Effective education requires practitioners who understand that children develop rapidly during the early years – physically, intellectually, emotionally and socially.</a:t>
            </a:r>
            <a:endParaRPr lang="en-GB" altLang="en-US" sz="26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cy-GB" altLang="en-US" dirty="0" smtClean="0"/>
              <a:t>Cyfnod Sylfaen </a:t>
            </a:r>
            <a:br>
              <a:rPr lang="cy-GB" altLang="en-US" dirty="0" smtClean="0"/>
            </a:br>
            <a:r>
              <a:rPr lang="en-GB" altLang="en-US" dirty="0" smtClean="0">
                <a:solidFill>
                  <a:srgbClr val="000000"/>
                </a:solidFill>
              </a:rPr>
              <a:t>Foundation Phase</a:t>
            </a:r>
            <a:endParaRPr lang="en-GB" altLang="en-US" dirty="0" smtClean="0"/>
          </a:p>
        </p:txBody>
      </p:sp>
      <p:sp>
        <p:nvSpPr>
          <p:cNvPr id="2150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b="1" i="1" dirty="0" smtClean="0"/>
              <a:t>Er mwyn i blant gael profiadau cyfoethog ac ysgogol, dylai’r amgylchedd dysgu fod wedi’i gynllunio’n dda ac yn drefnus.</a:t>
            </a:r>
            <a:endParaRPr lang="cy-GB" altLang="en-US" dirty="0" smtClean="0"/>
          </a:p>
          <a:p>
            <a:endParaRPr lang="en-GB" altLang="en-US" dirty="0" smtClean="0"/>
          </a:p>
        </p:txBody>
      </p:sp>
      <p:sp>
        <p:nvSpPr>
          <p:cNvPr id="2150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b="1" i="1" dirty="0" smtClean="0"/>
              <a:t>For children to have rich and stimulating experiences, the learning environment should be well planned and well organised.</a:t>
            </a:r>
            <a:endParaRPr lang="en-GB" altLang="en-US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 smtClean="0"/>
              <a:t>Cyfnod Sylfaen </a:t>
            </a:r>
            <a:br>
              <a:rPr lang="cy-GB" altLang="en-US" dirty="0" smtClean="0"/>
            </a:br>
            <a:r>
              <a:rPr lang="en-GB" altLang="en-US" dirty="0" smtClean="0">
                <a:solidFill>
                  <a:srgbClr val="000000"/>
                </a:solidFill>
              </a:rPr>
              <a:t>Foundation Phase</a:t>
            </a:r>
            <a:endParaRPr lang="en-GB" altLang="en-US" dirty="0" smtClean="0"/>
          </a:p>
        </p:txBody>
      </p:sp>
      <p:sp>
        <p:nvSpPr>
          <p:cNvPr id="2355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b="1" i="1" dirty="0" smtClean="0"/>
              <a:t>Rhaid bod ymarferwyr yn gallu arsylwi ac ymateb yn briodol i blant</a:t>
            </a:r>
            <a:endParaRPr lang="cy-GB" altLang="en-US" dirty="0" smtClean="0"/>
          </a:p>
          <a:p>
            <a:endParaRPr lang="en-GB" altLang="en-US" dirty="0" smtClean="0"/>
          </a:p>
        </p:txBody>
      </p:sp>
      <p:sp>
        <p:nvSpPr>
          <p:cNvPr id="2355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b="1" i="1" dirty="0" smtClean="0"/>
              <a:t>Practitioners must be able to observe and respond appropriately to children</a:t>
            </a:r>
            <a:endParaRPr lang="en-GB" altLang="en-US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 smtClean="0"/>
              <a:t>Cyfnod Sylfaen </a:t>
            </a:r>
            <a:br>
              <a:rPr lang="cy-GB" altLang="en-US" dirty="0" smtClean="0"/>
            </a:br>
            <a:r>
              <a:rPr lang="en-GB" altLang="en-US" dirty="0" smtClean="0">
                <a:solidFill>
                  <a:srgbClr val="000000"/>
                </a:solidFill>
              </a:rPr>
              <a:t>Foundation Phase</a:t>
            </a:r>
            <a:endParaRPr lang="en-GB" altLang="en-US" dirty="0" smtClean="0"/>
          </a:p>
        </p:txBody>
      </p:sp>
      <p:sp>
        <p:nvSpPr>
          <p:cNvPr id="24579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484784"/>
            <a:ext cx="4038600" cy="3989388"/>
          </a:xfrm>
        </p:spPr>
        <p:txBody>
          <a:bodyPr/>
          <a:lstStyle/>
          <a:p>
            <a:r>
              <a:rPr lang="cy-GB" altLang="en-US" sz="2500" b="1" i="1" dirty="0" smtClean="0"/>
              <a:t>Ni ddylai unrhyw blentyn gael ei allgau na’i roi dan anfantais oherwydd ethnigrwydd, diwylliant neu grefydd, iaith y cartref, cefndir teuluol, anghenion addysgol arbennig, anabledd, rhyw na gallu.</a:t>
            </a:r>
            <a:endParaRPr lang="cy-GB" altLang="en-US" sz="2500" dirty="0" smtClean="0"/>
          </a:p>
          <a:p>
            <a:endParaRPr lang="en-GB" altLang="en-US" dirty="0" smtClean="0"/>
          </a:p>
        </p:txBody>
      </p:sp>
      <p:sp>
        <p:nvSpPr>
          <p:cNvPr id="2458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sz="2700" b="1" i="1" dirty="0" smtClean="0"/>
              <a:t>No child should be excluded or disadvantaged because of ethnicity, culture or religion, home language, family background, special educational needs, disability, gender or ability.</a:t>
            </a:r>
            <a:endParaRPr lang="en-GB" altLang="en-US" sz="27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Reggio Emilia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4038600" cy="3989388"/>
          </a:xfrm>
        </p:spPr>
        <p:txBody>
          <a:bodyPr/>
          <a:lstStyle/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Ysgolion lle mae plant yn cael eu cymryd o </a:t>
            </a:r>
            <a:r>
              <a:rPr lang="cy-GB" altLang="en-US" sz="2400" noProof="1" smtClean="0">
                <a:solidFill>
                  <a:prstClr val="black"/>
                </a:solidFill>
              </a:rPr>
              <a:t>ddifrif</a:t>
            </a:r>
            <a:r>
              <a:rPr lang="cy-GB" altLang="en-US" sz="2400" dirty="0" smtClean="0">
                <a:solidFill>
                  <a:prstClr val="black"/>
                </a:solidFill>
              </a:rPr>
              <a:t> a lle gallai hyd yn oed y plant ieuengaf gaffael sgiliau a gwerthoedd cydweithio a meddwl yn feirniadol sy’n angenrheidiol ar gyfer cymdeithas rydd a democrataidd.</a:t>
            </a:r>
          </a:p>
          <a:p>
            <a:endParaRPr lang="cy-GB" altLang="en-US" dirty="0" smtClean="0"/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7638"/>
            <a:ext cx="4038600" cy="4171950"/>
          </a:xfrm>
        </p:spPr>
        <p:txBody>
          <a:bodyPr/>
          <a:lstStyle/>
          <a:p>
            <a:r>
              <a:rPr lang="en-GB" altLang="en-US" sz="2400" dirty="0" smtClean="0"/>
              <a:t>Schools where children are taken seriously and where even the youngest could acquire the skills and values of collaboration and critical thinking necessary to a free and democratic society.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Reggio Emilia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dirty="0" smtClean="0"/>
              <a:t>Mae ysgolion wedi’u llunio o berthnasoedd.</a:t>
            </a:r>
          </a:p>
          <a:p>
            <a:r>
              <a:rPr lang="cy-GB" altLang="en-US" dirty="0" smtClean="0"/>
              <a:t>Mae gan blant botensial di-ben-draw.</a:t>
            </a:r>
          </a:p>
          <a:p>
            <a:r>
              <a:rPr lang="cy-GB" altLang="en-US" dirty="0" smtClean="0"/>
              <a:t>Athrawon yn ddysgwyr/ymchwilwyr</a:t>
            </a:r>
          </a:p>
          <a:p>
            <a:r>
              <a:rPr lang="cy-GB" altLang="en-US" dirty="0" smtClean="0"/>
              <a:t>Defnydd ystyrlon o’r amgylchedd.</a:t>
            </a:r>
          </a:p>
          <a:p>
            <a:endParaRPr lang="en-GB" altLang="en-US" dirty="0" smtClean="0"/>
          </a:p>
        </p:txBody>
      </p:sp>
      <p:sp>
        <p:nvSpPr>
          <p:cNvPr id="2765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dirty="0" smtClean="0"/>
              <a:t>Schools are made of relationships.</a:t>
            </a:r>
          </a:p>
          <a:p>
            <a:r>
              <a:rPr lang="en-GB" altLang="en-US" dirty="0" smtClean="0"/>
              <a:t>Children have unceasing potential.</a:t>
            </a:r>
          </a:p>
          <a:p>
            <a:r>
              <a:rPr lang="en-GB" altLang="en-US" dirty="0" smtClean="0"/>
              <a:t>Teachers as learners/researchers</a:t>
            </a:r>
          </a:p>
          <a:p>
            <a:r>
              <a:rPr lang="en-GB" altLang="en-US" dirty="0" smtClean="0"/>
              <a:t>Thoughtful use of the environment.</a:t>
            </a:r>
          </a:p>
          <a:p>
            <a:endParaRPr lang="en-GB" altLang="en-US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Reggio Emilia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dirty="0" smtClean="0"/>
              <a:t>Barddoniaeth</a:t>
            </a:r>
          </a:p>
          <a:p>
            <a:r>
              <a:rPr lang="cy-GB" altLang="en-US" dirty="0" smtClean="0"/>
              <a:t>Creadigrwydd </a:t>
            </a:r>
          </a:p>
          <a:p>
            <a:r>
              <a:rPr lang="cy-GB" altLang="en-US" dirty="0" smtClean="0"/>
              <a:t>Trosiad </a:t>
            </a:r>
          </a:p>
          <a:p>
            <a:r>
              <a:rPr lang="cy-GB" altLang="en-US" dirty="0" smtClean="0"/>
              <a:t>Meddwl yn Haniaethol </a:t>
            </a:r>
          </a:p>
          <a:p>
            <a:endParaRPr lang="en-GB" altLang="en-US" dirty="0" smtClean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dirty="0" smtClean="0"/>
              <a:t>Poetry</a:t>
            </a:r>
          </a:p>
          <a:p>
            <a:r>
              <a:rPr lang="en-GB" altLang="en-US" dirty="0" smtClean="0"/>
              <a:t>Creativity </a:t>
            </a:r>
          </a:p>
          <a:p>
            <a:r>
              <a:rPr lang="en-GB" altLang="en-US" dirty="0" smtClean="0"/>
              <a:t>Metaphor</a:t>
            </a:r>
          </a:p>
          <a:p>
            <a:r>
              <a:rPr lang="en-GB" altLang="en-US" dirty="0" smtClean="0"/>
              <a:t>Abstract Thinking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Te Whariki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r>
              <a:rPr lang="cy-GB" altLang="en-US" dirty="0" smtClean="0"/>
              <a:t>Enw Maori sy’n golygu ‘Mat wedi’i Wehyddu’.</a:t>
            </a:r>
          </a:p>
          <a:p>
            <a:endParaRPr lang="cy-GB" altLang="en-US" dirty="0" smtClean="0"/>
          </a:p>
          <a:p>
            <a:r>
              <a:rPr lang="cy-GB" altLang="en-US" dirty="0" smtClean="0"/>
              <a:t>Pwysigrwydd teulu a chymuned.</a:t>
            </a:r>
          </a:p>
          <a:p>
            <a:endParaRPr lang="en-GB" altLang="en-US" dirty="0" smtClean="0"/>
          </a:p>
        </p:txBody>
      </p:sp>
      <p:sp>
        <p:nvSpPr>
          <p:cNvPr id="317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dirty="0" smtClean="0"/>
              <a:t>Maori name means ‘Woven Mat.’</a:t>
            </a:r>
          </a:p>
          <a:p>
            <a:endParaRPr lang="en-GB" altLang="en-US" dirty="0" smtClean="0"/>
          </a:p>
          <a:p>
            <a:r>
              <a:rPr lang="en-GB" altLang="en-US" dirty="0" smtClean="0"/>
              <a:t>The importance of family and community.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Te Whariki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Dysgu i werthfawrogi cymuned drwy rannu perthnasoedd.</a:t>
            </a:r>
          </a:p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Datblygiad yn seiliedig ar ganfyddiadau o’r byd/diwylliant o’u cwmpas.</a:t>
            </a:r>
          </a:p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Mae gwybodaeth sydd wedi’i chaffael yn gwneud synnwyr o’u byd.</a:t>
            </a:r>
          </a:p>
          <a:p>
            <a:endParaRPr lang="en-GB" altLang="en-US" dirty="0" smtClean="0"/>
          </a:p>
        </p:txBody>
      </p:sp>
      <p:sp>
        <p:nvSpPr>
          <p:cNvPr id="33796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sz="2600" dirty="0" smtClean="0"/>
              <a:t>Learn to value community through shared relationships.</a:t>
            </a:r>
          </a:p>
          <a:p>
            <a:r>
              <a:rPr lang="en-GB" altLang="en-US" sz="2600" dirty="0" smtClean="0"/>
              <a:t>Development based on perceptions of the world/culture around them.</a:t>
            </a:r>
          </a:p>
          <a:p>
            <a:r>
              <a:rPr lang="en-GB" altLang="en-US" sz="2600" dirty="0" smtClean="0"/>
              <a:t>Acquired knowledge makes sense of their world.</a:t>
            </a:r>
          </a:p>
          <a:p>
            <a:endParaRPr lang="en-GB" altLang="en-US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Te Whariki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/>
          <a:lstStyle/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Tyfu i </a:t>
            </a:r>
            <a:r>
              <a:rPr lang="cy-GB" altLang="en-US" sz="2400" noProof="1" smtClean="0">
                <a:solidFill>
                  <a:prstClr val="black"/>
                </a:solidFill>
              </a:rPr>
              <a:t>fyny’n </a:t>
            </a:r>
            <a:r>
              <a:rPr lang="cy-GB" altLang="en-US" sz="2400" dirty="0" smtClean="0">
                <a:solidFill>
                  <a:prstClr val="black"/>
                </a:solidFill>
              </a:rPr>
              <a:t>ddysgwyr hyderus ac yn gyfathrebwyr sy’n iach eu meddwl, corff ac ysbryd, yn ddiogel yn eu synnwyr o berthyn a gwybod eu bod yn gwneud cyfraniad i gymdeithas sy’n cael ei werthfawrogi.</a:t>
            </a:r>
          </a:p>
          <a:p>
            <a:pPr lvl="0"/>
            <a:r>
              <a:rPr lang="cy-GB" altLang="en-US" sz="2400" dirty="0" smtClean="0">
                <a:solidFill>
                  <a:prstClr val="black"/>
                </a:solidFill>
              </a:rPr>
              <a:t>(Y Weinyddiaeth Addysg</a:t>
            </a:r>
            <a:r>
              <a:rPr lang="en-GB" altLang="en-US" sz="2400" dirty="0" smtClean="0">
                <a:solidFill>
                  <a:prstClr val="black"/>
                </a:solidFill>
              </a:rPr>
              <a:t>, </a:t>
            </a:r>
            <a:r>
              <a:rPr lang="en-GB" altLang="en-US" sz="2400" dirty="0">
                <a:solidFill>
                  <a:prstClr val="black"/>
                </a:solidFill>
              </a:rPr>
              <a:t>1996)</a:t>
            </a:r>
          </a:p>
          <a:p>
            <a:endParaRPr lang="en-GB" altLang="en-US" dirty="0" smtClean="0"/>
          </a:p>
        </p:txBody>
      </p:sp>
      <p:sp>
        <p:nvSpPr>
          <p:cNvPr id="34820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/>
          <a:lstStyle/>
          <a:p>
            <a:r>
              <a:rPr lang="en-GB" altLang="en-US" sz="2400" dirty="0" smtClean="0"/>
              <a:t>To grow up confident learners and communicators healthy in mind , body and spirit, secure in their sense of belonging and knowledge that they make a valued contribution to society.</a:t>
            </a:r>
          </a:p>
          <a:p>
            <a:r>
              <a:rPr lang="en-GB" altLang="en-US" sz="2400" dirty="0" smtClean="0"/>
              <a:t>(Ministry of Education, 1996)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New </a:t>
            </a:r>
            <a:r>
              <a:rPr lang="en-US" dirty="0" smtClean="0"/>
              <a:t>Curriculum/</a:t>
            </a:r>
            <a:r>
              <a:rPr lang="en-US" dirty="0" err="1" smtClean="0"/>
              <a:t>Cwricwlwm</a:t>
            </a:r>
            <a:r>
              <a:rPr lang="en-US" dirty="0" smtClean="0"/>
              <a:t> </a:t>
            </a:r>
            <a:r>
              <a:rPr lang="en-US" dirty="0" err="1"/>
              <a:t>Newydd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sz="1900" dirty="0"/>
              <a:t>Centrality of the learner</a:t>
            </a:r>
          </a:p>
          <a:p>
            <a:pPr lvl="1"/>
            <a:r>
              <a:rPr lang="en-GB" sz="1900" dirty="0"/>
              <a:t>Basis in learning outcomes – generic and/or specific</a:t>
            </a:r>
          </a:p>
          <a:p>
            <a:pPr lvl="1"/>
            <a:r>
              <a:rPr lang="en-GB" sz="1900" dirty="0"/>
              <a:t>Relaxation of input regulation (specification of content)</a:t>
            </a:r>
          </a:p>
          <a:p>
            <a:pPr lvl="1"/>
            <a:r>
              <a:rPr lang="en-GB" sz="1900" dirty="0"/>
              <a:t>Focus on skills</a:t>
            </a:r>
          </a:p>
          <a:p>
            <a:pPr lvl="1"/>
            <a:r>
              <a:rPr lang="en-GB" sz="1900" dirty="0"/>
              <a:t>Emphasis on teacher/local autonomy</a:t>
            </a:r>
          </a:p>
          <a:p>
            <a:r>
              <a:rPr lang="en-GB" dirty="0">
                <a:hlinkClick r:id="rId2"/>
              </a:rPr>
              <a:t>https://gov.wales/curriculum-wales-2022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/>
              <a:t>Canologrwydd y </a:t>
            </a:r>
            <a:r>
              <a:rPr lang="en-GB" sz="2000" dirty="0" err="1"/>
              <a:t>dysgwr</a:t>
            </a:r>
            <a:endParaRPr lang="en-GB" sz="2000" dirty="0"/>
          </a:p>
          <a:p>
            <a:r>
              <a:rPr lang="en-GB" sz="2000" dirty="0"/>
              <a:t>Sail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canlyniadau</a:t>
            </a:r>
            <a:r>
              <a:rPr lang="en-GB" sz="2000" dirty="0"/>
              <a:t> </a:t>
            </a:r>
            <a:r>
              <a:rPr lang="en-GB" sz="2000" dirty="0" err="1"/>
              <a:t>dysgu</a:t>
            </a:r>
            <a:r>
              <a:rPr lang="en-GB" sz="2000" dirty="0"/>
              <a:t> - </a:t>
            </a:r>
            <a:r>
              <a:rPr lang="en-GB" sz="2000" dirty="0" err="1"/>
              <a:t>generig</a:t>
            </a:r>
            <a:r>
              <a:rPr lang="en-GB" sz="2000" dirty="0"/>
              <a:t> a / </a:t>
            </a:r>
            <a:r>
              <a:rPr lang="en-GB" sz="2000" dirty="0" err="1"/>
              <a:t>neu</a:t>
            </a:r>
            <a:r>
              <a:rPr lang="en-GB" sz="2000" dirty="0"/>
              <a:t> </a:t>
            </a:r>
            <a:r>
              <a:rPr lang="en-GB" sz="2000" dirty="0" err="1"/>
              <a:t>benodol</a:t>
            </a:r>
            <a:endParaRPr lang="en-GB" sz="2000" dirty="0"/>
          </a:p>
          <a:p>
            <a:r>
              <a:rPr lang="en-GB" sz="2000" dirty="0" err="1"/>
              <a:t>Ymlacio</a:t>
            </a:r>
            <a:r>
              <a:rPr lang="en-GB" sz="2000" dirty="0"/>
              <a:t> </a:t>
            </a:r>
            <a:r>
              <a:rPr lang="en-GB" sz="2000" dirty="0" err="1"/>
              <a:t>rheoleiddio</a:t>
            </a:r>
            <a:r>
              <a:rPr lang="en-GB" sz="2000" dirty="0"/>
              <a:t> </a:t>
            </a:r>
            <a:r>
              <a:rPr lang="en-GB" sz="2000" dirty="0" err="1"/>
              <a:t>mewnbwn</a:t>
            </a:r>
            <a:r>
              <a:rPr lang="en-GB" sz="2000" dirty="0"/>
              <a:t> (</a:t>
            </a:r>
            <a:r>
              <a:rPr lang="en-GB" sz="2000" dirty="0" err="1"/>
              <a:t>manyleb</a:t>
            </a:r>
            <a:r>
              <a:rPr lang="en-GB" sz="2000" dirty="0"/>
              <a:t> y </a:t>
            </a:r>
            <a:r>
              <a:rPr lang="en-GB" sz="2000" dirty="0" err="1"/>
              <a:t>cynnwys</a:t>
            </a:r>
            <a:r>
              <a:rPr lang="en-GB" sz="2000" dirty="0"/>
              <a:t>)</a:t>
            </a:r>
          </a:p>
          <a:p>
            <a:r>
              <a:rPr lang="en-GB" sz="2000" dirty="0" err="1"/>
              <a:t>Canolbwyntiwch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sgiliau</a:t>
            </a:r>
            <a:endParaRPr lang="en-GB" sz="2000" dirty="0"/>
          </a:p>
          <a:p>
            <a:r>
              <a:rPr lang="en-GB" sz="2000" dirty="0" err="1"/>
              <a:t>Pwyslais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ymreolaeth</a:t>
            </a:r>
            <a:r>
              <a:rPr lang="en-GB" sz="2000" dirty="0"/>
              <a:t> </a:t>
            </a:r>
            <a:r>
              <a:rPr lang="en-GB" sz="2000" dirty="0" err="1"/>
              <a:t>athrawon</a:t>
            </a:r>
            <a:r>
              <a:rPr lang="en-GB" sz="2000" dirty="0"/>
              <a:t> / </a:t>
            </a:r>
            <a:r>
              <a:rPr lang="en-GB" sz="2000" dirty="0" err="1"/>
              <a:t>lleol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519686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Four </a:t>
            </a:r>
            <a:r>
              <a:rPr lang="en-GB" b="1" dirty="0"/>
              <a:t>Purposes/Y </a:t>
            </a:r>
            <a:r>
              <a:rPr lang="en-GB" b="1" dirty="0" err="1"/>
              <a:t>Pedwar</a:t>
            </a:r>
            <a:r>
              <a:rPr lang="en-GB" b="1" dirty="0"/>
              <a:t> </a:t>
            </a:r>
            <a:r>
              <a:rPr lang="en-GB" b="1" dirty="0" err="1"/>
              <a:t>Pwrpas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/>
              <a:t>Ambitious capable learners, ready to learn throughout their lives</a:t>
            </a:r>
          </a:p>
          <a:p>
            <a:r>
              <a:rPr lang="en-GB" sz="2000" dirty="0"/>
              <a:t>Enterprising, creative contributors, ready to play a full part in life and work</a:t>
            </a:r>
          </a:p>
          <a:p>
            <a:r>
              <a:rPr lang="en-GB" sz="2000" dirty="0"/>
              <a:t>Ethical, informed citizens of Wales and the world</a:t>
            </a:r>
          </a:p>
          <a:p>
            <a:r>
              <a:rPr lang="en-GB" sz="2000" dirty="0"/>
              <a:t>Healthy, confident individuals, ready to lead fulfilling lives as valued members of society</a:t>
            </a:r>
          </a:p>
          <a:p>
            <a:endParaRPr lang="en-GB" sz="2000" dirty="0"/>
          </a:p>
          <a:p>
            <a:endParaRPr 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/>
              <a:t>Dysgwyr </a:t>
            </a:r>
            <a:r>
              <a:rPr lang="en-GB" sz="2000" dirty="0" err="1"/>
              <a:t>galluog</a:t>
            </a:r>
            <a:r>
              <a:rPr lang="en-GB" sz="2000" dirty="0"/>
              <a:t> </a:t>
            </a:r>
            <a:r>
              <a:rPr lang="en-GB" sz="2000" dirty="0" err="1"/>
              <a:t>uchelgeisiol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ddysgu</a:t>
            </a:r>
            <a:r>
              <a:rPr lang="en-GB" sz="2000" dirty="0"/>
              <a:t> </a:t>
            </a:r>
            <a:r>
              <a:rPr lang="en-GB" sz="2000" dirty="0" err="1"/>
              <a:t>trwy</a:t>
            </a:r>
            <a:r>
              <a:rPr lang="en-GB" sz="2000" dirty="0"/>
              <a:t> </a:t>
            </a:r>
            <a:r>
              <a:rPr lang="en-GB" sz="2000" dirty="0" err="1"/>
              <a:t>gydol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hoes</a:t>
            </a:r>
          </a:p>
          <a:p>
            <a:r>
              <a:rPr lang="en-GB" sz="2000" dirty="0" err="1"/>
              <a:t>Cyfranwyr</a:t>
            </a:r>
            <a:r>
              <a:rPr lang="en-GB" sz="2000" dirty="0"/>
              <a:t> </a:t>
            </a:r>
            <a:r>
              <a:rPr lang="en-GB" sz="2000" dirty="0" err="1"/>
              <a:t>mentrus</a:t>
            </a:r>
            <a:r>
              <a:rPr lang="en-GB" sz="2000" dirty="0"/>
              <a:t>, </a:t>
            </a:r>
            <a:r>
              <a:rPr lang="en-GB" sz="2000" dirty="0" err="1"/>
              <a:t>creadigol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chwarae</a:t>
            </a:r>
            <a:r>
              <a:rPr lang="en-GB" sz="2000" dirty="0"/>
              <a:t> </a:t>
            </a:r>
            <a:r>
              <a:rPr lang="en-GB" sz="2000" dirty="0" err="1"/>
              <a:t>rhan</a:t>
            </a:r>
            <a:r>
              <a:rPr lang="en-GB" sz="2000" dirty="0"/>
              <a:t> lawn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bywyd</a:t>
            </a:r>
            <a:r>
              <a:rPr lang="en-GB" sz="2000" dirty="0"/>
              <a:t> a </a:t>
            </a:r>
            <a:r>
              <a:rPr lang="en-GB" sz="2000" dirty="0" err="1"/>
              <a:t>gwaith</a:t>
            </a:r>
            <a:endParaRPr lang="en-GB" sz="2000" dirty="0"/>
          </a:p>
          <a:p>
            <a:r>
              <a:rPr lang="en-GB" sz="2000" dirty="0" err="1"/>
              <a:t>Dinasyddion</a:t>
            </a:r>
            <a:r>
              <a:rPr lang="en-GB" sz="2000" dirty="0"/>
              <a:t> </a:t>
            </a:r>
            <a:r>
              <a:rPr lang="en-GB" sz="2000" dirty="0" err="1"/>
              <a:t>moesegol</a:t>
            </a:r>
            <a:r>
              <a:rPr lang="en-GB" sz="2000" dirty="0"/>
              <a:t>, </a:t>
            </a:r>
            <a:r>
              <a:rPr lang="en-GB" sz="2000" dirty="0" err="1"/>
              <a:t>gwybodus</a:t>
            </a:r>
            <a:r>
              <a:rPr lang="en-GB" sz="2000" dirty="0"/>
              <a:t> </a:t>
            </a:r>
            <a:r>
              <a:rPr lang="en-GB" sz="2000" dirty="0" err="1"/>
              <a:t>Cymru</a:t>
            </a:r>
            <a:r>
              <a:rPr lang="en-GB" sz="2000" dirty="0"/>
              <a:t> </a:t>
            </a:r>
            <a:r>
              <a:rPr lang="en-GB" sz="2000" dirty="0" err="1"/>
              <a:t>a'r</a:t>
            </a:r>
            <a:r>
              <a:rPr lang="en-GB" sz="2000" dirty="0"/>
              <a:t> </a:t>
            </a:r>
            <a:r>
              <a:rPr lang="en-GB" sz="2000" dirty="0" err="1"/>
              <a:t>byd</a:t>
            </a:r>
            <a:endParaRPr lang="en-GB" sz="2000" dirty="0"/>
          </a:p>
          <a:p>
            <a:r>
              <a:rPr lang="en-GB" sz="2000" dirty="0" err="1"/>
              <a:t>Unigolion</a:t>
            </a:r>
            <a:r>
              <a:rPr lang="en-GB" sz="2000" dirty="0"/>
              <a:t> </a:t>
            </a:r>
            <a:r>
              <a:rPr lang="en-GB" sz="2000" dirty="0" err="1"/>
              <a:t>iach</a:t>
            </a:r>
            <a:r>
              <a:rPr lang="en-GB" sz="2000" dirty="0"/>
              <a:t>, </a:t>
            </a:r>
            <a:r>
              <a:rPr lang="en-GB" sz="2000" dirty="0" err="1"/>
              <a:t>hyderus</a:t>
            </a:r>
            <a:r>
              <a:rPr lang="en-GB" sz="2000" dirty="0"/>
              <a:t>,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fyw</a:t>
            </a:r>
            <a:r>
              <a:rPr lang="en-GB" sz="2000" dirty="0"/>
              <a:t> </a:t>
            </a:r>
            <a:r>
              <a:rPr lang="en-GB" sz="2000" dirty="0" err="1"/>
              <a:t>bywydau</a:t>
            </a:r>
            <a:r>
              <a:rPr lang="en-GB" sz="2000" dirty="0"/>
              <a:t> </a:t>
            </a:r>
            <a:r>
              <a:rPr lang="en-GB" sz="2000" dirty="0" err="1"/>
              <a:t>boddhaus</a:t>
            </a:r>
            <a:r>
              <a:rPr lang="en-GB" sz="2000" dirty="0"/>
              <a:t> </a:t>
            </a:r>
            <a:r>
              <a:rPr lang="en-GB" sz="2000" dirty="0" err="1"/>
              <a:t>fel</a:t>
            </a:r>
            <a:r>
              <a:rPr lang="en-GB" sz="2000" dirty="0"/>
              <a:t> </a:t>
            </a:r>
            <a:r>
              <a:rPr lang="en-GB" sz="2000" dirty="0" err="1"/>
              <a:t>aelodau</a:t>
            </a:r>
            <a:r>
              <a:rPr lang="en-GB" sz="2000" dirty="0"/>
              <a:t> </a:t>
            </a:r>
            <a:r>
              <a:rPr lang="en-GB" sz="2000" dirty="0" err="1"/>
              <a:t>gwerthfawr</a:t>
            </a:r>
            <a:r>
              <a:rPr lang="en-GB" sz="2000" dirty="0"/>
              <a:t> o </a:t>
            </a:r>
            <a:r>
              <a:rPr lang="en-GB" sz="2000" dirty="0" err="1"/>
              <a:t>gymdeithas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79187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altLang="en-US" dirty="0" smtClean="0"/>
              <a:t>Cyfeiriadau </a:t>
            </a:r>
            <a:r>
              <a:rPr lang="en-GB" altLang="en-US" dirty="0" smtClean="0"/>
              <a:t>/ References</a:t>
            </a:r>
          </a:p>
        </p:txBody>
      </p:sp>
      <p:sp>
        <p:nvSpPr>
          <p:cNvPr id="32772" name="Content Placeholder 3"/>
          <p:cNvSpPr>
            <a:spLocks noGrp="1"/>
          </p:cNvSpPr>
          <p:nvPr>
            <p:ph sz="half" idx="2"/>
          </p:nvPr>
        </p:nvSpPr>
        <p:spPr>
          <a:xfrm>
            <a:off x="755576" y="1412776"/>
            <a:ext cx="7931224" cy="4176812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altLang="en-US" sz="1600" b="1" dirty="0" smtClean="0"/>
              <a:t>Adran Plant, Addysg, Dysgu Gydol Oes a Sgiliau. </a:t>
            </a:r>
            <a:r>
              <a:rPr lang="cy-GB" altLang="en-US" sz="1600" dirty="0" smtClean="0"/>
              <a:t>(2008) </a:t>
            </a:r>
            <a:r>
              <a:rPr lang="cy-GB" altLang="en-US" sz="1600" i="1" dirty="0" smtClean="0"/>
              <a:t>Y Cyfnod Sylfaen: Fframwaith ar gyfer Dysgu Plant 3 – 7 oed yng Nghymru</a:t>
            </a:r>
            <a:r>
              <a:rPr lang="cy-GB" altLang="en-US" sz="1600" dirty="0" smtClean="0"/>
              <a:t>. Caerdydd: Llywodraeth Cynulliad Cymru</a:t>
            </a:r>
            <a:r>
              <a:rPr lang="en-GB" altLang="en-US" sz="1600" b="1" dirty="0" smtClean="0"/>
              <a:t>./ Department </a:t>
            </a:r>
            <a:r>
              <a:rPr lang="en-GB" altLang="en-US" sz="1600" b="1" dirty="0"/>
              <a:t>for Children, Education, Lifelong Learning and </a:t>
            </a:r>
            <a:r>
              <a:rPr lang="en-GB" altLang="en-US" sz="1600" b="1" dirty="0" smtClean="0"/>
              <a:t>Skills</a:t>
            </a:r>
            <a:r>
              <a:rPr lang="en-GB" altLang="en-US" sz="1600" dirty="0" smtClean="0"/>
              <a:t>. </a:t>
            </a:r>
            <a:r>
              <a:rPr lang="en-GB" altLang="en-US" sz="1600" dirty="0"/>
              <a:t>(2008) </a:t>
            </a:r>
            <a:r>
              <a:rPr lang="en-GB" altLang="en-US" sz="1600" i="1" dirty="0"/>
              <a:t>Foundation </a:t>
            </a:r>
            <a:r>
              <a:rPr lang="en-GB" altLang="en-US" sz="1600" i="1" dirty="0" smtClean="0"/>
              <a:t>Phase: </a:t>
            </a:r>
            <a:r>
              <a:rPr lang="en-GB" altLang="en-US" sz="1600" i="1" dirty="0"/>
              <a:t>Framework for Children’s Learning for 3 to 7-year-olds in Wales</a:t>
            </a:r>
            <a:r>
              <a:rPr lang="en-GB" altLang="en-US" sz="1600" dirty="0"/>
              <a:t>. </a:t>
            </a:r>
            <a:r>
              <a:rPr lang="en-GB" altLang="en-US" sz="1600" dirty="0" smtClean="0"/>
              <a:t>Cardiff: Welsh Assembly </a:t>
            </a:r>
            <a:r>
              <a:rPr lang="en-GB" altLang="en-US" sz="1600" dirty="0"/>
              <a:t>Government. </a:t>
            </a:r>
            <a:endParaRPr lang="en-GB" altLang="en-US" sz="1600" dirty="0" smtClean="0"/>
          </a:p>
          <a:p>
            <a:pPr marL="0" indent="0">
              <a:buNone/>
              <a:defRPr/>
            </a:pPr>
            <a:endParaRPr lang="en-GB" altLang="en-US" sz="16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1600" u="sng" dirty="0" err="1" smtClean="0">
                <a:hlinkClick r:id="rId3"/>
              </a:rPr>
              <a:t>Malaguzzi</a:t>
            </a:r>
            <a:r>
              <a:rPr lang="en-GB" altLang="en-US" sz="1600" u="sng" dirty="0" smtClean="0">
                <a:hlinkClick r:id="rId3"/>
              </a:rPr>
              <a:t>, L (1998).No Way the Hundred is there. </a:t>
            </a:r>
            <a:r>
              <a:rPr lang="en-GB" altLang="en-US" sz="1600" dirty="0" smtClean="0">
                <a:hlinkClick r:id="rId3"/>
              </a:rPr>
              <a:t>https://www.cdd.unm.edu/ecln/PSN/common/pdfs/the%20child%20is%20made%20of%20100.pdf</a:t>
            </a:r>
            <a:r>
              <a:rPr lang="en-GB" altLang="en-US" sz="1600" dirty="0" smtClean="0"/>
              <a:t> (</a:t>
            </a:r>
            <a:r>
              <a:rPr lang="cy-GB" altLang="en-US" sz="1600" dirty="0" smtClean="0"/>
              <a:t>Darllenwyd</a:t>
            </a:r>
            <a:r>
              <a:rPr lang="en-GB" altLang="en-US" sz="1600" dirty="0" smtClean="0"/>
              <a:t> / Accessed on 19/10/2016)</a:t>
            </a:r>
          </a:p>
          <a:p>
            <a:pPr>
              <a:defRPr/>
            </a:pPr>
            <a:endParaRPr lang="en-GB" altLang="en-US" sz="16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1600" dirty="0" smtClean="0"/>
              <a:t>Ministry of Education (1996). Early Education Curriculum. Wellington: Learning Media.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600" dirty="0"/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1600" dirty="0" err="1" smtClean="0"/>
              <a:t>Nutkins</a:t>
            </a:r>
            <a:r>
              <a:rPr lang="en-GB" altLang="en-US" sz="1600" dirty="0" smtClean="0"/>
              <a:t>, S, </a:t>
            </a:r>
            <a:r>
              <a:rPr lang="en-GB" altLang="en-US" sz="1600" dirty="0" err="1" smtClean="0"/>
              <a:t>Mcdonald</a:t>
            </a:r>
            <a:r>
              <a:rPr lang="en-GB" altLang="en-US" sz="1600" dirty="0" smtClean="0"/>
              <a:t>, C, and Stephen, S. (2013). Early Childhood Education and care. London: Sage</a:t>
            </a:r>
            <a:r>
              <a:rPr lang="en-GB" altLang="en-US" sz="1600" dirty="0" smtClean="0"/>
              <a:t>.</a:t>
            </a:r>
          </a:p>
          <a:p>
            <a:pPr marL="0" indent="0">
              <a:buNone/>
              <a:defRPr/>
            </a:pPr>
            <a:r>
              <a:rPr lang="en-GB" altLang="en-US" sz="1600" dirty="0" smtClean="0"/>
              <a:t>Welsh Government (2019) Curriculum for Wales 2022 </a:t>
            </a:r>
            <a:r>
              <a:rPr lang="en-GB" sz="1600" dirty="0">
                <a:hlinkClick r:id="rId4"/>
              </a:rPr>
              <a:t>https://gov.wales/curriculum-wales-2022</a:t>
            </a:r>
            <a:endParaRPr lang="en-US" sz="1600" dirty="0"/>
          </a:p>
          <a:p>
            <a:pPr marL="0" indent="0">
              <a:buFont typeface="Arial" pitchFamily="34" charset="0"/>
              <a:buNone/>
              <a:defRPr/>
            </a:pPr>
            <a:endParaRPr lang="en-GB" altLang="en-US" sz="1600" dirty="0" smtClean="0"/>
          </a:p>
          <a:p>
            <a:pPr>
              <a:defRPr/>
            </a:pPr>
            <a:endParaRPr lang="en-GB" altLang="en-US" sz="1600" dirty="0" smtClean="0"/>
          </a:p>
          <a:p>
            <a:pPr>
              <a:defRPr/>
            </a:pPr>
            <a:endParaRPr lang="en-GB" altLang="en-US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2231</TotalTime>
  <Words>1187</Words>
  <Application>Microsoft Office PowerPoint</Application>
  <PresentationFormat>On-screen Show (4:3)</PresentationFormat>
  <Paragraphs>124</Paragraphs>
  <Slides>16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MS PGothic</vt:lpstr>
      <vt:lpstr>Arial</vt:lpstr>
      <vt:lpstr>Myriad Pro</vt:lpstr>
      <vt:lpstr>Times</vt:lpstr>
      <vt:lpstr>20140311PresentationUWTSDTemplate</vt:lpstr>
      <vt:lpstr>Modelau Addysg Educational models</vt:lpstr>
      <vt:lpstr>Cyfnod Sylfaen Foundation Phase</vt:lpstr>
      <vt:lpstr>Cyfnod Sylfaen  Foundation Phase</vt:lpstr>
      <vt:lpstr>Cyfnod Sylfaen  Foundation Phase</vt:lpstr>
      <vt:lpstr>Cyfnod Sylfaen  Foundation Phase</vt:lpstr>
      <vt:lpstr>Cyfnod Sylfaen  Foundation Phase</vt:lpstr>
      <vt:lpstr>Cyfnod Sylfaen  Foundation Phase</vt:lpstr>
      <vt:lpstr>Reggio Emilia</vt:lpstr>
      <vt:lpstr>Reggio Emilia</vt:lpstr>
      <vt:lpstr>Reggio Emilia</vt:lpstr>
      <vt:lpstr>Te Whariki</vt:lpstr>
      <vt:lpstr>Te Whariki</vt:lpstr>
      <vt:lpstr>Te Whariki</vt:lpstr>
      <vt:lpstr>New Curriculum/Cwricwlwm Newydd</vt:lpstr>
      <vt:lpstr>The Four Purposes/Y Pedwar Pwrpas</vt:lpstr>
      <vt:lpstr>Cyfeiriadau / References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Paul Darby</cp:lastModifiedBy>
  <cp:revision>93</cp:revision>
  <cp:lastPrinted>2015-09-30T07:18:11Z</cp:lastPrinted>
  <dcterms:created xsi:type="dcterms:W3CDTF">2004-04-06T15:50:52Z</dcterms:created>
  <dcterms:modified xsi:type="dcterms:W3CDTF">2019-09-12T12:48:07Z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