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D17A0F-0F5B-49E2-93D5-DE56FD6765C3}" type="datetimeFigureOut">
              <a:rPr lang="en-GB" smtClean="0"/>
              <a:t>30/08/2020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429378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17A0F-0F5B-49E2-93D5-DE56FD6765C3}" type="datetimeFigureOut">
              <a:rPr lang="en-GB" smtClean="0"/>
              <a:t>30/08/2020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3135983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17A0F-0F5B-49E2-93D5-DE56FD6765C3}" type="datetimeFigureOut">
              <a:rPr lang="en-GB" smtClean="0"/>
              <a:t>30/08/2020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3436977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D17A0F-0F5B-49E2-93D5-DE56FD6765C3}" type="datetimeFigureOut">
              <a:rPr lang="en-GB" smtClean="0"/>
              <a:t>30/08/2020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2557725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D17A0F-0F5B-49E2-93D5-DE56FD6765C3}" type="datetimeFigureOut">
              <a:rPr lang="en-GB" smtClean="0"/>
              <a:t>30/08/2020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2266487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D17A0F-0F5B-49E2-93D5-DE56FD6765C3}" type="datetimeFigureOut">
              <a:rPr lang="en-GB" smtClean="0"/>
              <a:t>30/08/2020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2568748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D17A0F-0F5B-49E2-93D5-DE56FD6765C3}" type="datetimeFigureOut">
              <a:rPr lang="en-GB" smtClean="0"/>
              <a:t>30/08/2020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2776035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D17A0F-0F5B-49E2-93D5-DE56FD6765C3}" type="datetimeFigureOut">
              <a:rPr lang="en-GB" smtClean="0"/>
              <a:t>30/08/2020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2065951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D17A0F-0F5B-49E2-93D5-DE56FD6765C3}" type="datetimeFigureOut">
              <a:rPr lang="en-GB" smtClean="0"/>
              <a:t>30/08/2020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3161732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17A0F-0F5B-49E2-93D5-DE56FD6765C3}" type="datetimeFigureOut">
              <a:rPr lang="en-GB" smtClean="0"/>
              <a:t>30/08/2020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84764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17A0F-0F5B-49E2-93D5-DE56FD6765C3}" type="datetimeFigureOut">
              <a:rPr lang="en-GB" smtClean="0"/>
              <a:t>30/08/2020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6FDB6A-4D28-4AEF-8958-CCA0BE25664C}" type="slidenum">
              <a:rPr lang="en-GB" smtClean="0"/>
              <a:t>‹#›</a:t>
            </a:fld>
            <a:endParaRPr lang="en-GB"/>
          </a:p>
        </p:txBody>
      </p:sp>
    </p:spTree>
    <p:extLst>
      <p:ext uri="{BB962C8B-B14F-4D97-AF65-F5344CB8AC3E}">
        <p14:creationId xmlns:p14="http://schemas.microsoft.com/office/powerpoint/2010/main" val="3917824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D17A0F-0F5B-49E2-93D5-DE56FD6765C3}" type="datetimeFigureOut">
              <a:rPr lang="en-GB" smtClean="0"/>
              <a:t>30/08/2020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6FDB6A-4D28-4AEF-8958-CCA0BE25664C}" type="slidenum">
              <a:rPr lang="en-GB" smtClean="0"/>
              <a:t>‹#›</a:t>
            </a:fld>
            <a:endParaRPr lang="en-GB"/>
          </a:p>
        </p:txBody>
      </p:sp>
    </p:spTree>
    <p:extLst>
      <p:ext uri="{BB962C8B-B14F-4D97-AF65-F5344CB8AC3E}">
        <p14:creationId xmlns:p14="http://schemas.microsoft.com/office/powerpoint/2010/main" val="93568359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1A1DB-08CE-4290-B59B-E5FE26EF742C}"/>
              </a:ext>
            </a:extLst>
          </p:cNvPr>
          <p:cNvSpPr>
            <a:spLocks noGrp="1"/>
          </p:cNvSpPr>
          <p:nvPr>
            <p:ph type="ctrTitle"/>
          </p:nvPr>
        </p:nvSpPr>
        <p:spPr/>
        <p:txBody>
          <a:bodyPr>
            <a:normAutofit fontScale="90000"/>
          </a:bodyPr>
          <a:lstStyle/>
          <a:p>
            <a:r>
              <a:rPr lang="en-US" b="1" dirty="0"/>
              <a:t>PROFESSIONAL CAREER DEVELOPMENT</a:t>
            </a:r>
            <a:br>
              <a:rPr lang="en-US" dirty="0"/>
            </a:br>
            <a:endParaRPr lang="en-GB" dirty="0"/>
          </a:p>
        </p:txBody>
      </p:sp>
      <p:sp>
        <p:nvSpPr>
          <p:cNvPr id="3" name="Subtitle 2">
            <a:extLst>
              <a:ext uri="{FF2B5EF4-FFF2-40B4-BE49-F238E27FC236}">
                <a16:creationId xmlns:a16="http://schemas.microsoft.com/office/drawing/2014/main" id="{AAAA36A9-5974-4113-B4BA-1035B3F198B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97183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C07ED-E545-470F-90FA-CB68278CC533}"/>
              </a:ext>
            </a:extLst>
          </p:cNvPr>
          <p:cNvSpPr>
            <a:spLocks noGrp="1"/>
          </p:cNvSpPr>
          <p:nvPr>
            <p:ph type="title"/>
          </p:nvPr>
        </p:nvSpPr>
        <p:spPr/>
        <p:txBody>
          <a:bodyPr/>
          <a:lstStyle/>
          <a:p>
            <a:r>
              <a:rPr lang="en-US"/>
              <a:t>Introduction </a:t>
            </a:r>
            <a:br>
              <a:rPr lang="en-US"/>
            </a:br>
            <a:endParaRPr lang="en-GB"/>
          </a:p>
        </p:txBody>
      </p:sp>
      <p:sp>
        <p:nvSpPr>
          <p:cNvPr id="12" name="Content Placeholder 11">
            <a:extLst>
              <a:ext uri="{FF2B5EF4-FFF2-40B4-BE49-F238E27FC236}">
                <a16:creationId xmlns:a16="http://schemas.microsoft.com/office/drawing/2014/main" id="{B28234D5-A1ED-46AF-957B-62B3998269E9}"/>
              </a:ext>
            </a:extLst>
          </p:cNvPr>
          <p:cNvSpPr>
            <a:spLocks noGrp="1"/>
          </p:cNvSpPr>
          <p:nvPr>
            <p:ph idx="1"/>
          </p:nvPr>
        </p:nvSpPr>
        <p:spPr/>
        <p:txBody>
          <a:bodyPr/>
          <a:lstStyle/>
          <a:p>
            <a:pPr lvl="0">
              <a:lnSpc>
                <a:spcPct val="100000"/>
              </a:lnSpc>
            </a:pPr>
            <a:r>
              <a:rPr lang="en-US" dirty="0"/>
              <a:t>Though there are exceptions in that also where after completion of the course many students do not like to appear for an interview. </a:t>
            </a:r>
          </a:p>
          <a:p>
            <a:pPr lvl="0">
              <a:lnSpc>
                <a:spcPct val="100000"/>
              </a:lnSpc>
            </a:pPr>
            <a:r>
              <a:rPr lang="en-US"/>
              <a:t>In my case, I choose my professional career as an animation designer. In this course, several animation techniques were taught.</a:t>
            </a:r>
          </a:p>
          <a:p>
            <a:pPr lvl="0">
              <a:lnSpc>
                <a:spcPct val="100000"/>
              </a:lnSpc>
            </a:pPr>
            <a:r>
              <a:rPr lang="en-US" dirty="0"/>
              <a:t>The purpose of this ppt is to develop a personal development plan. </a:t>
            </a:r>
          </a:p>
        </p:txBody>
      </p:sp>
    </p:spTree>
    <p:extLst>
      <p:ext uri="{BB962C8B-B14F-4D97-AF65-F5344CB8AC3E}">
        <p14:creationId xmlns:p14="http://schemas.microsoft.com/office/powerpoint/2010/main" val="3619928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FBD9F-30B1-4625-81EB-B46894334314}"/>
              </a:ext>
            </a:extLst>
          </p:cNvPr>
          <p:cNvSpPr>
            <a:spLocks noGrp="1"/>
          </p:cNvSpPr>
          <p:nvPr>
            <p:ph type="title"/>
          </p:nvPr>
        </p:nvSpPr>
        <p:spPr>
          <a:xfrm>
            <a:off x="1382686" y="274219"/>
            <a:ext cx="8715471" cy="958234"/>
          </a:xfrm>
        </p:spPr>
        <p:txBody>
          <a:bodyPr>
            <a:normAutofit fontScale="90000"/>
          </a:bodyPr>
          <a:lstStyle/>
          <a:p>
            <a:pPr algn="r"/>
            <a:r>
              <a:rPr lang="en-US" sz="4400" b="1" dirty="0"/>
              <a:t>Reflection of the Interview</a:t>
            </a:r>
            <a:br>
              <a:rPr lang="en-US" sz="4400" b="1" dirty="0"/>
            </a:br>
            <a:endParaRPr lang="en-GB" sz="4400" dirty="0"/>
          </a:p>
        </p:txBody>
      </p:sp>
      <p:sp>
        <p:nvSpPr>
          <p:cNvPr id="3" name="Content Placeholder 2">
            <a:extLst>
              <a:ext uri="{FF2B5EF4-FFF2-40B4-BE49-F238E27FC236}">
                <a16:creationId xmlns:a16="http://schemas.microsoft.com/office/drawing/2014/main" id="{83020C08-D564-4278-8FA0-F04FEFF61BBD}"/>
              </a:ext>
            </a:extLst>
          </p:cNvPr>
          <p:cNvSpPr>
            <a:spLocks noGrp="1"/>
          </p:cNvSpPr>
          <p:nvPr>
            <p:ph idx="1"/>
          </p:nvPr>
        </p:nvSpPr>
        <p:spPr>
          <a:xfrm>
            <a:off x="732182" y="2024407"/>
            <a:ext cx="10515600" cy="4351338"/>
          </a:xfrm>
        </p:spPr>
        <p:txBody>
          <a:bodyPr>
            <a:normAutofit fontScale="92500" lnSpcReduction="10000"/>
          </a:bodyPr>
          <a:lstStyle/>
          <a:p>
            <a:pPr lvl="0"/>
            <a:r>
              <a:rPr lang="en-US" dirty="0"/>
              <a:t>In my case, I was sent to three globally reputed companies in the animation industry for interview appearances which are Double negative, Toon city, and Encore Hollywood. </a:t>
            </a:r>
          </a:p>
          <a:p>
            <a:pPr lvl="0"/>
            <a:r>
              <a:rPr lang="en-US" dirty="0"/>
              <a:t>In the process of interview, the interviewer of different companies mentioned their legislative section thoroughly to every interviewee in person. </a:t>
            </a:r>
          </a:p>
          <a:p>
            <a:pPr lvl="0"/>
            <a:r>
              <a:rPr lang="en-US" dirty="0"/>
              <a:t>In the process of Interview, all the employees had to provide their ID cards Xerox copy, a passport size picture, and their bank details. </a:t>
            </a:r>
          </a:p>
          <a:p>
            <a:pPr lvl="0"/>
            <a:r>
              <a:rPr lang="en-US" dirty="0"/>
              <a:t>The companies assured their interviewees that once they become the employee of the company, the safety from home to office and office to home will be delicately provided by the companies operating teams. </a:t>
            </a:r>
          </a:p>
        </p:txBody>
      </p:sp>
    </p:spTree>
    <p:extLst>
      <p:ext uri="{BB962C8B-B14F-4D97-AF65-F5344CB8AC3E}">
        <p14:creationId xmlns:p14="http://schemas.microsoft.com/office/powerpoint/2010/main" val="28302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64EB-5CF2-41B7-B36A-E3B6EA977833}"/>
              </a:ext>
            </a:extLst>
          </p:cNvPr>
          <p:cNvSpPr>
            <a:spLocks noGrp="1"/>
          </p:cNvSpPr>
          <p:nvPr>
            <p:ph type="title"/>
          </p:nvPr>
        </p:nvSpPr>
        <p:spPr>
          <a:xfrm>
            <a:off x="278296" y="141696"/>
            <a:ext cx="9183756" cy="1329295"/>
          </a:xfrm>
        </p:spPr>
        <p:txBody>
          <a:bodyPr>
            <a:normAutofit/>
          </a:bodyPr>
          <a:lstStyle/>
          <a:p>
            <a:pPr algn="r"/>
            <a:r>
              <a:rPr lang="en-US" sz="4400" b="1" dirty="0"/>
              <a:t>Personal reflection </a:t>
            </a:r>
            <a:br>
              <a:rPr lang="en-US" sz="4400" b="1" dirty="0"/>
            </a:br>
            <a:endParaRPr lang="en-GB" sz="4400" dirty="0"/>
          </a:p>
        </p:txBody>
      </p:sp>
      <p:sp>
        <p:nvSpPr>
          <p:cNvPr id="3" name="Content Placeholder 2">
            <a:extLst>
              <a:ext uri="{FF2B5EF4-FFF2-40B4-BE49-F238E27FC236}">
                <a16:creationId xmlns:a16="http://schemas.microsoft.com/office/drawing/2014/main" id="{4485BFDD-71D3-452E-BE32-ABE84BD3D1CB}"/>
              </a:ext>
            </a:extLst>
          </p:cNvPr>
          <p:cNvSpPr>
            <a:spLocks noGrp="1"/>
          </p:cNvSpPr>
          <p:nvPr>
            <p:ph idx="1"/>
          </p:nvPr>
        </p:nvSpPr>
        <p:spPr/>
        <p:txBody>
          <a:bodyPr/>
          <a:lstStyle/>
          <a:p>
            <a:pPr lvl="0">
              <a:lnSpc>
                <a:spcPct val="100000"/>
              </a:lnSpc>
            </a:pPr>
            <a:r>
              <a:rPr lang="en-US" dirty="0"/>
              <a:t>At the starting point, I was a bit agitated but thankfully the persons were pleasant who took my interview. </a:t>
            </a:r>
          </a:p>
          <a:p>
            <a:pPr lvl="0">
              <a:lnSpc>
                <a:spcPct val="100000"/>
              </a:lnSpc>
            </a:pPr>
            <a:r>
              <a:rPr lang="en-US" dirty="0"/>
              <a:t>I think they wanted to calculate my interchange with the important team members and also to see how I adjust to the existing traditions of the company. </a:t>
            </a:r>
          </a:p>
          <a:p>
            <a:pPr lvl="0">
              <a:lnSpc>
                <a:spcPct val="100000"/>
              </a:lnSpc>
            </a:pPr>
            <a:r>
              <a:rPr lang="en-US" dirty="0"/>
              <a:t>The managers assigned to hire me also presented me to my assistant to attend my phone calls to make an idea of how I would interact with the team of the company. </a:t>
            </a:r>
          </a:p>
        </p:txBody>
      </p:sp>
    </p:spTree>
    <p:extLst>
      <p:ext uri="{BB962C8B-B14F-4D97-AF65-F5344CB8AC3E}">
        <p14:creationId xmlns:p14="http://schemas.microsoft.com/office/powerpoint/2010/main" val="2673279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803D1-17C5-431B-A33A-D8C7ABF17D71}"/>
              </a:ext>
            </a:extLst>
          </p:cNvPr>
          <p:cNvSpPr>
            <a:spLocks noGrp="1"/>
          </p:cNvSpPr>
          <p:nvPr>
            <p:ph type="title"/>
          </p:nvPr>
        </p:nvSpPr>
        <p:spPr/>
        <p:txBody>
          <a:bodyPr>
            <a:normAutofit/>
          </a:bodyPr>
          <a:lstStyle/>
          <a:p>
            <a:r>
              <a:rPr lang="en-US" b="1" dirty="0"/>
              <a:t>Personal strengths and weaknesses </a:t>
            </a:r>
            <a:br>
              <a:rPr lang="en-US" b="1" dirty="0"/>
            </a:br>
            <a:endParaRPr lang="en-GB" dirty="0"/>
          </a:p>
        </p:txBody>
      </p:sp>
      <p:sp>
        <p:nvSpPr>
          <p:cNvPr id="3" name="Content Placeholder 2">
            <a:extLst>
              <a:ext uri="{FF2B5EF4-FFF2-40B4-BE49-F238E27FC236}">
                <a16:creationId xmlns:a16="http://schemas.microsoft.com/office/drawing/2014/main" id="{014C9BD6-3D9E-41CD-BD65-C1E333CC2D71}"/>
              </a:ext>
            </a:extLst>
          </p:cNvPr>
          <p:cNvSpPr>
            <a:spLocks noGrp="1"/>
          </p:cNvSpPr>
          <p:nvPr>
            <p:ph idx="1"/>
          </p:nvPr>
        </p:nvSpPr>
        <p:spPr/>
        <p:txBody>
          <a:bodyPr/>
          <a:lstStyle/>
          <a:p>
            <a:pPr lvl="0"/>
            <a:r>
              <a:rPr lang="en-US"/>
              <a:t>As I worked multiple times at my training institute of mine on </a:t>
            </a:r>
            <a:r>
              <a:rPr lang="en-US" b="1"/>
              <a:t>graphicacy</a:t>
            </a:r>
            <a:r>
              <a:rPr lang="en-US"/>
              <a:t>,</a:t>
            </a:r>
            <a:r>
              <a:rPr lang="en-US" b="1"/>
              <a:t> </a:t>
            </a:r>
            <a:r>
              <a:rPr lang="en-US"/>
              <a:t>I mentioned this strength at the time of my interview.</a:t>
            </a:r>
          </a:p>
          <a:p>
            <a:pPr lvl="0"/>
            <a:r>
              <a:rPr lang="en-US" dirty="0"/>
              <a:t>While telling my weaknesses to the interviewers I didn't hesitate and told them that I have a </a:t>
            </a:r>
            <a:r>
              <a:rPr lang="en-US" b="1" dirty="0"/>
              <a:t>problem with procrastination</a:t>
            </a:r>
            <a:r>
              <a:rPr lang="en-US" dirty="0"/>
              <a:t>.  </a:t>
            </a:r>
          </a:p>
        </p:txBody>
      </p:sp>
    </p:spTree>
    <p:extLst>
      <p:ext uri="{BB962C8B-B14F-4D97-AF65-F5344CB8AC3E}">
        <p14:creationId xmlns:p14="http://schemas.microsoft.com/office/powerpoint/2010/main" val="2025180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C2C4-F890-404F-AE2A-E7E192A8F5E1}"/>
              </a:ext>
            </a:extLst>
          </p:cNvPr>
          <p:cNvSpPr>
            <a:spLocks noGrp="1"/>
          </p:cNvSpPr>
          <p:nvPr>
            <p:ph type="title"/>
          </p:nvPr>
        </p:nvSpPr>
        <p:spPr/>
        <p:txBody>
          <a:bodyPr>
            <a:normAutofit/>
          </a:bodyPr>
          <a:lstStyle/>
          <a:p>
            <a:r>
              <a:rPr lang="en-US" b="1" dirty="0"/>
              <a:t>Employment Goals </a:t>
            </a:r>
            <a:br>
              <a:rPr lang="en-US" b="1" dirty="0"/>
            </a:br>
            <a:endParaRPr lang="en-GB" dirty="0"/>
          </a:p>
        </p:txBody>
      </p:sp>
      <p:sp>
        <p:nvSpPr>
          <p:cNvPr id="3" name="Content Placeholder 2">
            <a:extLst>
              <a:ext uri="{FF2B5EF4-FFF2-40B4-BE49-F238E27FC236}">
                <a16:creationId xmlns:a16="http://schemas.microsoft.com/office/drawing/2014/main" id="{8C60A61A-6D8F-4892-BBF7-7669FD3D4615}"/>
              </a:ext>
            </a:extLst>
          </p:cNvPr>
          <p:cNvSpPr>
            <a:spLocks noGrp="1"/>
          </p:cNvSpPr>
          <p:nvPr>
            <p:ph idx="1"/>
          </p:nvPr>
        </p:nvSpPr>
        <p:spPr/>
        <p:txBody>
          <a:bodyPr/>
          <a:lstStyle/>
          <a:p>
            <a:pPr lvl="0"/>
            <a:r>
              <a:rPr lang="en-US"/>
              <a:t>Therefore, after getting employed, I would love to learn various new things in graphic designing.</a:t>
            </a:r>
          </a:p>
          <a:p>
            <a:pPr lvl="0"/>
            <a:r>
              <a:rPr lang="en-US"/>
              <a:t>I would also like to learn animation designing which will increase my career growth within the company. </a:t>
            </a:r>
          </a:p>
        </p:txBody>
      </p:sp>
    </p:spTree>
    <p:extLst>
      <p:ext uri="{BB962C8B-B14F-4D97-AF65-F5344CB8AC3E}">
        <p14:creationId xmlns:p14="http://schemas.microsoft.com/office/powerpoint/2010/main" val="2155525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268C-7198-440F-BA62-B6504D3EF667}"/>
              </a:ext>
            </a:extLst>
          </p:cNvPr>
          <p:cNvSpPr>
            <a:spLocks noGrp="1"/>
          </p:cNvSpPr>
          <p:nvPr>
            <p:ph type="title"/>
          </p:nvPr>
        </p:nvSpPr>
        <p:spPr/>
        <p:txBody>
          <a:bodyPr>
            <a:normAutofit/>
          </a:bodyPr>
          <a:lstStyle/>
          <a:p>
            <a:r>
              <a:rPr lang="en-US" b="1" dirty="0"/>
              <a:t>Personal development plan </a:t>
            </a:r>
            <a:br>
              <a:rPr lang="en-US" b="1" dirty="0"/>
            </a:br>
            <a:endParaRPr lang="en-GB" dirty="0"/>
          </a:p>
        </p:txBody>
      </p:sp>
      <p:sp>
        <p:nvSpPr>
          <p:cNvPr id="3" name="Content Placeholder 2">
            <a:extLst>
              <a:ext uri="{FF2B5EF4-FFF2-40B4-BE49-F238E27FC236}">
                <a16:creationId xmlns:a16="http://schemas.microsoft.com/office/drawing/2014/main" id="{3A8FA8F8-CCE8-407A-B3C8-4D543871291D}"/>
              </a:ext>
            </a:extLst>
          </p:cNvPr>
          <p:cNvSpPr>
            <a:spLocks noGrp="1"/>
          </p:cNvSpPr>
          <p:nvPr>
            <p:ph idx="1"/>
          </p:nvPr>
        </p:nvSpPr>
        <p:spPr/>
        <p:txBody>
          <a:bodyPr/>
          <a:lstStyle/>
          <a:p>
            <a:pPr lvl="0"/>
            <a:r>
              <a:rPr lang="en-US" b="1"/>
              <a:t>Self Criticism- one month</a:t>
            </a:r>
            <a:endParaRPr lang="en-US"/>
          </a:p>
          <a:p>
            <a:pPr lvl="0"/>
            <a:r>
              <a:rPr lang="en-US" b="1"/>
              <a:t>Shyness- three months</a:t>
            </a:r>
            <a:endParaRPr lang="en-US"/>
          </a:p>
          <a:p>
            <a:pPr lvl="0"/>
            <a:r>
              <a:rPr lang="en-US" b="1"/>
              <a:t>Procrastination- one month</a:t>
            </a:r>
            <a:endParaRPr lang="en-US"/>
          </a:p>
          <a:p>
            <a:pPr lvl="0"/>
            <a:r>
              <a:rPr lang="en-US" b="1"/>
              <a:t>Content Development- two months</a:t>
            </a:r>
            <a:endParaRPr lang="en-US"/>
          </a:p>
          <a:p>
            <a:pPr lvl="0"/>
            <a:r>
              <a:rPr lang="en-US" b="1" dirty="0"/>
              <a:t>Anxiety in </a:t>
            </a:r>
            <a:r>
              <a:rPr lang="en-US" b="1" dirty="0" err="1"/>
              <a:t>Maths</a:t>
            </a:r>
            <a:r>
              <a:rPr lang="en-US" b="1" dirty="0"/>
              <a:t>- six months</a:t>
            </a:r>
            <a:endParaRPr lang="en-US" dirty="0"/>
          </a:p>
        </p:txBody>
      </p:sp>
    </p:spTree>
    <p:extLst>
      <p:ext uri="{BB962C8B-B14F-4D97-AF65-F5344CB8AC3E}">
        <p14:creationId xmlns:p14="http://schemas.microsoft.com/office/powerpoint/2010/main" val="4266721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B1449-FEA0-427F-BE76-4F1DC9AC3EDE}"/>
              </a:ext>
            </a:extLst>
          </p:cNvPr>
          <p:cNvSpPr>
            <a:spLocks noGrp="1"/>
          </p:cNvSpPr>
          <p:nvPr>
            <p:ph type="title"/>
          </p:nvPr>
        </p:nvSpPr>
        <p:spPr/>
        <p:txBody>
          <a:bodyPr>
            <a:normAutofit/>
          </a:bodyPr>
          <a:lstStyle/>
          <a:p>
            <a:r>
              <a:rPr lang="en-US" b="1"/>
              <a:t>Conclusion </a:t>
            </a:r>
            <a:br>
              <a:rPr lang="en-US" b="1"/>
            </a:br>
            <a:endParaRPr lang="en-GB" dirty="0"/>
          </a:p>
        </p:txBody>
      </p:sp>
      <p:sp>
        <p:nvSpPr>
          <p:cNvPr id="3" name="Content Placeholder 2">
            <a:extLst>
              <a:ext uri="{FF2B5EF4-FFF2-40B4-BE49-F238E27FC236}">
                <a16:creationId xmlns:a16="http://schemas.microsoft.com/office/drawing/2014/main" id="{2CB74902-0CA1-49C5-9F8C-55DBF092A101}"/>
              </a:ext>
            </a:extLst>
          </p:cNvPr>
          <p:cNvSpPr>
            <a:spLocks noGrp="1"/>
          </p:cNvSpPr>
          <p:nvPr>
            <p:ph idx="1"/>
          </p:nvPr>
        </p:nvSpPr>
        <p:spPr/>
        <p:txBody>
          <a:bodyPr/>
          <a:lstStyle/>
          <a:p>
            <a:pPr lvl="0"/>
            <a:r>
              <a:rPr lang="en-US"/>
              <a:t>In the conclusive statement, I state that the company is very strict in following their rules and regulations. </a:t>
            </a:r>
          </a:p>
          <a:p>
            <a:pPr lvl="0"/>
            <a:r>
              <a:rPr lang="en-US" dirty="0"/>
              <a:t>The administrative departments of Double Negative, Toon City, and Encore Hollywood have respective legal systems to tackle any offense caused by an employee will be severely punished and they will also maintain the privacy of the candidates for interview. </a:t>
            </a:r>
          </a:p>
        </p:txBody>
      </p:sp>
    </p:spTree>
    <p:extLst>
      <p:ext uri="{BB962C8B-B14F-4D97-AF65-F5344CB8AC3E}">
        <p14:creationId xmlns:p14="http://schemas.microsoft.com/office/powerpoint/2010/main" val="1847244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DC9A-142C-4217-8151-1D535AC9D8B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0906683-CCFD-4EC8-BA18-DEB5A2823545}"/>
              </a:ext>
            </a:extLst>
          </p:cNvPr>
          <p:cNvSpPr>
            <a:spLocks noGrp="1"/>
          </p:cNvSpPr>
          <p:nvPr>
            <p:ph idx="1"/>
          </p:nvPr>
        </p:nvSpPr>
        <p:spPr/>
        <p:txBody>
          <a:bodyPr>
            <a:normAutofit fontScale="70000" lnSpcReduction="20000"/>
          </a:bodyPr>
          <a:lstStyle/>
          <a:p>
            <a:r>
              <a:rPr lang="en-US" dirty="0" err="1"/>
              <a:t>Amadasi</a:t>
            </a:r>
            <a:r>
              <a:rPr lang="en-US" dirty="0"/>
              <a:t>, S. and Holliday, A., 2018. ‘I already have a </a:t>
            </a:r>
            <a:r>
              <a:rPr lang="en-US" dirty="0" err="1"/>
              <a:t>culture.’Negotiating</a:t>
            </a:r>
            <a:r>
              <a:rPr lang="en-US" dirty="0"/>
              <a:t> competing grand and personal narratives in interview conversations with new study abroad arrivals. </a:t>
            </a:r>
            <a:r>
              <a:rPr lang="en-US" i="1" dirty="0"/>
              <a:t>Language and Intercultural Communication</a:t>
            </a:r>
            <a:r>
              <a:rPr lang="en-US" dirty="0"/>
              <a:t>, </a:t>
            </a:r>
            <a:r>
              <a:rPr lang="en-US" i="1" dirty="0"/>
              <a:t>18</a:t>
            </a:r>
            <a:r>
              <a:rPr lang="en-US" dirty="0"/>
              <a:t>(2), pp.241-256.</a:t>
            </a:r>
          </a:p>
          <a:p>
            <a:r>
              <a:rPr lang="en-US" dirty="0"/>
              <a:t>Armstrong, M.E., Jones, K.S. and </a:t>
            </a:r>
            <a:r>
              <a:rPr lang="en-US" dirty="0" err="1"/>
              <a:t>Namin</a:t>
            </a:r>
            <a:r>
              <a:rPr lang="en-US" dirty="0"/>
              <a:t>, A.S., 2017, September. Framework for developing a brief interview to understand cyber defense work: An experience report. In </a:t>
            </a:r>
            <a:r>
              <a:rPr lang="en-US" i="1" dirty="0"/>
              <a:t>Proceedings of the Human Factors and Ergonomics Society Annual Meeting</a:t>
            </a:r>
            <a:r>
              <a:rPr lang="en-US" dirty="0"/>
              <a:t> (Vol. 61, No. 1, pp. 1318-1322). Sage CA: Los Angeles, CA: SAGE Publications.</a:t>
            </a:r>
          </a:p>
          <a:p>
            <a:r>
              <a:rPr lang="en-US" dirty="0"/>
              <a:t>Crawford, S.B., Monks, S.M. and Wells, R.N., 2018. Virtual reality as an interview technique in evaluation of emergency medicine applicants. </a:t>
            </a:r>
            <a:r>
              <a:rPr lang="en-US" i="1" dirty="0"/>
              <a:t>AEM education and training</a:t>
            </a:r>
            <a:r>
              <a:rPr lang="en-US" dirty="0"/>
              <a:t>, </a:t>
            </a:r>
            <a:r>
              <a:rPr lang="en-US" i="1" dirty="0"/>
              <a:t>2</a:t>
            </a:r>
            <a:r>
              <a:rPr lang="en-US" dirty="0"/>
              <a:t>(4), pp.328-333.</a:t>
            </a:r>
          </a:p>
          <a:p>
            <a:r>
              <a:rPr lang="en-US" dirty="0" err="1"/>
              <a:t>Kruizinga</a:t>
            </a:r>
            <a:r>
              <a:rPr lang="en-US" dirty="0"/>
              <a:t>, R., Jafari, N., Scherer-</a:t>
            </a:r>
            <a:r>
              <a:rPr lang="en-US" dirty="0" err="1"/>
              <a:t>Rath</a:t>
            </a:r>
            <a:r>
              <a:rPr lang="en-US" dirty="0"/>
              <a:t>, M., </a:t>
            </a:r>
            <a:r>
              <a:rPr lang="en-US" dirty="0" err="1"/>
              <a:t>Schilderman</a:t>
            </a:r>
            <a:r>
              <a:rPr lang="en-US" dirty="0"/>
              <a:t>, H., </a:t>
            </a:r>
            <a:r>
              <a:rPr lang="en-US" dirty="0" err="1"/>
              <a:t>Bires</a:t>
            </a:r>
            <a:r>
              <a:rPr lang="en-US" dirty="0"/>
              <a:t>, J., </a:t>
            </a:r>
            <a:r>
              <a:rPr lang="en-US" dirty="0" err="1"/>
              <a:t>Puchalski</a:t>
            </a:r>
            <a:r>
              <a:rPr lang="en-US" dirty="0"/>
              <a:t>, C. and van </a:t>
            </a:r>
            <a:r>
              <a:rPr lang="en-US" dirty="0" err="1"/>
              <a:t>Laarhoven</a:t>
            </a:r>
            <a:r>
              <a:rPr lang="en-US" dirty="0"/>
              <a:t>, H., 2018. Relating to the experience of contingency in patients with advanced cancer: an interview study in US patients. </a:t>
            </a:r>
            <a:r>
              <a:rPr lang="en-US" i="1" dirty="0"/>
              <a:t>Journal of pain and symptom management</a:t>
            </a:r>
            <a:r>
              <a:rPr lang="en-US" dirty="0"/>
              <a:t>, </a:t>
            </a:r>
            <a:r>
              <a:rPr lang="en-US" i="1" dirty="0"/>
              <a:t>55</a:t>
            </a:r>
            <a:r>
              <a:rPr lang="en-US" dirty="0"/>
              <a:t>(3), pp.913-921.</a:t>
            </a:r>
          </a:p>
          <a:p>
            <a:r>
              <a:rPr lang="en-US" dirty="0" err="1"/>
              <a:t>Kwasnicka</a:t>
            </a:r>
            <a:r>
              <a:rPr lang="en-US" dirty="0"/>
              <a:t>, D., Dombrowski, S.U., White, M. and </a:t>
            </a:r>
            <a:r>
              <a:rPr lang="en-US" dirty="0" err="1"/>
              <a:t>Sniehotta</a:t>
            </a:r>
            <a:r>
              <a:rPr lang="en-US" dirty="0"/>
              <a:t>, F.F., 2019. ‘It’s not a diet, </a:t>
            </a:r>
            <a:r>
              <a:rPr lang="en-US" dirty="0" err="1"/>
              <a:t>it’sa</a:t>
            </a:r>
            <a:r>
              <a:rPr lang="en-US" dirty="0"/>
              <a:t> lifestyle’: a longitudinal, data-prompted interview study of weight loss maintenance. </a:t>
            </a:r>
            <a:r>
              <a:rPr lang="en-US" i="1" dirty="0"/>
              <a:t>Psychology &amp; Health</a:t>
            </a:r>
            <a:r>
              <a:rPr lang="en-US" dirty="0"/>
              <a:t>, </a:t>
            </a:r>
            <a:r>
              <a:rPr lang="en-US" i="1" dirty="0"/>
              <a:t>34</a:t>
            </a:r>
            <a:r>
              <a:rPr lang="en-US" dirty="0"/>
              <a:t>(8), pp.963-982.</a:t>
            </a:r>
          </a:p>
          <a:p>
            <a:endParaRPr lang="en-GB" dirty="0"/>
          </a:p>
        </p:txBody>
      </p:sp>
    </p:spTree>
    <p:extLst>
      <p:ext uri="{BB962C8B-B14F-4D97-AF65-F5344CB8AC3E}">
        <p14:creationId xmlns:p14="http://schemas.microsoft.com/office/powerpoint/2010/main" val="7212984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732</Words>
  <Application>Microsoft Office PowerPoint</Application>
  <PresentationFormat>Widescreen</PresentationFormat>
  <Paragraphs>35</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PROFESSIONAL CAREER DEVELOPMENT </vt:lpstr>
      <vt:lpstr>Introduction  </vt:lpstr>
      <vt:lpstr>Reflection of the Interview </vt:lpstr>
      <vt:lpstr>Personal reflection  </vt:lpstr>
      <vt:lpstr>Personal strengths and weaknesses  </vt:lpstr>
      <vt:lpstr>Employment Goals  </vt:lpstr>
      <vt:lpstr>Personal development plan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 </dc:title>
  <dc:creator/>
  <cp:lastModifiedBy>Unknown User</cp:lastModifiedBy>
  <cp:revision>11</cp:revision>
  <dcterms:created xsi:type="dcterms:W3CDTF">2020-08-18T17:02:27Z</dcterms:created>
  <dcterms:modified xsi:type="dcterms:W3CDTF">2020-08-30T20:59:44Z</dcterms:modified>
</cp:coreProperties>
</file>