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bookmarkIdSeed="3">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30" d="100"/>
          <a:sy n="30" d="100"/>
        </p:scale>
        <p:origin x="1404" y="12"/>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7/22/2026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7/22/2026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7/22/2026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7/22/2026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7/22/2026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7/22/2026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7/22/2026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7/22/2026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7/22/2026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7/22/2026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7/22/2026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7/22/2026</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image" Target="../media/image10.png"/><Relationship Id="rId3" Type="http://schemas.openxmlformats.org/officeDocument/2006/relationships/image" Target="../media/image2.png"/><Relationship Id="rId7" Type="http://schemas.openxmlformats.org/officeDocument/2006/relationships/image" Target="../media/image4.png"/><Relationship Id="rId12" Type="http://schemas.openxmlformats.org/officeDocument/2006/relationships/image" Target="../media/image9.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3.png"/><Relationship Id="rId11" Type="http://schemas.openxmlformats.org/officeDocument/2006/relationships/image" Target="../media/image8.png"/><Relationship Id="rId5" Type="http://schemas.openxmlformats.org/officeDocument/2006/relationships/hyperlink" Target="https://colinpurrington.com/2013/03/poster-page-revisions/?utm_source=chatgpt.com" TargetMode="External"/><Relationship Id="rId10" Type="http://schemas.openxmlformats.org/officeDocument/2006/relationships/image" Target="../media/image7.png"/><Relationship Id="rId4" Type="http://schemas.openxmlformats.org/officeDocument/2006/relationships/hyperlink" Target="https://www.makula.io/learning-center/what-is-reliability-centered-maintenance" TargetMode="External"/><Relationship Id="rId9"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Reliability and Optimization of Critical Spares Parts Within The Defence Manufacturing Sector</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Adam Willstead</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Andrew Thorne </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b="1" dirty="0">
                <a:solidFill>
                  <a:srgbClr val="002060"/>
                </a:solidFill>
                <a:latin typeface="Calibri" charset="0"/>
                <a:ea typeface="Calibri" charset="0"/>
                <a:cs typeface="Calibri" charset="0"/>
              </a:rPr>
              <a:t>University of Wales Trinity Saint David (Swansea)</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BA6ME Mechanical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72046" y="5616315"/>
            <a:ext cx="6415087" cy="13584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r>
              <a:rPr lang="en-GB" sz="2800" dirty="0"/>
              <a:t>In the defence sector, effective spare parts management is essential to maintain operational readiness and minimise production downtime. Manufacturing operations rely on high-value, long lead-time, and often repairable components, making shortages costly while excessive inventory increases capital expenditure.</a:t>
            </a:r>
          </a:p>
          <a:p>
            <a:r>
              <a:rPr lang="en-GB" sz="2800" dirty="0"/>
              <a:t>Traditional inventory management  overlooks equipment reliability, maintenance strategies such as Reliability-Centred Maintenance (RCM), and component obsolescence. This project addresses these challenges through a case study of Building Z, where obsolete parts and equipment downtime have reduced production. The study aims to develop an optimised spare parts strategy, initially focusing on three critical assets where obsolete components present the greatest risk to production continuity.</a:t>
            </a:r>
          </a:p>
          <a:p>
            <a:pPr>
              <a:spcBef>
                <a:spcPct val="50000"/>
              </a:spcBef>
            </a:pPr>
            <a:endParaRPr lang="en-US" altLang="en-US" sz="2800" dirty="0"/>
          </a:p>
          <a:p>
            <a:pPr>
              <a:spcBef>
                <a:spcPct val="50000"/>
              </a:spcBef>
            </a:pPr>
            <a:endParaRPr lang="en-US" altLang="en-US" sz="2800" dirty="0"/>
          </a:p>
        </p:txBody>
      </p:sp>
      <p:sp>
        <p:nvSpPr>
          <p:cNvPr id="12" name="Text Box 8"/>
          <p:cNvSpPr txBox="1">
            <a:spLocks noChangeArrowheads="1"/>
          </p:cNvSpPr>
          <p:nvPr/>
        </p:nvSpPr>
        <p:spPr bwMode="auto">
          <a:xfrm>
            <a:off x="215170" y="17454376"/>
            <a:ext cx="6415087" cy="120947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3600" b="1" dirty="0"/>
              <a:t>Project Aims:</a:t>
            </a:r>
          </a:p>
          <a:p>
            <a:r>
              <a:rPr lang="en-GB" sz="2800" dirty="0"/>
              <a:t>The aim of this report was to improve reliability and optimize spares within Building Z to prove that overall building output/efficiency has increased by doing so. </a:t>
            </a:r>
          </a:p>
          <a:p>
            <a:endParaRPr lang="en-GB" dirty="0"/>
          </a:p>
          <a:p>
            <a:r>
              <a:rPr lang="en-GB" sz="3600" b="1" dirty="0"/>
              <a:t>Objectives: </a:t>
            </a:r>
            <a:endParaRPr lang="en-GB" sz="3600" dirty="0"/>
          </a:p>
          <a:p>
            <a:r>
              <a:rPr lang="en-GB" sz="2800" dirty="0"/>
              <a:t>Report covers development of a Reliability Centred Maintenance (RCM) model that integrates reliability and inventory optimization for critical spare parts in Building Z. </a:t>
            </a:r>
          </a:p>
          <a:p>
            <a:endParaRPr lang="en-GB" sz="2800" dirty="0"/>
          </a:p>
          <a:p>
            <a:r>
              <a:rPr lang="en-GB" sz="2800" dirty="0"/>
              <a:t>- Develop model. (RCM Form/Spares decision matrix)</a:t>
            </a:r>
          </a:p>
          <a:p>
            <a:pPr lvl="0"/>
            <a:r>
              <a:rPr lang="en-GB" sz="2800" dirty="0"/>
              <a:t>- Identify criteria/prioritization for “critical spare parts” and obsolete parts in Building Z. (RCM Form)</a:t>
            </a:r>
          </a:p>
          <a:p>
            <a:pPr lvl="0"/>
            <a:r>
              <a:rPr lang="en-GB" sz="2800" dirty="0"/>
              <a:t>- Site/maintenance department improvements. (stores inventory system)</a:t>
            </a:r>
          </a:p>
          <a:p>
            <a:pPr lvl="0"/>
            <a:r>
              <a:rPr lang="en-GB" sz="2800" dirty="0"/>
              <a:t>- Stocking parts/solving obsolete spare part issues within Building Z. (X3 Obsolete part issues rectified). </a:t>
            </a:r>
          </a:p>
          <a:p>
            <a:pPr>
              <a:spcBef>
                <a:spcPct val="40000"/>
              </a:spcBef>
            </a:pPr>
            <a:endParaRPr lang="en-AU" altLang="en-US" sz="2800" dirty="0"/>
          </a:p>
        </p:txBody>
      </p:sp>
      <p:sp>
        <p:nvSpPr>
          <p:cNvPr id="23" name="Text Box 11"/>
          <p:cNvSpPr txBox="1">
            <a:spLocks noChangeArrowheads="1"/>
          </p:cNvSpPr>
          <p:nvPr/>
        </p:nvSpPr>
        <p:spPr bwMode="auto">
          <a:xfrm>
            <a:off x="14687681" y="24775801"/>
            <a:ext cx="6415087" cy="39971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marL="0" indent="0">
              <a:spcBef>
                <a:spcPct val="50000"/>
              </a:spcBef>
            </a:pPr>
            <a:r>
              <a:rPr lang="en-GB" sz="1800" dirty="0"/>
              <a:t>Makula (n.d.) </a:t>
            </a:r>
            <a:r>
              <a:rPr lang="en-GB" sz="1800" i="1" dirty="0"/>
              <a:t>What is Reliability </a:t>
            </a:r>
            <a:r>
              <a:rPr lang="en-GB" sz="1800" i="1" dirty="0" err="1"/>
              <a:t>Centered</a:t>
            </a:r>
            <a:r>
              <a:rPr lang="en-GB" sz="1800" i="1" dirty="0"/>
              <a:t> Maintenance? RCM Methodology &amp; Process</a:t>
            </a:r>
            <a:r>
              <a:rPr lang="en-GB" sz="1800" dirty="0"/>
              <a:t>. Available at: </a:t>
            </a:r>
            <a:r>
              <a:rPr lang="en-GB" sz="1800" dirty="0">
                <a:hlinkClick r:id="rId4">
                  <a:extLst>
                    <a:ext uri="{A12FA001-AC4F-418D-AE19-62706E023703}">
                      <ahyp:hlinkClr xmlns:ahyp="http://schemas.microsoft.com/office/drawing/2018/hyperlinkcolor" val="tx"/>
                    </a:ext>
                  </a:extLst>
                </a:hlinkClick>
              </a:rPr>
              <a:t>https://www.makula.io/learning-center/what-is-reliability-centered-maintenance</a:t>
            </a:r>
            <a:endParaRPr lang="en-GB" sz="1800" dirty="0"/>
          </a:p>
          <a:p>
            <a:pPr marL="0" indent="0">
              <a:spcBef>
                <a:spcPct val="50000"/>
              </a:spcBef>
            </a:pPr>
            <a:r>
              <a:rPr lang="en-GB" sz="1800" dirty="0"/>
              <a:t>Moubray, J. (2001). </a:t>
            </a:r>
            <a:r>
              <a:rPr lang="en-GB" sz="1800" i="1" dirty="0"/>
              <a:t>Reliability-</a:t>
            </a:r>
            <a:r>
              <a:rPr lang="en-GB" sz="1800" i="1" dirty="0" err="1"/>
              <a:t>centered</a:t>
            </a:r>
            <a:r>
              <a:rPr lang="en-GB" sz="1800" i="1" dirty="0"/>
              <a:t> Maintenance.</a:t>
            </a:r>
            <a:r>
              <a:rPr lang="en-GB" sz="1800" dirty="0"/>
              <a:t> Industrial Press Inc.</a:t>
            </a:r>
          </a:p>
          <a:p>
            <a:pPr marL="0" indent="0">
              <a:spcBef>
                <a:spcPct val="50000"/>
              </a:spcBef>
            </a:pPr>
            <a:r>
              <a:rPr lang="en-GB" sz="1800" dirty="0"/>
              <a:t>Purrington, C. (2017) </a:t>
            </a:r>
            <a:r>
              <a:rPr lang="en-GB" sz="1800" i="1" dirty="0"/>
              <a:t>Designing conference posters</a:t>
            </a:r>
            <a:r>
              <a:rPr lang="en-GB" sz="1800" dirty="0"/>
              <a:t>. Available at: </a:t>
            </a:r>
            <a:r>
              <a:rPr lang="en-GB" sz="1800" dirty="0">
                <a:hlinkClick r:id="rId5">
                  <a:extLst>
                    <a:ext uri="{A12FA001-AC4F-418D-AE19-62706E023703}">
                      <ahyp:hlinkClr xmlns:ahyp="http://schemas.microsoft.com/office/drawing/2018/hyperlinkcolor" val="tx"/>
                    </a:ext>
                  </a:extLst>
                </a:hlinkClick>
              </a:rPr>
              <a:t>https://colinpurrington.com/tips/poster-design/</a:t>
            </a:r>
            <a:endParaRPr lang="en-US" altLang="en-US" sz="1800" dirty="0">
              <a:ea typeface="Arial" charset="0"/>
              <a:cs typeface="Arial" charset="0"/>
            </a:endParaRPr>
          </a:p>
        </p:txBody>
      </p:sp>
      <p:sp>
        <p:nvSpPr>
          <p:cNvPr id="30" name="Rectangle 29"/>
          <p:cNvSpPr>
            <a:spLocks noChangeArrowheads="1"/>
          </p:cNvSpPr>
          <p:nvPr/>
        </p:nvSpPr>
        <p:spPr bwMode="auto">
          <a:xfrm>
            <a:off x="14704210" y="18840038"/>
            <a:ext cx="6165190" cy="1329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1800" dirty="0">
                <a:latin typeface="Calibri" charset="0"/>
                <a:ea typeface="Calibri" charset="0"/>
                <a:cs typeface="Calibri" charset="0"/>
              </a:rPr>
              <a:t>Figure 7 – Building Production Data</a:t>
            </a: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5" name="TextBox 4"/>
          <p:cNvSpPr txBox="1"/>
          <p:nvPr/>
        </p:nvSpPr>
        <p:spPr>
          <a:xfrm>
            <a:off x="348597" y="2532558"/>
            <a:ext cx="2237294" cy="2554545"/>
          </a:xfrm>
          <a:prstGeom prst="rect">
            <a:avLst/>
          </a:prstGeom>
          <a:noFill/>
        </p:spPr>
        <p:txBody>
          <a:bodyPr wrap="square" rtlCol="0">
            <a:spAutoFit/>
          </a:bodyPr>
          <a:lstStyle/>
          <a:p>
            <a:pPr algn="ctr"/>
            <a:r>
              <a:rPr lang="en-US" sz="8000" b="1" dirty="0">
                <a:solidFill>
                  <a:schemeClr val="bg1"/>
                </a:solidFill>
              </a:rPr>
              <a:t>Your Pic</a:t>
            </a: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669238" y="29215872"/>
            <a:ext cx="8915399" cy="606961"/>
          </a:xfrm>
          <a:prstGeom prst="rect">
            <a:avLst/>
          </a:prstGeom>
          <a:noFill/>
        </p:spPr>
        <p:txBody>
          <a:bodyPr wrap="square" rtlCol="0">
            <a:spAutoFit/>
          </a:bodyPr>
          <a:lstStyle/>
          <a:p>
            <a:pPr>
              <a:lnSpc>
                <a:spcPct val="110000"/>
              </a:lnSpc>
              <a:spcBef>
                <a:spcPct val="0"/>
              </a:spcBef>
            </a:pPr>
            <a:r>
              <a:rPr lang="en-GB" altLang="en-US" sz="3200" b="1">
                <a:solidFill>
                  <a:srgbClr val="002060"/>
                </a:solidFill>
                <a:latin typeface="Calibri" charset="0"/>
                <a:ea typeface="Calibri" charset="0"/>
                <a:cs typeface="Calibri" charset="0"/>
              </a:rPr>
              <a:t>University of Wales Trinity Saint David (Swansea)</a:t>
            </a:r>
            <a:endParaRPr lang="en-GB" altLang="en-US" sz="3200" b="1" dirty="0">
              <a:solidFill>
                <a:srgbClr val="002060"/>
              </a:solidFill>
              <a:latin typeface="Calibri" charset="0"/>
              <a:ea typeface="Calibri" charset="0"/>
              <a:cs typeface="Calibri" charset="0"/>
            </a:endParaRPr>
          </a:p>
        </p:txBody>
      </p:sp>
      <p:sp>
        <p:nvSpPr>
          <p:cNvPr id="37" name="Rectangle 36"/>
          <p:cNvSpPr/>
          <p:nvPr/>
        </p:nvSpPr>
        <p:spPr>
          <a:xfrm>
            <a:off x="6746654" y="5866764"/>
            <a:ext cx="3057247"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Methodology</a:t>
            </a:r>
          </a:p>
        </p:txBody>
      </p:sp>
      <p:sp>
        <p:nvSpPr>
          <p:cNvPr id="38" name="Rectangle 37"/>
          <p:cNvSpPr/>
          <p:nvPr/>
        </p:nvSpPr>
        <p:spPr>
          <a:xfrm>
            <a:off x="14854414" y="13206556"/>
            <a:ext cx="4903907"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Results/Conclusions:</a:t>
            </a:r>
          </a:p>
        </p:txBody>
      </p:sp>
      <p:sp>
        <p:nvSpPr>
          <p:cNvPr id="34" name="TextBox 33">
            <a:extLst>
              <a:ext uri="{FF2B5EF4-FFF2-40B4-BE49-F238E27FC236}">
                <a16:creationId xmlns:a16="http://schemas.microsoft.com/office/drawing/2014/main" id="{DEA4025A-90C6-0134-1C12-0AE69A4DFBC6}"/>
              </a:ext>
            </a:extLst>
          </p:cNvPr>
          <p:cNvSpPr txBox="1"/>
          <p:nvPr/>
        </p:nvSpPr>
        <p:spPr>
          <a:xfrm>
            <a:off x="6776508" y="6513094"/>
            <a:ext cx="7712421" cy="24415145"/>
          </a:xfrm>
          <a:prstGeom prst="rect">
            <a:avLst/>
          </a:prstGeom>
          <a:noFill/>
        </p:spPr>
        <p:txBody>
          <a:bodyPr wrap="square" rtlCol="0">
            <a:spAutoFit/>
          </a:bodyPr>
          <a:lstStyle/>
          <a:p>
            <a:r>
              <a:rPr lang="en-GB" sz="2800" dirty="0"/>
              <a:t>RCM is a methodology to determine the most appropriate maintenance strategy for assets within a specific environment. Moubray (2001) defines RCM as </a:t>
            </a:r>
            <a:r>
              <a:rPr lang="en-GB" sz="2800" i="1" dirty="0"/>
              <a:t>"</a:t>
            </a:r>
            <a:r>
              <a:rPr lang="en-GB" sz="2800" dirty="0"/>
              <a:t>a process used to determine the maintenance requirements of any physical asset in its operating context.</a:t>
            </a:r>
            <a:r>
              <a:rPr lang="en-GB" sz="2800" i="1" dirty="0"/>
              <a:t>"</a:t>
            </a:r>
            <a:r>
              <a:rPr lang="en-GB" sz="2800" dirty="0"/>
              <a:t> Rather than applying maintenance strategies to all equipment, RCM evaluates each asset according to its function, failure characteristics and operational importance.</a:t>
            </a:r>
          </a:p>
          <a:p>
            <a:endParaRPr lang="en-GB" sz="2800" dirty="0"/>
          </a:p>
          <a:p>
            <a:endParaRPr lang="en-GB" sz="2800" dirty="0"/>
          </a:p>
          <a:p>
            <a:endParaRPr lang="en-GB" sz="2400" dirty="0"/>
          </a:p>
          <a:p>
            <a:endParaRPr lang="en-GB" sz="2800" dirty="0"/>
          </a:p>
          <a:p>
            <a:endParaRPr lang="en-GB" sz="2800" dirty="0"/>
          </a:p>
          <a:p>
            <a:endParaRPr lang="en-GB" sz="2800" dirty="0"/>
          </a:p>
          <a:p>
            <a:endParaRPr lang="en-GB" sz="2800" dirty="0"/>
          </a:p>
          <a:p>
            <a:endParaRPr lang="en-GB" sz="2800" dirty="0"/>
          </a:p>
          <a:p>
            <a:endParaRPr lang="en-GB" sz="2800" dirty="0"/>
          </a:p>
          <a:p>
            <a:r>
              <a:rPr lang="en-GB" sz="1800" i="1" dirty="0"/>
              <a:t>Figure 1 - RCM Process Improvements Chart (</a:t>
            </a:r>
            <a:r>
              <a:rPr lang="en-GB" sz="1800" dirty="0"/>
              <a:t>(Makula, 2025)</a:t>
            </a:r>
            <a:endParaRPr lang="en-GB" sz="1800" i="1" dirty="0"/>
          </a:p>
          <a:p>
            <a:endParaRPr lang="en-GB" sz="2800" dirty="0"/>
          </a:p>
          <a:p>
            <a:r>
              <a:rPr lang="en-GB" sz="2800" dirty="0"/>
              <a:t>The analysis followed the sequence/consisted of:</a:t>
            </a:r>
          </a:p>
          <a:p>
            <a:pPr lvl="0"/>
            <a:r>
              <a:rPr lang="en-GB" sz="2800" dirty="0"/>
              <a:t>- Identification of equipment and system functions;</a:t>
            </a:r>
          </a:p>
          <a:p>
            <a:pPr lvl="0"/>
            <a:r>
              <a:rPr lang="en-GB" sz="2800" dirty="0"/>
              <a:t>- Identification of functional failures;</a:t>
            </a:r>
          </a:p>
          <a:p>
            <a:pPr lvl="0"/>
            <a:r>
              <a:rPr lang="en-GB" sz="2800" dirty="0"/>
              <a:t>- Identification of failure modes and causes;</a:t>
            </a:r>
          </a:p>
          <a:p>
            <a:pPr lvl="0"/>
            <a:r>
              <a:rPr lang="en-GB" sz="2800" dirty="0"/>
              <a:t>- Assessment of failure consequences;</a:t>
            </a:r>
          </a:p>
          <a:p>
            <a:pPr lvl="0"/>
            <a:r>
              <a:rPr lang="en-GB" sz="2800" dirty="0"/>
              <a:t>- Selection of the most appropriate maintenance strategy; and</a:t>
            </a:r>
          </a:p>
          <a:p>
            <a:pPr lvl="0"/>
            <a:r>
              <a:rPr lang="en-GB" sz="2800" dirty="0"/>
              <a:t>- Identification of critical spare parts required to support maintenance activities.</a:t>
            </a:r>
          </a:p>
          <a:p>
            <a:endParaRPr lang="en-GB" sz="2800" dirty="0"/>
          </a:p>
          <a:p>
            <a:r>
              <a:rPr lang="en-GB" sz="2800" dirty="0"/>
              <a:t>This process establishes a direct relationship between equipment reliability and spare parts inventory decisions.</a:t>
            </a:r>
          </a:p>
          <a:p>
            <a:endParaRPr lang="en-GB" sz="2400" dirty="0"/>
          </a:p>
          <a:p>
            <a:r>
              <a:rPr lang="en-GB" sz="2800" dirty="0"/>
              <a:t>Spares Decision Matrix (SDM) was developed to prove each component should be held.</a:t>
            </a:r>
          </a:p>
          <a:p>
            <a:endParaRPr lang="en-GB" sz="2800" dirty="0"/>
          </a:p>
          <a:p>
            <a:endParaRPr lang="en-GB" sz="2800" dirty="0"/>
          </a:p>
          <a:p>
            <a:endParaRPr lang="en-GB" sz="2800" dirty="0"/>
          </a:p>
          <a:p>
            <a:endParaRPr lang="en-GB" sz="2800" dirty="0"/>
          </a:p>
          <a:p>
            <a:endParaRPr lang="en-GB" sz="2800" dirty="0"/>
          </a:p>
          <a:p>
            <a:endParaRPr lang="en-GB" sz="2800" dirty="0"/>
          </a:p>
          <a:p>
            <a:endParaRPr lang="en-GB" sz="2800" dirty="0"/>
          </a:p>
          <a:p>
            <a:endParaRPr lang="en-GB" sz="2800" dirty="0"/>
          </a:p>
          <a:p>
            <a:endParaRPr lang="en-GB" sz="2800" dirty="0"/>
          </a:p>
          <a:p>
            <a:r>
              <a:rPr lang="en-GB" sz="1800" dirty="0"/>
              <a:t>Figure 2 – Spares decision matrix</a:t>
            </a:r>
          </a:p>
          <a:p>
            <a:r>
              <a:rPr lang="en-GB" sz="2800" dirty="0" err="1"/>
              <a:t>Obselete</a:t>
            </a:r>
            <a:r>
              <a:rPr lang="en-GB" sz="2800" dirty="0"/>
              <a:t> parts within Building Z/outcome after parts where remanufactured/standardised. </a:t>
            </a:r>
          </a:p>
          <a:p>
            <a:endParaRPr lang="en-GB" sz="2800" dirty="0"/>
          </a:p>
          <a:p>
            <a:endParaRPr lang="en-GB" sz="2800" dirty="0"/>
          </a:p>
          <a:p>
            <a:endParaRPr lang="en-GB" sz="2800" dirty="0"/>
          </a:p>
          <a:p>
            <a:endParaRPr lang="en-GB" sz="2800" dirty="0"/>
          </a:p>
          <a:p>
            <a:r>
              <a:rPr lang="en-GB" sz="1800" dirty="0"/>
              <a:t>Figure 3 – Case Performance Summary</a:t>
            </a:r>
          </a:p>
          <a:p>
            <a:endParaRPr lang="en-GB" sz="2800" dirty="0"/>
          </a:p>
          <a:p>
            <a:endParaRPr lang="en-GB" sz="2400" dirty="0"/>
          </a:p>
          <a:p>
            <a:endParaRPr lang="en-GB" dirty="0"/>
          </a:p>
        </p:txBody>
      </p:sp>
      <p:pic>
        <p:nvPicPr>
          <p:cNvPr id="35" name="Picture 34">
            <a:extLst>
              <a:ext uri="{FF2B5EF4-FFF2-40B4-BE49-F238E27FC236}">
                <a16:creationId xmlns:a16="http://schemas.microsoft.com/office/drawing/2014/main" id="{3FC04B6D-62AD-F284-FAFF-06C87E3E1F6A}"/>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7856214" y="10672391"/>
            <a:ext cx="4945388" cy="3297839"/>
          </a:xfrm>
          <a:prstGeom prst="rect">
            <a:avLst/>
          </a:prstGeom>
          <a:noFill/>
          <a:ln w="38100">
            <a:solidFill>
              <a:schemeClr val="accent2"/>
            </a:solidFill>
          </a:ln>
        </p:spPr>
      </p:pic>
      <p:pic>
        <p:nvPicPr>
          <p:cNvPr id="48" name="Picture 47">
            <a:extLst>
              <a:ext uri="{FF2B5EF4-FFF2-40B4-BE49-F238E27FC236}">
                <a16:creationId xmlns:a16="http://schemas.microsoft.com/office/drawing/2014/main" id="{5E516EAB-DE20-4AF1-6BCB-AA0DBB16620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172577" y="21855158"/>
            <a:ext cx="6254666" cy="3460865"/>
          </a:xfrm>
          <a:prstGeom prst="rect">
            <a:avLst/>
          </a:prstGeom>
          <a:ln w="38100">
            <a:solidFill>
              <a:schemeClr val="accent2"/>
            </a:solidFill>
          </a:ln>
        </p:spPr>
      </p:pic>
      <p:pic>
        <p:nvPicPr>
          <p:cNvPr id="49" name="Picture 48">
            <a:extLst>
              <a:ext uri="{FF2B5EF4-FFF2-40B4-BE49-F238E27FC236}">
                <a16:creationId xmlns:a16="http://schemas.microsoft.com/office/drawing/2014/main" id="{E58EE531-651C-647B-CA70-74E50F1D74B8}"/>
              </a:ext>
            </a:extLst>
          </p:cNvPr>
          <p:cNvPicPr>
            <a:picLocks noChangeAspect="1"/>
          </p:cNvPicPr>
          <p:nvPr/>
        </p:nvPicPr>
        <p:blipFill>
          <a:blip r:embed="rId8"/>
          <a:stretch>
            <a:fillRect/>
          </a:stretch>
        </p:blipFill>
        <p:spPr>
          <a:xfrm>
            <a:off x="7605715" y="26732038"/>
            <a:ext cx="5452561" cy="1448620"/>
          </a:xfrm>
          <a:prstGeom prst="rect">
            <a:avLst/>
          </a:prstGeom>
        </p:spPr>
      </p:pic>
      <p:pic>
        <p:nvPicPr>
          <p:cNvPr id="50" name="Picture 49">
            <a:extLst>
              <a:ext uri="{FF2B5EF4-FFF2-40B4-BE49-F238E27FC236}">
                <a16:creationId xmlns:a16="http://schemas.microsoft.com/office/drawing/2014/main" id="{9EB12CEA-C78D-5CC0-EEAE-3C04BF4A3C29}"/>
              </a:ext>
            </a:extLst>
          </p:cNvPr>
          <p:cNvPicPr>
            <a:picLocks noChangeAspect="1"/>
          </p:cNvPicPr>
          <p:nvPr/>
        </p:nvPicPr>
        <p:blipFill>
          <a:blip r:embed="rId9"/>
          <a:srcRect t="34528"/>
          <a:stretch>
            <a:fillRect/>
          </a:stretch>
        </p:blipFill>
        <p:spPr>
          <a:xfrm>
            <a:off x="14998794" y="6143735"/>
            <a:ext cx="5250703" cy="3459094"/>
          </a:xfrm>
          <a:prstGeom prst="rect">
            <a:avLst/>
          </a:prstGeom>
          <a:ln w="38100">
            <a:solidFill>
              <a:schemeClr val="accent2"/>
            </a:solidFill>
          </a:ln>
        </p:spPr>
      </p:pic>
      <p:sp>
        <p:nvSpPr>
          <p:cNvPr id="51" name="TextBox 50">
            <a:extLst>
              <a:ext uri="{FF2B5EF4-FFF2-40B4-BE49-F238E27FC236}">
                <a16:creationId xmlns:a16="http://schemas.microsoft.com/office/drawing/2014/main" id="{C9DC8E45-63CE-6308-B5FC-BF7130174EDB}"/>
              </a:ext>
            </a:extLst>
          </p:cNvPr>
          <p:cNvSpPr txBox="1"/>
          <p:nvPr/>
        </p:nvSpPr>
        <p:spPr>
          <a:xfrm>
            <a:off x="14854414" y="9760351"/>
            <a:ext cx="4719487" cy="369332"/>
          </a:xfrm>
          <a:prstGeom prst="rect">
            <a:avLst/>
          </a:prstGeom>
          <a:noFill/>
        </p:spPr>
        <p:txBody>
          <a:bodyPr wrap="square" rtlCol="0">
            <a:spAutoFit/>
          </a:bodyPr>
          <a:lstStyle/>
          <a:p>
            <a:r>
              <a:rPr lang="en-GB" sz="1800" dirty="0"/>
              <a:t>Figure 4 – X-Ray Hangers</a:t>
            </a:r>
          </a:p>
        </p:txBody>
      </p:sp>
      <p:pic>
        <p:nvPicPr>
          <p:cNvPr id="52" name="Picture 51">
            <a:extLst>
              <a:ext uri="{FF2B5EF4-FFF2-40B4-BE49-F238E27FC236}">
                <a16:creationId xmlns:a16="http://schemas.microsoft.com/office/drawing/2014/main" id="{52B7004C-EC73-4A03-EB9E-D21F3825E5D7}"/>
              </a:ext>
            </a:extLst>
          </p:cNvPr>
          <p:cNvPicPr>
            <a:picLocks noChangeAspect="1"/>
          </p:cNvPicPr>
          <p:nvPr/>
        </p:nvPicPr>
        <p:blipFill rotWithShape="1">
          <a:blip r:embed="rId10"/>
          <a:srcRect l="3673" t="6694" r="5434" b="5099"/>
          <a:stretch>
            <a:fillRect/>
          </a:stretch>
        </p:blipFill>
        <p:spPr bwMode="auto">
          <a:xfrm>
            <a:off x="14998795" y="10220691"/>
            <a:ext cx="4041186" cy="2493006"/>
          </a:xfrm>
          <a:prstGeom prst="rect">
            <a:avLst/>
          </a:prstGeom>
          <a:ln w="38100">
            <a:solidFill>
              <a:schemeClr val="accent2"/>
            </a:solidFill>
          </a:ln>
          <a:extLst>
            <a:ext uri="{53640926-AAD7-44D8-BBD7-CCE9431645EC}">
              <a14:shadowObscured xmlns:a14="http://schemas.microsoft.com/office/drawing/2010/main"/>
            </a:ext>
          </a:extLst>
        </p:spPr>
      </p:pic>
      <p:pic>
        <p:nvPicPr>
          <p:cNvPr id="53" name="Picture 52">
            <a:extLst>
              <a:ext uri="{FF2B5EF4-FFF2-40B4-BE49-F238E27FC236}">
                <a16:creationId xmlns:a16="http://schemas.microsoft.com/office/drawing/2014/main" id="{DE8EBE95-9B38-6DE0-3242-1405BD4EE9F0}"/>
              </a:ext>
            </a:extLst>
          </p:cNvPr>
          <p:cNvPicPr>
            <a:picLocks noChangeAspect="1"/>
          </p:cNvPicPr>
          <p:nvPr/>
        </p:nvPicPr>
        <p:blipFill>
          <a:blip r:embed="rId11"/>
          <a:stretch>
            <a:fillRect/>
          </a:stretch>
        </p:blipFill>
        <p:spPr>
          <a:xfrm rot="10800000">
            <a:off x="19303021" y="10220691"/>
            <a:ext cx="946476" cy="2493003"/>
          </a:xfrm>
          <a:prstGeom prst="rect">
            <a:avLst/>
          </a:prstGeom>
          <a:ln w="38100">
            <a:solidFill>
              <a:schemeClr val="accent2"/>
            </a:solidFill>
          </a:ln>
        </p:spPr>
      </p:pic>
      <p:sp>
        <p:nvSpPr>
          <p:cNvPr id="55" name="TextBox 54">
            <a:extLst>
              <a:ext uri="{FF2B5EF4-FFF2-40B4-BE49-F238E27FC236}">
                <a16:creationId xmlns:a16="http://schemas.microsoft.com/office/drawing/2014/main" id="{322FBB7E-7197-4924-4252-BE74EBEC6199}"/>
              </a:ext>
            </a:extLst>
          </p:cNvPr>
          <p:cNvSpPr txBox="1"/>
          <p:nvPr/>
        </p:nvSpPr>
        <p:spPr>
          <a:xfrm>
            <a:off x="14854414" y="12838770"/>
            <a:ext cx="5775733" cy="369332"/>
          </a:xfrm>
          <a:prstGeom prst="rect">
            <a:avLst/>
          </a:prstGeom>
          <a:noFill/>
        </p:spPr>
        <p:txBody>
          <a:bodyPr wrap="square" rtlCol="0">
            <a:spAutoFit/>
          </a:bodyPr>
          <a:lstStyle/>
          <a:p>
            <a:r>
              <a:rPr lang="en-GB" sz="1800" dirty="0"/>
              <a:t>Figure 5/6 – Trolley Tailgates/speed sensor adaptor</a:t>
            </a:r>
          </a:p>
        </p:txBody>
      </p:sp>
      <p:sp>
        <p:nvSpPr>
          <p:cNvPr id="56" name="TextBox 55">
            <a:extLst>
              <a:ext uri="{FF2B5EF4-FFF2-40B4-BE49-F238E27FC236}">
                <a16:creationId xmlns:a16="http://schemas.microsoft.com/office/drawing/2014/main" id="{4F14B7E5-5465-C450-50E2-A157FFE25F97}"/>
              </a:ext>
            </a:extLst>
          </p:cNvPr>
          <p:cNvSpPr txBox="1"/>
          <p:nvPr/>
        </p:nvSpPr>
        <p:spPr>
          <a:xfrm>
            <a:off x="14854413" y="13852887"/>
            <a:ext cx="6260121" cy="5671553"/>
          </a:xfrm>
          <a:prstGeom prst="rect">
            <a:avLst/>
          </a:prstGeom>
          <a:noFill/>
        </p:spPr>
        <p:txBody>
          <a:bodyPr wrap="square" rtlCol="0">
            <a:spAutoFit/>
          </a:bodyPr>
          <a:lstStyle/>
          <a:p>
            <a:r>
              <a:rPr lang="en-GB" sz="2800" dirty="0"/>
              <a:t>Results show that application of RCM analysis, spares optimisation, redesign interventions, and inventory system improvements delivered enhancements in equipment availability, maintainability, and spare parts resilience within Building Z. Figure 7 Shows uplift in building Z’s efficiency stating products per day produced before/after optimization. This uplift is due to the improvements made and downtime saved within the building. </a:t>
            </a:r>
          </a:p>
          <a:p>
            <a:endParaRPr lang="en-GB" dirty="0"/>
          </a:p>
        </p:txBody>
      </p:sp>
      <p:pic>
        <p:nvPicPr>
          <p:cNvPr id="57" name="Picture 56">
            <a:extLst>
              <a:ext uri="{FF2B5EF4-FFF2-40B4-BE49-F238E27FC236}">
                <a16:creationId xmlns:a16="http://schemas.microsoft.com/office/drawing/2014/main" id="{DF15C6E6-96F9-3E9C-C73B-7F5A451244FE}"/>
              </a:ext>
            </a:extLst>
          </p:cNvPr>
          <p:cNvPicPr>
            <a:picLocks noChangeAspect="1"/>
          </p:cNvPicPr>
          <p:nvPr/>
        </p:nvPicPr>
        <p:blipFill>
          <a:blip r:embed="rId12"/>
          <a:stretch>
            <a:fillRect/>
          </a:stretch>
        </p:blipFill>
        <p:spPr>
          <a:xfrm>
            <a:off x="14921050" y="18720667"/>
            <a:ext cx="5948350" cy="556875"/>
          </a:xfrm>
          <a:prstGeom prst="rect">
            <a:avLst/>
          </a:prstGeom>
        </p:spPr>
      </p:pic>
      <p:sp>
        <p:nvSpPr>
          <p:cNvPr id="58" name="TextBox 57">
            <a:extLst>
              <a:ext uri="{FF2B5EF4-FFF2-40B4-BE49-F238E27FC236}">
                <a16:creationId xmlns:a16="http://schemas.microsoft.com/office/drawing/2014/main" id="{4CCF4426-667D-EBD7-72F6-3432BF42B43C}"/>
              </a:ext>
            </a:extLst>
          </p:cNvPr>
          <p:cNvSpPr txBox="1"/>
          <p:nvPr/>
        </p:nvSpPr>
        <p:spPr>
          <a:xfrm>
            <a:off x="14921050" y="19795958"/>
            <a:ext cx="6046646" cy="6102440"/>
          </a:xfrm>
          <a:prstGeom prst="rect">
            <a:avLst/>
          </a:prstGeom>
          <a:noFill/>
        </p:spPr>
        <p:txBody>
          <a:bodyPr wrap="square" rtlCol="0">
            <a:spAutoFit/>
          </a:bodyPr>
          <a:lstStyle/>
          <a:p>
            <a:r>
              <a:rPr lang="en-GB" sz="2800" dirty="0"/>
              <a:t>The aim of the report was to develop a reliability informed approach to spare parts management within Building Z by integrating RCM/Spare Parts Decision Matrix and improved inventory management practices. Findings demonstrate that adopting reliability maintenance principles provides a more systematic and operationally effective method of managing spare parts than traditional reactive maintenance approaches.</a:t>
            </a:r>
          </a:p>
          <a:p>
            <a:endParaRPr lang="en-GB" dirty="0"/>
          </a:p>
        </p:txBody>
      </p:sp>
      <p:pic>
        <p:nvPicPr>
          <p:cNvPr id="60" name="Picture 59">
            <a:extLst>
              <a:ext uri="{FF2B5EF4-FFF2-40B4-BE49-F238E27FC236}">
                <a16:creationId xmlns:a16="http://schemas.microsoft.com/office/drawing/2014/main" id="{A0C17228-CB60-6C5D-760D-AF2088A468F6}"/>
              </a:ext>
            </a:extLst>
          </p:cNvPr>
          <p:cNvPicPr>
            <a:picLocks noChangeAspect="1"/>
          </p:cNvPicPr>
          <p:nvPr/>
        </p:nvPicPr>
        <p:blipFill>
          <a:blip r:embed="rId13"/>
          <a:srcRect l="7553" r="12546"/>
          <a:stretch>
            <a:fillRect/>
          </a:stretch>
        </p:blipFill>
        <p:spPr>
          <a:xfrm rot="5400000">
            <a:off x="206785" y="2636264"/>
            <a:ext cx="3272585" cy="2333642"/>
          </a:xfrm>
          <a:prstGeom prst="rect">
            <a:avLst/>
          </a:prstGeom>
        </p:spPr>
      </p:pic>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934</TotalTime>
  <Words>700</Words>
  <Application>Microsoft Office PowerPoint</Application>
  <PresentationFormat>Custom</PresentationFormat>
  <Paragraphs>72</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Adam Willstead (2309258)</cp:lastModifiedBy>
  <cp:revision>27</cp:revision>
  <dcterms:created xsi:type="dcterms:W3CDTF">2016-02-25T08:27:32Z</dcterms:created>
  <dcterms:modified xsi:type="dcterms:W3CDTF">2026-07-22T16:54:28Z</dcterms:modified>
</cp:coreProperties>
</file>