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12"/>
  </p:notesMasterIdLst>
  <p:handoutMasterIdLst>
    <p:handoutMasterId r:id="rId13"/>
  </p:handoutMasterIdLst>
  <p:sldIdLst>
    <p:sldId id="312" r:id="rId5"/>
    <p:sldId id="314" r:id="rId6"/>
    <p:sldId id="325" r:id="rId7"/>
    <p:sldId id="326" r:id="rId8"/>
    <p:sldId id="323" r:id="rId9"/>
    <p:sldId id="321" r:id="rId10"/>
    <p:sldId id="297" r:id="rId11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EF"/>
    <a:srgbClr val="DFF8B4"/>
    <a:srgbClr val="202C8F"/>
    <a:srgbClr val="FDFBF6"/>
    <a:srgbClr val="AAC4E9"/>
    <a:srgbClr val="F5CDCE"/>
    <a:srgbClr val="DF8C8C"/>
    <a:srgbClr val="D4D593"/>
    <a:srgbClr val="E6F0FE"/>
    <a:srgbClr val="CDBE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365" autoAdjust="0"/>
    <p:restoredTop sz="82391" autoAdjust="0"/>
  </p:normalViewPr>
  <p:slideViewPr>
    <p:cSldViewPr snapToGrid="0" snapToObjects="1">
      <p:cViewPr varScale="1">
        <p:scale>
          <a:sx n="84" d="100"/>
          <a:sy n="84" d="100"/>
        </p:scale>
        <p:origin x="636" y="45"/>
      </p:cViewPr>
      <p:guideLst>
        <p:guide orient="horz" pos="2616"/>
        <p:guide orient="horz" pos="3264"/>
        <p:guide pos="6912"/>
        <p:guide orient="horz"/>
        <p:guide orient="horz" pos="4008"/>
        <p:guide orient="horz" pos="2352"/>
        <p:guide pos="6696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5" d="100"/>
          <a:sy n="25" d="100"/>
        </p:scale>
        <p:origin x="348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426ABF-A8C0-D94B-8DA4-89B3D95177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E1C36-C21F-0B70-27E7-5B59DAE275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70FB6-164E-0840-A35B-09E9F3D45F76}" type="datetimeyyyy">
              <a:rPr lang="en-US" smtClean="0"/>
              <a:t>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42066-244B-8673-5E9A-26E4265AD0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0EE97-1F54-6631-A4BB-FD93829648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78359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654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During circumstances of low trust between team members, establishing personal bond between co-workers ensures to operate team building activities for better work cohesively.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Sharing the information with relevant team members is beneficial to emphasise the importance of work project.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a confidential conversation is frequently the best course of action for an employee who lacks self-awareness to firmly address the issues and offer the necessary encouragement to improve.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Ensuring staff understanding in an efficient manner before starting an assignment, expresses the need of understanding the project. Therefore, putting expectations and removing uncertainty enhance clarity on the project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67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 the process of collaboration on work, there exist some common teamwork challenges. Some of the challenges and their corresponding resolutions are: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Trust issues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For the productivity of team building trust between co-workers, is extremely crucial. Creating trust allow to solve problems efficiently and quickly between the team members (</a:t>
            </a:r>
            <a:r>
              <a:rPr lang="en-IN" sz="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Morrison-Smith and Ruiz, 2020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on holding information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Employees tent to keep secret information related to project away from co-workers for ensuring success of the team. Therefore, during operation, operation of the project, incomplete information can create unnecessary work and mislead opportunities (</a:t>
            </a:r>
            <a:r>
              <a:rPr lang="en-IN" sz="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Rosen et al., 2007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Conflicts on clarity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It is important to understand and deliver satisfactory results by employees during the work process (</a:t>
            </a:r>
            <a:r>
              <a:rPr lang="en-IN" sz="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Folger </a:t>
            </a:r>
            <a:r>
              <a:rPr lang="en-IN" sz="800" i="1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2021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Without having proper clarity on the goal employee tend to lose focus on work and perform inefficiently.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self-awareness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With poor self-awareness, individual can create problem within the team. It can trigger different work-related conflicts. </a:t>
            </a:r>
            <a:endParaRPr lang="en-US" sz="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6299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Strategies </a:t>
            </a:r>
            <a:r>
              <a:rPr lang="en-US" dirty="0" err="1"/>
              <a:t>Eemployed</a:t>
            </a:r>
            <a:r>
              <a:rPr lang="en-US" dirty="0"/>
              <a:t> to Overcome Communication Issue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the help of technology tools, team members can stay connected, efficiently, collaborate on project and overcome communication barriers through real time video communication solution.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members can support one another's development and progress by giving each other detailed and useful feedback. 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sz="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team members feel valued, respected, and included, they are more likely to contribute their ideas and perspectives openly (</a:t>
            </a:r>
            <a:r>
              <a:rPr lang="en-IN" sz="8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Kalogiannidis</a:t>
            </a:r>
            <a:r>
              <a:rPr lang="en-IN" sz="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IN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3301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US" sz="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Active listening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Example: Manager in the process to convey important message to the employees, where employees have to pay close attention to it.</a:t>
            </a:r>
          </a:p>
          <a:p>
            <a:pPr algn="just">
              <a:lnSpc>
                <a:spcPct val="90000"/>
              </a:lnSpc>
            </a:pPr>
            <a:r>
              <a:rPr lang="en-US" sz="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Non-verbal communication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Example: if an employee is looking straight into the eye of some other employee can make the situation uncomfortable.</a:t>
            </a:r>
          </a:p>
          <a:p>
            <a:pPr algn="just">
              <a:lnSpc>
                <a:spcPct val="90000"/>
              </a:lnSpc>
            </a:pPr>
            <a:r>
              <a:rPr lang="en-US" sz="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Empathy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sz="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nderstanding the situation or circumstances of colleagues in work environment.</a:t>
            </a:r>
            <a:endParaRPr lang="en-IN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Clarity in verbal communication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 a face-to-face conversation while providing constructive feedback in workplace.</a:t>
            </a:r>
            <a:endParaRPr lang="en-IN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IN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3826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668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30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>
            <a:extLst>
              <a:ext uri="{FF2B5EF4-FFF2-40B4-BE49-F238E27FC236}">
                <a16:creationId xmlns:a16="http://schemas.microsoft.com/office/drawing/2014/main" id="{BA5D5A72-CB6F-F8DE-E2C9-90459C8C3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00188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694429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899790" y="810227"/>
            <a:ext cx="6392421" cy="3831221"/>
          </a:xfrm>
        </p:spPr>
        <p:txBody>
          <a:bodyPr t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>
            <a:extLst>
              <a:ext uri="{FF2B5EF4-FFF2-40B4-BE49-F238E27FC236}">
                <a16:creationId xmlns:a16="http://schemas.microsoft.com/office/drawing/2014/main" id="{EFFAEAD9-58A9-096B-C6D0-58F7AD08E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6583680" cy="153135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0" y="2834640"/>
            <a:ext cx="6583680" cy="3207344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114D1E-7749-DD58-8782-318E4F679D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537D12D-0FCA-3396-988D-452D3D526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710CE8-8A83-C0D3-623E-AFCC6C6A2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332509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A66C80-37C3-6D28-7564-733A30B2C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353550" y="0"/>
            <a:ext cx="2838450" cy="2857958"/>
            <a:chOff x="0" y="0"/>
            <a:chExt cx="2838450" cy="2857958"/>
          </a:xfrm>
        </p:grpSpPr>
        <p:sp>
          <p:nvSpPr>
            <p:cNvPr id="12" name="Freeform: Shape 28">
              <a:extLst>
                <a:ext uri="{FF2B5EF4-FFF2-40B4-BE49-F238E27FC236}">
                  <a16:creationId xmlns:a16="http://schemas.microsoft.com/office/drawing/2014/main" id="{D9DB7C23-E0CF-A75F-BFFD-4E7679AF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5" name="Freeform: Shape 15">
              <a:extLst>
                <a:ext uri="{FF2B5EF4-FFF2-40B4-BE49-F238E27FC236}">
                  <a16:creationId xmlns:a16="http://schemas.microsoft.com/office/drawing/2014/main" id="{4D62A0CC-A0CE-403A-A167-27225B2C6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1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Image 2">
              <a:extLst>
                <a:ext uri="{FF2B5EF4-FFF2-40B4-BE49-F238E27FC236}">
                  <a16:creationId xmlns:a16="http://schemas.microsoft.com/office/drawing/2014/main" id="{F8AD83DA-A293-6D56-F606-7C98C403A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458332" y="590133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02441" y="1061623"/>
            <a:ext cx="5723586" cy="4739104"/>
          </a:xfrm>
        </p:spPr>
        <p:txBody>
          <a:bodyPr tIns="0" bIns="0" anchor="ctr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979AC40-7C15-9431-5B1A-415655A7FC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43345" y="0"/>
            <a:ext cx="4344695" cy="63595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33189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8B46B-EF6E-BC12-09E2-0F3B77919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D7B4F11-E150-473B-98F5-6E6AC9646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6" name="Freeform 35">
            <a:extLst>
              <a:ext uri="{FF2B5EF4-FFF2-40B4-BE49-F238E27FC236}">
                <a16:creationId xmlns:a16="http://schemas.microsoft.com/office/drawing/2014/main" id="{A8E2FA61-C047-21BB-AA50-F84AD768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5760023" y="3764463"/>
            <a:ext cx="2812357" cy="3394143"/>
          </a:xfrm>
          <a:custGeom>
            <a:avLst/>
            <a:gdLst>
              <a:gd name="connsiteX0" fmla="*/ 0 w 2812357"/>
              <a:gd name="connsiteY0" fmla="*/ 0 h 3394143"/>
              <a:gd name="connsiteX1" fmla="*/ 2812357 w 2812357"/>
              <a:gd name="connsiteY1" fmla="*/ 3394143 h 3394143"/>
              <a:gd name="connsiteX2" fmla="*/ 0 w 2812357"/>
              <a:gd name="connsiteY2" fmla="*/ 3394143 h 3394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12357" h="3394143">
                <a:moveTo>
                  <a:pt x="0" y="0"/>
                </a:moveTo>
                <a:lnTo>
                  <a:pt x="2812357" y="3394143"/>
                </a:lnTo>
                <a:lnTo>
                  <a:pt x="0" y="3394143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1A2791BA-760E-9FA5-8743-D0B699FC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63854"/>
            <a:ext cx="435241" cy="3394146"/>
          </a:xfrm>
          <a:custGeom>
            <a:avLst/>
            <a:gdLst>
              <a:gd name="connsiteX0" fmla="*/ 435241 w 435241"/>
              <a:gd name="connsiteY0" fmla="*/ 0 h 3394146"/>
              <a:gd name="connsiteX1" fmla="*/ 435241 w 435241"/>
              <a:gd name="connsiteY1" fmla="*/ 3394146 h 3394146"/>
              <a:gd name="connsiteX2" fmla="*/ 0 w 435241"/>
              <a:gd name="connsiteY2" fmla="*/ 3394146 h 3394146"/>
              <a:gd name="connsiteX3" fmla="*/ 0 w 435241"/>
              <a:gd name="connsiteY3" fmla="*/ 523525 h 3394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241" h="3394146">
                <a:moveTo>
                  <a:pt x="435241" y="0"/>
                </a:moveTo>
                <a:lnTo>
                  <a:pt x="435241" y="3394146"/>
                </a:lnTo>
                <a:lnTo>
                  <a:pt x="0" y="3394146"/>
                </a:lnTo>
                <a:lnTo>
                  <a:pt x="0" y="52352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D6A03F2-8C7B-D33B-0E8F-24D4800D5C0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1057275"/>
            <a:ext cx="5259554" cy="2495028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1465C6-2CDE-B5BF-F22E-CBDD44E86CFC}"/>
              </a:ext>
            </a:extLst>
          </p:cNvPr>
          <p:cNvSpPr>
            <a:spLocks noGrp="1"/>
          </p:cNvSpPr>
          <p:nvPr userDrawn="1">
            <p:ph idx="1" hasCustomPrompt="1"/>
          </p:nvPr>
        </p:nvSpPr>
        <p:spPr>
          <a:xfrm>
            <a:off x="914400" y="3808750"/>
            <a:ext cx="5259554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2" name="Picture Placeholder 7">
            <a:extLst>
              <a:ext uri="{FF2B5EF4-FFF2-40B4-BE49-F238E27FC236}">
                <a16:creationId xmlns:a16="http://schemas.microsoft.com/office/drawing/2014/main" id="{55126063-BDEE-A1AB-FDAE-DD9B98CACDA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414194" y="410780"/>
            <a:ext cx="4344695" cy="6447220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>
            <a:extLst>
              <a:ext uri="{FF2B5EF4-FFF2-40B4-BE49-F238E27FC236}">
                <a16:creationId xmlns:a16="http://schemas.microsoft.com/office/drawing/2014/main" id="{2A3EC91E-4089-D366-06D3-3E66F93DF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 flipH="1">
            <a:off x="-9389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3" name="Image 4">
            <a:extLst>
              <a:ext uri="{FF2B5EF4-FFF2-40B4-BE49-F238E27FC236}">
                <a16:creationId xmlns:a16="http://schemas.microsoft.com/office/drawing/2014/main" id="{EC46DC71-C12A-96C8-3FE2-AA95AB58B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50000"/>
            </a:schemeClr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0565" y="1057274"/>
            <a:ext cx="7965461" cy="994164"/>
          </a:xfrm>
        </p:spPr>
        <p:txBody>
          <a:bodyPr lIns="91440" tIns="0" rIns="91440" bIns="0" anchor="b" anchorCtr="0">
            <a:noAutofit/>
          </a:bodyPr>
          <a:lstStyle>
            <a:lvl1pPr algn="l">
              <a:lnSpc>
                <a:spcPct val="100000"/>
              </a:lnSpc>
              <a:defRPr sz="36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B20F5EA7-881C-8FB7-EAC9-89C8F2E5865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460565" y="2303029"/>
            <a:ext cx="7965460" cy="3497698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ED7A50D8-0839-EC58-FFBE-315A209957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64809" y="1057274"/>
            <a:ext cx="7043617" cy="252021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Image 0">
            <a:extLst>
              <a:ext uri="{FF2B5EF4-FFF2-40B4-BE49-F238E27FC236}">
                <a16:creationId xmlns:a16="http://schemas.microsoft.com/office/drawing/2014/main" id="{CD2D664E-6702-6607-A37E-2E996144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>
            <a:extLst>
              <a:ext uri="{FF2B5EF4-FFF2-40B4-BE49-F238E27FC236}">
                <a16:creationId xmlns:a16="http://schemas.microsoft.com/office/drawing/2014/main" id="{951C5737-DF7E-D671-AC74-9E488335B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>
            <a:extLst>
              <a:ext uri="{FF2B5EF4-FFF2-40B4-BE49-F238E27FC236}">
                <a16:creationId xmlns:a16="http://schemas.microsoft.com/office/drawing/2014/main" id="{B9036D42-A06F-E6EE-BB91-8BAF04519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>
            <a:extLst>
              <a:ext uri="{FF2B5EF4-FFF2-40B4-BE49-F238E27FC236}">
                <a16:creationId xmlns:a16="http://schemas.microsoft.com/office/drawing/2014/main" id="{86E0540C-3355-A50D-AC61-047B54B70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B00F713C-1CC6-5879-0410-95F179D56A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E40D3F2-4A7A-F909-AC98-0B402B26776E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4364808" y="3808750"/>
            <a:ext cx="7043618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1629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6">
            <a:extLst>
              <a:ext uri="{FF2B5EF4-FFF2-40B4-BE49-F238E27FC236}">
                <a16:creationId xmlns:a16="http://schemas.microsoft.com/office/drawing/2014/main" id="{3C7B0BB3-A5CA-7C72-DC39-AD00EC909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427336"/>
            <a:ext cx="3202546" cy="3430665"/>
          </a:xfrm>
          <a:custGeom>
            <a:avLst/>
            <a:gdLst>
              <a:gd name="connsiteX0" fmla="*/ 0 w 3202546"/>
              <a:gd name="connsiteY0" fmla="*/ 0 h 3430665"/>
              <a:gd name="connsiteX1" fmla="*/ 3202546 w 3202546"/>
              <a:gd name="connsiteY1" fmla="*/ 0 h 3430665"/>
              <a:gd name="connsiteX2" fmla="*/ 3202546 w 3202546"/>
              <a:gd name="connsiteY2" fmla="*/ 3430665 h 3430665"/>
              <a:gd name="connsiteX3" fmla="*/ 0 w 3202546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0665">
                <a:moveTo>
                  <a:pt x="0" y="0"/>
                </a:moveTo>
                <a:lnTo>
                  <a:pt x="3202546" y="0"/>
                </a:lnTo>
                <a:lnTo>
                  <a:pt x="3202546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07871527-68A5-0A5C-F5A6-A80523BAC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654149"/>
            <a:ext cx="3202546" cy="3203852"/>
          </a:xfrm>
          <a:custGeom>
            <a:avLst/>
            <a:gdLst>
              <a:gd name="connsiteX0" fmla="*/ 3202546 w 3202546"/>
              <a:gd name="connsiteY0" fmla="*/ 0 h 3203852"/>
              <a:gd name="connsiteX1" fmla="*/ 3202546 w 3202546"/>
              <a:gd name="connsiteY1" fmla="*/ 3203852 h 3203852"/>
              <a:gd name="connsiteX2" fmla="*/ 0 w 3202546"/>
              <a:gd name="connsiteY2" fmla="*/ 3203852 h 3203852"/>
              <a:gd name="connsiteX3" fmla="*/ 0 w 3202546"/>
              <a:gd name="connsiteY3" fmla="*/ 3190718 h 320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203852">
                <a:moveTo>
                  <a:pt x="3202546" y="0"/>
                </a:moveTo>
                <a:lnTo>
                  <a:pt x="3202546" y="3203852"/>
                </a:lnTo>
                <a:lnTo>
                  <a:pt x="0" y="3203852"/>
                </a:lnTo>
                <a:lnTo>
                  <a:pt x="0" y="319071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EB118B3-9B06-AD11-738A-7A0651F98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5" y="1"/>
            <a:ext cx="3202545" cy="3437345"/>
          </a:xfrm>
          <a:custGeom>
            <a:avLst/>
            <a:gdLst>
              <a:gd name="connsiteX0" fmla="*/ 0 w 3202545"/>
              <a:gd name="connsiteY0" fmla="*/ 0 h 3437345"/>
              <a:gd name="connsiteX1" fmla="*/ 3202545 w 3202545"/>
              <a:gd name="connsiteY1" fmla="*/ 0 h 3437345"/>
              <a:gd name="connsiteX2" fmla="*/ 3202545 w 3202545"/>
              <a:gd name="connsiteY2" fmla="*/ 3437345 h 3437345"/>
              <a:gd name="connsiteX3" fmla="*/ 0 w 320254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5" h="3437345">
                <a:moveTo>
                  <a:pt x="0" y="0"/>
                </a:moveTo>
                <a:lnTo>
                  <a:pt x="3202545" y="0"/>
                </a:lnTo>
                <a:lnTo>
                  <a:pt x="320254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0EA94262-504E-06F2-F383-E832C37B1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6681"/>
            <a:ext cx="3202546" cy="3436477"/>
          </a:xfrm>
          <a:custGeom>
            <a:avLst/>
            <a:gdLst>
              <a:gd name="connsiteX0" fmla="*/ 0 w 3202546"/>
              <a:gd name="connsiteY0" fmla="*/ 0 h 3436477"/>
              <a:gd name="connsiteX1" fmla="*/ 3202546 w 3202546"/>
              <a:gd name="connsiteY1" fmla="*/ 3214418 h 3436477"/>
              <a:gd name="connsiteX2" fmla="*/ 3202546 w 3202546"/>
              <a:gd name="connsiteY2" fmla="*/ 3436477 h 3436477"/>
              <a:gd name="connsiteX3" fmla="*/ 0 w 3202546"/>
              <a:gd name="connsiteY3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6477">
                <a:moveTo>
                  <a:pt x="0" y="0"/>
                </a:moveTo>
                <a:lnTo>
                  <a:pt x="3202546" y="3214418"/>
                </a:lnTo>
                <a:lnTo>
                  <a:pt x="3202546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399" y="834635"/>
            <a:ext cx="7796464" cy="1222385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Slide Number Placeholder 2">
            <a:extLst>
              <a:ext uri="{FF2B5EF4-FFF2-40B4-BE49-F238E27FC236}">
                <a16:creationId xmlns:a16="http://schemas.microsoft.com/office/drawing/2014/main" id="{BFBCB81C-7599-87A1-8037-5FB8C374503A}"/>
              </a:ext>
            </a:extLst>
          </p:cNvPr>
          <p:cNvSpPr>
            <a:spLocks noGrp="1"/>
          </p:cNvSpPr>
          <p:nvPr userDrawn="1"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6FF02D51-6992-3FED-2A19-92E5AC564CF4}"/>
              </a:ext>
            </a:extLst>
          </p:cNvPr>
          <p:cNvSpPr>
            <a:spLocks noGrp="1"/>
          </p:cNvSpPr>
          <p:nvPr userDrawn="1">
            <p:ph sz="half" idx="2" hasCustomPrompt="1"/>
          </p:nvPr>
        </p:nvSpPr>
        <p:spPr>
          <a:xfrm>
            <a:off x="914400" y="2303028"/>
            <a:ext cx="3283119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C2762372-3C12-61F8-F131-E4C08A2B1735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4782159" y="2303028"/>
            <a:ext cx="3284951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733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65393"/>
            <a:ext cx="7631709" cy="1091627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ADE444-940A-5A34-8C49-4F15BC33EEC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914400" y="2303028"/>
            <a:ext cx="3283119" cy="4144192"/>
          </a:xfrm>
        </p:spPr>
        <p:txBody>
          <a:bodyPr lIns="91440" tIns="0" rIns="91440" bIns="0">
            <a:normAutofit/>
          </a:bodyPr>
          <a:lstStyle>
            <a:lvl1pPr marL="457200" indent="-457200">
              <a:spcBef>
                <a:spcPts val="1000"/>
              </a:spcBef>
              <a:buFont typeface="+mj-lt"/>
              <a:buAutoNum type="arabicPeriod"/>
              <a:defRPr sz="1800"/>
            </a:lvl1pPr>
            <a:lvl2pPr marL="745236" indent="-342900">
              <a:spcBef>
                <a:spcPts val="1000"/>
              </a:spcBef>
              <a:buFont typeface="+mj-lt"/>
              <a:buAutoNum type="alphaLcPeriod"/>
              <a:defRPr sz="1800"/>
            </a:lvl2pPr>
            <a:lvl3pPr marL="1202436" indent="-342900">
              <a:spcBef>
                <a:spcPts val="1000"/>
              </a:spcBef>
              <a:buFont typeface="+mj-lt"/>
              <a:buAutoNum type="arabicParenR"/>
              <a:defRPr sz="1800"/>
            </a:lvl3pPr>
            <a:lvl4pPr marL="1659636" indent="-342900">
              <a:spcBef>
                <a:spcPts val="1000"/>
              </a:spcBef>
              <a:buFont typeface="+mj-lt"/>
              <a:buAutoNum type="alphaLcParenR"/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9FCB-9A9F-6B60-A95C-FCF020598DE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782159" y="2303028"/>
            <a:ext cx="3763950" cy="414419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indent="-283464">
              <a:spcBef>
                <a:spcPts val="1000"/>
              </a:spcBef>
              <a:defRPr sz="1800"/>
            </a:lvl2pPr>
            <a:lvl3pPr indent="-283464">
              <a:spcBef>
                <a:spcPts val="1000"/>
              </a:spcBef>
              <a:defRPr sz="1800"/>
            </a:lvl3pPr>
            <a:lvl4pPr indent="-283464">
              <a:spcBef>
                <a:spcPts val="1000"/>
              </a:spcBef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2912B88E-830A-AD4C-378F-46EF5F7795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89454" y="965393"/>
            <a:ext cx="3202545" cy="5892607"/>
          </a:xfrm>
          <a:custGeom>
            <a:avLst/>
            <a:gdLst>
              <a:gd name="connsiteX0" fmla="*/ 0 w 3202545"/>
              <a:gd name="connsiteY0" fmla="*/ 0 h 6023366"/>
              <a:gd name="connsiteX1" fmla="*/ 3202545 w 3202545"/>
              <a:gd name="connsiteY1" fmla="*/ 0 h 6023366"/>
              <a:gd name="connsiteX2" fmla="*/ 3202545 w 3202545"/>
              <a:gd name="connsiteY2" fmla="*/ 3165406 h 6023366"/>
              <a:gd name="connsiteX3" fmla="*/ 2923656 w 3202545"/>
              <a:gd name="connsiteY3" fmla="*/ 3179481 h 6023366"/>
              <a:gd name="connsiteX4" fmla="*/ 364096 w 3202545"/>
              <a:gd name="connsiteY4" fmla="*/ 6016124 h 6023366"/>
              <a:gd name="connsiteX5" fmla="*/ 364096 w 3202545"/>
              <a:gd name="connsiteY5" fmla="*/ 6023364 h 6023366"/>
              <a:gd name="connsiteX6" fmla="*/ 1231541 w 3202545"/>
              <a:gd name="connsiteY6" fmla="*/ 6023364 h 6023366"/>
              <a:gd name="connsiteX7" fmla="*/ 1241636 w 3202545"/>
              <a:gd name="connsiteY7" fmla="*/ 5822974 h 6023366"/>
              <a:gd name="connsiteX8" fmla="*/ 3012253 w 3202545"/>
              <a:gd name="connsiteY8" fmla="*/ 4042481 h 6023366"/>
              <a:gd name="connsiteX9" fmla="*/ 3202545 w 3202545"/>
              <a:gd name="connsiteY9" fmla="*/ 4032784 h 6023366"/>
              <a:gd name="connsiteX10" fmla="*/ 3202545 w 3202545"/>
              <a:gd name="connsiteY10" fmla="*/ 4033098 h 6023366"/>
              <a:gd name="connsiteX11" fmla="*/ 3012291 w 3202545"/>
              <a:gd name="connsiteY11" fmla="*/ 4042794 h 6023366"/>
              <a:gd name="connsiteX12" fmla="*/ 1242011 w 3202545"/>
              <a:gd name="connsiteY12" fmla="*/ 5823008 h 6023366"/>
              <a:gd name="connsiteX13" fmla="*/ 1231918 w 3202545"/>
              <a:gd name="connsiteY13" fmla="*/ 6023365 h 6023366"/>
              <a:gd name="connsiteX14" fmla="*/ 3202545 w 3202545"/>
              <a:gd name="connsiteY14" fmla="*/ 6023365 h 6023366"/>
              <a:gd name="connsiteX15" fmla="*/ 3202545 w 3202545"/>
              <a:gd name="connsiteY15" fmla="*/ 6023366 h 6023366"/>
              <a:gd name="connsiteX16" fmla="*/ 0 w 3202545"/>
              <a:gd name="connsiteY16" fmla="*/ 6023366 h 6023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2545" h="6023366">
                <a:moveTo>
                  <a:pt x="0" y="0"/>
                </a:moveTo>
                <a:lnTo>
                  <a:pt x="3202545" y="0"/>
                </a:lnTo>
                <a:lnTo>
                  <a:pt x="3202545" y="3165406"/>
                </a:lnTo>
                <a:lnTo>
                  <a:pt x="2923656" y="3179481"/>
                </a:lnTo>
                <a:cubicBezTo>
                  <a:pt x="1485615" y="3325450"/>
                  <a:pt x="364096" y="4539349"/>
                  <a:pt x="364096" y="6016124"/>
                </a:cubicBezTo>
                <a:lnTo>
                  <a:pt x="364096" y="6023364"/>
                </a:lnTo>
                <a:lnTo>
                  <a:pt x="1231541" y="6023364"/>
                </a:lnTo>
                <a:lnTo>
                  <a:pt x="1241636" y="5822974"/>
                </a:lnTo>
                <a:cubicBezTo>
                  <a:pt x="1336361" y="4887576"/>
                  <a:pt x="2077946" y="4138236"/>
                  <a:pt x="3012253" y="4042481"/>
                </a:cubicBezTo>
                <a:lnTo>
                  <a:pt x="3202545" y="4032784"/>
                </a:lnTo>
                <a:lnTo>
                  <a:pt x="3202545" y="4033098"/>
                </a:lnTo>
                <a:lnTo>
                  <a:pt x="3012291" y="4042794"/>
                </a:lnTo>
                <a:cubicBezTo>
                  <a:pt x="2078162" y="4138534"/>
                  <a:pt x="1336718" y="4887757"/>
                  <a:pt x="1242011" y="5823008"/>
                </a:cubicBezTo>
                <a:lnTo>
                  <a:pt x="1231918" y="6023365"/>
                </a:lnTo>
                <a:lnTo>
                  <a:pt x="3202545" y="6023365"/>
                </a:lnTo>
                <a:lnTo>
                  <a:pt x="3202545" y="6023366"/>
                </a:lnTo>
                <a:lnTo>
                  <a:pt x="0" y="6023366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9152F76-E42E-3D76-6BDB-2FA0D692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353550" y="4000041"/>
            <a:ext cx="2838450" cy="2857959"/>
            <a:chOff x="12797096" y="4000041"/>
            <a:chExt cx="2838450" cy="2857959"/>
          </a:xfrm>
        </p:grpSpPr>
        <p:sp>
          <p:nvSpPr>
            <p:cNvPr id="20" name="Freeform: Shape 28">
              <a:extLst>
                <a:ext uri="{FF2B5EF4-FFF2-40B4-BE49-F238E27FC236}">
                  <a16:creationId xmlns:a16="http://schemas.microsoft.com/office/drawing/2014/main" id="{ED0348C7-D83F-0AD7-2539-41219A795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2797096" y="4000041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1" name="Freeform: Shape 25">
              <a:extLst>
                <a:ext uri="{FF2B5EF4-FFF2-40B4-BE49-F238E27FC236}">
                  <a16:creationId xmlns:a16="http://schemas.microsoft.com/office/drawing/2014/main" id="{E911AA2D-BE77-278D-CD2E-2EB3E180F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664918" y="4867733"/>
              <a:ext cx="1970627" cy="1990267"/>
            </a:xfrm>
            <a:custGeom>
              <a:avLst/>
              <a:gdLst>
                <a:gd name="connsiteX0" fmla="*/ 0 w 1970627"/>
                <a:gd name="connsiteY0" fmla="*/ 0 h 1990267"/>
                <a:gd name="connsiteX1" fmla="*/ 1970627 w 1970627"/>
                <a:gd name="connsiteY1" fmla="*/ 0 h 1990267"/>
                <a:gd name="connsiteX2" fmla="*/ 1960534 w 1970627"/>
                <a:gd name="connsiteY2" fmla="*/ 200357 h 1990267"/>
                <a:gd name="connsiteX3" fmla="*/ 190254 w 1970627"/>
                <a:gd name="connsiteY3" fmla="*/ 1980571 h 1990267"/>
                <a:gd name="connsiteX4" fmla="*/ 0 w 1970627"/>
                <a:gd name="connsiteY4" fmla="*/ 1990267 h 1990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0627" h="1990267">
                  <a:moveTo>
                    <a:pt x="0" y="0"/>
                  </a:moveTo>
                  <a:lnTo>
                    <a:pt x="1970627" y="0"/>
                  </a:lnTo>
                  <a:lnTo>
                    <a:pt x="1960534" y="200357"/>
                  </a:lnTo>
                  <a:cubicBezTo>
                    <a:pt x="1865827" y="1135608"/>
                    <a:pt x="1124383" y="1884831"/>
                    <a:pt x="190254" y="1980571"/>
                  </a:cubicBezTo>
                  <a:lnTo>
                    <a:pt x="0" y="199026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B6CE0BA6-C0FD-AC39-6C31-8477E0CAF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4632096" y="5844983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Image 2">
              <a:extLst>
                <a:ext uri="{FF2B5EF4-FFF2-40B4-BE49-F238E27FC236}">
                  <a16:creationId xmlns:a16="http://schemas.microsoft.com/office/drawing/2014/main" id="{666AD1A4-36DE-12F3-BB78-BA678A595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402193" y="5492845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Slide Number Placeholder 2">
            <a:extLst>
              <a:ext uri="{FF2B5EF4-FFF2-40B4-BE49-F238E27FC236}">
                <a16:creationId xmlns:a16="http://schemas.microsoft.com/office/drawing/2014/main" id="{79071EEC-EAD1-8B22-009A-68E74589AA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620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28259CF0-6BC5-3693-6F49-C4489C07C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989454" y="-2546"/>
            <a:ext cx="3202546" cy="3441072"/>
          </a:xfrm>
          <a:custGeom>
            <a:avLst/>
            <a:gdLst>
              <a:gd name="connsiteX0" fmla="*/ 3202546 w 3202546"/>
              <a:gd name="connsiteY0" fmla="*/ 0 h 3441072"/>
              <a:gd name="connsiteX1" fmla="*/ 3202546 w 3202546"/>
              <a:gd name="connsiteY1" fmla="*/ 3441072 h 3441072"/>
              <a:gd name="connsiteX2" fmla="*/ 0 w 3202546"/>
              <a:gd name="connsiteY2" fmla="*/ 3441072 h 3441072"/>
              <a:gd name="connsiteX3" fmla="*/ 3082686 w 3202546"/>
              <a:gd name="connsiteY3" fmla="*/ 6086 h 344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41072">
                <a:moveTo>
                  <a:pt x="3202546" y="0"/>
                </a:moveTo>
                <a:lnTo>
                  <a:pt x="3202546" y="3441072"/>
                </a:lnTo>
                <a:lnTo>
                  <a:pt x="0" y="3441072"/>
                </a:lnTo>
                <a:cubicBezTo>
                  <a:pt x="0" y="1653352"/>
                  <a:pt x="1351216" y="182908"/>
                  <a:pt x="3082686" y="6086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6" name="Image 4">
            <a:extLst>
              <a:ext uri="{FF2B5EF4-FFF2-40B4-BE49-F238E27FC236}">
                <a16:creationId xmlns:a16="http://schemas.microsoft.com/office/drawing/2014/main" id="{9019DA73-2516-F3D2-ECDB-620C9048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5665DA82-D253-8EC5-5DFB-F0266ED9F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-20086" y="5331514"/>
            <a:ext cx="2148416" cy="1526486"/>
          </a:xfrm>
          <a:custGeom>
            <a:avLst/>
            <a:gdLst>
              <a:gd name="connsiteX0" fmla="*/ 0 w 2148416"/>
              <a:gd name="connsiteY0" fmla="*/ 1526486 h 1526486"/>
              <a:gd name="connsiteX1" fmla="*/ 2098930 w 2148416"/>
              <a:gd name="connsiteY1" fmla="*/ 135201 h 1526486"/>
              <a:gd name="connsiteX2" fmla="*/ 2148416 w 2148416"/>
              <a:gd name="connsiteY2" fmla="*/ 0 h 1526486"/>
              <a:gd name="connsiteX3" fmla="*/ 0 w 2148416"/>
              <a:gd name="connsiteY3" fmla="*/ 0 h 152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416" h="1526486">
                <a:moveTo>
                  <a:pt x="0" y="1526486"/>
                </a:moveTo>
                <a:cubicBezTo>
                  <a:pt x="943526" y="1526486"/>
                  <a:pt x="1753109" y="952785"/>
                  <a:pt x="2098930" y="135201"/>
                </a:cubicBezTo>
                <a:lnTo>
                  <a:pt x="21484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 w="508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A8B7F1F1-806C-8D65-7340-220A0C46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 rot="5400000">
            <a:off x="9991886" y="1247775"/>
            <a:ext cx="2200114" cy="2200114"/>
          </a:xfrm>
          <a:prstGeom prst="rect">
            <a:avLst/>
          </a:prstGeom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E76518D4-6149-BA03-3BE5-6A13A792C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40428" y="6470488"/>
            <a:ext cx="775021" cy="387513"/>
          </a:xfrm>
          <a:custGeom>
            <a:avLst/>
            <a:gdLst>
              <a:gd name="connsiteX0" fmla="*/ 387511 w 775021"/>
              <a:gd name="connsiteY0" fmla="*/ 0 h 387513"/>
              <a:gd name="connsiteX1" fmla="*/ 775021 w 775021"/>
              <a:gd name="connsiteY1" fmla="*/ 387511 h 387513"/>
              <a:gd name="connsiteX2" fmla="*/ 775021 w 775021"/>
              <a:gd name="connsiteY2" fmla="*/ 387513 h 387513"/>
              <a:gd name="connsiteX3" fmla="*/ 1 w 775021"/>
              <a:gd name="connsiteY3" fmla="*/ 387513 h 387513"/>
              <a:gd name="connsiteX4" fmla="*/ 0 w 775021"/>
              <a:gd name="connsiteY4" fmla="*/ 387511 h 387513"/>
              <a:gd name="connsiteX5" fmla="*/ 387511 w 775021"/>
              <a:gd name="connsiteY5" fmla="*/ 0 h 38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5021" h="387513">
                <a:moveTo>
                  <a:pt x="387511" y="0"/>
                </a:moveTo>
                <a:cubicBezTo>
                  <a:pt x="601527" y="0"/>
                  <a:pt x="775021" y="173494"/>
                  <a:pt x="775021" y="387511"/>
                </a:cubicBezTo>
                <a:lnTo>
                  <a:pt x="775021" y="387513"/>
                </a:lnTo>
                <a:lnTo>
                  <a:pt x="1" y="387513"/>
                </a:lnTo>
                <a:lnTo>
                  <a:pt x="0" y="387511"/>
                </a:lnTo>
                <a:cubicBezTo>
                  <a:pt x="0" y="173494"/>
                  <a:pt x="173494" y="0"/>
                  <a:pt x="387511" y="0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057274"/>
            <a:ext cx="7843837" cy="1012782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8F56A7F-403C-059D-4B58-A8D59888A15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14400" y="2331791"/>
            <a:ext cx="6903076" cy="3721817"/>
          </a:xfrm>
        </p:spPr>
        <p:txBody>
          <a:bodyPr t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723BF40-731C-2A5B-FC2F-B59DEF431C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89454" y="3405189"/>
            <a:ext cx="3202546" cy="3452811"/>
          </a:xfrm>
          <a:solidFill>
            <a:schemeClr val="accent1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3ACD3A33-D8A4-7058-9798-30967E3EFD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04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D014917C-8694-B4A4-A211-0F31F00E2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550562" cy="2545382"/>
          </a:xfrm>
          <a:custGeom>
            <a:avLst/>
            <a:gdLst>
              <a:gd name="connsiteX0" fmla="*/ 683117 w 1550562"/>
              <a:gd name="connsiteY0" fmla="*/ 0 h 2545382"/>
              <a:gd name="connsiteX1" fmla="*/ 1550562 w 1550562"/>
              <a:gd name="connsiteY1" fmla="*/ 0 h 2545382"/>
              <a:gd name="connsiteX2" fmla="*/ 1550562 w 1550562"/>
              <a:gd name="connsiteY2" fmla="*/ 7240 h 2545382"/>
              <a:gd name="connsiteX3" fmla="*/ 221868 w 1550562"/>
              <a:gd name="connsiteY3" fmla="*/ 2418735 h 2545382"/>
              <a:gd name="connsiteX4" fmla="*/ 0 w 1550562"/>
              <a:gd name="connsiteY4" fmla="*/ 2545382 h 2545382"/>
              <a:gd name="connsiteX5" fmla="*/ 0 w 1550562"/>
              <a:gd name="connsiteY5" fmla="*/ 1500516 h 2545382"/>
              <a:gd name="connsiteX6" fmla="*/ 102557 w 1550562"/>
              <a:gd name="connsiteY6" fmla="*/ 1405503 h 2545382"/>
              <a:gd name="connsiteX7" fmla="*/ 673022 w 1550562"/>
              <a:gd name="connsiteY7" fmla="*/ 200390 h 2545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50562" h="2545382">
                <a:moveTo>
                  <a:pt x="683117" y="0"/>
                </a:moveTo>
                <a:lnTo>
                  <a:pt x="1550562" y="0"/>
                </a:lnTo>
                <a:lnTo>
                  <a:pt x="1550562" y="7240"/>
                </a:lnTo>
                <a:cubicBezTo>
                  <a:pt x="1550562" y="1022523"/>
                  <a:pt x="1020469" y="1913556"/>
                  <a:pt x="221868" y="2418735"/>
                </a:cubicBezTo>
                <a:lnTo>
                  <a:pt x="0" y="2545382"/>
                </a:lnTo>
                <a:lnTo>
                  <a:pt x="0" y="1500516"/>
                </a:lnTo>
                <a:lnTo>
                  <a:pt x="102557" y="1405503"/>
                </a:lnTo>
                <a:cubicBezTo>
                  <a:pt x="416582" y="1089274"/>
                  <a:pt x="625660" y="668089"/>
                  <a:pt x="673022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7DB6972-BB75-254A-BA88-C0C3E6E93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682740" cy="1500050"/>
          </a:xfrm>
          <a:custGeom>
            <a:avLst/>
            <a:gdLst>
              <a:gd name="connsiteX0" fmla="*/ 0 w 682740"/>
              <a:gd name="connsiteY0" fmla="*/ 0 h 1500050"/>
              <a:gd name="connsiteX1" fmla="*/ 682740 w 682740"/>
              <a:gd name="connsiteY1" fmla="*/ 0 h 1500050"/>
              <a:gd name="connsiteX2" fmla="*/ 672647 w 682740"/>
              <a:gd name="connsiteY2" fmla="*/ 200357 h 1500050"/>
              <a:gd name="connsiteX3" fmla="*/ 102290 w 682740"/>
              <a:gd name="connsiteY3" fmla="*/ 1405281 h 1500050"/>
              <a:gd name="connsiteX4" fmla="*/ 0 w 682740"/>
              <a:gd name="connsiteY4" fmla="*/ 1500050 h 15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740" h="1500050">
                <a:moveTo>
                  <a:pt x="0" y="0"/>
                </a:moveTo>
                <a:lnTo>
                  <a:pt x="682740" y="0"/>
                </a:lnTo>
                <a:lnTo>
                  <a:pt x="672647" y="200357"/>
                </a:lnTo>
                <a:cubicBezTo>
                  <a:pt x="625294" y="667983"/>
                  <a:pt x="416256" y="1089101"/>
                  <a:pt x="102290" y="1405281"/>
                </a:cubicBezTo>
                <a:lnTo>
                  <a:pt x="0" y="15000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Image 2">
            <a:extLst>
              <a:ext uri="{FF2B5EF4-FFF2-40B4-BE49-F238E27FC236}">
                <a16:creationId xmlns:a16="http://schemas.microsoft.com/office/drawing/2014/main" id="{790E862E-398F-571C-EC2C-3D17164DE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0445" y="314191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C975BF2-D657-C309-269D-B8D0062631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0563" y="1089213"/>
            <a:ext cx="9879437" cy="980844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54">
            <a:extLst>
              <a:ext uri="{FF2B5EF4-FFF2-40B4-BE49-F238E27FC236}">
                <a16:creationId xmlns:a16="http://schemas.microsoft.com/office/drawing/2014/main" id="{A0AEB4DF-13C8-8171-2BDB-FD1AD542E7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50564" y="2331958"/>
            <a:ext cx="2975217" cy="3704266"/>
          </a:xfrm>
        </p:spPr>
        <p:txBody>
          <a:bodyPr lIns="91440" tIns="0" rIns="9144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2134EBA-AF32-9F8A-370F-0D3E842F039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087154" y="2331791"/>
            <a:ext cx="6345893" cy="3721817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AE99A73D-155B-A133-9671-506F54A055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958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>
            <a:extLst>
              <a:ext uri="{FF2B5EF4-FFF2-40B4-BE49-F238E27FC236}">
                <a16:creationId xmlns:a16="http://schemas.microsoft.com/office/drawing/2014/main" id="{D5595DD5-43B0-252F-8BC6-6B74340C5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/>
        </p:blipFill>
        <p:spPr>
          <a:xfrm>
            <a:off x="1" y="-1"/>
            <a:ext cx="443344" cy="6856025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50564" y="1057274"/>
            <a:ext cx="9875463" cy="999746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BC3A3767-6C5E-8188-0A49-955BBACE3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-3" y="4420134"/>
            <a:ext cx="1293237" cy="2437866"/>
          </a:xfrm>
          <a:custGeom>
            <a:avLst/>
            <a:gdLst>
              <a:gd name="connsiteX0" fmla="*/ 1293237 w 1293237"/>
              <a:gd name="connsiteY0" fmla="*/ 2437866 h 2437866"/>
              <a:gd name="connsiteX1" fmla="*/ 1292465 w 1293237"/>
              <a:gd name="connsiteY1" fmla="*/ 2437373 h 2437866"/>
              <a:gd name="connsiteX2" fmla="*/ 0 w 1293237"/>
              <a:gd name="connsiteY2" fmla="*/ 0 h 2437866"/>
              <a:gd name="connsiteX3" fmla="*/ 1293237 w 1293237"/>
              <a:gd name="connsiteY3" fmla="*/ 0 h 24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93237" h="2437866">
                <a:moveTo>
                  <a:pt x="1293237" y="2437866"/>
                </a:moveTo>
                <a:lnTo>
                  <a:pt x="1292465" y="2437373"/>
                </a:lnTo>
                <a:cubicBezTo>
                  <a:pt x="511725" y="1903845"/>
                  <a:pt x="0" y="1011184"/>
                  <a:pt x="0" y="0"/>
                </a:cubicBezTo>
                <a:lnTo>
                  <a:pt x="1293237" y="0"/>
                </a:lnTo>
                <a:close/>
              </a:path>
            </a:pathLst>
          </a:custGeom>
          <a:solidFill>
            <a:schemeClr val="accent1"/>
          </a:solidFill>
          <a:ln w="476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4BD7F71-D12B-4F27-1505-FF681CF55F7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550564" y="2303028"/>
            <a:ext cx="5829147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FB87C65D-4EF3-18C8-18A8-477F87A37E51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7940842" y="2303028"/>
            <a:ext cx="3485184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Slide Number Placeholder 2">
            <a:extLst>
              <a:ext uri="{FF2B5EF4-FFF2-40B4-BE49-F238E27FC236}">
                <a16:creationId xmlns:a16="http://schemas.microsoft.com/office/drawing/2014/main" id="{AEFFA34C-885D-E995-D8F9-B4ACFBF3110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C6639AD7-128F-B39D-B45F-0F22A2C6D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/>
        </p:blipFill>
        <p:spPr>
          <a:xfrm rot="5400000">
            <a:off x="6072641" y="-5676015"/>
            <a:ext cx="443344" cy="11795374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48479A23-C29C-C711-510C-05B69B882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1443" r="10857"/>
          <a:stretch/>
        </p:blipFill>
        <p:spPr>
          <a:xfrm rot="16200000">
            <a:off x="-6447" y="6444"/>
            <a:ext cx="1961253" cy="1948364"/>
          </a:xfrm>
          <a:custGeom>
            <a:avLst/>
            <a:gdLst>
              <a:gd name="connsiteX0" fmla="*/ 1961253 w 1961253"/>
              <a:gd name="connsiteY0" fmla="*/ 0 h 1948364"/>
              <a:gd name="connsiteX1" fmla="*/ 1961253 w 1961253"/>
              <a:gd name="connsiteY1" fmla="*/ 1948364 h 1948364"/>
              <a:gd name="connsiteX2" fmla="*/ 0 w 1961253"/>
              <a:gd name="connsiteY2" fmla="*/ 1948364 h 1948364"/>
              <a:gd name="connsiteX3" fmla="*/ 0 w 1961253"/>
              <a:gd name="connsiteY3" fmla="*/ 0 h 194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1253" h="1948364">
                <a:moveTo>
                  <a:pt x="1961253" y="0"/>
                </a:moveTo>
                <a:lnTo>
                  <a:pt x="1961253" y="1948364"/>
                </a:lnTo>
                <a:lnTo>
                  <a:pt x="0" y="194836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Image 2">
            <a:extLst>
              <a:ext uri="{FF2B5EF4-FFF2-40B4-BE49-F238E27FC236}">
                <a16:creationId xmlns:a16="http://schemas.microsoft.com/office/drawing/2014/main" id="{F3DC42FA-4B8F-2EFC-CAB4-1CCAB93BE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96626" y="4929577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650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0"/>
            <a:ext cx="12216063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10511627" cy="1012785"/>
          </a:xfrm>
        </p:spPr>
        <p:txBody>
          <a:bodyPr tIns="0" bIns="0"/>
          <a:lstStyle>
            <a:lvl1pPr algn="ctr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4D6DED8E-165F-59D7-F01C-4EF0446E5FC0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914400" y="2316067"/>
            <a:ext cx="10511627" cy="3948557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2933FDAB-13EE-5F9F-5DFC-A5A60BC636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508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B515B5-2D9F-58E1-6E3C-CCBF105D8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27501" y="0"/>
            <a:ext cx="4671276" cy="6857999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>
            <a:extLst>
              <a:ext uri="{FF2B5EF4-FFF2-40B4-BE49-F238E27FC236}">
                <a16:creationId xmlns:a16="http://schemas.microsoft.com/office/drawing/2014/main" id="{5CCFEDF9-5B69-87BA-8A33-35033DA4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66586" y="0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14401" y="849782"/>
            <a:ext cx="5715000" cy="2727709"/>
          </a:xfrm>
        </p:spPr>
        <p:txBody>
          <a:bodyPr tIns="0" bIns="0" anchor="b" anchorCtr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6F10CB4-CF79-A942-DA9C-04CBB7C89DC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1" y="3813606"/>
            <a:ext cx="5715000" cy="2234642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anchor="ctr" anchorCtr="0"/>
          <a:lstStyle/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58952" y="758952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58952" y="2286000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2"/>
            <a:ext cx="3931920" cy="1527048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393192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80" r:id="rId3"/>
    <p:sldLayoutId id="2147483653" r:id="rId4"/>
    <p:sldLayoutId id="2147483668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1" r:id="rId11"/>
    <p:sldLayoutId id="2147483692" r:id="rId12"/>
    <p:sldLayoutId id="2147483676" r:id="rId13"/>
    <p:sldLayoutId id="2147483656" r:id="rId14"/>
    <p:sldLayoutId id="2147483657" r:id="rId15"/>
    <p:sldLayoutId id="2147483658" r:id="rId16"/>
    <p:sldLayoutId id="2147483659" r:id="rId17"/>
  </p:sldLayoutIdLst>
  <p:hf hdr="0" ft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38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7FF65-A536-F639-8591-ED024C2233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9790" y="0"/>
            <a:ext cx="6392421" cy="4772722"/>
          </a:xfrm>
        </p:spPr>
        <p:txBody>
          <a:bodyPr anchor="ctr"/>
          <a:lstStyle/>
          <a:p>
            <a:r>
              <a:rPr lang="en-US" sz="2400" dirty="0"/>
              <a:t>Module name and code</a:t>
            </a:r>
            <a:br>
              <a:rPr lang="en-US" sz="2400" dirty="0"/>
            </a:br>
            <a:r>
              <a:rPr lang="en-US" sz="2400" dirty="0"/>
              <a:t>EFFECTIVE TEAM-WORKING AND COMUNICATION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BMSW4009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ASSESSMENT TITLE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Skills in the Workplace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LECTURER: MELANIE SQUIRE </a:t>
            </a:r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345495-23F8-B1D2-2212-17C150728B60}"/>
              </a:ext>
            </a:extLst>
          </p:cNvPr>
          <p:cNvSpPr/>
          <p:nvPr/>
        </p:nvSpPr>
        <p:spPr>
          <a:xfrm>
            <a:off x="2899790" y="5444836"/>
            <a:ext cx="6392421" cy="1413163"/>
          </a:xfrm>
          <a:prstGeom prst="rect">
            <a:avLst/>
          </a:prstGeom>
          <a:solidFill>
            <a:srgbClr val="FFEFEF"/>
          </a:solidFill>
          <a:ln>
            <a:solidFill>
              <a:schemeClr val="accent1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en-IN" sz="1800" b="1" dirty="0">
              <a:solidFill>
                <a:schemeClr val="accent6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IN" sz="1800" b="1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ID: 2311511</a:t>
            </a:r>
          </a:p>
          <a:p>
            <a:pPr>
              <a:lnSpc>
                <a:spcPct val="115000"/>
              </a:lnSpc>
            </a:pPr>
            <a:r>
              <a:rPr lang="en-IN" sz="1800" b="1" dirty="0">
                <a:solidFill>
                  <a:schemeClr val="accent6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</a:t>
            </a:r>
            <a:r>
              <a:rPr lang="en-IN" sz="1800" b="1" dirty="0" err="1">
                <a:solidFill>
                  <a:schemeClr val="accent6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Name</a:t>
            </a:r>
            <a:r>
              <a:rPr lang="en-IN" b="1" dirty="0" err="1">
                <a:solidFill>
                  <a:schemeClr val="accent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:BOGDAN</a:t>
            </a:r>
            <a:r>
              <a:rPr lang="en-IN" b="1" dirty="0">
                <a:solidFill>
                  <a:schemeClr val="accent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BASENCO</a:t>
            </a:r>
          </a:p>
          <a:p>
            <a:pPr>
              <a:lnSpc>
                <a:spcPct val="115000"/>
              </a:lnSpc>
            </a:pPr>
            <a:r>
              <a:rPr lang="en-IN" b="1" dirty="0">
                <a:solidFill>
                  <a:schemeClr val="accent6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Date for Submission:30/06/2024</a:t>
            </a:r>
          </a:p>
          <a:p>
            <a:pPr>
              <a:lnSpc>
                <a:spcPct val="115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437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0199-C129-11F0-56F2-2D1AED21C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01" y="0"/>
            <a:ext cx="7353300" cy="109220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effectLst/>
              </a:rPr>
              <a:t>3.Teamwork Issue and Resolution</a:t>
            </a:r>
            <a:br>
              <a:rPr lang="en-IN" sz="2800" dirty="0">
                <a:effectLst/>
              </a:rPr>
            </a:b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D6BDC-E008-6AB7-55A1-46ED9BCF054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48513" y="1780675"/>
            <a:ext cx="7480301" cy="4779902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During circumstances of low trust between team members, establishing personal bond between co-workers ensures to operate team building activities for better work cohesively (</a:t>
            </a:r>
            <a:r>
              <a:rPr lang="en-IN" sz="18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Koch, and </a:t>
            </a:r>
            <a:r>
              <a:rPr lang="en-IN" sz="1800" b="0" i="0" u="none" strike="noStrike" dirty="0" err="1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Denner</a:t>
            </a:r>
            <a:r>
              <a:rPr lang="en-IN" sz="18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2022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Sharing the information with relevant team members is beneficial to emphasise the importance of work project.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a confidential conversation is frequently the best course of action for an employee who lacks self-awareness to firmly address the issues and offer the necessary encouragement to improve (</a:t>
            </a:r>
            <a:r>
              <a:rPr lang="en-IN" sz="18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Campbell </a:t>
            </a:r>
            <a:r>
              <a:rPr lang="en-IN" sz="1800" b="0" i="1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et al., </a:t>
            </a:r>
            <a:r>
              <a:rPr lang="en-IN" sz="18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2020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Ensuring staff understanding in an efficient manner before starting an assignment, expresses the need of understanding the project. Therefore, putting expectations and removing uncertainty enhance clarity on the project.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936611-D146-712F-5C9D-C43A1FFE8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9454" y="3846573"/>
            <a:ext cx="3202546" cy="2570043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0AEC4F-E711-8552-9C34-82C1514A1E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A93B79-6E2C-25D3-7849-8983BDC55F6A}"/>
              </a:ext>
            </a:extLst>
          </p:cNvPr>
          <p:cNvSpPr txBox="1"/>
          <p:nvPr/>
        </p:nvSpPr>
        <p:spPr>
          <a:xfrm>
            <a:off x="288759" y="938767"/>
            <a:ext cx="9256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6"/>
                </a:solidFill>
                <a:latin typeface="+mj-lt"/>
              </a:rPr>
              <a:t>3.1 Personal Experiences of Encountering Teamwork Issue in a Workplace</a:t>
            </a:r>
          </a:p>
        </p:txBody>
      </p:sp>
    </p:spTree>
    <p:extLst>
      <p:ext uri="{BB962C8B-B14F-4D97-AF65-F5344CB8AC3E}">
        <p14:creationId xmlns:p14="http://schemas.microsoft.com/office/powerpoint/2010/main" val="1131718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9C73B-564E-8D1D-C83D-E3A6A57FD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12" y="1260240"/>
            <a:ext cx="6735132" cy="5597760"/>
          </a:xfrm>
        </p:spPr>
        <p:txBody>
          <a:bodyPr>
            <a:normAutofit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IN" sz="1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Trust issues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For the productivity of team building trust between co-workers, is extremely crucial. Creating trust allow to solve problems efficiently and quickly between the team members (</a:t>
            </a:r>
            <a:r>
              <a:rPr lang="en-IN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Morrison-Smith and Ruiz, 2020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on holding information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Employees tent to keep secret information related to project away from co-workers for ensuring success of the team. Therefore, during operation, operation of the project, incomplete information can create unnecessary work and mislead opportunities (</a:t>
            </a:r>
            <a:r>
              <a:rPr lang="en-IN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Rosen et al., 2007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Conflicts on clarity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It is important to understand and deliver satisfactory results by employees during the work process (</a:t>
            </a:r>
            <a:r>
              <a:rPr lang="en-IN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Folger </a:t>
            </a:r>
            <a:r>
              <a:rPr lang="en-IN" sz="1800" i="1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8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2021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Without having proper clarity on the goal employee tend to lose focus on work and perform inefficiently.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self-awareness</a:t>
            </a:r>
            <a:r>
              <a:rPr lang="en-IN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With poor self-awareness, individual can create problem within the team. It can trigger different work-related conflicts. </a:t>
            </a:r>
            <a:endParaRPr lang="en-US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DCBD16-3889-9F78-4068-34ED90994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4194" y="1260239"/>
            <a:ext cx="4344695" cy="4748302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043E5742-5770-42EC-7C79-214E0741CF9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F07078-E0CE-FB14-DB57-2556375FF67A}"/>
              </a:ext>
            </a:extLst>
          </p:cNvPr>
          <p:cNvSpPr txBox="1"/>
          <p:nvPr/>
        </p:nvSpPr>
        <p:spPr>
          <a:xfrm>
            <a:off x="-171483" y="649404"/>
            <a:ext cx="8545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accent6"/>
                </a:solidFill>
                <a:latin typeface="+mj-lt"/>
              </a:rPr>
              <a:t>3.2 Nature of the Issues</a:t>
            </a:r>
          </a:p>
        </p:txBody>
      </p:sp>
    </p:spTree>
    <p:extLst>
      <p:ext uri="{BB962C8B-B14F-4D97-AF65-F5344CB8AC3E}">
        <p14:creationId xmlns:p14="http://schemas.microsoft.com/office/powerpoint/2010/main" val="4164471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5956D-9AD4-087C-3070-703A301B67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9614" y="2331791"/>
            <a:ext cx="5780315" cy="4526209"/>
          </a:xfrm>
        </p:spPr>
        <p:txBody>
          <a:bodyPr anchor="t">
            <a:normAutofit lnSpcReduction="10000"/>
          </a:bodyPr>
          <a:lstStyle/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sz="19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the help of technology tools, team members can stay connected, efficiently, collaborate on project and overcome communication barriers through real time video communication solution.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members can support one another's development and progress by giving each other detailed and useful feedback. </a:t>
            </a: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sz="19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team members feel valued, respected, and included, they are more likely to contribute their ideas and perspectives openly (</a:t>
            </a:r>
            <a:r>
              <a:rPr lang="en-IN" sz="19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Kalogiannidis</a:t>
            </a:r>
            <a:r>
              <a:rPr lang="en-IN" sz="190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IN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IN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IN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100" dirty="0"/>
          </a:p>
        </p:txBody>
      </p:sp>
      <p:pic>
        <p:nvPicPr>
          <p:cNvPr id="6" name="Picture Placeholder 5" descr="A person and person walking and talking&#10;&#10;Description automatically generated">
            <a:extLst>
              <a:ext uri="{FF2B5EF4-FFF2-40B4-BE49-F238E27FC236}">
                <a16:creationId xmlns:a16="http://schemas.microsoft.com/office/drawing/2014/main" id="{80234395-A525-3DDA-9449-9A1785FA4C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108761" y="1492511"/>
            <a:ext cx="5780315" cy="5202204"/>
          </a:xfrm>
          <a:noFill/>
        </p:spPr>
      </p:pic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2346B414-8878-A695-876C-10E0B731C2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73CD4C-ABFD-55B0-63E0-FE04F2AF0878}"/>
              </a:ext>
            </a:extLst>
          </p:cNvPr>
          <p:cNvSpPr txBox="1"/>
          <p:nvPr/>
        </p:nvSpPr>
        <p:spPr>
          <a:xfrm>
            <a:off x="1642896" y="559356"/>
            <a:ext cx="8931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6"/>
                </a:solidFill>
                <a:latin typeface="+mj-lt"/>
              </a:rPr>
              <a:t>3.3 Strategies Employed to Overcome Communication Issues</a:t>
            </a:r>
          </a:p>
        </p:txBody>
      </p:sp>
    </p:spTree>
    <p:extLst>
      <p:ext uri="{BB962C8B-B14F-4D97-AF65-F5344CB8AC3E}">
        <p14:creationId xmlns:p14="http://schemas.microsoft.com/office/powerpoint/2010/main" val="3521132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F24B7F-2E25-0CF4-11F5-C00A055CD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37" y="1807779"/>
            <a:ext cx="4881263" cy="459302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099E2-A490-821B-FFF9-58102A7FF665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75402" y="2727701"/>
            <a:ext cx="5473697" cy="3401665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US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Empathy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nderstanding the situation or circumstances of colleagues in work environment.</a:t>
            </a:r>
            <a:endParaRPr lang="en-IN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IN" dirty="0">
              <a:effectLst/>
            </a:endParaRPr>
          </a:p>
          <a:p>
            <a:pPr>
              <a:lnSpc>
                <a:spcPct val="90000"/>
              </a:lnSpc>
            </a:pPr>
            <a:endParaRPr lang="en-US" sz="11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03CCF5-912D-B5E5-0CFC-AEABD7165A0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E0695C-72A3-B914-F80C-2E95AF48D406}"/>
              </a:ext>
            </a:extLst>
          </p:cNvPr>
          <p:cNvSpPr txBox="1"/>
          <p:nvPr/>
        </p:nvSpPr>
        <p:spPr>
          <a:xfrm>
            <a:off x="765972" y="728633"/>
            <a:ext cx="11426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6"/>
                </a:solidFill>
                <a:latin typeface="+mj-lt"/>
              </a:rPr>
              <a:t>3.4 Examples and Illustration of each skill with real world scenario</a:t>
            </a:r>
          </a:p>
        </p:txBody>
      </p:sp>
    </p:spTree>
    <p:extLst>
      <p:ext uri="{BB962C8B-B14F-4D97-AF65-F5344CB8AC3E}">
        <p14:creationId xmlns:p14="http://schemas.microsoft.com/office/powerpoint/2010/main" val="3976024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8D62608-F5E4-7EC0-5EF0-4F988DDDE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564" y="457199"/>
            <a:ext cx="9875463" cy="1231901"/>
          </a:xfrm>
        </p:spPr>
        <p:txBody>
          <a:bodyPr/>
          <a:lstStyle/>
          <a:p>
            <a:r>
              <a:rPr lang="en-US" sz="2400" b="1" dirty="0">
                <a:effectLst/>
                <a:ea typeface="Times New Roman" panose="02020603050405020304" pitchFamily="18" charset="0"/>
              </a:rPr>
              <a:t>References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288BD9B8-D6A6-D55A-830D-4D3CC2DC39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61240" y="1324304"/>
            <a:ext cx="10421007" cy="5344510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Campbell, S., Campbell-Phillips, S. and Phillips, D., 2020. Lack of communication between management and employees. </a:t>
            </a:r>
            <a:r>
              <a:rPr lang="en-IN" sz="36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SIASAT</a:t>
            </a: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36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(3), pp.32-39.</a:t>
            </a:r>
            <a:endParaRPr lang="en-IN" sz="3600" dirty="0">
              <a:effectLst/>
              <a:highlight>
                <a:srgbClr val="FFFFFF"/>
              </a:highlight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Folger, J.P., Poole, M.S. and </a:t>
            </a:r>
            <a:r>
              <a:rPr lang="en-IN" sz="36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Stutman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R.K., 2021.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through conflict: Strategies for relationships, groups, and organizations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. Routledge.</a:t>
            </a:r>
          </a:p>
          <a:p>
            <a:pPr algn="just">
              <a:lnSpc>
                <a:spcPct val="150000"/>
              </a:lnSpc>
            </a:pPr>
            <a:r>
              <a:rPr lang="en-IN" sz="36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Kalogiannidis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 S., 2020. Impact of effective business communication on employee performance.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European Journal of Business and Management Research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(6).</a:t>
            </a:r>
            <a:endParaRPr lang="en-IN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Morrison-Smith, S. and Ruiz, J., 2020. Challenges and barriers in virtual teams: a literature review.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SN Applied Sciences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(6), pp.1-33.</a:t>
            </a:r>
            <a:endParaRPr lang="en-IN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Koch, T. and </a:t>
            </a:r>
            <a:r>
              <a:rPr lang="en-IN" sz="3600" b="0" i="0" u="none" strike="noStrike" dirty="0" err="1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Denner</a:t>
            </a: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N., 2022. Informal communication in organizations: work time wasted at the water-cooler or crucial exchange among co-workers?. </a:t>
            </a:r>
            <a:r>
              <a:rPr lang="en-IN" sz="36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Corporate Communications: An International Journal</a:t>
            </a: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36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IN" sz="36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(3), pp.494-508.</a:t>
            </a:r>
          </a:p>
          <a:p>
            <a:pPr algn="just">
              <a:lnSpc>
                <a:spcPct val="150000"/>
              </a:lnSpc>
            </a:pP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Rosen, B., </a:t>
            </a:r>
            <a:r>
              <a:rPr lang="en-IN" sz="3600" dirty="0" err="1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Furst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and Blackburn, R., 2007. Overcoming barriers to knowledge sharing in virtual teams.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 dynamics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IN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36</a:t>
            </a:r>
            <a:r>
              <a:rPr lang="en-IN" sz="36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pp.259-273.</a:t>
            </a:r>
            <a:endParaRPr lang="en-IN" sz="4400" dirty="0">
              <a:effectLst/>
              <a:highlight>
                <a:srgbClr val="FFFFFF"/>
              </a:highlight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CFAD14-1AAA-8CDA-A49B-523FD6C66F3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021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22C5-0C9E-B582-A8FE-B45E70A01E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1" y="849782"/>
            <a:ext cx="5715000" cy="2727709"/>
          </a:xfrm>
        </p:spPr>
        <p:txBody>
          <a:bodyPr/>
          <a:lstStyle/>
          <a:p>
            <a:r>
              <a:rPr lang="en-US" dirty="0"/>
              <a:t>Thank </a:t>
            </a:r>
            <a:br>
              <a:rPr lang="en-US" dirty="0"/>
            </a:br>
            <a:r>
              <a:rPr lang="en-US" dirty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197317304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 color block_Win32_SL_v14" id="{59749740-91A0-46B8-82A8-B436C7A8A142}" vid="{B3F8D047-377B-4FC8-B21C-47530C6DE3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DBB56F-4362-4386-A1A1-3DF8988966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948363-B267-4BAC-8655-100FBEC280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719FA4-954C-4FA8-82CB-206659C3B82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Custom</Template>
  <TotalTime>1390</TotalTime>
  <Words>1092</Words>
  <Application>Microsoft Office PowerPoint</Application>
  <PresentationFormat>Widescreen</PresentationFormat>
  <Paragraphs>65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</vt:lpstr>
      <vt:lpstr>Sabon Next LT</vt:lpstr>
      <vt:lpstr>Times New Roman</vt:lpstr>
      <vt:lpstr>Custom</vt:lpstr>
      <vt:lpstr>Module name and code EFFECTIVE TEAM-WORKING AND COMUNICATION BMSW4009  ASSESSMENT TITLE Effective Communication Skills in the Workplace  LECTURER: MELANIE SQUIRE </vt:lpstr>
      <vt:lpstr>3.Teamwork Issue and Resolution </vt:lpstr>
      <vt:lpstr>PowerPoint Presentation</vt:lpstr>
      <vt:lpstr>PowerPoint Presentation</vt:lpstr>
      <vt:lpstr>PowerPoint Presentation</vt:lpstr>
      <vt:lpstr>References </vt:lpstr>
      <vt:lpstr>Thank 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subject/>
  <cp:lastModifiedBy>George Marin (2239816)</cp:lastModifiedBy>
  <cp:revision>1</cp:revision>
  <dcterms:created xsi:type="dcterms:W3CDTF">2024-06-13T14:30:13Z</dcterms:created>
  <dcterms:modified xsi:type="dcterms:W3CDTF">2024-06-30T21:45:36Z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