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87" r:id="rId5"/>
    <p:sldId id="264" r:id="rId6"/>
    <p:sldId id="260" r:id="rId7"/>
    <p:sldId id="265" r:id="rId8"/>
    <p:sldId id="262" r:id="rId9"/>
    <p:sldId id="266" r:id="rId10"/>
    <p:sldId id="267" r:id="rId11"/>
    <p:sldId id="268" r:id="rId12"/>
    <p:sldId id="271" r:id="rId13"/>
    <p:sldId id="272" r:id="rId14"/>
    <p:sldId id="273" r:id="rId15"/>
    <p:sldId id="274" r:id="rId16"/>
    <p:sldId id="289" r:id="rId17"/>
    <p:sldId id="284" r:id="rId18"/>
    <p:sldId id="290" r:id="rId19"/>
    <p:sldId id="275" r:id="rId20"/>
    <p:sldId id="276" r:id="rId21"/>
    <p:sldId id="285" r:id="rId22"/>
    <p:sldId id="288" r:id="rId23"/>
    <p:sldId id="286" r:id="rId24"/>
    <p:sldId id="263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26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DDE833-2992-4203-AABA-3D6BC9CBA678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F5A6DF-AFCC-44D9-BDB0-91576CD98A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965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Research / political/ sociological/ other dimensions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F5A6DF-AFCC-44D9-BDB0-91576CD98A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167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handout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F5A6DF-AFCC-44D9-BDB0-91576CD98A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56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06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716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227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34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627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847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929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965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642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330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B961-8232-42FC-AF08-6E01329DCEAF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070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7BB961-8232-42FC-AF08-6E01329DCEAF}" type="datetimeFigureOut">
              <a:rPr lang="en-GB" smtClean="0"/>
              <a:pPr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5248BA-FA02-4AD8-9983-83D66B609FD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50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Z0pXUb5jVU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Z0pXUb5jV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9621" y="0"/>
            <a:ext cx="9278105" cy="70104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162283"/>
            <a:ext cx="9144000" cy="1655762"/>
          </a:xfrm>
        </p:spPr>
        <p:txBody>
          <a:bodyPr>
            <a:normAutofit/>
          </a:bodyPr>
          <a:lstStyle/>
          <a:p>
            <a:endParaRPr lang="en-GB" sz="3600" dirty="0" smtClean="0"/>
          </a:p>
          <a:p>
            <a:r>
              <a:rPr lang="en-GB" sz="3600" dirty="0" smtClean="0">
                <a:solidFill>
                  <a:schemeClr val="bg1"/>
                </a:solidFill>
              </a:rPr>
              <a:t>Reflective and Academic Skills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6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‘‘Reflection’ as a process, seems to lie somewhere around the notion of learning and thinking.’ </a:t>
            </a:r>
            <a:r>
              <a:rPr lang="en-GB" sz="1400" dirty="0" smtClean="0"/>
              <a:t>(Moon, 2010:80)</a:t>
            </a:r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  <a:p>
            <a:r>
              <a:rPr lang="en-US" sz="1400" dirty="0" smtClean="0">
                <a:hlinkClick r:id="rId2"/>
              </a:rPr>
              <a:t>https://www.youtube.com/watch?v=TZ0pXUb5jVU</a:t>
            </a:r>
            <a:r>
              <a:rPr lang="en-US" sz="1400" dirty="0" smtClean="0"/>
              <a:t>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9496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 of Reflection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Why reflect:</a:t>
            </a:r>
          </a:p>
          <a:p>
            <a:r>
              <a:rPr lang="en-GB" dirty="0" smtClean="0"/>
              <a:t>To reconsider the relevance of experiences </a:t>
            </a:r>
          </a:p>
          <a:p>
            <a:r>
              <a:rPr lang="en-GB" dirty="0" smtClean="0"/>
              <a:t>To glean deeper understanding from experiences </a:t>
            </a:r>
          </a:p>
          <a:p>
            <a:r>
              <a:rPr lang="en-GB" dirty="0" smtClean="0"/>
              <a:t>To adapt future plans to incorporate this ‘new’ understanding.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63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Experiences for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Re:live</a:t>
            </a:r>
            <a:r>
              <a:rPr lang="en-GB" dirty="0" smtClean="0"/>
              <a:t> workshop</a:t>
            </a:r>
          </a:p>
          <a:p>
            <a:r>
              <a:rPr lang="en-GB" dirty="0" smtClean="0"/>
              <a:t>Advanced Practice ‘Return Journey’</a:t>
            </a:r>
          </a:p>
          <a:p>
            <a:r>
              <a:rPr lang="en-GB" dirty="0" smtClean="0"/>
              <a:t>Lucid Theatre ‘Little Wolf’</a:t>
            </a:r>
          </a:p>
          <a:p>
            <a:r>
              <a:rPr lang="en-GB" dirty="0"/>
              <a:t>P</a:t>
            </a:r>
            <a:r>
              <a:rPr lang="en-GB" dirty="0" smtClean="0"/>
              <a:t>lay and Creativity </a:t>
            </a:r>
          </a:p>
          <a:p>
            <a:r>
              <a:rPr lang="en-GB" dirty="0" smtClean="0"/>
              <a:t>Physical Theatre assessment (tomorrow – so do you have expectations?)</a:t>
            </a:r>
          </a:p>
          <a:p>
            <a:r>
              <a:rPr lang="en-GB" dirty="0" smtClean="0"/>
              <a:t>Feedback and Feedforward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434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 of Reflection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Three staged model:</a:t>
            </a:r>
          </a:p>
          <a:p>
            <a:endParaRPr lang="en-GB" dirty="0"/>
          </a:p>
          <a:p>
            <a:r>
              <a:rPr lang="en-GB" dirty="0" smtClean="0"/>
              <a:t>1. Why?		‘Go back over’ the experience</a:t>
            </a:r>
          </a:p>
          <a:p>
            <a:r>
              <a:rPr lang="en-GB" dirty="0" smtClean="0"/>
              <a:t>2. So What?	Why was it significant?</a:t>
            </a:r>
          </a:p>
          <a:p>
            <a:r>
              <a:rPr lang="en-GB" dirty="0" smtClean="0"/>
              <a:t>3. Now what?	</a:t>
            </a:r>
            <a:r>
              <a:rPr lang="en-GB" sz="2700" dirty="0" smtClean="0"/>
              <a:t>How will you use this insight to change your practice?</a:t>
            </a:r>
          </a:p>
          <a:p>
            <a:endParaRPr lang="en-GB" sz="2700" dirty="0"/>
          </a:p>
          <a:p>
            <a:endParaRPr lang="en-GB" sz="2700" dirty="0" smtClean="0"/>
          </a:p>
          <a:p>
            <a:r>
              <a:rPr lang="en-GB" sz="1400" dirty="0" smtClean="0"/>
              <a:t>(Cottrell, 2011:221)</a:t>
            </a:r>
          </a:p>
          <a:p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192187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 of Reflection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Identification of relevance </a:t>
            </a:r>
          </a:p>
          <a:p>
            <a:r>
              <a:rPr lang="en-GB" dirty="0" smtClean="0"/>
              <a:t>Exploring personal feelings</a:t>
            </a:r>
          </a:p>
          <a:p>
            <a:r>
              <a:rPr lang="en-GB" dirty="0" smtClean="0"/>
              <a:t>Understanding perspectives</a:t>
            </a:r>
          </a:p>
          <a:p>
            <a:endParaRPr lang="en-GB" dirty="0"/>
          </a:p>
          <a:p>
            <a:r>
              <a:rPr lang="en-GB" dirty="0" smtClean="0"/>
              <a:t>These could be considered as stages in the process, with each stage having </a:t>
            </a:r>
            <a:r>
              <a:rPr lang="en-GB" b="1" dirty="0" smtClean="0"/>
              <a:t>multiple</a:t>
            </a:r>
            <a:r>
              <a:rPr lang="en-GB" dirty="0" smtClean="0"/>
              <a:t>, specific and personal outcomes. </a:t>
            </a:r>
          </a:p>
          <a:p>
            <a:r>
              <a:rPr lang="en-GB" dirty="0" smtClean="0"/>
              <a:t>You will respond differently to each stage, and may respond differently with each reflection. </a:t>
            </a:r>
          </a:p>
          <a:p>
            <a:r>
              <a:rPr lang="en-GB" sz="1400" dirty="0" smtClean="0"/>
              <a:t>(Cottrell, 2011:221)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82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Models of Reflection: </a:t>
            </a:r>
            <a:br>
              <a:rPr lang="en-GB" dirty="0" smtClean="0"/>
            </a:br>
            <a:r>
              <a:rPr lang="en-GB" dirty="0" smtClean="0"/>
              <a:t>                               Prompt Based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Empirical: </a:t>
            </a:r>
            <a:r>
              <a:rPr lang="en-GB" dirty="0" smtClean="0"/>
              <a:t>a tested knowledge base, e.g. scientific research </a:t>
            </a:r>
          </a:p>
          <a:p>
            <a:r>
              <a:rPr lang="en-GB" b="1" dirty="0" smtClean="0"/>
              <a:t>Personal: </a:t>
            </a:r>
            <a:r>
              <a:rPr lang="en-GB" dirty="0" smtClean="0"/>
              <a:t>knowing how feelings and motivations influence your actions</a:t>
            </a:r>
          </a:p>
          <a:p>
            <a:r>
              <a:rPr lang="en-GB" b="1" dirty="0" smtClean="0"/>
              <a:t>Aesthetic: </a:t>
            </a:r>
            <a:r>
              <a:rPr lang="en-GB" dirty="0" smtClean="0"/>
              <a:t>knowing how to make meaningful creative, unconscious responses in the moment.</a:t>
            </a:r>
          </a:p>
          <a:p>
            <a:r>
              <a:rPr lang="en-GB" b="1" dirty="0" smtClean="0"/>
              <a:t>Ethical:</a:t>
            </a:r>
            <a:r>
              <a:rPr lang="en-GB" dirty="0" smtClean="0"/>
              <a:t> knowing what is right to do.</a:t>
            </a:r>
          </a:p>
          <a:p>
            <a:r>
              <a:rPr lang="en-GB" b="1" dirty="0" smtClean="0"/>
              <a:t>Reflexive: </a:t>
            </a:r>
            <a:r>
              <a:rPr lang="en-GB" dirty="0" smtClean="0"/>
              <a:t>knowing how to apply learning gained from experience. </a:t>
            </a:r>
          </a:p>
          <a:p>
            <a:endParaRPr lang="en-GB" dirty="0"/>
          </a:p>
          <a:p>
            <a:r>
              <a:rPr lang="en-GB" sz="1400" dirty="0" smtClean="0"/>
              <a:t>(Cottrell, 2011:221)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9883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you have a rationale for your reflection?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Are you aware of existing models that could guide you?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How might you redesign a reflective model to suit your purposes?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111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Do you have a rationale for your reflection?</a:t>
            </a:r>
          </a:p>
          <a:p>
            <a:pPr algn="r"/>
            <a:r>
              <a:rPr lang="en-GB" dirty="0" smtClean="0"/>
              <a:t>Assignment briefs/ course documents/ study outcomes</a:t>
            </a:r>
          </a:p>
          <a:p>
            <a:endParaRPr lang="en-GB" b="1" dirty="0" smtClean="0"/>
          </a:p>
          <a:p>
            <a:r>
              <a:rPr lang="en-GB" b="1" dirty="0" smtClean="0"/>
              <a:t>Are you aware of existing models that could guide you?</a:t>
            </a:r>
          </a:p>
          <a:p>
            <a:pPr algn="r"/>
            <a:r>
              <a:rPr lang="en-GB" dirty="0" smtClean="0"/>
              <a:t>Moon/ Kolb/ 3 staged, multi-staged, + prompt based models  </a:t>
            </a:r>
          </a:p>
          <a:p>
            <a:endParaRPr lang="en-GB" b="1" dirty="0" smtClean="0"/>
          </a:p>
          <a:p>
            <a:r>
              <a:rPr lang="en-GB" b="1" dirty="0" smtClean="0"/>
              <a:t>How might you redesign a reflective model to suit your purposes?</a:t>
            </a:r>
          </a:p>
          <a:p>
            <a:pPr algn="r"/>
            <a:r>
              <a:rPr lang="en-GB" dirty="0" smtClean="0"/>
              <a:t>What suits you?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111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Stages and prompts:</a:t>
            </a:r>
          </a:p>
          <a:p>
            <a:endParaRPr lang="en-US" dirty="0" smtClean="0"/>
          </a:p>
          <a:p>
            <a:pPr algn="ctr"/>
            <a:r>
              <a:rPr lang="en-US" sz="3600" dirty="0" smtClean="0"/>
              <a:t>Evaluate</a:t>
            </a:r>
          </a:p>
          <a:p>
            <a:pPr algn="ctr"/>
            <a:r>
              <a:rPr lang="en-US" sz="3600" dirty="0" smtClean="0"/>
              <a:t>Reconstruct</a:t>
            </a:r>
          </a:p>
          <a:p>
            <a:pPr algn="ctr"/>
            <a:r>
              <a:rPr lang="en-US" sz="3600" dirty="0" err="1" smtClean="0"/>
              <a:t>Analyse</a:t>
            </a:r>
            <a:endParaRPr lang="en-US" sz="3600" dirty="0" smtClean="0"/>
          </a:p>
          <a:p>
            <a:pPr algn="ctr"/>
            <a:r>
              <a:rPr lang="en-US" sz="3600" dirty="0" smtClean="0"/>
              <a:t>Distil</a:t>
            </a:r>
          </a:p>
          <a:p>
            <a:pPr algn="ctr"/>
            <a:r>
              <a:rPr lang="en-US" sz="3600" dirty="0" smtClean="0"/>
              <a:t>Apply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Model: </a:t>
            </a:r>
            <a:r>
              <a:rPr lang="en-GB" b="1" dirty="0" smtClean="0"/>
              <a:t>Evaluate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Examples of prompts useful for this stage:</a:t>
            </a:r>
          </a:p>
          <a:p>
            <a:endParaRPr lang="en-US" dirty="0" smtClean="0"/>
          </a:p>
          <a:p>
            <a:r>
              <a:rPr lang="en-US" dirty="0" smtClean="0"/>
              <a:t>Does this provide enough challenge and material – or have I gone for too easy an option?</a:t>
            </a:r>
          </a:p>
          <a:p>
            <a:r>
              <a:rPr lang="en-US" dirty="0" smtClean="0"/>
              <a:t>Is this too challenging? Am I too angry or affected by this to address it at this time or as part of an academic assignment? </a:t>
            </a:r>
          </a:p>
          <a:p>
            <a:r>
              <a:rPr lang="en-US" dirty="0" smtClean="0"/>
              <a:t>Am I ever likely to be in a similar situation again? If not, what will I gain from focusing on it now?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Model: </a:t>
            </a:r>
            <a:r>
              <a:rPr lang="en-GB" b="1" dirty="0" smtClean="0"/>
              <a:t>Reconstruct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Examples of prompts useful for this stage:</a:t>
            </a:r>
          </a:p>
          <a:p>
            <a:endParaRPr lang="en-US" dirty="0" smtClean="0"/>
          </a:p>
          <a:p>
            <a:r>
              <a:rPr lang="en-US" dirty="0" smtClean="0"/>
              <a:t>What was I aiming to achieve through my actions, what I said, or what I didn’t do or say?</a:t>
            </a:r>
          </a:p>
          <a:p>
            <a:r>
              <a:rPr lang="en-US" dirty="0" smtClean="0"/>
              <a:t>Did this work out as I expected?</a:t>
            </a:r>
          </a:p>
          <a:p>
            <a:r>
              <a:rPr lang="en-US" dirty="0" smtClean="0"/>
              <a:t>How did I feel when ‘</a:t>
            </a:r>
            <a:r>
              <a:rPr lang="en-US" dirty="0" err="1" smtClean="0"/>
              <a:t>x</a:t>
            </a:r>
            <a:r>
              <a:rPr lang="en-US" dirty="0" smtClean="0"/>
              <a:t>’ happened, and how did I respond?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Model: </a:t>
            </a:r>
            <a:r>
              <a:rPr lang="en-GB" b="1" dirty="0" smtClean="0"/>
              <a:t>Analyse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Examples of prompts useful for this stage:</a:t>
            </a:r>
          </a:p>
          <a:p>
            <a:endParaRPr lang="en-US" dirty="0" smtClean="0"/>
          </a:p>
          <a:p>
            <a:r>
              <a:rPr lang="en-US" dirty="0" smtClean="0"/>
              <a:t>Which actions or omissions were most significant in the way events unfolded?</a:t>
            </a:r>
          </a:p>
          <a:p>
            <a:r>
              <a:rPr lang="en-US" dirty="0" smtClean="0"/>
              <a:t>What were the consequences of unexpected or difficult feelings?</a:t>
            </a:r>
          </a:p>
          <a:p>
            <a:r>
              <a:rPr lang="en-US" dirty="0" smtClean="0"/>
              <a:t>What interpretations or theories help to make sense of what happened?</a:t>
            </a:r>
          </a:p>
          <a:p>
            <a:r>
              <a:rPr lang="en-US" dirty="0" smtClean="0"/>
              <a:t>Were there deeper roots to this than were apparent at the time?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Model: </a:t>
            </a:r>
            <a:br>
              <a:rPr lang="en-GB" dirty="0" smtClean="0"/>
            </a:br>
            <a:r>
              <a:rPr lang="en-GB" b="1" dirty="0" smtClean="0"/>
              <a:t>Distil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Examples of prompts useful for this stage:</a:t>
            </a:r>
          </a:p>
          <a:p>
            <a:endParaRPr lang="en-US" dirty="0" smtClean="0"/>
          </a:p>
          <a:p>
            <a:r>
              <a:rPr lang="en-US" dirty="0" smtClean="0"/>
              <a:t>What worked well that I could use again in the future?</a:t>
            </a:r>
          </a:p>
          <a:p>
            <a:r>
              <a:rPr lang="en-US" dirty="0" smtClean="0"/>
              <a:t>What were the trigger points? How would I manage those differently?</a:t>
            </a:r>
          </a:p>
          <a:p>
            <a:r>
              <a:rPr lang="en-US" dirty="0" smtClean="0"/>
              <a:t>How does my way of approaching matters or thinking about them help or hinder the desired outcome?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Own Reflective Model: </a:t>
            </a:r>
            <a:br>
              <a:rPr lang="en-GB" dirty="0" smtClean="0"/>
            </a:br>
            <a:r>
              <a:rPr lang="en-GB" b="1" dirty="0" smtClean="0"/>
              <a:t>Apply</a:t>
            </a:r>
            <a:r>
              <a:rPr lang="en-GB" dirty="0" smtClean="0"/>
              <a:t>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Examples of prompts useful for this stage:</a:t>
            </a:r>
          </a:p>
          <a:p>
            <a:endParaRPr lang="en-US" dirty="0" smtClean="0"/>
          </a:p>
          <a:p>
            <a:r>
              <a:rPr lang="en-US" dirty="0" smtClean="0"/>
              <a:t>To what kinds of situations will I apply these insights?</a:t>
            </a:r>
          </a:p>
          <a:p>
            <a:r>
              <a:rPr lang="en-US" dirty="0" smtClean="0"/>
              <a:t>What support will I need?</a:t>
            </a:r>
          </a:p>
          <a:p>
            <a:r>
              <a:rPr lang="en-US" dirty="0" smtClean="0"/>
              <a:t>Who else needs to be on board?</a:t>
            </a:r>
          </a:p>
          <a:p>
            <a:r>
              <a:rPr lang="en-US" dirty="0" smtClean="0"/>
              <a:t>How will I persuade them of the benefits?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Core Model for Critical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Because sometimes mistakes happen with the best technology…</a:t>
            </a:r>
          </a:p>
          <a:p>
            <a:endParaRPr lang="en-GB" dirty="0"/>
          </a:p>
          <a:p>
            <a:r>
              <a:rPr lang="en-GB" dirty="0" smtClean="0"/>
              <a:t>Evaluate – Is it worth thinking about?</a:t>
            </a:r>
          </a:p>
          <a:p>
            <a:r>
              <a:rPr lang="en-GB" dirty="0" smtClean="0"/>
              <a:t>Reconstruct – What happened?</a:t>
            </a:r>
          </a:p>
          <a:p>
            <a:r>
              <a:rPr lang="en-GB" dirty="0" smtClean="0"/>
              <a:t>Analyse – Why?</a:t>
            </a:r>
          </a:p>
          <a:p>
            <a:r>
              <a:rPr lang="en-GB" dirty="0" smtClean="0"/>
              <a:t>Distil – What can be learnt?</a:t>
            </a:r>
          </a:p>
          <a:p>
            <a:r>
              <a:rPr lang="en-GB" dirty="0" smtClean="0"/>
              <a:t>Apply – Use it…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1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Scan and crop 223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2" t="47870" r="10943" b="8430"/>
          <a:stretch/>
        </p:blipFill>
        <p:spPr>
          <a:xfrm rot="10800000">
            <a:off x="1558342" y="14331"/>
            <a:ext cx="9414455" cy="684366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Core Model for Critical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Because sometimes mistakes happen with the best </a:t>
            </a:r>
            <a:r>
              <a:rPr lang="en-GB" dirty="0" smtClean="0"/>
              <a:t>technology…so prepare early enough to correct these mistakes!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Evaluate – Is it worth thinking about?</a:t>
            </a:r>
          </a:p>
          <a:p>
            <a:r>
              <a:rPr lang="en-GB" dirty="0" smtClean="0"/>
              <a:t>Reconstruct – What happened?</a:t>
            </a:r>
          </a:p>
          <a:p>
            <a:r>
              <a:rPr lang="en-GB" dirty="0" smtClean="0"/>
              <a:t>Analyse – Why?</a:t>
            </a:r>
          </a:p>
          <a:p>
            <a:r>
              <a:rPr lang="en-GB" dirty="0" smtClean="0"/>
              <a:t>Distil – What can be learnt?</a:t>
            </a:r>
          </a:p>
          <a:p>
            <a:r>
              <a:rPr lang="en-GB" dirty="0" smtClean="0"/>
              <a:t>Apply – Use it…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42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reflect on practice?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>It anchors theory in meaningful, concrete experience, helping to bring it alive.</a:t>
            </a:r>
          </a:p>
          <a:p>
            <a:r>
              <a:rPr lang="en-US" sz="3600" dirty="0" smtClean="0"/>
              <a:t>It gives recognition to learning gained in non-academic contexts.</a:t>
            </a:r>
          </a:p>
          <a:p>
            <a:r>
              <a:rPr lang="en-US" sz="3600" dirty="0" smtClean="0"/>
              <a:t>It provides a bridge between practical experience and academic study.</a:t>
            </a:r>
          </a:p>
          <a:p>
            <a:r>
              <a:rPr lang="en-US" sz="3600" dirty="0" smtClean="0"/>
              <a:t>It helps develop understanding of difficult work situations, improving professional practice.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Challenge your own Previous Practice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By reflecting critically on your experiences, can you see how you can challenge previous thinking, assumptions and actions?</a:t>
            </a:r>
          </a:p>
          <a:p>
            <a:endParaRPr lang="en-US" dirty="0" smtClean="0"/>
          </a:p>
          <a:p>
            <a:r>
              <a:rPr lang="en-US" dirty="0" smtClean="0"/>
              <a:t>Reconsider these differences in relation to your current (new) understanding of your practice.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Play And Creativity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Learning Outcomes:</a:t>
            </a:r>
          </a:p>
          <a:p>
            <a:pPr lvl="0"/>
            <a:r>
              <a:rPr lang="en-US" dirty="0" smtClean="0"/>
              <a:t>implement </a:t>
            </a:r>
            <a:r>
              <a:rPr lang="en-US" dirty="0"/>
              <a:t>strategies of play in the process of creating performance material;</a:t>
            </a:r>
            <a:endParaRPr lang="en-GB" dirty="0"/>
          </a:p>
          <a:p>
            <a:pPr lvl="0"/>
            <a:r>
              <a:rPr lang="en-US" dirty="0"/>
              <a:t>demonstrate live performance as a product of the process of play;</a:t>
            </a:r>
            <a:endParaRPr lang="en-GB" dirty="0"/>
          </a:p>
          <a:p>
            <a:pPr lvl="0"/>
            <a:r>
              <a:rPr lang="en-US" dirty="0"/>
              <a:t>communicate reflection of play in the creative process.</a:t>
            </a:r>
            <a:endParaRPr lang="en-GB" dirty="0"/>
          </a:p>
          <a:p>
            <a:endParaRPr lang="en-US" dirty="0"/>
          </a:p>
          <a:p>
            <a:r>
              <a:rPr lang="en-US" dirty="0" smtClean="0"/>
              <a:t>Discuss </a:t>
            </a:r>
            <a:r>
              <a:rPr lang="en-US" dirty="0" smtClean="0"/>
              <a:t>your professional relationship with the learning outcomes </a:t>
            </a:r>
            <a:r>
              <a:rPr lang="en-US" dirty="0" smtClean="0"/>
              <a:t>now in relation to the design points for reflective practice. </a:t>
            </a:r>
            <a:r>
              <a:rPr lang="en-US" dirty="0" smtClean="0"/>
              <a:t>Compare this to your initial expectations – if you can remember them.</a:t>
            </a:r>
          </a:p>
          <a:p>
            <a:r>
              <a:rPr lang="en-US" dirty="0" smtClean="0"/>
              <a:t>Practitioners – name them and consider the application of their influence.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and Academic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Learning Outcomes:</a:t>
            </a:r>
            <a:endParaRPr lang="en-US" dirty="0" smtClean="0"/>
          </a:p>
          <a:p>
            <a:pPr lvl="0"/>
            <a:r>
              <a:rPr lang="en-US" dirty="0" smtClean="0"/>
              <a:t>communicate </a:t>
            </a:r>
            <a:r>
              <a:rPr lang="en-US" dirty="0"/>
              <a:t>an effective critical reflection of own application of specified skills, techniques and approaches to a performance process;</a:t>
            </a:r>
            <a:endParaRPr lang="en-GB" dirty="0"/>
          </a:p>
          <a:p>
            <a:pPr lvl="0"/>
            <a:r>
              <a:rPr lang="en-US" dirty="0"/>
              <a:t>communicate an effective critical reflection of own acquired skills, techniques and approaches and their application to future practice;</a:t>
            </a:r>
            <a:endParaRPr lang="en-GB" dirty="0"/>
          </a:p>
          <a:p>
            <a:pPr lvl="0"/>
            <a:r>
              <a:rPr lang="en-US" dirty="0"/>
              <a:t>demonstrate the ability to conduct individual initial research on a chosen topic.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7225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– in your own time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Read your first reflective assignment again and try to identify changes in your approach, ideas, feelings, work.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Cottrell, S. </a:t>
            </a:r>
            <a:r>
              <a:rPr lang="en-GB" i="1" dirty="0" smtClean="0"/>
              <a:t>Critical Thinking Skills</a:t>
            </a:r>
            <a:r>
              <a:rPr lang="en-GB" dirty="0" smtClean="0"/>
              <a:t>. Palgrave Macmillan, London, 2011.</a:t>
            </a:r>
          </a:p>
          <a:p>
            <a:r>
              <a:rPr lang="en-GB" dirty="0" smtClean="0"/>
              <a:t>Moon, J. </a:t>
            </a:r>
            <a:r>
              <a:rPr lang="en-GB" i="1" dirty="0" smtClean="0"/>
              <a:t>A Handbook of Reflective and Experiential Learning: Theory and Practice</a:t>
            </a:r>
            <a:r>
              <a:rPr lang="en-GB" dirty="0" smtClean="0"/>
              <a:t>. Routledge </a:t>
            </a:r>
            <a:r>
              <a:rPr lang="en-GB" dirty="0" err="1" smtClean="0"/>
              <a:t>Falmer</a:t>
            </a:r>
            <a:r>
              <a:rPr lang="en-GB" dirty="0" smtClean="0"/>
              <a:t>, London, 2016.</a:t>
            </a:r>
          </a:p>
          <a:p>
            <a:r>
              <a:rPr lang="en-GB" i="1" dirty="0" smtClean="0"/>
              <a:t>‘For Good’: </a:t>
            </a:r>
            <a:r>
              <a:rPr lang="en-GB" dirty="0" smtClean="0"/>
              <a:t>Available at: </a:t>
            </a:r>
            <a:r>
              <a:rPr lang="en-US" dirty="0" smtClean="0">
                <a:hlinkClick r:id="rId2"/>
              </a:rPr>
              <a:t>https://www.youtube.com/watch?v=TZ0pXUb5jVU</a:t>
            </a:r>
            <a:r>
              <a:rPr lang="en-US" dirty="0" smtClean="0"/>
              <a:t> accessed 06/11/17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272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</TotalTime>
  <Words>1083</Words>
  <Application>Microsoft Office PowerPoint</Application>
  <PresentationFormat>Widescreen</PresentationFormat>
  <Paragraphs>160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PowerPoint Presentation</vt:lpstr>
      <vt:lpstr>Reflection</vt:lpstr>
      <vt:lpstr>Models of Reflection </vt:lpstr>
      <vt:lpstr>Experiences for reflection</vt:lpstr>
      <vt:lpstr>Models of Reflection </vt:lpstr>
      <vt:lpstr>Models of Reflection </vt:lpstr>
      <vt:lpstr>Models of Reflection:                                 Prompt Based Models</vt:lpstr>
      <vt:lpstr>Designing Your Own Reflective Model.</vt:lpstr>
      <vt:lpstr>Designing Your Own Reflective Model.</vt:lpstr>
      <vt:lpstr>Designing Your Own Reflective Model.</vt:lpstr>
      <vt:lpstr>Designing Your Own Reflective Model: Evaluate</vt:lpstr>
      <vt:lpstr>Designing Your Own Reflective Model: Reconstruct</vt:lpstr>
      <vt:lpstr>Designing Your Own Reflective Model: Analyse</vt:lpstr>
      <vt:lpstr>Designing Your Own Reflective Model:  Distil</vt:lpstr>
      <vt:lpstr>Designing Your Own Reflective Model:  Apply </vt:lpstr>
      <vt:lpstr>The Core Model for Critical Reflection</vt:lpstr>
      <vt:lpstr>Scan and crop 223</vt:lpstr>
      <vt:lpstr>The Core Model for Critical Reflection</vt:lpstr>
      <vt:lpstr>Why reflect on practice?</vt:lpstr>
      <vt:lpstr>Challenge your own Previous Practice </vt:lpstr>
      <vt:lpstr>Play And Creativity</vt:lpstr>
      <vt:lpstr>Reflective and Academic Skills</vt:lpstr>
      <vt:lpstr>Task – in your own time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15</cp:revision>
  <dcterms:created xsi:type="dcterms:W3CDTF">2017-11-07T20:11:08Z</dcterms:created>
  <dcterms:modified xsi:type="dcterms:W3CDTF">2017-11-09T09:04:00Z</dcterms:modified>
</cp:coreProperties>
</file>