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21"/>
  </p:notesMasterIdLst>
  <p:sldIdLst>
    <p:sldId id="256" r:id="rId7"/>
    <p:sldId id="453" r:id="rId8"/>
    <p:sldId id="419" r:id="rId9"/>
    <p:sldId id="466" r:id="rId10"/>
    <p:sldId id="482" r:id="rId11"/>
    <p:sldId id="474" r:id="rId12"/>
    <p:sldId id="481" r:id="rId13"/>
    <p:sldId id="475" r:id="rId14"/>
    <p:sldId id="478" r:id="rId15"/>
    <p:sldId id="480" r:id="rId16"/>
    <p:sldId id="469" r:id="rId17"/>
    <p:sldId id="471" r:id="rId18"/>
    <p:sldId id="470" r:id="rId19"/>
    <p:sldId id="489"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736"/>
    <p:restoredTop sz="96327"/>
  </p:normalViewPr>
  <p:slideViewPr>
    <p:cSldViewPr snapToGrid="0" snapToObjects="1">
      <p:cViewPr varScale="1">
        <p:scale>
          <a:sx n="82" d="100"/>
          <a:sy n="82" d="100"/>
        </p:scale>
        <p:origin x="57" y="2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slide" Target="slides/slide12.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viewProps" Target="viewProps.xml"/><Relationship Id="rId10" Type="http://schemas.openxmlformats.org/officeDocument/2006/relationships/slide" Target="slides/slide4.xml"/><Relationship Id="rId19" Type="http://schemas.openxmlformats.org/officeDocument/2006/relationships/slide" Target="slides/slide13.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3FA881-6AC6-429C-A23A-CFEEDD5D0636}" type="datetimeFigureOut">
              <a:rPr lang="en-GB" smtClean="0"/>
              <a:t>10/12/2024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5E540F7-4204-46FF-8D8D-B4063301FF9A}" type="slidenum">
              <a:rPr lang="en-GB" smtClean="0"/>
              <a:t>‹#›</a:t>
            </a:fld>
            <a:endParaRPr lang="en-GB"/>
          </a:p>
        </p:txBody>
      </p:sp>
    </p:spTree>
    <p:extLst>
      <p:ext uri="{BB962C8B-B14F-4D97-AF65-F5344CB8AC3E}">
        <p14:creationId xmlns:p14="http://schemas.microsoft.com/office/powerpoint/2010/main" val="1226774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tandfonline.com/doi/full/10.1080/17404622.2014.939674"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tandfonline.com/doi/full/10.1080/17404622.2014.939674"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tandfonline.com/doi/full/10.1080/17404622.2014.939674"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eprints.covenantuniversity.edu.ng/5098/1/Organisational%20Culture.pdf"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2</a:t>
            </a:fld>
            <a:endParaRPr lang="en-GB"/>
          </a:p>
        </p:txBody>
      </p:sp>
    </p:spTree>
    <p:extLst>
      <p:ext uri="{BB962C8B-B14F-4D97-AF65-F5344CB8AC3E}">
        <p14:creationId xmlns:p14="http://schemas.microsoft.com/office/powerpoint/2010/main" val="3735905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44444"/>
                </a:solidFill>
                <a:effectLst/>
                <a:latin typeface="open sans" panose="020B0606030504020204" pitchFamily="34" charset="0"/>
              </a:rPr>
              <a:t>According to Edgar Schein - Organizations do not adopt a culture in a single day, instead it is formed in due course of time as the employees go through various changes, adapt to the external environment and solve problems.</a:t>
            </a:r>
          </a:p>
          <a:p>
            <a:endParaRPr lang="en-GB" b="0" i="0" dirty="0">
              <a:solidFill>
                <a:srgbClr val="444444"/>
              </a:solidFill>
              <a:effectLst/>
              <a:latin typeface="open sans" panose="020B0606030504020204" pitchFamily="34" charset="0"/>
            </a:endParaRPr>
          </a:p>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4</a:t>
            </a:fld>
            <a:endParaRPr lang="en-GB"/>
          </a:p>
        </p:txBody>
      </p:sp>
    </p:spTree>
    <p:extLst>
      <p:ext uri="{BB962C8B-B14F-4D97-AF65-F5344CB8AC3E}">
        <p14:creationId xmlns:p14="http://schemas.microsoft.com/office/powerpoint/2010/main" val="11473277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5</a:t>
            </a:fld>
            <a:endParaRPr lang="en-GB"/>
          </a:p>
        </p:txBody>
      </p:sp>
    </p:spTree>
    <p:extLst>
      <p:ext uri="{BB962C8B-B14F-4D97-AF65-F5344CB8AC3E}">
        <p14:creationId xmlns:p14="http://schemas.microsoft.com/office/powerpoint/2010/main" val="37081627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444444"/>
                </a:solidFill>
                <a:effectLst/>
                <a:latin typeface="open sans" panose="020B0606030504020204" pitchFamily="34" charset="0"/>
              </a:rPr>
              <a:t>In the above case, employees in organization A wear dresses that exude professionalism and strictly follow the policies of the organization.</a:t>
            </a:r>
          </a:p>
          <a:p>
            <a:pPr algn="l"/>
            <a:r>
              <a:rPr lang="en-GB" b="0" i="0" dirty="0">
                <a:solidFill>
                  <a:srgbClr val="444444"/>
                </a:solidFill>
                <a:effectLst/>
                <a:latin typeface="open sans" panose="020B0606030504020204" pitchFamily="34" charset="0"/>
              </a:rPr>
              <a:t>On the other hand, employees in organization B have a laid back attitude and do not take their work seriously.</a:t>
            </a:r>
          </a:p>
          <a:p>
            <a:pPr algn="l"/>
            <a:r>
              <a:rPr lang="en-GB" b="0" i="0" dirty="0">
                <a:solidFill>
                  <a:srgbClr val="444444"/>
                </a:solidFill>
                <a:effectLst/>
                <a:latin typeface="open sans" panose="020B0606030504020204" pitchFamily="34" charset="0"/>
              </a:rPr>
              <a:t>Organization A follows a strict professional culture whereas Organization B follows a weak culture where the employees do not accept the things willingly.</a:t>
            </a:r>
          </a:p>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6</a:t>
            </a:fld>
            <a:endParaRPr lang="en-GB"/>
          </a:p>
        </p:txBody>
      </p:sp>
    </p:spTree>
    <p:extLst>
      <p:ext uri="{BB962C8B-B14F-4D97-AF65-F5344CB8AC3E}">
        <p14:creationId xmlns:p14="http://schemas.microsoft.com/office/powerpoint/2010/main" val="28170716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7</a:t>
            </a:fld>
            <a:endParaRPr lang="en-GB"/>
          </a:p>
        </p:txBody>
      </p:sp>
    </p:spTree>
    <p:extLst>
      <p:ext uri="{BB962C8B-B14F-4D97-AF65-F5344CB8AC3E}">
        <p14:creationId xmlns:p14="http://schemas.microsoft.com/office/powerpoint/2010/main" val="32260032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Full article: Let's Peel the Onion Together: An Application of Schein's Model of Organizational Culture (tandfonline.com)</a:t>
            </a:r>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8</a:t>
            </a:fld>
            <a:endParaRPr lang="en-GB"/>
          </a:p>
        </p:txBody>
      </p:sp>
    </p:spTree>
    <p:extLst>
      <p:ext uri="{BB962C8B-B14F-4D97-AF65-F5344CB8AC3E}">
        <p14:creationId xmlns:p14="http://schemas.microsoft.com/office/powerpoint/2010/main" val="3269519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Full article: Let's Peel the Onion Together: An Application of Schein's Model of Organizational Culture (tandfonline.com)</a:t>
            </a:r>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10</a:t>
            </a:fld>
            <a:endParaRPr lang="en-GB"/>
          </a:p>
        </p:txBody>
      </p:sp>
    </p:spTree>
    <p:extLst>
      <p:ext uri="{BB962C8B-B14F-4D97-AF65-F5344CB8AC3E}">
        <p14:creationId xmlns:p14="http://schemas.microsoft.com/office/powerpoint/2010/main" val="21033439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Full article: Let's Peel the Onion Together: An Application of Schein's Model of Organizational Culture (tandfonline.com)</a:t>
            </a:r>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11</a:t>
            </a:fld>
            <a:endParaRPr lang="en-GB"/>
          </a:p>
        </p:txBody>
      </p:sp>
    </p:spTree>
    <p:extLst>
      <p:ext uri="{BB962C8B-B14F-4D97-AF65-F5344CB8AC3E}">
        <p14:creationId xmlns:p14="http://schemas.microsoft.com/office/powerpoint/2010/main" val="6184723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Organisational Culture.pdf (covenantuniversity.edu.ng)</a:t>
            </a:r>
            <a:endParaRPr lang="en-GB" dirty="0"/>
          </a:p>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12</a:t>
            </a:fld>
            <a:endParaRPr lang="en-GB"/>
          </a:p>
        </p:txBody>
      </p:sp>
    </p:spTree>
    <p:extLst>
      <p:ext uri="{BB962C8B-B14F-4D97-AF65-F5344CB8AC3E}">
        <p14:creationId xmlns:p14="http://schemas.microsoft.com/office/powerpoint/2010/main" val="26600321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10/12/2024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681728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10/12/2024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08938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10/12/2024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130925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6.xml"/><Relationship Id="rId7" Type="http://schemas.openxmlformats.org/officeDocument/2006/relationships/slideLayout" Target="../slideLayouts/slideLayout10.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5" Type="http://schemas.openxmlformats.org/officeDocument/2006/relationships/slideLayout" Target="../slideLayouts/slideLayout8.xml"/><Relationship Id="rId4" Type="http://schemas.openxmlformats.org/officeDocument/2006/relationships/slideLayout" Target="../slideLayouts/slideLayout7.xml"/><Relationship Id="rId9" Type="http://schemas.openxmlformats.org/officeDocument/2006/relationships/image" Target="../media/image4.png"/></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2.xml"/><Relationship Id="rId1" Type="http://schemas.openxmlformats.org/officeDocument/2006/relationships/slideLayout" Target="../slideLayouts/slideLayout1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12/10/2024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 id="2147483707" r:id="rId5"/>
    <p:sldLayoutId id="2147483708" r:id="rId6"/>
    <p:sldLayoutId id="2147483709"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9.xml"/><Relationship Id="rId4" Type="http://schemas.openxmlformats.org/officeDocument/2006/relationships/hyperlink" Target="https://www.youtube.com/watch?v=HM89E6ltVOg"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BF22D0-6C73-3994-DD6D-D959C72AF905}"/>
              </a:ext>
            </a:extLst>
          </p:cNvPr>
          <p:cNvSpPr txBox="1"/>
          <p:nvPr/>
        </p:nvSpPr>
        <p:spPr>
          <a:xfrm>
            <a:off x="3278372" y="765545"/>
            <a:ext cx="5465134"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b="1" dirty="0"/>
              <a:t>Recap from last week </a:t>
            </a:r>
          </a:p>
        </p:txBody>
      </p:sp>
      <p:sp>
        <p:nvSpPr>
          <p:cNvPr id="3" name="TextBox 2">
            <a:extLst>
              <a:ext uri="{FF2B5EF4-FFF2-40B4-BE49-F238E27FC236}">
                <a16:creationId xmlns:a16="http://schemas.microsoft.com/office/drawing/2014/main" id="{9BF62E12-361E-5BD6-8278-0BAF281B8A86}"/>
              </a:ext>
            </a:extLst>
          </p:cNvPr>
          <p:cNvSpPr txBox="1"/>
          <p:nvPr/>
        </p:nvSpPr>
        <p:spPr>
          <a:xfrm>
            <a:off x="2042161" y="1243787"/>
            <a:ext cx="8317029" cy="4370427"/>
          </a:xfrm>
          <a:prstGeom prst="rect">
            <a:avLst/>
          </a:prstGeom>
          <a:noFill/>
        </p:spPr>
        <p:txBody>
          <a:bodyPr wrap="square" rtlCol="0">
            <a:spAutoFit/>
          </a:bodyPr>
          <a:lstStyle/>
          <a:p>
            <a:endParaRPr lang="en-GB" sz="2000" dirty="0"/>
          </a:p>
          <a:p>
            <a:pPr marL="342900" indent="-342900">
              <a:buFont typeface="Arial" panose="020B0604020202020204" pitchFamily="34" charset="0"/>
              <a:buChar char="•"/>
            </a:pPr>
            <a:r>
              <a:rPr lang="en-GB" sz="2000" dirty="0"/>
              <a:t>Many varying definitions of culture. Local culture can have a significant impact on HRM in organisations in relation to how to recruit, performance management, reward etc.</a:t>
            </a:r>
          </a:p>
          <a:p>
            <a:pPr marL="342900" indent="-342900">
              <a:buFont typeface="Arial" panose="020B0604020202020204" pitchFamily="34" charset="0"/>
              <a:buChar char="•"/>
            </a:pPr>
            <a:r>
              <a:rPr lang="en-GB" sz="2000" dirty="0"/>
              <a:t>Organisational culture relates to workplace norms, values and behaviours, organisational climate relates to observed behaviours. </a:t>
            </a:r>
          </a:p>
          <a:p>
            <a:pPr marL="342900" indent="-342900">
              <a:buFont typeface="Arial" panose="020B0604020202020204" pitchFamily="34" charset="0"/>
              <a:buChar char="•"/>
            </a:pPr>
            <a:r>
              <a:rPr lang="en-GB" sz="2000" dirty="0"/>
              <a:t>All people practices impact behaviour and culture in some way, HR professionals should always consider this when implementing a policy or considering how best to approach a work situation. </a:t>
            </a:r>
          </a:p>
          <a:p>
            <a:pPr marL="342900" indent="-342900">
              <a:buFont typeface="Arial" panose="020B0604020202020204" pitchFamily="34" charset="0"/>
              <a:buChar char="•"/>
            </a:pPr>
            <a:r>
              <a:rPr lang="en-GB" sz="2000" dirty="0"/>
              <a:t>Changing an organisation’s culture is not to be taken lightly, culture is often deeply embedded. Any change requires detailed strategy aligned to that of the business and take into consideration both internal and external stakeholders.</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5571152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2884968" y="784683"/>
            <a:ext cx="642206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Today’s learning outcome</a:t>
            </a:r>
          </a:p>
        </p:txBody>
      </p:sp>
      <p:sp>
        <p:nvSpPr>
          <p:cNvPr id="3" name="TextBox 2">
            <a:extLst>
              <a:ext uri="{FF2B5EF4-FFF2-40B4-BE49-F238E27FC236}">
                <a16:creationId xmlns:a16="http://schemas.microsoft.com/office/drawing/2014/main" id="{C9B24BEF-2E16-DBF3-32C3-897667764218}"/>
              </a:ext>
            </a:extLst>
          </p:cNvPr>
          <p:cNvSpPr txBox="1"/>
          <p:nvPr/>
        </p:nvSpPr>
        <p:spPr>
          <a:xfrm>
            <a:off x="1879601" y="1550016"/>
            <a:ext cx="8788400" cy="4770537"/>
          </a:xfrm>
          <a:prstGeom prst="rect">
            <a:avLst/>
          </a:prstGeom>
          <a:noFill/>
        </p:spPr>
        <p:txBody>
          <a:bodyPr wrap="square" rtlCol="0">
            <a:spAutoFit/>
          </a:bodyPr>
          <a:lstStyle/>
          <a:p>
            <a:pPr algn="ctr"/>
            <a:r>
              <a:rPr lang="en-GB" sz="3200" dirty="0">
                <a:solidFill>
                  <a:srgbClr val="1D2125"/>
                </a:solidFill>
                <a:latin typeface="-apple-system"/>
              </a:rPr>
              <a:t>An exploration of models to analyse and explain culture and behaviour.</a:t>
            </a:r>
          </a:p>
          <a:p>
            <a:pPr algn="ctr"/>
            <a:endParaRPr lang="en-GB" sz="3200" dirty="0">
              <a:solidFill>
                <a:srgbClr val="1D2125"/>
              </a:solidFill>
              <a:latin typeface="-apple-system"/>
            </a:endParaRPr>
          </a:p>
          <a:p>
            <a:pPr algn="ctr"/>
            <a:r>
              <a:rPr lang="en-GB" sz="3200" dirty="0">
                <a:solidFill>
                  <a:srgbClr val="202020"/>
                </a:solidFill>
                <a:latin typeface="Museo"/>
              </a:rPr>
              <a:t>CIPD confirm continually evaluating culture is important because having shared, clearly defined values will influence the standard of an organisation’s customer service, as well as the satisfaction and retention of its people. </a:t>
            </a:r>
            <a:endParaRPr lang="en-GB" sz="3200" dirty="0">
              <a:solidFill>
                <a:srgbClr val="1D2125"/>
              </a:solidFill>
              <a:latin typeface="-apple-system"/>
            </a:endParaRPr>
          </a:p>
          <a:p>
            <a:pPr marL="457200" indent="-457200">
              <a:buFont typeface="Arial" panose="020B0604020202020204" pitchFamily="34" charset="0"/>
              <a:buChar char="•"/>
            </a:pPr>
            <a:endParaRPr lang="en-GB" sz="2400" dirty="0">
              <a:solidFill>
                <a:srgbClr val="1D2125"/>
              </a:solidFill>
              <a:latin typeface="-apple-system"/>
            </a:endParaRPr>
          </a:p>
          <a:p>
            <a:endParaRPr lang="en-GB" sz="2400" dirty="0"/>
          </a:p>
        </p:txBody>
      </p:sp>
    </p:spTree>
    <p:extLst>
      <p:ext uri="{BB962C8B-B14F-4D97-AF65-F5344CB8AC3E}">
        <p14:creationId xmlns:p14="http://schemas.microsoft.com/office/powerpoint/2010/main" val="27600775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BF22D0-6C73-3994-DD6D-D959C72AF905}"/>
              </a:ext>
            </a:extLst>
          </p:cNvPr>
          <p:cNvSpPr txBox="1"/>
          <p:nvPr/>
        </p:nvSpPr>
        <p:spPr>
          <a:xfrm>
            <a:off x="1981200" y="274638"/>
            <a:ext cx="8229600" cy="114300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3700" b="1" dirty="0">
                <a:latin typeface="+mj-lt"/>
                <a:ea typeface="+mj-ea"/>
                <a:cs typeface="+mj-cs"/>
              </a:rPr>
              <a:t>Edgar Schein model of </a:t>
            </a:r>
            <a:r>
              <a:rPr lang="en-US" sz="3700" b="1" dirty="0" err="1">
                <a:latin typeface="+mj-lt"/>
                <a:ea typeface="+mj-ea"/>
                <a:cs typeface="+mj-cs"/>
              </a:rPr>
              <a:t>organisational</a:t>
            </a:r>
            <a:r>
              <a:rPr lang="en-US" sz="3700" b="1" dirty="0">
                <a:latin typeface="+mj-lt"/>
                <a:ea typeface="+mj-ea"/>
                <a:cs typeface="+mj-cs"/>
              </a:rPr>
              <a:t> culture</a:t>
            </a:r>
            <a:endParaRPr lang="en-US" sz="3700" dirty="0">
              <a:latin typeface="+mj-lt"/>
              <a:ea typeface="+mj-ea"/>
              <a:cs typeface="+mj-cs"/>
            </a:endParaRPr>
          </a:p>
        </p:txBody>
      </p:sp>
      <p:pic>
        <p:nvPicPr>
          <p:cNvPr id="5" name="Picture 4">
            <a:extLst>
              <a:ext uri="{FF2B5EF4-FFF2-40B4-BE49-F238E27FC236}">
                <a16:creationId xmlns:a16="http://schemas.microsoft.com/office/drawing/2014/main" id="{83EB45AD-2023-2830-3C03-ADBD62F55F3F}"/>
              </a:ext>
            </a:extLst>
          </p:cNvPr>
          <p:cNvPicPr>
            <a:picLocks noChangeAspect="1"/>
          </p:cNvPicPr>
          <p:nvPr/>
        </p:nvPicPr>
        <p:blipFill>
          <a:blip r:embed="rId3"/>
          <a:stretch>
            <a:fillRect/>
          </a:stretch>
        </p:blipFill>
        <p:spPr>
          <a:xfrm>
            <a:off x="2057400" y="1689127"/>
            <a:ext cx="4038600" cy="3210687"/>
          </a:xfrm>
          <a:prstGeom prst="rect">
            <a:avLst/>
          </a:prstGeom>
          <a:noFill/>
        </p:spPr>
      </p:pic>
      <p:sp>
        <p:nvSpPr>
          <p:cNvPr id="3" name="TextBox 2">
            <a:extLst>
              <a:ext uri="{FF2B5EF4-FFF2-40B4-BE49-F238E27FC236}">
                <a16:creationId xmlns:a16="http://schemas.microsoft.com/office/drawing/2014/main" id="{AF487522-E43F-CDF9-7316-B9FA197FBC38}"/>
              </a:ext>
            </a:extLst>
          </p:cNvPr>
          <p:cNvSpPr txBox="1"/>
          <p:nvPr/>
        </p:nvSpPr>
        <p:spPr>
          <a:xfrm>
            <a:off x="6172200" y="1600201"/>
            <a:ext cx="4038600" cy="3989040"/>
          </a:xfrm>
          <a:prstGeom prst="rect">
            <a:avLst/>
          </a:prstGeom>
        </p:spPr>
        <p:txBody>
          <a:bodyPr vert="horz" lIns="91440" tIns="45720" rIns="91440" bIns="45720" rtlCol="0">
            <a:normAutofit/>
          </a:bodyPr>
          <a:lstStyle/>
          <a:p>
            <a:pPr marL="342900" indent="-342900">
              <a:spcBef>
                <a:spcPct val="20000"/>
              </a:spcBef>
              <a:buFont typeface="Arial" pitchFamily="34" charset="0"/>
              <a:buChar char="•"/>
            </a:pPr>
            <a:endParaRPr lang="en-US" sz="2800" dirty="0"/>
          </a:p>
          <a:p>
            <a:pPr>
              <a:spcBef>
                <a:spcPct val="20000"/>
              </a:spcBef>
            </a:pPr>
            <a:endParaRPr lang="en-US" sz="2800" dirty="0">
              <a:hlinkClick r:id="rId4">
                <a:extLst>
                  <a:ext uri="{A12FA001-AC4F-418D-AE19-62706E023703}">
                    <ahyp:hlinkClr xmlns:ahyp="http://schemas.microsoft.com/office/drawing/2018/hyperlinkcolor" val="tx"/>
                  </a:ext>
                </a:extLst>
              </a:hlinkClick>
            </a:endParaRPr>
          </a:p>
          <a:p>
            <a:pPr>
              <a:spcBef>
                <a:spcPct val="20000"/>
              </a:spcBef>
            </a:pPr>
            <a:r>
              <a:rPr lang="en-US" sz="2800" dirty="0">
                <a:hlinkClick r:id="rId4">
                  <a:extLst>
                    <a:ext uri="{A12FA001-AC4F-418D-AE19-62706E023703}">
                      <ahyp:hlinkClr xmlns:ahyp="http://schemas.microsoft.com/office/drawing/2018/hyperlinkcolor" val="tx"/>
                    </a:ext>
                  </a:extLst>
                </a:hlinkClick>
              </a:rPr>
              <a:t>Edgar Schein's Culture Model Explained with Example - YouTube</a:t>
            </a:r>
            <a:endParaRPr lang="en-US" sz="2800" dirty="0"/>
          </a:p>
          <a:p>
            <a:pPr>
              <a:spcBef>
                <a:spcPct val="20000"/>
              </a:spcBef>
            </a:pPr>
            <a:endParaRPr lang="en-US" sz="2800" dirty="0"/>
          </a:p>
        </p:txBody>
      </p:sp>
    </p:spTree>
    <p:extLst>
      <p:ext uri="{BB962C8B-B14F-4D97-AF65-F5344CB8AC3E}">
        <p14:creationId xmlns:p14="http://schemas.microsoft.com/office/powerpoint/2010/main" val="3262103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7D6B7DA-C8CF-66DE-771A-7405C85AFC60}"/>
              </a:ext>
            </a:extLst>
          </p:cNvPr>
          <p:cNvPicPr>
            <a:picLocks noChangeAspect="1"/>
          </p:cNvPicPr>
          <p:nvPr/>
        </p:nvPicPr>
        <p:blipFill>
          <a:blip r:embed="rId3"/>
          <a:stretch>
            <a:fillRect/>
          </a:stretch>
        </p:blipFill>
        <p:spPr>
          <a:xfrm>
            <a:off x="2995749" y="274638"/>
            <a:ext cx="5626826" cy="4969848"/>
          </a:xfrm>
          <a:prstGeom prst="rect">
            <a:avLst/>
          </a:prstGeom>
        </p:spPr>
      </p:pic>
    </p:spTree>
    <p:extLst>
      <p:ext uri="{BB962C8B-B14F-4D97-AF65-F5344CB8AC3E}">
        <p14:creationId xmlns:p14="http://schemas.microsoft.com/office/powerpoint/2010/main" val="10191588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E0B1C7A-31FD-797C-8F4D-2C0229F8F7A8}"/>
              </a:ext>
            </a:extLst>
          </p:cNvPr>
          <p:cNvSpPr txBox="1"/>
          <p:nvPr/>
        </p:nvSpPr>
        <p:spPr>
          <a:xfrm>
            <a:off x="1981200" y="274638"/>
            <a:ext cx="8229600" cy="114300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3700" b="1" dirty="0">
                <a:latin typeface="+mj-lt"/>
                <a:ea typeface="+mj-ea"/>
                <a:cs typeface="+mj-cs"/>
              </a:rPr>
              <a:t>Edgar Schein model of </a:t>
            </a:r>
            <a:r>
              <a:rPr lang="en-US" sz="3700" b="1" dirty="0" err="1">
                <a:latin typeface="+mj-lt"/>
                <a:ea typeface="+mj-ea"/>
                <a:cs typeface="+mj-cs"/>
              </a:rPr>
              <a:t>organisational</a:t>
            </a:r>
            <a:r>
              <a:rPr lang="en-US" sz="3700" b="1" dirty="0">
                <a:latin typeface="+mj-lt"/>
                <a:ea typeface="+mj-ea"/>
                <a:cs typeface="+mj-cs"/>
              </a:rPr>
              <a:t> culture</a:t>
            </a:r>
            <a:endParaRPr lang="en-US" sz="3700" dirty="0">
              <a:latin typeface="+mj-lt"/>
              <a:ea typeface="+mj-ea"/>
              <a:cs typeface="+mj-cs"/>
            </a:endParaRPr>
          </a:p>
        </p:txBody>
      </p:sp>
      <p:sp>
        <p:nvSpPr>
          <p:cNvPr id="4" name="TextBox 3">
            <a:extLst>
              <a:ext uri="{FF2B5EF4-FFF2-40B4-BE49-F238E27FC236}">
                <a16:creationId xmlns:a16="http://schemas.microsoft.com/office/drawing/2014/main" id="{EE96FF5E-6050-974B-5C3A-61D66EE4B906}"/>
              </a:ext>
            </a:extLst>
          </p:cNvPr>
          <p:cNvSpPr txBox="1"/>
          <p:nvPr/>
        </p:nvSpPr>
        <p:spPr>
          <a:xfrm>
            <a:off x="2110740" y="1552279"/>
            <a:ext cx="7307580" cy="4247317"/>
          </a:xfrm>
          <a:prstGeom prst="rect">
            <a:avLst/>
          </a:prstGeom>
          <a:noFill/>
        </p:spPr>
        <p:txBody>
          <a:bodyPr wrap="square">
            <a:spAutoFit/>
          </a:bodyPr>
          <a:lstStyle/>
          <a:p>
            <a:r>
              <a:rPr lang="en-GB" dirty="0"/>
              <a:t>Artifacts or surface manifestations, visible and audible behaviour patterns and objects. An example of 2 organisations. </a:t>
            </a:r>
          </a:p>
          <a:p>
            <a:endParaRPr lang="en-GB" dirty="0"/>
          </a:p>
          <a:p>
            <a:r>
              <a:rPr lang="en-GB" dirty="0"/>
              <a:t>Organisation A     	No one is allowed to dress up casually.</a:t>
            </a:r>
          </a:p>
          <a:p>
            <a:r>
              <a:rPr lang="en-GB" dirty="0"/>
              <a:t>		Employees respect their superiors and avoid 			unnecessary disputes.</a:t>
            </a:r>
          </a:p>
          <a:p>
            <a:r>
              <a:rPr lang="en-GB" dirty="0"/>
              <a:t>		Individuals are very particular about deadlines and 		ensure tasks are completed within the stipulated 		time frame. </a:t>
            </a:r>
          </a:p>
          <a:p>
            <a:r>
              <a:rPr lang="en-GB" dirty="0"/>
              <a:t>Organisation B 	Employees can wear whatever they like.</a:t>
            </a:r>
          </a:p>
          <a:p>
            <a:r>
              <a:rPr lang="en-GB" dirty="0"/>
              <a:t>		Individuals are least bothered by work and spend 		more time loitering and gossiping.</a:t>
            </a:r>
          </a:p>
          <a:p>
            <a:r>
              <a:rPr lang="en-GB" dirty="0"/>
              <a:t>		Employees use derogatory remarks at work and 		involve each other in any controversies. </a:t>
            </a:r>
          </a:p>
          <a:p>
            <a:endParaRPr lang="en-GB" dirty="0"/>
          </a:p>
        </p:txBody>
      </p:sp>
    </p:spTree>
    <p:extLst>
      <p:ext uri="{BB962C8B-B14F-4D97-AF65-F5344CB8AC3E}">
        <p14:creationId xmlns:p14="http://schemas.microsoft.com/office/powerpoint/2010/main" val="42331384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brochure of two people's suit&#10;&#10;Description automatically generated">
            <a:extLst>
              <a:ext uri="{FF2B5EF4-FFF2-40B4-BE49-F238E27FC236}">
                <a16:creationId xmlns:a16="http://schemas.microsoft.com/office/drawing/2014/main" id="{0198ED04-0749-9839-D06E-0DE08CEB7E92}"/>
              </a:ext>
            </a:extLst>
          </p:cNvPr>
          <p:cNvPicPr>
            <a:picLocks noChangeAspect="1"/>
          </p:cNvPicPr>
          <p:nvPr/>
        </p:nvPicPr>
        <p:blipFill>
          <a:blip r:embed="rId3"/>
          <a:stretch>
            <a:fillRect/>
          </a:stretch>
        </p:blipFill>
        <p:spPr>
          <a:xfrm>
            <a:off x="2498725" y="609600"/>
            <a:ext cx="6888329" cy="4544649"/>
          </a:xfrm>
          <a:prstGeom prst="rect">
            <a:avLst/>
          </a:prstGeom>
        </p:spPr>
      </p:pic>
    </p:spTree>
    <p:extLst>
      <p:ext uri="{BB962C8B-B14F-4D97-AF65-F5344CB8AC3E}">
        <p14:creationId xmlns:p14="http://schemas.microsoft.com/office/powerpoint/2010/main" val="28999824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5C6AA6D-71E0-1955-97EF-E0633CC84EAE}"/>
              </a:ext>
            </a:extLst>
          </p:cNvPr>
          <p:cNvSpPr txBox="1"/>
          <p:nvPr/>
        </p:nvSpPr>
        <p:spPr>
          <a:xfrm>
            <a:off x="1981200" y="274638"/>
            <a:ext cx="8229600" cy="114300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3700" b="1" dirty="0">
                <a:latin typeface="+mj-lt"/>
                <a:ea typeface="+mj-ea"/>
                <a:cs typeface="+mj-cs"/>
              </a:rPr>
              <a:t>Edgar Schein model of </a:t>
            </a:r>
            <a:r>
              <a:rPr lang="en-US" sz="3700" b="1" dirty="0" err="1">
                <a:latin typeface="+mj-lt"/>
                <a:ea typeface="+mj-ea"/>
                <a:cs typeface="+mj-cs"/>
              </a:rPr>
              <a:t>organisational</a:t>
            </a:r>
            <a:r>
              <a:rPr lang="en-US" sz="3700" b="1" dirty="0">
                <a:latin typeface="+mj-lt"/>
                <a:ea typeface="+mj-ea"/>
                <a:cs typeface="+mj-cs"/>
              </a:rPr>
              <a:t> culture</a:t>
            </a:r>
            <a:endParaRPr lang="en-US" sz="3700" dirty="0">
              <a:latin typeface="+mj-lt"/>
              <a:ea typeface="+mj-ea"/>
              <a:cs typeface="+mj-cs"/>
            </a:endParaRPr>
          </a:p>
        </p:txBody>
      </p:sp>
      <p:sp>
        <p:nvSpPr>
          <p:cNvPr id="3" name="TextBox 2">
            <a:extLst>
              <a:ext uri="{FF2B5EF4-FFF2-40B4-BE49-F238E27FC236}">
                <a16:creationId xmlns:a16="http://schemas.microsoft.com/office/drawing/2014/main" id="{12DD19F4-A111-27BB-5982-7210A7C68192}"/>
              </a:ext>
            </a:extLst>
          </p:cNvPr>
          <p:cNvSpPr txBox="1"/>
          <p:nvPr/>
        </p:nvSpPr>
        <p:spPr>
          <a:xfrm>
            <a:off x="1981200" y="1600201"/>
            <a:ext cx="4038600" cy="3989040"/>
          </a:xfrm>
          <a:prstGeom prst="rect">
            <a:avLst/>
          </a:prstGeom>
        </p:spPr>
        <p:txBody>
          <a:bodyPr vert="horz" lIns="91440" tIns="45720" rIns="91440" bIns="45720" rtlCol="0">
            <a:normAutofit/>
          </a:bodyPr>
          <a:lstStyle/>
          <a:p>
            <a:pPr>
              <a:lnSpc>
                <a:spcPct val="90000"/>
              </a:lnSpc>
              <a:spcBef>
                <a:spcPct val="20000"/>
              </a:spcBef>
            </a:pPr>
            <a:r>
              <a:rPr lang="en-US" dirty="0"/>
              <a:t>Values - The values of the individuals working in the </a:t>
            </a:r>
            <a:r>
              <a:rPr lang="en-US" dirty="0" err="1"/>
              <a:t>organisation</a:t>
            </a:r>
            <a:r>
              <a:rPr lang="en-US" dirty="0"/>
              <a:t> play an important role in determining the </a:t>
            </a:r>
            <a:r>
              <a:rPr lang="en-US" dirty="0" err="1"/>
              <a:t>organisational</a:t>
            </a:r>
            <a:r>
              <a:rPr lang="en-US" dirty="0"/>
              <a:t> culture.</a:t>
            </a:r>
          </a:p>
          <a:p>
            <a:pPr>
              <a:lnSpc>
                <a:spcPct val="90000"/>
              </a:lnSpc>
              <a:spcBef>
                <a:spcPct val="20000"/>
              </a:spcBef>
            </a:pPr>
            <a:r>
              <a:rPr lang="en-US" dirty="0"/>
              <a:t>They are said to provide a common direction for all employees and guide their </a:t>
            </a:r>
            <a:r>
              <a:rPr lang="en-US" dirty="0" err="1"/>
              <a:t>behaviour</a:t>
            </a:r>
            <a:r>
              <a:rPr lang="en-US" dirty="0"/>
              <a:t>. </a:t>
            </a:r>
          </a:p>
          <a:p>
            <a:pPr>
              <a:lnSpc>
                <a:spcPct val="90000"/>
              </a:lnSpc>
              <a:spcBef>
                <a:spcPct val="20000"/>
              </a:spcBef>
            </a:pPr>
            <a:r>
              <a:rPr lang="en-GB" dirty="0"/>
              <a:t>These values represent something that is explicitly or implicitly desirable to an individual or group, influence employees choices from available means and ends of action, reflect their beliefs as to what is right and wrong, or specify their general preferences.</a:t>
            </a:r>
          </a:p>
          <a:p>
            <a:pPr>
              <a:lnSpc>
                <a:spcPct val="90000"/>
              </a:lnSpc>
              <a:spcBef>
                <a:spcPct val="20000"/>
              </a:spcBef>
            </a:pPr>
            <a:endParaRPr lang="en-US" dirty="0"/>
          </a:p>
        </p:txBody>
      </p:sp>
      <p:pic>
        <p:nvPicPr>
          <p:cNvPr id="9" name="Content Placeholder 8">
            <a:extLst>
              <a:ext uri="{FF2B5EF4-FFF2-40B4-BE49-F238E27FC236}">
                <a16:creationId xmlns:a16="http://schemas.microsoft.com/office/drawing/2014/main" id="{01056487-B818-CBA2-F066-837DEF15541E}"/>
              </a:ext>
            </a:extLst>
          </p:cNvPr>
          <p:cNvPicPr>
            <a:picLocks noGrp="1" noChangeAspect="1"/>
          </p:cNvPicPr>
          <p:nvPr>
            <p:ph sz="half" idx="2"/>
          </p:nvPr>
        </p:nvPicPr>
        <p:blipFill>
          <a:blip r:embed="rId3"/>
          <a:stretch>
            <a:fillRect/>
          </a:stretch>
        </p:blipFill>
        <p:spPr>
          <a:xfrm>
            <a:off x="6300788" y="1828007"/>
            <a:ext cx="3781425" cy="3533775"/>
          </a:xfrm>
        </p:spPr>
      </p:pic>
    </p:spTree>
    <p:extLst>
      <p:ext uri="{BB962C8B-B14F-4D97-AF65-F5344CB8AC3E}">
        <p14:creationId xmlns:p14="http://schemas.microsoft.com/office/powerpoint/2010/main" val="6008326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2E4ED6-72AF-9CB9-471C-F3B5EE17F317}"/>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78C32AF3-55CA-DE78-197E-C2513979F00A}"/>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F5A311DD-2E65-35FF-AAD7-6B7F1776C867}"/>
              </a:ext>
            </a:extLst>
          </p:cNvPr>
          <p:cNvSpPr>
            <a:spLocks noGrp="1"/>
          </p:cNvSpPr>
          <p:nvPr>
            <p:ph sz="half" idx="2"/>
          </p:nvPr>
        </p:nvSpPr>
        <p:spPr/>
        <p:txBody>
          <a:bodyPr/>
          <a:lstStyle/>
          <a:p>
            <a:endParaRPr lang="en-GB"/>
          </a:p>
        </p:txBody>
      </p:sp>
      <p:pic>
        <p:nvPicPr>
          <p:cNvPr id="6" name="Picture 5">
            <a:extLst>
              <a:ext uri="{FF2B5EF4-FFF2-40B4-BE49-F238E27FC236}">
                <a16:creationId xmlns:a16="http://schemas.microsoft.com/office/drawing/2014/main" id="{7433D964-1583-CFB3-4F75-527D85E1D990}"/>
              </a:ext>
            </a:extLst>
          </p:cNvPr>
          <p:cNvPicPr>
            <a:picLocks noChangeAspect="1"/>
          </p:cNvPicPr>
          <p:nvPr/>
        </p:nvPicPr>
        <p:blipFill>
          <a:blip r:embed="rId2"/>
          <a:stretch>
            <a:fillRect/>
          </a:stretch>
        </p:blipFill>
        <p:spPr>
          <a:xfrm>
            <a:off x="2033588" y="452438"/>
            <a:ext cx="8124825" cy="5136804"/>
          </a:xfrm>
          <a:prstGeom prst="rect">
            <a:avLst/>
          </a:prstGeom>
        </p:spPr>
      </p:pic>
    </p:spTree>
    <p:extLst>
      <p:ext uri="{BB962C8B-B14F-4D97-AF65-F5344CB8AC3E}">
        <p14:creationId xmlns:p14="http://schemas.microsoft.com/office/powerpoint/2010/main" val="26525841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5C6AA6D-71E0-1955-97EF-E0633CC84EAE}"/>
              </a:ext>
            </a:extLst>
          </p:cNvPr>
          <p:cNvSpPr txBox="1"/>
          <p:nvPr/>
        </p:nvSpPr>
        <p:spPr>
          <a:xfrm>
            <a:off x="1981200" y="274638"/>
            <a:ext cx="8229600" cy="114300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3700" b="1" dirty="0">
                <a:latin typeface="+mj-lt"/>
                <a:ea typeface="+mj-ea"/>
                <a:cs typeface="+mj-cs"/>
              </a:rPr>
              <a:t>Edgar Schein model of </a:t>
            </a:r>
            <a:r>
              <a:rPr lang="en-US" sz="3700" b="1" dirty="0" err="1">
                <a:latin typeface="+mj-lt"/>
                <a:ea typeface="+mj-ea"/>
                <a:cs typeface="+mj-cs"/>
              </a:rPr>
              <a:t>organisational</a:t>
            </a:r>
            <a:r>
              <a:rPr lang="en-US" sz="3700" b="1" dirty="0">
                <a:latin typeface="+mj-lt"/>
                <a:ea typeface="+mj-ea"/>
                <a:cs typeface="+mj-cs"/>
              </a:rPr>
              <a:t> culture</a:t>
            </a:r>
            <a:endParaRPr lang="en-US" sz="3700" dirty="0">
              <a:latin typeface="+mj-lt"/>
              <a:ea typeface="+mj-ea"/>
              <a:cs typeface="+mj-cs"/>
            </a:endParaRPr>
          </a:p>
        </p:txBody>
      </p:sp>
      <p:sp>
        <p:nvSpPr>
          <p:cNvPr id="3" name="TextBox 2">
            <a:extLst>
              <a:ext uri="{FF2B5EF4-FFF2-40B4-BE49-F238E27FC236}">
                <a16:creationId xmlns:a16="http://schemas.microsoft.com/office/drawing/2014/main" id="{12DD19F4-A111-27BB-5982-7210A7C68192}"/>
              </a:ext>
            </a:extLst>
          </p:cNvPr>
          <p:cNvSpPr txBox="1"/>
          <p:nvPr/>
        </p:nvSpPr>
        <p:spPr>
          <a:xfrm>
            <a:off x="1981200" y="1600201"/>
            <a:ext cx="4038600" cy="3989040"/>
          </a:xfrm>
          <a:prstGeom prst="rect">
            <a:avLst/>
          </a:prstGeom>
        </p:spPr>
        <p:txBody>
          <a:bodyPr vert="horz" lIns="91440" tIns="45720" rIns="91440" bIns="45720" rtlCol="0">
            <a:normAutofit lnSpcReduction="10000"/>
          </a:bodyPr>
          <a:lstStyle/>
          <a:p>
            <a:pPr>
              <a:lnSpc>
                <a:spcPct val="90000"/>
              </a:lnSpc>
              <a:spcBef>
                <a:spcPct val="20000"/>
              </a:spcBef>
            </a:pPr>
            <a:r>
              <a:rPr lang="en-US" dirty="0"/>
              <a:t>Assumed values – These basic assumptions can’t be measured but do make a difference to the culture of the </a:t>
            </a:r>
            <a:r>
              <a:rPr lang="en-US" dirty="0" err="1"/>
              <a:t>organisation</a:t>
            </a:r>
            <a:r>
              <a:rPr lang="en-US" dirty="0"/>
              <a:t>. There are certain beliefs and facts which stay hidden but still impact. It relates to the inner aspects of human nature.</a:t>
            </a:r>
          </a:p>
          <a:p>
            <a:pPr>
              <a:lnSpc>
                <a:spcPct val="90000"/>
              </a:lnSpc>
              <a:spcBef>
                <a:spcPct val="20000"/>
              </a:spcBef>
            </a:pPr>
            <a:r>
              <a:rPr lang="en-US" dirty="0"/>
              <a:t>They are the invisible, unspoken, ‘taken for granted’ understandings held by individuals.</a:t>
            </a:r>
          </a:p>
          <a:p>
            <a:pPr>
              <a:lnSpc>
                <a:spcPct val="90000"/>
              </a:lnSpc>
              <a:spcBef>
                <a:spcPct val="20000"/>
              </a:spcBef>
            </a:pPr>
            <a:r>
              <a:rPr lang="en-US" dirty="0"/>
              <a:t>Often the most difficult to comprehend they are ‘baked’ into the fabric of an </a:t>
            </a:r>
            <a:r>
              <a:rPr lang="en-US" dirty="0" err="1"/>
              <a:t>organisation’s</a:t>
            </a:r>
            <a:r>
              <a:rPr lang="en-US" dirty="0"/>
              <a:t> culture.</a:t>
            </a:r>
          </a:p>
          <a:p>
            <a:pPr>
              <a:lnSpc>
                <a:spcPct val="90000"/>
              </a:lnSpc>
              <a:spcBef>
                <a:spcPct val="20000"/>
              </a:spcBef>
            </a:pPr>
            <a:r>
              <a:rPr lang="en-US" dirty="0"/>
              <a:t>Staff who are judged not to share these values risk being outsiders and possibly ‘managed out’.</a:t>
            </a:r>
          </a:p>
        </p:txBody>
      </p:sp>
      <p:pic>
        <p:nvPicPr>
          <p:cNvPr id="9" name="Content Placeholder 8">
            <a:extLst>
              <a:ext uri="{FF2B5EF4-FFF2-40B4-BE49-F238E27FC236}">
                <a16:creationId xmlns:a16="http://schemas.microsoft.com/office/drawing/2014/main" id="{01056487-B818-CBA2-F066-837DEF15541E}"/>
              </a:ext>
            </a:extLst>
          </p:cNvPr>
          <p:cNvPicPr>
            <a:picLocks noGrp="1" noChangeAspect="1"/>
          </p:cNvPicPr>
          <p:nvPr>
            <p:ph sz="half" idx="2"/>
          </p:nvPr>
        </p:nvPicPr>
        <p:blipFill>
          <a:blip r:embed="rId3"/>
          <a:stretch>
            <a:fillRect/>
          </a:stretch>
        </p:blipFill>
        <p:spPr>
          <a:xfrm>
            <a:off x="6300788" y="1828007"/>
            <a:ext cx="3781425" cy="3533775"/>
          </a:xfrm>
        </p:spPr>
      </p:pic>
    </p:spTree>
    <p:extLst>
      <p:ext uri="{BB962C8B-B14F-4D97-AF65-F5344CB8AC3E}">
        <p14:creationId xmlns:p14="http://schemas.microsoft.com/office/powerpoint/2010/main" val="7202450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BF22D0-6C73-3994-DD6D-D959C72AF905}"/>
              </a:ext>
            </a:extLst>
          </p:cNvPr>
          <p:cNvSpPr txBox="1"/>
          <p:nvPr/>
        </p:nvSpPr>
        <p:spPr>
          <a:xfrm>
            <a:off x="2728019" y="812518"/>
            <a:ext cx="6103087"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b="1" dirty="0"/>
              <a:t>Edgar Schein model of organisational culture</a:t>
            </a:r>
            <a:endParaRPr lang="en-US" sz="3200" dirty="0"/>
          </a:p>
        </p:txBody>
      </p:sp>
      <p:sp>
        <p:nvSpPr>
          <p:cNvPr id="3" name="TextBox 2">
            <a:extLst>
              <a:ext uri="{FF2B5EF4-FFF2-40B4-BE49-F238E27FC236}">
                <a16:creationId xmlns:a16="http://schemas.microsoft.com/office/drawing/2014/main" id="{AF487522-E43F-CDF9-7316-B9FA197FBC38}"/>
              </a:ext>
            </a:extLst>
          </p:cNvPr>
          <p:cNvSpPr txBox="1"/>
          <p:nvPr/>
        </p:nvSpPr>
        <p:spPr>
          <a:xfrm>
            <a:off x="2545042" y="2155645"/>
            <a:ext cx="6840068" cy="2308324"/>
          </a:xfrm>
          <a:prstGeom prst="rect">
            <a:avLst/>
          </a:prstGeom>
          <a:noFill/>
        </p:spPr>
        <p:txBody>
          <a:bodyPr wrap="square" rtlCol="0">
            <a:spAutoFit/>
          </a:bodyPr>
          <a:lstStyle/>
          <a:p>
            <a:r>
              <a:rPr lang="en-GB" sz="2400" dirty="0"/>
              <a:t>Advantages - U</a:t>
            </a:r>
            <a:r>
              <a:rPr lang="en-GB" sz="2400" dirty="0">
                <a:solidFill>
                  <a:srgbClr val="202124"/>
                </a:solidFill>
                <a:latin typeface="Google Sans"/>
              </a:rPr>
              <a:t>nderstanding the Edgar Schein model of organisational culture and focusing on the three levels can create a culture aligned with your business goals and values. Doing so can </a:t>
            </a:r>
            <a:r>
              <a:rPr lang="en-GB" sz="2400" dirty="0">
                <a:solidFill>
                  <a:srgbClr val="040C28"/>
                </a:solidFill>
                <a:latin typeface="Google Sans"/>
              </a:rPr>
              <a:t>create a positive work environment, improve employee morale, and ultimately lead to greater success for your business</a:t>
            </a:r>
            <a:r>
              <a:rPr lang="en-GB" sz="2400" dirty="0">
                <a:solidFill>
                  <a:srgbClr val="202124"/>
                </a:solidFill>
                <a:latin typeface="Google Sans"/>
              </a:rPr>
              <a:t>.</a:t>
            </a:r>
            <a:endParaRPr lang="en-GB" sz="2400" dirty="0"/>
          </a:p>
        </p:txBody>
      </p:sp>
    </p:spTree>
    <p:extLst>
      <p:ext uri="{BB962C8B-B14F-4D97-AF65-F5344CB8AC3E}">
        <p14:creationId xmlns:p14="http://schemas.microsoft.com/office/powerpoint/2010/main" val="41640025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BF22D0-6C73-3994-DD6D-D959C72AF905}"/>
              </a:ext>
            </a:extLst>
          </p:cNvPr>
          <p:cNvSpPr txBox="1"/>
          <p:nvPr/>
        </p:nvSpPr>
        <p:spPr>
          <a:xfrm>
            <a:off x="2728019" y="812518"/>
            <a:ext cx="6103087"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b="1" dirty="0"/>
              <a:t>Edgar Schein model of organisational culture</a:t>
            </a:r>
            <a:endParaRPr lang="en-US" sz="3200" dirty="0"/>
          </a:p>
        </p:txBody>
      </p:sp>
      <p:sp>
        <p:nvSpPr>
          <p:cNvPr id="3" name="TextBox 2">
            <a:extLst>
              <a:ext uri="{FF2B5EF4-FFF2-40B4-BE49-F238E27FC236}">
                <a16:creationId xmlns:a16="http://schemas.microsoft.com/office/drawing/2014/main" id="{AF487522-E43F-CDF9-7316-B9FA197FBC38}"/>
              </a:ext>
            </a:extLst>
          </p:cNvPr>
          <p:cNvSpPr txBox="1"/>
          <p:nvPr/>
        </p:nvSpPr>
        <p:spPr>
          <a:xfrm>
            <a:off x="2545042" y="2155645"/>
            <a:ext cx="6840068" cy="3046988"/>
          </a:xfrm>
          <a:prstGeom prst="rect">
            <a:avLst/>
          </a:prstGeom>
          <a:noFill/>
        </p:spPr>
        <p:txBody>
          <a:bodyPr wrap="square" rtlCol="0">
            <a:spAutoFit/>
          </a:bodyPr>
          <a:lstStyle/>
          <a:p>
            <a:r>
              <a:rPr lang="en-GB" sz="2400" dirty="0"/>
              <a:t>Disadvantages -  Hatch (1993) argued Schein’s model needs to be changed to link the elements and make reference to the relationship between cultural elements. </a:t>
            </a:r>
          </a:p>
          <a:p>
            <a:endParaRPr lang="en-GB" sz="2400" dirty="0"/>
          </a:p>
          <a:p>
            <a:r>
              <a:rPr lang="en-GB" sz="2400" dirty="0"/>
              <a:t>What are your thoughts on the model? </a:t>
            </a:r>
          </a:p>
          <a:p>
            <a:r>
              <a:rPr lang="en-GB" sz="2400" dirty="0"/>
              <a:t>How would you go about applying it to an organisation you’re familiar with?</a:t>
            </a:r>
          </a:p>
        </p:txBody>
      </p:sp>
    </p:spTree>
    <p:extLst>
      <p:ext uri="{BB962C8B-B14F-4D97-AF65-F5344CB8AC3E}">
        <p14:creationId xmlns:p14="http://schemas.microsoft.com/office/powerpoint/2010/main" val="31907096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298D96E-EAD0-5AF2-0010-CFD442EF8970}"/>
              </a:ext>
            </a:extLst>
          </p:cNvPr>
          <p:cNvSpPr txBox="1"/>
          <p:nvPr/>
        </p:nvSpPr>
        <p:spPr>
          <a:xfrm>
            <a:off x="3496102" y="903742"/>
            <a:ext cx="4572000" cy="523220"/>
          </a:xfrm>
          <a:prstGeom prst="rect">
            <a:avLst/>
          </a:prstGeom>
          <a:noFill/>
        </p:spPr>
        <p:txBody>
          <a:bodyPr wrap="square">
            <a:spAutoFit/>
          </a:bodyPr>
          <a:lstStyle/>
          <a:p>
            <a:pPr algn="ctr"/>
            <a:r>
              <a:rPr lang="en-GB" sz="2800" b="1" dirty="0"/>
              <a:t>Group activity </a:t>
            </a:r>
          </a:p>
        </p:txBody>
      </p:sp>
      <p:sp>
        <p:nvSpPr>
          <p:cNvPr id="4" name="TextBox 3">
            <a:extLst>
              <a:ext uri="{FF2B5EF4-FFF2-40B4-BE49-F238E27FC236}">
                <a16:creationId xmlns:a16="http://schemas.microsoft.com/office/drawing/2014/main" id="{B9966382-169E-A956-994C-8C9CFEEEC092}"/>
              </a:ext>
            </a:extLst>
          </p:cNvPr>
          <p:cNvSpPr txBox="1"/>
          <p:nvPr/>
        </p:nvSpPr>
        <p:spPr>
          <a:xfrm>
            <a:off x="2816898" y="1426963"/>
            <a:ext cx="6037543" cy="4524315"/>
          </a:xfrm>
          <a:prstGeom prst="rect">
            <a:avLst/>
          </a:prstGeom>
          <a:noFill/>
        </p:spPr>
        <p:txBody>
          <a:bodyPr wrap="square" rtlCol="0">
            <a:spAutoFit/>
          </a:bodyPr>
          <a:lstStyle/>
          <a:p>
            <a:r>
              <a:rPr lang="en-GB" dirty="0"/>
              <a:t>In groups, research and analyse one of the following models and present back to the group:</a:t>
            </a:r>
          </a:p>
          <a:p>
            <a:endParaRPr lang="en-GB" dirty="0"/>
          </a:p>
          <a:p>
            <a:pPr marL="285750" indent="-285750">
              <a:buFont typeface="Arial" panose="020B0604020202020204" pitchFamily="34" charset="0"/>
              <a:buChar char="•"/>
            </a:pPr>
            <a:r>
              <a:rPr lang="en-GB" dirty="0"/>
              <a:t>Hofstede’s dimension of culture</a:t>
            </a:r>
          </a:p>
          <a:p>
            <a:pPr marL="285750" indent="-285750">
              <a:buFont typeface="Arial" panose="020B0604020202020204" pitchFamily="34" charset="0"/>
              <a:buChar char="•"/>
            </a:pPr>
            <a:r>
              <a:rPr lang="en-GB" dirty="0"/>
              <a:t>Charles </a:t>
            </a:r>
            <a:r>
              <a:rPr lang="en-GB" dirty="0" err="1"/>
              <a:t>Handy’s</a:t>
            </a:r>
            <a:r>
              <a:rPr lang="en-GB" dirty="0"/>
              <a:t> dimensions of culture</a:t>
            </a:r>
          </a:p>
          <a:p>
            <a:pPr marL="285750" indent="-285750">
              <a:buFont typeface="Arial" panose="020B0604020202020204" pitchFamily="34" charset="0"/>
              <a:buChar char="•"/>
            </a:pPr>
            <a:r>
              <a:rPr lang="en-GB" dirty="0"/>
              <a:t>Denison culture model</a:t>
            </a:r>
          </a:p>
          <a:p>
            <a:pPr marL="285750" indent="-285750">
              <a:buFont typeface="Arial" panose="020B0604020202020204" pitchFamily="34" charset="0"/>
              <a:buChar char="•"/>
            </a:pPr>
            <a:r>
              <a:rPr lang="en-GB" dirty="0"/>
              <a:t>McKinsey 7s model</a:t>
            </a:r>
          </a:p>
          <a:p>
            <a:endParaRPr lang="en-GB" dirty="0"/>
          </a:p>
          <a:p>
            <a:r>
              <a:rPr lang="en-GB" dirty="0"/>
              <a:t>Consider the following:</a:t>
            </a:r>
          </a:p>
          <a:p>
            <a:pPr marL="285750" indent="-285750">
              <a:buFont typeface="Arial" panose="020B0604020202020204" pitchFamily="34" charset="0"/>
              <a:buChar char="•"/>
            </a:pPr>
            <a:r>
              <a:rPr lang="en-GB" dirty="0"/>
              <a:t>What is it?</a:t>
            </a:r>
          </a:p>
          <a:p>
            <a:pPr marL="285750" indent="-285750">
              <a:buFont typeface="Arial" panose="020B0604020202020204" pitchFamily="34" charset="0"/>
              <a:buChar char="•"/>
            </a:pPr>
            <a:r>
              <a:rPr lang="en-GB" dirty="0"/>
              <a:t>When would you use it?</a:t>
            </a:r>
          </a:p>
          <a:p>
            <a:pPr marL="285750" indent="-285750">
              <a:buFont typeface="Arial" panose="020B0604020202020204" pitchFamily="34" charset="0"/>
              <a:buChar char="•"/>
            </a:pPr>
            <a:r>
              <a:rPr lang="en-GB" dirty="0"/>
              <a:t>How would you apply it to an organisation you’re familiar with? </a:t>
            </a:r>
          </a:p>
          <a:p>
            <a:pPr marL="285750" indent="-285750">
              <a:buFont typeface="Arial" panose="020B0604020202020204" pitchFamily="34" charset="0"/>
              <a:buChar char="•"/>
            </a:pPr>
            <a:r>
              <a:rPr lang="en-GB" dirty="0"/>
              <a:t>Advantages and disadvantages? </a:t>
            </a:r>
          </a:p>
          <a:p>
            <a:endParaRPr lang="en-GB" dirty="0"/>
          </a:p>
          <a:p>
            <a:endParaRPr lang="en-GB" dirty="0"/>
          </a:p>
        </p:txBody>
      </p:sp>
    </p:spTree>
    <p:extLst>
      <p:ext uri="{BB962C8B-B14F-4D97-AF65-F5344CB8AC3E}">
        <p14:creationId xmlns:p14="http://schemas.microsoft.com/office/powerpoint/2010/main" val="12625208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1126E3D-C184-C184-74E4-B9C10DD8E1A2}"/>
              </a:ext>
            </a:extLst>
          </p:cNvPr>
          <p:cNvSpPr txBox="1"/>
          <p:nvPr/>
        </p:nvSpPr>
        <p:spPr>
          <a:xfrm>
            <a:off x="2771492" y="2416629"/>
            <a:ext cx="6154826" cy="523220"/>
          </a:xfrm>
          <a:prstGeom prst="rect">
            <a:avLst/>
          </a:prstGeom>
          <a:noFill/>
        </p:spPr>
        <p:txBody>
          <a:bodyPr wrap="none" rtlCol="0">
            <a:spAutoFit/>
          </a:bodyPr>
          <a:lstStyle/>
          <a:p>
            <a:r>
              <a:rPr lang="en-GB" sz="2800" b="1" dirty="0"/>
              <a:t>Recap and summary of models explored</a:t>
            </a:r>
          </a:p>
        </p:txBody>
      </p:sp>
    </p:spTree>
    <p:extLst>
      <p:ext uri="{BB962C8B-B14F-4D97-AF65-F5344CB8AC3E}">
        <p14:creationId xmlns:p14="http://schemas.microsoft.com/office/powerpoint/2010/main" val="1259984923"/>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2.xml><?xml version="1.0" encoding="utf-8"?>
<ds:datastoreItem xmlns:ds="http://schemas.openxmlformats.org/officeDocument/2006/customXml" ds:itemID="{A2BE3E23-B854-4D4E-9314-54BECDE7CC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D040630-A62C-4063-B6E2-E8C2D35B5414}">
  <ds:schemaRefs>
    <ds:schemaRef ds:uri="211f9404-bca0-4bcf-9c1d-965ccb6f8d2d"/>
    <ds:schemaRef ds:uri="http://purl.org/dc/elements/1.1/"/>
    <ds:schemaRef ds:uri="http://schemas.microsoft.com/office/2006/documentManagement/types"/>
    <ds:schemaRef ds:uri="http://schemas.openxmlformats.org/package/2006/metadata/core-properties"/>
    <ds:schemaRef ds:uri="http://purl.org/dc/terms/"/>
    <ds:schemaRef ds:uri="http://schemas.microsoft.com/office/2006/metadata/properties"/>
    <ds:schemaRef ds:uri="http://purl.org/dc/dcmitype/"/>
    <ds:schemaRef ds:uri="http://schemas.microsoft.com/office/infopath/2007/PartnerControls"/>
    <ds:schemaRef ds:uri="303dbf9b-b85b-46a0-94f1-894078c07ecd"/>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877</Words>
  <Application>Microsoft Office PowerPoint</Application>
  <PresentationFormat>Widescreen</PresentationFormat>
  <Paragraphs>72</Paragraphs>
  <Slides>14</Slides>
  <Notes>9</Notes>
  <HiddenSlides>0</HiddenSlides>
  <MMClips>0</MMClips>
  <ScaleCrop>false</ScaleCrop>
  <HeadingPairs>
    <vt:vector size="6" baseType="variant">
      <vt:variant>
        <vt:lpstr>Fonts Used</vt:lpstr>
      </vt:variant>
      <vt:variant>
        <vt:i4>8</vt:i4>
      </vt:variant>
      <vt:variant>
        <vt:lpstr>Theme</vt:lpstr>
      </vt:variant>
      <vt:variant>
        <vt:i4>3</vt:i4>
      </vt:variant>
      <vt:variant>
        <vt:lpstr>Slide Titles</vt:lpstr>
      </vt:variant>
      <vt:variant>
        <vt:i4>14</vt:i4>
      </vt:variant>
    </vt:vector>
  </HeadingPairs>
  <TitlesOfParts>
    <vt:vector size="25" baseType="lpstr">
      <vt:lpstr>-apple-system</vt:lpstr>
      <vt:lpstr>Google Sans</vt:lpstr>
      <vt:lpstr>Museo</vt:lpstr>
      <vt:lpstr>Aptos</vt:lpstr>
      <vt:lpstr>Arial</vt:lpstr>
      <vt:lpstr>Calibri</vt:lpstr>
      <vt:lpstr>Calibri Light</vt:lpstr>
      <vt:lpstr>open sans</vt:lpstr>
      <vt:lpstr>UWTSD Holding Page</vt:lpstr>
      <vt:lpstr>UWTSD Text 2</vt:lpstr>
      <vt:lpstr>UWTSD Logo Variations place image in Background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Natasha Davies (IMH)</cp:lastModifiedBy>
  <cp:revision>16</cp:revision>
  <dcterms:created xsi:type="dcterms:W3CDTF">2021-03-09T15:35:42Z</dcterms:created>
  <dcterms:modified xsi:type="dcterms:W3CDTF">2024-12-10T10:38:32Z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