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4630400" cy="8229600"/>
  <p:notesSz cx="8229600" cy="146304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9233"/>
    <p:restoredTop sz="71462"/>
  </p:normalViewPr>
  <p:slideViewPr>
    <p:cSldViewPr snapToGrid="0" snapToObjects="1">
      <p:cViewPr varScale="1">
        <p:scale>
          <a:sx n="65" d="100"/>
          <a:sy n="65" d="100"/>
        </p:scale>
        <p:origin x="2264" y="20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8577246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Have fun. We'll discuss the consulting firm's findings and recommendations for Wild by Tart, a small London hospitality business. Wild by Tart is unique because it houses a restaurant, event space, and lifestyle store. It </a:t>
            </a:r>
            <a:r>
              <a:rPr lang="en-US" dirty="0" err="1"/>
              <a:t>emphasises</a:t>
            </a:r>
            <a:r>
              <a:rPr lang="en-US" dirty="0"/>
              <a:t> creativity, environmental friendliness, and communal welfare. This consulting firm sought to determine how internal procedures and external market conditions affect growth potential. The results suggest that the </a:t>
            </a:r>
            <a:r>
              <a:rPr lang="en-US" dirty="0" err="1"/>
              <a:t>organisation</a:t>
            </a:r>
            <a:r>
              <a:rPr lang="en-US" dirty="0"/>
              <a:t> has many strengths but may use new ideas and better strategic planning (Wild by Tart, n.d.). </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Wild by Tart has commercial and operational issues. First, rent and supplies are expensive in central London since the firm is in a good location. Second, the company is great in person but not noticeable or interactive online, making it tougher for clients to find. Third, there's no customer loyalty program, so keeping consumers isn't a strategy. Most of the business's processes are done by hand, which increases error risk. Finally, the economy after the epidemic has made it tougher to estimate consumer spending, which affects high-end food and lifestyle businesses (</a:t>
            </a:r>
            <a:r>
              <a:rPr lang="en-US" sz="1200" kern="1200" dirty="0" err="1">
                <a:solidFill>
                  <a:schemeClr val="tx1"/>
                </a:solidFill>
                <a:effectLst/>
                <a:latin typeface="+mn-lt"/>
                <a:ea typeface="+mn-ea"/>
                <a:cs typeface="+mn-cs"/>
              </a:rPr>
              <a:t>Kubr</a:t>
            </a:r>
            <a:r>
              <a:rPr lang="en-US" sz="1200" kern="1200" dirty="0">
                <a:solidFill>
                  <a:schemeClr val="tx1"/>
                </a:solidFill>
                <a:effectLst/>
                <a:latin typeface="+mn-lt"/>
                <a:ea typeface="+mn-ea"/>
                <a:cs typeface="+mn-cs"/>
              </a:rPr>
              <a:t>, 2002).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Strong and unique brand identity is Wild by Tart's finest characteristic. It comes from uniqueness, style, quality, and the atmosphere. Today's consumers, especially Gen Z and millennials, seek safe, local, and experiential products. However, </a:t>
            </a:r>
            <a:r>
              <a:rPr lang="en-US" sz="1200" kern="1200" dirty="0" err="1">
                <a:solidFill>
                  <a:schemeClr val="tx1"/>
                </a:solidFill>
                <a:effectLst/>
                <a:latin typeface="+mn-lt"/>
                <a:ea typeface="+mn-ea"/>
                <a:cs typeface="+mn-cs"/>
              </a:rPr>
              <a:t>focussing</a:t>
            </a:r>
            <a:r>
              <a:rPr lang="en-US" sz="1200" kern="1200" dirty="0">
                <a:solidFill>
                  <a:schemeClr val="tx1"/>
                </a:solidFill>
                <a:effectLst/>
                <a:latin typeface="+mn-lt"/>
                <a:ea typeface="+mn-ea"/>
                <a:cs typeface="+mn-cs"/>
              </a:rPr>
              <a:t> on brand appearance might lead to inefficient operations. Brand awareness keeps people coming back, but it also requires high standards, which can be costly. Find a balance between originality and expandable procedures for long-term success.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Wild by Tart can expand its company. Because the company uses high-end suppliers and ingredients, costs may change. The company also doesn't track success indicators like table turnover, food waste, or product cost per unit. Without KPIs, it's hard to measure process efficiency. Undigitized tasks include inventory, scheduling, and supply chain coordination. These blunders can reduce revenues and hinder expansion or model copying (</a:t>
            </a:r>
            <a:r>
              <a:rPr lang="en-US" sz="1200" kern="1200" dirty="0" err="1">
                <a:solidFill>
                  <a:schemeClr val="tx1"/>
                </a:solidFill>
                <a:effectLst/>
                <a:latin typeface="+mn-lt"/>
                <a:ea typeface="+mn-ea"/>
                <a:cs typeface="+mn-cs"/>
              </a:rPr>
              <a:t>Venngage</a:t>
            </a:r>
            <a:r>
              <a:rPr lang="en-US" sz="1200" kern="1200" dirty="0">
                <a:solidFill>
                  <a:schemeClr val="tx1"/>
                </a:solidFill>
                <a:effectLst/>
                <a:latin typeface="+mn-lt"/>
                <a:ea typeface="+mn-ea"/>
                <a:cs typeface="+mn-cs"/>
              </a:rPr>
              <a:t>, 2021).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Shared values and enthusiasm define Wild by Tart's culture. Most staff members love environmentalism and customer engagement. This culture values creativity and customer satisfaction but lacks training and career advancement. Employees may grow dissatisfied without a training or advancement plan. As the firm grows, service offerings may vary. Clear expectations and a strong corporate culture can improve service and worker retention, according to Gouda and Halim (2025).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From outside, hospitality trends are evolving fast. Nowadays, customers demand unique experiences that take them away from food. They </a:t>
            </a:r>
            <a:r>
              <a:rPr lang="en-US" sz="1200" kern="1200" dirty="0" err="1">
                <a:solidFill>
                  <a:schemeClr val="tx1"/>
                </a:solidFill>
                <a:effectLst/>
                <a:latin typeface="+mn-lt"/>
                <a:ea typeface="+mn-ea"/>
                <a:cs typeface="+mn-cs"/>
              </a:rPr>
              <a:t>favour</a:t>
            </a:r>
            <a:r>
              <a:rPr lang="en-US" sz="1200" kern="1200" dirty="0">
                <a:solidFill>
                  <a:schemeClr val="tx1"/>
                </a:solidFill>
                <a:effectLst/>
                <a:latin typeface="+mn-lt"/>
                <a:ea typeface="+mn-ea"/>
                <a:cs typeface="+mn-cs"/>
              </a:rPr>
              <a:t> companies that benefit the community, are ecologically responsible, or make goods by hand. Wild by Tart can </a:t>
            </a:r>
            <a:r>
              <a:rPr lang="en-US" sz="1200" kern="1200" dirty="0" err="1">
                <a:solidFill>
                  <a:schemeClr val="tx1"/>
                </a:solidFill>
                <a:effectLst/>
                <a:latin typeface="+mn-lt"/>
                <a:ea typeface="+mn-ea"/>
                <a:cs typeface="+mn-cs"/>
              </a:rPr>
              <a:t>capitalise</a:t>
            </a:r>
            <a:r>
              <a:rPr lang="en-US" sz="1200" kern="1200" dirty="0">
                <a:solidFill>
                  <a:schemeClr val="tx1"/>
                </a:solidFill>
                <a:effectLst/>
                <a:latin typeface="+mn-lt"/>
                <a:ea typeface="+mn-ea"/>
                <a:cs typeface="+mn-cs"/>
              </a:rPr>
              <a:t> on these trends since it uses storytelling, local food, and unique experiences. The brand must constantly alter because to experiential rivals. Wild by Tart may lose its edge without fresh strategies (Osterwalder &amp; Pigneur, 2010).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Hotel operations are evolving due to technology. Instagram, TikTok, and online purchasing help competitors engage customers. Unfortunately, Wild by Tart has little digital content. Nice website, but limited functionality. Few digital campaigns and online events are used. Virtual culinary courses, internet events, and branded goods can boost revenue and customer engagement. Digital tools will supply client data to inform strategy (</a:t>
            </a:r>
            <a:r>
              <a:rPr lang="en-US" sz="1200" kern="1200" dirty="0" err="1">
                <a:solidFill>
                  <a:schemeClr val="tx1"/>
                </a:solidFill>
                <a:effectLst/>
                <a:latin typeface="+mn-lt"/>
                <a:ea typeface="+mn-ea"/>
                <a:cs typeface="+mn-cs"/>
              </a:rPr>
              <a:t>SlideModel</a:t>
            </a:r>
            <a:r>
              <a:rPr lang="en-US" sz="1200" kern="1200" dirty="0">
                <a:solidFill>
                  <a:schemeClr val="tx1"/>
                </a:solidFill>
                <a:effectLst/>
                <a:latin typeface="+mn-lt"/>
                <a:ea typeface="+mn-ea"/>
                <a:cs typeface="+mn-cs"/>
              </a:rPr>
              <a:t>, 2023).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Economic conditions are a big outside issue. Costs of living, mortgage rates, and energy are rising, affecting people's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People are cutting unnecessary expenditure and attending fewer pricey eateries. Wild by Tart, a high-end experience, may lose visitors and money. Supplier prices are fluctuating, hurting company margins even more. Cost control and price changes are crucial to being competitive and profitable (Blake &amp; Mouton, 1976).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Let's examine Wild by Tart's strengths. The company's brand personality attracts fashionistas. It offers several dining, event, and shopping options. This gives it several revenue streams. Using fresh, high-quality foods from surrounding farms makes the product more authentic. The business is praised in media and leisure blogs. The creative section may host cooking workshops, photo shoots, and weddings. These strengths enable growth and innovation (Porter, 2008).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However, Wild by Tart has serious problems. During pandemics, the company's reliance on face-to-face encounters slows growth. No standard methods exist for operational tasks, making speed measurement and improvement difficult. Rent and supplies are high, making price changes and discounts difficult. The company collects and analyses client data </a:t>
            </a:r>
            <a:r>
              <a:rPr lang="en-US" sz="1200" kern="1200" dirty="0" err="1">
                <a:solidFill>
                  <a:schemeClr val="tx1"/>
                </a:solidFill>
                <a:effectLst/>
                <a:latin typeface="+mn-lt"/>
                <a:ea typeface="+mn-ea"/>
                <a:cs typeface="+mn-cs"/>
              </a:rPr>
              <a:t>unstructuredly</a:t>
            </a:r>
            <a:r>
              <a:rPr lang="en-US" sz="1200" kern="1200" dirty="0">
                <a:solidFill>
                  <a:schemeClr val="tx1"/>
                </a:solidFill>
                <a:effectLst/>
                <a:latin typeface="+mn-lt"/>
                <a:ea typeface="+mn-ea"/>
                <a:cs typeface="+mn-cs"/>
              </a:rPr>
              <a:t>. You need a CRM or loyalty program to increase repeat business. Without </a:t>
            </a:r>
            <a:r>
              <a:rPr lang="en-US" sz="1200" kern="1200" dirty="0" err="1">
                <a:solidFill>
                  <a:schemeClr val="tx1"/>
                </a:solidFill>
                <a:effectLst/>
                <a:latin typeface="+mn-lt"/>
                <a:ea typeface="+mn-ea"/>
                <a:cs typeface="+mn-cs"/>
              </a:rPr>
              <a:t>digitisation</a:t>
            </a:r>
            <a:r>
              <a:rPr lang="en-US" sz="1200" kern="1200" dirty="0">
                <a:solidFill>
                  <a:schemeClr val="tx1"/>
                </a:solidFill>
                <a:effectLst/>
                <a:latin typeface="+mn-lt"/>
                <a:ea typeface="+mn-ea"/>
                <a:cs typeface="+mn-cs"/>
              </a:rPr>
              <a:t>, e-commerce and consumer engagement are lost (Blake &amp; Mouton, 1976).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Wild by Tart has numerous chances. Local, healthful, and artisanal cuisine is becoming more popular. Quality brands like jams, recipes, and household goods sell well. The brand might improve by working with artists or social companies and hosting more creative events. Digital platforms may handle online events, bookings, and revenues as they grow. Loyalty programs unite and reward repeat customers. Working with ethical companies can boost your image and make your products more appealing (Johnson, Scholes &amp; Whittington, 2017).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Market and weather changes threaten Wild by Tart. Competition makes it difficult to stand out in high-end casual dining. People may spend less on pricey services due to economic uncertainty and growing costs. New enterprises are swiftly adopting tech and digital tools that Wild by Tart hasn't. Food prices affect price setting. Brand value may decrease if client needs change or the company doesn't. These dangers </a:t>
            </a:r>
            <a:r>
              <a:rPr lang="en-US" sz="1200" kern="1200" dirty="0" err="1">
                <a:solidFill>
                  <a:schemeClr val="tx1"/>
                </a:solidFill>
                <a:effectLst/>
                <a:latin typeface="+mn-lt"/>
                <a:ea typeface="+mn-ea"/>
                <a:cs typeface="+mn-cs"/>
              </a:rPr>
              <a:t>emphasise</a:t>
            </a:r>
            <a:r>
              <a:rPr lang="en-US" sz="1200" kern="1200" dirty="0">
                <a:solidFill>
                  <a:schemeClr val="tx1"/>
                </a:solidFill>
                <a:effectLst/>
                <a:latin typeface="+mn-lt"/>
                <a:ea typeface="+mn-ea"/>
                <a:cs typeface="+mn-cs"/>
              </a:rPr>
              <a:t> creativity and flexibility (Bessant &amp; Tidd, 2015).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first suggestion is digital growth. Wild by Tart should sell hand-picked tools, ingredients, and branded goods online. Use social media to share stories, collaborate with influencers, and interact with people live, not only to sell your brand. Pop-up events, internet culinary tutorials, and chef demos increase exposure. A CRM system lets you </a:t>
            </a:r>
            <a:r>
              <a:rPr lang="en-US" sz="1200" kern="1200" dirty="0" err="1">
                <a:solidFill>
                  <a:schemeClr val="tx1"/>
                </a:solidFill>
                <a:effectLst/>
                <a:latin typeface="+mn-lt"/>
                <a:ea typeface="+mn-ea"/>
                <a:cs typeface="+mn-cs"/>
              </a:rPr>
              <a:t>personalise</a:t>
            </a:r>
            <a:r>
              <a:rPr lang="en-US" sz="1200" kern="1200" dirty="0">
                <a:solidFill>
                  <a:schemeClr val="tx1"/>
                </a:solidFill>
                <a:effectLst/>
                <a:latin typeface="+mn-lt"/>
                <a:ea typeface="+mn-ea"/>
                <a:cs typeface="+mn-cs"/>
              </a:rPr>
              <a:t> your marketing. Customer data aids </a:t>
            </a:r>
            <a:r>
              <a:rPr lang="en-US" sz="1200" kern="1200" dirty="0" err="1">
                <a:solidFill>
                  <a:schemeClr val="tx1"/>
                </a:solidFill>
                <a:effectLst/>
                <a:latin typeface="+mn-lt"/>
                <a:ea typeface="+mn-ea"/>
                <a:cs typeface="+mn-cs"/>
              </a:rPr>
              <a:t>categorisation</a:t>
            </a:r>
            <a:r>
              <a:rPr lang="en-US" sz="1200" kern="1200" dirty="0">
                <a:solidFill>
                  <a:schemeClr val="tx1"/>
                </a:solidFill>
                <a:effectLst/>
                <a:latin typeface="+mn-lt"/>
                <a:ea typeface="+mn-ea"/>
                <a:cs typeface="+mn-cs"/>
              </a:rPr>
              <a:t> and advertising effectiveness. </a:t>
            </a:r>
            <a:r>
              <a:rPr lang="en-US" sz="1200" kern="1200" dirty="0" err="1">
                <a:solidFill>
                  <a:schemeClr val="tx1"/>
                </a:solidFill>
                <a:effectLst/>
                <a:latin typeface="+mn-lt"/>
                <a:ea typeface="+mn-ea"/>
                <a:cs typeface="+mn-cs"/>
              </a:rPr>
              <a:t>Nurdjanah</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Riyadi</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Munizu</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Usmia</a:t>
            </a:r>
            <a:r>
              <a:rPr lang="en-US" sz="1200" kern="1200" dirty="0">
                <a:solidFill>
                  <a:schemeClr val="tx1"/>
                </a:solidFill>
                <a:effectLst/>
                <a:latin typeface="+mn-lt"/>
                <a:ea typeface="+mn-ea"/>
                <a:cs typeface="+mn-cs"/>
              </a:rPr>
              <a:t>, and Ali (2023) say a great digital image will attract and retain clients.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Improving operating processes is crucial. Inventory management systems let you track food use and reduce waste. </a:t>
            </a:r>
            <a:r>
              <a:rPr lang="en-US" dirty="0" err="1"/>
              <a:t>Standardising</a:t>
            </a:r>
            <a:r>
              <a:rPr lang="en-US" dirty="0"/>
              <a:t> food and events will simplify training and performance. Strategic supplier connections can save money and improve quality. Monthly operational checks should identify inefficiencies and areas for improvement. Tracking cost-per-dish and staff efficiency helps you make smarter decisions. </a:t>
            </a:r>
            <a:r>
              <a:rPr lang="en-US" dirty="0" err="1"/>
              <a:t>Kamyabi</a:t>
            </a:r>
            <a:r>
              <a:rPr lang="en-US" dirty="0"/>
              <a:t>, </a:t>
            </a:r>
            <a:r>
              <a:rPr lang="en-US" dirty="0" err="1"/>
              <a:t>Özgit</a:t>
            </a:r>
            <a:r>
              <a:rPr lang="en-US" dirty="0"/>
              <a:t> &amp; Ahmed (2025) These adjustments will boost profitability and </a:t>
            </a:r>
            <a:r>
              <a:rPr lang="en-US" dirty="0" err="1"/>
              <a:t>standardise</a:t>
            </a:r>
            <a:r>
              <a:rPr lang="en-US"/>
              <a:t> services.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1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5F9F2">
              <a:alpha val="95000"/>
            </a:srgbClr>
          </a:solidFill>
          <a:ln/>
        </p:spPr>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lide 2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5F9F2">
              <a:alpha val="95000"/>
            </a:srgbClr>
          </a:solidFill>
          <a:ln/>
        </p:spPr>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lide 3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5F9F2">
              <a:alpha val="95000"/>
            </a:srgbClr>
          </a:solidFill>
          <a:ln/>
        </p:spPr>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lide 4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5F9F2">
              <a:alpha val="95000"/>
            </a:srgbClr>
          </a:solidFill>
          <a:ln/>
        </p:spPr>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lide 5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5F9F2">
              <a:alpha val="95000"/>
            </a:srgbClr>
          </a:solidFill>
          <a:ln/>
        </p:spPr>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lide 6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5F9F2">
              <a:alpha val="95000"/>
            </a:srgbClr>
          </a:solidFill>
          <a:ln/>
        </p:spPr>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lide 7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5F9F2">
              <a:alpha val="95000"/>
            </a:srgbClr>
          </a:solidFill>
          <a:ln/>
        </p:spPr>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lide 8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5F9F2">
              <a:alpha val="95000"/>
            </a:srgbClr>
          </a:solidFill>
          <a:ln/>
        </p:spPr>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lide 9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5F9F2">
              <a:alpha val="95000"/>
            </a:srgbClr>
          </a:solidFill>
          <a:ln/>
        </p:spPr>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lide 10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5F9F2">
              <a:alpha val="95000"/>
            </a:srgbClr>
          </a:solidFill>
          <a:ln/>
        </p:spPr>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Slide 11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5F9F2">
              <a:alpha val="95000"/>
            </a:srgbClr>
          </a:solidFill>
          <a:ln/>
        </p:spPr>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Slide 12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5F9F2">
              <a:alpha val="95000"/>
            </a:srgbClr>
          </a:solidFill>
          <a:ln/>
        </p:spPr>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Slide 13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5F9F2">
              <a:alpha val="95000"/>
            </a:srgbClr>
          </a:solidFill>
          <a:ln/>
        </p:spPr>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Slide 14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5F9F2">
              <a:alpha val="95000"/>
            </a:srgbClr>
          </a:solidFill>
          <a:ln/>
        </p:spPr>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Slide 15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5F9F2">
              <a:alpha val="95000"/>
            </a:srgbClr>
          </a:solidFill>
          <a:ln/>
        </p:spPr>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5.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22.png"/><Relationship Id="rId7" Type="http://schemas.openxmlformats.org/officeDocument/2006/relationships/image" Target="../media/image26.png"/><Relationship Id="rId12" Type="http://schemas.openxmlformats.org/officeDocument/2006/relationships/image" Target="../media/image31.png"/><Relationship Id="rId2" Type="http://schemas.openxmlformats.org/officeDocument/2006/relationships/notesSlide" Target="../notesSlides/notesSlide7.xml"/><Relationship Id="rId1" Type="http://schemas.openxmlformats.org/officeDocument/2006/relationships/slideLayout" Target="../slideLayouts/slideLayout8.xml"/><Relationship Id="rId6" Type="http://schemas.openxmlformats.org/officeDocument/2006/relationships/image" Target="../media/image25.png"/><Relationship Id="rId11" Type="http://schemas.openxmlformats.org/officeDocument/2006/relationships/image" Target="../media/image30.png"/><Relationship Id="rId5" Type="http://schemas.openxmlformats.org/officeDocument/2006/relationships/image" Target="../media/image24.png"/><Relationship Id="rId10" Type="http://schemas.openxmlformats.org/officeDocument/2006/relationships/image" Target="../media/image29.png"/><Relationship Id="rId4" Type="http://schemas.openxmlformats.org/officeDocument/2006/relationships/image" Target="../media/image23.png"/><Relationship Id="rId9" Type="http://schemas.openxmlformats.org/officeDocument/2006/relationships/image" Target="../media/image28.png"/></Relationships>
</file>

<file path=ppt/slides/_rels/slide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8.xml"/><Relationship Id="rId1" Type="http://schemas.openxmlformats.org/officeDocument/2006/relationships/slideLayout" Target="../slideLayouts/slideLayout9.xml"/><Relationship Id="rId6" Type="http://schemas.openxmlformats.org/officeDocument/2006/relationships/image" Target="../media/image35.png"/><Relationship Id="rId5" Type="http://schemas.openxmlformats.org/officeDocument/2006/relationships/image" Target="../media/image34.png"/><Relationship Id="rId4" Type="http://schemas.openxmlformats.org/officeDocument/2006/relationships/image" Target="../media/image33.png"/></Relationships>
</file>

<file path=ppt/slides/_rels/slide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8" Type="http://schemas.openxmlformats.org/officeDocument/2006/relationships/image" Target="../media/image42.png"/><Relationship Id="rId3" Type="http://schemas.openxmlformats.org/officeDocument/2006/relationships/image" Target="../media/image37.png"/><Relationship Id="rId7" Type="http://schemas.openxmlformats.org/officeDocument/2006/relationships/image" Target="../media/image41.png"/><Relationship Id="rId2" Type="http://schemas.openxmlformats.org/officeDocument/2006/relationships/notesSlide" Target="../notesSlides/notesSlide10.xml"/><Relationship Id="rId1" Type="http://schemas.openxmlformats.org/officeDocument/2006/relationships/slideLayout" Target="../slideLayouts/slideLayout11.xml"/><Relationship Id="rId6" Type="http://schemas.openxmlformats.org/officeDocument/2006/relationships/image" Target="../media/image40.png"/><Relationship Id="rId5" Type="http://schemas.openxmlformats.org/officeDocument/2006/relationships/image" Target="../media/image39.png"/><Relationship Id="rId4" Type="http://schemas.openxmlformats.org/officeDocument/2006/relationships/image" Target="../media/image38.png"/></Relationships>
</file>

<file path=ppt/slides/_rels/slide11.xml.rels><?xml version="1.0" encoding="UTF-8" standalone="yes"?>
<Relationships xmlns="http://schemas.openxmlformats.org/package/2006/relationships"><Relationship Id="rId3" Type="http://schemas.openxmlformats.org/officeDocument/2006/relationships/image" Target="../media/image43.png"/><Relationship Id="rId7" Type="http://schemas.openxmlformats.org/officeDocument/2006/relationships/image" Target="../media/image47.png"/><Relationship Id="rId2" Type="http://schemas.openxmlformats.org/officeDocument/2006/relationships/notesSlide" Target="../notesSlides/notesSlide11.xml"/><Relationship Id="rId1" Type="http://schemas.openxmlformats.org/officeDocument/2006/relationships/slideLayout" Target="../slideLayouts/slideLayout12.xml"/><Relationship Id="rId6" Type="http://schemas.openxmlformats.org/officeDocument/2006/relationships/image" Target="../media/image46.png"/><Relationship Id="rId5" Type="http://schemas.openxmlformats.org/officeDocument/2006/relationships/image" Target="../media/image45.png"/><Relationship Id="rId4" Type="http://schemas.openxmlformats.org/officeDocument/2006/relationships/image" Target="../media/image44.png"/></Relationships>
</file>

<file path=ppt/slides/_rels/slide12.xml.rels><?xml version="1.0" encoding="UTF-8" standalone="yes"?>
<Relationships xmlns="http://schemas.openxmlformats.org/package/2006/relationships"><Relationship Id="rId3" Type="http://schemas.openxmlformats.org/officeDocument/2006/relationships/image" Target="../media/image48.png"/><Relationship Id="rId7" Type="http://schemas.openxmlformats.org/officeDocument/2006/relationships/image" Target="../media/image52.png"/><Relationship Id="rId2" Type="http://schemas.openxmlformats.org/officeDocument/2006/relationships/notesSlide" Target="../notesSlides/notesSlide12.xml"/><Relationship Id="rId1" Type="http://schemas.openxmlformats.org/officeDocument/2006/relationships/slideLayout" Target="../slideLayouts/slideLayout13.xml"/><Relationship Id="rId6" Type="http://schemas.openxmlformats.org/officeDocument/2006/relationships/image" Target="../media/image51.png"/><Relationship Id="rId5" Type="http://schemas.openxmlformats.org/officeDocument/2006/relationships/image" Target="../media/image50.png"/><Relationship Id="rId4" Type="http://schemas.openxmlformats.org/officeDocument/2006/relationships/image" Target="../media/image49.png"/></Relationships>
</file>

<file path=ppt/slides/_rels/slide13.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15.xml"/><Relationship Id="rId1" Type="http://schemas.openxmlformats.org/officeDocument/2006/relationships/slideLayout" Target="../slideLayouts/slideLayout16.xml"/><Relationship Id="rId5" Type="http://schemas.openxmlformats.org/officeDocument/2006/relationships/image" Target="../media/image57.png"/><Relationship Id="rId4" Type="http://schemas.openxmlformats.org/officeDocument/2006/relationships/image" Target="../media/image56.png"/></Relationships>
</file>

<file path=ppt/slides/_rels/slide16.xml.rels><?xml version="1.0" encoding="UTF-8" standalone="yes"?>
<Relationships xmlns="http://schemas.openxmlformats.org/package/2006/relationships"><Relationship Id="rId8" Type="http://schemas.openxmlformats.org/officeDocument/2006/relationships/hyperlink" Target="https://venngage.com/blog/consulting-report-template/" TargetMode="External"/><Relationship Id="rId3" Type="http://schemas.openxmlformats.org/officeDocument/2006/relationships/hyperlink" Target="https://www.linkedin.com/pulse/20-reasons-why-evidence-based-consulting-hard-sell-paul-fairlie-phd" TargetMode="External"/><Relationship Id="rId7" Type="http://schemas.openxmlformats.org/officeDocument/2006/relationships/hyperlink" Target="https://www.researchgate.net/publication/371025651_Business_Models_of_Consulting_Firms_What_do_their_Leaders_Need_to_Know" TargetMode="External"/><Relationship Id="rId2" Type="http://schemas.openxmlformats.org/officeDocument/2006/relationships/hyperlink" Target="https://onlinelibrary.wiley.com/book/10.1002/9781119203564" TargetMode="External"/><Relationship Id="rId1" Type="http://schemas.openxmlformats.org/officeDocument/2006/relationships/slideLayout" Target="../slideLayouts/slideLayout16.xml"/><Relationship Id="rId6" Type="http://schemas.openxmlformats.org/officeDocument/2006/relationships/hyperlink" Target="https://slidemodel.com/consulting-report-how-to-write-and-present-one/" TargetMode="External"/><Relationship Id="rId5" Type="http://schemas.openxmlformats.org/officeDocument/2006/relationships/hyperlink" Target="https://hbr.org/2008/01/the-five-competitive-forces-that-shape-strategy" TargetMode="External"/><Relationship Id="rId4" Type="http://schemas.openxmlformats.org/officeDocument/2006/relationships/hyperlink" Target="https://www.wiley.com/en-us/Contemporary+Strategy+Analysis%3A+Text+and+Cases+Edition%2C+9th+Edition-p-9781119125351" TargetMode="External"/><Relationship Id="rId9" Type="http://schemas.openxmlformats.org/officeDocument/2006/relationships/hyperlink" Target="https://workee.net/blog/how-to-create-consultation-reports-for-every-cli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760720" cy="8229600"/>
          </a:xfrm>
          <a:prstGeom prst="rect">
            <a:avLst/>
          </a:prstGeom>
        </p:spPr>
      </p:pic>
      <p:sp>
        <p:nvSpPr>
          <p:cNvPr id="3" name="Text 0"/>
          <p:cNvSpPr/>
          <p:nvPr/>
        </p:nvSpPr>
        <p:spPr>
          <a:xfrm>
            <a:off x="6280190" y="2241947"/>
            <a:ext cx="7556421" cy="1860233"/>
          </a:xfrm>
          <a:prstGeom prst="rect">
            <a:avLst/>
          </a:prstGeom>
          <a:noFill/>
          <a:ln/>
        </p:spPr>
        <p:txBody>
          <a:bodyPr wrap="square" lIns="0" tIns="0" rIns="0" bIns="0" rtlCol="0" anchor="t"/>
          <a:lstStyle/>
          <a:p>
            <a:pPr marL="0" indent="0" algn="l">
              <a:lnSpc>
                <a:spcPts val="4850"/>
              </a:lnSpc>
              <a:buNone/>
            </a:pPr>
            <a:r>
              <a:rPr lang="en-US" sz="3900" b="1" dirty="0">
                <a:solidFill>
                  <a:srgbClr val="006747"/>
                </a:solidFill>
                <a:latin typeface="Noto Serif SC Bold" pitchFamily="34" charset="0"/>
                <a:ea typeface="Noto Serif SC Bold" pitchFamily="34" charset="-122"/>
                <a:cs typeface="Noto Serif SC Bold" pitchFamily="34" charset="-120"/>
              </a:rPr>
              <a:t>Wild by Tart: Strategic Analysis and Growth Opportunities</a:t>
            </a:r>
            <a:endParaRPr lang="en-US" sz="3900" dirty="0"/>
          </a:p>
        </p:txBody>
      </p:sp>
      <p:sp>
        <p:nvSpPr>
          <p:cNvPr id="4" name="Text 1"/>
          <p:cNvSpPr/>
          <p:nvPr/>
        </p:nvSpPr>
        <p:spPr>
          <a:xfrm>
            <a:off x="6280190" y="4399836"/>
            <a:ext cx="7556421" cy="1587698"/>
          </a:xfrm>
          <a:prstGeom prst="rect">
            <a:avLst/>
          </a:prstGeom>
          <a:noFill/>
          <a:ln/>
        </p:spPr>
        <p:txBody>
          <a:bodyPr wrap="square" lIns="0" tIns="0" rIns="0" bIns="0" rtlCol="0" anchor="t"/>
          <a:lstStyle/>
          <a:p>
            <a:pPr marL="0" indent="0" algn="l">
              <a:lnSpc>
                <a:spcPts val="2500"/>
              </a:lnSpc>
              <a:buNone/>
            </a:pPr>
            <a:r>
              <a:rPr lang="en-US" sz="1550" dirty="0">
                <a:solidFill>
                  <a:srgbClr val="4B4A4A"/>
                </a:solidFill>
                <a:latin typeface="Geist" pitchFamily="34" charset="0"/>
                <a:ea typeface="Geist" pitchFamily="34" charset="-122"/>
                <a:cs typeface="Geist" pitchFamily="34" charset="-120"/>
              </a:rPr>
              <a:t>This presentation examines Wild by Tart in London - a unique restaurant, event space, and lifestyle boutique that values creativity, sustainability, and community involvement. We'll explore both internal and external challenges facing the organisation and provide strategic recommendations for sustainable growth while maintaining their distinctive character.</a:t>
            </a:r>
            <a:endParaRPr lang="en-US" sz="155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793790" y="983218"/>
            <a:ext cx="4961811" cy="620078"/>
          </a:xfrm>
          <a:prstGeom prst="rect">
            <a:avLst/>
          </a:prstGeom>
          <a:noFill/>
          <a:ln/>
        </p:spPr>
        <p:txBody>
          <a:bodyPr wrap="none" lIns="0" tIns="0" rIns="0" bIns="0" rtlCol="0" anchor="t"/>
          <a:lstStyle/>
          <a:p>
            <a:pPr marL="0" indent="0" algn="l">
              <a:lnSpc>
                <a:spcPts val="4850"/>
              </a:lnSpc>
              <a:buNone/>
            </a:pPr>
            <a:r>
              <a:rPr lang="en-US" sz="3900" b="1" dirty="0">
                <a:solidFill>
                  <a:srgbClr val="006747"/>
                </a:solidFill>
                <a:latin typeface="Noto Serif SC Bold" pitchFamily="34" charset="0"/>
                <a:ea typeface="Noto Serif SC Bold" pitchFamily="34" charset="-122"/>
                <a:cs typeface="Noto Serif SC Bold" pitchFamily="34" charset="-120"/>
              </a:rPr>
              <a:t>Tart's Wild Preview</a:t>
            </a:r>
            <a:endParaRPr lang="en-US" sz="3900" dirty="0"/>
          </a:p>
        </p:txBody>
      </p:sp>
      <p:sp>
        <p:nvSpPr>
          <p:cNvPr id="3" name="Text 1"/>
          <p:cNvSpPr/>
          <p:nvPr/>
        </p:nvSpPr>
        <p:spPr>
          <a:xfrm>
            <a:off x="793790" y="2079546"/>
            <a:ext cx="6279356" cy="2540318"/>
          </a:xfrm>
          <a:prstGeom prst="rect">
            <a:avLst/>
          </a:prstGeom>
          <a:noFill/>
          <a:ln/>
        </p:spPr>
        <p:txBody>
          <a:bodyPr wrap="square" lIns="0" tIns="0" rIns="0" bIns="0" rtlCol="0" anchor="t"/>
          <a:lstStyle/>
          <a:p>
            <a:pPr marL="0" indent="0" algn="l">
              <a:lnSpc>
                <a:spcPts val="2500"/>
              </a:lnSpc>
              <a:buNone/>
            </a:pPr>
            <a:r>
              <a:rPr lang="en-US" sz="1550" dirty="0">
                <a:solidFill>
                  <a:srgbClr val="4B4A4A"/>
                </a:solidFill>
                <a:latin typeface="Geist" pitchFamily="34" charset="0"/>
                <a:ea typeface="Geist" pitchFamily="34" charset="-122"/>
                <a:cs typeface="Geist" pitchFamily="34" charset="-120"/>
              </a:rPr>
              <a:t>Wild by Tart in London is a restaurant, event space, and lifestyle boutique. The organisation values creativity, sustainability, and community involvement. They serve seasonal meals from surrounding farmers and have a multi-revenue scheme. They emphasise eating experiences in their logo. The company aims to grow while remaining unique. This discussion focusses on internal and external issues and how to improve them (Mintzberg, Ahlstrand &amp; Lampel, 2005).</a:t>
            </a:r>
            <a:endParaRPr lang="en-US" sz="1550" dirty="0"/>
          </a:p>
        </p:txBody>
      </p:sp>
      <p:pic>
        <p:nvPicPr>
          <p:cNvPr id="4" name="Image 0" descr="preencoded.png"/>
          <p:cNvPicPr>
            <a:picLocks noChangeAspect="1"/>
          </p:cNvPicPr>
          <p:nvPr/>
        </p:nvPicPr>
        <p:blipFill>
          <a:blip r:embed="rId3"/>
          <a:stretch>
            <a:fillRect/>
          </a:stretch>
        </p:blipFill>
        <p:spPr>
          <a:xfrm>
            <a:off x="7564874" y="2124194"/>
            <a:ext cx="6279356" cy="3767614"/>
          </a:xfrm>
          <a:prstGeom prst="rect">
            <a:avLst/>
          </a:prstGeom>
        </p:spPr>
      </p:pic>
      <p:sp>
        <p:nvSpPr>
          <p:cNvPr id="5" name="Text 2"/>
          <p:cNvSpPr/>
          <p:nvPr/>
        </p:nvSpPr>
        <p:spPr>
          <a:xfrm>
            <a:off x="7564874" y="6115050"/>
            <a:ext cx="6279356" cy="952619"/>
          </a:xfrm>
          <a:prstGeom prst="rect">
            <a:avLst/>
          </a:prstGeom>
          <a:noFill/>
          <a:ln/>
        </p:spPr>
        <p:txBody>
          <a:bodyPr wrap="square" lIns="0" tIns="0" rIns="0" bIns="0" rtlCol="0" anchor="t"/>
          <a:lstStyle/>
          <a:p>
            <a:pPr marL="0" indent="0" algn="l">
              <a:lnSpc>
                <a:spcPts val="2500"/>
              </a:lnSpc>
              <a:buNone/>
            </a:pPr>
            <a:r>
              <a:rPr lang="en-US" sz="1550" dirty="0">
                <a:solidFill>
                  <a:srgbClr val="4B4A4A"/>
                </a:solidFill>
                <a:latin typeface="Geist" pitchFamily="34" charset="0"/>
                <a:ea typeface="Geist" pitchFamily="34" charset="-122"/>
                <a:cs typeface="Geist" pitchFamily="34" charset="-120"/>
              </a:rPr>
              <a:t>Wild by Tart combines multiple revenue streams through its integrated approach to hospitality and retail, creating a unique position in London's competitive market.</a:t>
            </a:r>
            <a:endParaRPr lang="en-US" sz="15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8869680" y="0"/>
            <a:ext cx="5760720" cy="8229600"/>
          </a:xfrm>
          <a:prstGeom prst="rect">
            <a:avLst/>
          </a:prstGeom>
        </p:spPr>
      </p:pic>
      <p:sp>
        <p:nvSpPr>
          <p:cNvPr id="3" name="Text 0"/>
          <p:cNvSpPr/>
          <p:nvPr/>
        </p:nvSpPr>
        <p:spPr>
          <a:xfrm>
            <a:off x="793790" y="768191"/>
            <a:ext cx="4465558" cy="558165"/>
          </a:xfrm>
          <a:prstGeom prst="rect">
            <a:avLst/>
          </a:prstGeom>
          <a:noFill/>
          <a:ln/>
        </p:spPr>
        <p:txBody>
          <a:bodyPr wrap="none" lIns="0" tIns="0" rIns="0" bIns="0" rtlCol="0" anchor="t"/>
          <a:lstStyle/>
          <a:p>
            <a:pPr marL="0" indent="0" algn="l">
              <a:lnSpc>
                <a:spcPts val="4350"/>
              </a:lnSpc>
              <a:buNone/>
            </a:pPr>
            <a:r>
              <a:rPr lang="en-US" sz="3500" b="1" dirty="0">
                <a:solidFill>
                  <a:srgbClr val="006747"/>
                </a:solidFill>
                <a:latin typeface="Noto Serif SC Bold" pitchFamily="34" charset="0"/>
                <a:ea typeface="Noto Serif SC Bold" pitchFamily="34" charset="-122"/>
                <a:cs typeface="Noto Serif SC Bold" pitchFamily="34" charset="-120"/>
              </a:rPr>
              <a:t>Business Issues</a:t>
            </a:r>
            <a:endParaRPr lang="en-US" sz="3500" dirty="0"/>
          </a:p>
        </p:txBody>
      </p:sp>
      <p:sp>
        <p:nvSpPr>
          <p:cNvPr id="4" name="Shape 1"/>
          <p:cNvSpPr/>
          <p:nvPr/>
        </p:nvSpPr>
        <p:spPr>
          <a:xfrm>
            <a:off x="793790" y="1594247"/>
            <a:ext cx="401836" cy="401836"/>
          </a:xfrm>
          <a:prstGeom prst="roundRect">
            <a:avLst>
              <a:gd name="adj" fmla="val 40007"/>
            </a:avLst>
          </a:prstGeom>
          <a:solidFill>
            <a:srgbClr val="D1EFE4"/>
          </a:solidFill>
          <a:ln w="7620">
            <a:solidFill>
              <a:srgbClr val="B7D5CA"/>
            </a:solidFill>
            <a:prstDash val="solid"/>
          </a:ln>
        </p:spPr>
        <p:txBody>
          <a:bodyPr/>
          <a:lstStyle/>
          <a:p>
            <a:endParaRPr lang="en-US"/>
          </a:p>
        </p:txBody>
      </p:sp>
      <p:pic>
        <p:nvPicPr>
          <p:cNvPr id="5" name="Image 1" descr="preencoded.png"/>
          <p:cNvPicPr>
            <a:picLocks noChangeAspect="1"/>
          </p:cNvPicPr>
          <p:nvPr/>
        </p:nvPicPr>
        <p:blipFill>
          <a:blip r:embed="rId4"/>
          <a:stretch>
            <a:fillRect/>
          </a:stretch>
        </p:blipFill>
        <p:spPr>
          <a:xfrm>
            <a:off x="860703" y="1627644"/>
            <a:ext cx="267891" cy="334923"/>
          </a:xfrm>
          <a:prstGeom prst="rect">
            <a:avLst/>
          </a:prstGeom>
        </p:spPr>
      </p:pic>
      <p:sp>
        <p:nvSpPr>
          <p:cNvPr id="6" name="Text 2"/>
          <p:cNvSpPr/>
          <p:nvPr/>
        </p:nvSpPr>
        <p:spPr>
          <a:xfrm>
            <a:off x="1374219" y="1655564"/>
            <a:ext cx="2232779" cy="278963"/>
          </a:xfrm>
          <a:prstGeom prst="rect">
            <a:avLst/>
          </a:prstGeom>
          <a:noFill/>
          <a:ln/>
        </p:spPr>
        <p:txBody>
          <a:bodyPr wrap="none" lIns="0" tIns="0" rIns="0" bIns="0" rtlCol="0" anchor="t"/>
          <a:lstStyle/>
          <a:p>
            <a:pPr marL="0" indent="0" algn="l">
              <a:lnSpc>
                <a:spcPts val="2150"/>
              </a:lnSpc>
              <a:buNone/>
            </a:pPr>
            <a:r>
              <a:rPr lang="en-US" sz="1750" b="1" dirty="0">
                <a:solidFill>
                  <a:srgbClr val="4B4A4A"/>
                </a:solidFill>
                <a:latin typeface="Noto Serif SC Bold" pitchFamily="34" charset="0"/>
                <a:ea typeface="Noto Serif SC Bold" pitchFamily="34" charset="-122"/>
                <a:cs typeface="Noto Serif SC Bold" pitchFamily="34" charset="-120"/>
              </a:rPr>
              <a:t>Rising Prices</a:t>
            </a:r>
            <a:endParaRPr lang="en-US" sz="1750" dirty="0"/>
          </a:p>
        </p:txBody>
      </p:sp>
      <p:sp>
        <p:nvSpPr>
          <p:cNvPr id="7" name="Text 3"/>
          <p:cNvSpPr/>
          <p:nvPr/>
        </p:nvSpPr>
        <p:spPr>
          <a:xfrm>
            <a:off x="1374219" y="2041684"/>
            <a:ext cx="6975991" cy="285750"/>
          </a:xfrm>
          <a:prstGeom prst="rect">
            <a:avLst/>
          </a:prstGeom>
          <a:noFill/>
          <a:ln/>
        </p:spPr>
        <p:txBody>
          <a:bodyPr wrap="none" lIns="0" tIns="0" rIns="0" bIns="0" rtlCol="0" anchor="t"/>
          <a:lstStyle/>
          <a:p>
            <a:pPr marL="0" indent="0" algn="l">
              <a:lnSpc>
                <a:spcPts val="2250"/>
              </a:lnSpc>
              <a:buNone/>
            </a:pPr>
            <a:r>
              <a:rPr lang="en-US" sz="1400" dirty="0">
                <a:solidFill>
                  <a:srgbClr val="4B4A4A"/>
                </a:solidFill>
                <a:latin typeface="Geist" pitchFamily="34" charset="0"/>
                <a:ea typeface="Geist" pitchFamily="34" charset="-122"/>
                <a:cs typeface="Geist" pitchFamily="34" charset="-120"/>
              </a:rPr>
              <a:t>Because Wild by Tart is in London and uses high-quality products, its prices are rising.</a:t>
            </a:r>
            <a:endParaRPr lang="en-US" sz="1400" dirty="0"/>
          </a:p>
        </p:txBody>
      </p:sp>
      <p:sp>
        <p:nvSpPr>
          <p:cNvPr id="8" name="Shape 4"/>
          <p:cNvSpPr/>
          <p:nvPr/>
        </p:nvSpPr>
        <p:spPr>
          <a:xfrm>
            <a:off x="793790" y="2684621"/>
            <a:ext cx="401836" cy="401836"/>
          </a:xfrm>
          <a:prstGeom prst="roundRect">
            <a:avLst>
              <a:gd name="adj" fmla="val 40007"/>
            </a:avLst>
          </a:prstGeom>
          <a:solidFill>
            <a:srgbClr val="D1EFE4"/>
          </a:solidFill>
          <a:ln w="7620">
            <a:solidFill>
              <a:srgbClr val="B7D5CA"/>
            </a:solidFill>
            <a:prstDash val="solid"/>
          </a:ln>
        </p:spPr>
        <p:txBody>
          <a:bodyPr/>
          <a:lstStyle/>
          <a:p>
            <a:endParaRPr lang="en-US"/>
          </a:p>
        </p:txBody>
      </p:sp>
      <p:pic>
        <p:nvPicPr>
          <p:cNvPr id="9" name="Image 2" descr="preencoded.png"/>
          <p:cNvPicPr>
            <a:picLocks noChangeAspect="1"/>
          </p:cNvPicPr>
          <p:nvPr/>
        </p:nvPicPr>
        <p:blipFill>
          <a:blip r:embed="rId5"/>
          <a:stretch>
            <a:fillRect/>
          </a:stretch>
        </p:blipFill>
        <p:spPr>
          <a:xfrm>
            <a:off x="860703" y="2718018"/>
            <a:ext cx="267891" cy="334923"/>
          </a:xfrm>
          <a:prstGeom prst="rect">
            <a:avLst/>
          </a:prstGeom>
        </p:spPr>
      </p:pic>
      <p:sp>
        <p:nvSpPr>
          <p:cNvPr id="10" name="Text 5"/>
          <p:cNvSpPr/>
          <p:nvPr/>
        </p:nvSpPr>
        <p:spPr>
          <a:xfrm>
            <a:off x="1374219" y="2745938"/>
            <a:ext cx="2232779" cy="278963"/>
          </a:xfrm>
          <a:prstGeom prst="rect">
            <a:avLst/>
          </a:prstGeom>
          <a:noFill/>
          <a:ln/>
        </p:spPr>
        <p:txBody>
          <a:bodyPr wrap="none" lIns="0" tIns="0" rIns="0" bIns="0" rtlCol="0" anchor="t"/>
          <a:lstStyle/>
          <a:p>
            <a:pPr marL="0" indent="0" algn="l">
              <a:lnSpc>
                <a:spcPts val="2150"/>
              </a:lnSpc>
              <a:buNone/>
            </a:pPr>
            <a:r>
              <a:rPr lang="en-US" sz="1750" b="1" dirty="0">
                <a:solidFill>
                  <a:srgbClr val="4B4A4A"/>
                </a:solidFill>
                <a:latin typeface="Noto Serif SC Bold" pitchFamily="34" charset="0"/>
                <a:ea typeface="Noto Serif SC Bold" pitchFamily="34" charset="-122"/>
                <a:cs typeface="Noto Serif SC Bold" pitchFamily="34" charset="-120"/>
              </a:rPr>
              <a:t>Digital Engagement</a:t>
            </a:r>
            <a:endParaRPr lang="en-US" sz="1750" dirty="0"/>
          </a:p>
        </p:txBody>
      </p:sp>
      <p:sp>
        <p:nvSpPr>
          <p:cNvPr id="11" name="Text 6"/>
          <p:cNvSpPr/>
          <p:nvPr/>
        </p:nvSpPr>
        <p:spPr>
          <a:xfrm>
            <a:off x="1374219" y="3132058"/>
            <a:ext cx="6975991" cy="285750"/>
          </a:xfrm>
          <a:prstGeom prst="rect">
            <a:avLst/>
          </a:prstGeom>
          <a:noFill/>
          <a:ln/>
        </p:spPr>
        <p:txBody>
          <a:bodyPr wrap="none" lIns="0" tIns="0" rIns="0" bIns="0" rtlCol="0" anchor="t"/>
          <a:lstStyle/>
          <a:p>
            <a:pPr marL="0" indent="0" algn="l">
              <a:lnSpc>
                <a:spcPts val="2250"/>
              </a:lnSpc>
              <a:buNone/>
            </a:pPr>
            <a:r>
              <a:rPr lang="en-US" sz="1400" dirty="0">
                <a:solidFill>
                  <a:srgbClr val="4B4A4A"/>
                </a:solidFill>
                <a:latin typeface="Geist" pitchFamily="34" charset="0"/>
                <a:ea typeface="Geist" pitchFamily="34" charset="-122"/>
                <a:cs typeface="Geist" pitchFamily="34" charset="-120"/>
              </a:rPr>
              <a:t>Digital interaction is lower than competitors.</a:t>
            </a:r>
            <a:endParaRPr lang="en-US" sz="1400" dirty="0"/>
          </a:p>
        </p:txBody>
      </p:sp>
      <p:sp>
        <p:nvSpPr>
          <p:cNvPr id="12" name="Shape 7"/>
          <p:cNvSpPr/>
          <p:nvPr/>
        </p:nvSpPr>
        <p:spPr>
          <a:xfrm>
            <a:off x="793790" y="3774996"/>
            <a:ext cx="401836" cy="401836"/>
          </a:xfrm>
          <a:prstGeom prst="roundRect">
            <a:avLst>
              <a:gd name="adj" fmla="val 40007"/>
            </a:avLst>
          </a:prstGeom>
          <a:solidFill>
            <a:srgbClr val="D1EFE4"/>
          </a:solidFill>
          <a:ln w="7620">
            <a:solidFill>
              <a:srgbClr val="B7D5CA"/>
            </a:solidFill>
            <a:prstDash val="solid"/>
          </a:ln>
        </p:spPr>
        <p:txBody>
          <a:bodyPr/>
          <a:lstStyle/>
          <a:p>
            <a:endParaRPr lang="en-US"/>
          </a:p>
        </p:txBody>
      </p:sp>
      <p:pic>
        <p:nvPicPr>
          <p:cNvPr id="13" name="Image 3" descr="preencoded.png"/>
          <p:cNvPicPr>
            <a:picLocks noChangeAspect="1"/>
          </p:cNvPicPr>
          <p:nvPr/>
        </p:nvPicPr>
        <p:blipFill>
          <a:blip r:embed="rId6"/>
          <a:stretch>
            <a:fillRect/>
          </a:stretch>
        </p:blipFill>
        <p:spPr>
          <a:xfrm>
            <a:off x="860703" y="3808393"/>
            <a:ext cx="267891" cy="334923"/>
          </a:xfrm>
          <a:prstGeom prst="rect">
            <a:avLst/>
          </a:prstGeom>
        </p:spPr>
      </p:pic>
      <p:sp>
        <p:nvSpPr>
          <p:cNvPr id="14" name="Text 8"/>
          <p:cNvSpPr/>
          <p:nvPr/>
        </p:nvSpPr>
        <p:spPr>
          <a:xfrm>
            <a:off x="1374219" y="3836313"/>
            <a:ext cx="2279809" cy="278963"/>
          </a:xfrm>
          <a:prstGeom prst="rect">
            <a:avLst/>
          </a:prstGeom>
          <a:noFill/>
          <a:ln/>
        </p:spPr>
        <p:txBody>
          <a:bodyPr wrap="none" lIns="0" tIns="0" rIns="0" bIns="0" rtlCol="0" anchor="t"/>
          <a:lstStyle/>
          <a:p>
            <a:pPr marL="0" indent="0" algn="l">
              <a:lnSpc>
                <a:spcPts val="2150"/>
              </a:lnSpc>
              <a:buNone/>
            </a:pPr>
            <a:r>
              <a:rPr lang="en-US" sz="1750" b="1" dirty="0">
                <a:solidFill>
                  <a:srgbClr val="4B4A4A"/>
                </a:solidFill>
                <a:latin typeface="Noto Serif SC Bold" pitchFamily="34" charset="0"/>
                <a:ea typeface="Noto Serif SC Bold" pitchFamily="34" charset="-122"/>
                <a:cs typeface="Noto Serif SC Bold" pitchFamily="34" charset="-120"/>
              </a:rPr>
              <a:t>Customer Retention</a:t>
            </a:r>
            <a:endParaRPr lang="en-US" sz="1750" dirty="0"/>
          </a:p>
        </p:txBody>
      </p:sp>
      <p:sp>
        <p:nvSpPr>
          <p:cNvPr id="15" name="Text 9"/>
          <p:cNvSpPr/>
          <p:nvPr/>
        </p:nvSpPr>
        <p:spPr>
          <a:xfrm>
            <a:off x="1374219" y="4222433"/>
            <a:ext cx="6975991" cy="285750"/>
          </a:xfrm>
          <a:prstGeom prst="rect">
            <a:avLst/>
          </a:prstGeom>
          <a:noFill/>
          <a:ln/>
        </p:spPr>
        <p:txBody>
          <a:bodyPr wrap="none" lIns="0" tIns="0" rIns="0" bIns="0" rtlCol="0" anchor="t"/>
          <a:lstStyle/>
          <a:p>
            <a:pPr marL="0" indent="0" algn="l">
              <a:lnSpc>
                <a:spcPts val="2250"/>
              </a:lnSpc>
              <a:buNone/>
            </a:pPr>
            <a:r>
              <a:rPr lang="en-US" sz="1400" dirty="0">
                <a:solidFill>
                  <a:srgbClr val="4B4A4A"/>
                </a:solidFill>
                <a:latin typeface="Geist" pitchFamily="34" charset="0"/>
                <a:ea typeface="Geist" pitchFamily="34" charset="-122"/>
                <a:cs typeface="Geist" pitchFamily="34" charset="-120"/>
              </a:rPr>
              <a:t>No loyalty schemes are in place to retain customers.</a:t>
            </a:r>
            <a:endParaRPr lang="en-US" sz="1400" dirty="0"/>
          </a:p>
        </p:txBody>
      </p:sp>
      <p:sp>
        <p:nvSpPr>
          <p:cNvPr id="16" name="Shape 10"/>
          <p:cNvSpPr/>
          <p:nvPr/>
        </p:nvSpPr>
        <p:spPr>
          <a:xfrm>
            <a:off x="793790" y="4865370"/>
            <a:ext cx="401836" cy="401836"/>
          </a:xfrm>
          <a:prstGeom prst="roundRect">
            <a:avLst>
              <a:gd name="adj" fmla="val 40007"/>
            </a:avLst>
          </a:prstGeom>
          <a:solidFill>
            <a:srgbClr val="D1EFE4"/>
          </a:solidFill>
          <a:ln w="7620">
            <a:solidFill>
              <a:srgbClr val="B7D5CA"/>
            </a:solidFill>
            <a:prstDash val="solid"/>
          </a:ln>
        </p:spPr>
        <p:txBody>
          <a:bodyPr/>
          <a:lstStyle/>
          <a:p>
            <a:endParaRPr lang="en-US"/>
          </a:p>
        </p:txBody>
      </p:sp>
      <p:pic>
        <p:nvPicPr>
          <p:cNvPr id="17" name="Image 4" descr="preencoded.png"/>
          <p:cNvPicPr>
            <a:picLocks noChangeAspect="1"/>
          </p:cNvPicPr>
          <p:nvPr/>
        </p:nvPicPr>
        <p:blipFill>
          <a:blip r:embed="rId7"/>
          <a:stretch>
            <a:fillRect/>
          </a:stretch>
        </p:blipFill>
        <p:spPr>
          <a:xfrm>
            <a:off x="860703" y="4898767"/>
            <a:ext cx="267891" cy="334923"/>
          </a:xfrm>
          <a:prstGeom prst="rect">
            <a:avLst/>
          </a:prstGeom>
        </p:spPr>
      </p:pic>
      <p:sp>
        <p:nvSpPr>
          <p:cNvPr id="18" name="Text 11"/>
          <p:cNvSpPr/>
          <p:nvPr/>
        </p:nvSpPr>
        <p:spPr>
          <a:xfrm>
            <a:off x="1374219" y="4926687"/>
            <a:ext cx="2232779" cy="278963"/>
          </a:xfrm>
          <a:prstGeom prst="rect">
            <a:avLst/>
          </a:prstGeom>
          <a:noFill/>
          <a:ln/>
        </p:spPr>
        <p:txBody>
          <a:bodyPr wrap="none" lIns="0" tIns="0" rIns="0" bIns="0" rtlCol="0" anchor="t"/>
          <a:lstStyle/>
          <a:p>
            <a:pPr marL="0" indent="0" algn="l">
              <a:lnSpc>
                <a:spcPts val="2150"/>
              </a:lnSpc>
              <a:buNone/>
            </a:pPr>
            <a:r>
              <a:rPr lang="en-US" sz="1750" b="1" dirty="0">
                <a:solidFill>
                  <a:srgbClr val="4B4A4A"/>
                </a:solidFill>
                <a:latin typeface="Noto Serif SC Bold" pitchFamily="34" charset="0"/>
                <a:ea typeface="Noto Serif SC Bold" pitchFamily="34" charset="-122"/>
                <a:cs typeface="Noto Serif SC Bold" pitchFamily="34" charset="-120"/>
              </a:rPr>
              <a:t>Brand Awareness</a:t>
            </a:r>
            <a:endParaRPr lang="en-US" sz="1750" dirty="0"/>
          </a:p>
        </p:txBody>
      </p:sp>
      <p:sp>
        <p:nvSpPr>
          <p:cNvPr id="19" name="Text 12"/>
          <p:cNvSpPr/>
          <p:nvPr/>
        </p:nvSpPr>
        <p:spPr>
          <a:xfrm>
            <a:off x="1374219" y="5312807"/>
            <a:ext cx="6975991" cy="285750"/>
          </a:xfrm>
          <a:prstGeom prst="rect">
            <a:avLst/>
          </a:prstGeom>
          <a:noFill/>
          <a:ln/>
        </p:spPr>
        <p:txBody>
          <a:bodyPr wrap="none" lIns="0" tIns="0" rIns="0" bIns="0" rtlCol="0" anchor="t"/>
          <a:lstStyle/>
          <a:p>
            <a:pPr marL="0" indent="0" algn="l">
              <a:lnSpc>
                <a:spcPts val="2250"/>
              </a:lnSpc>
              <a:buNone/>
            </a:pPr>
            <a:r>
              <a:rPr lang="en-US" sz="1400" dirty="0">
                <a:solidFill>
                  <a:srgbClr val="4B4A4A"/>
                </a:solidFill>
                <a:latin typeface="Geist" pitchFamily="34" charset="0"/>
                <a:ea typeface="Geist" pitchFamily="34" charset="-122"/>
                <a:cs typeface="Geist" pitchFamily="34" charset="-120"/>
              </a:rPr>
              <a:t>People only see and hear about a brand through word of mouth and presence.</a:t>
            </a:r>
            <a:endParaRPr lang="en-US" sz="1400" dirty="0"/>
          </a:p>
        </p:txBody>
      </p:sp>
      <p:sp>
        <p:nvSpPr>
          <p:cNvPr id="20" name="Shape 13"/>
          <p:cNvSpPr/>
          <p:nvPr/>
        </p:nvSpPr>
        <p:spPr>
          <a:xfrm>
            <a:off x="793790" y="5955744"/>
            <a:ext cx="401836" cy="401836"/>
          </a:xfrm>
          <a:prstGeom prst="roundRect">
            <a:avLst>
              <a:gd name="adj" fmla="val 40007"/>
            </a:avLst>
          </a:prstGeom>
          <a:solidFill>
            <a:srgbClr val="D1EFE4"/>
          </a:solidFill>
          <a:ln w="7620">
            <a:solidFill>
              <a:srgbClr val="B7D5CA"/>
            </a:solidFill>
            <a:prstDash val="solid"/>
          </a:ln>
        </p:spPr>
        <p:txBody>
          <a:bodyPr/>
          <a:lstStyle/>
          <a:p>
            <a:endParaRPr lang="en-US"/>
          </a:p>
        </p:txBody>
      </p:sp>
      <p:pic>
        <p:nvPicPr>
          <p:cNvPr id="21" name="Image 5" descr="preencoded.png"/>
          <p:cNvPicPr>
            <a:picLocks noChangeAspect="1"/>
          </p:cNvPicPr>
          <p:nvPr/>
        </p:nvPicPr>
        <p:blipFill>
          <a:blip r:embed="rId8"/>
          <a:stretch>
            <a:fillRect/>
          </a:stretch>
        </p:blipFill>
        <p:spPr>
          <a:xfrm>
            <a:off x="860703" y="5989141"/>
            <a:ext cx="267891" cy="334923"/>
          </a:xfrm>
          <a:prstGeom prst="rect">
            <a:avLst/>
          </a:prstGeom>
        </p:spPr>
      </p:pic>
      <p:sp>
        <p:nvSpPr>
          <p:cNvPr id="22" name="Text 14"/>
          <p:cNvSpPr/>
          <p:nvPr/>
        </p:nvSpPr>
        <p:spPr>
          <a:xfrm>
            <a:off x="1374219" y="6017062"/>
            <a:ext cx="2566511" cy="278963"/>
          </a:xfrm>
          <a:prstGeom prst="rect">
            <a:avLst/>
          </a:prstGeom>
          <a:noFill/>
          <a:ln/>
        </p:spPr>
        <p:txBody>
          <a:bodyPr wrap="none" lIns="0" tIns="0" rIns="0" bIns="0" rtlCol="0" anchor="t"/>
          <a:lstStyle/>
          <a:p>
            <a:pPr marL="0" indent="0" algn="l">
              <a:lnSpc>
                <a:spcPts val="2150"/>
              </a:lnSpc>
              <a:buNone/>
            </a:pPr>
            <a:r>
              <a:rPr lang="en-US" sz="1750" b="1" dirty="0">
                <a:solidFill>
                  <a:srgbClr val="4B4A4A"/>
                </a:solidFill>
                <a:latin typeface="Noto Serif SC Bold" pitchFamily="34" charset="0"/>
                <a:ea typeface="Noto Serif SC Bold" pitchFamily="34" charset="-122"/>
                <a:cs typeface="Noto Serif SC Bold" pitchFamily="34" charset="-120"/>
              </a:rPr>
              <a:t>Operational Efficiency</a:t>
            </a:r>
            <a:endParaRPr lang="en-US" sz="1750" dirty="0"/>
          </a:p>
        </p:txBody>
      </p:sp>
      <p:sp>
        <p:nvSpPr>
          <p:cNvPr id="23" name="Text 15"/>
          <p:cNvSpPr/>
          <p:nvPr/>
        </p:nvSpPr>
        <p:spPr>
          <a:xfrm>
            <a:off x="1374219" y="6403181"/>
            <a:ext cx="6975991" cy="285750"/>
          </a:xfrm>
          <a:prstGeom prst="rect">
            <a:avLst/>
          </a:prstGeom>
          <a:noFill/>
          <a:ln/>
        </p:spPr>
        <p:txBody>
          <a:bodyPr wrap="none" lIns="0" tIns="0" rIns="0" bIns="0" rtlCol="0" anchor="t"/>
          <a:lstStyle/>
          <a:p>
            <a:pPr marL="0" indent="0" algn="l">
              <a:lnSpc>
                <a:spcPts val="2250"/>
              </a:lnSpc>
              <a:buNone/>
            </a:pPr>
            <a:r>
              <a:rPr lang="en-US" sz="1400" dirty="0">
                <a:solidFill>
                  <a:srgbClr val="4B4A4A"/>
                </a:solidFill>
                <a:latin typeface="Geist" pitchFamily="34" charset="0"/>
                <a:ea typeface="Geist" pitchFamily="34" charset="-122"/>
                <a:cs typeface="Geist" pitchFamily="34" charset="-120"/>
              </a:rPr>
              <a:t>Inefficient operations reduce profitability and growth.</a:t>
            </a:r>
            <a:endParaRPr lang="en-US" sz="1400" dirty="0"/>
          </a:p>
        </p:txBody>
      </p:sp>
      <p:sp>
        <p:nvSpPr>
          <p:cNvPr id="24" name="Text 16"/>
          <p:cNvSpPr/>
          <p:nvPr/>
        </p:nvSpPr>
        <p:spPr>
          <a:xfrm>
            <a:off x="793790" y="6889790"/>
            <a:ext cx="7556421" cy="571500"/>
          </a:xfrm>
          <a:prstGeom prst="rect">
            <a:avLst/>
          </a:prstGeom>
          <a:noFill/>
          <a:ln/>
        </p:spPr>
        <p:txBody>
          <a:bodyPr wrap="square" lIns="0" tIns="0" rIns="0" bIns="0" rtlCol="0" anchor="t"/>
          <a:lstStyle/>
          <a:p>
            <a:pPr marL="0" indent="0" algn="l">
              <a:lnSpc>
                <a:spcPts val="2250"/>
              </a:lnSpc>
              <a:buNone/>
            </a:pPr>
            <a:r>
              <a:rPr lang="en-US" sz="1400" dirty="0">
                <a:solidFill>
                  <a:srgbClr val="4B4A4A"/>
                </a:solidFill>
                <a:latin typeface="Geist" pitchFamily="34" charset="0"/>
                <a:ea typeface="Geist" pitchFamily="34" charset="-122"/>
                <a:cs typeface="Geist" pitchFamily="34" charset="-120"/>
              </a:rPr>
              <a:t>Shields et al. (2021) suggest fresh approaches to keep up with client and digital market changes.</a:t>
            </a:r>
            <a:endParaRPr lang="en-US" sz="14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793790" y="1253609"/>
            <a:ext cx="9514403" cy="620078"/>
          </a:xfrm>
          <a:prstGeom prst="rect">
            <a:avLst/>
          </a:prstGeom>
          <a:noFill/>
          <a:ln/>
        </p:spPr>
        <p:txBody>
          <a:bodyPr wrap="none" lIns="0" tIns="0" rIns="0" bIns="0" rtlCol="0" anchor="t"/>
          <a:lstStyle/>
          <a:p>
            <a:pPr marL="0" indent="0" algn="l">
              <a:lnSpc>
                <a:spcPts val="4850"/>
              </a:lnSpc>
              <a:buNone/>
            </a:pPr>
            <a:r>
              <a:rPr lang="en-US" sz="3900" b="1" dirty="0">
                <a:solidFill>
                  <a:srgbClr val="006747"/>
                </a:solidFill>
                <a:latin typeface="Noto Serif SC Bold" pitchFamily="34" charset="0"/>
                <a:ea typeface="Noto Serif SC Bold" pitchFamily="34" charset="-122"/>
                <a:cs typeface="Noto Serif SC Bold" pitchFamily="34" charset="-120"/>
              </a:rPr>
              <a:t>Brand Identity and Internal Influence</a:t>
            </a:r>
            <a:endParaRPr lang="en-US" sz="3900" dirty="0"/>
          </a:p>
        </p:txBody>
      </p:sp>
      <p:pic>
        <p:nvPicPr>
          <p:cNvPr id="3" name="Image 0" descr="preencoded.png"/>
          <p:cNvPicPr>
            <a:picLocks noChangeAspect="1"/>
          </p:cNvPicPr>
          <p:nvPr/>
        </p:nvPicPr>
        <p:blipFill>
          <a:blip r:embed="rId3"/>
          <a:stretch>
            <a:fillRect/>
          </a:stretch>
        </p:blipFill>
        <p:spPr>
          <a:xfrm>
            <a:off x="2978348" y="2270522"/>
            <a:ext cx="2152055" cy="1143476"/>
          </a:xfrm>
          <a:prstGeom prst="rect">
            <a:avLst/>
          </a:prstGeom>
        </p:spPr>
      </p:pic>
      <p:pic>
        <p:nvPicPr>
          <p:cNvPr id="4" name="Image 1" descr="preencoded.png"/>
          <p:cNvPicPr>
            <a:picLocks noChangeAspect="1"/>
          </p:cNvPicPr>
          <p:nvPr/>
        </p:nvPicPr>
        <p:blipFill>
          <a:blip r:embed="rId4"/>
          <a:stretch>
            <a:fillRect/>
          </a:stretch>
        </p:blipFill>
        <p:spPr>
          <a:xfrm>
            <a:off x="3914775" y="2809518"/>
            <a:ext cx="279083" cy="348853"/>
          </a:xfrm>
          <a:prstGeom prst="rect">
            <a:avLst/>
          </a:prstGeom>
        </p:spPr>
      </p:pic>
      <p:sp>
        <p:nvSpPr>
          <p:cNvPr id="5" name="Text 1"/>
          <p:cNvSpPr/>
          <p:nvPr/>
        </p:nvSpPr>
        <p:spPr>
          <a:xfrm>
            <a:off x="5328761" y="2468880"/>
            <a:ext cx="2480905" cy="310158"/>
          </a:xfrm>
          <a:prstGeom prst="rect">
            <a:avLst/>
          </a:prstGeom>
          <a:noFill/>
          <a:ln/>
        </p:spPr>
        <p:txBody>
          <a:bodyPr wrap="none" lIns="0" tIns="0" rIns="0" bIns="0" rtlCol="0" anchor="t"/>
          <a:lstStyle/>
          <a:p>
            <a:pPr marL="0" indent="0" algn="l">
              <a:lnSpc>
                <a:spcPts val="2400"/>
              </a:lnSpc>
              <a:buNone/>
            </a:pPr>
            <a:r>
              <a:rPr lang="en-US" sz="1950" b="1" dirty="0">
                <a:solidFill>
                  <a:srgbClr val="4B4A4A"/>
                </a:solidFill>
                <a:latin typeface="Noto Serif SC Bold" pitchFamily="34" charset="0"/>
                <a:ea typeface="Noto Serif SC Bold" pitchFamily="34" charset="-122"/>
                <a:cs typeface="Noto Serif SC Bold" pitchFamily="34" charset="-120"/>
              </a:rPr>
              <a:t>Sustainability</a:t>
            </a:r>
            <a:endParaRPr lang="en-US" sz="1950" dirty="0"/>
          </a:p>
        </p:txBody>
      </p:sp>
      <p:sp>
        <p:nvSpPr>
          <p:cNvPr id="6" name="Text 2"/>
          <p:cNvSpPr/>
          <p:nvPr/>
        </p:nvSpPr>
        <p:spPr>
          <a:xfrm>
            <a:off x="5328761" y="2898100"/>
            <a:ext cx="3686889" cy="317540"/>
          </a:xfrm>
          <a:prstGeom prst="rect">
            <a:avLst/>
          </a:prstGeom>
          <a:noFill/>
          <a:ln/>
        </p:spPr>
        <p:txBody>
          <a:bodyPr wrap="none" lIns="0" tIns="0" rIns="0" bIns="0" rtlCol="0" anchor="t"/>
          <a:lstStyle/>
          <a:p>
            <a:pPr marL="0" indent="0" algn="l">
              <a:lnSpc>
                <a:spcPts val="2500"/>
              </a:lnSpc>
              <a:buNone/>
            </a:pPr>
            <a:r>
              <a:rPr lang="en-US" sz="1550" dirty="0">
                <a:solidFill>
                  <a:srgbClr val="4B4A4A"/>
                </a:solidFill>
                <a:latin typeface="Geist" pitchFamily="34" charset="0"/>
                <a:ea typeface="Geist" pitchFamily="34" charset="-122"/>
                <a:cs typeface="Geist" pitchFamily="34" charset="-120"/>
              </a:rPr>
              <a:t>Eco-friendly practices and local sourcing</a:t>
            </a:r>
            <a:endParaRPr lang="en-US" sz="1550" dirty="0"/>
          </a:p>
        </p:txBody>
      </p:sp>
      <p:sp>
        <p:nvSpPr>
          <p:cNvPr id="7" name="Shape 3"/>
          <p:cNvSpPr/>
          <p:nvPr/>
        </p:nvSpPr>
        <p:spPr>
          <a:xfrm>
            <a:off x="5179933" y="3429238"/>
            <a:ext cx="8607147" cy="11430"/>
          </a:xfrm>
          <a:prstGeom prst="roundRect">
            <a:avLst>
              <a:gd name="adj" fmla="val 1562792"/>
            </a:avLst>
          </a:prstGeom>
          <a:solidFill>
            <a:srgbClr val="B7D5CA"/>
          </a:solidFill>
          <a:ln/>
        </p:spPr>
        <p:txBody>
          <a:bodyPr/>
          <a:lstStyle/>
          <a:p>
            <a:endParaRPr lang="en-US"/>
          </a:p>
        </p:txBody>
      </p:sp>
      <p:pic>
        <p:nvPicPr>
          <p:cNvPr id="8" name="Image 2" descr="preencoded.png"/>
          <p:cNvPicPr>
            <a:picLocks noChangeAspect="1"/>
          </p:cNvPicPr>
          <p:nvPr/>
        </p:nvPicPr>
        <p:blipFill>
          <a:blip r:embed="rId5"/>
          <a:stretch>
            <a:fillRect/>
          </a:stretch>
        </p:blipFill>
        <p:spPr>
          <a:xfrm>
            <a:off x="1902381" y="3463528"/>
            <a:ext cx="4304109" cy="1143476"/>
          </a:xfrm>
          <a:prstGeom prst="rect">
            <a:avLst/>
          </a:prstGeom>
        </p:spPr>
      </p:pic>
      <p:pic>
        <p:nvPicPr>
          <p:cNvPr id="9" name="Image 3" descr="preencoded.png"/>
          <p:cNvPicPr>
            <a:picLocks noChangeAspect="1"/>
          </p:cNvPicPr>
          <p:nvPr/>
        </p:nvPicPr>
        <p:blipFill>
          <a:blip r:embed="rId6"/>
          <a:stretch>
            <a:fillRect/>
          </a:stretch>
        </p:blipFill>
        <p:spPr>
          <a:xfrm>
            <a:off x="3914775" y="3860840"/>
            <a:ext cx="279083" cy="348853"/>
          </a:xfrm>
          <a:prstGeom prst="rect">
            <a:avLst/>
          </a:prstGeom>
        </p:spPr>
      </p:pic>
      <p:sp>
        <p:nvSpPr>
          <p:cNvPr id="10" name="Text 4"/>
          <p:cNvSpPr/>
          <p:nvPr/>
        </p:nvSpPr>
        <p:spPr>
          <a:xfrm>
            <a:off x="6404848" y="3661886"/>
            <a:ext cx="2480905" cy="310158"/>
          </a:xfrm>
          <a:prstGeom prst="rect">
            <a:avLst/>
          </a:prstGeom>
          <a:noFill/>
          <a:ln/>
        </p:spPr>
        <p:txBody>
          <a:bodyPr wrap="none" lIns="0" tIns="0" rIns="0" bIns="0" rtlCol="0" anchor="t"/>
          <a:lstStyle/>
          <a:p>
            <a:pPr marL="0" indent="0" algn="l">
              <a:lnSpc>
                <a:spcPts val="2400"/>
              </a:lnSpc>
              <a:buNone/>
            </a:pPr>
            <a:r>
              <a:rPr lang="en-US" sz="1950" b="1" dirty="0">
                <a:solidFill>
                  <a:srgbClr val="4B4A4A"/>
                </a:solidFill>
                <a:latin typeface="Noto Serif SC Bold" pitchFamily="34" charset="0"/>
                <a:ea typeface="Noto Serif SC Bold" pitchFamily="34" charset="-122"/>
                <a:cs typeface="Noto Serif SC Bold" pitchFamily="34" charset="-120"/>
              </a:rPr>
              <a:t>Uniqueness</a:t>
            </a:r>
            <a:endParaRPr lang="en-US" sz="1950" dirty="0"/>
          </a:p>
        </p:txBody>
      </p:sp>
      <p:sp>
        <p:nvSpPr>
          <p:cNvPr id="11" name="Text 5"/>
          <p:cNvSpPr/>
          <p:nvPr/>
        </p:nvSpPr>
        <p:spPr>
          <a:xfrm>
            <a:off x="6404848" y="4091107"/>
            <a:ext cx="3114080" cy="317540"/>
          </a:xfrm>
          <a:prstGeom prst="rect">
            <a:avLst/>
          </a:prstGeom>
          <a:noFill/>
          <a:ln/>
        </p:spPr>
        <p:txBody>
          <a:bodyPr wrap="none" lIns="0" tIns="0" rIns="0" bIns="0" rtlCol="0" anchor="t"/>
          <a:lstStyle/>
          <a:p>
            <a:pPr marL="0" indent="0" algn="l">
              <a:lnSpc>
                <a:spcPts val="2500"/>
              </a:lnSpc>
              <a:buNone/>
            </a:pPr>
            <a:r>
              <a:rPr lang="en-US" sz="1550" dirty="0">
                <a:solidFill>
                  <a:srgbClr val="4B4A4A"/>
                </a:solidFill>
                <a:latin typeface="Geist" pitchFamily="34" charset="0"/>
                <a:ea typeface="Geist" pitchFamily="34" charset="-122"/>
                <a:cs typeface="Geist" pitchFamily="34" charset="-120"/>
              </a:rPr>
              <a:t>Distinctive character in all aspects</a:t>
            </a:r>
            <a:endParaRPr lang="en-US" sz="1550" dirty="0"/>
          </a:p>
        </p:txBody>
      </p:sp>
      <p:sp>
        <p:nvSpPr>
          <p:cNvPr id="12" name="Shape 6"/>
          <p:cNvSpPr/>
          <p:nvPr/>
        </p:nvSpPr>
        <p:spPr>
          <a:xfrm>
            <a:off x="6256020" y="4622244"/>
            <a:ext cx="7531060" cy="11430"/>
          </a:xfrm>
          <a:prstGeom prst="roundRect">
            <a:avLst>
              <a:gd name="adj" fmla="val 1562792"/>
            </a:avLst>
          </a:prstGeom>
          <a:solidFill>
            <a:srgbClr val="B7D5CA"/>
          </a:solidFill>
          <a:ln/>
        </p:spPr>
        <p:txBody>
          <a:bodyPr/>
          <a:lstStyle/>
          <a:p>
            <a:endParaRPr lang="en-US"/>
          </a:p>
        </p:txBody>
      </p:sp>
      <p:pic>
        <p:nvPicPr>
          <p:cNvPr id="13" name="Image 4" descr="preencoded.png"/>
          <p:cNvPicPr>
            <a:picLocks noChangeAspect="1"/>
          </p:cNvPicPr>
          <p:nvPr/>
        </p:nvPicPr>
        <p:blipFill>
          <a:blip r:embed="rId7"/>
          <a:stretch>
            <a:fillRect/>
          </a:stretch>
        </p:blipFill>
        <p:spPr>
          <a:xfrm>
            <a:off x="826294" y="4656534"/>
            <a:ext cx="6456164" cy="1143476"/>
          </a:xfrm>
          <a:prstGeom prst="rect">
            <a:avLst/>
          </a:prstGeom>
        </p:spPr>
      </p:pic>
      <p:pic>
        <p:nvPicPr>
          <p:cNvPr id="14" name="Image 5" descr="preencoded.png"/>
          <p:cNvPicPr>
            <a:picLocks noChangeAspect="1"/>
          </p:cNvPicPr>
          <p:nvPr/>
        </p:nvPicPr>
        <p:blipFill>
          <a:blip r:embed="rId8"/>
          <a:stretch>
            <a:fillRect/>
          </a:stretch>
        </p:blipFill>
        <p:spPr>
          <a:xfrm>
            <a:off x="3914775" y="5053846"/>
            <a:ext cx="279083" cy="348853"/>
          </a:xfrm>
          <a:prstGeom prst="rect">
            <a:avLst/>
          </a:prstGeom>
        </p:spPr>
      </p:pic>
      <p:sp>
        <p:nvSpPr>
          <p:cNvPr id="15" name="Text 7"/>
          <p:cNvSpPr/>
          <p:nvPr/>
        </p:nvSpPr>
        <p:spPr>
          <a:xfrm>
            <a:off x="7480816" y="4854893"/>
            <a:ext cx="2480905" cy="310158"/>
          </a:xfrm>
          <a:prstGeom prst="rect">
            <a:avLst/>
          </a:prstGeom>
          <a:noFill/>
          <a:ln/>
        </p:spPr>
        <p:txBody>
          <a:bodyPr wrap="none" lIns="0" tIns="0" rIns="0" bIns="0" rtlCol="0" anchor="t"/>
          <a:lstStyle/>
          <a:p>
            <a:pPr marL="0" indent="0" algn="l">
              <a:lnSpc>
                <a:spcPts val="2400"/>
              </a:lnSpc>
              <a:buNone/>
            </a:pPr>
            <a:r>
              <a:rPr lang="en-US" sz="1950" b="1" dirty="0">
                <a:solidFill>
                  <a:srgbClr val="4B4A4A"/>
                </a:solidFill>
                <a:latin typeface="Noto Serif SC Bold" pitchFamily="34" charset="0"/>
                <a:ea typeface="Noto Serif SC Bold" pitchFamily="34" charset="-122"/>
                <a:cs typeface="Noto Serif SC Bold" pitchFamily="34" charset="-120"/>
              </a:rPr>
              <a:t>Style</a:t>
            </a:r>
            <a:endParaRPr lang="en-US" sz="1950" dirty="0"/>
          </a:p>
        </p:txBody>
      </p:sp>
      <p:sp>
        <p:nvSpPr>
          <p:cNvPr id="16" name="Text 8"/>
          <p:cNvSpPr/>
          <p:nvPr/>
        </p:nvSpPr>
        <p:spPr>
          <a:xfrm>
            <a:off x="7480816" y="5284113"/>
            <a:ext cx="4328755" cy="317540"/>
          </a:xfrm>
          <a:prstGeom prst="rect">
            <a:avLst/>
          </a:prstGeom>
          <a:noFill/>
          <a:ln/>
        </p:spPr>
        <p:txBody>
          <a:bodyPr wrap="none" lIns="0" tIns="0" rIns="0" bIns="0" rtlCol="0" anchor="t"/>
          <a:lstStyle/>
          <a:p>
            <a:pPr marL="0" indent="0" algn="l">
              <a:lnSpc>
                <a:spcPts val="2500"/>
              </a:lnSpc>
              <a:buNone/>
            </a:pPr>
            <a:r>
              <a:rPr lang="en-US" sz="1550" dirty="0">
                <a:solidFill>
                  <a:srgbClr val="4B4A4A"/>
                </a:solidFill>
                <a:latin typeface="Geist" pitchFamily="34" charset="0"/>
                <a:ea typeface="Geist" pitchFamily="34" charset="-122"/>
                <a:cs typeface="Geist" pitchFamily="34" charset="-120"/>
              </a:rPr>
              <a:t>Aesthetic excellence in design and presentation</a:t>
            </a:r>
            <a:endParaRPr lang="en-US" sz="1550" dirty="0"/>
          </a:p>
        </p:txBody>
      </p:sp>
      <p:sp>
        <p:nvSpPr>
          <p:cNvPr id="17" name="Text 9"/>
          <p:cNvSpPr/>
          <p:nvPr/>
        </p:nvSpPr>
        <p:spPr>
          <a:xfrm>
            <a:off x="793790" y="6023253"/>
            <a:ext cx="13042821" cy="952619"/>
          </a:xfrm>
          <a:prstGeom prst="rect">
            <a:avLst/>
          </a:prstGeom>
          <a:noFill/>
          <a:ln/>
        </p:spPr>
        <p:txBody>
          <a:bodyPr wrap="square" lIns="0" tIns="0" rIns="0" bIns="0" rtlCol="0" anchor="t"/>
          <a:lstStyle/>
          <a:p>
            <a:pPr marL="0" indent="0" algn="l">
              <a:lnSpc>
                <a:spcPts val="2500"/>
              </a:lnSpc>
              <a:buNone/>
            </a:pPr>
            <a:r>
              <a:rPr lang="en-US" sz="1550" dirty="0">
                <a:solidFill>
                  <a:srgbClr val="4B4A4A"/>
                </a:solidFill>
                <a:latin typeface="Geist" pitchFamily="34" charset="0"/>
                <a:ea typeface="Geist" pitchFamily="34" charset="-122"/>
                <a:cs typeface="Geist" pitchFamily="34" charset="-120"/>
              </a:rPr>
              <a:t>Wild by Tart's brand is built on uniqueness, sustainability, and style. The menu, interior design, and event planning are based on this character. Ethical, interesting dining experiences attract customers. However, this artistic concentration might delay operational decisions. Long-term customer relationships are supported by internal brand loyalty. Identity should match scalable growth techniques (Grant, 2016).</a:t>
            </a:r>
            <a:endParaRPr lang="en-US" sz="15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8869680" y="0"/>
            <a:ext cx="5760720" cy="8229600"/>
          </a:xfrm>
          <a:prstGeom prst="rect">
            <a:avLst/>
          </a:prstGeom>
        </p:spPr>
      </p:pic>
      <p:sp>
        <p:nvSpPr>
          <p:cNvPr id="3" name="Text 0"/>
          <p:cNvSpPr/>
          <p:nvPr/>
        </p:nvSpPr>
        <p:spPr>
          <a:xfrm>
            <a:off x="793790" y="700921"/>
            <a:ext cx="7556421" cy="1054179"/>
          </a:xfrm>
          <a:prstGeom prst="rect">
            <a:avLst/>
          </a:prstGeom>
          <a:noFill/>
          <a:ln/>
        </p:spPr>
        <p:txBody>
          <a:bodyPr wrap="square" lIns="0" tIns="0" rIns="0" bIns="0" rtlCol="0" anchor="t"/>
          <a:lstStyle/>
          <a:p>
            <a:pPr marL="0" indent="0" algn="l">
              <a:lnSpc>
                <a:spcPts val="4150"/>
              </a:lnSpc>
              <a:buNone/>
            </a:pPr>
            <a:r>
              <a:rPr lang="en-US" sz="3300" b="1" dirty="0">
                <a:solidFill>
                  <a:srgbClr val="006747"/>
                </a:solidFill>
                <a:latin typeface="Noto Serif SC Bold" pitchFamily="34" charset="0"/>
                <a:ea typeface="Noto Serif SC Bold" pitchFamily="34" charset="-122"/>
                <a:cs typeface="Noto Serif SC Bold" pitchFamily="34" charset="-120"/>
              </a:rPr>
              <a:t>Internal Influence—How Things Work</a:t>
            </a:r>
            <a:endParaRPr lang="en-US" sz="3300" dirty="0"/>
          </a:p>
        </p:txBody>
      </p:sp>
      <p:pic>
        <p:nvPicPr>
          <p:cNvPr id="4" name="Image 1" descr="preencoded.png"/>
          <p:cNvPicPr>
            <a:picLocks noChangeAspect="1"/>
          </p:cNvPicPr>
          <p:nvPr/>
        </p:nvPicPr>
        <p:blipFill>
          <a:blip r:embed="rId4"/>
          <a:stretch>
            <a:fillRect/>
          </a:stretch>
        </p:blipFill>
        <p:spPr>
          <a:xfrm>
            <a:off x="793790" y="2008108"/>
            <a:ext cx="843439" cy="1012150"/>
          </a:xfrm>
          <a:prstGeom prst="rect">
            <a:avLst/>
          </a:prstGeom>
        </p:spPr>
      </p:pic>
      <p:sp>
        <p:nvSpPr>
          <p:cNvPr id="5" name="Text 1"/>
          <p:cNvSpPr/>
          <p:nvPr/>
        </p:nvSpPr>
        <p:spPr>
          <a:xfrm>
            <a:off x="1805821" y="2176701"/>
            <a:ext cx="2159556" cy="263485"/>
          </a:xfrm>
          <a:prstGeom prst="rect">
            <a:avLst/>
          </a:prstGeom>
          <a:noFill/>
          <a:ln/>
        </p:spPr>
        <p:txBody>
          <a:bodyPr wrap="none" lIns="0" tIns="0" rIns="0" bIns="0" rtlCol="0" anchor="t"/>
          <a:lstStyle/>
          <a:p>
            <a:pPr marL="0" indent="0" algn="l">
              <a:lnSpc>
                <a:spcPts val="2050"/>
              </a:lnSpc>
              <a:buNone/>
            </a:pPr>
            <a:r>
              <a:rPr lang="en-US" sz="1650" b="1" dirty="0">
                <a:solidFill>
                  <a:srgbClr val="4B4A4A"/>
                </a:solidFill>
                <a:latin typeface="Noto Serif SC Bold" pitchFamily="34" charset="0"/>
                <a:ea typeface="Noto Serif SC Bold" pitchFamily="34" charset="-122"/>
                <a:cs typeface="Noto Serif SC Bold" pitchFamily="34" charset="-120"/>
              </a:rPr>
              <a:t>Expensive Suppliers</a:t>
            </a:r>
            <a:endParaRPr lang="en-US" sz="1650" dirty="0"/>
          </a:p>
        </p:txBody>
      </p:sp>
      <p:sp>
        <p:nvSpPr>
          <p:cNvPr id="6" name="Text 2"/>
          <p:cNvSpPr/>
          <p:nvPr/>
        </p:nvSpPr>
        <p:spPr>
          <a:xfrm>
            <a:off x="1805821" y="2541389"/>
            <a:ext cx="6544389" cy="269915"/>
          </a:xfrm>
          <a:prstGeom prst="rect">
            <a:avLst/>
          </a:prstGeom>
          <a:noFill/>
          <a:ln/>
        </p:spPr>
        <p:txBody>
          <a:bodyPr wrap="none" lIns="0" tIns="0" rIns="0" bIns="0" rtlCol="0" anchor="t"/>
          <a:lstStyle/>
          <a:p>
            <a:pPr marL="0" indent="0" algn="l">
              <a:lnSpc>
                <a:spcPts val="2100"/>
              </a:lnSpc>
              <a:buNone/>
            </a:pPr>
            <a:r>
              <a:rPr lang="en-US" sz="1300" dirty="0">
                <a:solidFill>
                  <a:srgbClr val="4B4A4A"/>
                </a:solidFill>
                <a:latin typeface="Geist" pitchFamily="34" charset="0"/>
                <a:ea typeface="Geist" pitchFamily="34" charset="-122"/>
                <a:cs typeface="Geist" pitchFamily="34" charset="-120"/>
              </a:rPr>
              <a:t>The current system uses pricey providers and expenditures are rising.</a:t>
            </a:r>
            <a:endParaRPr lang="en-US" sz="1300" dirty="0"/>
          </a:p>
        </p:txBody>
      </p:sp>
      <p:pic>
        <p:nvPicPr>
          <p:cNvPr id="7" name="Image 2" descr="preencoded.png"/>
          <p:cNvPicPr>
            <a:picLocks noChangeAspect="1"/>
          </p:cNvPicPr>
          <p:nvPr/>
        </p:nvPicPr>
        <p:blipFill>
          <a:blip r:embed="rId5"/>
          <a:stretch>
            <a:fillRect/>
          </a:stretch>
        </p:blipFill>
        <p:spPr>
          <a:xfrm>
            <a:off x="793790" y="3020258"/>
            <a:ext cx="843439" cy="1012150"/>
          </a:xfrm>
          <a:prstGeom prst="rect">
            <a:avLst/>
          </a:prstGeom>
        </p:spPr>
      </p:pic>
      <p:sp>
        <p:nvSpPr>
          <p:cNvPr id="8" name="Text 3"/>
          <p:cNvSpPr/>
          <p:nvPr/>
        </p:nvSpPr>
        <p:spPr>
          <a:xfrm>
            <a:off x="1805821" y="3188851"/>
            <a:ext cx="2108716" cy="263485"/>
          </a:xfrm>
          <a:prstGeom prst="rect">
            <a:avLst/>
          </a:prstGeom>
          <a:noFill/>
          <a:ln/>
        </p:spPr>
        <p:txBody>
          <a:bodyPr wrap="none" lIns="0" tIns="0" rIns="0" bIns="0" rtlCol="0" anchor="t"/>
          <a:lstStyle/>
          <a:p>
            <a:pPr marL="0" indent="0" algn="l">
              <a:lnSpc>
                <a:spcPts val="2050"/>
              </a:lnSpc>
              <a:buNone/>
            </a:pPr>
            <a:r>
              <a:rPr lang="en-US" sz="1650" b="1" dirty="0">
                <a:solidFill>
                  <a:srgbClr val="4B4A4A"/>
                </a:solidFill>
                <a:latin typeface="Noto Serif SC Bold" pitchFamily="34" charset="0"/>
                <a:ea typeface="Noto Serif SC Bold" pitchFamily="34" charset="-122"/>
                <a:cs typeface="Noto Serif SC Bold" pitchFamily="34" charset="-120"/>
              </a:rPr>
              <a:t>Lack of KPIs</a:t>
            </a:r>
            <a:endParaRPr lang="en-US" sz="1650" dirty="0"/>
          </a:p>
        </p:txBody>
      </p:sp>
      <p:sp>
        <p:nvSpPr>
          <p:cNvPr id="9" name="Text 4"/>
          <p:cNvSpPr/>
          <p:nvPr/>
        </p:nvSpPr>
        <p:spPr>
          <a:xfrm>
            <a:off x="1805821" y="3553539"/>
            <a:ext cx="6544389" cy="269915"/>
          </a:xfrm>
          <a:prstGeom prst="rect">
            <a:avLst/>
          </a:prstGeom>
          <a:noFill/>
          <a:ln/>
        </p:spPr>
        <p:txBody>
          <a:bodyPr wrap="none" lIns="0" tIns="0" rIns="0" bIns="0" rtlCol="0" anchor="t"/>
          <a:lstStyle/>
          <a:p>
            <a:pPr marL="0" indent="0" algn="l">
              <a:lnSpc>
                <a:spcPts val="2100"/>
              </a:lnSpc>
              <a:buNone/>
            </a:pPr>
            <a:r>
              <a:rPr lang="en-US" sz="1300" dirty="0">
                <a:solidFill>
                  <a:srgbClr val="4B4A4A"/>
                </a:solidFill>
                <a:latin typeface="Geist" pitchFamily="34" charset="0"/>
                <a:ea typeface="Geist" pitchFamily="34" charset="-122"/>
                <a:cs typeface="Geist" pitchFamily="34" charset="-120"/>
              </a:rPr>
              <a:t>Without KPIs, efficiency monitoring is harder.</a:t>
            </a:r>
            <a:endParaRPr lang="en-US" sz="1300" dirty="0"/>
          </a:p>
        </p:txBody>
      </p:sp>
      <p:pic>
        <p:nvPicPr>
          <p:cNvPr id="10" name="Image 3" descr="preencoded.png"/>
          <p:cNvPicPr>
            <a:picLocks noChangeAspect="1"/>
          </p:cNvPicPr>
          <p:nvPr/>
        </p:nvPicPr>
        <p:blipFill>
          <a:blip r:embed="rId6"/>
          <a:stretch>
            <a:fillRect/>
          </a:stretch>
        </p:blipFill>
        <p:spPr>
          <a:xfrm>
            <a:off x="793790" y="4032409"/>
            <a:ext cx="843439" cy="1012150"/>
          </a:xfrm>
          <a:prstGeom prst="rect">
            <a:avLst/>
          </a:prstGeom>
        </p:spPr>
      </p:pic>
      <p:sp>
        <p:nvSpPr>
          <p:cNvPr id="11" name="Text 5"/>
          <p:cNvSpPr/>
          <p:nvPr/>
        </p:nvSpPr>
        <p:spPr>
          <a:xfrm>
            <a:off x="1805821" y="4201001"/>
            <a:ext cx="2108716" cy="263485"/>
          </a:xfrm>
          <a:prstGeom prst="rect">
            <a:avLst/>
          </a:prstGeom>
          <a:noFill/>
          <a:ln/>
        </p:spPr>
        <p:txBody>
          <a:bodyPr wrap="none" lIns="0" tIns="0" rIns="0" bIns="0" rtlCol="0" anchor="t"/>
          <a:lstStyle/>
          <a:p>
            <a:pPr marL="0" indent="0" algn="l">
              <a:lnSpc>
                <a:spcPts val="2050"/>
              </a:lnSpc>
              <a:buNone/>
            </a:pPr>
            <a:r>
              <a:rPr lang="en-US" sz="1650" b="1" dirty="0">
                <a:solidFill>
                  <a:srgbClr val="4B4A4A"/>
                </a:solidFill>
                <a:latin typeface="Noto Serif SC Bold" pitchFamily="34" charset="0"/>
                <a:ea typeface="Noto Serif SC Bold" pitchFamily="34" charset="-122"/>
                <a:cs typeface="Noto Serif SC Bold" pitchFamily="34" charset="-120"/>
              </a:rPr>
              <a:t>Manual Processes</a:t>
            </a:r>
            <a:endParaRPr lang="en-US" sz="1650" dirty="0"/>
          </a:p>
        </p:txBody>
      </p:sp>
      <p:sp>
        <p:nvSpPr>
          <p:cNvPr id="12" name="Text 6"/>
          <p:cNvSpPr/>
          <p:nvPr/>
        </p:nvSpPr>
        <p:spPr>
          <a:xfrm>
            <a:off x="1805821" y="4565690"/>
            <a:ext cx="6544389" cy="269915"/>
          </a:xfrm>
          <a:prstGeom prst="rect">
            <a:avLst/>
          </a:prstGeom>
          <a:noFill/>
          <a:ln/>
        </p:spPr>
        <p:txBody>
          <a:bodyPr wrap="none" lIns="0" tIns="0" rIns="0" bIns="0" rtlCol="0" anchor="t"/>
          <a:lstStyle/>
          <a:p>
            <a:pPr marL="0" indent="0" algn="l">
              <a:lnSpc>
                <a:spcPts val="2100"/>
              </a:lnSpc>
              <a:buNone/>
            </a:pPr>
            <a:r>
              <a:rPr lang="en-US" sz="1300" dirty="0">
                <a:solidFill>
                  <a:srgbClr val="4B4A4A"/>
                </a:solidFill>
                <a:latin typeface="Geist" pitchFamily="34" charset="0"/>
                <a:ea typeface="Geist" pitchFamily="34" charset="-122"/>
                <a:cs typeface="Geist" pitchFamily="34" charset="-120"/>
              </a:rPr>
              <a:t>Most of the job is manual and not tech-friendly.</a:t>
            </a:r>
            <a:endParaRPr lang="en-US" sz="1300" dirty="0"/>
          </a:p>
        </p:txBody>
      </p:sp>
      <p:pic>
        <p:nvPicPr>
          <p:cNvPr id="13" name="Image 4" descr="preencoded.png"/>
          <p:cNvPicPr>
            <a:picLocks noChangeAspect="1"/>
          </p:cNvPicPr>
          <p:nvPr/>
        </p:nvPicPr>
        <p:blipFill>
          <a:blip r:embed="rId7"/>
          <a:stretch>
            <a:fillRect/>
          </a:stretch>
        </p:blipFill>
        <p:spPr>
          <a:xfrm>
            <a:off x="793790" y="5044559"/>
            <a:ext cx="843439" cy="1012150"/>
          </a:xfrm>
          <a:prstGeom prst="rect">
            <a:avLst/>
          </a:prstGeom>
        </p:spPr>
      </p:pic>
      <p:sp>
        <p:nvSpPr>
          <p:cNvPr id="14" name="Text 7"/>
          <p:cNvSpPr/>
          <p:nvPr/>
        </p:nvSpPr>
        <p:spPr>
          <a:xfrm>
            <a:off x="1805821" y="5213152"/>
            <a:ext cx="2108716" cy="263485"/>
          </a:xfrm>
          <a:prstGeom prst="rect">
            <a:avLst/>
          </a:prstGeom>
          <a:noFill/>
          <a:ln/>
        </p:spPr>
        <p:txBody>
          <a:bodyPr wrap="none" lIns="0" tIns="0" rIns="0" bIns="0" rtlCol="0" anchor="t"/>
          <a:lstStyle/>
          <a:p>
            <a:pPr marL="0" indent="0" algn="l">
              <a:lnSpc>
                <a:spcPts val="2050"/>
              </a:lnSpc>
              <a:buNone/>
            </a:pPr>
            <a:r>
              <a:rPr lang="en-US" sz="1650" b="1" dirty="0">
                <a:solidFill>
                  <a:srgbClr val="4B4A4A"/>
                </a:solidFill>
                <a:latin typeface="Noto Serif SC Bold" pitchFamily="34" charset="0"/>
                <a:ea typeface="Noto Serif SC Bold" pitchFamily="34" charset="-122"/>
                <a:cs typeface="Noto Serif SC Bold" pitchFamily="34" charset="-120"/>
              </a:rPr>
              <a:t>Staff Development</a:t>
            </a:r>
            <a:endParaRPr lang="en-US" sz="1650" dirty="0"/>
          </a:p>
        </p:txBody>
      </p:sp>
      <p:sp>
        <p:nvSpPr>
          <p:cNvPr id="15" name="Text 8"/>
          <p:cNvSpPr/>
          <p:nvPr/>
        </p:nvSpPr>
        <p:spPr>
          <a:xfrm>
            <a:off x="1805821" y="5577840"/>
            <a:ext cx="6544389" cy="269915"/>
          </a:xfrm>
          <a:prstGeom prst="rect">
            <a:avLst/>
          </a:prstGeom>
          <a:noFill/>
          <a:ln/>
        </p:spPr>
        <p:txBody>
          <a:bodyPr wrap="none" lIns="0" tIns="0" rIns="0" bIns="0" rtlCol="0" anchor="t"/>
          <a:lstStyle/>
          <a:p>
            <a:pPr marL="0" indent="0" algn="l">
              <a:lnSpc>
                <a:spcPts val="2100"/>
              </a:lnSpc>
              <a:buNone/>
            </a:pPr>
            <a:r>
              <a:rPr lang="en-US" sz="1300" dirty="0">
                <a:solidFill>
                  <a:srgbClr val="4B4A4A"/>
                </a:solidFill>
                <a:latin typeface="Geist" pitchFamily="34" charset="0"/>
                <a:ea typeface="Geist" pitchFamily="34" charset="-122"/>
                <a:cs typeface="Geist" pitchFamily="34" charset="-120"/>
              </a:rPr>
              <a:t>Staff are loyal, but career growth is lacking.</a:t>
            </a:r>
            <a:endParaRPr lang="en-US" sz="1300" dirty="0"/>
          </a:p>
        </p:txBody>
      </p:sp>
      <p:pic>
        <p:nvPicPr>
          <p:cNvPr id="16" name="Image 5" descr="preencoded.png"/>
          <p:cNvPicPr>
            <a:picLocks noChangeAspect="1"/>
          </p:cNvPicPr>
          <p:nvPr/>
        </p:nvPicPr>
        <p:blipFill>
          <a:blip r:embed="rId8"/>
          <a:stretch>
            <a:fillRect/>
          </a:stretch>
        </p:blipFill>
        <p:spPr>
          <a:xfrm>
            <a:off x="793790" y="6056709"/>
            <a:ext cx="843439" cy="1012150"/>
          </a:xfrm>
          <a:prstGeom prst="rect">
            <a:avLst/>
          </a:prstGeom>
        </p:spPr>
      </p:pic>
      <p:sp>
        <p:nvSpPr>
          <p:cNvPr id="17" name="Text 9"/>
          <p:cNvSpPr/>
          <p:nvPr/>
        </p:nvSpPr>
        <p:spPr>
          <a:xfrm>
            <a:off x="1805821" y="6225302"/>
            <a:ext cx="2505789" cy="263485"/>
          </a:xfrm>
          <a:prstGeom prst="rect">
            <a:avLst/>
          </a:prstGeom>
          <a:noFill/>
          <a:ln/>
        </p:spPr>
        <p:txBody>
          <a:bodyPr wrap="none" lIns="0" tIns="0" rIns="0" bIns="0" rtlCol="0" anchor="t"/>
          <a:lstStyle/>
          <a:p>
            <a:pPr marL="0" indent="0" algn="l">
              <a:lnSpc>
                <a:spcPts val="2050"/>
              </a:lnSpc>
              <a:buNone/>
            </a:pPr>
            <a:r>
              <a:rPr lang="en-US" sz="1650" b="1" dirty="0">
                <a:solidFill>
                  <a:srgbClr val="4B4A4A"/>
                </a:solidFill>
                <a:latin typeface="Noto Serif SC Bold" pitchFamily="34" charset="0"/>
                <a:ea typeface="Noto Serif SC Bold" pitchFamily="34" charset="-122"/>
                <a:cs typeface="Noto Serif SC Bold" pitchFamily="34" charset="-120"/>
              </a:rPr>
              <a:t>Inventory Management</a:t>
            </a:r>
            <a:endParaRPr lang="en-US" sz="1650" dirty="0"/>
          </a:p>
        </p:txBody>
      </p:sp>
      <p:sp>
        <p:nvSpPr>
          <p:cNvPr id="18" name="Text 10"/>
          <p:cNvSpPr/>
          <p:nvPr/>
        </p:nvSpPr>
        <p:spPr>
          <a:xfrm>
            <a:off x="1805821" y="6589990"/>
            <a:ext cx="6544389" cy="269915"/>
          </a:xfrm>
          <a:prstGeom prst="rect">
            <a:avLst/>
          </a:prstGeom>
          <a:noFill/>
          <a:ln/>
        </p:spPr>
        <p:txBody>
          <a:bodyPr wrap="none" lIns="0" tIns="0" rIns="0" bIns="0" rtlCol="0" anchor="t"/>
          <a:lstStyle/>
          <a:p>
            <a:pPr marL="0" indent="0" algn="l">
              <a:lnSpc>
                <a:spcPts val="2100"/>
              </a:lnSpc>
              <a:buNone/>
            </a:pPr>
            <a:r>
              <a:rPr lang="en-US" sz="1300" dirty="0">
                <a:solidFill>
                  <a:srgbClr val="4B4A4A"/>
                </a:solidFill>
                <a:latin typeface="Geist" pitchFamily="34" charset="0"/>
                <a:ea typeface="Geist" pitchFamily="34" charset="-122"/>
                <a:cs typeface="Geist" pitchFamily="34" charset="-120"/>
              </a:rPr>
              <a:t>Non-digital inventory and supply chain systems.</a:t>
            </a:r>
            <a:endParaRPr lang="en-US" sz="1300" dirty="0"/>
          </a:p>
        </p:txBody>
      </p:sp>
      <p:sp>
        <p:nvSpPr>
          <p:cNvPr id="19" name="Text 11"/>
          <p:cNvSpPr/>
          <p:nvPr/>
        </p:nvSpPr>
        <p:spPr>
          <a:xfrm>
            <a:off x="793790" y="7258645"/>
            <a:ext cx="7556421" cy="269915"/>
          </a:xfrm>
          <a:prstGeom prst="rect">
            <a:avLst/>
          </a:prstGeom>
          <a:noFill/>
          <a:ln/>
        </p:spPr>
        <p:txBody>
          <a:bodyPr wrap="none" lIns="0" tIns="0" rIns="0" bIns="0" rtlCol="0" anchor="t"/>
          <a:lstStyle/>
          <a:p>
            <a:pPr marL="0" indent="0" algn="l">
              <a:lnSpc>
                <a:spcPts val="2100"/>
              </a:lnSpc>
              <a:buNone/>
            </a:pPr>
            <a:r>
              <a:rPr lang="en-US" sz="1300" dirty="0">
                <a:solidFill>
                  <a:srgbClr val="4B4A4A"/>
                </a:solidFill>
                <a:latin typeface="Geist" pitchFamily="34" charset="0"/>
                <a:ea typeface="Geist" pitchFamily="34" charset="-122"/>
                <a:cs typeface="Geist" pitchFamily="34" charset="-120"/>
              </a:rPr>
              <a:t>These issues hinder flexibility and income (Fairlie, 2019).</a:t>
            </a:r>
            <a:endParaRPr lang="en-US" sz="13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793790" y="1919288"/>
            <a:ext cx="9440942" cy="620078"/>
          </a:xfrm>
          <a:prstGeom prst="rect">
            <a:avLst/>
          </a:prstGeom>
          <a:noFill/>
          <a:ln/>
        </p:spPr>
        <p:txBody>
          <a:bodyPr wrap="none" lIns="0" tIns="0" rIns="0" bIns="0" rtlCol="0" anchor="t"/>
          <a:lstStyle/>
          <a:p>
            <a:pPr marL="0" indent="0" algn="l">
              <a:lnSpc>
                <a:spcPts val="4850"/>
              </a:lnSpc>
              <a:buNone/>
            </a:pPr>
            <a:r>
              <a:rPr lang="en-US" sz="3900" b="1" dirty="0">
                <a:solidFill>
                  <a:srgbClr val="006747"/>
                </a:solidFill>
                <a:latin typeface="Noto Serif SC Bold" pitchFamily="34" charset="0"/>
                <a:ea typeface="Noto Serif SC Bold" pitchFamily="34" charset="-122"/>
                <a:cs typeface="Noto Serif SC Bold" pitchFamily="34" charset="-120"/>
              </a:rPr>
              <a:t>Employee Culture: Internal Influence</a:t>
            </a:r>
            <a:endParaRPr lang="en-US" sz="3900" dirty="0"/>
          </a:p>
        </p:txBody>
      </p:sp>
      <p:sp>
        <p:nvSpPr>
          <p:cNvPr id="3" name="Shape 1"/>
          <p:cNvSpPr/>
          <p:nvPr/>
        </p:nvSpPr>
        <p:spPr>
          <a:xfrm>
            <a:off x="793790" y="2936200"/>
            <a:ext cx="4215289" cy="1476256"/>
          </a:xfrm>
          <a:prstGeom prst="roundRect">
            <a:avLst>
              <a:gd name="adj" fmla="val 12100"/>
            </a:avLst>
          </a:prstGeom>
          <a:solidFill>
            <a:srgbClr val="D1EFE4"/>
          </a:solidFill>
          <a:ln w="7620">
            <a:solidFill>
              <a:srgbClr val="B7D5CA"/>
            </a:solidFill>
            <a:prstDash val="solid"/>
          </a:ln>
        </p:spPr>
        <p:txBody>
          <a:bodyPr/>
          <a:lstStyle/>
          <a:p>
            <a:endParaRPr lang="en-US"/>
          </a:p>
        </p:txBody>
      </p:sp>
      <p:sp>
        <p:nvSpPr>
          <p:cNvPr id="4" name="Text 2"/>
          <p:cNvSpPr/>
          <p:nvPr/>
        </p:nvSpPr>
        <p:spPr>
          <a:xfrm>
            <a:off x="999768" y="3142178"/>
            <a:ext cx="2689384" cy="310158"/>
          </a:xfrm>
          <a:prstGeom prst="rect">
            <a:avLst/>
          </a:prstGeom>
          <a:noFill/>
          <a:ln/>
        </p:spPr>
        <p:txBody>
          <a:bodyPr wrap="none" lIns="0" tIns="0" rIns="0" bIns="0" rtlCol="0" anchor="t"/>
          <a:lstStyle/>
          <a:p>
            <a:pPr marL="0" indent="0" algn="l">
              <a:lnSpc>
                <a:spcPts val="2400"/>
              </a:lnSpc>
              <a:buNone/>
            </a:pPr>
            <a:r>
              <a:rPr lang="en-US" sz="1950" b="1" dirty="0">
                <a:solidFill>
                  <a:srgbClr val="4B4A4A"/>
                </a:solidFill>
                <a:latin typeface="Noto Serif SC Bold" pitchFamily="34" charset="0"/>
                <a:ea typeface="Noto Serif SC Bold" pitchFamily="34" charset="-122"/>
                <a:cs typeface="Noto Serif SC Bold" pitchFamily="34" charset="-120"/>
              </a:rPr>
              <a:t>Environmental Focus</a:t>
            </a:r>
            <a:endParaRPr lang="en-US" sz="1950" dirty="0"/>
          </a:p>
        </p:txBody>
      </p:sp>
      <p:sp>
        <p:nvSpPr>
          <p:cNvPr id="5" name="Text 3"/>
          <p:cNvSpPr/>
          <p:nvPr/>
        </p:nvSpPr>
        <p:spPr>
          <a:xfrm>
            <a:off x="999768" y="3571399"/>
            <a:ext cx="3803333" cy="635079"/>
          </a:xfrm>
          <a:prstGeom prst="rect">
            <a:avLst/>
          </a:prstGeom>
          <a:noFill/>
          <a:ln/>
        </p:spPr>
        <p:txBody>
          <a:bodyPr wrap="square" lIns="0" tIns="0" rIns="0" bIns="0" rtlCol="0" anchor="t"/>
          <a:lstStyle/>
          <a:p>
            <a:pPr marL="0" indent="0" algn="l">
              <a:lnSpc>
                <a:spcPts val="2500"/>
              </a:lnSpc>
              <a:buNone/>
            </a:pPr>
            <a:r>
              <a:rPr lang="en-US" sz="1550" dirty="0">
                <a:solidFill>
                  <a:srgbClr val="4B4A4A"/>
                </a:solidFill>
                <a:latin typeface="Geist" pitchFamily="34" charset="0"/>
                <a:ea typeface="Geist" pitchFamily="34" charset="-122"/>
                <a:cs typeface="Geist" pitchFamily="34" charset="-120"/>
              </a:rPr>
              <a:t>Wild by Tart staff prioritises environmental sustainability.</a:t>
            </a:r>
            <a:endParaRPr lang="en-US" sz="1550" dirty="0"/>
          </a:p>
        </p:txBody>
      </p:sp>
      <p:sp>
        <p:nvSpPr>
          <p:cNvPr id="6" name="Shape 4"/>
          <p:cNvSpPr/>
          <p:nvPr/>
        </p:nvSpPr>
        <p:spPr>
          <a:xfrm>
            <a:off x="5207437" y="2936200"/>
            <a:ext cx="4215408" cy="1476256"/>
          </a:xfrm>
          <a:prstGeom prst="roundRect">
            <a:avLst>
              <a:gd name="adj" fmla="val 12100"/>
            </a:avLst>
          </a:prstGeom>
          <a:solidFill>
            <a:srgbClr val="D1EFE4"/>
          </a:solidFill>
          <a:ln w="7620">
            <a:solidFill>
              <a:srgbClr val="B7D5CA"/>
            </a:solidFill>
            <a:prstDash val="solid"/>
          </a:ln>
        </p:spPr>
        <p:txBody>
          <a:bodyPr/>
          <a:lstStyle/>
          <a:p>
            <a:endParaRPr lang="en-US"/>
          </a:p>
        </p:txBody>
      </p:sp>
      <p:sp>
        <p:nvSpPr>
          <p:cNvPr id="7" name="Text 5"/>
          <p:cNvSpPr/>
          <p:nvPr/>
        </p:nvSpPr>
        <p:spPr>
          <a:xfrm>
            <a:off x="5413415" y="3142178"/>
            <a:ext cx="2480905" cy="310158"/>
          </a:xfrm>
          <a:prstGeom prst="rect">
            <a:avLst/>
          </a:prstGeom>
          <a:noFill/>
          <a:ln/>
        </p:spPr>
        <p:txBody>
          <a:bodyPr wrap="none" lIns="0" tIns="0" rIns="0" bIns="0" rtlCol="0" anchor="t"/>
          <a:lstStyle/>
          <a:p>
            <a:pPr marL="0" indent="0" algn="l">
              <a:lnSpc>
                <a:spcPts val="2400"/>
              </a:lnSpc>
              <a:buNone/>
            </a:pPr>
            <a:r>
              <a:rPr lang="en-US" sz="1950" b="1" dirty="0">
                <a:solidFill>
                  <a:srgbClr val="4B4A4A"/>
                </a:solidFill>
                <a:latin typeface="Noto Serif SC Bold" pitchFamily="34" charset="0"/>
                <a:ea typeface="Noto Serif SC Bold" pitchFamily="34" charset="-122"/>
                <a:cs typeface="Noto Serif SC Bold" pitchFamily="34" charset="-120"/>
              </a:rPr>
              <a:t>Innovation Culture</a:t>
            </a:r>
            <a:endParaRPr lang="en-US" sz="1950" dirty="0"/>
          </a:p>
        </p:txBody>
      </p:sp>
      <p:sp>
        <p:nvSpPr>
          <p:cNvPr id="8" name="Text 6"/>
          <p:cNvSpPr/>
          <p:nvPr/>
        </p:nvSpPr>
        <p:spPr>
          <a:xfrm>
            <a:off x="5413415" y="3571399"/>
            <a:ext cx="3803452" cy="317540"/>
          </a:xfrm>
          <a:prstGeom prst="rect">
            <a:avLst/>
          </a:prstGeom>
          <a:noFill/>
          <a:ln/>
        </p:spPr>
        <p:txBody>
          <a:bodyPr wrap="none" lIns="0" tIns="0" rIns="0" bIns="0" rtlCol="0" anchor="t"/>
          <a:lstStyle/>
          <a:p>
            <a:pPr marL="0" indent="0" algn="l">
              <a:lnSpc>
                <a:spcPts val="2500"/>
              </a:lnSpc>
              <a:buNone/>
            </a:pPr>
            <a:r>
              <a:rPr lang="en-US" sz="1550" dirty="0">
                <a:solidFill>
                  <a:srgbClr val="4B4A4A"/>
                </a:solidFill>
                <a:latin typeface="Geist" pitchFamily="34" charset="0"/>
                <a:ea typeface="Geist" pitchFamily="34" charset="-122"/>
                <a:cs typeface="Geist" pitchFamily="34" charset="-120"/>
              </a:rPr>
              <a:t>The team culture fosters innovation.</a:t>
            </a:r>
            <a:endParaRPr lang="en-US" sz="1550" dirty="0"/>
          </a:p>
        </p:txBody>
      </p:sp>
      <p:sp>
        <p:nvSpPr>
          <p:cNvPr id="9" name="Shape 7"/>
          <p:cNvSpPr/>
          <p:nvPr/>
        </p:nvSpPr>
        <p:spPr>
          <a:xfrm>
            <a:off x="9621203" y="2936200"/>
            <a:ext cx="4215289" cy="1476256"/>
          </a:xfrm>
          <a:prstGeom prst="roundRect">
            <a:avLst>
              <a:gd name="adj" fmla="val 12100"/>
            </a:avLst>
          </a:prstGeom>
          <a:solidFill>
            <a:srgbClr val="D1EFE4"/>
          </a:solidFill>
          <a:ln w="7620">
            <a:solidFill>
              <a:srgbClr val="B7D5CA"/>
            </a:solidFill>
            <a:prstDash val="solid"/>
          </a:ln>
        </p:spPr>
        <p:txBody>
          <a:bodyPr/>
          <a:lstStyle/>
          <a:p>
            <a:endParaRPr lang="en-US"/>
          </a:p>
        </p:txBody>
      </p:sp>
      <p:sp>
        <p:nvSpPr>
          <p:cNvPr id="10" name="Text 8"/>
          <p:cNvSpPr/>
          <p:nvPr/>
        </p:nvSpPr>
        <p:spPr>
          <a:xfrm>
            <a:off x="9827181" y="3142178"/>
            <a:ext cx="2480905" cy="310158"/>
          </a:xfrm>
          <a:prstGeom prst="rect">
            <a:avLst/>
          </a:prstGeom>
          <a:noFill/>
          <a:ln/>
        </p:spPr>
        <p:txBody>
          <a:bodyPr wrap="none" lIns="0" tIns="0" rIns="0" bIns="0" rtlCol="0" anchor="t"/>
          <a:lstStyle/>
          <a:p>
            <a:pPr marL="0" indent="0" algn="l">
              <a:lnSpc>
                <a:spcPts val="2400"/>
              </a:lnSpc>
              <a:buNone/>
            </a:pPr>
            <a:r>
              <a:rPr lang="en-US" sz="1950" b="1" dirty="0">
                <a:solidFill>
                  <a:srgbClr val="4B4A4A"/>
                </a:solidFill>
                <a:latin typeface="Noto Serif SC Bold" pitchFamily="34" charset="0"/>
                <a:ea typeface="Noto Serif SC Bold" pitchFamily="34" charset="-122"/>
                <a:cs typeface="Noto Serif SC Bold" pitchFamily="34" charset="-120"/>
              </a:rPr>
              <a:t>Flat Management</a:t>
            </a:r>
            <a:endParaRPr lang="en-US" sz="1950" dirty="0"/>
          </a:p>
        </p:txBody>
      </p:sp>
      <p:sp>
        <p:nvSpPr>
          <p:cNvPr id="11" name="Text 9"/>
          <p:cNvSpPr/>
          <p:nvPr/>
        </p:nvSpPr>
        <p:spPr>
          <a:xfrm>
            <a:off x="9827181" y="3571399"/>
            <a:ext cx="3803333" cy="635079"/>
          </a:xfrm>
          <a:prstGeom prst="rect">
            <a:avLst/>
          </a:prstGeom>
          <a:noFill/>
          <a:ln/>
        </p:spPr>
        <p:txBody>
          <a:bodyPr wrap="square" lIns="0" tIns="0" rIns="0" bIns="0" rtlCol="0" anchor="t"/>
          <a:lstStyle/>
          <a:p>
            <a:pPr marL="0" indent="0" algn="l">
              <a:lnSpc>
                <a:spcPts val="2500"/>
              </a:lnSpc>
              <a:buNone/>
            </a:pPr>
            <a:r>
              <a:rPr lang="en-US" sz="1550" dirty="0">
                <a:solidFill>
                  <a:srgbClr val="4B4A4A"/>
                </a:solidFill>
                <a:latin typeface="Geist" pitchFamily="34" charset="0"/>
                <a:ea typeface="Geist" pitchFamily="34" charset="-122"/>
                <a:cs typeface="Geist" pitchFamily="34" charset="-120"/>
              </a:rPr>
              <a:t>Management is flat and people can communicate.</a:t>
            </a:r>
            <a:endParaRPr lang="en-US" sz="1550" dirty="0"/>
          </a:p>
        </p:txBody>
      </p:sp>
      <p:sp>
        <p:nvSpPr>
          <p:cNvPr id="12" name="Shape 10"/>
          <p:cNvSpPr/>
          <p:nvPr/>
        </p:nvSpPr>
        <p:spPr>
          <a:xfrm>
            <a:off x="793790" y="4610814"/>
            <a:ext cx="6422112" cy="1158716"/>
          </a:xfrm>
          <a:prstGeom prst="roundRect">
            <a:avLst>
              <a:gd name="adj" fmla="val 15416"/>
            </a:avLst>
          </a:prstGeom>
          <a:solidFill>
            <a:srgbClr val="D1EFE4"/>
          </a:solidFill>
          <a:ln w="7620">
            <a:solidFill>
              <a:srgbClr val="B7D5CA"/>
            </a:solidFill>
            <a:prstDash val="solid"/>
          </a:ln>
        </p:spPr>
        <p:txBody>
          <a:bodyPr/>
          <a:lstStyle/>
          <a:p>
            <a:endParaRPr lang="en-US"/>
          </a:p>
        </p:txBody>
      </p:sp>
      <p:sp>
        <p:nvSpPr>
          <p:cNvPr id="13" name="Text 11"/>
          <p:cNvSpPr/>
          <p:nvPr/>
        </p:nvSpPr>
        <p:spPr>
          <a:xfrm>
            <a:off x="999768" y="4816793"/>
            <a:ext cx="2480905" cy="310158"/>
          </a:xfrm>
          <a:prstGeom prst="rect">
            <a:avLst/>
          </a:prstGeom>
          <a:noFill/>
          <a:ln/>
        </p:spPr>
        <p:txBody>
          <a:bodyPr wrap="none" lIns="0" tIns="0" rIns="0" bIns="0" rtlCol="0" anchor="t"/>
          <a:lstStyle/>
          <a:p>
            <a:pPr marL="0" indent="0" algn="l">
              <a:lnSpc>
                <a:spcPts val="2400"/>
              </a:lnSpc>
              <a:buNone/>
            </a:pPr>
            <a:r>
              <a:rPr lang="en-US" sz="1950" b="1" dirty="0">
                <a:solidFill>
                  <a:srgbClr val="4B4A4A"/>
                </a:solidFill>
                <a:latin typeface="Noto Serif SC Bold" pitchFamily="34" charset="0"/>
                <a:ea typeface="Noto Serif SC Bold" pitchFamily="34" charset="-122"/>
                <a:cs typeface="Noto Serif SC Bold" pitchFamily="34" charset="-120"/>
              </a:rPr>
              <a:t>Training Gaps</a:t>
            </a:r>
            <a:endParaRPr lang="en-US" sz="1950" dirty="0"/>
          </a:p>
        </p:txBody>
      </p:sp>
      <p:sp>
        <p:nvSpPr>
          <p:cNvPr id="14" name="Text 12"/>
          <p:cNvSpPr/>
          <p:nvPr/>
        </p:nvSpPr>
        <p:spPr>
          <a:xfrm>
            <a:off x="999768" y="5246013"/>
            <a:ext cx="6010156" cy="317540"/>
          </a:xfrm>
          <a:prstGeom prst="rect">
            <a:avLst/>
          </a:prstGeom>
          <a:noFill/>
          <a:ln/>
        </p:spPr>
        <p:txBody>
          <a:bodyPr wrap="none" lIns="0" tIns="0" rIns="0" bIns="0" rtlCol="0" anchor="t"/>
          <a:lstStyle/>
          <a:p>
            <a:pPr marL="0" indent="0" algn="l">
              <a:lnSpc>
                <a:spcPts val="2500"/>
              </a:lnSpc>
              <a:buNone/>
            </a:pPr>
            <a:r>
              <a:rPr lang="en-US" sz="1550" dirty="0">
                <a:solidFill>
                  <a:srgbClr val="4B4A4A"/>
                </a:solidFill>
                <a:latin typeface="Geist" pitchFamily="34" charset="0"/>
                <a:ea typeface="Geist" pitchFamily="34" charset="-122"/>
                <a:cs typeface="Geist" pitchFamily="34" charset="-120"/>
              </a:rPr>
              <a:t>However, no official training or skill development exists.</a:t>
            </a:r>
            <a:endParaRPr lang="en-US" sz="1550" dirty="0"/>
          </a:p>
        </p:txBody>
      </p:sp>
      <p:sp>
        <p:nvSpPr>
          <p:cNvPr id="15" name="Shape 13"/>
          <p:cNvSpPr/>
          <p:nvPr/>
        </p:nvSpPr>
        <p:spPr>
          <a:xfrm>
            <a:off x="7414260" y="4610814"/>
            <a:ext cx="6422231" cy="1158716"/>
          </a:xfrm>
          <a:prstGeom prst="roundRect">
            <a:avLst>
              <a:gd name="adj" fmla="val 15416"/>
            </a:avLst>
          </a:prstGeom>
          <a:solidFill>
            <a:srgbClr val="D1EFE4"/>
          </a:solidFill>
          <a:ln w="7620">
            <a:solidFill>
              <a:srgbClr val="B7D5CA"/>
            </a:solidFill>
            <a:prstDash val="solid"/>
          </a:ln>
        </p:spPr>
        <p:txBody>
          <a:bodyPr/>
          <a:lstStyle/>
          <a:p>
            <a:endParaRPr lang="en-US"/>
          </a:p>
        </p:txBody>
      </p:sp>
      <p:sp>
        <p:nvSpPr>
          <p:cNvPr id="16" name="Text 14"/>
          <p:cNvSpPr/>
          <p:nvPr/>
        </p:nvSpPr>
        <p:spPr>
          <a:xfrm>
            <a:off x="7620238" y="4816793"/>
            <a:ext cx="2688669" cy="310158"/>
          </a:xfrm>
          <a:prstGeom prst="rect">
            <a:avLst/>
          </a:prstGeom>
          <a:noFill/>
          <a:ln/>
        </p:spPr>
        <p:txBody>
          <a:bodyPr wrap="none" lIns="0" tIns="0" rIns="0" bIns="0" rtlCol="0" anchor="t"/>
          <a:lstStyle/>
          <a:p>
            <a:pPr marL="0" indent="0" algn="l">
              <a:lnSpc>
                <a:spcPts val="2400"/>
              </a:lnSpc>
              <a:buNone/>
            </a:pPr>
            <a:r>
              <a:rPr lang="en-US" sz="1950" b="1" dirty="0">
                <a:solidFill>
                  <a:srgbClr val="4B4A4A"/>
                </a:solidFill>
                <a:latin typeface="Noto Serif SC Bold" pitchFamily="34" charset="0"/>
                <a:ea typeface="Noto Serif SC Bold" pitchFamily="34" charset="-122"/>
                <a:cs typeface="Noto Serif SC Bold" pitchFamily="34" charset="-120"/>
              </a:rPr>
              <a:t>Retention Challenges</a:t>
            </a:r>
            <a:endParaRPr lang="en-US" sz="1950" dirty="0"/>
          </a:p>
        </p:txBody>
      </p:sp>
      <p:sp>
        <p:nvSpPr>
          <p:cNvPr id="17" name="Text 15"/>
          <p:cNvSpPr/>
          <p:nvPr/>
        </p:nvSpPr>
        <p:spPr>
          <a:xfrm>
            <a:off x="7620238" y="5246013"/>
            <a:ext cx="6010275" cy="317540"/>
          </a:xfrm>
          <a:prstGeom prst="rect">
            <a:avLst/>
          </a:prstGeom>
          <a:noFill/>
          <a:ln/>
        </p:spPr>
        <p:txBody>
          <a:bodyPr wrap="none" lIns="0" tIns="0" rIns="0" bIns="0" rtlCol="0" anchor="t"/>
          <a:lstStyle/>
          <a:p>
            <a:pPr marL="0" indent="0" algn="l">
              <a:lnSpc>
                <a:spcPts val="2500"/>
              </a:lnSpc>
              <a:buNone/>
            </a:pPr>
            <a:r>
              <a:rPr lang="en-US" sz="1550" dirty="0">
                <a:solidFill>
                  <a:srgbClr val="4B4A4A"/>
                </a:solidFill>
                <a:latin typeface="Geist" pitchFamily="34" charset="0"/>
                <a:ea typeface="Geist" pitchFamily="34" charset="-122"/>
                <a:cs typeface="Geist" pitchFamily="34" charset="-120"/>
              </a:rPr>
              <a:t>It's tougher to retain and advance good people.</a:t>
            </a:r>
            <a:endParaRPr lang="en-US" sz="1550" dirty="0"/>
          </a:p>
        </p:txBody>
      </p:sp>
      <p:sp>
        <p:nvSpPr>
          <p:cNvPr id="18" name="Text 16"/>
          <p:cNvSpPr/>
          <p:nvPr/>
        </p:nvSpPr>
        <p:spPr>
          <a:xfrm>
            <a:off x="793790" y="5992773"/>
            <a:ext cx="13042821" cy="317540"/>
          </a:xfrm>
          <a:prstGeom prst="rect">
            <a:avLst/>
          </a:prstGeom>
          <a:noFill/>
          <a:ln/>
        </p:spPr>
        <p:txBody>
          <a:bodyPr wrap="none" lIns="0" tIns="0" rIns="0" bIns="0" rtlCol="0" anchor="t"/>
          <a:lstStyle/>
          <a:p>
            <a:pPr marL="0" indent="0" algn="l">
              <a:lnSpc>
                <a:spcPts val="2500"/>
              </a:lnSpc>
              <a:buNone/>
            </a:pPr>
            <a:r>
              <a:rPr lang="en-US" sz="1550" dirty="0">
                <a:solidFill>
                  <a:srgbClr val="4B4A4A"/>
                </a:solidFill>
                <a:latin typeface="Geist" pitchFamily="34" charset="0"/>
                <a:ea typeface="Geist" pitchFamily="34" charset="-122"/>
                <a:cs typeface="Geist" pitchFamily="34" charset="-120"/>
              </a:rPr>
              <a:t>Shields et al. (2021) provide a systematic HR development strategy to boost service quality and employee satisfaction.</a:t>
            </a:r>
            <a:endParaRPr lang="en-US" sz="155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793790" y="1053465"/>
            <a:ext cx="7145417" cy="620078"/>
          </a:xfrm>
          <a:prstGeom prst="rect">
            <a:avLst/>
          </a:prstGeom>
          <a:noFill/>
          <a:ln/>
        </p:spPr>
        <p:txBody>
          <a:bodyPr wrap="none" lIns="0" tIns="0" rIns="0" bIns="0" rtlCol="0" anchor="t"/>
          <a:lstStyle/>
          <a:p>
            <a:pPr marL="0" indent="0" algn="l">
              <a:lnSpc>
                <a:spcPts val="4850"/>
              </a:lnSpc>
              <a:buNone/>
            </a:pPr>
            <a:r>
              <a:rPr lang="en-US" sz="3900" b="1" dirty="0">
                <a:solidFill>
                  <a:srgbClr val="006747"/>
                </a:solidFill>
                <a:latin typeface="Noto Serif SC Bold" pitchFamily="34" charset="0"/>
                <a:ea typeface="Noto Serif SC Bold" pitchFamily="34" charset="-122"/>
                <a:cs typeface="Noto Serif SC Bold" pitchFamily="34" charset="-120"/>
              </a:rPr>
              <a:t>Market and External Factors</a:t>
            </a:r>
            <a:endParaRPr lang="en-US" sz="3900" dirty="0"/>
          </a:p>
        </p:txBody>
      </p:sp>
      <p:sp>
        <p:nvSpPr>
          <p:cNvPr id="3" name="Text 1"/>
          <p:cNvSpPr/>
          <p:nvPr/>
        </p:nvSpPr>
        <p:spPr>
          <a:xfrm>
            <a:off x="2198608" y="2604968"/>
            <a:ext cx="2536388" cy="310158"/>
          </a:xfrm>
          <a:prstGeom prst="rect">
            <a:avLst/>
          </a:prstGeom>
          <a:noFill/>
          <a:ln/>
        </p:spPr>
        <p:txBody>
          <a:bodyPr wrap="none" lIns="0" tIns="0" rIns="0" bIns="0" rtlCol="0" anchor="t"/>
          <a:lstStyle/>
          <a:p>
            <a:pPr marL="0" indent="0" algn="r">
              <a:lnSpc>
                <a:spcPts val="2400"/>
              </a:lnSpc>
              <a:buNone/>
            </a:pPr>
            <a:r>
              <a:rPr lang="en-US" sz="1950" b="1" dirty="0">
                <a:solidFill>
                  <a:srgbClr val="4B4A4A"/>
                </a:solidFill>
                <a:latin typeface="Noto Serif SC Bold" pitchFamily="34" charset="0"/>
                <a:ea typeface="Noto Serif SC Bold" pitchFamily="34" charset="-122"/>
                <a:cs typeface="Noto Serif SC Bold" pitchFamily="34" charset="-120"/>
              </a:rPr>
              <a:t>Eco-Friendly Dining</a:t>
            </a:r>
            <a:endParaRPr lang="en-US" sz="1950" dirty="0"/>
          </a:p>
        </p:txBody>
      </p:sp>
      <p:sp>
        <p:nvSpPr>
          <p:cNvPr id="4" name="Text 2"/>
          <p:cNvSpPr/>
          <p:nvPr/>
        </p:nvSpPr>
        <p:spPr>
          <a:xfrm>
            <a:off x="793790" y="3034189"/>
            <a:ext cx="3941207" cy="635079"/>
          </a:xfrm>
          <a:prstGeom prst="rect">
            <a:avLst/>
          </a:prstGeom>
          <a:noFill/>
          <a:ln/>
        </p:spPr>
        <p:txBody>
          <a:bodyPr wrap="square" lIns="0" tIns="0" rIns="0" bIns="0" rtlCol="0" anchor="t"/>
          <a:lstStyle/>
          <a:p>
            <a:pPr marL="0" indent="0" algn="r">
              <a:lnSpc>
                <a:spcPts val="2500"/>
              </a:lnSpc>
              <a:buNone/>
            </a:pPr>
            <a:r>
              <a:rPr lang="en-US" sz="1550" dirty="0">
                <a:solidFill>
                  <a:srgbClr val="4B4A4A"/>
                </a:solidFill>
                <a:latin typeface="Geist" pitchFamily="34" charset="0"/>
                <a:ea typeface="Geist" pitchFamily="34" charset="-122"/>
                <a:cs typeface="Geist" pitchFamily="34" charset="-120"/>
              </a:rPr>
              <a:t>Consumers desire more individualised and eco-friendly dining experiences.</a:t>
            </a:r>
            <a:endParaRPr lang="en-US" sz="1550" dirty="0"/>
          </a:p>
        </p:txBody>
      </p:sp>
      <p:pic>
        <p:nvPicPr>
          <p:cNvPr id="5" name="Image 0" descr="preencoded.png"/>
          <p:cNvPicPr>
            <a:picLocks noChangeAspect="1"/>
          </p:cNvPicPr>
          <p:nvPr/>
        </p:nvPicPr>
        <p:blipFill>
          <a:blip r:embed="rId3"/>
          <a:stretch>
            <a:fillRect/>
          </a:stretch>
        </p:blipFill>
        <p:spPr>
          <a:xfrm>
            <a:off x="5032653" y="2070378"/>
            <a:ext cx="4564975" cy="4564975"/>
          </a:xfrm>
          <a:prstGeom prst="rect">
            <a:avLst/>
          </a:prstGeom>
        </p:spPr>
      </p:pic>
      <p:pic>
        <p:nvPicPr>
          <p:cNvPr id="6" name="Image 1" descr="preencoded.png"/>
          <p:cNvPicPr>
            <a:picLocks noChangeAspect="1"/>
          </p:cNvPicPr>
          <p:nvPr/>
        </p:nvPicPr>
        <p:blipFill>
          <a:blip r:embed="rId4"/>
          <a:stretch>
            <a:fillRect/>
          </a:stretch>
        </p:blipFill>
        <p:spPr>
          <a:xfrm>
            <a:off x="6054626" y="3019842"/>
            <a:ext cx="296942" cy="371118"/>
          </a:xfrm>
          <a:prstGeom prst="rect">
            <a:avLst/>
          </a:prstGeom>
        </p:spPr>
      </p:pic>
      <p:sp>
        <p:nvSpPr>
          <p:cNvPr id="7" name="Text 3"/>
          <p:cNvSpPr/>
          <p:nvPr/>
        </p:nvSpPr>
        <p:spPr>
          <a:xfrm>
            <a:off x="9895284" y="2199799"/>
            <a:ext cx="3720346" cy="310158"/>
          </a:xfrm>
          <a:prstGeom prst="rect">
            <a:avLst/>
          </a:prstGeom>
          <a:noFill/>
          <a:ln/>
        </p:spPr>
        <p:txBody>
          <a:bodyPr wrap="none" lIns="0" tIns="0" rIns="0" bIns="0" rtlCol="0" anchor="t"/>
          <a:lstStyle/>
          <a:p>
            <a:pPr marL="0" indent="0" algn="l">
              <a:lnSpc>
                <a:spcPts val="2400"/>
              </a:lnSpc>
              <a:buNone/>
            </a:pPr>
            <a:r>
              <a:rPr lang="en-US" sz="1950" b="1" dirty="0">
                <a:solidFill>
                  <a:srgbClr val="4B4A4A"/>
                </a:solidFill>
                <a:latin typeface="Noto Serif SC Bold" pitchFamily="34" charset="0"/>
                <a:ea typeface="Noto Serif SC Bold" pitchFamily="34" charset="-122"/>
                <a:cs typeface="Noto Serif SC Bold" pitchFamily="34" charset="-120"/>
              </a:rPr>
              <a:t>Experience-Based Hospitality</a:t>
            </a:r>
            <a:endParaRPr lang="en-US" sz="1950" dirty="0"/>
          </a:p>
        </p:txBody>
      </p:sp>
      <p:sp>
        <p:nvSpPr>
          <p:cNvPr id="8" name="Text 4"/>
          <p:cNvSpPr/>
          <p:nvPr/>
        </p:nvSpPr>
        <p:spPr>
          <a:xfrm>
            <a:off x="9895284" y="2629019"/>
            <a:ext cx="3941326" cy="635079"/>
          </a:xfrm>
          <a:prstGeom prst="rect">
            <a:avLst/>
          </a:prstGeom>
          <a:noFill/>
          <a:ln/>
        </p:spPr>
        <p:txBody>
          <a:bodyPr wrap="square" lIns="0" tIns="0" rIns="0" bIns="0" rtlCol="0" anchor="t"/>
          <a:lstStyle/>
          <a:p>
            <a:pPr marL="0" indent="0" algn="l">
              <a:lnSpc>
                <a:spcPts val="2500"/>
              </a:lnSpc>
              <a:buNone/>
            </a:pPr>
            <a:r>
              <a:rPr lang="en-US" sz="1550" dirty="0">
                <a:solidFill>
                  <a:srgbClr val="4B4A4A"/>
                </a:solidFill>
                <a:latin typeface="Geist" pitchFamily="34" charset="0"/>
                <a:ea typeface="Geist" pitchFamily="34" charset="-122"/>
                <a:cs typeface="Geist" pitchFamily="34" charset="-120"/>
              </a:rPr>
              <a:t>Wild by Tart benefits from experience-based hospitality.</a:t>
            </a:r>
            <a:endParaRPr lang="en-US" sz="1550" dirty="0"/>
          </a:p>
        </p:txBody>
      </p:sp>
      <p:pic>
        <p:nvPicPr>
          <p:cNvPr id="9" name="Image 2" descr="preencoded.png"/>
          <p:cNvPicPr>
            <a:picLocks noChangeAspect="1"/>
          </p:cNvPicPr>
          <p:nvPr/>
        </p:nvPicPr>
        <p:blipFill>
          <a:blip r:embed="rId5"/>
          <a:stretch>
            <a:fillRect/>
          </a:stretch>
        </p:blipFill>
        <p:spPr>
          <a:xfrm>
            <a:off x="5032653" y="2070378"/>
            <a:ext cx="4564975" cy="4564975"/>
          </a:xfrm>
          <a:prstGeom prst="rect">
            <a:avLst/>
          </a:prstGeom>
        </p:spPr>
      </p:pic>
      <p:pic>
        <p:nvPicPr>
          <p:cNvPr id="10" name="Image 3" descr="preencoded.png"/>
          <p:cNvPicPr>
            <a:picLocks noChangeAspect="1"/>
          </p:cNvPicPr>
          <p:nvPr/>
        </p:nvPicPr>
        <p:blipFill>
          <a:blip r:embed="rId6"/>
          <a:stretch>
            <a:fillRect/>
          </a:stretch>
        </p:blipFill>
        <p:spPr>
          <a:xfrm>
            <a:off x="7914144" y="2755166"/>
            <a:ext cx="296942" cy="371118"/>
          </a:xfrm>
          <a:prstGeom prst="rect">
            <a:avLst/>
          </a:prstGeom>
        </p:spPr>
      </p:pic>
      <p:sp>
        <p:nvSpPr>
          <p:cNvPr id="11" name="Text 5"/>
          <p:cNvSpPr/>
          <p:nvPr/>
        </p:nvSpPr>
        <p:spPr>
          <a:xfrm>
            <a:off x="9994463" y="3820597"/>
            <a:ext cx="2480905" cy="310158"/>
          </a:xfrm>
          <a:prstGeom prst="rect">
            <a:avLst/>
          </a:prstGeom>
          <a:noFill/>
          <a:ln/>
        </p:spPr>
        <p:txBody>
          <a:bodyPr wrap="none" lIns="0" tIns="0" rIns="0" bIns="0" rtlCol="0" anchor="t"/>
          <a:lstStyle/>
          <a:p>
            <a:pPr marL="0" indent="0" algn="l">
              <a:lnSpc>
                <a:spcPts val="2400"/>
              </a:lnSpc>
              <a:buNone/>
            </a:pPr>
            <a:r>
              <a:rPr lang="en-US" sz="1950" b="1" dirty="0">
                <a:solidFill>
                  <a:srgbClr val="4B4A4A"/>
                </a:solidFill>
                <a:latin typeface="Noto Serif SC Bold" pitchFamily="34" charset="0"/>
                <a:ea typeface="Noto Serif SC Bold" pitchFamily="34" charset="-122"/>
                <a:cs typeface="Noto Serif SC Bold" pitchFamily="34" charset="-120"/>
              </a:rPr>
              <a:t>Competitive Sector</a:t>
            </a:r>
            <a:endParaRPr lang="en-US" sz="1950" dirty="0"/>
          </a:p>
        </p:txBody>
      </p:sp>
      <p:sp>
        <p:nvSpPr>
          <p:cNvPr id="12" name="Text 6"/>
          <p:cNvSpPr/>
          <p:nvPr/>
        </p:nvSpPr>
        <p:spPr>
          <a:xfrm>
            <a:off x="9994463" y="4249817"/>
            <a:ext cx="3842147" cy="635079"/>
          </a:xfrm>
          <a:prstGeom prst="rect">
            <a:avLst/>
          </a:prstGeom>
          <a:noFill/>
          <a:ln/>
        </p:spPr>
        <p:txBody>
          <a:bodyPr wrap="square" lIns="0" tIns="0" rIns="0" bIns="0" rtlCol="0" anchor="t"/>
          <a:lstStyle/>
          <a:p>
            <a:pPr marL="0" indent="0" algn="l">
              <a:lnSpc>
                <a:spcPts val="2500"/>
              </a:lnSpc>
              <a:buNone/>
            </a:pPr>
            <a:r>
              <a:rPr lang="en-US" sz="1550" dirty="0">
                <a:solidFill>
                  <a:srgbClr val="4B4A4A"/>
                </a:solidFill>
                <a:latin typeface="Geist" pitchFamily="34" charset="0"/>
                <a:ea typeface="Geist" pitchFamily="34" charset="-122"/>
                <a:cs typeface="Geist" pitchFamily="34" charset="-120"/>
              </a:rPr>
              <a:t>The high-end casual dining sector is competitive.</a:t>
            </a:r>
            <a:endParaRPr lang="en-US" sz="1550" dirty="0"/>
          </a:p>
        </p:txBody>
      </p:sp>
      <p:pic>
        <p:nvPicPr>
          <p:cNvPr id="13" name="Image 4" descr="preencoded.png"/>
          <p:cNvPicPr>
            <a:picLocks noChangeAspect="1"/>
          </p:cNvPicPr>
          <p:nvPr/>
        </p:nvPicPr>
        <p:blipFill>
          <a:blip r:embed="rId7"/>
          <a:stretch>
            <a:fillRect/>
          </a:stretch>
        </p:blipFill>
        <p:spPr>
          <a:xfrm>
            <a:off x="5032653" y="2070378"/>
            <a:ext cx="4564975" cy="4564975"/>
          </a:xfrm>
          <a:prstGeom prst="rect">
            <a:avLst/>
          </a:prstGeom>
        </p:spPr>
      </p:pic>
      <p:pic>
        <p:nvPicPr>
          <p:cNvPr id="14" name="Image 5" descr="preencoded.png"/>
          <p:cNvPicPr>
            <a:picLocks noChangeAspect="1"/>
          </p:cNvPicPr>
          <p:nvPr/>
        </p:nvPicPr>
        <p:blipFill>
          <a:blip r:embed="rId8"/>
          <a:stretch>
            <a:fillRect/>
          </a:stretch>
        </p:blipFill>
        <p:spPr>
          <a:xfrm>
            <a:off x="8740557" y="4441924"/>
            <a:ext cx="296942" cy="371118"/>
          </a:xfrm>
          <a:prstGeom prst="rect">
            <a:avLst/>
          </a:prstGeom>
        </p:spPr>
      </p:pic>
      <p:sp>
        <p:nvSpPr>
          <p:cNvPr id="15" name="Text 7"/>
          <p:cNvSpPr/>
          <p:nvPr/>
        </p:nvSpPr>
        <p:spPr>
          <a:xfrm>
            <a:off x="9895284" y="5441513"/>
            <a:ext cx="2833807" cy="310158"/>
          </a:xfrm>
          <a:prstGeom prst="rect">
            <a:avLst/>
          </a:prstGeom>
          <a:noFill/>
          <a:ln/>
        </p:spPr>
        <p:txBody>
          <a:bodyPr wrap="none" lIns="0" tIns="0" rIns="0" bIns="0" rtlCol="0" anchor="t"/>
          <a:lstStyle/>
          <a:p>
            <a:pPr marL="0" indent="0" algn="l">
              <a:lnSpc>
                <a:spcPts val="2400"/>
              </a:lnSpc>
              <a:buNone/>
            </a:pPr>
            <a:r>
              <a:rPr lang="en-US" sz="1950" b="1" dirty="0">
                <a:solidFill>
                  <a:srgbClr val="4B4A4A"/>
                </a:solidFill>
                <a:latin typeface="Noto Serif SC Bold" pitchFamily="34" charset="0"/>
                <a:ea typeface="Noto Serif SC Bold" pitchFamily="34" charset="-122"/>
                <a:cs typeface="Noto Serif SC Bold" pitchFamily="34" charset="-120"/>
              </a:rPr>
              <a:t>Economic Uncertainty</a:t>
            </a:r>
            <a:endParaRPr lang="en-US" sz="1950" dirty="0"/>
          </a:p>
        </p:txBody>
      </p:sp>
      <p:sp>
        <p:nvSpPr>
          <p:cNvPr id="16" name="Text 8"/>
          <p:cNvSpPr/>
          <p:nvPr/>
        </p:nvSpPr>
        <p:spPr>
          <a:xfrm>
            <a:off x="9895284" y="5870734"/>
            <a:ext cx="3941326" cy="635079"/>
          </a:xfrm>
          <a:prstGeom prst="rect">
            <a:avLst/>
          </a:prstGeom>
          <a:noFill/>
          <a:ln/>
        </p:spPr>
        <p:txBody>
          <a:bodyPr wrap="square" lIns="0" tIns="0" rIns="0" bIns="0" rtlCol="0" anchor="t"/>
          <a:lstStyle/>
          <a:p>
            <a:pPr marL="0" indent="0" algn="l">
              <a:lnSpc>
                <a:spcPts val="2500"/>
              </a:lnSpc>
              <a:buNone/>
            </a:pPr>
            <a:r>
              <a:rPr lang="en-US" sz="1550" dirty="0">
                <a:solidFill>
                  <a:srgbClr val="4B4A4A"/>
                </a:solidFill>
                <a:latin typeface="Geist" pitchFamily="34" charset="0"/>
                <a:ea typeface="Geist" pitchFamily="34" charset="-122"/>
                <a:cs typeface="Geist" pitchFamily="34" charset="-120"/>
              </a:rPr>
              <a:t>People spend without having to due to economic uncertainty.</a:t>
            </a:r>
            <a:endParaRPr lang="en-US" sz="1550" dirty="0"/>
          </a:p>
        </p:txBody>
      </p:sp>
      <p:pic>
        <p:nvPicPr>
          <p:cNvPr id="17" name="Image 6" descr="preencoded.png"/>
          <p:cNvPicPr>
            <a:picLocks noChangeAspect="1"/>
          </p:cNvPicPr>
          <p:nvPr/>
        </p:nvPicPr>
        <p:blipFill>
          <a:blip r:embed="rId9"/>
          <a:stretch>
            <a:fillRect/>
          </a:stretch>
        </p:blipFill>
        <p:spPr>
          <a:xfrm>
            <a:off x="5032653" y="2070378"/>
            <a:ext cx="4564975" cy="4564975"/>
          </a:xfrm>
          <a:prstGeom prst="rect">
            <a:avLst/>
          </a:prstGeom>
        </p:spPr>
      </p:pic>
      <p:pic>
        <p:nvPicPr>
          <p:cNvPr id="18" name="Image 7" descr="preencoded.png"/>
          <p:cNvPicPr>
            <a:picLocks noChangeAspect="1"/>
          </p:cNvPicPr>
          <p:nvPr/>
        </p:nvPicPr>
        <p:blipFill>
          <a:blip r:embed="rId10"/>
          <a:stretch>
            <a:fillRect/>
          </a:stretch>
        </p:blipFill>
        <p:spPr>
          <a:xfrm>
            <a:off x="7391698" y="5748992"/>
            <a:ext cx="296942" cy="371118"/>
          </a:xfrm>
          <a:prstGeom prst="rect">
            <a:avLst/>
          </a:prstGeom>
        </p:spPr>
      </p:pic>
      <p:sp>
        <p:nvSpPr>
          <p:cNvPr id="19" name="Text 9"/>
          <p:cNvSpPr/>
          <p:nvPr/>
        </p:nvSpPr>
        <p:spPr>
          <a:xfrm>
            <a:off x="2254091" y="5036225"/>
            <a:ext cx="2480905" cy="310158"/>
          </a:xfrm>
          <a:prstGeom prst="rect">
            <a:avLst/>
          </a:prstGeom>
          <a:noFill/>
          <a:ln/>
        </p:spPr>
        <p:txBody>
          <a:bodyPr wrap="none" lIns="0" tIns="0" rIns="0" bIns="0" rtlCol="0" anchor="t"/>
          <a:lstStyle/>
          <a:p>
            <a:pPr marL="0" indent="0" algn="r">
              <a:lnSpc>
                <a:spcPts val="2400"/>
              </a:lnSpc>
              <a:buNone/>
            </a:pPr>
            <a:r>
              <a:rPr lang="en-US" sz="1950" b="1" dirty="0">
                <a:solidFill>
                  <a:srgbClr val="4B4A4A"/>
                </a:solidFill>
                <a:latin typeface="Noto Serif SC Bold" pitchFamily="34" charset="0"/>
                <a:ea typeface="Noto Serif SC Bold" pitchFamily="34" charset="-122"/>
                <a:cs typeface="Noto Serif SC Bold" pitchFamily="34" charset="-120"/>
              </a:rPr>
              <a:t>Digital Adaptation</a:t>
            </a:r>
            <a:endParaRPr lang="en-US" sz="1950" dirty="0"/>
          </a:p>
        </p:txBody>
      </p:sp>
      <p:sp>
        <p:nvSpPr>
          <p:cNvPr id="20" name="Text 10"/>
          <p:cNvSpPr/>
          <p:nvPr/>
        </p:nvSpPr>
        <p:spPr>
          <a:xfrm>
            <a:off x="793790" y="5465445"/>
            <a:ext cx="3941207" cy="635079"/>
          </a:xfrm>
          <a:prstGeom prst="rect">
            <a:avLst/>
          </a:prstGeom>
          <a:noFill/>
          <a:ln/>
        </p:spPr>
        <p:txBody>
          <a:bodyPr wrap="square" lIns="0" tIns="0" rIns="0" bIns="0" rtlCol="0" anchor="t"/>
          <a:lstStyle/>
          <a:p>
            <a:pPr marL="0" indent="0" algn="r">
              <a:lnSpc>
                <a:spcPts val="2500"/>
              </a:lnSpc>
              <a:buNone/>
            </a:pPr>
            <a:r>
              <a:rPr lang="en-US" sz="1550" dirty="0">
                <a:solidFill>
                  <a:srgbClr val="4B4A4A"/>
                </a:solidFill>
                <a:latin typeface="Geist" pitchFamily="34" charset="0"/>
                <a:ea typeface="Geist" pitchFamily="34" charset="-122"/>
                <a:cs typeface="Geist" pitchFamily="34" charset="-120"/>
              </a:rPr>
              <a:t>Competitors have mastered digital and remote services swiftly.</a:t>
            </a:r>
            <a:endParaRPr lang="en-US" sz="1550" dirty="0"/>
          </a:p>
        </p:txBody>
      </p:sp>
      <p:pic>
        <p:nvPicPr>
          <p:cNvPr id="21" name="Image 8" descr="preencoded.png"/>
          <p:cNvPicPr>
            <a:picLocks noChangeAspect="1"/>
          </p:cNvPicPr>
          <p:nvPr/>
        </p:nvPicPr>
        <p:blipFill>
          <a:blip r:embed="rId11"/>
          <a:stretch>
            <a:fillRect/>
          </a:stretch>
        </p:blipFill>
        <p:spPr>
          <a:xfrm>
            <a:off x="5032653" y="2070378"/>
            <a:ext cx="4564975" cy="4564975"/>
          </a:xfrm>
          <a:prstGeom prst="rect">
            <a:avLst/>
          </a:prstGeom>
        </p:spPr>
      </p:pic>
      <p:pic>
        <p:nvPicPr>
          <p:cNvPr id="22" name="Image 9" descr="preencoded.png"/>
          <p:cNvPicPr>
            <a:picLocks noChangeAspect="1"/>
          </p:cNvPicPr>
          <p:nvPr/>
        </p:nvPicPr>
        <p:blipFill>
          <a:blip r:embed="rId12"/>
          <a:stretch>
            <a:fillRect/>
          </a:stretch>
        </p:blipFill>
        <p:spPr>
          <a:xfrm>
            <a:off x="5731728" y="4870192"/>
            <a:ext cx="296942" cy="371118"/>
          </a:xfrm>
          <a:prstGeom prst="rect">
            <a:avLst/>
          </a:prstGeom>
        </p:spPr>
      </p:pic>
      <p:sp>
        <p:nvSpPr>
          <p:cNvPr id="23" name="Text 11"/>
          <p:cNvSpPr/>
          <p:nvPr/>
        </p:nvSpPr>
        <p:spPr>
          <a:xfrm>
            <a:off x="793790" y="6858595"/>
            <a:ext cx="13042821" cy="317540"/>
          </a:xfrm>
          <a:prstGeom prst="rect">
            <a:avLst/>
          </a:prstGeom>
          <a:noFill/>
          <a:ln/>
        </p:spPr>
        <p:txBody>
          <a:bodyPr wrap="none" lIns="0" tIns="0" rIns="0" bIns="0" rtlCol="0" anchor="t"/>
          <a:lstStyle/>
          <a:p>
            <a:pPr marL="0" indent="0" algn="l">
              <a:lnSpc>
                <a:spcPts val="2500"/>
              </a:lnSpc>
              <a:buNone/>
            </a:pPr>
            <a:r>
              <a:rPr lang="en-US" sz="1550" dirty="0">
                <a:solidFill>
                  <a:srgbClr val="4B4A4A"/>
                </a:solidFill>
                <a:latin typeface="Geist" pitchFamily="34" charset="0"/>
                <a:ea typeface="Geist" pitchFamily="34" charset="-122"/>
                <a:cs typeface="Geist" pitchFamily="34" charset="-120"/>
              </a:rPr>
              <a:t>Wild by Tart must adapt to stay relevant (Stone &amp; Parnell, 202�).</a:t>
            </a:r>
            <a:endParaRPr lang="en-US" sz="15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793790" y="741402"/>
            <a:ext cx="10321171" cy="620078"/>
          </a:xfrm>
          <a:prstGeom prst="rect">
            <a:avLst/>
          </a:prstGeom>
          <a:noFill/>
          <a:ln/>
        </p:spPr>
        <p:txBody>
          <a:bodyPr wrap="none" lIns="0" tIns="0" rIns="0" bIns="0" rtlCol="0" anchor="t"/>
          <a:lstStyle/>
          <a:p>
            <a:pPr marL="0" indent="0" algn="l">
              <a:lnSpc>
                <a:spcPts val="4850"/>
              </a:lnSpc>
              <a:buNone/>
            </a:pPr>
            <a:r>
              <a:rPr lang="en-US" sz="3900" b="1" dirty="0">
                <a:solidFill>
                  <a:srgbClr val="006747"/>
                </a:solidFill>
                <a:latin typeface="Noto Serif SC Bold" pitchFamily="34" charset="0"/>
                <a:ea typeface="Noto Serif SC Bold" pitchFamily="34" charset="-122"/>
                <a:cs typeface="Noto Serif SC Bold" pitchFamily="34" charset="-120"/>
              </a:rPr>
              <a:t>Digital Innovation and Outside Influence</a:t>
            </a:r>
            <a:endParaRPr lang="en-US" sz="3900" dirty="0"/>
          </a:p>
        </p:txBody>
      </p:sp>
      <p:sp>
        <p:nvSpPr>
          <p:cNvPr id="3" name="Shape 1"/>
          <p:cNvSpPr/>
          <p:nvPr/>
        </p:nvSpPr>
        <p:spPr>
          <a:xfrm>
            <a:off x="793790" y="1758315"/>
            <a:ext cx="1630323" cy="1143476"/>
          </a:xfrm>
          <a:prstGeom prst="roundRect">
            <a:avLst>
              <a:gd name="adj" fmla="val 15621"/>
            </a:avLst>
          </a:prstGeom>
          <a:solidFill>
            <a:srgbClr val="D1EFE4"/>
          </a:solidFill>
          <a:ln w="7620">
            <a:solidFill>
              <a:srgbClr val="B7D5CA"/>
            </a:solidFill>
            <a:prstDash val="solid"/>
          </a:ln>
        </p:spPr>
        <p:txBody>
          <a:bodyPr/>
          <a:lstStyle/>
          <a:p>
            <a:endParaRPr lang="en-US"/>
          </a:p>
        </p:txBody>
      </p:sp>
      <p:pic>
        <p:nvPicPr>
          <p:cNvPr id="4" name="Image 0" descr="preencoded.png"/>
          <p:cNvPicPr>
            <a:picLocks noChangeAspect="1"/>
          </p:cNvPicPr>
          <p:nvPr/>
        </p:nvPicPr>
        <p:blipFill>
          <a:blip r:embed="rId3"/>
          <a:stretch>
            <a:fillRect/>
          </a:stretch>
        </p:blipFill>
        <p:spPr>
          <a:xfrm>
            <a:off x="1469350" y="2155627"/>
            <a:ext cx="279083" cy="348853"/>
          </a:xfrm>
          <a:prstGeom prst="rect">
            <a:avLst/>
          </a:prstGeom>
        </p:spPr>
      </p:pic>
      <p:sp>
        <p:nvSpPr>
          <p:cNvPr id="5" name="Text 2"/>
          <p:cNvSpPr/>
          <p:nvPr/>
        </p:nvSpPr>
        <p:spPr>
          <a:xfrm>
            <a:off x="2622471" y="1956673"/>
            <a:ext cx="2600206" cy="310158"/>
          </a:xfrm>
          <a:prstGeom prst="rect">
            <a:avLst/>
          </a:prstGeom>
          <a:noFill/>
          <a:ln/>
        </p:spPr>
        <p:txBody>
          <a:bodyPr wrap="none" lIns="0" tIns="0" rIns="0" bIns="0" rtlCol="0" anchor="t"/>
          <a:lstStyle/>
          <a:p>
            <a:pPr marL="0" indent="0" algn="l">
              <a:lnSpc>
                <a:spcPts val="2400"/>
              </a:lnSpc>
              <a:buNone/>
            </a:pPr>
            <a:r>
              <a:rPr lang="en-US" sz="1950" b="1" dirty="0">
                <a:solidFill>
                  <a:srgbClr val="4B4A4A"/>
                </a:solidFill>
                <a:latin typeface="Noto Serif SC Bold" pitchFamily="34" charset="0"/>
                <a:ea typeface="Noto Serif SC Bold" pitchFamily="34" charset="-122"/>
                <a:cs typeface="Noto Serif SC Bold" pitchFamily="34" charset="-120"/>
              </a:rPr>
              <a:t>E-commerce Growth</a:t>
            </a:r>
            <a:endParaRPr lang="en-US" sz="1950" dirty="0"/>
          </a:p>
        </p:txBody>
      </p:sp>
      <p:sp>
        <p:nvSpPr>
          <p:cNvPr id="6" name="Text 3"/>
          <p:cNvSpPr/>
          <p:nvPr/>
        </p:nvSpPr>
        <p:spPr>
          <a:xfrm>
            <a:off x="2622471" y="2385893"/>
            <a:ext cx="5538192" cy="317540"/>
          </a:xfrm>
          <a:prstGeom prst="rect">
            <a:avLst/>
          </a:prstGeom>
          <a:noFill/>
          <a:ln/>
        </p:spPr>
        <p:txBody>
          <a:bodyPr wrap="none" lIns="0" tIns="0" rIns="0" bIns="0" rtlCol="0" anchor="t"/>
          <a:lstStyle/>
          <a:p>
            <a:pPr marL="0" indent="0" algn="l">
              <a:lnSpc>
                <a:spcPts val="2500"/>
              </a:lnSpc>
              <a:buNone/>
            </a:pPr>
            <a:r>
              <a:rPr lang="en-US" sz="1550" dirty="0">
                <a:solidFill>
                  <a:srgbClr val="4B4A4A"/>
                </a:solidFill>
                <a:latin typeface="Geist" pitchFamily="34" charset="0"/>
                <a:ea typeface="Geist" pitchFamily="34" charset="-122"/>
                <a:cs typeface="Geist" pitchFamily="34" charset="-120"/>
              </a:rPr>
              <a:t>Company growth requires e-commerce and digital marketing.</a:t>
            </a:r>
            <a:endParaRPr lang="en-US" sz="1550" dirty="0"/>
          </a:p>
        </p:txBody>
      </p:sp>
      <p:sp>
        <p:nvSpPr>
          <p:cNvPr id="7" name="Shape 4"/>
          <p:cNvSpPr/>
          <p:nvPr/>
        </p:nvSpPr>
        <p:spPr>
          <a:xfrm>
            <a:off x="2523292" y="2892266"/>
            <a:ext cx="11214140" cy="11430"/>
          </a:xfrm>
          <a:prstGeom prst="roundRect">
            <a:avLst>
              <a:gd name="adj" fmla="val 1562792"/>
            </a:avLst>
          </a:prstGeom>
          <a:solidFill>
            <a:srgbClr val="B7D5CA"/>
          </a:solidFill>
          <a:ln/>
        </p:spPr>
        <p:txBody>
          <a:bodyPr/>
          <a:lstStyle/>
          <a:p>
            <a:endParaRPr lang="en-US"/>
          </a:p>
        </p:txBody>
      </p:sp>
      <p:sp>
        <p:nvSpPr>
          <p:cNvPr id="8" name="Shape 5"/>
          <p:cNvSpPr/>
          <p:nvPr/>
        </p:nvSpPr>
        <p:spPr>
          <a:xfrm>
            <a:off x="793790" y="3000970"/>
            <a:ext cx="3260646" cy="1143476"/>
          </a:xfrm>
          <a:prstGeom prst="roundRect">
            <a:avLst>
              <a:gd name="adj" fmla="val 15621"/>
            </a:avLst>
          </a:prstGeom>
          <a:solidFill>
            <a:srgbClr val="D1EFE4"/>
          </a:solidFill>
          <a:ln w="7620">
            <a:solidFill>
              <a:srgbClr val="B7D5CA"/>
            </a:solidFill>
            <a:prstDash val="solid"/>
          </a:ln>
        </p:spPr>
        <p:txBody>
          <a:bodyPr/>
          <a:lstStyle/>
          <a:p>
            <a:endParaRPr lang="en-US"/>
          </a:p>
        </p:txBody>
      </p:sp>
      <p:pic>
        <p:nvPicPr>
          <p:cNvPr id="9" name="Image 1" descr="preencoded.png"/>
          <p:cNvPicPr>
            <a:picLocks noChangeAspect="1"/>
          </p:cNvPicPr>
          <p:nvPr/>
        </p:nvPicPr>
        <p:blipFill>
          <a:blip r:embed="rId4"/>
          <a:stretch>
            <a:fillRect/>
          </a:stretch>
        </p:blipFill>
        <p:spPr>
          <a:xfrm>
            <a:off x="2284571" y="3398282"/>
            <a:ext cx="279083" cy="348853"/>
          </a:xfrm>
          <a:prstGeom prst="rect">
            <a:avLst/>
          </a:prstGeom>
        </p:spPr>
      </p:pic>
      <p:sp>
        <p:nvSpPr>
          <p:cNvPr id="10" name="Text 6"/>
          <p:cNvSpPr/>
          <p:nvPr/>
        </p:nvSpPr>
        <p:spPr>
          <a:xfrm>
            <a:off x="4252793" y="3199328"/>
            <a:ext cx="3103126" cy="310158"/>
          </a:xfrm>
          <a:prstGeom prst="rect">
            <a:avLst/>
          </a:prstGeom>
          <a:noFill/>
          <a:ln/>
        </p:spPr>
        <p:txBody>
          <a:bodyPr wrap="none" lIns="0" tIns="0" rIns="0" bIns="0" rtlCol="0" anchor="t"/>
          <a:lstStyle/>
          <a:p>
            <a:pPr marL="0" indent="0" algn="l">
              <a:lnSpc>
                <a:spcPts val="2400"/>
              </a:lnSpc>
              <a:buNone/>
            </a:pPr>
            <a:r>
              <a:rPr lang="en-US" sz="1950" b="1" dirty="0">
                <a:solidFill>
                  <a:srgbClr val="4B4A4A"/>
                </a:solidFill>
                <a:latin typeface="Noto Serif SC Bold" pitchFamily="34" charset="0"/>
                <a:ea typeface="Noto Serif SC Bold" pitchFamily="34" charset="-122"/>
                <a:cs typeface="Noto Serif SC Bold" pitchFamily="34" charset="-120"/>
              </a:rPr>
              <a:t>Limited Online Presence</a:t>
            </a:r>
            <a:endParaRPr lang="en-US" sz="1950" dirty="0"/>
          </a:p>
        </p:txBody>
      </p:sp>
      <p:sp>
        <p:nvSpPr>
          <p:cNvPr id="11" name="Text 7"/>
          <p:cNvSpPr/>
          <p:nvPr/>
        </p:nvSpPr>
        <p:spPr>
          <a:xfrm>
            <a:off x="4252793" y="3628549"/>
            <a:ext cx="4081463" cy="317540"/>
          </a:xfrm>
          <a:prstGeom prst="rect">
            <a:avLst/>
          </a:prstGeom>
          <a:noFill/>
          <a:ln/>
        </p:spPr>
        <p:txBody>
          <a:bodyPr wrap="none" lIns="0" tIns="0" rIns="0" bIns="0" rtlCol="0" anchor="t"/>
          <a:lstStyle/>
          <a:p>
            <a:pPr marL="0" indent="0" algn="l">
              <a:lnSpc>
                <a:spcPts val="2500"/>
              </a:lnSpc>
              <a:buNone/>
            </a:pPr>
            <a:r>
              <a:rPr lang="en-US" sz="1550" dirty="0">
                <a:solidFill>
                  <a:srgbClr val="4B4A4A"/>
                </a:solidFill>
                <a:latin typeface="Geist" pitchFamily="34" charset="0"/>
                <a:ea typeface="Geist" pitchFamily="34" charset="-122"/>
                <a:cs typeface="Geist" pitchFamily="34" charset="-120"/>
              </a:rPr>
              <a:t>Wild by Tart has few online shopping options.</a:t>
            </a:r>
            <a:endParaRPr lang="en-US" sz="1550" dirty="0"/>
          </a:p>
        </p:txBody>
      </p:sp>
      <p:sp>
        <p:nvSpPr>
          <p:cNvPr id="12" name="Shape 8"/>
          <p:cNvSpPr/>
          <p:nvPr/>
        </p:nvSpPr>
        <p:spPr>
          <a:xfrm>
            <a:off x="4153614" y="4134922"/>
            <a:ext cx="9583817" cy="11430"/>
          </a:xfrm>
          <a:prstGeom prst="roundRect">
            <a:avLst>
              <a:gd name="adj" fmla="val 1562792"/>
            </a:avLst>
          </a:prstGeom>
          <a:solidFill>
            <a:srgbClr val="B7D5CA"/>
          </a:solidFill>
          <a:ln/>
        </p:spPr>
        <p:txBody>
          <a:bodyPr/>
          <a:lstStyle/>
          <a:p>
            <a:endParaRPr lang="en-US"/>
          </a:p>
        </p:txBody>
      </p:sp>
      <p:sp>
        <p:nvSpPr>
          <p:cNvPr id="13" name="Shape 9"/>
          <p:cNvSpPr/>
          <p:nvPr/>
        </p:nvSpPr>
        <p:spPr>
          <a:xfrm>
            <a:off x="793790" y="4243626"/>
            <a:ext cx="4890968" cy="1143476"/>
          </a:xfrm>
          <a:prstGeom prst="roundRect">
            <a:avLst>
              <a:gd name="adj" fmla="val 15621"/>
            </a:avLst>
          </a:prstGeom>
          <a:solidFill>
            <a:srgbClr val="D1EFE4"/>
          </a:solidFill>
          <a:ln w="7620">
            <a:solidFill>
              <a:srgbClr val="B7D5CA"/>
            </a:solidFill>
            <a:prstDash val="solid"/>
          </a:ln>
        </p:spPr>
        <p:txBody>
          <a:bodyPr/>
          <a:lstStyle/>
          <a:p>
            <a:endParaRPr lang="en-US"/>
          </a:p>
        </p:txBody>
      </p:sp>
      <p:pic>
        <p:nvPicPr>
          <p:cNvPr id="14" name="Image 2" descr="preencoded.png"/>
          <p:cNvPicPr>
            <a:picLocks noChangeAspect="1"/>
          </p:cNvPicPr>
          <p:nvPr/>
        </p:nvPicPr>
        <p:blipFill>
          <a:blip r:embed="rId5"/>
          <a:stretch>
            <a:fillRect/>
          </a:stretch>
        </p:blipFill>
        <p:spPr>
          <a:xfrm>
            <a:off x="3099673" y="4640937"/>
            <a:ext cx="279083" cy="348853"/>
          </a:xfrm>
          <a:prstGeom prst="rect">
            <a:avLst/>
          </a:prstGeom>
        </p:spPr>
      </p:pic>
      <p:sp>
        <p:nvSpPr>
          <p:cNvPr id="15" name="Text 10"/>
          <p:cNvSpPr/>
          <p:nvPr/>
        </p:nvSpPr>
        <p:spPr>
          <a:xfrm>
            <a:off x="5883116" y="4441984"/>
            <a:ext cx="2705100" cy="310158"/>
          </a:xfrm>
          <a:prstGeom prst="rect">
            <a:avLst/>
          </a:prstGeom>
          <a:noFill/>
          <a:ln/>
        </p:spPr>
        <p:txBody>
          <a:bodyPr wrap="none" lIns="0" tIns="0" rIns="0" bIns="0" rtlCol="0" anchor="t"/>
          <a:lstStyle/>
          <a:p>
            <a:pPr marL="0" indent="0" algn="l">
              <a:lnSpc>
                <a:spcPts val="2400"/>
              </a:lnSpc>
              <a:buNone/>
            </a:pPr>
            <a:r>
              <a:rPr lang="en-US" sz="1950" b="1" dirty="0">
                <a:solidFill>
                  <a:srgbClr val="4B4A4A"/>
                </a:solidFill>
                <a:latin typeface="Noto Serif SC Bold" pitchFamily="34" charset="0"/>
                <a:ea typeface="Noto Serif SC Bold" pitchFamily="34" charset="-122"/>
                <a:cs typeface="Noto Serif SC Bold" pitchFamily="34" charset="-120"/>
              </a:rPr>
              <a:t>Social Media Strategy</a:t>
            </a:r>
            <a:endParaRPr lang="en-US" sz="1950" dirty="0"/>
          </a:p>
        </p:txBody>
      </p:sp>
      <p:sp>
        <p:nvSpPr>
          <p:cNvPr id="16" name="Text 11"/>
          <p:cNvSpPr/>
          <p:nvPr/>
        </p:nvSpPr>
        <p:spPr>
          <a:xfrm>
            <a:off x="5883116" y="4871204"/>
            <a:ext cx="5448895" cy="317540"/>
          </a:xfrm>
          <a:prstGeom prst="rect">
            <a:avLst/>
          </a:prstGeom>
          <a:noFill/>
          <a:ln/>
        </p:spPr>
        <p:txBody>
          <a:bodyPr wrap="none" lIns="0" tIns="0" rIns="0" bIns="0" rtlCol="0" anchor="t"/>
          <a:lstStyle/>
          <a:p>
            <a:pPr marL="0" indent="0" algn="l">
              <a:lnSpc>
                <a:spcPts val="2500"/>
              </a:lnSpc>
              <a:buNone/>
            </a:pPr>
            <a:r>
              <a:rPr lang="en-US" sz="1550" dirty="0">
                <a:solidFill>
                  <a:srgbClr val="4B4A4A"/>
                </a:solidFill>
                <a:latin typeface="Geist" pitchFamily="34" charset="0"/>
                <a:ea typeface="Geist" pitchFamily="34" charset="-122"/>
                <a:cs typeface="Geist" pitchFamily="34" charset="-120"/>
              </a:rPr>
              <a:t>Competitors use social media and influencer marketing well.</a:t>
            </a:r>
            <a:endParaRPr lang="en-US" sz="1550" dirty="0"/>
          </a:p>
        </p:txBody>
      </p:sp>
      <p:sp>
        <p:nvSpPr>
          <p:cNvPr id="17" name="Shape 12"/>
          <p:cNvSpPr/>
          <p:nvPr/>
        </p:nvSpPr>
        <p:spPr>
          <a:xfrm>
            <a:off x="5783937" y="5377577"/>
            <a:ext cx="7953494" cy="11430"/>
          </a:xfrm>
          <a:prstGeom prst="roundRect">
            <a:avLst>
              <a:gd name="adj" fmla="val 1562792"/>
            </a:avLst>
          </a:prstGeom>
          <a:solidFill>
            <a:srgbClr val="B7D5CA"/>
          </a:solidFill>
          <a:ln/>
        </p:spPr>
        <p:txBody>
          <a:bodyPr/>
          <a:lstStyle/>
          <a:p>
            <a:endParaRPr lang="en-US"/>
          </a:p>
        </p:txBody>
      </p:sp>
      <p:sp>
        <p:nvSpPr>
          <p:cNvPr id="18" name="Shape 13"/>
          <p:cNvSpPr/>
          <p:nvPr/>
        </p:nvSpPr>
        <p:spPr>
          <a:xfrm>
            <a:off x="793790" y="5486281"/>
            <a:ext cx="6521410" cy="1143476"/>
          </a:xfrm>
          <a:prstGeom prst="roundRect">
            <a:avLst>
              <a:gd name="adj" fmla="val 15621"/>
            </a:avLst>
          </a:prstGeom>
          <a:solidFill>
            <a:srgbClr val="D1EFE4"/>
          </a:solidFill>
          <a:ln w="7620">
            <a:solidFill>
              <a:srgbClr val="B7D5CA"/>
            </a:solidFill>
            <a:prstDash val="solid"/>
          </a:ln>
        </p:spPr>
        <p:txBody>
          <a:bodyPr/>
          <a:lstStyle/>
          <a:p>
            <a:endParaRPr lang="en-US"/>
          </a:p>
        </p:txBody>
      </p:sp>
      <p:pic>
        <p:nvPicPr>
          <p:cNvPr id="19" name="Image 3" descr="preencoded.png"/>
          <p:cNvPicPr>
            <a:picLocks noChangeAspect="1"/>
          </p:cNvPicPr>
          <p:nvPr/>
        </p:nvPicPr>
        <p:blipFill>
          <a:blip r:embed="rId6"/>
          <a:stretch>
            <a:fillRect/>
          </a:stretch>
        </p:blipFill>
        <p:spPr>
          <a:xfrm>
            <a:off x="3914894" y="5883593"/>
            <a:ext cx="279083" cy="348853"/>
          </a:xfrm>
          <a:prstGeom prst="rect">
            <a:avLst/>
          </a:prstGeom>
        </p:spPr>
      </p:pic>
      <p:sp>
        <p:nvSpPr>
          <p:cNvPr id="20" name="Text 14"/>
          <p:cNvSpPr/>
          <p:nvPr/>
        </p:nvSpPr>
        <p:spPr>
          <a:xfrm>
            <a:off x="7513558" y="5684639"/>
            <a:ext cx="2480905" cy="310158"/>
          </a:xfrm>
          <a:prstGeom prst="rect">
            <a:avLst/>
          </a:prstGeom>
          <a:noFill/>
          <a:ln/>
        </p:spPr>
        <p:txBody>
          <a:bodyPr wrap="none" lIns="0" tIns="0" rIns="0" bIns="0" rtlCol="0" anchor="t"/>
          <a:lstStyle/>
          <a:p>
            <a:pPr marL="0" indent="0" algn="l">
              <a:lnSpc>
                <a:spcPts val="2400"/>
              </a:lnSpc>
              <a:buNone/>
            </a:pPr>
            <a:r>
              <a:rPr lang="en-US" sz="1950" b="1" dirty="0">
                <a:solidFill>
                  <a:srgbClr val="4B4A4A"/>
                </a:solidFill>
                <a:latin typeface="Noto Serif SC Bold" pitchFamily="34" charset="0"/>
                <a:ea typeface="Noto Serif SC Bold" pitchFamily="34" charset="-122"/>
                <a:cs typeface="Noto Serif SC Bold" pitchFamily="34" charset="-120"/>
              </a:rPr>
              <a:t>Data Collection</a:t>
            </a:r>
            <a:endParaRPr lang="en-US" sz="1950" dirty="0"/>
          </a:p>
        </p:txBody>
      </p:sp>
      <p:sp>
        <p:nvSpPr>
          <p:cNvPr id="21" name="Text 15"/>
          <p:cNvSpPr/>
          <p:nvPr/>
        </p:nvSpPr>
        <p:spPr>
          <a:xfrm>
            <a:off x="7513558" y="6113859"/>
            <a:ext cx="5845612" cy="317540"/>
          </a:xfrm>
          <a:prstGeom prst="rect">
            <a:avLst/>
          </a:prstGeom>
          <a:noFill/>
          <a:ln/>
        </p:spPr>
        <p:txBody>
          <a:bodyPr wrap="none" lIns="0" tIns="0" rIns="0" bIns="0" rtlCol="0" anchor="t"/>
          <a:lstStyle/>
          <a:p>
            <a:pPr marL="0" indent="0" algn="l">
              <a:lnSpc>
                <a:spcPts val="2500"/>
              </a:lnSpc>
              <a:buNone/>
            </a:pPr>
            <a:r>
              <a:rPr lang="en-US" sz="1550" dirty="0">
                <a:solidFill>
                  <a:srgbClr val="4B4A4A"/>
                </a:solidFill>
                <a:latin typeface="Geist" pitchFamily="34" charset="0"/>
                <a:ea typeface="Geist" pitchFamily="34" charset="-122"/>
                <a:cs typeface="Geist" pitchFamily="34" charset="-120"/>
              </a:rPr>
              <a:t>Data collection and client interaction are easier with digital tools.</a:t>
            </a:r>
            <a:endParaRPr lang="en-US" sz="1550" dirty="0"/>
          </a:p>
        </p:txBody>
      </p:sp>
      <p:sp>
        <p:nvSpPr>
          <p:cNvPr id="22" name="Text 16"/>
          <p:cNvSpPr/>
          <p:nvPr/>
        </p:nvSpPr>
        <p:spPr>
          <a:xfrm>
            <a:off x="793790" y="6852999"/>
            <a:ext cx="13042821" cy="635079"/>
          </a:xfrm>
          <a:prstGeom prst="rect">
            <a:avLst/>
          </a:prstGeom>
          <a:noFill/>
          <a:ln/>
        </p:spPr>
        <p:txBody>
          <a:bodyPr wrap="square" lIns="0" tIns="0" rIns="0" bIns="0" rtlCol="0" anchor="t"/>
          <a:lstStyle/>
          <a:p>
            <a:pPr marL="0" indent="0" algn="l">
              <a:lnSpc>
                <a:spcPts val="2500"/>
              </a:lnSpc>
              <a:buNone/>
            </a:pPr>
            <a:r>
              <a:rPr lang="en-US" sz="1550" dirty="0">
                <a:solidFill>
                  <a:srgbClr val="4B4A4A"/>
                </a:solidFill>
                <a:latin typeface="Geist" pitchFamily="34" charset="0"/>
                <a:ea typeface="Geist" pitchFamily="34" charset="-122"/>
                <a:cs typeface="Geist" pitchFamily="34" charset="-120"/>
              </a:rPr>
              <a:t>The company requires a strong digital strategy to increase visibility and sales. Online events and payments may generate various funds (Paul &amp; Criado, 2020).</a:t>
            </a:r>
            <a:endParaRPr lang="en-US" sz="15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793790" y="672584"/>
            <a:ext cx="6364724" cy="465177"/>
          </a:xfrm>
          <a:prstGeom prst="rect">
            <a:avLst/>
          </a:prstGeom>
          <a:noFill/>
          <a:ln/>
        </p:spPr>
        <p:txBody>
          <a:bodyPr wrap="none" lIns="0" tIns="0" rIns="0" bIns="0" rtlCol="0" anchor="t"/>
          <a:lstStyle/>
          <a:p>
            <a:pPr marL="0" indent="0" algn="l">
              <a:lnSpc>
                <a:spcPts val="3650"/>
              </a:lnSpc>
              <a:buNone/>
            </a:pPr>
            <a:r>
              <a:rPr lang="en-US" sz="2900" b="1" dirty="0">
                <a:solidFill>
                  <a:srgbClr val="006747"/>
                </a:solidFill>
                <a:latin typeface="Noto Serif SC Bold" pitchFamily="34" charset="0"/>
                <a:ea typeface="Noto Serif SC Bold" pitchFamily="34" charset="-122"/>
                <a:cs typeface="Noto Serif SC Bold" pitchFamily="34" charset="-120"/>
              </a:rPr>
              <a:t>Economics and Outside Influence</a:t>
            </a:r>
            <a:endParaRPr lang="en-US" sz="2900" dirty="0"/>
          </a:p>
        </p:txBody>
      </p:sp>
      <p:pic>
        <p:nvPicPr>
          <p:cNvPr id="3" name="Image 0" descr="preencoded.png"/>
          <p:cNvPicPr>
            <a:picLocks noChangeAspect="1"/>
          </p:cNvPicPr>
          <p:nvPr/>
        </p:nvPicPr>
        <p:blipFill>
          <a:blip r:embed="rId3"/>
          <a:stretch>
            <a:fillRect/>
          </a:stretch>
        </p:blipFill>
        <p:spPr>
          <a:xfrm>
            <a:off x="793790" y="1435418"/>
            <a:ext cx="9782056" cy="5477947"/>
          </a:xfrm>
          <a:prstGeom prst="rect">
            <a:avLst/>
          </a:prstGeom>
        </p:spPr>
      </p:pic>
      <p:sp>
        <p:nvSpPr>
          <p:cNvPr id="4" name="Text 1"/>
          <p:cNvSpPr/>
          <p:nvPr/>
        </p:nvSpPr>
        <p:spPr>
          <a:xfrm>
            <a:off x="793790" y="7080766"/>
            <a:ext cx="13042821" cy="476250"/>
          </a:xfrm>
          <a:prstGeom prst="rect">
            <a:avLst/>
          </a:prstGeom>
          <a:noFill/>
          <a:ln/>
        </p:spPr>
        <p:txBody>
          <a:bodyPr wrap="square" lIns="0" tIns="0" rIns="0" bIns="0" rtlCol="0" anchor="t"/>
          <a:lstStyle/>
          <a:p>
            <a:pPr marL="0" indent="0" algn="l">
              <a:lnSpc>
                <a:spcPts val="1850"/>
              </a:lnSpc>
              <a:buNone/>
            </a:pPr>
            <a:r>
              <a:rPr lang="en-US" sz="1150" dirty="0">
                <a:solidFill>
                  <a:srgbClr val="4B4A4A"/>
                </a:solidFill>
                <a:latin typeface="Geist" pitchFamily="34" charset="0"/>
                <a:ea typeface="Geist" pitchFamily="34" charset="-122"/>
                <a:cs typeface="Geist" pitchFamily="34" charset="-120"/>
              </a:rPr>
              <a:t>Rent and costs are high for downtown London enterprises. Food and staffing prices rise due to inflation and supply chain issues. Customers pay closer attention to prices since the epidemic. Financial predictions are difficult without cost controls. Long-term planning is difficult in unstable economies. Cost management strategies boost resilience (Teece, Pisano &amp; Shuen, 1997).</a:t>
            </a:r>
            <a:endParaRPr lang="en-US" sz="115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793790" y="689491"/>
            <a:ext cx="3969425" cy="496133"/>
          </a:xfrm>
          <a:prstGeom prst="rect">
            <a:avLst/>
          </a:prstGeom>
          <a:noFill/>
          <a:ln/>
        </p:spPr>
        <p:txBody>
          <a:bodyPr wrap="none" lIns="0" tIns="0" rIns="0" bIns="0" rtlCol="0" anchor="t"/>
          <a:lstStyle/>
          <a:p>
            <a:pPr marL="0" indent="0" algn="l">
              <a:lnSpc>
                <a:spcPts val="3900"/>
              </a:lnSpc>
              <a:buNone/>
            </a:pPr>
            <a:r>
              <a:rPr lang="en-US" sz="3100" b="1" dirty="0">
                <a:solidFill>
                  <a:srgbClr val="006747"/>
                </a:solidFill>
                <a:latin typeface="Noto Serif SC Bold" pitchFamily="34" charset="0"/>
                <a:ea typeface="Noto Serif SC Bold" pitchFamily="34" charset="-122"/>
                <a:cs typeface="Noto Serif SC Bold" pitchFamily="34" charset="-120"/>
              </a:rPr>
              <a:t>SWOT Strengths</a:t>
            </a:r>
            <a:endParaRPr lang="en-US" sz="3100" dirty="0"/>
          </a:p>
        </p:txBody>
      </p:sp>
      <p:pic>
        <p:nvPicPr>
          <p:cNvPr id="3" name="Image 0" descr="preencoded.png"/>
          <p:cNvPicPr>
            <a:picLocks noChangeAspect="1"/>
          </p:cNvPicPr>
          <p:nvPr/>
        </p:nvPicPr>
        <p:blipFill>
          <a:blip r:embed="rId3"/>
          <a:stretch>
            <a:fillRect/>
          </a:stretch>
        </p:blipFill>
        <p:spPr>
          <a:xfrm>
            <a:off x="793790" y="1602343"/>
            <a:ext cx="396835" cy="396835"/>
          </a:xfrm>
          <a:prstGeom prst="rect">
            <a:avLst/>
          </a:prstGeom>
        </p:spPr>
      </p:pic>
      <p:sp>
        <p:nvSpPr>
          <p:cNvPr id="4" name="Text 1"/>
          <p:cNvSpPr/>
          <p:nvPr/>
        </p:nvSpPr>
        <p:spPr>
          <a:xfrm>
            <a:off x="1388983" y="1696522"/>
            <a:ext cx="2252067" cy="248007"/>
          </a:xfrm>
          <a:prstGeom prst="rect">
            <a:avLst/>
          </a:prstGeom>
          <a:noFill/>
          <a:ln/>
        </p:spPr>
        <p:txBody>
          <a:bodyPr wrap="none" lIns="0" tIns="0" rIns="0" bIns="0" rtlCol="0" anchor="t"/>
          <a:lstStyle/>
          <a:p>
            <a:pPr marL="0" indent="0" algn="l">
              <a:lnSpc>
                <a:spcPts val="1950"/>
              </a:lnSpc>
              <a:buNone/>
            </a:pPr>
            <a:r>
              <a:rPr lang="en-US" sz="1550" b="1" dirty="0">
                <a:solidFill>
                  <a:srgbClr val="4B4A4A"/>
                </a:solidFill>
                <a:latin typeface="Noto Serif SC Bold" pitchFamily="34" charset="0"/>
                <a:ea typeface="Noto Serif SC Bold" pitchFamily="34" charset="-122"/>
                <a:cs typeface="Noto Serif SC Bold" pitchFamily="34" charset="-120"/>
              </a:rPr>
              <a:t>Unique Brand Identity</a:t>
            </a:r>
            <a:endParaRPr lang="en-US" sz="1550" dirty="0"/>
          </a:p>
        </p:txBody>
      </p:sp>
      <p:sp>
        <p:nvSpPr>
          <p:cNvPr id="5" name="Text 2"/>
          <p:cNvSpPr/>
          <p:nvPr/>
        </p:nvSpPr>
        <p:spPr>
          <a:xfrm>
            <a:off x="1388983" y="2103239"/>
            <a:ext cx="5732621" cy="254079"/>
          </a:xfrm>
          <a:prstGeom prst="rect">
            <a:avLst/>
          </a:prstGeom>
          <a:noFill/>
          <a:ln/>
        </p:spPr>
        <p:txBody>
          <a:bodyPr wrap="none" lIns="0" tIns="0" rIns="0" bIns="0" rtlCol="0" anchor="t"/>
          <a:lstStyle/>
          <a:p>
            <a:pPr marL="0" indent="0" algn="l">
              <a:lnSpc>
                <a:spcPts val="2000"/>
              </a:lnSpc>
              <a:buNone/>
            </a:pPr>
            <a:r>
              <a:rPr lang="en-US" sz="1250" dirty="0">
                <a:solidFill>
                  <a:srgbClr val="4B4A4A"/>
                </a:solidFill>
                <a:latin typeface="Geist" pitchFamily="34" charset="0"/>
                <a:ea typeface="Geist" pitchFamily="34" charset="-122"/>
                <a:cs typeface="Geist" pitchFamily="34" charset="-120"/>
              </a:rPr>
              <a:t>The brand's personality and imaginative items make Wild by Tart stand out.</a:t>
            </a:r>
            <a:endParaRPr lang="en-US" sz="1250" dirty="0"/>
          </a:p>
        </p:txBody>
      </p:sp>
      <p:pic>
        <p:nvPicPr>
          <p:cNvPr id="6" name="Image 1" descr="preencoded.png"/>
          <p:cNvPicPr>
            <a:picLocks noChangeAspect="1"/>
          </p:cNvPicPr>
          <p:nvPr/>
        </p:nvPicPr>
        <p:blipFill>
          <a:blip r:embed="rId4"/>
          <a:stretch>
            <a:fillRect/>
          </a:stretch>
        </p:blipFill>
        <p:spPr>
          <a:xfrm>
            <a:off x="793790" y="2754154"/>
            <a:ext cx="396835" cy="396835"/>
          </a:xfrm>
          <a:prstGeom prst="rect">
            <a:avLst/>
          </a:prstGeom>
        </p:spPr>
      </p:pic>
      <p:sp>
        <p:nvSpPr>
          <p:cNvPr id="7" name="Text 3"/>
          <p:cNvSpPr/>
          <p:nvPr/>
        </p:nvSpPr>
        <p:spPr>
          <a:xfrm>
            <a:off x="1388983" y="2848332"/>
            <a:ext cx="2677835" cy="248007"/>
          </a:xfrm>
          <a:prstGeom prst="rect">
            <a:avLst/>
          </a:prstGeom>
          <a:noFill/>
          <a:ln/>
        </p:spPr>
        <p:txBody>
          <a:bodyPr wrap="none" lIns="0" tIns="0" rIns="0" bIns="0" rtlCol="0" anchor="t"/>
          <a:lstStyle/>
          <a:p>
            <a:pPr marL="0" indent="0" algn="l">
              <a:lnSpc>
                <a:spcPts val="1950"/>
              </a:lnSpc>
              <a:buNone/>
            </a:pPr>
            <a:r>
              <a:rPr lang="en-US" sz="1550" b="1" dirty="0">
                <a:solidFill>
                  <a:srgbClr val="4B4A4A"/>
                </a:solidFill>
                <a:latin typeface="Noto Serif SC Bold" pitchFamily="34" charset="0"/>
                <a:ea typeface="Noto Serif SC Bold" pitchFamily="34" charset="-122"/>
                <a:cs typeface="Noto Serif SC Bold" pitchFamily="34" charset="-120"/>
              </a:rPr>
              <a:t>Integrated Business Model</a:t>
            </a:r>
            <a:endParaRPr lang="en-US" sz="1550" dirty="0"/>
          </a:p>
        </p:txBody>
      </p:sp>
      <p:sp>
        <p:nvSpPr>
          <p:cNvPr id="8" name="Text 4"/>
          <p:cNvSpPr/>
          <p:nvPr/>
        </p:nvSpPr>
        <p:spPr>
          <a:xfrm>
            <a:off x="1388983" y="3255050"/>
            <a:ext cx="5732621" cy="254079"/>
          </a:xfrm>
          <a:prstGeom prst="rect">
            <a:avLst/>
          </a:prstGeom>
          <a:noFill/>
          <a:ln/>
        </p:spPr>
        <p:txBody>
          <a:bodyPr wrap="none" lIns="0" tIns="0" rIns="0" bIns="0" rtlCol="0" anchor="t"/>
          <a:lstStyle/>
          <a:p>
            <a:pPr marL="0" indent="0" algn="l">
              <a:lnSpc>
                <a:spcPts val="2000"/>
              </a:lnSpc>
              <a:buNone/>
            </a:pPr>
            <a:r>
              <a:rPr lang="en-US" sz="1250" dirty="0">
                <a:solidFill>
                  <a:srgbClr val="4B4A4A"/>
                </a:solidFill>
                <a:latin typeface="Geist" pitchFamily="34" charset="0"/>
                <a:ea typeface="Geist" pitchFamily="34" charset="-122"/>
                <a:cs typeface="Geist" pitchFamily="34" charset="-120"/>
              </a:rPr>
              <a:t>The company plan integrates food, events, and retail well.</a:t>
            </a:r>
            <a:endParaRPr lang="en-US" sz="1250" dirty="0"/>
          </a:p>
        </p:txBody>
      </p:sp>
      <p:pic>
        <p:nvPicPr>
          <p:cNvPr id="9" name="Image 2" descr="preencoded.png"/>
          <p:cNvPicPr>
            <a:picLocks noChangeAspect="1"/>
          </p:cNvPicPr>
          <p:nvPr/>
        </p:nvPicPr>
        <p:blipFill>
          <a:blip r:embed="rId5"/>
          <a:stretch>
            <a:fillRect/>
          </a:stretch>
        </p:blipFill>
        <p:spPr>
          <a:xfrm>
            <a:off x="793790" y="3905964"/>
            <a:ext cx="396835" cy="396835"/>
          </a:xfrm>
          <a:prstGeom prst="rect">
            <a:avLst/>
          </a:prstGeom>
        </p:spPr>
      </p:pic>
      <p:sp>
        <p:nvSpPr>
          <p:cNvPr id="10" name="Text 5"/>
          <p:cNvSpPr/>
          <p:nvPr/>
        </p:nvSpPr>
        <p:spPr>
          <a:xfrm>
            <a:off x="1388983" y="4000143"/>
            <a:ext cx="1984653" cy="248007"/>
          </a:xfrm>
          <a:prstGeom prst="rect">
            <a:avLst/>
          </a:prstGeom>
          <a:noFill/>
          <a:ln/>
        </p:spPr>
        <p:txBody>
          <a:bodyPr wrap="none" lIns="0" tIns="0" rIns="0" bIns="0" rtlCol="0" anchor="t"/>
          <a:lstStyle/>
          <a:p>
            <a:pPr marL="0" indent="0" algn="l">
              <a:lnSpc>
                <a:spcPts val="1950"/>
              </a:lnSpc>
              <a:buNone/>
            </a:pPr>
            <a:r>
              <a:rPr lang="en-US" sz="1550" b="1" dirty="0">
                <a:solidFill>
                  <a:srgbClr val="4B4A4A"/>
                </a:solidFill>
                <a:latin typeface="Noto Serif SC Bold" pitchFamily="34" charset="0"/>
                <a:ea typeface="Noto Serif SC Bold" pitchFamily="34" charset="-122"/>
                <a:cs typeface="Noto Serif SC Bold" pitchFamily="34" charset="-120"/>
              </a:rPr>
              <a:t>Local Sourcing</a:t>
            </a:r>
            <a:endParaRPr lang="en-US" sz="1550" dirty="0"/>
          </a:p>
        </p:txBody>
      </p:sp>
      <p:sp>
        <p:nvSpPr>
          <p:cNvPr id="11" name="Text 6"/>
          <p:cNvSpPr/>
          <p:nvPr/>
        </p:nvSpPr>
        <p:spPr>
          <a:xfrm>
            <a:off x="1388983" y="4406860"/>
            <a:ext cx="5732621" cy="254079"/>
          </a:xfrm>
          <a:prstGeom prst="rect">
            <a:avLst/>
          </a:prstGeom>
          <a:noFill/>
          <a:ln/>
        </p:spPr>
        <p:txBody>
          <a:bodyPr wrap="none" lIns="0" tIns="0" rIns="0" bIns="0" rtlCol="0" anchor="t"/>
          <a:lstStyle/>
          <a:p>
            <a:pPr marL="0" indent="0" algn="l">
              <a:lnSpc>
                <a:spcPts val="2000"/>
              </a:lnSpc>
              <a:buNone/>
            </a:pPr>
            <a:r>
              <a:rPr lang="en-US" sz="1250" dirty="0">
                <a:solidFill>
                  <a:srgbClr val="4B4A4A"/>
                </a:solidFill>
                <a:latin typeface="Geist" pitchFamily="34" charset="0"/>
                <a:ea typeface="Geist" pitchFamily="34" charset="-122"/>
                <a:cs typeface="Geist" pitchFamily="34" charset="-120"/>
              </a:rPr>
              <a:t>Using local, seasonal items increases value.</a:t>
            </a:r>
            <a:endParaRPr lang="en-US" sz="1250" dirty="0"/>
          </a:p>
        </p:txBody>
      </p:sp>
      <p:pic>
        <p:nvPicPr>
          <p:cNvPr id="12" name="Image 3" descr="preencoded.png"/>
          <p:cNvPicPr>
            <a:picLocks noChangeAspect="1"/>
          </p:cNvPicPr>
          <p:nvPr/>
        </p:nvPicPr>
        <p:blipFill>
          <a:blip r:embed="rId6"/>
          <a:stretch>
            <a:fillRect/>
          </a:stretch>
        </p:blipFill>
        <p:spPr>
          <a:xfrm>
            <a:off x="793790" y="5057775"/>
            <a:ext cx="396835" cy="396835"/>
          </a:xfrm>
          <a:prstGeom prst="rect">
            <a:avLst/>
          </a:prstGeom>
        </p:spPr>
      </p:pic>
      <p:sp>
        <p:nvSpPr>
          <p:cNvPr id="13" name="Text 7"/>
          <p:cNvSpPr/>
          <p:nvPr/>
        </p:nvSpPr>
        <p:spPr>
          <a:xfrm>
            <a:off x="1388983" y="5151953"/>
            <a:ext cx="1984653" cy="248007"/>
          </a:xfrm>
          <a:prstGeom prst="rect">
            <a:avLst/>
          </a:prstGeom>
          <a:noFill/>
          <a:ln/>
        </p:spPr>
        <p:txBody>
          <a:bodyPr wrap="none" lIns="0" tIns="0" rIns="0" bIns="0" rtlCol="0" anchor="t"/>
          <a:lstStyle/>
          <a:p>
            <a:pPr marL="0" indent="0" algn="l">
              <a:lnSpc>
                <a:spcPts val="1950"/>
              </a:lnSpc>
              <a:buNone/>
            </a:pPr>
            <a:r>
              <a:rPr lang="en-US" sz="1550" b="1" dirty="0">
                <a:solidFill>
                  <a:srgbClr val="4B4A4A"/>
                </a:solidFill>
                <a:latin typeface="Noto Serif SC Bold" pitchFamily="34" charset="0"/>
                <a:ea typeface="Noto Serif SC Bold" pitchFamily="34" charset="-122"/>
                <a:cs typeface="Noto Serif SC Bold" pitchFamily="34" charset="-120"/>
              </a:rPr>
              <a:t>Revenue Diversity</a:t>
            </a:r>
            <a:endParaRPr lang="en-US" sz="1550" dirty="0"/>
          </a:p>
        </p:txBody>
      </p:sp>
      <p:sp>
        <p:nvSpPr>
          <p:cNvPr id="14" name="Text 8"/>
          <p:cNvSpPr/>
          <p:nvPr/>
        </p:nvSpPr>
        <p:spPr>
          <a:xfrm>
            <a:off x="1388983" y="5558671"/>
            <a:ext cx="5732621" cy="254079"/>
          </a:xfrm>
          <a:prstGeom prst="rect">
            <a:avLst/>
          </a:prstGeom>
          <a:noFill/>
          <a:ln/>
        </p:spPr>
        <p:txBody>
          <a:bodyPr wrap="none" lIns="0" tIns="0" rIns="0" bIns="0" rtlCol="0" anchor="t"/>
          <a:lstStyle/>
          <a:p>
            <a:pPr marL="0" indent="0" algn="l">
              <a:lnSpc>
                <a:spcPts val="2000"/>
              </a:lnSpc>
              <a:buNone/>
            </a:pPr>
            <a:r>
              <a:rPr lang="en-US" sz="1250" dirty="0">
                <a:solidFill>
                  <a:srgbClr val="4B4A4A"/>
                </a:solidFill>
                <a:latin typeface="Geist" pitchFamily="34" charset="0"/>
                <a:ea typeface="Geist" pitchFamily="34" charset="-122"/>
                <a:cs typeface="Geist" pitchFamily="34" charset="-120"/>
              </a:rPr>
              <a:t>Different sorts of revenue can be earned there.</a:t>
            </a:r>
            <a:endParaRPr lang="en-US" sz="1250" dirty="0"/>
          </a:p>
        </p:txBody>
      </p:sp>
      <p:pic>
        <p:nvPicPr>
          <p:cNvPr id="15" name="Image 4" descr="preencoded.png"/>
          <p:cNvPicPr>
            <a:picLocks noChangeAspect="1"/>
          </p:cNvPicPr>
          <p:nvPr/>
        </p:nvPicPr>
        <p:blipFill>
          <a:blip r:embed="rId7"/>
          <a:stretch>
            <a:fillRect/>
          </a:stretch>
        </p:blipFill>
        <p:spPr>
          <a:xfrm>
            <a:off x="793790" y="6209586"/>
            <a:ext cx="396835" cy="396835"/>
          </a:xfrm>
          <a:prstGeom prst="rect">
            <a:avLst/>
          </a:prstGeom>
        </p:spPr>
      </p:pic>
      <p:sp>
        <p:nvSpPr>
          <p:cNvPr id="16" name="Text 9"/>
          <p:cNvSpPr/>
          <p:nvPr/>
        </p:nvSpPr>
        <p:spPr>
          <a:xfrm>
            <a:off x="1388983" y="6303764"/>
            <a:ext cx="1984653" cy="248007"/>
          </a:xfrm>
          <a:prstGeom prst="rect">
            <a:avLst/>
          </a:prstGeom>
          <a:noFill/>
          <a:ln/>
        </p:spPr>
        <p:txBody>
          <a:bodyPr wrap="none" lIns="0" tIns="0" rIns="0" bIns="0" rtlCol="0" anchor="t"/>
          <a:lstStyle/>
          <a:p>
            <a:pPr marL="0" indent="0" algn="l">
              <a:lnSpc>
                <a:spcPts val="1950"/>
              </a:lnSpc>
              <a:buNone/>
            </a:pPr>
            <a:r>
              <a:rPr lang="en-US" sz="1550" b="1" dirty="0">
                <a:solidFill>
                  <a:srgbClr val="4B4A4A"/>
                </a:solidFill>
                <a:latin typeface="Noto Serif SC Bold" pitchFamily="34" charset="0"/>
                <a:ea typeface="Noto Serif SC Bold" pitchFamily="34" charset="-122"/>
                <a:cs typeface="Noto Serif SC Bold" pitchFamily="34" charset="-120"/>
              </a:rPr>
              <a:t>Customer Loyalty</a:t>
            </a:r>
            <a:endParaRPr lang="en-US" sz="1550" dirty="0"/>
          </a:p>
        </p:txBody>
      </p:sp>
      <p:sp>
        <p:nvSpPr>
          <p:cNvPr id="17" name="Text 10"/>
          <p:cNvSpPr/>
          <p:nvPr/>
        </p:nvSpPr>
        <p:spPr>
          <a:xfrm>
            <a:off x="1388983" y="6710482"/>
            <a:ext cx="5732621" cy="254079"/>
          </a:xfrm>
          <a:prstGeom prst="rect">
            <a:avLst/>
          </a:prstGeom>
          <a:noFill/>
          <a:ln/>
        </p:spPr>
        <p:txBody>
          <a:bodyPr wrap="none" lIns="0" tIns="0" rIns="0" bIns="0" rtlCol="0" anchor="t"/>
          <a:lstStyle/>
          <a:p>
            <a:pPr marL="0" indent="0" algn="l">
              <a:lnSpc>
                <a:spcPts val="2000"/>
              </a:lnSpc>
              <a:buNone/>
            </a:pPr>
            <a:r>
              <a:rPr lang="en-US" sz="1250" dirty="0">
                <a:solidFill>
                  <a:srgbClr val="4B4A4A"/>
                </a:solidFill>
                <a:latin typeface="Geist" pitchFamily="34" charset="0"/>
                <a:ea typeface="Geist" pitchFamily="34" charset="-122"/>
                <a:cs typeface="Geist" pitchFamily="34" charset="-120"/>
              </a:rPr>
              <a:t>Customers like and keep with you.</a:t>
            </a:r>
            <a:endParaRPr lang="en-US" sz="1250" dirty="0"/>
          </a:p>
        </p:txBody>
      </p:sp>
      <p:sp>
        <p:nvSpPr>
          <p:cNvPr id="18" name="Text 11"/>
          <p:cNvSpPr/>
          <p:nvPr/>
        </p:nvSpPr>
        <p:spPr>
          <a:xfrm>
            <a:off x="793790" y="7143155"/>
            <a:ext cx="6327815" cy="254079"/>
          </a:xfrm>
          <a:prstGeom prst="rect">
            <a:avLst/>
          </a:prstGeom>
          <a:noFill/>
          <a:ln/>
        </p:spPr>
        <p:txBody>
          <a:bodyPr wrap="none" lIns="0" tIns="0" rIns="0" bIns="0" rtlCol="0" anchor="t"/>
          <a:lstStyle/>
          <a:p>
            <a:pPr marL="0" indent="0" algn="l">
              <a:lnSpc>
                <a:spcPts val="2000"/>
              </a:lnSpc>
              <a:buNone/>
            </a:pPr>
            <a:r>
              <a:rPr lang="en-US" sz="1250" dirty="0">
                <a:solidFill>
                  <a:srgbClr val="4B4A4A"/>
                </a:solidFill>
                <a:latin typeface="Geist" pitchFamily="34" charset="0"/>
                <a:ea typeface="Geist" pitchFamily="34" charset="-122"/>
                <a:cs typeface="Geist" pitchFamily="34" charset="-120"/>
              </a:rPr>
              <a:t>Mohamed Gouda and Halim (2025) feel these skills can boost business.</a:t>
            </a:r>
            <a:endParaRPr lang="en-US" sz="1250" dirty="0"/>
          </a:p>
        </p:txBody>
      </p:sp>
      <p:pic>
        <p:nvPicPr>
          <p:cNvPr id="19" name="Image 5" descr="preencoded.png"/>
          <p:cNvPicPr>
            <a:picLocks noChangeAspect="1"/>
          </p:cNvPicPr>
          <p:nvPr/>
        </p:nvPicPr>
        <p:blipFill>
          <a:blip r:embed="rId8"/>
          <a:stretch>
            <a:fillRect/>
          </a:stretch>
        </p:blipFill>
        <p:spPr>
          <a:xfrm>
            <a:off x="7516416" y="1602343"/>
            <a:ext cx="6327815" cy="3796665"/>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p:nvPr/>
        </p:nvSpPr>
        <p:spPr>
          <a:xfrm>
            <a:off x="793790" y="710565"/>
            <a:ext cx="5954554" cy="496133"/>
          </a:xfrm>
          <a:prstGeom prst="rect">
            <a:avLst/>
          </a:prstGeom>
          <a:noFill/>
          <a:ln/>
        </p:spPr>
        <p:txBody>
          <a:bodyPr wrap="none" lIns="0" tIns="0" rIns="0" bIns="0" rtlCol="0" anchor="t"/>
          <a:lstStyle/>
          <a:p>
            <a:pPr marL="0" indent="0" algn="l">
              <a:lnSpc>
                <a:spcPts val="3900"/>
              </a:lnSpc>
              <a:buNone/>
            </a:pPr>
            <a:r>
              <a:rPr lang="en-US" sz="3100" b="1" dirty="0">
                <a:solidFill>
                  <a:srgbClr val="006747"/>
                </a:solidFill>
                <a:latin typeface="Noto Serif SC Bold" pitchFamily="34" charset="0"/>
                <a:ea typeface="Noto Serif SC Bold" pitchFamily="34" charset="-122"/>
                <a:cs typeface="Noto Serif SC Bold" pitchFamily="34" charset="-120"/>
              </a:rPr>
              <a:t>SWOT Summary: Weaknesses</a:t>
            </a:r>
            <a:endParaRPr lang="en-US" sz="3100" dirty="0"/>
          </a:p>
        </p:txBody>
      </p:sp>
      <p:sp>
        <p:nvSpPr>
          <p:cNvPr id="3" name="Shape 1"/>
          <p:cNvSpPr/>
          <p:nvPr/>
        </p:nvSpPr>
        <p:spPr>
          <a:xfrm>
            <a:off x="7303770" y="1524238"/>
            <a:ext cx="22860" cy="5562005"/>
          </a:xfrm>
          <a:prstGeom prst="roundRect">
            <a:avLst>
              <a:gd name="adj" fmla="val 625116"/>
            </a:avLst>
          </a:prstGeom>
          <a:solidFill>
            <a:srgbClr val="B7D5CA"/>
          </a:solidFill>
          <a:ln/>
        </p:spPr>
        <p:txBody>
          <a:bodyPr/>
          <a:lstStyle/>
          <a:p>
            <a:endParaRPr lang="en-US"/>
          </a:p>
        </p:txBody>
      </p:sp>
      <p:sp>
        <p:nvSpPr>
          <p:cNvPr id="4" name="Shape 2"/>
          <p:cNvSpPr/>
          <p:nvPr/>
        </p:nvSpPr>
        <p:spPr>
          <a:xfrm>
            <a:off x="6683216" y="1691402"/>
            <a:ext cx="476250" cy="22860"/>
          </a:xfrm>
          <a:prstGeom prst="roundRect">
            <a:avLst>
              <a:gd name="adj" fmla="val 625116"/>
            </a:avLst>
          </a:prstGeom>
          <a:solidFill>
            <a:srgbClr val="B7D5CA"/>
          </a:solidFill>
          <a:ln/>
        </p:spPr>
        <p:txBody>
          <a:bodyPr/>
          <a:lstStyle/>
          <a:p>
            <a:endParaRPr lang="en-US"/>
          </a:p>
        </p:txBody>
      </p:sp>
      <p:sp>
        <p:nvSpPr>
          <p:cNvPr id="5" name="Shape 3"/>
          <p:cNvSpPr/>
          <p:nvPr/>
        </p:nvSpPr>
        <p:spPr>
          <a:xfrm>
            <a:off x="7136606" y="1524238"/>
            <a:ext cx="357188" cy="357188"/>
          </a:xfrm>
          <a:prstGeom prst="roundRect">
            <a:avLst>
              <a:gd name="adj" fmla="val 40007"/>
            </a:avLst>
          </a:prstGeom>
          <a:solidFill>
            <a:srgbClr val="D1EFE4"/>
          </a:solidFill>
          <a:ln w="7620">
            <a:solidFill>
              <a:srgbClr val="B7D5CA"/>
            </a:solidFill>
            <a:prstDash val="solid"/>
          </a:ln>
        </p:spPr>
        <p:txBody>
          <a:bodyPr/>
          <a:lstStyle/>
          <a:p>
            <a:endParaRPr lang="en-US"/>
          </a:p>
        </p:txBody>
      </p:sp>
      <p:pic>
        <p:nvPicPr>
          <p:cNvPr id="6" name="Image 0" descr="preencoded.png"/>
          <p:cNvPicPr>
            <a:picLocks noChangeAspect="1"/>
          </p:cNvPicPr>
          <p:nvPr/>
        </p:nvPicPr>
        <p:blipFill>
          <a:blip r:embed="rId3"/>
          <a:stretch>
            <a:fillRect/>
          </a:stretch>
        </p:blipFill>
        <p:spPr>
          <a:xfrm>
            <a:off x="7196137" y="1554004"/>
            <a:ext cx="238125" cy="297656"/>
          </a:xfrm>
          <a:prstGeom prst="rect">
            <a:avLst/>
          </a:prstGeom>
        </p:spPr>
      </p:pic>
      <p:sp>
        <p:nvSpPr>
          <p:cNvPr id="7" name="Text 4"/>
          <p:cNvSpPr/>
          <p:nvPr/>
        </p:nvSpPr>
        <p:spPr>
          <a:xfrm>
            <a:off x="4373880" y="1578769"/>
            <a:ext cx="2147530" cy="248007"/>
          </a:xfrm>
          <a:prstGeom prst="rect">
            <a:avLst/>
          </a:prstGeom>
          <a:noFill/>
          <a:ln/>
        </p:spPr>
        <p:txBody>
          <a:bodyPr wrap="none" lIns="0" tIns="0" rIns="0" bIns="0" rtlCol="0" anchor="t"/>
          <a:lstStyle/>
          <a:p>
            <a:pPr marL="0" indent="0" algn="r">
              <a:lnSpc>
                <a:spcPts val="1950"/>
              </a:lnSpc>
              <a:buNone/>
            </a:pPr>
            <a:r>
              <a:rPr lang="en-US" sz="1550" b="1" dirty="0">
                <a:solidFill>
                  <a:srgbClr val="4B4A4A"/>
                </a:solidFill>
                <a:latin typeface="Noto Serif SC Bold" pitchFamily="34" charset="0"/>
                <a:ea typeface="Noto Serif SC Bold" pitchFamily="34" charset="-122"/>
                <a:cs typeface="Noto Serif SC Bold" pitchFamily="34" charset="-120"/>
              </a:rPr>
              <a:t>Physical Dependency</a:t>
            </a:r>
            <a:endParaRPr lang="en-US" sz="1550" dirty="0"/>
          </a:p>
        </p:txBody>
      </p:sp>
      <p:sp>
        <p:nvSpPr>
          <p:cNvPr id="8" name="Text 5"/>
          <p:cNvSpPr/>
          <p:nvPr/>
        </p:nvSpPr>
        <p:spPr>
          <a:xfrm>
            <a:off x="793790" y="1922026"/>
            <a:ext cx="5727621" cy="254079"/>
          </a:xfrm>
          <a:prstGeom prst="rect">
            <a:avLst/>
          </a:prstGeom>
          <a:noFill/>
          <a:ln/>
        </p:spPr>
        <p:txBody>
          <a:bodyPr wrap="none" lIns="0" tIns="0" rIns="0" bIns="0" rtlCol="0" anchor="t"/>
          <a:lstStyle/>
          <a:p>
            <a:pPr marL="0" indent="0" algn="r">
              <a:lnSpc>
                <a:spcPts val="2000"/>
              </a:lnSpc>
              <a:buNone/>
            </a:pPr>
            <a:r>
              <a:rPr lang="en-US" sz="1250" dirty="0">
                <a:solidFill>
                  <a:srgbClr val="4B4A4A"/>
                </a:solidFill>
                <a:latin typeface="Geist" pitchFamily="34" charset="0"/>
                <a:ea typeface="Geist" pitchFamily="34" charset="-122"/>
                <a:cs typeface="Geist" pitchFamily="34" charset="-120"/>
              </a:rPr>
              <a:t>Brand relies on in-person events.</a:t>
            </a:r>
            <a:endParaRPr lang="en-US" sz="1250" dirty="0"/>
          </a:p>
        </p:txBody>
      </p:sp>
      <p:sp>
        <p:nvSpPr>
          <p:cNvPr id="9" name="Shape 6"/>
          <p:cNvSpPr/>
          <p:nvPr/>
        </p:nvSpPr>
        <p:spPr>
          <a:xfrm>
            <a:off x="7470934" y="2644021"/>
            <a:ext cx="476250" cy="22860"/>
          </a:xfrm>
          <a:prstGeom prst="roundRect">
            <a:avLst>
              <a:gd name="adj" fmla="val 625116"/>
            </a:avLst>
          </a:prstGeom>
          <a:solidFill>
            <a:srgbClr val="B7D5CA"/>
          </a:solidFill>
          <a:ln/>
        </p:spPr>
        <p:txBody>
          <a:bodyPr/>
          <a:lstStyle/>
          <a:p>
            <a:endParaRPr lang="en-US"/>
          </a:p>
        </p:txBody>
      </p:sp>
      <p:sp>
        <p:nvSpPr>
          <p:cNvPr id="10" name="Shape 7"/>
          <p:cNvSpPr/>
          <p:nvPr/>
        </p:nvSpPr>
        <p:spPr>
          <a:xfrm>
            <a:off x="7136606" y="2476857"/>
            <a:ext cx="357188" cy="357188"/>
          </a:xfrm>
          <a:prstGeom prst="roundRect">
            <a:avLst>
              <a:gd name="adj" fmla="val 40007"/>
            </a:avLst>
          </a:prstGeom>
          <a:solidFill>
            <a:srgbClr val="D1EFE4"/>
          </a:solidFill>
          <a:ln w="7620">
            <a:solidFill>
              <a:srgbClr val="B7D5CA"/>
            </a:solidFill>
            <a:prstDash val="solid"/>
          </a:ln>
        </p:spPr>
        <p:txBody>
          <a:bodyPr/>
          <a:lstStyle/>
          <a:p>
            <a:endParaRPr lang="en-US"/>
          </a:p>
        </p:txBody>
      </p:sp>
      <p:pic>
        <p:nvPicPr>
          <p:cNvPr id="11" name="Image 1" descr="preencoded.png"/>
          <p:cNvPicPr>
            <a:picLocks noChangeAspect="1"/>
          </p:cNvPicPr>
          <p:nvPr/>
        </p:nvPicPr>
        <p:blipFill>
          <a:blip r:embed="rId4"/>
          <a:stretch>
            <a:fillRect/>
          </a:stretch>
        </p:blipFill>
        <p:spPr>
          <a:xfrm>
            <a:off x="7196137" y="2506623"/>
            <a:ext cx="238125" cy="297656"/>
          </a:xfrm>
          <a:prstGeom prst="rect">
            <a:avLst/>
          </a:prstGeom>
        </p:spPr>
      </p:pic>
      <p:sp>
        <p:nvSpPr>
          <p:cNvPr id="12" name="Text 8"/>
          <p:cNvSpPr/>
          <p:nvPr/>
        </p:nvSpPr>
        <p:spPr>
          <a:xfrm>
            <a:off x="8108990" y="2531388"/>
            <a:ext cx="2774037" cy="248007"/>
          </a:xfrm>
          <a:prstGeom prst="rect">
            <a:avLst/>
          </a:prstGeom>
          <a:noFill/>
          <a:ln/>
        </p:spPr>
        <p:txBody>
          <a:bodyPr wrap="none" lIns="0" tIns="0" rIns="0" bIns="0" rtlCol="0" anchor="t"/>
          <a:lstStyle/>
          <a:p>
            <a:pPr marL="0" indent="0" algn="l">
              <a:lnSpc>
                <a:spcPts val="1950"/>
              </a:lnSpc>
              <a:buNone/>
            </a:pPr>
            <a:r>
              <a:rPr lang="en-US" sz="1550" b="1" dirty="0">
                <a:solidFill>
                  <a:srgbClr val="4B4A4A"/>
                </a:solidFill>
                <a:latin typeface="Noto Serif SC Bold" pitchFamily="34" charset="0"/>
                <a:ea typeface="Noto Serif SC Bold" pitchFamily="34" charset="-122"/>
                <a:cs typeface="Noto Serif SC Bold" pitchFamily="34" charset="-120"/>
              </a:rPr>
              <a:t>Unstandardised Operations</a:t>
            </a:r>
            <a:endParaRPr lang="en-US" sz="1550" dirty="0"/>
          </a:p>
        </p:txBody>
      </p:sp>
      <p:sp>
        <p:nvSpPr>
          <p:cNvPr id="13" name="Text 9"/>
          <p:cNvSpPr/>
          <p:nvPr/>
        </p:nvSpPr>
        <p:spPr>
          <a:xfrm>
            <a:off x="8108990" y="2874645"/>
            <a:ext cx="5727621" cy="254079"/>
          </a:xfrm>
          <a:prstGeom prst="rect">
            <a:avLst/>
          </a:prstGeom>
          <a:noFill/>
          <a:ln/>
        </p:spPr>
        <p:txBody>
          <a:bodyPr wrap="none" lIns="0" tIns="0" rIns="0" bIns="0" rtlCol="0" anchor="t"/>
          <a:lstStyle/>
          <a:p>
            <a:pPr marL="0" indent="0" algn="l">
              <a:lnSpc>
                <a:spcPts val="2000"/>
              </a:lnSpc>
              <a:buNone/>
            </a:pPr>
            <a:r>
              <a:rPr lang="en-US" sz="1250" dirty="0">
                <a:solidFill>
                  <a:srgbClr val="4B4A4A"/>
                </a:solidFill>
                <a:latin typeface="Geist" pitchFamily="34" charset="0"/>
                <a:ea typeface="Geist" pitchFamily="34" charset="-122"/>
                <a:cs typeface="Geist" pitchFamily="34" charset="-120"/>
              </a:rPr>
              <a:t>Operational routines are unstandardised.</a:t>
            </a:r>
            <a:endParaRPr lang="en-US" sz="1250" dirty="0"/>
          </a:p>
        </p:txBody>
      </p:sp>
      <p:sp>
        <p:nvSpPr>
          <p:cNvPr id="14" name="Shape 10"/>
          <p:cNvSpPr/>
          <p:nvPr/>
        </p:nvSpPr>
        <p:spPr>
          <a:xfrm>
            <a:off x="6683216" y="3465076"/>
            <a:ext cx="476250" cy="22860"/>
          </a:xfrm>
          <a:prstGeom prst="roundRect">
            <a:avLst>
              <a:gd name="adj" fmla="val 625116"/>
            </a:avLst>
          </a:prstGeom>
          <a:solidFill>
            <a:srgbClr val="B7D5CA"/>
          </a:solidFill>
          <a:ln/>
        </p:spPr>
        <p:txBody>
          <a:bodyPr/>
          <a:lstStyle/>
          <a:p>
            <a:endParaRPr lang="en-US"/>
          </a:p>
        </p:txBody>
      </p:sp>
      <p:sp>
        <p:nvSpPr>
          <p:cNvPr id="15" name="Shape 11"/>
          <p:cNvSpPr/>
          <p:nvPr/>
        </p:nvSpPr>
        <p:spPr>
          <a:xfrm>
            <a:off x="7136606" y="3297912"/>
            <a:ext cx="357188" cy="357188"/>
          </a:xfrm>
          <a:prstGeom prst="roundRect">
            <a:avLst>
              <a:gd name="adj" fmla="val 40007"/>
            </a:avLst>
          </a:prstGeom>
          <a:solidFill>
            <a:srgbClr val="D1EFE4"/>
          </a:solidFill>
          <a:ln w="7620">
            <a:solidFill>
              <a:srgbClr val="B7D5CA"/>
            </a:solidFill>
            <a:prstDash val="solid"/>
          </a:ln>
        </p:spPr>
        <p:txBody>
          <a:bodyPr/>
          <a:lstStyle/>
          <a:p>
            <a:endParaRPr lang="en-US"/>
          </a:p>
        </p:txBody>
      </p:sp>
      <p:pic>
        <p:nvPicPr>
          <p:cNvPr id="16" name="Image 2" descr="preencoded.png"/>
          <p:cNvPicPr>
            <a:picLocks noChangeAspect="1"/>
          </p:cNvPicPr>
          <p:nvPr/>
        </p:nvPicPr>
        <p:blipFill>
          <a:blip r:embed="rId5"/>
          <a:stretch>
            <a:fillRect/>
          </a:stretch>
        </p:blipFill>
        <p:spPr>
          <a:xfrm>
            <a:off x="7196137" y="3327678"/>
            <a:ext cx="238125" cy="297656"/>
          </a:xfrm>
          <a:prstGeom prst="rect">
            <a:avLst/>
          </a:prstGeom>
        </p:spPr>
      </p:pic>
      <p:sp>
        <p:nvSpPr>
          <p:cNvPr id="17" name="Text 12"/>
          <p:cNvSpPr/>
          <p:nvPr/>
        </p:nvSpPr>
        <p:spPr>
          <a:xfrm>
            <a:off x="4536758" y="3352443"/>
            <a:ext cx="1984653" cy="248007"/>
          </a:xfrm>
          <a:prstGeom prst="rect">
            <a:avLst/>
          </a:prstGeom>
          <a:noFill/>
          <a:ln/>
        </p:spPr>
        <p:txBody>
          <a:bodyPr wrap="none" lIns="0" tIns="0" rIns="0" bIns="0" rtlCol="0" anchor="t"/>
          <a:lstStyle/>
          <a:p>
            <a:pPr marL="0" indent="0" algn="r">
              <a:lnSpc>
                <a:spcPts val="1950"/>
              </a:lnSpc>
              <a:buNone/>
            </a:pPr>
            <a:r>
              <a:rPr lang="en-US" sz="1550" b="1" dirty="0">
                <a:solidFill>
                  <a:srgbClr val="4B4A4A"/>
                </a:solidFill>
                <a:latin typeface="Noto Serif SC Bold" pitchFamily="34" charset="0"/>
                <a:ea typeface="Noto Serif SC Bold" pitchFamily="34" charset="-122"/>
                <a:cs typeface="Noto Serif SC Bold" pitchFamily="34" charset="-120"/>
              </a:rPr>
              <a:t>Digital Gap</a:t>
            </a:r>
            <a:endParaRPr lang="en-US" sz="1550" dirty="0"/>
          </a:p>
        </p:txBody>
      </p:sp>
      <p:sp>
        <p:nvSpPr>
          <p:cNvPr id="18" name="Text 13"/>
          <p:cNvSpPr/>
          <p:nvPr/>
        </p:nvSpPr>
        <p:spPr>
          <a:xfrm>
            <a:off x="793790" y="3695700"/>
            <a:ext cx="5727621" cy="254079"/>
          </a:xfrm>
          <a:prstGeom prst="rect">
            <a:avLst/>
          </a:prstGeom>
          <a:noFill/>
          <a:ln/>
        </p:spPr>
        <p:txBody>
          <a:bodyPr wrap="none" lIns="0" tIns="0" rIns="0" bIns="0" rtlCol="0" anchor="t"/>
          <a:lstStyle/>
          <a:p>
            <a:pPr marL="0" indent="0" algn="r">
              <a:lnSpc>
                <a:spcPts val="2000"/>
              </a:lnSpc>
              <a:buNone/>
            </a:pPr>
            <a:r>
              <a:rPr lang="en-US" sz="1250" dirty="0">
                <a:solidFill>
                  <a:srgbClr val="4B4A4A"/>
                </a:solidFill>
                <a:latin typeface="Geist" pitchFamily="34" charset="0"/>
                <a:ea typeface="Geist" pitchFamily="34" charset="-122"/>
                <a:cs typeface="Geist" pitchFamily="34" charset="-120"/>
              </a:rPr>
              <a:t>Digital engagement is lacking.</a:t>
            </a:r>
            <a:endParaRPr lang="en-US" sz="1250" dirty="0"/>
          </a:p>
        </p:txBody>
      </p:sp>
      <p:sp>
        <p:nvSpPr>
          <p:cNvPr id="19" name="Shape 14"/>
          <p:cNvSpPr/>
          <p:nvPr/>
        </p:nvSpPr>
        <p:spPr>
          <a:xfrm>
            <a:off x="7470934" y="4286250"/>
            <a:ext cx="476250" cy="22860"/>
          </a:xfrm>
          <a:prstGeom prst="roundRect">
            <a:avLst>
              <a:gd name="adj" fmla="val 625116"/>
            </a:avLst>
          </a:prstGeom>
          <a:solidFill>
            <a:srgbClr val="B7D5CA"/>
          </a:solidFill>
          <a:ln/>
        </p:spPr>
        <p:txBody>
          <a:bodyPr/>
          <a:lstStyle/>
          <a:p>
            <a:endParaRPr lang="en-US"/>
          </a:p>
        </p:txBody>
      </p:sp>
      <p:sp>
        <p:nvSpPr>
          <p:cNvPr id="20" name="Shape 15"/>
          <p:cNvSpPr/>
          <p:nvPr/>
        </p:nvSpPr>
        <p:spPr>
          <a:xfrm>
            <a:off x="7136606" y="4119086"/>
            <a:ext cx="357188" cy="357188"/>
          </a:xfrm>
          <a:prstGeom prst="roundRect">
            <a:avLst>
              <a:gd name="adj" fmla="val 40007"/>
            </a:avLst>
          </a:prstGeom>
          <a:solidFill>
            <a:srgbClr val="D1EFE4"/>
          </a:solidFill>
          <a:ln w="7620">
            <a:solidFill>
              <a:srgbClr val="B7D5CA"/>
            </a:solidFill>
            <a:prstDash val="solid"/>
          </a:ln>
        </p:spPr>
        <p:txBody>
          <a:bodyPr/>
          <a:lstStyle/>
          <a:p>
            <a:endParaRPr lang="en-US"/>
          </a:p>
        </p:txBody>
      </p:sp>
      <p:sp>
        <p:nvSpPr>
          <p:cNvPr id="21" name="Text 16"/>
          <p:cNvSpPr/>
          <p:nvPr/>
        </p:nvSpPr>
        <p:spPr>
          <a:xfrm>
            <a:off x="7196137" y="4148852"/>
            <a:ext cx="238125" cy="297656"/>
          </a:xfrm>
          <a:prstGeom prst="rect">
            <a:avLst/>
          </a:prstGeom>
          <a:noFill/>
          <a:ln/>
        </p:spPr>
        <p:txBody>
          <a:bodyPr wrap="none" lIns="0" tIns="0" rIns="0" bIns="0" rtlCol="0" anchor="t"/>
          <a:lstStyle/>
          <a:p>
            <a:pPr marL="0" indent="0" algn="ctr">
              <a:lnSpc>
                <a:spcPts val="1850"/>
              </a:lnSpc>
              <a:buNone/>
            </a:pPr>
            <a:r>
              <a:rPr lang="en-US" sz="1850" b="1" dirty="0">
                <a:solidFill>
                  <a:srgbClr val="4B4A4A"/>
                </a:solidFill>
                <a:latin typeface="Noto Serif SC Bold" pitchFamily="34" charset="0"/>
                <a:ea typeface="Noto Serif SC Bold" pitchFamily="34" charset="-122"/>
                <a:cs typeface="Noto Serif SC Bold" pitchFamily="34" charset="-120"/>
              </a:rPr>
              <a:t>4</a:t>
            </a:r>
            <a:endParaRPr lang="en-US" sz="1850" dirty="0"/>
          </a:p>
        </p:txBody>
      </p:sp>
      <p:sp>
        <p:nvSpPr>
          <p:cNvPr id="22" name="Text 17"/>
          <p:cNvSpPr/>
          <p:nvPr/>
        </p:nvSpPr>
        <p:spPr>
          <a:xfrm>
            <a:off x="8108990" y="4173617"/>
            <a:ext cx="1984653" cy="248007"/>
          </a:xfrm>
          <a:prstGeom prst="rect">
            <a:avLst/>
          </a:prstGeom>
          <a:noFill/>
          <a:ln/>
        </p:spPr>
        <p:txBody>
          <a:bodyPr wrap="none" lIns="0" tIns="0" rIns="0" bIns="0" rtlCol="0" anchor="t"/>
          <a:lstStyle/>
          <a:p>
            <a:pPr marL="0" indent="0" algn="l">
              <a:lnSpc>
                <a:spcPts val="1950"/>
              </a:lnSpc>
              <a:buNone/>
            </a:pPr>
            <a:r>
              <a:rPr lang="en-US" sz="1550" b="1" dirty="0">
                <a:solidFill>
                  <a:srgbClr val="4B4A4A"/>
                </a:solidFill>
                <a:latin typeface="Noto Serif SC Bold" pitchFamily="34" charset="0"/>
                <a:ea typeface="Noto Serif SC Bold" pitchFamily="34" charset="-122"/>
                <a:cs typeface="Noto Serif SC Bold" pitchFamily="34" charset="-120"/>
              </a:rPr>
              <a:t>High Costs</a:t>
            </a:r>
            <a:endParaRPr lang="en-US" sz="1550" dirty="0"/>
          </a:p>
        </p:txBody>
      </p:sp>
      <p:sp>
        <p:nvSpPr>
          <p:cNvPr id="23" name="Text 18"/>
          <p:cNvSpPr/>
          <p:nvPr/>
        </p:nvSpPr>
        <p:spPr>
          <a:xfrm>
            <a:off x="8108990" y="4516874"/>
            <a:ext cx="5727621" cy="254079"/>
          </a:xfrm>
          <a:prstGeom prst="rect">
            <a:avLst/>
          </a:prstGeom>
          <a:noFill/>
          <a:ln/>
        </p:spPr>
        <p:txBody>
          <a:bodyPr wrap="none" lIns="0" tIns="0" rIns="0" bIns="0" rtlCol="0" anchor="t"/>
          <a:lstStyle/>
          <a:p>
            <a:pPr marL="0" indent="0" algn="l">
              <a:lnSpc>
                <a:spcPts val="2000"/>
              </a:lnSpc>
              <a:buNone/>
            </a:pPr>
            <a:r>
              <a:rPr lang="en-US" sz="1250" dirty="0">
                <a:solidFill>
                  <a:srgbClr val="4B4A4A"/>
                </a:solidFill>
                <a:latin typeface="Geist" pitchFamily="34" charset="0"/>
                <a:ea typeface="Geist" pitchFamily="34" charset="-122"/>
                <a:cs typeface="Geist" pitchFamily="34" charset="-120"/>
              </a:rPr>
              <a:t>High overhead costs threaten profits.</a:t>
            </a:r>
            <a:endParaRPr lang="en-US" sz="1250" dirty="0"/>
          </a:p>
        </p:txBody>
      </p:sp>
      <p:sp>
        <p:nvSpPr>
          <p:cNvPr id="24" name="Shape 19"/>
          <p:cNvSpPr/>
          <p:nvPr/>
        </p:nvSpPr>
        <p:spPr>
          <a:xfrm>
            <a:off x="6683216" y="5107424"/>
            <a:ext cx="476250" cy="22860"/>
          </a:xfrm>
          <a:prstGeom prst="roundRect">
            <a:avLst>
              <a:gd name="adj" fmla="val 625116"/>
            </a:avLst>
          </a:prstGeom>
          <a:solidFill>
            <a:srgbClr val="B7D5CA"/>
          </a:solidFill>
          <a:ln/>
        </p:spPr>
        <p:txBody>
          <a:bodyPr/>
          <a:lstStyle/>
          <a:p>
            <a:endParaRPr lang="en-US"/>
          </a:p>
        </p:txBody>
      </p:sp>
      <p:sp>
        <p:nvSpPr>
          <p:cNvPr id="25" name="Shape 20"/>
          <p:cNvSpPr/>
          <p:nvPr/>
        </p:nvSpPr>
        <p:spPr>
          <a:xfrm>
            <a:off x="7136606" y="4940260"/>
            <a:ext cx="357188" cy="357188"/>
          </a:xfrm>
          <a:prstGeom prst="roundRect">
            <a:avLst>
              <a:gd name="adj" fmla="val 40007"/>
            </a:avLst>
          </a:prstGeom>
          <a:solidFill>
            <a:srgbClr val="D1EFE4"/>
          </a:solidFill>
          <a:ln w="7620">
            <a:solidFill>
              <a:srgbClr val="B7D5CA"/>
            </a:solidFill>
            <a:prstDash val="solid"/>
          </a:ln>
        </p:spPr>
        <p:txBody>
          <a:bodyPr/>
          <a:lstStyle/>
          <a:p>
            <a:endParaRPr lang="en-US"/>
          </a:p>
        </p:txBody>
      </p:sp>
      <p:pic>
        <p:nvPicPr>
          <p:cNvPr id="26" name="Image 3" descr="preencoded.png"/>
          <p:cNvPicPr>
            <a:picLocks noChangeAspect="1"/>
          </p:cNvPicPr>
          <p:nvPr/>
        </p:nvPicPr>
        <p:blipFill>
          <a:blip r:embed="rId6"/>
          <a:stretch>
            <a:fillRect/>
          </a:stretch>
        </p:blipFill>
        <p:spPr>
          <a:xfrm>
            <a:off x="7196137" y="4970026"/>
            <a:ext cx="238125" cy="297656"/>
          </a:xfrm>
          <a:prstGeom prst="rect">
            <a:avLst/>
          </a:prstGeom>
        </p:spPr>
      </p:pic>
      <p:sp>
        <p:nvSpPr>
          <p:cNvPr id="27" name="Text 21"/>
          <p:cNvSpPr/>
          <p:nvPr/>
        </p:nvSpPr>
        <p:spPr>
          <a:xfrm>
            <a:off x="4495681" y="4994791"/>
            <a:ext cx="2025729" cy="248007"/>
          </a:xfrm>
          <a:prstGeom prst="rect">
            <a:avLst/>
          </a:prstGeom>
          <a:noFill/>
          <a:ln/>
        </p:spPr>
        <p:txBody>
          <a:bodyPr wrap="none" lIns="0" tIns="0" rIns="0" bIns="0" rtlCol="0" anchor="t"/>
          <a:lstStyle/>
          <a:p>
            <a:pPr marL="0" indent="0" algn="r">
              <a:lnSpc>
                <a:spcPts val="1950"/>
              </a:lnSpc>
              <a:buNone/>
            </a:pPr>
            <a:r>
              <a:rPr lang="en-US" sz="1550" b="1" dirty="0">
                <a:solidFill>
                  <a:srgbClr val="4B4A4A"/>
                </a:solidFill>
                <a:latin typeface="Noto Serif SC Bold" pitchFamily="34" charset="0"/>
                <a:ea typeface="Noto Serif SC Bold" pitchFamily="34" charset="-122"/>
                <a:cs typeface="Noto Serif SC Bold" pitchFamily="34" charset="-120"/>
              </a:rPr>
              <a:t>Customer Retention</a:t>
            </a:r>
            <a:endParaRPr lang="en-US" sz="1550" dirty="0"/>
          </a:p>
        </p:txBody>
      </p:sp>
      <p:sp>
        <p:nvSpPr>
          <p:cNvPr id="28" name="Text 22"/>
          <p:cNvSpPr/>
          <p:nvPr/>
        </p:nvSpPr>
        <p:spPr>
          <a:xfrm>
            <a:off x="793790" y="5338048"/>
            <a:ext cx="5727621" cy="254079"/>
          </a:xfrm>
          <a:prstGeom prst="rect">
            <a:avLst/>
          </a:prstGeom>
          <a:noFill/>
          <a:ln/>
        </p:spPr>
        <p:txBody>
          <a:bodyPr wrap="none" lIns="0" tIns="0" rIns="0" bIns="0" rtlCol="0" anchor="t"/>
          <a:lstStyle/>
          <a:p>
            <a:pPr marL="0" indent="0" algn="r">
              <a:lnSpc>
                <a:spcPts val="2000"/>
              </a:lnSpc>
              <a:buNone/>
            </a:pPr>
            <a:r>
              <a:rPr lang="en-US" sz="1250" dirty="0">
                <a:solidFill>
                  <a:srgbClr val="4B4A4A"/>
                </a:solidFill>
                <a:latin typeface="Geist" pitchFamily="34" charset="0"/>
                <a:ea typeface="Geist" pitchFamily="34" charset="-122"/>
                <a:cs typeface="Geist" pitchFamily="34" charset="-120"/>
              </a:rPr>
              <a:t>There are no official client retention plans.</a:t>
            </a:r>
            <a:endParaRPr lang="en-US" sz="1250" dirty="0"/>
          </a:p>
        </p:txBody>
      </p:sp>
      <p:sp>
        <p:nvSpPr>
          <p:cNvPr id="29" name="Shape 23"/>
          <p:cNvSpPr/>
          <p:nvPr/>
        </p:nvSpPr>
        <p:spPr>
          <a:xfrm>
            <a:off x="7470934" y="5928598"/>
            <a:ext cx="476250" cy="22860"/>
          </a:xfrm>
          <a:prstGeom prst="roundRect">
            <a:avLst>
              <a:gd name="adj" fmla="val 625116"/>
            </a:avLst>
          </a:prstGeom>
          <a:solidFill>
            <a:srgbClr val="B7D5CA"/>
          </a:solidFill>
          <a:ln/>
        </p:spPr>
        <p:txBody>
          <a:bodyPr/>
          <a:lstStyle/>
          <a:p>
            <a:endParaRPr lang="en-US"/>
          </a:p>
        </p:txBody>
      </p:sp>
      <p:sp>
        <p:nvSpPr>
          <p:cNvPr id="30" name="Shape 24"/>
          <p:cNvSpPr/>
          <p:nvPr/>
        </p:nvSpPr>
        <p:spPr>
          <a:xfrm>
            <a:off x="7136606" y="5761434"/>
            <a:ext cx="357188" cy="357188"/>
          </a:xfrm>
          <a:prstGeom prst="roundRect">
            <a:avLst>
              <a:gd name="adj" fmla="val 40007"/>
            </a:avLst>
          </a:prstGeom>
          <a:solidFill>
            <a:srgbClr val="D1EFE4"/>
          </a:solidFill>
          <a:ln w="7620">
            <a:solidFill>
              <a:srgbClr val="B7D5CA"/>
            </a:solidFill>
            <a:prstDash val="solid"/>
          </a:ln>
        </p:spPr>
        <p:txBody>
          <a:bodyPr/>
          <a:lstStyle/>
          <a:p>
            <a:endParaRPr lang="en-US"/>
          </a:p>
        </p:txBody>
      </p:sp>
      <p:pic>
        <p:nvPicPr>
          <p:cNvPr id="31" name="Image 4" descr="preencoded.png"/>
          <p:cNvPicPr>
            <a:picLocks noChangeAspect="1"/>
          </p:cNvPicPr>
          <p:nvPr/>
        </p:nvPicPr>
        <p:blipFill>
          <a:blip r:embed="rId7"/>
          <a:stretch>
            <a:fillRect/>
          </a:stretch>
        </p:blipFill>
        <p:spPr>
          <a:xfrm>
            <a:off x="7196137" y="5791200"/>
            <a:ext cx="238125" cy="297656"/>
          </a:xfrm>
          <a:prstGeom prst="rect">
            <a:avLst/>
          </a:prstGeom>
        </p:spPr>
      </p:pic>
      <p:sp>
        <p:nvSpPr>
          <p:cNvPr id="32" name="Text 25"/>
          <p:cNvSpPr/>
          <p:nvPr/>
        </p:nvSpPr>
        <p:spPr>
          <a:xfrm>
            <a:off x="8108990" y="5815965"/>
            <a:ext cx="2129671" cy="248007"/>
          </a:xfrm>
          <a:prstGeom prst="rect">
            <a:avLst/>
          </a:prstGeom>
          <a:noFill/>
          <a:ln/>
        </p:spPr>
        <p:txBody>
          <a:bodyPr wrap="none" lIns="0" tIns="0" rIns="0" bIns="0" rtlCol="0" anchor="t"/>
          <a:lstStyle/>
          <a:p>
            <a:pPr marL="0" indent="0" algn="l">
              <a:lnSpc>
                <a:spcPts val="1950"/>
              </a:lnSpc>
              <a:buNone/>
            </a:pPr>
            <a:r>
              <a:rPr lang="en-US" sz="1550" b="1" dirty="0">
                <a:solidFill>
                  <a:srgbClr val="4B4A4A"/>
                </a:solidFill>
                <a:latin typeface="Noto Serif SC Bold" pitchFamily="34" charset="0"/>
                <a:ea typeface="Noto Serif SC Bold" pitchFamily="34" charset="-122"/>
                <a:cs typeface="Noto Serif SC Bold" pitchFamily="34" charset="-120"/>
              </a:rPr>
              <a:t>Performance Metrics</a:t>
            </a:r>
            <a:endParaRPr lang="en-US" sz="1550" dirty="0"/>
          </a:p>
        </p:txBody>
      </p:sp>
      <p:sp>
        <p:nvSpPr>
          <p:cNvPr id="33" name="Text 26"/>
          <p:cNvSpPr/>
          <p:nvPr/>
        </p:nvSpPr>
        <p:spPr>
          <a:xfrm>
            <a:off x="8108990" y="6159222"/>
            <a:ext cx="5727621" cy="254079"/>
          </a:xfrm>
          <a:prstGeom prst="rect">
            <a:avLst/>
          </a:prstGeom>
          <a:noFill/>
          <a:ln/>
        </p:spPr>
        <p:txBody>
          <a:bodyPr wrap="none" lIns="0" tIns="0" rIns="0" bIns="0" rtlCol="0" anchor="t"/>
          <a:lstStyle/>
          <a:p>
            <a:pPr marL="0" indent="0" algn="l">
              <a:lnSpc>
                <a:spcPts val="2000"/>
              </a:lnSpc>
              <a:buNone/>
            </a:pPr>
            <a:r>
              <a:rPr lang="en-US" sz="1250" dirty="0">
                <a:solidFill>
                  <a:srgbClr val="4B4A4A"/>
                </a:solidFill>
                <a:latin typeface="Geist" pitchFamily="34" charset="0"/>
                <a:ea typeface="Geist" pitchFamily="34" charset="-122"/>
                <a:cs typeface="Geist" pitchFamily="34" charset="-120"/>
              </a:rPr>
              <a:t>Insufficient techniques exist to assess performance and impact.</a:t>
            </a:r>
            <a:endParaRPr lang="en-US" sz="1250" dirty="0"/>
          </a:p>
        </p:txBody>
      </p:sp>
      <p:sp>
        <p:nvSpPr>
          <p:cNvPr id="34" name="Text 27"/>
          <p:cNvSpPr/>
          <p:nvPr/>
        </p:nvSpPr>
        <p:spPr>
          <a:xfrm>
            <a:off x="793790" y="7264837"/>
            <a:ext cx="13042821" cy="254079"/>
          </a:xfrm>
          <a:prstGeom prst="rect">
            <a:avLst/>
          </a:prstGeom>
          <a:noFill/>
          <a:ln/>
        </p:spPr>
        <p:txBody>
          <a:bodyPr wrap="none" lIns="0" tIns="0" rIns="0" bIns="0" rtlCol="0" anchor="t"/>
          <a:lstStyle/>
          <a:p>
            <a:pPr marL="0" indent="0" algn="l">
              <a:lnSpc>
                <a:spcPts val="2000"/>
              </a:lnSpc>
              <a:buNone/>
            </a:pPr>
            <a:r>
              <a:rPr lang="en-US" sz="1250" dirty="0">
                <a:solidFill>
                  <a:srgbClr val="4B4A4A"/>
                </a:solidFill>
                <a:latin typeface="Geist" pitchFamily="34" charset="0"/>
                <a:ea typeface="Geist" pitchFamily="34" charset="-122"/>
                <a:cs typeface="Geist" pitchFamily="34" charset="-120"/>
              </a:rPr>
              <a:t>(Ahmed, Kamyabi &amp; Özgit, 2021)</a:t>
            </a:r>
            <a:endParaRPr lang="en-US" sz="125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0"/>
          <p:cNvSpPr/>
          <p:nvPr/>
        </p:nvSpPr>
        <p:spPr>
          <a:xfrm>
            <a:off x="793790" y="1650444"/>
            <a:ext cx="8127206" cy="620078"/>
          </a:xfrm>
          <a:prstGeom prst="rect">
            <a:avLst/>
          </a:prstGeom>
          <a:noFill/>
          <a:ln/>
        </p:spPr>
        <p:txBody>
          <a:bodyPr wrap="none" lIns="0" tIns="0" rIns="0" bIns="0" rtlCol="0" anchor="t"/>
          <a:lstStyle/>
          <a:p>
            <a:pPr marL="0" indent="0" algn="l">
              <a:lnSpc>
                <a:spcPts val="4850"/>
              </a:lnSpc>
              <a:buNone/>
            </a:pPr>
            <a:r>
              <a:rPr lang="en-US" sz="3900" b="1" dirty="0">
                <a:solidFill>
                  <a:srgbClr val="006747"/>
                </a:solidFill>
                <a:latin typeface="Noto Serif SC Bold" pitchFamily="34" charset="0"/>
                <a:ea typeface="Noto Serif SC Bold" pitchFamily="34" charset="-122"/>
                <a:cs typeface="Noto Serif SC Bold" pitchFamily="34" charset="-120"/>
              </a:rPr>
              <a:t>SWOT Summary—Opportunities</a:t>
            </a:r>
            <a:endParaRPr lang="en-US" sz="3900" dirty="0"/>
          </a:p>
        </p:txBody>
      </p:sp>
      <p:pic>
        <p:nvPicPr>
          <p:cNvPr id="3" name="Image 0" descr="preencoded.png"/>
          <p:cNvPicPr>
            <a:picLocks noChangeAspect="1"/>
          </p:cNvPicPr>
          <p:nvPr/>
        </p:nvPicPr>
        <p:blipFill>
          <a:blip r:embed="rId3"/>
          <a:stretch>
            <a:fillRect/>
          </a:stretch>
        </p:blipFill>
        <p:spPr>
          <a:xfrm>
            <a:off x="801410" y="2796064"/>
            <a:ext cx="2478524" cy="2478524"/>
          </a:xfrm>
          <a:prstGeom prst="rect">
            <a:avLst/>
          </a:prstGeom>
        </p:spPr>
      </p:pic>
      <p:pic>
        <p:nvPicPr>
          <p:cNvPr id="4" name="Image 1" descr="preencoded.png"/>
          <p:cNvPicPr>
            <a:picLocks noChangeAspect="1"/>
          </p:cNvPicPr>
          <p:nvPr/>
        </p:nvPicPr>
        <p:blipFill>
          <a:blip r:embed="rId4"/>
          <a:stretch>
            <a:fillRect/>
          </a:stretch>
        </p:blipFill>
        <p:spPr>
          <a:xfrm>
            <a:off x="3438644" y="2796064"/>
            <a:ext cx="2478524" cy="2478524"/>
          </a:xfrm>
          <a:prstGeom prst="rect">
            <a:avLst/>
          </a:prstGeom>
        </p:spPr>
      </p:pic>
      <p:pic>
        <p:nvPicPr>
          <p:cNvPr id="5" name="Image 2" descr="preencoded.png"/>
          <p:cNvPicPr>
            <a:picLocks noChangeAspect="1"/>
          </p:cNvPicPr>
          <p:nvPr/>
        </p:nvPicPr>
        <p:blipFill>
          <a:blip r:embed="rId5"/>
          <a:stretch>
            <a:fillRect/>
          </a:stretch>
        </p:blipFill>
        <p:spPr>
          <a:xfrm>
            <a:off x="6075878" y="2796064"/>
            <a:ext cx="2478524" cy="2478524"/>
          </a:xfrm>
          <a:prstGeom prst="rect">
            <a:avLst/>
          </a:prstGeom>
        </p:spPr>
      </p:pic>
      <p:pic>
        <p:nvPicPr>
          <p:cNvPr id="6" name="Image 3" descr="preencoded.png"/>
          <p:cNvPicPr>
            <a:picLocks noChangeAspect="1"/>
          </p:cNvPicPr>
          <p:nvPr/>
        </p:nvPicPr>
        <p:blipFill>
          <a:blip r:embed="rId6"/>
          <a:stretch>
            <a:fillRect/>
          </a:stretch>
        </p:blipFill>
        <p:spPr>
          <a:xfrm>
            <a:off x="8713113" y="2796064"/>
            <a:ext cx="2478524" cy="2478524"/>
          </a:xfrm>
          <a:prstGeom prst="rect">
            <a:avLst/>
          </a:prstGeom>
        </p:spPr>
      </p:pic>
      <p:pic>
        <p:nvPicPr>
          <p:cNvPr id="7" name="Image 4" descr="preencoded.png"/>
          <p:cNvPicPr>
            <a:picLocks noChangeAspect="1"/>
          </p:cNvPicPr>
          <p:nvPr/>
        </p:nvPicPr>
        <p:blipFill>
          <a:blip r:embed="rId7"/>
          <a:stretch>
            <a:fillRect/>
          </a:stretch>
        </p:blipFill>
        <p:spPr>
          <a:xfrm>
            <a:off x="11350347" y="2796064"/>
            <a:ext cx="2478524" cy="2478524"/>
          </a:xfrm>
          <a:prstGeom prst="rect">
            <a:avLst/>
          </a:prstGeom>
        </p:spPr>
      </p:pic>
      <p:sp>
        <p:nvSpPr>
          <p:cNvPr id="8" name="Text 1"/>
          <p:cNvSpPr/>
          <p:nvPr/>
        </p:nvSpPr>
        <p:spPr>
          <a:xfrm>
            <a:off x="793790" y="5626537"/>
            <a:ext cx="13042821" cy="952619"/>
          </a:xfrm>
          <a:prstGeom prst="rect">
            <a:avLst/>
          </a:prstGeom>
          <a:noFill/>
          <a:ln/>
        </p:spPr>
        <p:txBody>
          <a:bodyPr wrap="square" lIns="0" tIns="0" rIns="0" bIns="0" rtlCol="0" anchor="t"/>
          <a:lstStyle/>
          <a:p>
            <a:pPr marL="0" indent="0" algn="l">
              <a:lnSpc>
                <a:spcPts val="2500"/>
              </a:lnSpc>
              <a:buNone/>
            </a:pPr>
            <a:r>
              <a:rPr lang="en-US" sz="1550" dirty="0">
                <a:solidFill>
                  <a:srgbClr val="4B4A4A"/>
                </a:solidFill>
                <a:latin typeface="Geist" pitchFamily="34" charset="0"/>
                <a:ea typeface="Geist" pitchFamily="34" charset="-122"/>
                <a:cs typeface="Geist" pitchFamily="34" charset="-120"/>
              </a:rPr>
              <a:t>Healthy, local, handcrafted cuisine is becoming more popular. Customers demand more than food. Lifestyle and events are desired. Strategic partnerships expand a company's reach. Digital tools can boost your visibility and revenue. Long-term participation is possible with loyalty programs. Gouda and Halim (2025) feel online shopping and services have great potential.</a:t>
            </a:r>
            <a:endParaRPr lang="en-US" sz="155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760720" cy="8229600"/>
          </a:xfrm>
          <a:prstGeom prst="rect">
            <a:avLst/>
          </a:prstGeom>
        </p:spPr>
      </p:pic>
      <p:sp>
        <p:nvSpPr>
          <p:cNvPr id="3" name="Text 0"/>
          <p:cNvSpPr/>
          <p:nvPr/>
        </p:nvSpPr>
        <p:spPr>
          <a:xfrm>
            <a:off x="6280190" y="623411"/>
            <a:ext cx="6029801" cy="589121"/>
          </a:xfrm>
          <a:prstGeom prst="rect">
            <a:avLst/>
          </a:prstGeom>
          <a:noFill/>
          <a:ln/>
        </p:spPr>
        <p:txBody>
          <a:bodyPr wrap="none" lIns="0" tIns="0" rIns="0" bIns="0" rtlCol="0" anchor="t"/>
          <a:lstStyle/>
          <a:p>
            <a:pPr marL="0" indent="0" algn="l">
              <a:lnSpc>
                <a:spcPts val="4600"/>
              </a:lnSpc>
              <a:buNone/>
            </a:pPr>
            <a:r>
              <a:rPr lang="en-US" sz="3700" b="1" dirty="0">
                <a:solidFill>
                  <a:srgbClr val="006747"/>
                </a:solidFill>
                <a:latin typeface="Noto Serif SC Bold" pitchFamily="34" charset="0"/>
                <a:ea typeface="Noto Serif SC Bold" pitchFamily="34" charset="-122"/>
                <a:cs typeface="Noto Serif SC Bold" pitchFamily="34" charset="-120"/>
              </a:rPr>
              <a:t>SWOT Summary: Threats</a:t>
            </a:r>
            <a:endParaRPr lang="en-US" sz="3700" dirty="0"/>
          </a:p>
        </p:txBody>
      </p:sp>
      <p:sp>
        <p:nvSpPr>
          <p:cNvPr id="4" name="Text 1"/>
          <p:cNvSpPr/>
          <p:nvPr/>
        </p:nvSpPr>
        <p:spPr>
          <a:xfrm>
            <a:off x="6280190" y="1589484"/>
            <a:ext cx="2361724" cy="622102"/>
          </a:xfrm>
          <a:prstGeom prst="rect">
            <a:avLst/>
          </a:prstGeom>
          <a:noFill/>
          <a:ln/>
        </p:spPr>
        <p:txBody>
          <a:bodyPr wrap="none" lIns="0" tIns="0" rIns="0" bIns="0" rtlCol="0" anchor="t"/>
          <a:lstStyle/>
          <a:p>
            <a:pPr marL="0" indent="0" algn="ctr">
              <a:lnSpc>
                <a:spcPts val="4850"/>
              </a:lnSpc>
              <a:buNone/>
            </a:pPr>
            <a:r>
              <a:rPr lang="en-US" sz="4850" b="1" dirty="0">
                <a:solidFill>
                  <a:srgbClr val="4B4A4A"/>
                </a:solidFill>
                <a:latin typeface="Noto Serif SC Bold" pitchFamily="34" charset="0"/>
                <a:ea typeface="Noto Serif SC Bold" pitchFamily="34" charset="-122"/>
                <a:cs typeface="Noto Serif SC Bold" pitchFamily="34" charset="-120"/>
              </a:rPr>
              <a:t>24%</a:t>
            </a:r>
            <a:endParaRPr lang="en-US" sz="4850" dirty="0"/>
          </a:p>
        </p:txBody>
      </p:sp>
      <p:sp>
        <p:nvSpPr>
          <p:cNvPr id="5" name="Text 2"/>
          <p:cNvSpPr/>
          <p:nvPr/>
        </p:nvSpPr>
        <p:spPr>
          <a:xfrm>
            <a:off x="6280190" y="2447092"/>
            <a:ext cx="2361724" cy="589359"/>
          </a:xfrm>
          <a:prstGeom prst="rect">
            <a:avLst/>
          </a:prstGeom>
          <a:noFill/>
          <a:ln/>
        </p:spPr>
        <p:txBody>
          <a:bodyPr wrap="square" lIns="0" tIns="0" rIns="0" bIns="0" rtlCol="0" anchor="t"/>
          <a:lstStyle/>
          <a:p>
            <a:pPr marL="0" indent="0" algn="ctr">
              <a:lnSpc>
                <a:spcPts val="2300"/>
              </a:lnSpc>
              <a:buNone/>
            </a:pPr>
            <a:r>
              <a:rPr lang="en-US" sz="1850" b="1" dirty="0">
                <a:solidFill>
                  <a:srgbClr val="4B4A4A"/>
                </a:solidFill>
                <a:latin typeface="Noto Serif SC Bold" pitchFamily="34" charset="0"/>
                <a:ea typeface="Noto Serif SC Bold" pitchFamily="34" charset="-122"/>
                <a:cs typeface="Noto Serif SC Bold" pitchFamily="34" charset="-120"/>
              </a:rPr>
              <a:t>Digital Innovation Rate</a:t>
            </a:r>
            <a:endParaRPr lang="en-US" sz="1850" dirty="0"/>
          </a:p>
        </p:txBody>
      </p:sp>
      <p:sp>
        <p:nvSpPr>
          <p:cNvPr id="6" name="Text 3"/>
          <p:cNvSpPr/>
          <p:nvPr/>
        </p:nvSpPr>
        <p:spPr>
          <a:xfrm>
            <a:off x="6280190" y="3149560"/>
            <a:ext cx="2361724" cy="905113"/>
          </a:xfrm>
          <a:prstGeom prst="rect">
            <a:avLst/>
          </a:prstGeom>
          <a:noFill/>
          <a:ln/>
        </p:spPr>
        <p:txBody>
          <a:bodyPr wrap="square" lIns="0" tIns="0" rIns="0" bIns="0" rtlCol="0" anchor="t"/>
          <a:lstStyle/>
          <a:p>
            <a:pPr marL="0" indent="0" algn="ctr">
              <a:lnSpc>
                <a:spcPts val="2350"/>
              </a:lnSpc>
              <a:buNone/>
            </a:pPr>
            <a:r>
              <a:rPr lang="en-US" sz="1450" dirty="0">
                <a:solidFill>
                  <a:srgbClr val="4B4A4A"/>
                </a:solidFill>
                <a:latin typeface="Geist" pitchFamily="34" charset="0"/>
                <a:ea typeface="Geist" pitchFamily="34" charset="-122"/>
                <a:cs typeface="Geist" pitchFamily="34" charset="-120"/>
              </a:rPr>
              <a:t>Competitors develop new digital and service ideas swiftly.</a:t>
            </a:r>
            <a:endParaRPr lang="en-US" sz="1450" dirty="0"/>
          </a:p>
        </p:txBody>
      </p:sp>
      <p:sp>
        <p:nvSpPr>
          <p:cNvPr id="7" name="Text 4"/>
          <p:cNvSpPr/>
          <p:nvPr/>
        </p:nvSpPr>
        <p:spPr>
          <a:xfrm>
            <a:off x="8877538" y="1589484"/>
            <a:ext cx="2361724" cy="622102"/>
          </a:xfrm>
          <a:prstGeom prst="rect">
            <a:avLst/>
          </a:prstGeom>
          <a:noFill/>
          <a:ln/>
        </p:spPr>
        <p:txBody>
          <a:bodyPr wrap="none" lIns="0" tIns="0" rIns="0" bIns="0" rtlCol="0" anchor="t"/>
          <a:lstStyle/>
          <a:p>
            <a:pPr marL="0" indent="0" algn="ctr">
              <a:lnSpc>
                <a:spcPts val="4850"/>
              </a:lnSpc>
              <a:buNone/>
            </a:pPr>
            <a:r>
              <a:rPr lang="en-US" sz="4850" b="1" dirty="0">
                <a:solidFill>
                  <a:srgbClr val="4B4A4A"/>
                </a:solidFill>
                <a:latin typeface="Noto Serif SC Bold" pitchFamily="34" charset="0"/>
                <a:ea typeface="Noto Serif SC Bold" pitchFamily="34" charset="-122"/>
                <a:cs typeface="Noto Serif SC Bold" pitchFamily="34" charset="-120"/>
              </a:rPr>
              <a:t>18%</a:t>
            </a:r>
            <a:endParaRPr lang="en-US" sz="4850" dirty="0"/>
          </a:p>
        </p:txBody>
      </p:sp>
      <p:sp>
        <p:nvSpPr>
          <p:cNvPr id="8" name="Text 5"/>
          <p:cNvSpPr/>
          <p:nvPr/>
        </p:nvSpPr>
        <p:spPr>
          <a:xfrm>
            <a:off x="8879919" y="2447092"/>
            <a:ext cx="2356842" cy="294680"/>
          </a:xfrm>
          <a:prstGeom prst="rect">
            <a:avLst/>
          </a:prstGeom>
          <a:noFill/>
          <a:ln/>
        </p:spPr>
        <p:txBody>
          <a:bodyPr wrap="none" lIns="0" tIns="0" rIns="0" bIns="0" rtlCol="0" anchor="t"/>
          <a:lstStyle/>
          <a:p>
            <a:pPr marL="0" indent="0" algn="ctr">
              <a:lnSpc>
                <a:spcPts val="2300"/>
              </a:lnSpc>
              <a:buNone/>
            </a:pPr>
            <a:r>
              <a:rPr lang="en-US" sz="1850" b="1" dirty="0">
                <a:solidFill>
                  <a:srgbClr val="4B4A4A"/>
                </a:solidFill>
                <a:latin typeface="Noto Serif SC Bold" pitchFamily="34" charset="0"/>
                <a:ea typeface="Noto Serif SC Bold" pitchFamily="34" charset="-122"/>
                <a:cs typeface="Noto Serif SC Bold" pitchFamily="34" charset="-120"/>
              </a:rPr>
              <a:t>Cost Increases</a:t>
            </a:r>
            <a:endParaRPr lang="en-US" sz="1850" dirty="0"/>
          </a:p>
        </p:txBody>
      </p:sp>
      <p:sp>
        <p:nvSpPr>
          <p:cNvPr id="9" name="Text 6"/>
          <p:cNvSpPr/>
          <p:nvPr/>
        </p:nvSpPr>
        <p:spPr>
          <a:xfrm>
            <a:off x="8877538" y="2854881"/>
            <a:ext cx="2361724" cy="603409"/>
          </a:xfrm>
          <a:prstGeom prst="rect">
            <a:avLst/>
          </a:prstGeom>
          <a:noFill/>
          <a:ln/>
        </p:spPr>
        <p:txBody>
          <a:bodyPr wrap="square" lIns="0" tIns="0" rIns="0" bIns="0" rtlCol="0" anchor="t"/>
          <a:lstStyle/>
          <a:p>
            <a:pPr marL="0" indent="0" algn="ctr">
              <a:lnSpc>
                <a:spcPts val="2350"/>
              </a:lnSpc>
              <a:buNone/>
            </a:pPr>
            <a:r>
              <a:rPr lang="en-US" sz="1450" dirty="0">
                <a:solidFill>
                  <a:srgbClr val="4B4A4A"/>
                </a:solidFill>
                <a:latin typeface="Geist" pitchFamily="34" charset="0"/>
                <a:ea typeface="Geist" pitchFamily="34" charset="-122"/>
                <a:cs typeface="Geist" pitchFamily="34" charset="-120"/>
              </a:rPr>
              <a:t>Cost increases may cause losses.</a:t>
            </a:r>
            <a:endParaRPr lang="en-US" sz="1450" dirty="0"/>
          </a:p>
        </p:txBody>
      </p:sp>
      <p:sp>
        <p:nvSpPr>
          <p:cNvPr id="10" name="Text 7"/>
          <p:cNvSpPr/>
          <p:nvPr/>
        </p:nvSpPr>
        <p:spPr>
          <a:xfrm>
            <a:off x="11474887" y="1589484"/>
            <a:ext cx="2361724" cy="622102"/>
          </a:xfrm>
          <a:prstGeom prst="rect">
            <a:avLst/>
          </a:prstGeom>
          <a:noFill/>
          <a:ln/>
        </p:spPr>
        <p:txBody>
          <a:bodyPr wrap="none" lIns="0" tIns="0" rIns="0" bIns="0" rtlCol="0" anchor="t"/>
          <a:lstStyle/>
          <a:p>
            <a:pPr marL="0" indent="0" algn="ctr">
              <a:lnSpc>
                <a:spcPts val="4850"/>
              </a:lnSpc>
              <a:buNone/>
            </a:pPr>
            <a:r>
              <a:rPr lang="en-US" sz="4850" b="1" dirty="0">
                <a:solidFill>
                  <a:srgbClr val="4B4A4A"/>
                </a:solidFill>
                <a:latin typeface="Noto Serif SC Bold" pitchFamily="34" charset="0"/>
                <a:ea typeface="Noto Serif SC Bold" pitchFamily="34" charset="-122"/>
                <a:cs typeface="Noto Serif SC Bold" pitchFamily="34" charset="-120"/>
              </a:rPr>
              <a:t>32%</a:t>
            </a:r>
            <a:endParaRPr lang="en-US" sz="4850" dirty="0"/>
          </a:p>
        </p:txBody>
      </p:sp>
      <p:sp>
        <p:nvSpPr>
          <p:cNvPr id="11" name="Text 8"/>
          <p:cNvSpPr/>
          <p:nvPr/>
        </p:nvSpPr>
        <p:spPr>
          <a:xfrm>
            <a:off x="11477268" y="2447092"/>
            <a:ext cx="2356842" cy="294680"/>
          </a:xfrm>
          <a:prstGeom prst="rect">
            <a:avLst/>
          </a:prstGeom>
          <a:noFill/>
          <a:ln/>
        </p:spPr>
        <p:txBody>
          <a:bodyPr wrap="none" lIns="0" tIns="0" rIns="0" bIns="0" rtlCol="0" anchor="t"/>
          <a:lstStyle/>
          <a:p>
            <a:pPr marL="0" indent="0" algn="ctr">
              <a:lnSpc>
                <a:spcPts val="2300"/>
              </a:lnSpc>
              <a:buNone/>
            </a:pPr>
            <a:r>
              <a:rPr lang="en-US" sz="1850" b="1" dirty="0">
                <a:solidFill>
                  <a:srgbClr val="4B4A4A"/>
                </a:solidFill>
                <a:latin typeface="Noto Serif SC Bold" pitchFamily="34" charset="0"/>
                <a:ea typeface="Noto Serif SC Bold" pitchFamily="34" charset="-122"/>
                <a:cs typeface="Noto Serif SC Bold" pitchFamily="34" charset="-120"/>
              </a:rPr>
              <a:t>Behaviour Change</a:t>
            </a:r>
            <a:endParaRPr lang="en-US" sz="1850" dirty="0"/>
          </a:p>
        </p:txBody>
      </p:sp>
      <p:sp>
        <p:nvSpPr>
          <p:cNvPr id="12" name="Text 9"/>
          <p:cNvSpPr/>
          <p:nvPr/>
        </p:nvSpPr>
        <p:spPr>
          <a:xfrm>
            <a:off x="11474887" y="2854881"/>
            <a:ext cx="2361724" cy="905113"/>
          </a:xfrm>
          <a:prstGeom prst="rect">
            <a:avLst/>
          </a:prstGeom>
          <a:noFill/>
          <a:ln/>
        </p:spPr>
        <p:txBody>
          <a:bodyPr wrap="square" lIns="0" tIns="0" rIns="0" bIns="0" rtlCol="0" anchor="t"/>
          <a:lstStyle/>
          <a:p>
            <a:pPr marL="0" indent="0" algn="ctr">
              <a:lnSpc>
                <a:spcPts val="2350"/>
              </a:lnSpc>
              <a:buNone/>
            </a:pPr>
            <a:r>
              <a:rPr lang="en-US" sz="1450" dirty="0">
                <a:solidFill>
                  <a:srgbClr val="4B4A4A"/>
                </a:solidFill>
                <a:latin typeface="Geist" pitchFamily="34" charset="0"/>
                <a:ea typeface="Geist" pitchFamily="34" charset="-122"/>
                <a:cs typeface="Geist" pitchFamily="34" charset="-120"/>
              </a:rPr>
              <a:t>Customers' behaviour is altering due to the economy.</a:t>
            </a:r>
            <a:endParaRPr lang="en-US" sz="1450" dirty="0"/>
          </a:p>
        </p:txBody>
      </p:sp>
      <p:sp>
        <p:nvSpPr>
          <p:cNvPr id="13" name="Text 10"/>
          <p:cNvSpPr/>
          <p:nvPr/>
        </p:nvSpPr>
        <p:spPr>
          <a:xfrm>
            <a:off x="8877538" y="4620220"/>
            <a:ext cx="2361724" cy="622102"/>
          </a:xfrm>
          <a:prstGeom prst="rect">
            <a:avLst/>
          </a:prstGeom>
          <a:noFill/>
          <a:ln/>
        </p:spPr>
        <p:txBody>
          <a:bodyPr wrap="none" lIns="0" tIns="0" rIns="0" bIns="0" rtlCol="0" anchor="t"/>
          <a:lstStyle/>
          <a:p>
            <a:pPr marL="0" indent="0" algn="ctr">
              <a:lnSpc>
                <a:spcPts val="4850"/>
              </a:lnSpc>
              <a:buNone/>
            </a:pPr>
            <a:r>
              <a:rPr lang="en-US" sz="4850" b="1" dirty="0">
                <a:solidFill>
                  <a:srgbClr val="4B4A4A"/>
                </a:solidFill>
                <a:latin typeface="Noto Serif SC Bold" pitchFamily="34" charset="0"/>
                <a:ea typeface="Noto Serif SC Bold" pitchFamily="34" charset="-122"/>
                <a:cs typeface="Noto Serif SC Bold" pitchFamily="34" charset="-120"/>
              </a:rPr>
              <a:t>15%</a:t>
            </a:r>
            <a:endParaRPr lang="en-US" sz="4850" dirty="0"/>
          </a:p>
        </p:txBody>
      </p:sp>
      <p:sp>
        <p:nvSpPr>
          <p:cNvPr id="14" name="Text 11"/>
          <p:cNvSpPr/>
          <p:nvPr/>
        </p:nvSpPr>
        <p:spPr>
          <a:xfrm>
            <a:off x="8879919" y="5477828"/>
            <a:ext cx="2356842" cy="294680"/>
          </a:xfrm>
          <a:prstGeom prst="rect">
            <a:avLst/>
          </a:prstGeom>
          <a:noFill/>
          <a:ln/>
        </p:spPr>
        <p:txBody>
          <a:bodyPr wrap="none" lIns="0" tIns="0" rIns="0" bIns="0" rtlCol="0" anchor="t"/>
          <a:lstStyle/>
          <a:p>
            <a:pPr marL="0" indent="0" algn="ctr">
              <a:lnSpc>
                <a:spcPts val="2300"/>
              </a:lnSpc>
              <a:buNone/>
            </a:pPr>
            <a:r>
              <a:rPr lang="en-US" sz="1850" b="1" dirty="0">
                <a:solidFill>
                  <a:srgbClr val="4B4A4A"/>
                </a:solidFill>
                <a:latin typeface="Noto Serif SC Bold" pitchFamily="34" charset="0"/>
                <a:ea typeface="Noto Serif SC Bold" pitchFamily="34" charset="-122"/>
                <a:cs typeface="Noto Serif SC Bold" pitchFamily="34" charset="-120"/>
              </a:rPr>
              <a:t>Identity Dilution</a:t>
            </a:r>
            <a:endParaRPr lang="en-US" sz="1850" dirty="0"/>
          </a:p>
        </p:txBody>
      </p:sp>
      <p:sp>
        <p:nvSpPr>
          <p:cNvPr id="15" name="Text 12"/>
          <p:cNvSpPr/>
          <p:nvPr/>
        </p:nvSpPr>
        <p:spPr>
          <a:xfrm>
            <a:off x="8877538" y="5885617"/>
            <a:ext cx="2361724" cy="905113"/>
          </a:xfrm>
          <a:prstGeom prst="rect">
            <a:avLst/>
          </a:prstGeom>
          <a:noFill/>
          <a:ln/>
        </p:spPr>
        <p:txBody>
          <a:bodyPr wrap="square" lIns="0" tIns="0" rIns="0" bIns="0" rtlCol="0" anchor="t"/>
          <a:lstStyle/>
          <a:p>
            <a:pPr marL="0" indent="0" algn="ctr">
              <a:lnSpc>
                <a:spcPts val="2350"/>
              </a:lnSpc>
              <a:buNone/>
            </a:pPr>
            <a:r>
              <a:rPr lang="en-US" sz="1450" dirty="0">
                <a:solidFill>
                  <a:srgbClr val="4B4A4A"/>
                </a:solidFill>
                <a:latin typeface="Geist" pitchFamily="34" charset="0"/>
                <a:ea typeface="Geist" pitchFamily="34" charset="-122"/>
                <a:cs typeface="Geist" pitchFamily="34" charset="-120"/>
              </a:rPr>
              <a:t>The firm may lose its identity with new dining ideas.</a:t>
            </a:r>
            <a:endParaRPr lang="en-US" sz="1450" dirty="0"/>
          </a:p>
        </p:txBody>
      </p:sp>
      <p:sp>
        <p:nvSpPr>
          <p:cNvPr id="16" name="Text 13"/>
          <p:cNvSpPr/>
          <p:nvPr/>
        </p:nvSpPr>
        <p:spPr>
          <a:xfrm>
            <a:off x="6280190" y="7002780"/>
            <a:ext cx="7556421" cy="603409"/>
          </a:xfrm>
          <a:prstGeom prst="rect">
            <a:avLst/>
          </a:prstGeom>
          <a:noFill/>
          <a:ln/>
        </p:spPr>
        <p:txBody>
          <a:bodyPr wrap="square" lIns="0" tIns="0" rIns="0" bIns="0" rtlCol="0" anchor="t"/>
          <a:lstStyle/>
          <a:p>
            <a:pPr marL="0" indent="0" algn="l">
              <a:lnSpc>
                <a:spcPts val="2350"/>
              </a:lnSpc>
              <a:buNone/>
            </a:pPr>
            <a:r>
              <a:rPr lang="en-US" sz="1450" dirty="0">
                <a:solidFill>
                  <a:srgbClr val="4B4A4A"/>
                </a:solidFill>
                <a:latin typeface="Geist" pitchFamily="34" charset="0"/>
                <a:ea typeface="Geist" pitchFamily="34" charset="-122"/>
                <a:cs typeface="Geist" pitchFamily="34" charset="-120"/>
              </a:rPr>
              <a:t>Operations limit scalability. If nothing changes, Nurdjanah, Riyadi, Munizu, Usmia, and Ali (2023) feel corporate relevance may decline.</a:t>
            </a:r>
            <a:endParaRPr lang="en-US" sz="145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8869680" y="0"/>
            <a:ext cx="5760720" cy="8229600"/>
          </a:xfrm>
          <a:prstGeom prst="rect">
            <a:avLst/>
          </a:prstGeom>
        </p:spPr>
      </p:pic>
      <p:sp>
        <p:nvSpPr>
          <p:cNvPr id="3" name="Text 0"/>
          <p:cNvSpPr/>
          <p:nvPr/>
        </p:nvSpPr>
        <p:spPr>
          <a:xfrm>
            <a:off x="793790" y="592098"/>
            <a:ext cx="4140637" cy="496133"/>
          </a:xfrm>
          <a:prstGeom prst="rect">
            <a:avLst/>
          </a:prstGeom>
          <a:noFill/>
          <a:ln/>
        </p:spPr>
        <p:txBody>
          <a:bodyPr wrap="none" lIns="0" tIns="0" rIns="0" bIns="0" rtlCol="0" anchor="t"/>
          <a:lstStyle/>
          <a:p>
            <a:pPr marL="0" indent="0" algn="l">
              <a:lnSpc>
                <a:spcPts val="3900"/>
              </a:lnSpc>
              <a:buNone/>
            </a:pPr>
            <a:r>
              <a:rPr lang="en-US" sz="3100" b="1" dirty="0">
                <a:solidFill>
                  <a:srgbClr val="006747"/>
                </a:solidFill>
                <a:latin typeface="Noto Serif SC Bold" pitchFamily="34" charset="0"/>
                <a:ea typeface="Noto Serif SC Bold" pitchFamily="34" charset="-122"/>
                <a:cs typeface="Noto Serif SC Bold" pitchFamily="34" charset="-120"/>
              </a:rPr>
              <a:t>Digital Growth Ideas</a:t>
            </a:r>
            <a:endParaRPr lang="en-US" sz="3100" dirty="0"/>
          </a:p>
        </p:txBody>
      </p:sp>
      <p:sp>
        <p:nvSpPr>
          <p:cNvPr id="4" name="Shape 1"/>
          <p:cNvSpPr/>
          <p:nvPr/>
        </p:nvSpPr>
        <p:spPr>
          <a:xfrm>
            <a:off x="793790" y="1326356"/>
            <a:ext cx="158710" cy="952619"/>
          </a:xfrm>
          <a:prstGeom prst="roundRect">
            <a:avLst>
              <a:gd name="adj" fmla="val 90039"/>
            </a:avLst>
          </a:prstGeom>
          <a:solidFill>
            <a:srgbClr val="D1EFE4"/>
          </a:solidFill>
          <a:ln w="7620">
            <a:solidFill>
              <a:srgbClr val="B7D5CA"/>
            </a:solidFill>
            <a:prstDash val="solid"/>
          </a:ln>
        </p:spPr>
        <p:txBody>
          <a:bodyPr/>
          <a:lstStyle/>
          <a:p>
            <a:endParaRPr lang="en-US"/>
          </a:p>
        </p:txBody>
      </p:sp>
      <p:sp>
        <p:nvSpPr>
          <p:cNvPr id="5" name="Text 2"/>
          <p:cNvSpPr/>
          <p:nvPr/>
        </p:nvSpPr>
        <p:spPr>
          <a:xfrm>
            <a:off x="1111210" y="1485067"/>
            <a:ext cx="2382322" cy="248007"/>
          </a:xfrm>
          <a:prstGeom prst="rect">
            <a:avLst/>
          </a:prstGeom>
          <a:noFill/>
          <a:ln/>
        </p:spPr>
        <p:txBody>
          <a:bodyPr wrap="none" lIns="0" tIns="0" rIns="0" bIns="0" rtlCol="0" anchor="t"/>
          <a:lstStyle/>
          <a:p>
            <a:pPr marL="0" indent="0" algn="l">
              <a:lnSpc>
                <a:spcPts val="1950"/>
              </a:lnSpc>
              <a:buNone/>
            </a:pPr>
            <a:r>
              <a:rPr lang="en-US" sz="1550" b="1" dirty="0">
                <a:solidFill>
                  <a:srgbClr val="4B4A4A"/>
                </a:solidFill>
                <a:latin typeface="Noto Serif SC Bold" pitchFamily="34" charset="0"/>
                <a:ea typeface="Noto Serif SC Bold" pitchFamily="34" charset="-122"/>
                <a:cs typeface="Noto Serif SC Bold" pitchFamily="34" charset="-120"/>
              </a:rPr>
              <a:t>E-commerce Expansion</a:t>
            </a:r>
            <a:endParaRPr lang="en-US" sz="1550" dirty="0"/>
          </a:p>
        </p:txBody>
      </p:sp>
      <p:sp>
        <p:nvSpPr>
          <p:cNvPr id="6" name="Text 3"/>
          <p:cNvSpPr/>
          <p:nvPr/>
        </p:nvSpPr>
        <p:spPr>
          <a:xfrm>
            <a:off x="1111210" y="1828324"/>
            <a:ext cx="7239000" cy="254079"/>
          </a:xfrm>
          <a:prstGeom prst="rect">
            <a:avLst/>
          </a:prstGeom>
          <a:noFill/>
          <a:ln/>
        </p:spPr>
        <p:txBody>
          <a:bodyPr wrap="none" lIns="0" tIns="0" rIns="0" bIns="0" rtlCol="0" anchor="t"/>
          <a:lstStyle/>
          <a:p>
            <a:pPr marL="0" indent="0" algn="l">
              <a:lnSpc>
                <a:spcPts val="2000"/>
              </a:lnSpc>
              <a:buNone/>
            </a:pPr>
            <a:r>
              <a:rPr lang="en-US" sz="1250" dirty="0">
                <a:solidFill>
                  <a:srgbClr val="4B4A4A"/>
                </a:solidFill>
                <a:latin typeface="Geist" pitchFamily="34" charset="0"/>
                <a:ea typeface="Geist" pitchFamily="34" charset="-122"/>
                <a:cs typeface="Geist" pitchFamily="34" charset="-120"/>
              </a:rPr>
              <a:t>Open an online store for branded and homemade goods.</a:t>
            </a:r>
            <a:endParaRPr lang="en-US" sz="1250" dirty="0"/>
          </a:p>
        </p:txBody>
      </p:sp>
      <p:sp>
        <p:nvSpPr>
          <p:cNvPr id="7" name="Shape 4"/>
          <p:cNvSpPr/>
          <p:nvPr/>
        </p:nvSpPr>
        <p:spPr>
          <a:xfrm>
            <a:off x="1031915" y="2398038"/>
            <a:ext cx="158710" cy="952619"/>
          </a:xfrm>
          <a:prstGeom prst="roundRect">
            <a:avLst>
              <a:gd name="adj" fmla="val 90039"/>
            </a:avLst>
          </a:prstGeom>
          <a:solidFill>
            <a:srgbClr val="D1EFE4"/>
          </a:solidFill>
          <a:ln w="7620">
            <a:solidFill>
              <a:srgbClr val="B7D5CA"/>
            </a:solidFill>
            <a:prstDash val="solid"/>
          </a:ln>
        </p:spPr>
        <p:txBody>
          <a:bodyPr/>
          <a:lstStyle/>
          <a:p>
            <a:endParaRPr lang="en-US"/>
          </a:p>
        </p:txBody>
      </p:sp>
      <p:sp>
        <p:nvSpPr>
          <p:cNvPr id="8" name="Text 5"/>
          <p:cNvSpPr/>
          <p:nvPr/>
        </p:nvSpPr>
        <p:spPr>
          <a:xfrm>
            <a:off x="1349335" y="2556748"/>
            <a:ext cx="1991916" cy="248007"/>
          </a:xfrm>
          <a:prstGeom prst="rect">
            <a:avLst/>
          </a:prstGeom>
          <a:noFill/>
          <a:ln/>
        </p:spPr>
        <p:txBody>
          <a:bodyPr wrap="none" lIns="0" tIns="0" rIns="0" bIns="0" rtlCol="0" anchor="t"/>
          <a:lstStyle/>
          <a:p>
            <a:pPr marL="0" indent="0" algn="l">
              <a:lnSpc>
                <a:spcPts val="1950"/>
              </a:lnSpc>
              <a:buNone/>
            </a:pPr>
            <a:r>
              <a:rPr lang="en-US" sz="1550" b="1" dirty="0">
                <a:solidFill>
                  <a:srgbClr val="4B4A4A"/>
                </a:solidFill>
                <a:latin typeface="Noto Serif SC Bold" pitchFamily="34" charset="0"/>
                <a:ea typeface="Noto Serif SC Bold" pitchFamily="34" charset="-122"/>
                <a:cs typeface="Noto Serif SC Bold" pitchFamily="34" charset="-120"/>
              </a:rPr>
              <a:t>Virtual Experiences</a:t>
            </a:r>
            <a:endParaRPr lang="en-US" sz="1550" dirty="0"/>
          </a:p>
        </p:txBody>
      </p:sp>
      <p:sp>
        <p:nvSpPr>
          <p:cNvPr id="9" name="Text 6"/>
          <p:cNvSpPr/>
          <p:nvPr/>
        </p:nvSpPr>
        <p:spPr>
          <a:xfrm>
            <a:off x="1349335" y="2900005"/>
            <a:ext cx="7000875" cy="254079"/>
          </a:xfrm>
          <a:prstGeom prst="rect">
            <a:avLst/>
          </a:prstGeom>
          <a:noFill/>
          <a:ln/>
        </p:spPr>
        <p:txBody>
          <a:bodyPr wrap="none" lIns="0" tIns="0" rIns="0" bIns="0" rtlCol="0" anchor="t"/>
          <a:lstStyle/>
          <a:p>
            <a:pPr marL="0" indent="0" algn="l">
              <a:lnSpc>
                <a:spcPts val="2000"/>
              </a:lnSpc>
              <a:buNone/>
            </a:pPr>
            <a:r>
              <a:rPr lang="en-US" sz="1250" dirty="0">
                <a:solidFill>
                  <a:srgbClr val="4B4A4A"/>
                </a:solidFill>
                <a:latin typeface="Geist" pitchFamily="34" charset="0"/>
                <a:ea typeface="Geist" pitchFamily="34" charset="-122"/>
                <a:cs typeface="Geist" pitchFamily="34" charset="-120"/>
              </a:rPr>
              <a:t>Create online culinary classes to reach more people.</a:t>
            </a:r>
            <a:endParaRPr lang="en-US" sz="1250" dirty="0"/>
          </a:p>
        </p:txBody>
      </p:sp>
      <p:sp>
        <p:nvSpPr>
          <p:cNvPr id="10" name="Shape 7"/>
          <p:cNvSpPr/>
          <p:nvPr/>
        </p:nvSpPr>
        <p:spPr>
          <a:xfrm>
            <a:off x="1270040" y="3469719"/>
            <a:ext cx="158710" cy="952619"/>
          </a:xfrm>
          <a:prstGeom prst="roundRect">
            <a:avLst>
              <a:gd name="adj" fmla="val 90039"/>
            </a:avLst>
          </a:prstGeom>
          <a:solidFill>
            <a:srgbClr val="D1EFE4"/>
          </a:solidFill>
          <a:ln w="7620">
            <a:solidFill>
              <a:srgbClr val="B7D5CA"/>
            </a:solidFill>
            <a:prstDash val="solid"/>
          </a:ln>
        </p:spPr>
        <p:txBody>
          <a:bodyPr/>
          <a:lstStyle/>
          <a:p>
            <a:endParaRPr lang="en-US"/>
          </a:p>
        </p:txBody>
      </p:sp>
      <p:sp>
        <p:nvSpPr>
          <p:cNvPr id="11" name="Text 8"/>
          <p:cNvSpPr/>
          <p:nvPr/>
        </p:nvSpPr>
        <p:spPr>
          <a:xfrm>
            <a:off x="1587460" y="3628430"/>
            <a:ext cx="2163604" cy="248007"/>
          </a:xfrm>
          <a:prstGeom prst="rect">
            <a:avLst/>
          </a:prstGeom>
          <a:noFill/>
          <a:ln/>
        </p:spPr>
        <p:txBody>
          <a:bodyPr wrap="none" lIns="0" tIns="0" rIns="0" bIns="0" rtlCol="0" anchor="t"/>
          <a:lstStyle/>
          <a:p>
            <a:pPr marL="0" indent="0" algn="l">
              <a:lnSpc>
                <a:spcPts val="1950"/>
              </a:lnSpc>
              <a:buNone/>
            </a:pPr>
            <a:r>
              <a:rPr lang="en-US" sz="1550" b="1" dirty="0">
                <a:solidFill>
                  <a:srgbClr val="4B4A4A"/>
                </a:solidFill>
                <a:latin typeface="Noto Serif SC Bold" pitchFamily="34" charset="0"/>
                <a:ea typeface="Noto Serif SC Bold" pitchFamily="34" charset="-122"/>
                <a:cs typeface="Noto Serif SC Bold" pitchFamily="34" charset="-120"/>
              </a:rPr>
              <a:t>Social Media Strategy</a:t>
            </a:r>
            <a:endParaRPr lang="en-US" sz="1550" dirty="0"/>
          </a:p>
        </p:txBody>
      </p:sp>
      <p:sp>
        <p:nvSpPr>
          <p:cNvPr id="12" name="Text 9"/>
          <p:cNvSpPr/>
          <p:nvPr/>
        </p:nvSpPr>
        <p:spPr>
          <a:xfrm>
            <a:off x="1587460" y="3971687"/>
            <a:ext cx="6762750" cy="254079"/>
          </a:xfrm>
          <a:prstGeom prst="rect">
            <a:avLst/>
          </a:prstGeom>
          <a:noFill/>
          <a:ln/>
        </p:spPr>
        <p:txBody>
          <a:bodyPr wrap="none" lIns="0" tIns="0" rIns="0" bIns="0" rtlCol="0" anchor="t"/>
          <a:lstStyle/>
          <a:p>
            <a:pPr marL="0" indent="0" algn="l">
              <a:lnSpc>
                <a:spcPts val="2000"/>
              </a:lnSpc>
              <a:buNone/>
            </a:pPr>
            <a:r>
              <a:rPr lang="en-US" sz="1250" dirty="0">
                <a:solidFill>
                  <a:srgbClr val="4B4A4A"/>
                </a:solidFill>
                <a:latin typeface="Geist" pitchFamily="34" charset="0"/>
                <a:ea typeface="Geist" pitchFamily="34" charset="-122"/>
                <a:cs typeface="Geist" pitchFamily="34" charset="-120"/>
              </a:rPr>
              <a:t>Work with influencers and convey tales on social media.</a:t>
            </a:r>
            <a:endParaRPr lang="en-US" sz="1250" dirty="0"/>
          </a:p>
        </p:txBody>
      </p:sp>
      <p:sp>
        <p:nvSpPr>
          <p:cNvPr id="13" name="Shape 10"/>
          <p:cNvSpPr/>
          <p:nvPr/>
        </p:nvSpPr>
        <p:spPr>
          <a:xfrm>
            <a:off x="1508284" y="4541401"/>
            <a:ext cx="158710" cy="952619"/>
          </a:xfrm>
          <a:prstGeom prst="roundRect">
            <a:avLst>
              <a:gd name="adj" fmla="val 90039"/>
            </a:avLst>
          </a:prstGeom>
          <a:solidFill>
            <a:srgbClr val="D1EFE4"/>
          </a:solidFill>
          <a:ln w="7620">
            <a:solidFill>
              <a:srgbClr val="B7D5CA"/>
            </a:solidFill>
            <a:prstDash val="solid"/>
          </a:ln>
        </p:spPr>
        <p:txBody>
          <a:bodyPr/>
          <a:lstStyle/>
          <a:p>
            <a:endParaRPr lang="en-US"/>
          </a:p>
        </p:txBody>
      </p:sp>
      <p:sp>
        <p:nvSpPr>
          <p:cNvPr id="14" name="Text 11"/>
          <p:cNvSpPr/>
          <p:nvPr/>
        </p:nvSpPr>
        <p:spPr>
          <a:xfrm>
            <a:off x="1825704" y="4700111"/>
            <a:ext cx="3679388" cy="248007"/>
          </a:xfrm>
          <a:prstGeom prst="rect">
            <a:avLst/>
          </a:prstGeom>
          <a:noFill/>
          <a:ln/>
        </p:spPr>
        <p:txBody>
          <a:bodyPr wrap="none" lIns="0" tIns="0" rIns="0" bIns="0" rtlCol="0" anchor="t"/>
          <a:lstStyle/>
          <a:p>
            <a:pPr marL="0" indent="0" algn="l">
              <a:lnSpc>
                <a:spcPts val="1950"/>
              </a:lnSpc>
              <a:buNone/>
            </a:pPr>
            <a:r>
              <a:rPr lang="en-US" sz="1550" b="1" dirty="0">
                <a:solidFill>
                  <a:srgbClr val="4B4A4A"/>
                </a:solidFill>
                <a:latin typeface="Noto Serif SC Bold" pitchFamily="34" charset="0"/>
                <a:ea typeface="Noto Serif SC Bold" pitchFamily="34" charset="-122"/>
                <a:cs typeface="Noto Serif SC Bold" pitchFamily="34" charset="-120"/>
              </a:rPr>
              <a:t>Customer Relationship Management</a:t>
            </a:r>
            <a:endParaRPr lang="en-US" sz="1550" dirty="0"/>
          </a:p>
        </p:txBody>
      </p:sp>
      <p:sp>
        <p:nvSpPr>
          <p:cNvPr id="15" name="Text 12"/>
          <p:cNvSpPr/>
          <p:nvPr/>
        </p:nvSpPr>
        <p:spPr>
          <a:xfrm>
            <a:off x="1825704" y="5043368"/>
            <a:ext cx="6524506" cy="254079"/>
          </a:xfrm>
          <a:prstGeom prst="rect">
            <a:avLst/>
          </a:prstGeom>
          <a:noFill/>
          <a:ln/>
        </p:spPr>
        <p:txBody>
          <a:bodyPr wrap="none" lIns="0" tIns="0" rIns="0" bIns="0" rtlCol="0" anchor="t"/>
          <a:lstStyle/>
          <a:p>
            <a:pPr marL="0" indent="0" algn="l">
              <a:lnSpc>
                <a:spcPts val="2000"/>
              </a:lnSpc>
              <a:buNone/>
            </a:pPr>
            <a:r>
              <a:rPr lang="en-US" sz="1250" dirty="0">
                <a:solidFill>
                  <a:srgbClr val="4B4A4A"/>
                </a:solidFill>
                <a:latin typeface="Geist" pitchFamily="34" charset="0"/>
                <a:ea typeface="Geist" pitchFamily="34" charset="-122"/>
                <a:cs typeface="Geist" pitchFamily="34" charset="-120"/>
              </a:rPr>
              <a:t>Buy CRM tools to personalise your strategy.</a:t>
            </a:r>
            <a:endParaRPr lang="en-US" sz="1250" dirty="0"/>
          </a:p>
        </p:txBody>
      </p:sp>
      <p:sp>
        <p:nvSpPr>
          <p:cNvPr id="16" name="Shape 13"/>
          <p:cNvSpPr/>
          <p:nvPr/>
        </p:nvSpPr>
        <p:spPr>
          <a:xfrm>
            <a:off x="1270040" y="5613083"/>
            <a:ext cx="158710" cy="952619"/>
          </a:xfrm>
          <a:prstGeom prst="roundRect">
            <a:avLst>
              <a:gd name="adj" fmla="val 90039"/>
            </a:avLst>
          </a:prstGeom>
          <a:solidFill>
            <a:srgbClr val="D1EFE4"/>
          </a:solidFill>
          <a:ln w="7620">
            <a:solidFill>
              <a:srgbClr val="B7D5CA"/>
            </a:solidFill>
            <a:prstDash val="solid"/>
          </a:ln>
        </p:spPr>
        <p:txBody>
          <a:bodyPr/>
          <a:lstStyle/>
          <a:p>
            <a:endParaRPr lang="en-US"/>
          </a:p>
        </p:txBody>
      </p:sp>
      <p:sp>
        <p:nvSpPr>
          <p:cNvPr id="17" name="Text 14"/>
          <p:cNvSpPr/>
          <p:nvPr/>
        </p:nvSpPr>
        <p:spPr>
          <a:xfrm>
            <a:off x="1587460" y="5771793"/>
            <a:ext cx="1984653" cy="248007"/>
          </a:xfrm>
          <a:prstGeom prst="rect">
            <a:avLst/>
          </a:prstGeom>
          <a:noFill/>
          <a:ln/>
        </p:spPr>
        <p:txBody>
          <a:bodyPr wrap="none" lIns="0" tIns="0" rIns="0" bIns="0" rtlCol="0" anchor="t"/>
          <a:lstStyle/>
          <a:p>
            <a:pPr marL="0" indent="0" algn="l">
              <a:lnSpc>
                <a:spcPts val="1950"/>
              </a:lnSpc>
              <a:buNone/>
            </a:pPr>
            <a:r>
              <a:rPr lang="en-US" sz="1550" b="1" dirty="0">
                <a:solidFill>
                  <a:srgbClr val="4B4A4A"/>
                </a:solidFill>
                <a:latin typeface="Noto Serif SC Bold" pitchFamily="34" charset="0"/>
                <a:ea typeface="Noto Serif SC Bold" pitchFamily="34" charset="-122"/>
                <a:cs typeface="Noto Serif SC Bold" pitchFamily="34" charset="-120"/>
              </a:rPr>
              <a:t>Digital Events</a:t>
            </a:r>
            <a:endParaRPr lang="en-US" sz="1550" dirty="0"/>
          </a:p>
        </p:txBody>
      </p:sp>
      <p:sp>
        <p:nvSpPr>
          <p:cNvPr id="18" name="Text 15"/>
          <p:cNvSpPr/>
          <p:nvPr/>
        </p:nvSpPr>
        <p:spPr>
          <a:xfrm>
            <a:off x="1587460" y="6115050"/>
            <a:ext cx="6762750" cy="254079"/>
          </a:xfrm>
          <a:prstGeom prst="rect">
            <a:avLst/>
          </a:prstGeom>
          <a:noFill/>
          <a:ln/>
        </p:spPr>
        <p:txBody>
          <a:bodyPr wrap="none" lIns="0" tIns="0" rIns="0" bIns="0" rtlCol="0" anchor="t"/>
          <a:lstStyle/>
          <a:p>
            <a:pPr marL="0" indent="0" algn="l">
              <a:lnSpc>
                <a:spcPts val="2000"/>
              </a:lnSpc>
              <a:buNone/>
            </a:pPr>
            <a:r>
              <a:rPr lang="en-US" sz="1250" dirty="0">
                <a:solidFill>
                  <a:srgbClr val="4B4A4A"/>
                </a:solidFill>
                <a:latin typeface="Geist" pitchFamily="34" charset="0"/>
                <a:ea typeface="Geist" pitchFamily="34" charset="-122"/>
                <a:cs typeface="Geist" pitchFamily="34" charset="-120"/>
              </a:rPr>
              <a:t>Promote online events and pop-ups.</a:t>
            </a:r>
            <a:endParaRPr lang="en-US" sz="1250" dirty="0"/>
          </a:p>
        </p:txBody>
      </p:sp>
      <p:sp>
        <p:nvSpPr>
          <p:cNvPr id="19" name="Shape 16"/>
          <p:cNvSpPr/>
          <p:nvPr/>
        </p:nvSpPr>
        <p:spPr>
          <a:xfrm>
            <a:off x="1031915" y="6684764"/>
            <a:ext cx="158710" cy="952619"/>
          </a:xfrm>
          <a:prstGeom prst="roundRect">
            <a:avLst>
              <a:gd name="adj" fmla="val 90039"/>
            </a:avLst>
          </a:prstGeom>
          <a:solidFill>
            <a:srgbClr val="D1EFE4"/>
          </a:solidFill>
          <a:ln w="7620">
            <a:solidFill>
              <a:srgbClr val="B7D5CA"/>
            </a:solidFill>
            <a:prstDash val="solid"/>
          </a:ln>
        </p:spPr>
        <p:txBody>
          <a:bodyPr/>
          <a:lstStyle/>
          <a:p>
            <a:endParaRPr lang="en-US"/>
          </a:p>
        </p:txBody>
      </p:sp>
      <p:sp>
        <p:nvSpPr>
          <p:cNvPr id="20" name="Text 17"/>
          <p:cNvSpPr/>
          <p:nvPr/>
        </p:nvSpPr>
        <p:spPr>
          <a:xfrm>
            <a:off x="1349335" y="6843474"/>
            <a:ext cx="2267426" cy="248007"/>
          </a:xfrm>
          <a:prstGeom prst="rect">
            <a:avLst/>
          </a:prstGeom>
          <a:noFill/>
          <a:ln/>
        </p:spPr>
        <p:txBody>
          <a:bodyPr wrap="none" lIns="0" tIns="0" rIns="0" bIns="0" rtlCol="0" anchor="t"/>
          <a:lstStyle/>
          <a:p>
            <a:pPr marL="0" indent="0" algn="l">
              <a:lnSpc>
                <a:spcPts val="1950"/>
              </a:lnSpc>
              <a:buNone/>
            </a:pPr>
            <a:r>
              <a:rPr lang="en-US" sz="1550" b="1" dirty="0">
                <a:solidFill>
                  <a:srgbClr val="4B4A4A"/>
                </a:solidFill>
                <a:latin typeface="Noto Serif SC Bold" pitchFamily="34" charset="0"/>
                <a:ea typeface="Noto Serif SC Bold" pitchFamily="34" charset="-122"/>
                <a:cs typeface="Noto Serif SC Bold" pitchFamily="34" charset="-120"/>
              </a:rPr>
              <a:t>Performance Tracking</a:t>
            </a:r>
            <a:endParaRPr lang="en-US" sz="1550" dirty="0"/>
          </a:p>
        </p:txBody>
      </p:sp>
      <p:sp>
        <p:nvSpPr>
          <p:cNvPr id="21" name="Text 18"/>
          <p:cNvSpPr/>
          <p:nvPr/>
        </p:nvSpPr>
        <p:spPr>
          <a:xfrm>
            <a:off x="1349335" y="7186732"/>
            <a:ext cx="7000875" cy="254079"/>
          </a:xfrm>
          <a:prstGeom prst="rect">
            <a:avLst/>
          </a:prstGeom>
          <a:noFill/>
          <a:ln/>
        </p:spPr>
        <p:txBody>
          <a:bodyPr wrap="none" lIns="0" tIns="0" rIns="0" bIns="0" rtlCol="0" anchor="t"/>
          <a:lstStyle/>
          <a:p>
            <a:pPr marL="0" indent="0" algn="l">
              <a:lnSpc>
                <a:spcPts val="2000"/>
              </a:lnSpc>
              <a:buNone/>
            </a:pPr>
            <a:r>
              <a:rPr lang="en-US" sz="1250" dirty="0">
                <a:solidFill>
                  <a:srgbClr val="4B4A4A"/>
                </a:solidFill>
                <a:latin typeface="Geist" pitchFamily="34" charset="0"/>
                <a:ea typeface="Geist" pitchFamily="34" charset="-122"/>
                <a:cs typeface="Geist" pitchFamily="34" charset="-120"/>
              </a:rPr>
              <a:t>Track digital KPIs to evaluate performance (Venngage, 2021).</a:t>
            </a:r>
            <a:endParaRPr lang="en-US" sz="125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sp>
        <p:nvSpPr>
          <p:cNvPr id="2" name="Text 0"/>
          <p:cNvSpPr/>
          <p:nvPr/>
        </p:nvSpPr>
        <p:spPr>
          <a:xfrm>
            <a:off x="780098" y="536258"/>
            <a:ext cx="4534138" cy="396121"/>
          </a:xfrm>
          <a:prstGeom prst="rect">
            <a:avLst/>
          </a:prstGeom>
          <a:noFill/>
          <a:ln/>
        </p:spPr>
        <p:txBody>
          <a:bodyPr wrap="none" lIns="0" tIns="0" rIns="0" bIns="0" rtlCol="0" anchor="t"/>
          <a:lstStyle/>
          <a:p>
            <a:pPr marL="0" indent="0" algn="l">
              <a:lnSpc>
                <a:spcPts val="3100"/>
              </a:lnSpc>
              <a:buNone/>
            </a:pPr>
            <a:r>
              <a:rPr lang="en-US" sz="2450" b="1" dirty="0">
                <a:solidFill>
                  <a:srgbClr val="006747"/>
                </a:solidFill>
                <a:latin typeface="Noto Serif SC Bold" pitchFamily="34" charset="0"/>
                <a:ea typeface="Noto Serif SC Bold" pitchFamily="34" charset="-122"/>
                <a:cs typeface="Noto Serif SC Bold" pitchFamily="34" charset="-120"/>
              </a:rPr>
              <a:t>Strategic Recommendations</a:t>
            </a:r>
            <a:endParaRPr lang="en-US" sz="2450" dirty="0"/>
          </a:p>
        </p:txBody>
      </p:sp>
      <p:pic>
        <p:nvPicPr>
          <p:cNvPr id="3" name="Image 0" descr="preencoded.png"/>
          <p:cNvPicPr>
            <a:picLocks noChangeAspect="1"/>
          </p:cNvPicPr>
          <p:nvPr/>
        </p:nvPicPr>
        <p:blipFill>
          <a:blip r:embed="rId3"/>
          <a:stretch>
            <a:fillRect/>
          </a:stretch>
        </p:blipFill>
        <p:spPr>
          <a:xfrm>
            <a:off x="780098" y="1185863"/>
            <a:ext cx="3169444" cy="1958816"/>
          </a:xfrm>
          <a:prstGeom prst="rect">
            <a:avLst/>
          </a:prstGeom>
        </p:spPr>
      </p:pic>
      <p:sp>
        <p:nvSpPr>
          <p:cNvPr id="4" name="Text 1"/>
          <p:cNvSpPr/>
          <p:nvPr/>
        </p:nvSpPr>
        <p:spPr>
          <a:xfrm>
            <a:off x="4076224" y="1185863"/>
            <a:ext cx="1820466" cy="198001"/>
          </a:xfrm>
          <a:prstGeom prst="rect">
            <a:avLst/>
          </a:prstGeom>
          <a:noFill/>
          <a:ln/>
        </p:spPr>
        <p:txBody>
          <a:bodyPr wrap="none" lIns="0" tIns="0" rIns="0" bIns="0" rtlCol="0" anchor="t"/>
          <a:lstStyle/>
          <a:p>
            <a:pPr marL="0" indent="0" algn="l">
              <a:lnSpc>
                <a:spcPts val="1550"/>
              </a:lnSpc>
              <a:buNone/>
            </a:pPr>
            <a:r>
              <a:rPr lang="en-US" sz="1200" b="1" dirty="0">
                <a:solidFill>
                  <a:srgbClr val="4B4A4A"/>
                </a:solidFill>
                <a:latin typeface="Noto Serif SC Bold" pitchFamily="34" charset="0"/>
                <a:ea typeface="Noto Serif SC Bold" pitchFamily="34" charset="-122"/>
                <a:cs typeface="Noto Serif SC Bold" pitchFamily="34" charset="-120"/>
              </a:rPr>
              <a:t>Operational Efficiency</a:t>
            </a:r>
            <a:endParaRPr lang="en-US" sz="1200" dirty="0"/>
          </a:p>
        </p:txBody>
      </p:sp>
      <p:sp>
        <p:nvSpPr>
          <p:cNvPr id="5" name="Text 2"/>
          <p:cNvSpPr/>
          <p:nvPr/>
        </p:nvSpPr>
        <p:spPr>
          <a:xfrm>
            <a:off x="4076224" y="1459825"/>
            <a:ext cx="9774079" cy="405765"/>
          </a:xfrm>
          <a:prstGeom prst="rect">
            <a:avLst/>
          </a:prstGeom>
          <a:noFill/>
          <a:ln/>
        </p:spPr>
        <p:txBody>
          <a:bodyPr wrap="square" lIns="0" tIns="0" rIns="0" bIns="0" rtlCol="0" anchor="t"/>
          <a:lstStyle/>
          <a:p>
            <a:pPr marL="0" indent="0" algn="l">
              <a:lnSpc>
                <a:spcPts val="1550"/>
              </a:lnSpc>
              <a:buNone/>
            </a:pPr>
            <a:r>
              <a:rPr lang="en-US" sz="950" dirty="0">
                <a:solidFill>
                  <a:srgbClr val="4B4A4A"/>
                </a:solidFill>
                <a:latin typeface="Geist" pitchFamily="34" charset="0"/>
                <a:ea typeface="Geist" pitchFamily="34" charset="-122"/>
                <a:cs typeface="Geist" pitchFamily="34" charset="-120"/>
              </a:rPr>
              <a:t>Establish inventory and supply chain management. To balance quality and cost, establish strategic supplier relationships. Standardise restaurant and event procedures. Set cash KPIs to cut costs. Regularly inspect work. Prepare for economic changes (Fairlie, 2019).</a:t>
            </a:r>
            <a:endParaRPr lang="en-US" sz="950" dirty="0"/>
          </a:p>
        </p:txBody>
      </p:sp>
      <p:pic>
        <p:nvPicPr>
          <p:cNvPr id="6" name="Image 1" descr="preencoded.png"/>
          <p:cNvPicPr>
            <a:picLocks noChangeAspect="1"/>
          </p:cNvPicPr>
          <p:nvPr/>
        </p:nvPicPr>
        <p:blipFill>
          <a:blip r:embed="rId4"/>
          <a:stretch>
            <a:fillRect/>
          </a:stretch>
        </p:blipFill>
        <p:spPr>
          <a:xfrm>
            <a:off x="780098" y="3461623"/>
            <a:ext cx="3169444" cy="1958816"/>
          </a:xfrm>
          <a:prstGeom prst="rect">
            <a:avLst/>
          </a:prstGeom>
        </p:spPr>
      </p:pic>
      <p:sp>
        <p:nvSpPr>
          <p:cNvPr id="7" name="Text 3"/>
          <p:cNvSpPr/>
          <p:nvPr/>
        </p:nvSpPr>
        <p:spPr>
          <a:xfrm>
            <a:off x="4076224" y="3461623"/>
            <a:ext cx="1902500" cy="198001"/>
          </a:xfrm>
          <a:prstGeom prst="rect">
            <a:avLst/>
          </a:prstGeom>
          <a:noFill/>
          <a:ln/>
        </p:spPr>
        <p:txBody>
          <a:bodyPr wrap="none" lIns="0" tIns="0" rIns="0" bIns="0" rtlCol="0" anchor="t"/>
          <a:lstStyle/>
          <a:p>
            <a:pPr marL="0" indent="0" algn="l">
              <a:lnSpc>
                <a:spcPts val="1550"/>
              </a:lnSpc>
              <a:buNone/>
            </a:pPr>
            <a:r>
              <a:rPr lang="en-US" sz="1200" b="1" dirty="0">
                <a:solidFill>
                  <a:srgbClr val="4B4A4A"/>
                </a:solidFill>
                <a:latin typeface="Noto Serif SC Bold" pitchFamily="34" charset="0"/>
                <a:ea typeface="Noto Serif SC Bold" pitchFamily="34" charset="-122"/>
                <a:cs typeface="Noto Serif SC Bold" pitchFamily="34" charset="-120"/>
              </a:rPr>
              <a:t>Employee Development</a:t>
            </a:r>
            <a:endParaRPr lang="en-US" sz="1200" dirty="0"/>
          </a:p>
        </p:txBody>
      </p:sp>
      <p:sp>
        <p:nvSpPr>
          <p:cNvPr id="8" name="Text 4"/>
          <p:cNvSpPr/>
          <p:nvPr/>
        </p:nvSpPr>
        <p:spPr>
          <a:xfrm>
            <a:off x="4076224" y="3735586"/>
            <a:ext cx="9774079" cy="405765"/>
          </a:xfrm>
          <a:prstGeom prst="rect">
            <a:avLst/>
          </a:prstGeom>
          <a:noFill/>
          <a:ln/>
        </p:spPr>
        <p:txBody>
          <a:bodyPr wrap="square" lIns="0" tIns="0" rIns="0" bIns="0" rtlCol="0" anchor="t"/>
          <a:lstStyle/>
          <a:p>
            <a:pPr marL="0" indent="0" algn="l">
              <a:lnSpc>
                <a:spcPts val="1550"/>
              </a:lnSpc>
              <a:buNone/>
            </a:pPr>
            <a:r>
              <a:rPr lang="en-US" sz="950" dirty="0">
                <a:solidFill>
                  <a:srgbClr val="4B4A4A"/>
                </a:solidFill>
                <a:latin typeface="Geist" pitchFamily="34" charset="0"/>
                <a:ea typeface="Geist" pitchFamily="34" charset="-122"/>
                <a:cs typeface="Geist" pitchFamily="34" charset="-120"/>
              </a:rPr>
              <a:t>Stay with the company and treat employees nicely. Start level-based bonus schemes. Provide chef-led tours and seasonal subscriptions. Schedule regular employee training. Explain how to advance at work. Use feedback tools to improve service. Workee (2023) suggests aligning staff and customer happiness goals.</a:t>
            </a:r>
            <a:endParaRPr lang="en-US" sz="950" dirty="0"/>
          </a:p>
        </p:txBody>
      </p:sp>
      <p:pic>
        <p:nvPicPr>
          <p:cNvPr id="9" name="Image 2" descr="preencoded.png"/>
          <p:cNvPicPr>
            <a:picLocks noChangeAspect="1"/>
          </p:cNvPicPr>
          <p:nvPr/>
        </p:nvPicPr>
        <p:blipFill>
          <a:blip r:embed="rId5"/>
          <a:stretch>
            <a:fillRect/>
          </a:stretch>
        </p:blipFill>
        <p:spPr>
          <a:xfrm>
            <a:off x="780098" y="5737384"/>
            <a:ext cx="3169444" cy="1958816"/>
          </a:xfrm>
          <a:prstGeom prst="rect">
            <a:avLst/>
          </a:prstGeom>
        </p:spPr>
      </p:pic>
      <p:sp>
        <p:nvSpPr>
          <p:cNvPr id="10" name="Text 5"/>
          <p:cNvSpPr/>
          <p:nvPr/>
        </p:nvSpPr>
        <p:spPr>
          <a:xfrm>
            <a:off x="4076224" y="5737384"/>
            <a:ext cx="1584722" cy="198001"/>
          </a:xfrm>
          <a:prstGeom prst="rect">
            <a:avLst/>
          </a:prstGeom>
          <a:noFill/>
          <a:ln/>
        </p:spPr>
        <p:txBody>
          <a:bodyPr wrap="none" lIns="0" tIns="0" rIns="0" bIns="0" rtlCol="0" anchor="t"/>
          <a:lstStyle/>
          <a:p>
            <a:pPr marL="0" indent="0" algn="l">
              <a:lnSpc>
                <a:spcPts val="1550"/>
              </a:lnSpc>
              <a:buNone/>
            </a:pPr>
            <a:r>
              <a:rPr lang="en-US" sz="1200" b="1" dirty="0">
                <a:solidFill>
                  <a:srgbClr val="4B4A4A"/>
                </a:solidFill>
                <a:latin typeface="Noto Serif SC Bold" pitchFamily="34" charset="0"/>
                <a:ea typeface="Noto Serif SC Bold" pitchFamily="34" charset="-122"/>
                <a:cs typeface="Noto Serif SC Bold" pitchFamily="34" charset="-120"/>
              </a:rPr>
              <a:t>Future Vision</a:t>
            </a:r>
            <a:endParaRPr lang="en-US" sz="1200" dirty="0"/>
          </a:p>
        </p:txBody>
      </p:sp>
      <p:sp>
        <p:nvSpPr>
          <p:cNvPr id="11" name="Text 6"/>
          <p:cNvSpPr/>
          <p:nvPr/>
        </p:nvSpPr>
        <p:spPr>
          <a:xfrm>
            <a:off x="4076224" y="6011347"/>
            <a:ext cx="9774079" cy="608648"/>
          </a:xfrm>
          <a:prstGeom prst="rect">
            <a:avLst/>
          </a:prstGeom>
          <a:noFill/>
          <a:ln/>
        </p:spPr>
        <p:txBody>
          <a:bodyPr wrap="square" lIns="0" tIns="0" rIns="0" bIns="0" rtlCol="0" anchor="t"/>
          <a:lstStyle/>
          <a:p>
            <a:pPr marL="0" indent="0" algn="l">
              <a:lnSpc>
                <a:spcPts val="1550"/>
              </a:lnSpc>
              <a:buNone/>
            </a:pPr>
            <a:r>
              <a:rPr lang="en-US" sz="950" dirty="0">
                <a:solidFill>
                  <a:srgbClr val="4B4A4A"/>
                </a:solidFill>
                <a:latin typeface="Geist" pitchFamily="34" charset="0"/>
                <a:ea typeface="Geist" pitchFamily="34" charset="-122"/>
                <a:cs typeface="Geist" pitchFamily="34" charset="-120"/>
              </a:rPr>
              <a:t>Wild by Tart is a good brand, but its digital and operational goals need improvement. The consulting firm found ways to develop without compromising creativity. Improving processes and reacting to digital change can boost profits. Brand loyalty and community involvement are long-term strengths. KPIs, tech, and rewards may prepare the firm for the future. This strategy positions Wild by Tart for long-term growth in a competitive market (Ritz, Wolf &amp; McQuitty, 2019).</a:t>
            </a:r>
            <a:endParaRPr lang="en-US" sz="95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6454A92-EC7C-A49F-3FEF-38D2CB14589E}"/>
              </a:ext>
            </a:extLst>
          </p:cNvPr>
          <p:cNvSpPr txBox="1"/>
          <p:nvPr/>
        </p:nvSpPr>
        <p:spPr>
          <a:xfrm>
            <a:off x="-95693" y="935295"/>
            <a:ext cx="14821786" cy="7294305"/>
          </a:xfrm>
          <a:prstGeom prst="rect">
            <a:avLst/>
          </a:prstGeom>
          <a:noFill/>
        </p:spPr>
        <p:txBody>
          <a:bodyPr wrap="square">
            <a:spAutoFit/>
          </a:bodyPr>
          <a:lstStyle/>
          <a:p>
            <a:pPr>
              <a:buNone/>
            </a:pPr>
            <a:r>
              <a:rPr lang="en-RO" sz="1200" dirty="0">
                <a:solidFill>
                  <a:srgbClr val="000000"/>
                </a:solidFill>
                <a:effectLst/>
                <a:latin typeface="Times New Roman" panose="02020603050405020304" pitchFamily="18" charset="0"/>
                <a:ea typeface="Times New Roman" panose="02020603050405020304" pitchFamily="18" charset="0"/>
              </a:rPr>
              <a:t>Ahmed, J. N., Kamyabi, M. &amp; Özgit, H. (2025) ‘Sustaining digital marketing strategies to enhance customer engagement and brand promotion: position as a moderator’, </a:t>
            </a:r>
            <a:r>
              <a:rPr lang="en-RO" sz="1200" i="1" cap="all" spc="25" dirty="0">
                <a:solidFill>
                  <a:srgbClr val="000000"/>
                </a:solidFill>
                <a:effectLst/>
                <a:latin typeface="Times New Roman" panose="02020603050405020304" pitchFamily="18" charset="0"/>
                <a:ea typeface="Times New Roman" panose="02020603050405020304" pitchFamily="18" charset="0"/>
              </a:rPr>
              <a:t>Sustainability</a:t>
            </a:r>
            <a:r>
              <a:rPr lang="en-RO" sz="1200" dirty="0">
                <a:solidFill>
                  <a:srgbClr val="000000"/>
                </a:solidFill>
                <a:effectLst/>
                <a:latin typeface="Times New Roman" panose="02020603050405020304" pitchFamily="18" charset="0"/>
                <a:ea typeface="Times New Roman" panose="02020603050405020304" pitchFamily="18" charset="0"/>
              </a:rPr>
              <a:t>, 17(7), 3270. Available at: https://doi.org/10.3390/su17073270 (Accessed: 15 June 2025).</a:t>
            </a:r>
            <a:endParaRPr lang="en-RO" sz="1200" dirty="0">
              <a:effectLst/>
              <a:latin typeface="Times New Roman" panose="02020603050405020304" pitchFamily="18" charset="0"/>
              <a:ea typeface="Times New Roman" panose="02020603050405020304" pitchFamily="18" charset="0"/>
            </a:endParaRPr>
          </a:p>
          <a:p>
            <a:pPr>
              <a:buNone/>
            </a:pPr>
            <a:r>
              <a:rPr lang="en-RO" sz="1200" dirty="0">
                <a:solidFill>
                  <a:srgbClr val="000000"/>
                </a:solidFill>
                <a:effectLst/>
                <a:latin typeface="Times New Roman" panose="02020603050405020304" pitchFamily="18" charset="0"/>
                <a:ea typeface="Times New Roman" panose="02020603050405020304" pitchFamily="18" charset="0"/>
              </a:rPr>
              <a:t>Barney, J.B. (1991) ‘Firm resources and sustained competitive advantage’, </a:t>
            </a:r>
            <a:r>
              <a:rPr lang="en-RO" sz="1200" i="1" cap="all" spc="25" dirty="0">
                <a:solidFill>
                  <a:srgbClr val="000000"/>
                </a:solidFill>
                <a:effectLst/>
                <a:latin typeface="Times New Roman" panose="02020603050405020304" pitchFamily="18" charset="0"/>
                <a:ea typeface="Times New Roman" panose="02020603050405020304" pitchFamily="18" charset="0"/>
              </a:rPr>
              <a:t>Journal of Management</a:t>
            </a:r>
            <a:r>
              <a:rPr lang="en-RO" sz="1200" dirty="0">
                <a:solidFill>
                  <a:srgbClr val="000000"/>
                </a:solidFill>
                <a:effectLst/>
                <a:latin typeface="Times New Roman" panose="02020603050405020304" pitchFamily="18" charset="0"/>
                <a:ea typeface="Times New Roman" panose="02020603050405020304" pitchFamily="18" charset="0"/>
              </a:rPr>
              <a:t>, 17(1), pp. 99–120. Available at: https://doi.org/10.1177/014920639101700108 (Accessed: 15 June 2025).</a:t>
            </a:r>
            <a:endParaRPr lang="en-RO" sz="1200" dirty="0">
              <a:effectLst/>
              <a:latin typeface="Times New Roman" panose="02020603050405020304" pitchFamily="18" charset="0"/>
              <a:ea typeface="Times New Roman" panose="02020603050405020304" pitchFamily="18" charset="0"/>
            </a:endParaRPr>
          </a:p>
          <a:p>
            <a:pPr>
              <a:buNone/>
            </a:pPr>
            <a:r>
              <a:rPr lang="en-RO" sz="1200" dirty="0">
                <a:solidFill>
                  <a:srgbClr val="000000"/>
                </a:solidFill>
                <a:effectLst/>
                <a:latin typeface="Times New Roman" panose="02020603050405020304" pitchFamily="18" charset="0"/>
                <a:ea typeface="Times New Roman" panose="02020603050405020304" pitchFamily="18" charset="0"/>
              </a:rPr>
              <a:t>Bessant, J. &amp; Tidd, J. (2015) </a:t>
            </a:r>
            <a:r>
              <a:rPr lang="en-RO" sz="1200" i="1" cap="all" spc="25" dirty="0">
                <a:solidFill>
                  <a:srgbClr val="000000"/>
                </a:solidFill>
                <a:effectLst/>
                <a:latin typeface="Times New Roman" panose="02020603050405020304" pitchFamily="18" charset="0"/>
                <a:ea typeface="Times New Roman" panose="02020603050405020304" pitchFamily="18" charset="0"/>
              </a:rPr>
              <a:t>Innovation and Entrepreneurship</a:t>
            </a:r>
            <a:r>
              <a:rPr lang="en-RO" sz="1200" dirty="0">
                <a:solidFill>
                  <a:srgbClr val="000000"/>
                </a:solidFill>
                <a:effectLst/>
                <a:latin typeface="Times New Roman" panose="02020603050405020304" pitchFamily="18" charset="0"/>
                <a:ea typeface="Times New Roman" panose="02020603050405020304" pitchFamily="18" charset="0"/>
              </a:rPr>
              <a:t>, 3rd edn. Chichester: Wiley. Available at: </a:t>
            </a:r>
            <a:r>
              <a:rPr lang="en-RO" sz="1200" u="sng" dirty="0">
                <a:solidFill>
                  <a:srgbClr val="0563C1"/>
                </a:solidFill>
                <a:effectLst/>
                <a:latin typeface="Times New Roman" panose="02020603050405020304" pitchFamily="18" charset="0"/>
                <a:ea typeface="Times New Roman" panose="02020603050405020304" pitchFamily="18" charset="0"/>
                <a:hlinkClick r:id="rId2"/>
              </a:rPr>
              <a:t>https://onlinelibrary.wiley.com/book/10.1002/9781119203564</a:t>
            </a:r>
            <a:r>
              <a:rPr lang="en-RO" sz="1200" dirty="0">
                <a:solidFill>
                  <a:srgbClr val="000000"/>
                </a:solidFill>
                <a:effectLst/>
                <a:latin typeface="Times New Roman" panose="02020603050405020304" pitchFamily="18" charset="0"/>
                <a:ea typeface="Times New Roman" panose="02020603050405020304" pitchFamily="18" charset="0"/>
              </a:rPr>
              <a:t> (Accessed: 15 June 2025).</a:t>
            </a:r>
            <a:endParaRPr lang="en-RO" sz="1200" dirty="0">
              <a:effectLst/>
              <a:latin typeface="Times New Roman" panose="02020603050405020304" pitchFamily="18" charset="0"/>
              <a:ea typeface="Times New Roman" panose="02020603050405020304" pitchFamily="18" charset="0"/>
            </a:endParaRPr>
          </a:p>
          <a:p>
            <a:pPr>
              <a:buNone/>
            </a:pPr>
            <a:r>
              <a:rPr lang="en-RO" sz="1200" dirty="0">
                <a:solidFill>
                  <a:srgbClr val="000000"/>
                </a:solidFill>
                <a:effectLst/>
                <a:latin typeface="Times New Roman" panose="02020603050405020304" pitchFamily="18" charset="0"/>
                <a:ea typeface="Times New Roman" panose="02020603050405020304" pitchFamily="18" charset="0"/>
              </a:rPr>
              <a:t>Blake, R.R. &amp; Mouton, J.S. (1976) </a:t>
            </a:r>
            <a:r>
              <a:rPr lang="en-RO" sz="1200" i="1" cap="all" spc="25" dirty="0">
                <a:solidFill>
                  <a:srgbClr val="000000"/>
                </a:solidFill>
                <a:effectLst/>
                <a:latin typeface="Times New Roman" panose="02020603050405020304" pitchFamily="18" charset="0"/>
                <a:ea typeface="Times New Roman" panose="02020603050405020304" pitchFamily="18" charset="0"/>
              </a:rPr>
              <a:t>Consultation: A Handbook for Trainers and Consultants</a:t>
            </a:r>
            <a:r>
              <a:rPr lang="en-RO" sz="1200" dirty="0">
                <a:solidFill>
                  <a:srgbClr val="000000"/>
                </a:solidFill>
                <a:effectLst/>
                <a:latin typeface="Times New Roman" panose="02020603050405020304" pitchFamily="18" charset="0"/>
                <a:ea typeface="Times New Roman" panose="02020603050405020304" pitchFamily="18" charset="0"/>
              </a:rPr>
              <a:t>. Reading, MA: Addison‑Wesley.</a:t>
            </a:r>
            <a:endParaRPr lang="en-RO" sz="1200" dirty="0">
              <a:effectLst/>
              <a:latin typeface="Times New Roman" panose="02020603050405020304" pitchFamily="18" charset="0"/>
              <a:ea typeface="Times New Roman" panose="02020603050405020304" pitchFamily="18" charset="0"/>
            </a:endParaRPr>
          </a:p>
          <a:p>
            <a:pPr>
              <a:buNone/>
            </a:pPr>
            <a:r>
              <a:rPr lang="en-RO" sz="1200" dirty="0">
                <a:solidFill>
                  <a:srgbClr val="000000"/>
                </a:solidFill>
                <a:effectLst/>
                <a:latin typeface="Times New Roman" panose="02020603050405020304" pitchFamily="18" charset="0"/>
                <a:ea typeface="Times New Roman" panose="02020603050405020304" pitchFamily="18" charset="0"/>
              </a:rPr>
              <a:t>Fairlie, P. (2019) ‘20 reasons why evidence‑based consulting is a hard sell’, </a:t>
            </a:r>
            <a:r>
              <a:rPr lang="en-RO" sz="1200" i="1" cap="all" spc="25" dirty="0">
                <a:solidFill>
                  <a:srgbClr val="000000"/>
                </a:solidFill>
                <a:effectLst/>
                <a:latin typeface="Times New Roman" panose="02020603050405020304" pitchFamily="18" charset="0"/>
                <a:ea typeface="Times New Roman" panose="02020603050405020304" pitchFamily="18" charset="0"/>
              </a:rPr>
              <a:t>LinkedIn</a:t>
            </a:r>
            <a:r>
              <a:rPr lang="en-RO" sz="1200" dirty="0">
                <a:solidFill>
                  <a:srgbClr val="000000"/>
                </a:solidFill>
                <a:effectLst/>
                <a:latin typeface="Times New Roman" panose="02020603050405020304" pitchFamily="18" charset="0"/>
                <a:ea typeface="Times New Roman" panose="02020603050405020304" pitchFamily="18" charset="0"/>
              </a:rPr>
              <a:t>. Available at: </a:t>
            </a:r>
            <a:r>
              <a:rPr lang="en-RO" sz="1200" u="sng" dirty="0">
                <a:solidFill>
                  <a:srgbClr val="0563C1"/>
                </a:solidFill>
                <a:effectLst/>
                <a:latin typeface="Times New Roman" panose="02020603050405020304" pitchFamily="18" charset="0"/>
                <a:ea typeface="Times New Roman" panose="02020603050405020304" pitchFamily="18" charset="0"/>
                <a:hlinkClick r:id="rId3"/>
              </a:rPr>
              <a:t>https://www.linkedin.com/pulse/20-reasons-why-evidence-based-consulting-hard-sell-paul-fairlie-phd</a:t>
            </a:r>
            <a:r>
              <a:rPr lang="en-RO" sz="1200" dirty="0">
                <a:solidFill>
                  <a:srgbClr val="000000"/>
                </a:solidFill>
                <a:effectLst/>
                <a:latin typeface="Times New Roman" panose="02020603050405020304" pitchFamily="18" charset="0"/>
                <a:ea typeface="Times New Roman" panose="02020603050405020304" pitchFamily="18" charset="0"/>
              </a:rPr>
              <a:t> (Accessed: 15 June 2025).</a:t>
            </a:r>
            <a:endParaRPr lang="en-RO" sz="1200" dirty="0">
              <a:effectLst/>
              <a:latin typeface="Times New Roman" panose="02020603050405020304" pitchFamily="18" charset="0"/>
              <a:ea typeface="Times New Roman" panose="02020603050405020304" pitchFamily="18" charset="0"/>
            </a:endParaRPr>
          </a:p>
          <a:p>
            <a:pPr>
              <a:buNone/>
            </a:pPr>
            <a:r>
              <a:rPr lang="en-RO" sz="1200" dirty="0">
                <a:solidFill>
                  <a:srgbClr val="000000"/>
                </a:solidFill>
                <a:effectLst/>
                <a:latin typeface="Times New Roman" panose="02020603050405020304" pitchFamily="18" charset="0"/>
                <a:ea typeface="Times New Roman" panose="02020603050405020304" pitchFamily="18" charset="0"/>
              </a:rPr>
              <a:t>Gouda, R.M. &amp; Halim, Y.T. (2025) ‘The role of sustainable social media content in enhancing customer loyalty in the hospitality industry’, </a:t>
            </a:r>
            <a:r>
              <a:rPr lang="en-RO" sz="1200" i="1" cap="all" spc="25" dirty="0">
                <a:solidFill>
                  <a:srgbClr val="000000"/>
                </a:solidFill>
                <a:effectLst/>
                <a:latin typeface="Times New Roman" panose="02020603050405020304" pitchFamily="18" charset="0"/>
                <a:ea typeface="Times New Roman" panose="02020603050405020304" pitchFamily="18" charset="0"/>
              </a:rPr>
              <a:t>Future Business Journal</a:t>
            </a:r>
            <a:r>
              <a:rPr lang="en-RO" sz="1200" dirty="0">
                <a:solidFill>
                  <a:srgbClr val="000000"/>
                </a:solidFill>
                <a:effectLst/>
                <a:latin typeface="Times New Roman" panose="02020603050405020304" pitchFamily="18" charset="0"/>
                <a:ea typeface="Times New Roman" panose="02020603050405020304" pitchFamily="18" charset="0"/>
              </a:rPr>
              <a:t>, 11, 130. Available at: https://doi.org/10.1186/s43093-025-00516-8(Accessed: 15 June 2025).</a:t>
            </a:r>
            <a:endParaRPr lang="en-RO" sz="1200" dirty="0">
              <a:effectLst/>
              <a:latin typeface="Times New Roman" panose="02020603050405020304" pitchFamily="18" charset="0"/>
              <a:ea typeface="Times New Roman" panose="02020603050405020304" pitchFamily="18" charset="0"/>
            </a:endParaRPr>
          </a:p>
          <a:p>
            <a:pPr>
              <a:buNone/>
            </a:pPr>
            <a:r>
              <a:rPr lang="en-RO" sz="1200" dirty="0">
                <a:solidFill>
                  <a:srgbClr val="000000"/>
                </a:solidFill>
                <a:effectLst/>
                <a:latin typeface="Times New Roman" panose="02020603050405020304" pitchFamily="18" charset="0"/>
                <a:ea typeface="Times New Roman" panose="02020603050405020304" pitchFamily="18" charset="0"/>
              </a:rPr>
              <a:t>Grant, R.M. (2016) </a:t>
            </a:r>
            <a:r>
              <a:rPr lang="en-RO" sz="1200" i="1" cap="all" spc="25" dirty="0">
                <a:solidFill>
                  <a:srgbClr val="000000"/>
                </a:solidFill>
                <a:effectLst/>
                <a:latin typeface="Times New Roman" panose="02020603050405020304" pitchFamily="18" charset="0"/>
                <a:ea typeface="Times New Roman" panose="02020603050405020304" pitchFamily="18" charset="0"/>
              </a:rPr>
              <a:t>Contemporary Strategy Analysis: Text and Cases Edition</a:t>
            </a:r>
            <a:r>
              <a:rPr lang="en-RO" sz="1200" dirty="0">
                <a:solidFill>
                  <a:srgbClr val="000000"/>
                </a:solidFill>
                <a:effectLst/>
                <a:latin typeface="Times New Roman" panose="02020603050405020304" pitchFamily="18" charset="0"/>
                <a:ea typeface="Times New Roman" panose="02020603050405020304" pitchFamily="18" charset="0"/>
              </a:rPr>
              <a:t>, 9th edn. Chichester: Wiley. Available at: </a:t>
            </a:r>
            <a:r>
              <a:rPr lang="en-RO" sz="1200" u="sng" dirty="0">
                <a:solidFill>
                  <a:srgbClr val="0563C1"/>
                </a:solidFill>
                <a:effectLst/>
                <a:latin typeface="Times New Roman" panose="02020603050405020304" pitchFamily="18" charset="0"/>
                <a:ea typeface="Times New Roman" panose="02020603050405020304" pitchFamily="18" charset="0"/>
                <a:hlinkClick r:id="rId4"/>
              </a:rPr>
              <a:t>https://www.wiley.com/en-us/Contemporary+Strategy+Analysis%3A+Text+and+Cases+Edition%2C+9th+Edition-p-9781119125351</a:t>
            </a:r>
            <a:r>
              <a:rPr lang="en-RO" sz="1200" dirty="0">
                <a:solidFill>
                  <a:srgbClr val="000000"/>
                </a:solidFill>
                <a:effectLst/>
                <a:latin typeface="Times New Roman" panose="02020603050405020304" pitchFamily="18" charset="0"/>
                <a:ea typeface="Times New Roman" panose="02020603050405020304" pitchFamily="18" charset="0"/>
              </a:rPr>
              <a:t> (Accessed: 15 June 2025).</a:t>
            </a:r>
            <a:endParaRPr lang="en-RO" sz="1200" dirty="0">
              <a:effectLst/>
              <a:latin typeface="Times New Roman" panose="02020603050405020304" pitchFamily="18" charset="0"/>
              <a:ea typeface="Times New Roman" panose="02020603050405020304" pitchFamily="18" charset="0"/>
            </a:endParaRPr>
          </a:p>
          <a:p>
            <a:pPr>
              <a:buNone/>
            </a:pPr>
            <a:r>
              <a:rPr lang="en-RO" sz="1200" dirty="0">
                <a:solidFill>
                  <a:srgbClr val="000000"/>
                </a:solidFill>
                <a:effectLst/>
                <a:latin typeface="Times New Roman" panose="02020603050405020304" pitchFamily="18" charset="0"/>
                <a:ea typeface="Times New Roman" panose="02020603050405020304" pitchFamily="18" charset="0"/>
              </a:rPr>
              <a:t>Gouda, R.M. &amp; Halim, Y.T. (2025) ‘The role of sustainable social media content in enhancing customer loyalty in the hospitality industry’, </a:t>
            </a:r>
            <a:r>
              <a:rPr lang="en-RO" sz="1200" i="1" cap="all" spc="25" dirty="0">
                <a:solidFill>
                  <a:srgbClr val="000000"/>
                </a:solidFill>
                <a:effectLst/>
                <a:latin typeface="Times New Roman" panose="02020603050405020304" pitchFamily="18" charset="0"/>
                <a:ea typeface="Times New Roman" panose="02020603050405020304" pitchFamily="18" charset="0"/>
              </a:rPr>
              <a:t>Future Business Journal</a:t>
            </a:r>
            <a:r>
              <a:rPr lang="en-RO" sz="1200" dirty="0">
                <a:solidFill>
                  <a:srgbClr val="000000"/>
                </a:solidFill>
                <a:effectLst/>
                <a:latin typeface="Times New Roman" panose="02020603050405020304" pitchFamily="18" charset="0"/>
                <a:ea typeface="Times New Roman" panose="02020603050405020304" pitchFamily="18" charset="0"/>
              </a:rPr>
              <a:t>, 11, 130. Available at: https://doi.org/10.1186/s43093-025-00516-8(Accessed: 15 June 2025).</a:t>
            </a:r>
            <a:endParaRPr lang="en-RO" sz="1200" dirty="0">
              <a:effectLst/>
              <a:latin typeface="Times New Roman" panose="02020603050405020304" pitchFamily="18" charset="0"/>
              <a:ea typeface="Times New Roman" panose="02020603050405020304" pitchFamily="18" charset="0"/>
            </a:endParaRPr>
          </a:p>
          <a:p>
            <a:pPr>
              <a:buNone/>
            </a:pPr>
            <a:r>
              <a:rPr lang="en-RO" sz="1200" dirty="0">
                <a:solidFill>
                  <a:srgbClr val="000000"/>
                </a:solidFill>
                <a:effectLst/>
                <a:latin typeface="Times New Roman" panose="02020603050405020304" pitchFamily="18" charset="0"/>
                <a:ea typeface="Times New Roman" panose="02020603050405020304" pitchFamily="18" charset="0"/>
              </a:rPr>
              <a:t>Johnson, G., Scholes, K. &amp; Whittington, R. (2017) </a:t>
            </a:r>
            <a:r>
              <a:rPr lang="en-RO" sz="1200" i="1" cap="all" spc="25" dirty="0">
                <a:solidFill>
                  <a:srgbClr val="000000"/>
                </a:solidFill>
                <a:effectLst/>
                <a:latin typeface="Times New Roman" panose="02020603050405020304" pitchFamily="18" charset="0"/>
                <a:ea typeface="Times New Roman" panose="02020603050405020304" pitchFamily="18" charset="0"/>
              </a:rPr>
              <a:t>Exploring Strategy: Text and Cases</a:t>
            </a:r>
            <a:r>
              <a:rPr lang="en-RO" sz="1200" dirty="0">
                <a:solidFill>
                  <a:srgbClr val="000000"/>
                </a:solidFill>
                <a:effectLst/>
                <a:latin typeface="Times New Roman" panose="02020603050405020304" pitchFamily="18" charset="0"/>
                <a:ea typeface="Times New Roman" panose="02020603050405020304" pitchFamily="18" charset="0"/>
              </a:rPr>
              <a:t>, 11th edn. Harlow: Pearson Education.</a:t>
            </a:r>
            <a:endParaRPr lang="en-RO" sz="1200" dirty="0">
              <a:effectLst/>
              <a:latin typeface="Times New Roman" panose="02020603050405020304" pitchFamily="18" charset="0"/>
              <a:ea typeface="Times New Roman" panose="02020603050405020304" pitchFamily="18" charset="0"/>
            </a:endParaRPr>
          </a:p>
          <a:p>
            <a:pPr>
              <a:buNone/>
            </a:pPr>
            <a:r>
              <a:rPr lang="en-RO" sz="1200" dirty="0">
                <a:solidFill>
                  <a:srgbClr val="000000"/>
                </a:solidFill>
                <a:effectLst/>
                <a:latin typeface="Times New Roman" panose="02020603050405020304" pitchFamily="18" charset="0"/>
                <a:ea typeface="Times New Roman" panose="02020603050405020304" pitchFamily="18" charset="0"/>
              </a:rPr>
              <a:t>Kamyabi, M., Özgit, H. &amp; Ahmed, J.N. (2025) ‘Sustaining digital marketing strategies to enhance customer engagement and brand promotion: position as a moderator’, </a:t>
            </a:r>
            <a:r>
              <a:rPr lang="en-RO" sz="1200" i="1" cap="all" spc="25" dirty="0">
                <a:solidFill>
                  <a:srgbClr val="000000"/>
                </a:solidFill>
                <a:effectLst/>
                <a:latin typeface="Times New Roman" panose="02020603050405020304" pitchFamily="18" charset="0"/>
                <a:ea typeface="Times New Roman" panose="02020603050405020304" pitchFamily="18" charset="0"/>
              </a:rPr>
              <a:t>Sustainability</a:t>
            </a:r>
            <a:r>
              <a:rPr lang="en-RO" sz="1200" dirty="0">
                <a:solidFill>
                  <a:srgbClr val="000000"/>
                </a:solidFill>
                <a:effectLst/>
                <a:latin typeface="Times New Roman" panose="02020603050405020304" pitchFamily="18" charset="0"/>
                <a:ea typeface="Times New Roman" panose="02020603050405020304" pitchFamily="18" charset="0"/>
              </a:rPr>
              <a:t>, 17(7), 3270. Available at: https://doi.org/10.3390/su17073270 (Accessed: 15 June 2025).</a:t>
            </a:r>
            <a:endParaRPr lang="en-RO" sz="1200" dirty="0">
              <a:effectLst/>
              <a:latin typeface="Times New Roman" panose="02020603050405020304" pitchFamily="18" charset="0"/>
              <a:ea typeface="Times New Roman" panose="02020603050405020304" pitchFamily="18" charset="0"/>
            </a:endParaRPr>
          </a:p>
          <a:p>
            <a:pPr>
              <a:buNone/>
            </a:pPr>
            <a:r>
              <a:rPr lang="en-RO" sz="1200" dirty="0">
                <a:solidFill>
                  <a:srgbClr val="000000"/>
                </a:solidFill>
                <a:effectLst/>
                <a:latin typeface="Times New Roman" panose="02020603050405020304" pitchFamily="18" charset="0"/>
                <a:ea typeface="Times New Roman" panose="02020603050405020304" pitchFamily="18" charset="0"/>
              </a:rPr>
              <a:t>Kubr, M. (2002) </a:t>
            </a:r>
            <a:r>
              <a:rPr lang="en-RO" sz="1200" i="1" cap="all" spc="25" dirty="0">
                <a:solidFill>
                  <a:srgbClr val="000000"/>
                </a:solidFill>
                <a:effectLst/>
                <a:latin typeface="Times New Roman" panose="02020603050405020304" pitchFamily="18" charset="0"/>
                <a:ea typeface="Times New Roman" panose="02020603050405020304" pitchFamily="18" charset="0"/>
              </a:rPr>
              <a:t>Management Consulting: A Guide to the Profession</a:t>
            </a:r>
            <a:r>
              <a:rPr lang="en-RO" sz="1200" dirty="0">
                <a:solidFill>
                  <a:srgbClr val="000000"/>
                </a:solidFill>
                <a:effectLst/>
                <a:latin typeface="Times New Roman" panose="02020603050405020304" pitchFamily="18" charset="0"/>
                <a:ea typeface="Times New Roman" panose="02020603050405020304" pitchFamily="18" charset="0"/>
              </a:rPr>
              <a:t>, 4th edn. Geneva: International Labour Office.</a:t>
            </a:r>
            <a:endParaRPr lang="en-RO" sz="1200" dirty="0">
              <a:effectLst/>
              <a:latin typeface="Times New Roman" panose="02020603050405020304" pitchFamily="18" charset="0"/>
              <a:ea typeface="Times New Roman" panose="02020603050405020304" pitchFamily="18" charset="0"/>
            </a:endParaRPr>
          </a:p>
          <a:p>
            <a:pPr>
              <a:buNone/>
            </a:pPr>
            <a:r>
              <a:rPr lang="en-RO" sz="1200" dirty="0">
                <a:solidFill>
                  <a:srgbClr val="000000"/>
                </a:solidFill>
                <a:effectLst/>
                <a:latin typeface="Times New Roman" panose="02020603050405020304" pitchFamily="18" charset="0"/>
                <a:ea typeface="Times New Roman" panose="02020603050405020304" pitchFamily="18" charset="0"/>
              </a:rPr>
              <a:t>Mintzberg, H., Ahlstrand, B.W. &amp; Lampel, J. (2005) </a:t>
            </a:r>
            <a:r>
              <a:rPr lang="en-RO" sz="1200" i="1" cap="all" spc="25" dirty="0">
                <a:solidFill>
                  <a:srgbClr val="000000"/>
                </a:solidFill>
                <a:effectLst/>
                <a:latin typeface="Times New Roman" panose="02020603050405020304" pitchFamily="18" charset="0"/>
                <a:ea typeface="Times New Roman" panose="02020603050405020304" pitchFamily="18" charset="0"/>
              </a:rPr>
              <a:t>Strategy Safari: A Guided Tour Through the Wilds of Strategic Management</a:t>
            </a:r>
            <a:r>
              <a:rPr lang="en-RO" sz="1200" dirty="0">
                <a:solidFill>
                  <a:srgbClr val="000000"/>
                </a:solidFill>
                <a:effectLst/>
                <a:latin typeface="Times New Roman" panose="02020603050405020304" pitchFamily="18" charset="0"/>
                <a:ea typeface="Times New Roman" panose="02020603050405020304" pitchFamily="18" charset="0"/>
              </a:rPr>
              <a:t>, 2nd edn. New York: Free Press.</a:t>
            </a:r>
            <a:endParaRPr lang="en-RO" sz="1200" dirty="0">
              <a:effectLst/>
              <a:latin typeface="Times New Roman" panose="02020603050405020304" pitchFamily="18" charset="0"/>
              <a:ea typeface="Times New Roman" panose="02020603050405020304" pitchFamily="18" charset="0"/>
            </a:endParaRPr>
          </a:p>
          <a:p>
            <a:pPr>
              <a:buNone/>
            </a:pPr>
            <a:r>
              <a:rPr lang="en-RO" sz="1200" dirty="0">
                <a:solidFill>
                  <a:srgbClr val="000000"/>
                </a:solidFill>
                <a:effectLst/>
                <a:latin typeface="Times New Roman" panose="02020603050405020304" pitchFamily="18" charset="0"/>
                <a:ea typeface="Times New Roman" panose="02020603050405020304" pitchFamily="18" charset="0"/>
              </a:rPr>
              <a:t>Mohamed Gouda, R. &amp; Halim, Y.T. (2025) ‘The role of sustainable social media content in enhancing customer loyalty in the hospitality industry’, </a:t>
            </a:r>
            <a:r>
              <a:rPr lang="en-RO" sz="1200" i="1" cap="all" spc="25" dirty="0">
                <a:solidFill>
                  <a:srgbClr val="000000"/>
                </a:solidFill>
                <a:effectLst/>
                <a:latin typeface="Times New Roman" panose="02020603050405020304" pitchFamily="18" charset="0"/>
                <a:ea typeface="Times New Roman" panose="02020603050405020304" pitchFamily="18" charset="0"/>
              </a:rPr>
              <a:t>Future Business Journal</a:t>
            </a:r>
            <a:r>
              <a:rPr lang="en-RO" sz="1200" dirty="0">
                <a:solidFill>
                  <a:srgbClr val="000000"/>
                </a:solidFill>
                <a:effectLst/>
                <a:latin typeface="Times New Roman" panose="02020603050405020304" pitchFamily="18" charset="0"/>
                <a:ea typeface="Times New Roman" panose="02020603050405020304" pitchFamily="18" charset="0"/>
              </a:rPr>
              <a:t>, 11, 130. Available at: https://doi.org/10.1186/s43093-025-00516-8(Accessed: 15 June 2025).</a:t>
            </a:r>
            <a:endParaRPr lang="en-RO" sz="1200" dirty="0">
              <a:effectLst/>
              <a:latin typeface="Times New Roman" panose="02020603050405020304" pitchFamily="18" charset="0"/>
              <a:ea typeface="Times New Roman" panose="02020603050405020304" pitchFamily="18" charset="0"/>
            </a:endParaRPr>
          </a:p>
          <a:p>
            <a:pPr>
              <a:buNone/>
            </a:pPr>
            <a:r>
              <a:rPr lang="en-RO" sz="1200" dirty="0">
                <a:solidFill>
                  <a:srgbClr val="000000"/>
                </a:solidFill>
                <a:effectLst/>
                <a:latin typeface="Times New Roman" panose="02020603050405020304" pitchFamily="18" charset="0"/>
                <a:ea typeface="Times New Roman" panose="02020603050405020304" pitchFamily="18" charset="0"/>
              </a:rPr>
              <a:t>Nurdjanah, H., Riyadi, S., Munizu, M., Usmia, S. &amp; Ali, H. (2023) ‘The effect of employee training, organizational commitment and self‑efficacy on employee performance in the hospitality industry’, </a:t>
            </a:r>
            <a:r>
              <a:rPr lang="en-RO" sz="1200" i="1" cap="all" spc="25" dirty="0">
                <a:solidFill>
                  <a:srgbClr val="000000"/>
                </a:solidFill>
                <a:effectLst/>
                <a:latin typeface="Times New Roman" panose="02020603050405020304" pitchFamily="18" charset="0"/>
                <a:ea typeface="Times New Roman" panose="02020603050405020304" pitchFamily="18" charset="0"/>
              </a:rPr>
              <a:t>Jurnal Ekonomi, Manajemen dan Akuntansi (JEMSI)</a:t>
            </a:r>
            <a:r>
              <a:rPr lang="en-RO" sz="1200" dirty="0">
                <a:solidFill>
                  <a:srgbClr val="000000"/>
                </a:solidFill>
                <a:effectLst/>
                <a:latin typeface="Times New Roman" panose="02020603050405020304" pitchFamily="18" charset="0"/>
                <a:ea typeface="Times New Roman" panose="02020603050405020304" pitchFamily="18" charset="0"/>
              </a:rPr>
              <a:t>, 9(3), pp. 692–696. Available at: https://doi.org/10.35870/jemsi.v9i3.1122 (Accessed: 15 June 2025).</a:t>
            </a:r>
            <a:endParaRPr lang="en-RO" sz="1200" dirty="0">
              <a:effectLst/>
              <a:latin typeface="Times New Roman" panose="02020603050405020304" pitchFamily="18" charset="0"/>
              <a:ea typeface="Times New Roman" panose="02020603050405020304" pitchFamily="18" charset="0"/>
            </a:endParaRPr>
          </a:p>
          <a:p>
            <a:pPr>
              <a:buNone/>
            </a:pPr>
            <a:r>
              <a:rPr lang="en-RO" sz="1200" dirty="0">
                <a:solidFill>
                  <a:srgbClr val="000000"/>
                </a:solidFill>
                <a:effectLst/>
                <a:latin typeface="Times New Roman" panose="02020603050405020304" pitchFamily="18" charset="0"/>
                <a:ea typeface="Times New Roman" panose="02020603050405020304" pitchFamily="18" charset="0"/>
              </a:rPr>
              <a:t>Osterwalder, A. &amp; Pigneur, Y. (2010) </a:t>
            </a:r>
            <a:r>
              <a:rPr lang="en-RO" sz="1200" i="1" cap="all" spc="25" dirty="0">
                <a:solidFill>
                  <a:srgbClr val="000000"/>
                </a:solidFill>
                <a:effectLst/>
                <a:latin typeface="Times New Roman" panose="02020603050405020304" pitchFamily="18" charset="0"/>
                <a:ea typeface="Times New Roman" panose="02020603050405020304" pitchFamily="18" charset="0"/>
              </a:rPr>
              <a:t>Business Model Generation: A Handbook for Visionaries, Game Changers, and Challengers</a:t>
            </a:r>
            <a:r>
              <a:rPr lang="en-RO" sz="1200" dirty="0">
                <a:solidFill>
                  <a:srgbClr val="000000"/>
                </a:solidFill>
                <a:effectLst/>
                <a:latin typeface="Times New Roman" panose="02020603050405020304" pitchFamily="18" charset="0"/>
                <a:ea typeface="Times New Roman" panose="02020603050405020304" pitchFamily="18" charset="0"/>
              </a:rPr>
              <a:t>. Hoboken, NJ: Wiley.</a:t>
            </a:r>
            <a:endParaRPr lang="en-RO" sz="1200" dirty="0">
              <a:effectLst/>
              <a:latin typeface="Times New Roman" panose="02020603050405020304" pitchFamily="18" charset="0"/>
              <a:ea typeface="Times New Roman" panose="02020603050405020304" pitchFamily="18" charset="0"/>
            </a:endParaRPr>
          </a:p>
          <a:p>
            <a:pPr>
              <a:buNone/>
            </a:pPr>
            <a:r>
              <a:rPr lang="en-RO" sz="1200" dirty="0">
                <a:solidFill>
                  <a:srgbClr val="000000"/>
                </a:solidFill>
                <a:effectLst/>
                <a:latin typeface="Times New Roman" panose="02020603050405020304" pitchFamily="18" charset="0"/>
                <a:ea typeface="Times New Roman" panose="02020603050405020304" pitchFamily="18" charset="0"/>
              </a:rPr>
              <a:t>Paul, J. &amp; Criado, A.R. (2020) ‘The challenges of using systematic reviews in entrepreneurship research’, </a:t>
            </a:r>
            <a:r>
              <a:rPr lang="en-RO" sz="1200" i="1" cap="all" spc="25" dirty="0">
                <a:solidFill>
                  <a:srgbClr val="000000"/>
                </a:solidFill>
                <a:effectLst/>
                <a:latin typeface="Times New Roman" panose="02020603050405020304" pitchFamily="18" charset="0"/>
                <a:ea typeface="Times New Roman" panose="02020603050405020304" pitchFamily="18" charset="0"/>
              </a:rPr>
              <a:t>International Entrepreneurship and Management Journal</a:t>
            </a:r>
            <a:r>
              <a:rPr lang="en-RO" sz="1200" dirty="0">
                <a:solidFill>
                  <a:srgbClr val="000000"/>
                </a:solidFill>
                <a:effectLst/>
                <a:latin typeface="Times New Roman" panose="02020603050405020304" pitchFamily="18" charset="0"/>
                <a:ea typeface="Times New Roman" panose="02020603050405020304" pitchFamily="18" charset="0"/>
              </a:rPr>
              <a:t>, 17, pp. 1105–1120. Available at: https://doi.org/10.1007/s11365-020-00641-0 (Accessed: 15 June 2025).</a:t>
            </a:r>
            <a:endParaRPr lang="en-RO" sz="1200" dirty="0">
              <a:effectLst/>
              <a:latin typeface="Times New Roman" panose="02020603050405020304" pitchFamily="18" charset="0"/>
              <a:ea typeface="Times New Roman" panose="02020603050405020304" pitchFamily="18" charset="0"/>
            </a:endParaRPr>
          </a:p>
          <a:p>
            <a:pPr>
              <a:buNone/>
            </a:pPr>
            <a:r>
              <a:rPr lang="en-RO" sz="1200" dirty="0">
                <a:solidFill>
                  <a:srgbClr val="000000"/>
                </a:solidFill>
                <a:effectLst/>
                <a:latin typeface="Times New Roman" panose="02020603050405020304" pitchFamily="18" charset="0"/>
                <a:ea typeface="Times New Roman" panose="02020603050405020304" pitchFamily="18" charset="0"/>
              </a:rPr>
              <a:t>Porter, M.E. (2008) ‘The five competitive forces that shape strategy’, </a:t>
            </a:r>
            <a:r>
              <a:rPr lang="en-RO" sz="1200" i="1" cap="all" spc="25" dirty="0">
                <a:solidFill>
                  <a:srgbClr val="000000"/>
                </a:solidFill>
                <a:effectLst/>
                <a:latin typeface="Times New Roman" panose="02020603050405020304" pitchFamily="18" charset="0"/>
                <a:ea typeface="Times New Roman" panose="02020603050405020304" pitchFamily="18" charset="0"/>
              </a:rPr>
              <a:t>Harvard Business Review</a:t>
            </a:r>
            <a:r>
              <a:rPr lang="en-RO" sz="1200" dirty="0">
                <a:solidFill>
                  <a:srgbClr val="000000"/>
                </a:solidFill>
                <a:effectLst/>
                <a:latin typeface="Times New Roman" panose="02020603050405020304" pitchFamily="18" charset="0"/>
                <a:ea typeface="Times New Roman" panose="02020603050405020304" pitchFamily="18" charset="0"/>
              </a:rPr>
              <a:t>, 86(1), pp. 78–93. Available at: </a:t>
            </a:r>
            <a:r>
              <a:rPr lang="en-RO" sz="1200" u="sng" dirty="0">
                <a:solidFill>
                  <a:srgbClr val="0563C1"/>
                </a:solidFill>
                <a:effectLst/>
                <a:latin typeface="Times New Roman" panose="02020603050405020304" pitchFamily="18" charset="0"/>
                <a:ea typeface="Times New Roman" panose="02020603050405020304" pitchFamily="18" charset="0"/>
                <a:hlinkClick r:id="rId5"/>
              </a:rPr>
              <a:t>https://hbr.org/2008/01/the-five-competitive-forces-that-shape-strategy</a:t>
            </a:r>
            <a:r>
              <a:rPr lang="en-RO" sz="1200" dirty="0">
                <a:solidFill>
                  <a:srgbClr val="000000"/>
                </a:solidFill>
                <a:effectLst/>
                <a:latin typeface="Times New Roman" panose="02020603050405020304" pitchFamily="18" charset="0"/>
                <a:ea typeface="Times New Roman" panose="02020603050405020304" pitchFamily="18" charset="0"/>
              </a:rPr>
              <a:t> (Accessed: 15 June 2025).</a:t>
            </a:r>
            <a:endParaRPr lang="en-RO" sz="1200" dirty="0">
              <a:effectLst/>
              <a:latin typeface="Times New Roman" panose="02020603050405020304" pitchFamily="18" charset="0"/>
              <a:ea typeface="Times New Roman" panose="02020603050405020304" pitchFamily="18" charset="0"/>
            </a:endParaRPr>
          </a:p>
          <a:p>
            <a:pPr>
              <a:buNone/>
            </a:pPr>
            <a:r>
              <a:rPr lang="en-RO" sz="1200" dirty="0">
                <a:solidFill>
                  <a:srgbClr val="000000"/>
                </a:solidFill>
                <a:effectLst/>
                <a:latin typeface="Times New Roman" panose="02020603050405020304" pitchFamily="18" charset="0"/>
                <a:ea typeface="Times New Roman" panose="02020603050405020304" pitchFamily="18" charset="0"/>
              </a:rPr>
              <a:t>Ritz, W., Wolf, M. &amp; McQuitty, S. (2019) ‘Digital marketing adoption and success for small businesses: the application of the do‑it‑yourself and technology acceptance models’, </a:t>
            </a:r>
            <a:r>
              <a:rPr lang="en-RO" sz="1200" i="1" cap="all" spc="25" dirty="0">
                <a:solidFill>
                  <a:srgbClr val="000000"/>
                </a:solidFill>
                <a:effectLst/>
                <a:latin typeface="Times New Roman" panose="02020603050405020304" pitchFamily="18" charset="0"/>
                <a:ea typeface="Times New Roman" panose="02020603050405020304" pitchFamily="18" charset="0"/>
              </a:rPr>
              <a:t>Journal of Research in Interactive Marketing</a:t>
            </a:r>
            <a:r>
              <a:rPr lang="en-RO" sz="1200" dirty="0">
                <a:solidFill>
                  <a:srgbClr val="000000"/>
                </a:solidFill>
                <a:effectLst/>
                <a:latin typeface="Times New Roman" panose="02020603050405020304" pitchFamily="18" charset="0"/>
                <a:ea typeface="Times New Roman" panose="02020603050405020304" pitchFamily="18" charset="0"/>
              </a:rPr>
              <a:t>, 13(2), pp. 179–203. Available at: https://doi.org/10.1108/JRIM-06-2018-0063 (Accessed: 15 June 2025).</a:t>
            </a:r>
            <a:endParaRPr lang="en-RO" sz="1200" dirty="0">
              <a:effectLst/>
              <a:latin typeface="Times New Roman" panose="02020603050405020304" pitchFamily="18" charset="0"/>
              <a:ea typeface="Times New Roman" panose="02020603050405020304" pitchFamily="18" charset="0"/>
            </a:endParaRPr>
          </a:p>
          <a:p>
            <a:pPr>
              <a:buNone/>
            </a:pPr>
            <a:r>
              <a:rPr lang="en-RO" sz="1200" dirty="0">
                <a:solidFill>
                  <a:srgbClr val="000000"/>
                </a:solidFill>
                <a:effectLst/>
                <a:latin typeface="Times New Roman" panose="02020603050405020304" pitchFamily="18" charset="0"/>
                <a:ea typeface="Times New Roman" panose="02020603050405020304" pitchFamily="18" charset="0"/>
              </a:rPr>
              <a:t>Schein, E.H. (1999) </a:t>
            </a:r>
            <a:r>
              <a:rPr lang="en-RO" sz="1200" i="1" cap="all" spc="25" dirty="0">
                <a:solidFill>
                  <a:srgbClr val="000000"/>
                </a:solidFill>
                <a:effectLst/>
                <a:latin typeface="Times New Roman" panose="02020603050405020304" pitchFamily="18" charset="0"/>
                <a:ea typeface="Times New Roman" panose="02020603050405020304" pitchFamily="18" charset="0"/>
              </a:rPr>
              <a:t>Process Consultation Revisited: Building the Helping Relationship</a:t>
            </a:r>
            <a:r>
              <a:rPr lang="en-RO" sz="1200" dirty="0">
                <a:solidFill>
                  <a:srgbClr val="000000"/>
                </a:solidFill>
                <a:effectLst/>
                <a:latin typeface="Times New Roman" panose="02020603050405020304" pitchFamily="18" charset="0"/>
                <a:ea typeface="Times New Roman" panose="02020603050405020304" pitchFamily="18" charset="0"/>
              </a:rPr>
              <a:t>. Reading, MA: Addison‑Wesley.</a:t>
            </a:r>
            <a:endParaRPr lang="en-RO" sz="1200" dirty="0">
              <a:effectLst/>
              <a:latin typeface="Times New Roman" panose="02020603050405020304" pitchFamily="18" charset="0"/>
              <a:ea typeface="Times New Roman" panose="02020603050405020304" pitchFamily="18" charset="0"/>
            </a:endParaRPr>
          </a:p>
          <a:p>
            <a:pPr>
              <a:buNone/>
            </a:pPr>
            <a:r>
              <a:rPr lang="en-RO" sz="1200" dirty="0">
                <a:solidFill>
                  <a:srgbClr val="000000"/>
                </a:solidFill>
                <a:effectLst/>
                <a:latin typeface="Times New Roman" panose="02020603050405020304" pitchFamily="18" charset="0"/>
                <a:ea typeface="Times New Roman" panose="02020603050405020304" pitchFamily="18" charset="0"/>
              </a:rPr>
              <a:t>Shields, D., et al. (2021) ‘Sustainable practices in hospitality pre and amid COVID‑19 pandemic: a review’, </a:t>
            </a:r>
            <a:r>
              <a:rPr lang="en-RO" sz="1200" i="1" cap="all" spc="25" dirty="0">
                <a:solidFill>
                  <a:srgbClr val="000000"/>
                </a:solidFill>
                <a:effectLst/>
                <a:latin typeface="Times New Roman" panose="02020603050405020304" pitchFamily="18" charset="0"/>
                <a:ea typeface="Times New Roman" panose="02020603050405020304" pitchFamily="18" charset="0"/>
              </a:rPr>
              <a:t>International Journal of Hospitality Management</a:t>
            </a:r>
            <a:r>
              <a:rPr lang="en-RO" sz="1200" dirty="0">
                <a:solidFill>
                  <a:srgbClr val="000000"/>
                </a:solidFill>
                <a:effectLst/>
                <a:latin typeface="Times New Roman" panose="02020603050405020304" pitchFamily="18" charset="0"/>
                <a:ea typeface="Times New Roman" panose="02020603050405020304" pitchFamily="18" charset="0"/>
              </a:rPr>
              <a:t>, 98, 103052. Available at: https://doi.org/10.1016/j.ijhm.2021.103052 (Accessed: 15 June 2025).</a:t>
            </a:r>
            <a:endParaRPr lang="en-RO" sz="1200" dirty="0">
              <a:effectLst/>
              <a:latin typeface="Times New Roman" panose="02020603050405020304" pitchFamily="18" charset="0"/>
              <a:ea typeface="Times New Roman" panose="02020603050405020304" pitchFamily="18" charset="0"/>
            </a:endParaRPr>
          </a:p>
          <a:p>
            <a:pPr>
              <a:buNone/>
            </a:pPr>
            <a:r>
              <a:rPr lang="en-RO" sz="1200" dirty="0">
                <a:solidFill>
                  <a:srgbClr val="000000"/>
                </a:solidFill>
                <a:effectLst/>
                <a:latin typeface="Times New Roman" panose="02020603050405020304" pitchFamily="18" charset="0"/>
                <a:ea typeface="Times New Roman" panose="02020603050405020304" pitchFamily="18" charset="0"/>
              </a:rPr>
              <a:t>SlideModel (2023) ‘Consulting Report: How to write and present one’, </a:t>
            </a:r>
            <a:r>
              <a:rPr lang="en-RO" sz="1200" i="1" cap="all" spc="25" dirty="0">
                <a:solidFill>
                  <a:srgbClr val="000000"/>
                </a:solidFill>
                <a:effectLst/>
                <a:latin typeface="Times New Roman" panose="02020603050405020304" pitchFamily="18" charset="0"/>
                <a:ea typeface="Times New Roman" panose="02020603050405020304" pitchFamily="18" charset="0"/>
              </a:rPr>
              <a:t>SlideModel Blog</a:t>
            </a:r>
            <a:r>
              <a:rPr lang="en-RO" sz="1200" dirty="0">
                <a:solidFill>
                  <a:srgbClr val="000000"/>
                </a:solidFill>
                <a:effectLst/>
                <a:latin typeface="Times New Roman" panose="02020603050405020304" pitchFamily="18" charset="0"/>
                <a:ea typeface="Times New Roman" panose="02020603050405020304" pitchFamily="18" charset="0"/>
              </a:rPr>
              <a:t>. Available at: </a:t>
            </a:r>
            <a:r>
              <a:rPr lang="en-RO" sz="1200" u="sng" dirty="0">
                <a:solidFill>
                  <a:srgbClr val="0563C1"/>
                </a:solidFill>
                <a:effectLst/>
                <a:latin typeface="Times New Roman" panose="02020603050405020304" pitchFamily="18" charset="0"/>
                <a:ea typeface="Times New Roman" panose="02020603050405020304" pitchFamily="18" charset="0"/>
                <a:hlinkClick r:id="rId6"/>
              </a:rPr>
              <a:t>https://slidemodel.com/consulting-report-how-to-write-and-present-one/</a:t>
            </a:r>
            <a:r>
              <a:rPr lang="en-RO" sz="1200" dirty="0">
                <a:solidFill>
                  <a:srgbClr val="000000"/>
                </a:solidFill>
                <a:effectLst/>
                <a:latin typeface="Times New Roman" panose="02020603050405020304" pitchFamily="18" charset="0"/>
                <a:ea typeface="Times New Roman" panose="02020603050405020304" pitchFamily="18" charset="0"/>
              </a:rPr>
              <a:t> (Accessed: 15 June 2025).</a:t>
            </a:r>
            <a:endParaRPr lang="en-RO" sz="1200" dirty="0">
              <a:effectLst/>
              <a:latin typeface="Times New Roman" panose="02020603050405020304" pitchFamily="18" charset="0"/>
              <a:ea typeface="Times New Roman" panose="02020603050405020304" pitchFamily="18" charset="0"/>
            </a:endParaRPr>
          </a:p>
          <a:p>
            <a:pPr>
              <a:buNone/>
            </a:pPr>
            <a:r>
              <a:rPr lang="en-RO" sz="1200" dirty="0">
                <a:solidFill>
                  <a:srgbClr val="000000"/>
                </a:solidFill>
                <a:effectLst/>
                <a:latin typeface="Times New Roman" panose="02020603050405020304" pitchFamily="18" charset="0"/>
                <a:ea typeface="Times New Roman" panose="02020603050405020304" pitchFamily="18" charset="0"/>
              </a:rPr>
              <a:t>Stone, M. &amp; Parnell, B. (2023) </a:t>
            </a:r>
            <a:r>
              <a:rPr lang="en-RO" sz="1200" i="1" cap="all" spc="25" dirty="0">
                <a:solidFill>
                  <a:srgbClr val="000000"/>
                </a:solidFill>
                <a:effectLst/>
                <a:latin typeface="Times New Roman" panose="02020603050405020304" pitchFamily="18" charset="0"/>
                <a:ea typeface="Times New Roman" panose="02020603050405020304" pitchFamily="18" charset="0"/>
              </a:rPr>
              <a:t>Business Models of Consulting Firms: What do their Leaders Need to Know?</a:t>
            </a:r>
            <a:r>
              <a:rPr lang="en-RO" sz="1200" dirty="0">
                <a:solidFill>
                  <a:srgbClr val="000000"/>
                </a:solidFill>
                <a:effectLst/>
                <a:latin typeface="Times New Roman" panose="02020603050405020304" pitchFamily="18" charset="0"/>
                <a:ea typeface="Times New Roman" panose="02020603050405020304" pitchFamily="18" charset="0"/>
              </a:rPr>
              <a:t>ResearchGate. Available at: </a:t>
            </a:r>
            <a:r>
              <a:rPr lang="en-RO" sz="1200" u="sng" dirty="0">
                <a:solidFill>
                  <a:srgbClr val="0563C1"/>
                </a:solidFill>
                <a:effectLst/>
                <a:latin typeface="Times New Roman" panose="02020603050405020304" pitchFamily="18" charset="0"/>
                <a:ea typeface="Times New Roman" panose="02020603050405020304" pitchFamily="18" charset="0"/>
                <a:hlinkClick r:id="rId7"/>
              </a:rPr>
              <a:t>https://www.researchgate.net/publication/371025651_Business_Models_of_Consulting_Firms_What_do_their_Leaders_Need_to_Know</a:t>
            </a:r>
            <a:r>
              <a:rPr lang="en-RO" sz="1200" dirty="0">
                <a:solidFill>
                  <a:srgbClr val="000000"/>
                </a:solidFill>
                <a:effectLst/>
                <a:latin typeface="Times New Roman" panose="02020603050405020304" pitchFamily="18" charset="0"/>
                <a:ea typeface="Times New Roman" panose="02020603050405020304" pitchFamily="18" charset="0"/>
              </a:rPr>
              <a:t>(Accessed: 15 June 2025).</a:t>
            </a:r>
            <a:endParaRPr lang="en-RO" sz="1200" dirty="0">
              <a:effectLst/>
              <a:latin typeface="Times New Roman" panose="02020603050405020304" pitchFamily="18" charset="0"/>
              <a:ea typeface="Times New Roman" panose="02020603050405020304" pitchFamily="18" charset="0"/>
            </a:endParaRPr>
          </a:p>
          <a:p>
            <a:pPr>
              <a:buNone/>
            </a:pPr>
            <a:r>
              <a:rPr lang="en-RO" sz="1200" dirty="0">
                <a:solidFill>
                  <a:srgbClr val="000000"/>
                </a:solidFill>
                <a:effectLst/>
                <a:latin typeface="Times New Roman" panose="02020603050405020304" pitchFamily="18" charset="0"/>
                <a:ea typeface="Times New Roman" panose="02020603050405020304" pitchFamily="18" charset="0"/>
              </a:rPr>
              <a:t>Teece, D.J., Pisano, G. &amp; Shuen, A. (1997) ‘Dynamic capabilities and strategic management’, </a:t>
            </a:r>
            <a:r>
              <a:rPr lang="en-RO" sz="1200" i="1" cap="all" spc="25" dirty="0">
                <a:solidFill>
                  <a:srgbClr val="000000"/>
                </a:solidFill>
                <a:effectLst/>
                <a:latin typeface="Times New Roman" panose="02020603050405020304" pitchFamily="18" charset="0"/>
                <a:ea typeface="Times New Roman" panose="02020603050405020304" pitchFamily="18" charset="0"/>
              </a:rPr>
              <a:t>Strategic Management Journal</a:t>
            </a:r>
            <a:r>
              <a:rPr lang="en-RO" sz="1200" dirty="0">
                <a:solidFill>
                  <a:srgbClr val="000000"/>
                </a:solidFill>
                <a:effectLst/>
                <a:latin typeface="Times New Roman" panose="02020603050405020304" pitchFamily="18" charset="0"/>
                <a:ea typeface="Times New Roman" panose="02020603050405020304" pitchFamily="18" charset="0"/>
              </a:rPr>
              <a:t>, 18(7), pp. 509–533. Available at: https://doi.org/10.1002/(SICI)1097-0266(199707)18:7&lt;509::AID-SMJ882&gt;3.0.CO;2-Z (Accessed: 15 June 2025).</a:t>
            </a:r>
            <a:endParaRPr lang="en-RO" sz="1200" dirty="0">
              <a:effectLst/>
              <a:latin typeface="Times New Roman" panose="02020603050405020304" pitchFamily="18" charset="0"/>
              <a:ea typeface="Times New Roman" panose="02020603050405020304" pitchFamily="18" charset="0"/>
            </a:endParaRPr>
          </a:p>
          <a:p>
            <a:pPr>
              <a:buNone/>
            </a:pPr>
            <a:r>
              <a:rPr lang="en-RO" sz="1200" dirty="0">
                <a:solidFill>
                  <a:srgbClr val="000000"/>
                </a:solidFill>
                <a:effectLst/>
                <a:latin typeface="Times New Roman" panose="02020603050405020304" pitchFamily="18" charset="0"/>
                <a:ea typeface="Times New Roman" panose="02020603050405020304" pitchFamily="18" charset="0"/>
              </a:rPr>
              <a:t>Tornatzky, L. G. &amp; Fleischer, M. (1990) </a:t>
            </a:r>
            <a:r>
              <a:rPr lang="en-RO" sz="1200" i="1" cap="all" spc="25" dirty="0">
                <a:solidFill>
                  <a:srgbClr val="000000"/>
                </a:solidFill>
                <a:effectLst/>
                <a:latin typeface="Times New Roman" panose="02020603050405020304" pitchFamily="18" charset="0"/>
                <a:ea typeface="Times New Roman" panose="02020603050405020304" pitchFamily="18" charset="0"/>
              </a:rPr>
              <a:t>The Processes of Technological Innovation</a:t>
            </a:r>
            <a:r>
              <a:rPr lang="en-RO" sz="1200" dirty="0">
                <a:solidFill>
                  <a:srgbClr val="000000"/>
                </a:solidFill>
                <a:effectLst/>
                <a:latin typeface="Times New Roman" panose="02020603050405020304" pitchFamily="18" charset="0"/>
                <a:ea typeface="Times New Roman" panose="02020603050405020304" pitchFamily="18" charset="0"/>
              </a:rPr>
              <a:t>. Lexington, MA: Lexington Books.</a:t>
            </a:r>
            <a:endParaRPr lang="en-RO" sz="1200" dirty="0">
              <a:effectLst/>
              <a:latin typeface="Times New Roman" panose="02020603050405020304" pitchFamily="18" charset="0"/>
              <a:ea typeface="Times New Roman" panose="02020603050405020304" pitchFamily="18" charset="0"/>
            </a:endParaRPr>
          </a:p>
          <a:p>
            <a:pPr>
              <a:buNone/>
            </a:pPr>
            <a:r>
              <a:rPr lang="en-RO" sz="1200" dirty="0">
                <a:solidFill>
                  <a:srgbClr val="000000"/>
                </a:solidFill>
                <a:effectLst/>
                <a:latin typeface="Times New Roman" panose="02020603050405020304" pitchFamily="18" charset="0"/>
                <a:ea typeface="Times New Roman" panose="02020603050405020304" pitchFamily="18" charset="0"/>
              </a:rPr>
              <a:t>Venngage (2021) ‘25+ consulting report templates: how to write &amp; use them’, </a:t>
            </a:r>
            <a:r>
              <a:rPr lang="en-RO" sz="1200" i="1" cap="all" spc="25" dirty="0">
                <a:solidFill>
                  <a:srgbClr val="000000"/>
                </a:solidFill>
                <a:effectLst/>
                <a:latin typeface="Times New Roman" panose="02020603050405020304" pitchFamily="18" charset="0"/>
                <a:ea typeface="Times New Roman" panose="02020603050405020304" pitchFamily="18" charset="0"/>
              </a:rPr>
              <a:t>Venngage Blog</a:t>
            </a:r>
            <a:r>
              <a:rPr lang="en-RO" sz="1200" dirty="0">
                <a:solidFill>
                  <a:srgbClr val="000000"/>
                </a:solidFill>
                <a:effectLst/>
                <a:latin typeface="Times New Roman" panose="02020603050405020304" pitchFamily="18" charset="0"/>
                <a:ea typeface="Times New Roman" panose="02020603050405020304" pitchFamily="18" charset="0"/>
              </a:rPr>
              <a:t>. Available at: </a:t>
            </a:r>
            <a:r>
              <a:rPr lang="en-RO" sz="1200" u="sng" dirty="0">
                <a:solidFill>
                  <a:srgbClr val="0563C1"/>
                </a:solidFill>
                <a:effectLst/>
                <a:latin typeface="Times New Roman" panose="02020603050405020304" pitchFamily="18" charset="0"/>
                <a:ea typeface="Times New Roman" panose="02020603050405020304" pitchFamily="18" charset="0"/>
                <a:hlinkClick r:id="rId8"/>
              </a:rPr>
              <a:t>https://venngage.com/blog/consulting-report-template/</a:t>
            </a:r>
            <a:r>
              <a:rPr lang="en-RO" sz="1200" dirty="0">
                <a:solidFill>
                  <a:srgbClr val="000000"/>
                </a:solidFill>
                <a:effectLst/>
                <a:latin typeface="Times New Roman" panose="02020603050405020304" pitchFamily="18" charset="0"/>
                <a:ea typeface="Times New Roman" panose="02020603050405020304" pitchFamily="18" charset="0"/>
              </a:rPr>
              <a:t> (Accessed: 15 June 2025).</a:t>
            </a:r>
            <a:endParaRPr lang="en-RO" sz="1200" dirty="0">
              <a:effectLst/>
              <a:latin typeface="Times New Roman" panose="02020603050405020304" pitchFamily="18" charset="0"/>
              <a:ea typeface="Times New Roman" panose="02020603050405020304" pitchFamily="18" charset="0"/>
            </a:endParaRPr>
          </a:p>
          <a:p>
            <a:pPr>
              <a:buNone/>
            </a:pPr>
            <a:r>
              <a:rPr lang="en-RO" sz="1200" dirty="0">
                <a:solidFill>
                  <a:srgbClr val="000000"/>
                </a:solidFill>
                <a:effectLst/>
                <a:latin typeface="Times New Roman" panose="02020603050405020304" pitchFamily="18" charset="0"/>
                <a:ea typeface="Times New Roman" panose="02020603050405020304" pitchFamily="18" charset="0"/>
              </a:rPr>
              <a:t>Wild by Tart (n.d.) 'Journal', </a:t>
            </a:r>
            <a:r>
              <a:rPr lang="en-RO" sz="1200" i="1" cap="all" spc="25" dirty="0">
                <a:solidFill>
                  <a:srgbClr val="000000"/>
                </a:solidFill>
                <a:effectLst/>
                <a:latin typeface="Times New Roman" panose="02020603050405020304" pitchFamily="18" charset="0"/>
                <a:ea typeface="Times New Roman" panose="02020603050405020304" pitchFamily="18" charset="0"/>
              </a:rPr>
              <a:t>Wild by Tart</a:t>
            </a:r>
            <a:r>
              <a:rPr lang="en-RO" sz="1200" dirty="0">
                <a:solidFill>
                  <a:srgbClr val="000000"/>
                </a:solidFill>
                <a:effectLst/>
                <a:latin typeface="Times New Roman" panose="02020603050405020304" pitchFamily="18" charset="0"/>
                <a:ea typeface="Times New Roman" panose="02020603050405020304" pitchFamily="18" charset="0"/>
              </a:rPr>
              <a:t>. Available at: https://www.wildbytart.com/journal (Accessed: 15 June 2025).</a:t>
            </a:r>
            <a:endParaRPr lang="en-RO" sz="1200" dirty="0">
              <a:effectLst/>
              <a:latin typeface="Times New Roman" panose="02020603050405020304" pitchFamily="18" charset="0"/>
              <a:ea typeface="Times New Roman" panose="02020603050405020304" pitchFamily="18" charset="0"/>
            </a:endParaRPr>
          </a:p>
          <a:p>
            <a:r>
              <a:rPr lang="en-RO" sz="1200" dirty="0">
                <a:solidFill>
                  <a:srgbClr val="000000"/>
                </a:solidFill>
                <a:effectLst/>
                <a:latin typeface="Times New Roman" panose="02020603050405020304" pitchFamily="18" charset="0"/>
                <a:ea typeface="Times New Roman" panose="02020603050405020304" pitchFamily="18" charset="0"/>
              </a:rPr>
              <a:t>Workee (2023) ‘Creating effective consultation reports for all clients’, </a:t>
            </a:r>
            <a:r>
              <a:rPr lang="en-RO" sz="1200" i="1" cap="all" spc="25" dirty="0">
                <a:solidFill>
                  <a:srgbClr val="000000"/>
                </a:solidFill>
                <a:effectLst/>
                <a:latin typeface="Times New Roman" panose="02020603050405020304" pitchFamily="18" charset="0"/>
                <a:ea typeface="Times New Roman" panose="02020603050405020304" pitchFamily="18" charset="0"/>
              </a:rPr>
              <a:t>Workee Blog</a:t>
            </a:r>
            <a:r>
              <a:rPr lang="en-RO" sz="1200" dirty="0">
                <a:solidFill>
                  <a:srgbClr val="000000"/>
                </a:solidFill>
                <a:effectLst/>
                <a:latin typeface="Times New Roman" panose="02020603050405020304" pitchFamily="18" charset="0"/>
                <a:ea typeface="Times New Roman" panose="02020603050405020304" pitchFamily="18" charset="0"/>
              </a:rPr>
              <a:t>. Available at: </a:t>
            </a:r>
            <a:r>
              <a:rPr lang="en-RO" sz="1200" u="sng" dirty="0">
                <a:solidFill>
                  <a:srgbClr val="0563C1"/>
                </a:solidFill>
                <a:effectLst/>
                <a:latin typeface="Times New Roman" panose="02020603050405020304" pitchFamily="18" charset="0"/>
                <a:ea typeface="Times New Roman" panose="02020603050405020304" pitchFamily="18" charset="0"/>
                <a:hlinkClick r:id="rId9"/>
              </a:rPr>
              <a:t>https://workee.net/blog/how-to-create-consultation-reports-for-every-client</a:t>
            </a:r>
            <a:r>
              <a:rPr lang="en-RO" sz="1200" dirty="0">
                <a:solidFill>
                  <a:srgbClr val="000000"/>
                </a:solidFill>
                <a:effectLst/>
                <a:latin typeface="Times New Roman" panose="02020603050405020304" pitchFamily="18" charset="0"/>
                <a:ea typeface="Times New Roman" panose="02020603050405020304" pitchFamily="18" charset="0"/>
              </a:rPr>
              <a:t> (Accessed: 15 June 2025).</a:t>
            </a:r>
            <a:endParaRPr lang="en-RO" sz="12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3918213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TotalTime>
  <Words>3804</Words>
  <Application>Microsoft Macintosh PowerPoint</Application>
  <PresentationFormat>Custom</PresentationFormat>
  <Paragraphs>192</Paragraphs>
  <Slides>16</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Geist</vt:lpstr>
      <vt:lpstr>Noto Serif SC Bold</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Gheorghita Ifrim (2208955)</cp:lastModifiedBy>
  <cp:revision>4</cp:revision>
  <dcterms:created xsi:type="dcterms:W3CDTF">2025-06-15T19:40:55Z</dcterms:created>
  <dcterms:modified xsi:type="dcterms:W3CDTF">2025-06-17T12:13:50Z</dcterms:modified>
</cp:coreProperties>
</file>