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70" r:id="rId9"/>
    <p:sldId id="271" r:id="rId10"/>
    <p:sldId id="272" r:id="rId11"/>
    <p:sldId id="273" r:id="rId12"/>
    <p:sldId id="263" r:id="rId13"/>
    <p:sldId id="264" r:id="rId14"/>
    <p:sldId id="265" r:id="rId15"/>
    <p:sldId id="266" r:id="rId16"/>
    <p:sldId id="267" r:id="rId17"/>
    <p:sldId id="268"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5E5746-F110-D8D5-E65D-EAF47F3F60CC}" v="63" dt="2026-06-26T17:22:10.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1" d="100"/>
          <a:sy n="91" d="100"/>
        </p:scale>
        <p:origin x="78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c:style val="2"/>
  <c:chart>
    <c:autoTitleDeleted val="1"/>
    <c:plotArea>
      <c:layout/>
      <c:barChart>
        <c:barDir val="col"/>
        <c:grouping val="clustered"/>
        <c:varyColors val="0"/>
        <c:ser>
          <c:idx val="0"/>
          <c:order val="0"/>
          <c:tx>
            <c:strRef>
              <c:f>Sheet1!$B$1</c:f>
              <c:strCache>
                <c:ptCount val="1"/>
                <c:pt idx="0">
                  <c:v>Electronic Referrals (%)</c:v>
                </c:pt>
              </c:strCache>
            </c:strRef>
          </c:tx>
          <c:spPr>
            <a:solidFill>
              <a:srgbClr val="00B4D8"/>
            </a:solidFill>
            <a:effectLst/>
          </c:spPr>
          <c:invertIfNegative val="0"/>
          <c:dLbls>
            <c:numFmt formatCode="#,##0" sourceLinked="0"/>
            <c:spPr>
              <a:noFill/>
              <a:ln>
                <a:noFill/>
              </a:ln>
              <a:effectLst/>
            </c:spPr>
            <c:txPr>
              <a:bodyPr/>
              <a:lstStyle/>
              <a:p>
                <a:pPr>
                  <a:defRPr sz="900" b="0" i="0" u="none" strike="noStrike">
                    <a:solidFill>
                      <a:srgbClr val="FFFFFF"/>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2016–17</c:v>
                </c:pt>
                <c:pt idx="1">
                  <c:v>2017–18</c:v>
                </c:pt>
                <c:pt idx="2">
                  <c:v>2018–19</c:v>
                </c:pt>
                <c:pt idx="3">
                  <c:v>2019–20</c:v>
                </c:pt>
                <c:pt idx="4">
                  <c:v>2020–21</c:v>
                </c:pt>
                <c:pt idx="5">
                  <c:v>2021–22</c:v>
                </c:pt>
                <c:pt idx="6">
                  <c:v>2022–23</c:v>
                </c:pt>
              </c:strCache>
            </c:strRef>
          </c:cat>
          <c:val>
            <c:numRef>
              <c:f>Sheet1!$B$2:$B$8</c:f>
              <c:numCache>
                <c:formatCode>General</c:formatCode>
                <c:ptCount val="7"/>
                <c:pt idx="0">
                  <c:v>78</c:v>
                </c:pt>
                <c:pt idx="1">
                  <c:v>84</c:v>
                </c:pt>
                <c:pt idx="2">
                  <c:v>89</c:v>
                </c:pt>
                <c:pt idx="3">
                  <c:v>92</c:v>
                </c:pt>
                <c:pt idx="4">
                  <c:v>95</c:v>
                </c:pt>
                <c:pt idx="5">
                  <c:v>96</c:v>
                </c:pt>
                <c:pt idx="6">
                  <c:v>97</c:v>
                </c:pt>
              </c:numCache>
            </c:numRef>
          </c:val>
          <c:extLst>
            <c:ext xmlns:c16="http://schemas.microsoft.com/office/drawing/2014/chart" uri="{C3380CC4-5D6E-409C-BE32-E72D297353CC}">
              <c16:uniqueId val="{00000000-958F-4AD4-9E1C-1B419B40F33C}"/>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7A9BB5"/>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1B2D3F"/>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7A9BB5"/>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0A1520"/>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813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5303520" y="0"/>
            <a:ext cx="3840480" cy="5143500"/>
          </a:xfrm>
          <a:prstGeom prst="rect">
            <a:avLst/>
          </a:prstGeom>
          <a:solidFill>
            <a:srgbClr val="00B4D8"/>
          </a:solidFill>
          <a:ln w="12700">
            <a:solidFill>
              <a:srgbClr val="00B4D8"/>
            </a:solidFill>
            <a:prstDash val="solid"/>
          </a:ln>
        </p:spPr>
        <p:txBody>
          <a:bodyPr/>
          <a:lstStyle/>
          <a:p>
            <a:endParaRPr lang="en-GB"/>
          </a:p>
        </p:txBody>
      </p:sp>
      <p:sp>
        <p:nvSpPr>
          <p:cNvPr id="3" name="Shape 1"/>
          <p:cNvSpPr/>
          <p:nvPr/>
        </p:nvSpPr>
        <p:spPr>
          <a:xfrm>
            <a:off x="5074920" y="0"/>
            <a:ext cx="347472" cy="5143500"/>
          </a:xfrm>
          <a:prstGeom prst="rect">
            <a:avLst/>
          </a:prstGeom>
          <a:solidFill>
            <a:srgbClr val="1B2D3F"/>
          </a:solidFill>
          <a:ln w="12700">
            <a:solidFill>
              <a:srgbClr val="1B2D3F"/>
            </a:solidFill>
            <a:prstDash val="solid"/>
          </a:ln>
        </p:spPr>
        <p:txBody>
          <a:bodyPr/>
          <a:lstStyle/>
          <a:p>
            <a:endParaRPr lang="en-GB"/>
          </a:p>
        </p:txBody>
      </p:sp>
      <p:sp>
        <p:nvSpPr>
          <p:cNvPr id="4" name="Text 2"/>
          <p:cNvSpPr/>
          <p:nvPr/>
        </p:nvSpPr>
        <p:spPr>
          <a:xfrm>
            <a:off x="411480" y="502920"/>
            <a:ext cx="5120640" cy="1097280"/>
          </a:xfrm>
          <a:prstGeom prst="rect">
            <a:avLst/>
          </a:prstGeom>
          <a:noFill/>
          <a:ln/>
        </p:spPr>
        <p:txBody>
          <a:bodyPr wrap="square" lIns="0" tIns="0" rIns="0" bIns="0" rtlCol="0" anchor="t"/>
          <a:lstStyle/>
          <a:p>
            <a:pPr marL="0" indent="0" algn="l">
              <a:buNone/>
            </a:pPr>
            <a:r>
              <a:rPr lang="en-US" sz="3400" b="1" dirty="0">
                <a:solidFill>
                  <a:srgbClr val="FFFFFF"/>
                </a:solidFill>
                <a:latin typeface="Trebuchet MS" pitchFamily="34" charset="0"/>
                <a:ea typeface="Trebuchet MS" pitchFamily="34" charset="-122"/>
                <a:cs typeface="Trebuchet MS" pitchFamily="34" charset="-120"/>
              </a:rPr>
              <a:t>NHS e-Referral Service</a:t>
            </a:r>
            <a:endParaRPr lang="en-US" sz="3400" dirty="0"/>
          </a:p>
        </p:txBody>
      </p:sp>
      <p:sp>
        <p:nvSpPr>
          <p:cNvPr id="5" name="Shape 3"/>
          <p:cNvSpPr/>
          <p:nvPr/>
        </p:nvSpPr>
        <p:spPr>
          <a:xfrm>
            <a:off x="411480" y="1737360"/>
            <a:ext cx="4389120" cy="0"/>
          </a:xfrm>
          <a:prstGeom prst="line">
            <a:avLst/>
          </a:prstGeom>
          <a:noFill/>
          <a:ln w="38100">
            <a:solidFill>
              <a:srgbClr val="00B4D8"/>
            </a:solidFill>
            <a:prstDash val="solid"/>
          </a:ln>
        </p:spPr>
        <p:txBody>
          <a:bodyPr/>
          <a:lstStyle/>
          <a:p>
            <a:endParaRPr lang="en-GB"/>
          </a:p>
        </p:txBody>
      </p:sp>
      <p:sp>
        <p:nvSpPr>
          <p:cNvPr id="6" name="Text 4"/>
          <p:cNvSpPr/>
          <p:nvPr/>
        </p:nvSpPr>
        <p:spPr>
          <a:xfrm>
            <a:off x="411480" y="1874520"/>
            <a:ext cx="4937760" cy="1005840"/>
          </a:xfrm>
          <a:prstGeom prst="rect">
            <a:avLst/>
          </a:prstGeom>
          <a:noFill/>
          <a:ln/>
        </p:spPr>
        <p:txBody>
          <a:bodyPr wrap="square" lIns="0" tIns="0" rIns="0" bIns="0" rtlCol="0" anchor="t"/>
          <a:lstStyle/>
          <a:p>
            <a:pPr marL="0" indent="0" algn="l">
              <a:buNone/>
            </a:pPr>
            <a:r>
              <a:rPr lang="en-US" sz="1400" i="1" dirty="0">
                <a:solidFill>
                  <a:srgbClr val="D4EEF7"/>
                </a:solidFill>
                <a:latin typeface="Trebuchet MS" pitchFamily="34" charset="0"/>
                <a:ea typeface="Trebuchet MS" pitchFamily="34" charset="-122"/>
                <a:cs typeface="Trebuchet MS" pitchFamily="34" charset="-120"/>
              </a:rPr>
              <a:t>A Critical Evaluation of Its Impact on</a:t>
            </a:r>
            <a:endParaRPr lang="en-US" sz="1400" dirty="0"/>
          </a:p>
          <a:p>
            <a:pPr marL="0" indent="0" algn="l">
              <a:buNone/>
            </a:pPr>
            <a:r>
              <a:rPr lang="en-US" sz="1400" i="1" dirty="0">
                <a:solidFill>
                  <a:srgbClr val="D4EEF7"/>
                </a:solidFill>
                <a:latin typeface="Trebuchet MS" pitchFamily="34" charset="0"/>
                <a:ea typeface="Trebuchet MS" pitchFamily="34" charset="-122"/>
                <a:cs typeface="Trebuchet MS" pitchFamily="34" charset="-120"/>
              </a:rPr>
              <a:t>Digital Transformation in UK Health and Social Care</a:t>
            </a:r>
            <a:endParaRPr lang="en-US" sz="1400" dirty="0"/>
          </a:p>
        </p:txBody>
      </p:sp>
      <p:sp>
        <p:nvSpPr>
          <p:cNvPr id="7" name="Text 5"/>
          <p:cNvSpPr/>
          <p:nvPr/>
        </p:nvSpPr>
        <p:spPr>
          <a:xfrm>
            <a:off x="411480" y="3017520"/>
            <a:ext cx="4754880" cy="365760"/>
          </a:xfrm>
          <a:prstGeom prst="rect">
            <a:avLst/>
          </a:prstGeom>
          <a:noFill/>
          <a:ln/>
        </p:spPr>
        <p:txBody>
          <a:bodyPr wrap="square" lIns="0" tIns="0" rIns="0" bIns="0" rtlCol="0" anchor="t"/>
          <a:lstStyle/>
          <a:p>
            <a:pPr marL="0" indent="0" algn="l">
              <a:buNone/>
            </a:pPr>
            <a:r>
              <a:rPr lang="en-US" sz="1100" dirty="0">
                <a:solidFill>
                  <a:srgbClr val="7A9BB5"/>
                </a:solidFill>
                <a:latin typeface="Trebuchet MS" pitchFamily="34" charset="0"/>
                <a:ea typeface="Trebuchet MS" pitchFamily="34" charset="-122"/>
                <a:cs typeface="Trebuchet MS" pitchFamily="34" charset="-120"/>
              </a:rPr>
              <a:t>Digital Transformation in the Health and Care Professions</a:t>
            </a:r>
            <a:endParaRPr lang="en-US" sz="1100" dirty="0"/>
          </a:p>
        </p:txBody>
      </p:sp>
      <p:sp>
        <p:nvSpPr>
          <p:cNvPr id="8" name="Text 6"/>
          <p:cNvSpPr/>
          <p:nvPr/>
        </p:nvSpPr>
        <p:spPr>
          <a:xfrm>
            <a:off x="411480" y="3429000"/>
            <a:ext cx="4754880" cy="347472"/>
          </a:xfrm>
          <a:prstGeom prst="rect">
            <a:avLst/>
          </a:prstGeom>
          <a:noFill/>
          <a:ln/>
        </p:spPr>
        <p:txBody>
          <a:bodyPr wrap="square" lIns="0" tIns="0" rIns="0" bIns="0" rtlCol="0" anchor="t"/>
          <a:lstStyle/>
          <a:p>
            <a:pPr marL="0" indent="0" algn="l">
              <a:buNone/>
            </a:pPr>
            <a:r>
              <a:rPr lang="en-US" sz="1100" b="1" dirty="0">
                <a:solidFill>
                  <a:srgbClr val="00B4D8"/>
                </a:solidFill>
                <a:latin typeface="Trebuchet MS" pitchFamily="34" charset="0"/>
                <a:ea typeface="Trebuchet MS" pitchFamily="34" charset="-122"/>
                <a:cs typeface="Trebuchet MS" pitchFamily="34" charset="-120"/>
              </a:rPr>
              <a:t>Component 2: Viva Voce Presentation</a:t>
            </a:r>
            <a:endParaRPr lang="en-US" sz="1100" dirty="0"/>
          </a:p>
        </p:txBody>
      </p:sp>
      <p:sp>
        <p:nvSpPr>
          <p:cNvPr id="9" name="Text 7"/>
          <p:cNvSpPr/>
          <p:nvPr/>
        </p:nvSpPr>
        <p:spPr>
          <a:xfrm>
            <a:off x="5878002" y="960120"/>
            <a:ext cx="3566160" cy="457200"/>
          </a:xfrm>
          <a:prstGeom prst="rect">
            <a:avLst/>
          </a:prstGeom>
          <a:noFill/>
          <a:ln/>
        </p:spPr>
        <p:txBody>
          <a:bodyPr wrap="square" lIns="0" tIns="0" rIns="0" bIns="0" rtlCol="0" anchor="t"/>
          <a:lstStyle/>
          <a:p>
            <a:r>
              <a:rPr lang="en-US" b="1">
                <a:solidFill>
                  <a:srgbClr val="0D1B2A"/>
                </a:solidFill>
                <a:latin typeface="Trebuchet MS"/>
              </a:rPr>
              <a:t>Humaria Alam </a:t>
            </a:r>
          </a:p>
          <a:p>
            <a:r>
              <a:rPr lang="en-US" b="1">
                <a:solidFill>
                  <a:srgbClr val="0D1B2A"/>
                </a:solidFill>
                <a:latin typeface="Trebuchet MS"/>
              </a:rPr>
              <a:t>2323463</a:t>
            </a:r>
            <a:endParaRPr lang="en-US" b="1" dirty="0">
              <a:solidFill>
                <a:srgbClr val="0D1B2A"/>
              </a:solidFill>
              <a:latin typeface="Trebuchet MS"/>
            </a:endParaRPr>
          </a:p>
          <a:p>
            <a:r>
              <a:rPr lang="en-US" b="1">
                <a:solidFill>
                  <a:srgbClr val="0D1B2A"/>
                </a:solidFill>
                <a:latin typeface="Trebuchet MS"/>
              </a:rPr>
              <a:t>BMHP6026</a:t>
            </a:r>
            <a:endParaRPr lang="en-US" b="1" dirty="0">
              <a:solidFill>
                <a:srgbClr val="0D1B2A"/>
              </a:solidFill>
              <a:latin typeface="Trebuchet MS"/>
            </a:endParaRPr>
          </a:p>
          <a:p>
            <a:endParaRPr lang="en-US" b="1" dirty="0">
              <a:solidFill>
                <a:srgbClr val="0D1B2A"/>
              </a:solidFill>
              <a:latin typeface="Trebuchet MS"/>
            </a:endParaRPr>
          </a:p>
          <a:p>
            <a:endParaRPr lang="en-US" b="1" dirty="0">
              <a:solidFill>
                <a:srgbClr val="0D1B2A"/>
              </a:solidFill>
              <a:latin typeface="Trebuchet MS"/>
            </a:endParaRPr>
          </a:p>
          <a:p>
            <a:endParaRPr lang="en-US" b="1" dirty="0">
              <a:solidFill>
                <a:srgbClr val="0D1B2A"/>
              </a:solidFill>
              <a:latin typeface="Trebuchet MS"/>
            </a:endParaRPr>
          </a:p>
        </p:txBody>
      </p:sp>
      <p:sp>
        <p:nvSpPr>
          <p:cNvPr id="10" name="Text 8"/>
          <p:cNvSpPr/>
          <p:nvPr/>
        </p:nvSpPr>
        <p:spPr>
          <a:xfrm>
            <a:off x="5897880" y="1508760"/>
            <a:ext cx="3566160" cy="365760"/>
          </a:xfrm>
          <a:prstGeom prst="rect">
            <a:avLst/>
          </a:prstGeom>
          <a:noFill/>
          <a:ln/>
        </p:spPr>
        <p:txBody>
          <a:bodyPr wrap="square" lIns="0" tIns="0" rIns="0" bIns="0" rtlCol="0" anchor="t"/>
          <a:lstStyle/>
          <a:p>
            <a:pPr marL="0" indent="0" algn="l">
              <a:buNone/>
            </a:pPr>
            <a:endParaRPr lang="en-US" sz="1400" dirty="0">
              <a:solidFill>
                <a:srgbClr val="0D1B2A"/>
              </a:solidFill>
              <a:latin typeface="Trebuchet MS"/>
            </a:endParaRPr>
          </a:p>
        </p:txBody>
      </p:sp>
      <p:sp>
        <p:nvSpPr>
          <p:cNvPr id="11" name="Shape 9"/>
          <p:cNvSpPr/>
          <p:nvPr/>
        </p:nvSpPr>
        <p:spPr>
          <a:xfrm>
            <a:off x="5422392" y="1920240"/>
            <a:ext cx="3474720" cy="0"/>
          </a:xfrm>
          <a:prstGeom prst="line">
            <a:avLst/>
          </a:prstGeom>
          <a:noFill/>
          <a:ln w="12700">
            <a:solidFill>
              <a:srgbClr val="0D1B2A"/>
            </a:solidFill>
            <a:prstDash val="solid"/>
          </a:ln>
        </p:spPr>
        <p:txBody>
          <a:bodyPr/>
          <a:lstStyle/>
          <a:p>
            <a:endParaRPr lang="en-US" dirty="0"/>
          </a:p>
        </p:txBody>
      </p:sp>
      <p:sp>
        <p:nvSpPr>
          <p:cNvPr id="12" name="Text 10"/>
          <p:cNvSpPr/>
          <p:nvPr/>
        </p:nvSpPr>
        <p:spPr>
          <a:xfrm>
            <a:off x="6186115" y="2393343"/>
            <a:ext cx="3566160" cy="1188720"/>
          </a:xfrm>
          <a:prstGeom prst="rect">
            <a:avLst/>
          </a:prstGeom>
          <a:noFill/>
          <a:ln/>
        </p:spPr>
        <p:txBody>
          <a:bodyPr wrap="square" lIns="0" tIns="0" rIns="0" bIns="0" rtlCol="0" anchor="t"/>
          <a:lstStyle/>
          <a:p>
            <a:pPr marL="0" indent="0" algn="l">
              <a:buNone/>
            </a:pPr>
            <a:r>
              <a:rPr lang="en-US" sz="1100">
                <a:solidFill>
                  <a:srgbClr val="0D1B2A"/>
                </a:solidFill>
                <a:latin typeface="Trebuchet MS"/>
              </a:rPr>
              <a:t>Lecturer:</a:t>
            </a:r>
            <a:endParaRPr lang="en-US" sz="1100">
              <a:latin typeface="Trebuchet MS"/>
            </a:endParaRPr>
          </a:p>
          <a:p>
            <a:pPr marL="0" indent="0" algn="l">
              <a:buNone/>
            </a:pPr>
            <a:r>
              <a:rPr lang="en-US" sz="1100" dirty="0">
                <a:solidFill>
                  <a:srgbClr val="0D1B2A"/>
                </a:solidFill>
                <a:latin typeface="Trebuchet MS" pitchFamily="34" charset="0"/>
                <a:ea typeface="Trebuchet MS" pitchFamily="34" charset="-122"/>
                <a:cs typeface="Trebuchet MS" pitchFamily="34" charset="-120"/>
              </a:rPr>
              <a:t>Tomy Adattu Chacko</a:t>
            </a:r>
            <a:endParaRPr lang="en-US" sz="1100" dirty="0"/>
          </a:p>
          <a:p>
            <a:pPr marL="0" indent="0" algn="l">
              <a:buNone/>
            </a:pPr>
            <a:endParaRPr lang="en-US" sz="1100" dirty="0">
              <a:solidFill>
                <a:srgbClr val="0D1B2A"/>
              </a:solidFill>
              <a:latin typeface="Trebuchet MS"/>
            </a:endParaRPr>
          </a:p>
        </p:txBody>
      </p:sp>
      <p:sp>
        <p:nvSpPr>
          <p:cNvPr id="13" name="Text 11"/>
          <p:cNvSpPr/>
          <p:nvPr/>
        </p:nvSpPr>
        <p:spPr>
          <a:xfrm>
            <a:off x="5977393" y="4686300"/>
            <a:ext cx="3566160" cy="320040"/>
          </a:xfrm>
          <a:prstGeom prst="rect">
            <a:avLst/>
          </a:prstGeom>
          <a:noFill/>
          <a:ln/>
        </p:spPr>
        <p:txBody>
          <a:bodyPr wrap="square" lIns="0" tIns="0" rIns="0" bIns="0" rtlCol="0" anchor="t"/>
          <a:lstStyle/>
          <a:p>
            <a:pPr marL="0" indent="0" algn="l">
              <a:buNone/>
            </a:pPr>
            <a:endParaRPr lang="en-US" sz="1100" b="1" dirty="0">
              <a:solidFill>
                <a:srgbClr val="0D1B2A"/>
              </a:solidFill>
              <a:latin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0"/>
          </a:xfrm>
          <a:prstGeom prst="rect">
            <a:avLst/>
          </a:prstGeom>
          <a:solidFill>
            <a:srgbClr val="00B4D8"/>
          </a:solidFill>
          <a:ln w="12700">
            <a:solidFill>
              <a:srgbClr val="00B4D8"/>
            </a:solidFill>
            <a:prstDash val="solid"/>
          </a:ln>
        </p:spPr>
        <p:txBody>
          <a:bodyPr/>
          <a:lstStyle/>
          <a:p>
            <a:endParaRPr lang="en-GB"/>
          </a:p>
        </p:txBody>
      </p:sp>
      <p:sp>
        <p:nvSpPr>
          <p:cNvPr id="3" name="Text 1"/>
          <p:cNvSpPr/>
          <p:nvPr/>
        </p:nvSpPr>
        <p:spPr>
          <a:xfrm>
            <a:off x="274320" y="0"/>
            <a:ext cx="8595360" cy="548640"/>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ea typeface="Trebuchet MS" pitchFamily="34" charset="-122"/>
                <a:cs typeface="Trebuchet MS" pitchFamily="34" charset="-120"/>
              </a:rPr>
              <a:t>Introduction: What is NHS e-Referral Service?</a:t>
            </a:r>
            <a:endParaRPr lang="en-US" sz="2000" dirty="0"/>
          </a:p>
        </p:txBody>
      </p:sp>
      <p:sp>
        <p:nvSpPr>
          <p:cNvPr id="4" name="Text 2"/>
          <p:cNvSpPr/>
          <p:nvPr/>
        </p:nvSpPr>
        <p:spPr>
          <a:xfrm>
            <a:off x="320040" y="685800"/>
            <a:ext cx="5120640" cy="914400"/>
          </a:xfrm>
          <a:prstGeom prst="rect">
            <a:avLst/>
          </a:prstGeom>
          <a:noFill/>
          <a:ln/>
        </p:spPr>
        <p:txBody>
          <a:bodyPr wrap="square" lIns="0" tIns="0" rIns="0" bIns="0" rtlCol="0" anchor="t"/>
          <a:lstStyle/>
          <a:p>
            <a:pPr marL="0" indent="0" algn="l">
              <a:buNone/>
            </a:pPr>
            <a:r>
              <a:rPr lang="en-US" sz="1200" dirty="0">
                <a:solidFill>
                  <a:srgbClr val="E2E8F0"/>
                </a:solidFill>
                <a:latin typeface="Trebuchet MS" pitchFamily="34" charset="0"/>
                <a:ea typeface="Trebuchet MS" pitchFamily="34" charset="-122"/>
                <a:cs typeface="Trebuchet MS" pitchFamily="34" charset="-120"/>
              </a:rPr>
              <a:t>The NHS e-RS is the national electronic referral system for England, enabling GPs and primary care clinicians to refer patients digitally to specialist services, replacing the old paper and Choose &amp; Book systems.</a:t>
            </a:r>
            <a:endParaRPr lang="en-US" sz="1200" dirty="0"/>
          </a:p>
        </p:txBody>
      </p:sp>
      <p:sp>
        <p:nvSpPr>
          <p:cNvPr id="5" name="Shape 3"/>
          <p:cNvSpPr/>
          <p:nvPr/>
        </p:nvSpPr>
        <p:spPr>
          <a:xfrm>
            <a:off x="320040" y="1737360"/>
            <a:ext cx="4114800" cy="749808"/>
          </a:xfrm>
          <a:prstGeom prst="rect">
            <a:avLst/>
          </a:prstGeom>
          <a:solidFill>
            <a:srgbClr val="1B2D3F"/>
          </a:solidFill>
          <a:ln w="12700">
            <a:solidFill>
              <a:srgbClr val="00B4D8"/>
            </a:solidFill>
            <a:prstDash val="solid"/>
          </a:ln>
        </p:spPr>
        <p:txBody>
          <a:bodyPr/>
          <a:lstStyle/>
          <a:p>
            <a:endParaRPr lang="en-GB"/>
          </a:p>
        </p:txBody>
      </p:sp>
      <p:sp>
        <p:nvSpPr>
          <p:cNvPr id="6" name="Shape 4"/>
          <p:cNvSpPr/>
          <p:nvPr/>
        </p:nvSpPr>
        <p:spPr>
          <a:xfrm>
            <a:off x="393192" y="1901952"/>
            <a:ext cx="411480" cy="411480"/>
          </a:xfrm>
          <a:prstGeom prst="ellipse">
            <a:avLst/>
          </a:prstGeom>
          <a:solidFill>
            <a:srgbClr val="00B4D8"/>
          </a:solidFill>
          <a:ln w="12700">
            <a:solidFill>
              <a:srgbClr val="00B4D8"/>
            </a:solidFill>
            <a:prstDash val="solid"/>
          </a:ln>
        </p:spPr>
        <p:txBody>
          <a:bodyPr/>
          <a:lstStyle/>
          <a:p>
            <a:endParaRPr lang="en-GB"/>
          </a:p>
        </p:txBody>
      </p:sp>
      <p:sp>
        <p:nvSpPr>
          <p:cNvPr id="7" name="Text 5"/>
          <p:cNvSpPr/>
          <p:nvPr/>
        </p:nvSpPr>
        <p:spPr>
          <a:xfrm>
            <a:off x="393192" y="1874520"/>
            <a:ext cx="411480" cy="411480"/>
          </a:xfrm>
          <a:prstGeom prst="rect">
            <a:avLst/>
          </a:prstGeom>
          <a:noFill/>
          <a:ln/>
        </p:spPr>
        <p:txBody>
          <a:bodyPr wrap="square" lIns="0" tIns="0" rIns="0" bIns="0" rtlCol="0" anchor="ctr"/>
          <a:lstStyle/>
          <a:p>
            <a:pPr marL="0" indent="0" algn="ctr">
              <a:buNone/>
            </a:pPr>
            <a:r>
              <a:rPr lang="en-US" sz="1400" b="1" dirty="0">
                <a:solidFill>
                  <a:srgbClr val="0D1B2A"/>
                </a:solidFill>
                <a:latin typeface="Trebuchet MS" pitchFamily="34" charset="0"/>
                <a:ea typeface="Trebuchet MS" pitchFamily="34" charset="-122"/>
                <a:cs typeface="Trebuchet MS" pitchFamily="34" charset="-120"/>
              </a:rPr>
              <a:t>✓</a:t>
            </a:r>
            <a:endParaRPr lang="en-US" sz="1400" dirty="0"/>
          </a:p>
        </p:txBody>
      </p:sp>
      <p:sp>
        <p:nvSpPr>
          <p:cNvPr id="8" name="Text 6"/>
          <p:cNvSpPr/>
          <p:nvPr/>
        </p:nvSpPr>
        <p:spPr>
          <a:xfrm>
            <a:off x="886968" y="1801368"/>
            <a:ext cx="3429000" cy="274320"/>
          </a:xfrm>
          <a:prstGeom prst="rect">
            <a:avLst/>
          </a:prstGeom>
          <a:noFill/>
          <a:ln/>
        </p:spPr>
        <p:txBody>
          <a:bodyPr wrap="square" lIns="0" tIns="0" rIns="0" bIns="0" rtlCol="0" anchor="t"/>
          <a:lstStyle/>
          <a:p>
            <a:pPr marL="0" indent="0" algn="l">
              <a:buNone/>
            </a:pPr>
            <a:r>
              <a:rPr lang="en-US" sz="1200" b="1" dirty="0">
                <a:solidFill>
                  <a:srgbClr val="00B4D8"/>
                </a:solidFill>
                <a:latin typeface="Trebuchet MS" pitchFamily="34" charset="0"/>
                <a:ea typeface="Trebuchet MS" pitchFamily="34" charset="-122"/>
                <a:cs typeface="Trebuchet MS" pitchFamily="34" charset="-120"/>
              </a:rPr>
              <a:t>Launched 2015</a:t>
            </a:r>
            <a:endParaRPr lang="en-US" sz="1200" dirty="0"/>
          </a:p>
        </p:txBody>
      </p:sp>
      <p:sp>
        <p:nvSpPr>
          <p:cNvPr id="9" name="Text 7"/>
          <p:cNvSpPr/>
          <p:nvPr/>
        </p:nvSpPr>
        <p:spPr>
          <a:xfrm>
            <a:off x="886968" y="2075688"/>
            <a:ext cx="3429000" cy="274320"/>
          </a:xfrm>
          <a:prstGeom prst="rect">
            <a:avLst/>
          </a:prstGeom>
          <a:noFill/>
          <a:ln/>
        </p:spPr>
        <p:txBody>
          <a:bodyPr wrap="square" lIns="0" tIns="0" rIns="0" bIns="0" rtlCol="0" anchor="t"/>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Replaced Choose and Book system</a:t>
            </a:r>
            <a:endParaRPr lang="en-US" sz="1050" dirty="0"/>
          </a:p>
        </p:txBody>
      </p:sp>
      <p:sp>
        <p:nvSpPr>
          <p:cNvPr id="10" name="Shape 8"/>
          <p:cNvSpPr/>
          <p:nvPr/>
        </p:nvSpPr>
        <p:spPr>
          <a:xfrm>
            <a:off x="320040" y="2651760"/>
            <a:ext cx="4114800" cy="749808"/>
          </a:xfrm>
          <a:prstGeom prst="rect">
            <a:avLst/>
          </a:prstGeom>
          <a:solidFill>
            <a:srgbClr val="1B2D3F"/>
          </a:solidFill>
          <a:ln w="12700">
            <a:solidFill>
              <a:srgbClr val="00B4D8"/>
            </a:solidFill>
            <a:prstDash val="solid"/>
          </a:ln>
        </p:spPr>
        <p:txBody>
          <a:bodyPr/>
          <a:lstStyle/>
          <a:p>
            <a:endParaRPr lang="en-GB"/>
          </a:p>
        </p:txBody>
      </p:sp>
      <p:sp>
        <p:nvSpPr>
          <p:cNvPr id="11" name="Shape 9"/>
          <p:cNvSpPr/>
          <p:nvPr/>
        </p:nvSpPr>
        <p:spPr>
          <a:xfrm>
            <a:off x="393192" y="2816352"/>
            <a:ext cx="411480" cy="411480"/>
          </a:xfrm>
          <a:prstGeom prst="ellipse">
            <a:avLst/>
          </a:prstGeom>
          <a:solidFill>
            <a:srgbClr val="00B4D8"/>
          </a:solidFill>
          <a:ln w="12700">
            <a:solidFill>
              <a:srgbClr val="00B4D8"/>
            </a:solidFill>
            <a:prstDash val="solid"/>
          </a:ln>
        </p:spPr>
        <p:txBody>
          <a:bodyPr/>
          <a:lstStyle/>
          <a:p>
            <a:endParaRPr lang="en-GB"/>
          </a:p>
        </p:txBody>
      </p:sp>
      <p:sp>
        <p:nvSpPr>
          <p:cNvPr id="12" name="Text 10"/>
          <p:cNvSpPr/>
          <p:nvPr/>
        </p:nvSpPr>
        <p:spPr>
          <a:xfrm>
            <a:off x="393192" y="2788920"/>
            <a:ext cx="411480" cy="411480"/>
          </a:xfrm>
          <a:prstGeom prst="rect">
            <a:avLst/>
          </a:prstGeom>
          <a:noFill/>
          <a:ln/>
        </p:spPr>
        <p:txBody>
          <a:bodyPr wrap="square" lIns="0" tIns="0" rIns="0" bIns="0" rtlCol="0" anchor="ctr"/>
          <a:lstStyle/>
          <a:p>
            <a:pPr marL="0" indent="0" algn="ctr">
              <a:buNone/>
            </a:pPr>
            <a:r>
              <a:rPr lang="en-US" sz="1400" b="1" dirty="0">
                <a:solidFill>
                  <a:srgbClr val="0D1B2A"/>
                </a:solidFill>
                <a:latin typeface="Trebuchet MS" pitchFamily="34" charset="0"/>
                <a:ea typeface="Trebuchet MS" pitchFamily="34" charset="-122"/>
                <a:cs typeface="Trebuchet MS" pitchFamily="34" charset="-120"/>
              </a:rPr>
              <a:t>✓</a:t>
            </a:r>
            <a:endParaRPr lang="en-US" sz="1400" dirty="0"/>
          </a:p>
        </p:txBody>
      </p:sp>
      <p:sp>
        <p:nvSpPr>
          <p:cNvPr id="13" name="Text 11"/>
          <p:cNvSpPr/>
          <p:nvPr/>
        </p:nvSpPr>
        <p:spPr>
          <a:xfrm>
            <a:off x="886968" y="2715768"/>
            <a:ext cx="3429000" cy="274320"/>
          </a:xfrm>
          <a:prstGeom prst="rect">
            <a:avLst/>
          </a:prstGeom>
          <a:noFill/>
          <a:ln/>
        </p:spPr>
        <p:txBody>
          <a:bodyPr wrap="square" lIns="0" tIns="0" rIns="0" bIns="0" rtlCol="0" anchor="t"/>
          <a:lstStyle/>
          <a:p>
            <a:pPr marL="0" indent="0" algn="l">
              <a:buNone/>
            </a:pPr>
            <a:r>
              <a:rPr lang="en-US" sz="1200" b="1" dirty="0">
                <a:solidFill>
                  <a:srgbClr val="00B4D8"/>
                </a:solidFill>
                <a:latin typeface="Trebuchet MS" pitchFamily="34" charset="0"/>
                <a:ea typeface="Trebuchet MS" pitchFamily="34" charset="-122"/>
                <a:cs typeface="Trebuchet MS" pitchFamily="34" charset="-120"/>
              </a:rPr>
              <a:t>15M+ referrals</a:t>
            </a:r>
            <a:endParaRPr lang="en-US" sz="1200" dirty="0"/>
          </a:p>
        </p:txBody>
      </p:sp>
      <p:sp>
        <p:nvSpPr>
          <p:cNvPr id="14" name="Text 12"/>
          <p:cNvSpPr/>
          <p:nvPr/>
        </p:nvSpPr>
        <p:spPr>
          <a:xfrm>
            <a:off x="886968" y="2990088"/>
            <a:ext cx="3429000" cy="274320"/>
          </a:xfrm>
          <a:prstGeom prst="rect">
            <a:avLst/>
          </a:prstGeom>
          <a:noFill/>
          <a:ln/>
        </p:spPr>
        <p:txBody>
          <a:bodyPr wrap="square" lIns="0" tIns="0" rIns="0" bIns="0" rtlCol="0" anchor="t"/>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processed every year</a:t>
            </a:r>
            <a:endParaRPr lang="en-US" sz="1050" dirty="0"/>
          </a:p>
        </p:txBody>
      </p:sp>
      <p:sp>
        <p:nvSpPr>
          <p:cNvPr id="15" name="Shape 13"/>
          <p:cNvSpPr/>
          <p:nvPr/>
        </p:nvSpPr>
        <p:spPr>
          <a:xfrm>
            <a:off x="320040" y="3566160"/>
            <a:ext cx="4114800" cy="749808"/>
          </a:xfrm>
          <a:prstGeom prst="rect">
            <a:avLst/>
          </a:prstGeom>
          <a:solidFill>
            <a:srgbClr val="1B2D3F"/>
          </a:solidFill>
          <a:ln w="12700">
            <a:solidFill>
              <a:srgbClr val="00B4D8"/>
            </a:solidFill>
            <a:prstDash val="solid"/>
          </a:ln>
        </p:spPr>
        <p:txBody>
          <a:bodyPr/>
          <a:lstStyle/>
          <a:p>
            <a:endParaRPr lang="en-GB"/>
          </a:p>
        </p:txBody>
      </p:sp>
      <p:sp>
        <p:nvSpPr>
          <p:cNvPr id="16" name="Shape 14"/>
          <p:cNvSpPr/>
          <p:nvPr/>
        </p:nvSpPr>
        <p:spPr>
          <a:xfrm>
            <a:off x="393192" y="3730752"/>
            <a:ext cx="411480" cy="411480"/>
          </a:xfrm>
          <a:prstGeom prst="ellipse">
            <a:avLst/>
          </a:prstGeom>
          <a:solidFill>
            <a:srgbClr val="00B4D8"/>
          </a:solidFill>
          <a:ln w="12700">
            <a:solidFill>
              <a:srgbClr val="00B4D8"/>
            </a:solidFill>
            <a:prstDash val="solid"/>
          </a:ln>
        </p:spPr>
        <p:txBody>
          <a:bodyPr/>
          <a:lstStyle/>
          <a:p>
            <a:endParaRPr lang="en-GB"/>
          </a:p>
        </p:txBody>
      </p:sp>
      <p:sp>
        <p:nvSpPr>
          <p:cNvPr id="17" name="Text 15"/>
          <p:cNvSpPr/>
          <p:nvPr/>
        </p:nvSpPr>
        <p:spPr>
          <a:xfrm>
            <a:off x="393192" y="3703320"/>
            <a:ext cx="411480" cy="411480"/>
          </a:xfrm>
          <a:prstGeom prst="rect">
            <a:avLst/>
          </a:prstGeom>
          <a:noFill/>
          <a:ln/>
        </p:spPr>
        <p:txBody>
          <a:bodyPr wrap="square" lIns="0" tIns="0" rIns="0" bIns="0" rtlCol="0" anchor="ctr"/>
          <a:lstStyle/>
          <a:p>
            <a:pPr marL="0" indent="0" algn="ctr">
              <a:buNone/>
            </a:pPr>
            <a:r>
              <a:rPr lang="en-US" sz="1400" b="1" dirty="0">
                <a:solidFill>
                  <a:srgbClr val="0D1B2A"/>
                </a:solidFill>
                <a:latin typeface="Trebuchet MS" pitchFamily="34" charset="0"/>
                <a:ea typeface="Trebuchet MS" pitchFamily="34" charset="-122"/>
                <a:cs typeface="Trebuchet MS" pitchFamily="34" charset="-120"/>
              </a:rPr>
              <a:t>✓</a:t>
            </a:r>
            <a:endParaRPr lang="en-US" sz="1400" dirty="0"/>
          </a:p>
        </p:txBody>
      </p:sp>
      <p:sp>
        <p:nvSpPr>
          <p:cNvPr id="18" name="Text 16"/>
          <p:cNvSpPr/>
          <p:nvPr/>
        </p:nvSpPr>
        <p:spPr>
          <a:xfrm>
            <a:off x="886968" y="3630168"/>
            <a:ext cx="3429000" cy="274320"/>
          </a:xfrm>
          <a:prstGeom prst="rect">
            <a:avLst/>
          </a:prstGeom>
          <a:noFill/>
          <a:ln/>
        </p:spPr>
        <p:txBody>
          <a:bodyPr wrap="square" lIns="0" tIns="0" rIns="0" bIns="0" rtlCol="0" anchor="t"/>
          <a:lstStyle/>
          <a:p>
            <a:pPr marL="0" indent="0" algn="l">
              <a:buNone/>
            </a:pPr>
            <a:r>
              <a:rPr lang="en-US" sz="1200" b="1" dirty="0">
                <a:solidFill>
                  <a:srgbClr val="00B4D8"/>
                </a:solidFill>
                <a:latin typeface="Trebuchet MS" pitchFamily="34" charset="0"/>
                <a:ea typeface="Trebuchet MS" pitchFamily="34" charset="-122"/>
                <a:cs typeface="Trebuchet MS" pitchFamily="34" charset="-120"/>
              </a:rPr>
              <a:t>97% electronic</a:t>
            </a:r>
            <a:endParaRPr lang="en-US" sz="1200" dirty="0"/>
          </a:p>
        </p:txBody>
      </p:sp>
      <p:sp>
        <p:nvSpPr>
          <p:cNvPr id="19" name="Text 17"/>
          <p:cNvSpPr/>
          <p:nvPr/>
        </p:nvSpPr>
        <p:spPr>
          <a:xfrm>
            <a:off x="886968" y="3904488"/>
            <a:ext cx="3429000" cy="274320"/>
          </a:xfrm>
          <a:prstGeom prst="rect">
            <a:avLst/>
          </a:prstGeom>
          <a:noFill/>
          <a:ln/>
        </p:spPr>
        <p:txBody>
          <a:bodyPr wrap="square" lIns="0" tIns="0" rIns="0" bIns="0" rtlCol="0" anchor="t"/>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of all first outpatient referrals</a:t>
            </a:r>
            <a:endParaRPr lang="en-US" sz="1050" dirty="0"/>
          </a:p>
        </p:txBody>
      </p:sp>
      <p:sp>
        <p:nvSpPr>
          <p:cNvPr id="20" name="Shape 18"/>
          <p:cNvSpPr/>
          <p:nvPr/>
        </p:nvSpPr>
        <p:spPr>
          <a:xfrm>
            <a:off x="4709160" y="1737360"/>
            <a:ext cx="4114800" cy="749808"/>
          </a:xfrm>
          <a:prstGeom prst="rect">
            <a:avLst/>
          </a:prstGeom>
          <a:solidFill>
            <a:srgbClr val="1B2D3F"/>
          </a:solidFill>
          <a:ln w="12700">
            <a:solidFill>
              <a:srgbClr val="00B4D8"/>
            </a:solidFill>
            <a:prstDash val="solid"/>
          </a:ln>
        </p:spPr>
        <p:txBody>
          <a:bodyPr/>
          <a:lstStyle/>
          <a:p>
            <a:endParaRPr lang="en-GB"/>
          </a:p>
        </p:txBody>
      </p:sp>
      <p:sp>
        <p:nvSpPr>
          <p:cNvPr id="21" name="Shape 19"/>
          <p:cNvSpPr/>
          <p:nvPr/>
        </p:nvSpPr>
        <p:spPr>
          <a:xfrm>
            <a:off x="4782312" y="1901952"/>
            <a:ext cx="411480" cy="411480"/>
          </a:xfrm>
          <a:prstGeom prst="ellipse">
            <a:avLst/>
          </a:prstGeom>
          <a:solidFill>
            <a:srgbClr val="00B4D8"/>
          </a:solidFill>
          <a:ln w="12700">
            <a:solidFill>
              <a:srgbClr val="00B4D8"/>
            </a:solidFill>
            <a:prstDash val="solid"/>
          </a:ln>
        </p:spPr>
        <p:txBody>
          <a:bodyPr/>
          <a:lstStyle/>
          <a:p>
            <a:endParaRPr lang="en-GB"/>
          </a:p>
        </p:txBody>
      </p:sp>
      <p:sp>
        <p:nvSpPr>
          <p:cNvPr id="22" name="Text 20"/>
          <p:cNvSpPr/>
          <p:nvPr/>
        </p:nvSpPr>
        <p:spPr>
          <a:xfrm>
            <a:off x="4782312" y="1874520"/>
            <a:ext cx="411480" cy="411480"/>
          </a:xfrm>
          <a:prstGeom prst="rect">
            <a:avLst/>
          </a:prstGeom>
          <a:noFill/>
          <a:ln/>
        </p:spPr>
        <p:txBody>
          <a:bodyPr wrap="square" lIns="0" tIns="0" rIns="0" bIns="0" rtlCol="0" anchor="ctr"/>
          <a:lstStyle/>
          <a:p>
            <a:pPr marL="0" indent="0" algn="ctr">
              <a:buNone/>
            </a:pPr>
            <a:r>
              <a:rPr lang="en-US" sz="1400" b="1" dirty="0">
                <a:solidFill>
                  <a:srgbClr val="0D1B2A"/>
                </a:solidFill>
                <a:latin typeface="Trebuchet MS" pitchFamily="34" charset="0"/>
                <a:ea typeface="Trebuchet MS" pitchFamily="34" charset="-122"/>
                <a:cs typeface="Trebuchet MS" pitchFamily="34" charset="-120"/>
              </a:rPr>
              <a:t>✓</a:t>
            </a:r>
            <a:endParaRPr lang="en-US" sz="1400" dirty="0"/>
          </a:p>
        </p:txBody>
      </p:sp>
      <p:sp>
        <p:nvSpPr>
          <p:cNvPr id="23" name="Text 21"/>
          <p:cNvSpPr/>
          <p:nvPr/>
        </p:nvSpPr>
        <p:spPr>
          <a:xfrm>
            <a:off x="5276088" y="1801368"/>
            <a:ext cx="3429000" cy="274320"/>
          </a:xfrm>
          <a:prstGeom prst="rect">
            <a:avLst/>
          </a:prstGeom>
          <a:noFill/>
          <a:ln/>
        </p:spPr>
        <p:txBody>
          <a:bodyPr wrap="square" lIns="0" tIns="0" rIns="0" bIns="0" rtlCol="0" anchor="t"/>
          <a:lstStyle/>
          <a:p>
            <a:pPr marL="0" indent="0" algn="l">
              <a:buNone/>
            </a:pPr>
            <a:r>
              <a:rPr lang="en-US" sz="1200" b="1" dirty="0">
                <a:solidFill>
                  <a:srgbClr val="00B4D8"/>
                </a:solidFill>
                <a:latin typeface="Trebuchet MS" pitchFamily="34" charset="0"/>
                <a:ea typeface="Trebuchet MS" pitchFamily="34" charset="-122"/>
                <a:cs typeface="Trebuchet MS" pitchFamily="34" charset="-120"/>
              </a:rPr>
              <a:t>Covers all ICBs</a:t>
            </a:r>
            <a:endParaRPr lang="en-US" sz="1200" dirty="0"/>
          </a:p>
        </p:txBody>
      </p:sp>
      <p:sp>
        <p:nvSpPr>
          <p:cNvPr id="24" name="Text 22"/>
          <p:cNvSpPr/>
          <p:nvPr/>
        </p:nvSpPr>
        <p:spPr>
          <a:xfrm>
            <a:off x="5276088" y="2075688"/>
            <a:ext cx="3429000" cy="274320"/>
          </a:xfrm>
          <a:prstGeom prst="rect">
            <a:avLst/>
          </a:prstGeom>
          <a:noFill/>
          <a:ln/>
        </p:spPr>
        <p:txBody>
          <a:bodyPr wrap="square" lIns="0" tIns="0" rIns="0" bIns="0" rtlCol="0" anchor="t"/>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across England</a:t>
            </a:r>
            <a:endParaRPr lang="en-US" sz="1050" dirty="0"/>
          </a:p>
        </p:txBody>
      </p:sp>
      <p:sp>
        <p:nvSpPr>
          <p:cNvPr id="25" name="Shape 23"/>
          <p:cNvSpPr/>
          <p:nvPr/>
        </p:nvSpPr>
        <p:spPr>
          <a:xfrm>
            <a:off x="4709160" y="2651760"/>
            <a:ext cx="4114800" cy="749808"/>
          </a:xfrm>
          <a:prstGeom prst="rect">
            <a:avLst/>
          </a:prstGeom>
          <a:solidFill>
            <a:srgbClr val="1B2D3F"/>
          </a:solidFill>
          <a:ln w="12700">
            <a:solidFill>
              <a:srgbClr val="00B4D8"/>
            </a:solidFill>
            <a:prstDash val="solid"/>
          </a:ln>
        </p:spPr>
        <p:txBody>
          <a:bodyPr/>
          <a:lstStyle/>
          <a:p>
            <a:endParaRPr lang="en-GB"/>
          </a:p>
        </p:txBody>
      </p:sp>
      <p:sp>
        <p:nvSpPr>
          <p:cNvPr id="26" name="Shape 24"/>
          <p:cNvSpPr/>
          <p:nvPr/>
        </p:nvSpPr>
        <p:spPr>
          <a:xfrm>
            <a:off x="4782312" y="2816352"/>
            <a:ext cx="411480" cy="411480"/>
          </a:xfrm>
          <a:prstGeom prst="ellipse">
            <a:avLst/>
          </a:prstGeom>
          <a:solidFill>
            <a:srgbClr val="00B4D8"/>
          </a:solidFill>
          <a:ln w="12700">
            <a:solidFill>
              <a:srgbClr val="00B4D8"/>
            </a:solidFill>
            <a:prstDash val="solid"/>
          </a:ln>
        </p:spPr>
        <p:txBody>
          <a:bodyPr/>
          <a:lstStyle/>
          <a:p>
            <a:endParaRPr lang="en-GB"/>
          </a:p>
        </p:txBody>
      </p:sp>
      <p:sp>
        <p:nvSpPr>
          <p:cNvPr id="27" name="Text 25"/>
          <p:cNvSpPr/>
          <p:nvPr/>
        </p:nvSpPr>
        <p:spPr>
          <a:xfrm>
            <a:off x="4782312" y="2788920"/>
            <a:ext cx="411480" cy="411480"/>
          </a:xfrm>
          <a:prstGeom prst="rect">
            <a:avLst/>
          </a:prstGeom>
          <a:noFill/>
          <a:ln/>
        </p:spPr>
        <p:txBody>
          <a:bodyPr wrap="square" lIns="0" tIns="0" rIns="0" bIns="0" rtlCol="0" anchor="ctr"/>
          <a:lstStyle/>
          <a:p>
            <a:pPr marL="0" indent="0" algn="ctr">
              <a:buNone/>
            </a:pPr>
            <a:r>
              <a:rPr lang="en-US" sz="1400" b="1" dirty="0">
                <a:solidFill>
                  <a:srgbClr val="0D1B2A"/>
                </a:solidFill>
                <a:latin typeface="Trebuchet MS" pitchFamily="34" charset="0"/>
                <a:ea typeface="Trebuchet MS" pitchFamily="34" charset="-122"/>
                <a:cs typeface="Trebuchet MS" pitchFamily="34" charset="-120"/>
              </a:rPr>
              <a:t>✓</a:t>
            </a:r>
            <a:endParaRPr lang="en-US" sz="1400" dirty="0"/>
          </a:p>
        </p:txBody>
      </p:sp>
      <p:sp>
        <p:nvSpPr>
          <p:cNvPr id="28" name="Text 26"/>
          <p:cNvSpPr/>
          <p:nvPr/>
        </p:nvSpPr>
        <p:spPr>
          <a:xfrm>
            <a:off x="5276088" y="2715768"/>
            <a:ext cx="3429000" cy="274320"/>
          </a:xfrm>
          <a:prstGeom prst="rect">
            <a:avLst/>
          </a:prstGeom>
          <a:noFill/>
          <a:ln/>
        </p:spPr>
        <p:txBody>
          <a:bodyPr wrap="square" lIns="0" tIns="0" rIns="0" bIns="0" rtlCol="0" anchor="t"/>
          <a:lstStyle/>
          <a:p>
            <a:pPr marL="0" indent="0" algn="l">
              <a:buNone/>
            </a:pPr>
            <a:r>
              <a:rPr lang="en-US" sz="1200" b="1" dirty="0">
                <a:solidFill>
                  <a:srgbClr val="00B4D8"/>
                </a:solidFill>
                <a:latin typeface="Trebuchet MS" pitchFamily="34" charset="0"/>
                <a:ea typeface="Trebuchet MS" pitchFamily="34" charset="-122"/>
                <a:cs typeface="Trebuchet MS" pitchFamily="34" charset="-120"/>
              </a:rPr>
              <a:t>Patient choice</a:t>
            </a:r>
            <a:endParaRPr lang="en-US" sz="1200" dirty="0"/>
          </a:p>
        </p:txBody>
      </p:sp>
      <p:sp>
        <p:nvSpPr>
          <p:cNvPr id="29" name="Text 27"/>
          <p:cNvSpPr/>
          <p:nvPr/>
        </p:nvSpPr>
        <p:spPr>
          <a:xfrm>
            <a:off x="5276088" y="2990088"/>
            <a:ext cx="3429000" cy="274320"/>
          </a:xfrm>
          <a:prstGeom prst="rect">
            <a:avLst/>
          </a:prstGeom>
          <a:noFill/>
          <a:ln/>
        </p:spPr>
        <p:txBody>
          <a:bodyPr wrap="square" lIns="0" tIns="0" rIns="0" bIns="0" rtlCol="0" anchor="t"/>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of provider and appointment</a:t>
            </a:r>
            <a:endParaRPr lang="en-US" sz="1050" dirty="0"/>
          </a:p>
        </p:txBody>
      </p:sp>
      <p:sp>
        <p:nvSpPr>
          <p:cNvPr id="30" name="Shape 28"/>
          <p:cNvSpPr/>
          <p:nvPr/>
        </p:nvSpPr>
        <p:spPr>
          <a:xfrm>
            <a:off x="4709160" y="3566160"/>
            <a:ext cx="4114800" cy="749808"/>
          </a:xfrm>
          <a:prstGeom prst="rect">
            <a:avLst/>
          </a:prstGeom>
          <a:solidFill>
            <a:srgbClr val="1B2D3F"/>
          </a:solidFill>
          <a:ln w="12700">
            <a:solidFill>
              <a:srgbClr val="00B4D8"/>
            </a:solidFill>
            <a:prstDash val="solid"/>
          </a:ln>
        </p:spPr>
        <p:txBody>
          <a:bodyPr/>
          <a:lstStyle/>
          <a:p>
            <a:endParaRPr lang="en-GB"/>
          </a:p>
        </p:txBody>
      </p:sp>
      <p:sp>
        <p:nvSpPr>
          <p:cNvPr id="31" name="Shape 29"/>
          <p:cNvSpPr/>
          <p:nvPr/>
        </p:nvSpPr>
        <p:spPr>
          <a:xfrm>
            <a:off x="4782312" y="3730752"/>
            <a:ext cx="411480" cy="411480"/>
          </a:xfrm>
          <a:prstGeom prst="ellipse">
            <a:avLst/>
          </a:prstGeom>
          <a:solidFill>
            <a:srgbClr val="00B4D8"/>
          </a:solidFill>
          <a:ln w="12700">
            <a:solidFill>
              <a:srgbClr val="00B4D8"/>
            </a:solidFill>
            <a:prstDash val="solid"/>
          </a:ln>
        </p:spPr>
        <p:txBody>
          <a:bodyPr/>
          <a:lstStyle/>
          <a:p>
            <a:endParaRPr lang="en-GB"/>
          </a:p>
        </p:txBody>
      </p:sp>
      <p:sp>
        <p:nvSpPr>
          <p:cNvPr id="32" name="Text 30"/>
          <p:cNvSpPr/>
          <p:nvPr/>
        </p:nvSpPr>
        <p:spPr>
          <a:xfrm>
            <a:off x="4782312" y="3703320"/>
            <a:ext cx="411480" cy="411480"/>
          </a:xfrm>
          <a:prstGeom prst="rect">
            <a:avLst/>
          </a:prstGeom>
          <a:noFill/>
          <a:ln/>
        </p:spPr>
        <p:txBody>
          <a:bodyPr wrap="square" lIns="0" tIns="0" rIns="0" bIns="0" rtlCol="0" anchor="ctr"/>
          <a:lstStyle/>
          <a:p>
            <a:pPr marL="0" indent="0" algn="ctr">
              <a:buNone/>
            </a:pPr>
            <a:r>
              <a:rPr lang="en-US" sz="1400" b="1" dirty="0">
                <a:solidFill>
                  <a:srgbClr val="0D1B2A"/>
                </a:solidFill>
                <a:latin typeface="Trebuchet MS" pitchFamily="34" charset="0"/>
                <a:ea typeface="Trebuchet MS" pitchFamily="34" charset="-122"/>
                <a:cs typeface="Trebuchet MS" pitchFamily="34" charset="-120"/>
              </a:rPr>
              <a:t>✓</a:t>
            </a:r>
            <a:endParaRPr lang="en-US" sz="1400" dirty="0"/>
          </a:p>
        </p:txBody>
      </p:sp>
      <p:sp>
        <p:nvSpPr>
          <p:cNvPr id="33" name="Text 31"/>
          <p:cNvSpPr/>
          <p:nvPr/>
        </p:nvSpPr>
        <p:spPr>
          <a:xfrm>
            <a:off x="5276088" y="3630168"/>
            <a:ext cx="3429000" cy="274320"/>
          </a:xfrm>
          <a:prstGeom prst="rect">
            <a:avLst/>
          </a:prstGeom>
          <a:noFill/>
          <a:ln/>
        </p:spPr>
        <p:txBody>
          <a:bodyPr wrap="square" lIns="0" tIns="0" rIns="0" bIns="0" rtlCol="0" anchor="t"/>
          <a:lstStyle/>
          <a:p>
            <a:pPr marL="0" indent="0" algn="l">
              <a:buNone/>
            </a:pPr>
            <a:r>
              <a:rPr lang="en-US" sz="1200" b="1" dirty="0">
                <a:solidFill>
                  <a:srgbClr val="00B4D8"/>
                </a:solidFill>
                <a:latin typeface="Trebuchet MS" pitchFamily="34" charset="0"/>
                <a:ea typeface="Trebuchet MS" pitchFamily="34" charset="-122"/>
                <a:cs typeface="Trebuchet MS" pitchFamily="34" charset="-120"/>
              </a:rPr>
              <a:t>A&amp;G feature</a:t>
            </a:r>
            <a:endParaRPr lang="en-US" sz="1200" dirty="0"/>
          </a:p>
        </p:txBody>
      </p:sp>
      <p:sp>
        <p:nvSpPr>
          <p:cNvPr id="34" name="Text 32"/>
          <p:cNvSpPr/>
          <p:nvPr/>
        </p:nvSpPr>
        <p:spPr>
          <a:xfrm>
            <a:off x="5276088" y="3904488"/>
            <a:ext cx="3429000" cy="274320"/>
          </a:xfrm>
          <a:prstGeom prst="rect">
            <a:avLst/>
          </a:prstGeom>
          <a:noFill/>
          <a:ln/>
        </p:spPr>
        <p:txBody>
          <a:bodyPr wrap="square" lIns="0" tIns="0" rIns="0" bIns="0" rtlCol="0" anchor="t"/>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specialist advice without referral</a:t>
            </a:r>
            <a:endParaRPr lang="en-US" sz="1050" dirty="0"/>
          </a:p>
        </p:txBody>
      </p:sp>
      <p:sp>
        <p:nvSpPr>
          <p:cNvPr id="35" name="Shape 33"/>
          <p:cNvSpPr/>
          <p:nvPr/>
        </p:nvSpPr>
        <p:spPr>
          <a:xfrm>
            <a:off x="320040" y="4526280"/>
            <a:ext cx="8503920" cy="320040"/>
          </a:xfrm>
          <a:prstGeom prst="rect">
            <a:avLst/>
          </a:prstGeom>
          <a:solidFill>
            <a:srgbClr val="0A2535"/>
          </a:solidFill>
          <a:ln w="12700">
            <a:solidFill>
              <a:srgbClr val="0A2535"/>
            </a:solidFill>
            <a:prstDash val="solid"/>
          </a:ln>
        </p:spPr>
        <p:txBody>
          <a:bodyPr/>
          <a:lstStyle/>
          <a:p>
            <a:endParaRPr lang="en-GB"/>
          </a:p>
        </p:txBody>
      </p:sp>
      <p:sp>
        <p:nvSpPr>
          <p:cNvPr id="36" name="Text 34"/>
          <p:cNvSpPr/>
          <p:nvPr/>
        </p:nvSpPr>
        <p:spPr>
          <a:xfrm>
            <a:off x="411480" y="4526280"/>
            <a:ext cx="8321040" cy="320040"/>
          </a:xfrm>
          <a:prstGeom prst="rect">
            <a:avLst/>
          </a:prstGeom>
          <a:noFill/>
          <a:ln/>
        </p:spPr>
        <p:txBody>
          <a:bodyPr wrap="square" lIns="0" tIns="0" rIns="0" bIns="0" rtlCol="0" anchor="ctr"/>
          <a:lstStyle/>
          <a:p>
            <a:pPr marL="0" indent="0" algn="l">
              <a:buNone/>
            </a:pPr>
            <a:r>
              <a:rPr lang="en-US" sz="950" dirty="0">
                <a:solidFill>
                  <a:srgbClr val="7A9BB5"/>
                </a:solidFill>
                <a:latin typeface="Trebuchet MS" pitchFamily="34" charset="0"/>
                <a:ea typeface="Trebuchet MS" pitchFamily="34" charset="-122"/>
                <a:cs typeface="Trebuchet MS" pitchFamily="34" charset="-120"/>
              </a:rPr>
              <a:t>Policy context: A Plan for Digital Health &amp; Social Care (DHSC, 2022)  |  What Good Looks Like (NHS England, 2021)  |  GDPR (ICO, 2018)</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A1520"/>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FF6B35"/>
          </a:solidFill>
          <a:ln w="12700">
            <a:solidFill>
              <a:srgbClr val="FF6B35"/>
            </a:solidFill>
            <a:prstDash val="solid"/>
          </a:ln>
        </p:spPr>
        <p:txBody>
          <a:bodyPr/>
          <a:lstStyle/>
          <a:p>
            <a:endParaRPr lang="en-GB"/>
          </a:p>
        </p:txBody>
      </p:sp>
      <p:sp>
        <p:nvSpPr>
          <p:cNvPr id="3" name="Text 1"/>
          <p:cNvSpPr/>
          <p:nvPr/>
        </p:nvSpPr>
        <p:spPr>
          <a:xfrm>
            <a:off x="274320" y="0"/>
            <a:ext cx="8595360" cy="566928"/>
          </a:xfrm>
          <a:prstGeom prst="rect">
            <a:avLst/>
          </a:prstGeom>
          <a:noFill/>
          <a:ln/>
        </p:spPr>
        <p:txBody>
          <a:bodyPr wrap="square" lIns="0" tIns="0" rIns="0" bIns="0" rtlCol="0" anchor="ctr"/>
          <a:lstStyle/>
          <a:p>
            <a:pPr marL="0" indent="0" algn="l">
              <a:buNone/>
            </a:pPr>
            <a:r>
              <a:rPr lang="en-US" sz="2000" b="1" dirty="0">
                <a:solidFill>
                  <a:srgbClr val="FFFFFF"/>
                </a:solidFill>
                <a:latin typeface="Trebuchet MS" pitchFamily="34" charset="0"/>
                <a:ea typeface="Trebuchet MS" pitchFamily="34" charset="-122"/>
                <a:cs typeface="Trebuchet MS" pitchFamily="34" charset="-120"/>
              </a:rPr>
              <a:t>How NHS e-RS Works: The Referral Journey</a:t>
            </a:r>
            <a:endParaRPr lang="en-US" sz="2000" dirty="0"/>
          </a:p>
        </p:txBody>
      </p:sp>
      <p:sp>
        <p:nvSpPr>
          <p:cNvPr id="4" name="Shape 2"/>
          <p:cNvSpPr/>
          <p:nvPr/>
        </p:nvSpPr>
        <p:spPr>
          <a:xfrm>
            <a:off x="457200" y="2606040"/>
            <a:ext cx="8229600" cy="54864"/>
          </a:xfrm>
          <a:prstGeom prst="rect">
            <a:avLst/>
          </a:prstGeom>
          <a:solidFill>
            <a:srgbClr val="1B2D3F"/>
          </a:solidFill>
          <a:ln w="12700">
            <a:solidFill>
              <a:srgbClr val="1B2D3F"/>
            </a:solidFill>
            <a:prstDash val="solid"/>
          </a:ln>
        </p:spPr>
        <p:txBody>
          <a:bodyPr/>
          <a:lstStyle/>
          <a:p>
            <a:endParaRPr lang="en-GB"/>
          </a:p>
        </p:txBody>
      </p:sp>
      <p:sp>
        <p:nvSpPr>
          <p:cNvPr id="5" name="Shape 3"/>
          <p:cNvSpPr/>
          <p:nvPr/>
        </p:nvSpPr>
        <p:spPr>
          <a:xfrm>
            <a:off x="777240" y="2331720"/>
            <a:ext cx="548640" cy="548640"/>
          </a:xfrm>
          <a:prstGeom prst="ellipse">
            <a:avLst/>
          </a:prstGeom>
          <a:solidFill>
            <a:srgbClr val="00B4D8"/>
          </a:solidFill>
          <a:ln w="12700">
            <a:solidFill>
              <a:srgbClr val="00B4D8"/>
            </a:solidFill>
            <a:prstDash val="solid"/>
          </a:ln>
        </p:spPr>
        <p:txBody>
          <a:bodyPr/>
          <a:lstStyle/>
          <a:p>
            <a:endParaRPr lang="en-GB"/>
          </a:p>
        </p:txBody>
      </p:sp>
      <p:sp>
        <p:nvSpPr>
          <p:cNvPr id="6" name="Text 4"/>
          <p:cNvSpPr/>
          <p:nvPr/>
        </p:nvSpPr>
        <p:spPr>
          <a:xfrm>
            <a:off x="777240" y="2331720"/>
            <a:ext cx="548640" cy="548640"/>
          </a:xfrm>
          <a:prstGeom prst="rect">
            <a:avLst/>
          </a:prstGeom>
          <a:noFill/>
          <a:ln/>
        </p:spPr>
        <p:txBody>
          <a:bodyPr wrap="square" lIns="0" tIns="0" rIns="0" bIns="0" rtlCol="0" anchor="ctr"/>
          <a:lstStyle/>
          <a:p>
            <a:pPr marL="0" indent="0" algn="ctr">
              <a:buNone/>
            </a:pPr>
            <a:r>
              <a:rPr lang="en-US" sz="1500" b="1" dirty="0">
                <a:solidFill>
                  <a:srgbClr val="0D1B2A"/>
                </a:solidFill>
                <a:latin typeface="Trebuchet MS" pitchFamily="34" charset="0"/>
                <a:ea typeface="Trebuchet MS" pitchFamily="34" charset="-122"/>
                <a:cs typeface="Trebuchet MS" pitchFamily="34" charset="-120"/>
              </a:rPr>
              <a:t>01</a:t>
            </a:r>
            <a:endParaRPr lang="en-US" sz="1500" dirty="0"/>
          </a:p>
        </p:txBody>
      </p:sp>
      <p:sp>
        <p:nvSpPr>
          <p:cNvPr id="7" name="Shape 5"/>
          <p:cNvSpPr/>
          <p:nvPr/>
        </p:nvSpPr>
        <p:spPr>
          <a:xfrm>
            <a:off x="475488" y="685800"/>
            <a:ext cx="1417320" cy="1463040"/>
          </a:xfrm>
          <a:prstGeom prst="rect">
            <a:avLst/>
          </a:prstGeom>
          <a:solidFill>
            <a:srgbClr val="1B2D3F"/>
          </a:solidFill>
          <a:ln w="19050">
            <a:solidFill>
              <a:srgbClr val="00B4D8"/>
            </a:solidFill>
            <a:prstDash val="solid"/>
          </a:ln>
        </p:spPr>
        <p:txBody>
          <a:bodyPr/>
          <a:lstStyle/>
          <a:p>
            <a:endParaRPr lang="en-GB"/>
          </a:p>
        </p:txBody>
      </p:sp>
      <p:sp>
        <p:nvSpPr>
          <p:cNvPr id="8" name="Shape 6"/>
          <p:cNvSpPr/>
          <p:nvPr/>
        </p:nvSpPr>
        <p:spPr>
          <a:xfrm>
            <a:off x="475488" y="685800"/>
            <a:ext cx="1417320" cy="347472"/>
          </a:xfrm>
          <a:prstGeom prst="rect">
            <a:avLst/>
          </a:prstGeom>
          <a:solidFill>
            <a:srgbClr val="00B4D8"/>
          </a:solidFill>
          <a:ln w="12700">
            <a:solidFill>
              <a:srgbClr val="00B4D8"/>
            </a:solidFill>
            <a:prstDash val="solid"/>
          </a:ln>
        </p:spPr>
        <p:txBody>
          <a:bodyPr/>
          <a:lstStyle/>
          <a:p>
            <a:endParaRPr lang="en-GB"/>
          </a:p>
        </p:txBody>
      </p:sp>
      <p:sp>
        <p:nvSpPr>
          <p:cNvPr id="9" name="Text 7"/>
          <p:cNvSpPr/>
          <p:nvPr/>
        </p:nvSpPr>
        <p:spPr>
          <a:xfrm>
            <a:off x="530352" y="685800"/>
            <a:ext cx="1325880" cy="347472"/>
          </a:xfrm>
          <a:prstGeom prst="rect">
            <a:avLst/>
          </a:prstGeom>
          <a:noFill/>
          <a:ln/>
        </p:spPr>
        <p:txBody>
          <a:bodyPr wrap="square" lIns="0" tIns="0" rIns="0" bIns="0" rtlCol="0" anchor="ctr"/>
          <a:lstStyle/>
          <a:p>
            <a:pPr marL="0" indent="0" algn="l">
              <a:buNone/>
            </a:pPr>
            <a:r>
              <a:rPr lang="en-US" sz="1100" b="1" dirty="0">
                <a:solidFill>
                  <a:srgbClr val="0D1B2A"/>
                </a:solidFill>
                <a:latin typeface="Trebuchet MS" pitchFamily="34" charset="0"/>
                <a:ea typeface="Trebuchet MS" pitchFamily="34" charset="-122"/>
                <a:cs typeface="Trebuchet MS" pitchFamily="34" charset="-120"/>
              </a:rPr>
              <a:t>GP Referral</a:t>
            </a:r>
            <a:endParaRPr lang="en-US" sz="1100" dirty="0"/>
          </a:p>
        </p:txBody>
      </p:sp>
      <p:sp>
        <p:nvSpPr>
          <p:cNvPr id="10" name="Text 8"/>
          <p:cNvSpPr/>
          <p:nvPr/>
        </p:nvSpPr>
        <p:spPr>
          <a:xfrm>
            <a:off x="530352" y="1069848"/>
            <a:ext cx="1234440" cy="1005840"/>
          </a:xfrm>
          <a:prstGeom prst="rect">
            <a:avLst/>
          </a:prstGeom>
          <a:noFill/>
          <a:ln/>
        </p:spPr>
        <p:txBody>
          <a:bodyPr wrap="square" lIns="0" tIns="0" rIns="0" bIns="0" rtlCol="0" anchor="t"/>
          <a:lstStyle/>
          <a:p>
            <a:pPr marL="0" indent="0" algn="l">
              <a:buNone/>
            </a:pPr>
            <a:r>
              <a:rPr lang="en-US" sz="950" dirty="0">
                <a:solidFill>
                  <a:srgbClr val="E2E8F0"/>
                </a:solidFill>
                <a:latin typeface="Trebuchet MS" pitchFamily="34" charset="0"/>
                <a:ea typeface="Trebuchet MS" pitchFamily="34" charset="-122"/>
                <a:cs typeface="Trebuchet MS" pitchFamily="34" charset="-120"/>
              </a:rPr>
              <a:t>GP completes structured e-RS template, attaches clinical notes and diagnostic results</a:t>
            </a:r>
            <a:endParaRPr lang="en-US" sz="950" dirty="0"/>
          </a:p>
        </p:txBody>
      </p:sp>
      <p:sp>
        <p:nvSpPr>
          <p:cNvPr id="11" name="Shape 9"/>
          <p:cNvSpPr/>
          <p:nvPr/>
        </p:nvSpPr>
        <p:spPr>
          <a:xfrm>
            <a:off x="987552" y="2075688"/>
            <a:ext cx="109728" cy="109728"/>
          </a:xfrm>
          <a:prstGeom prst="ellipse">
            <a:avLst/>
          </a:prstGeom>
          <a:solidFill>
            <a:srgbClr val="00B4D8"/>
          </a:solidFill>
          <a:ln w="12700">
            <a:solidFill>
              <a:srgbClr val="00B4D8"/>
            </a:solidFill>
            <a:prstDash val="solid"/>
          </a:ln>
        </p:spPr>
        <p:txBody>
          <a:bodyPr/>
          <a:lstStyle/>
          <a:p>
            <a:endParaRPr lang="en-GB"/>
          </a:p>
        </p:txBody>
      </p:sp>
      <p:sp>
        <p:nvSpPr>
          <p:cNvPr id="12" name="Shape 10"/>
          <p:cNvSpPr/>
          <p:nvPr/>
        </p:nvSpPr>
        <p:spPr>
          <a:xfrm>
            <a:off x="2459736" y="2331720"/>
            <a:ext cx="548640" cy="548640"/>
          </a:xfrm>
          <a:prstGeom prst="ellipse">
            <a:avLst/>
          </a:prstGeom>
          <a:solidFill>
            <a:srgbClr val="F4B942"/>
          </a:solidFill>
          <a:ln w="12700">
            <a:solidFill>
              <a:srgbClr val="F4B942"/>
            </a:solidFill>
            <a:prstDash val="solid"/>
          </a:ln>
        </p:spPr>
        <p:txBody>
          <a:bodyPr/>
          <a:lstStyle/>
          <a:p>
            <a:endParaRPr lang="en-GB"/>
          </a:p>
        </p:txBody>
      </p:sp>
      <p:sp>
        <p:nvSpPr>
          <p:cNvPr id="13" name="Text 11"/>
          <p:cNvSpPr/>
          <p:nvPr/>
        </p:nvSpPr>
        <p:spPr>
          <a:xfrm>
            <a:off x="2459736" y="2331720"/>
            <a:ext cx="548640" cy="548640"/>
          </a:xfrm>
          <a:prstGeom prst="rect">
            <a:avLst/>
          </a:prstGeom>
          <a:noFill/>
          <a:ln/>
        </p:spPr>
        <p:txBody>
          <a:bodyPr wrap="square" lIns="0" tIns="0" rIns="0" bIns="0" rtlCol="0" anchor="ctr"/>
          <a:lstStyle/>
          <a:p>
            <a:pPr marL="0" indent="0" algn="ctr">
              <a:buNone/>
            </a:pPr>
            <a:r>
              <a:rPr lang="en-US" sz="1500" b="1" dirty="0">
                <a:solidFill>
                  <a:srgbClr val="0D1B2A"/>
                </a:solidFill>
                <a:latin typeface="Trebuchet MS" pitchFamily="34" charset="0"/>
                <a:ea typeface="Trebuchet MS" pitchFamily="34" charset="-122"/>
                <a:cs typeface="Trebuchet MS" pitchFamily="34" charset="-120"/>
              </a:rPr>
              <a:t>02</a:t>
            </a:r>
            <a:endParaRPr lang="en-US" sz="1500" dirty="0"/>
          </a:p>
        </p:txBody>
      </p:sp>
      <p:sp>
        <p:nvSpPr>
          <p:cNvPr id="14" name="Shape 12"/>
          <p:cNvSpPr/>
          <p:nvPr/>
        </p:nvSpPr>
        <p:spPr>
          <a:xfrm>
            <a:off x="2157984" y="3200400"/>
            <a:ext cx="1417320" cy="1463040"/>
          </a:xfrm>
          <a:prstGeom prst="rect">
            <a:avLst/>
          </a:prstGeom>
          <a:solidFill>
            <a:srgbClr val="1B2D3F"/>
          </a:solidFill>
          <a:ln w="19050">
            <a:solidFill>
              <a:srgbClr val="F4B942"/>
            </a:solidFill>
            <a:prstDash val="solid"/>
          </a:ln>
        </p:spPr>
        <p:txBody>
          <a:bodyPr/>
          <a:lstStyle/>
          <a:p>
            <a:endParaRPr lang="en-GB"/>
          </a:p>
        </p:txBody>
      </p:sp>
      <p:sp>
        <p:nvSpPr>
          <p:cNvPr id="15" name="Shape 13"/>
          <p:cNvSpPr/>
          <p:nvPr/>
        </p:nvSpPr>
        <p:spPr>
          <a:xfrm>
            <a:off x="2157984" y="3200400"/>
            <a:ext cx="1417320" cy="347472"/>
          </a:xfrm>
          <a:prstGeom prst="rect">
            <a:avLst/>
          </a:prstGeom>
          <a:solidFill>
            <a:srgbClr val="F4B942"/>
          </a:solidFill>
          <a:ln w="12700">
            <a:solidFill>
              <a:srgbClr val="F4B942"/>
            </a:solidFill>
            <a:prstDash val="solid"/>
          </a:ln>
        </p:spPr>
        <p:txBody>
          <a:bodyPr/>
          <a:lstStyle/>
          <a:p>
            <a:endParaRPr lang="en-GB"/>
          </a:p>
        </p:txBody>
      </p:sp>
      <p:sp>
        <p:nvSpPr>
          <p:cNvPr id="16" name="Text 14"/>
          <p:cNvSpPr/>
          <p:nvPr/>
        </p:nvSpPr>
        <p:spPr>
          <a:xfrm>
            <a:off x="2212848" y="3200400"/>
            <a:ext cx="1325880" cy="347472"/>
          </a:xfrm>
          <a:prstGeom prst="rect">
            <a:avLst/>
          </a:prstGeom>
          <a:noFill/>
          <a:ln/>
        </p:spPr>
        <p:txBody>
          <a:bodyPr wrap="square" lIns="0" tIns="0" rIns="0" bIns="0" rtlCol="0" anchor="ctr"/>
          <a:lstStyle/>
          <a:p>
            <a:pPr marL="0" indent="0" algn="l">
              <a:buNone/>
            </a:pPr>
            <a:r>
              <a:rPr lang="en-US" sz="1100" b="1" dirty="0">
                <a:solidFill>
                  <a:srgbClr val="0D1B2A"/>
                </a:solidFill>
                <a:latin typeface="Trebuchet MS" pitchFamily="34" charset="0"/>
                <a:ea typeface="Trebuchet MS" pitchFamily="34" charset="-122"/>
                <a:cs typeface="Trebuchet MS" pitchFamily="34" charset="-120"/>
              </a:rPr>
              <a:t>RAS Triage</a:t>
            </a:r>
            <a:endParaRPr lang="en-US" sz="1100" dirty="0"/>
          </a:p>
        </p:txBody>
      </p:sp>
      <p:sp>
        <p:nvSpPr>
          <p:cNvPr id="17" name="Text 15"/>
          <p:cNvSpPr/>
          <p:nvPr/>
        </p:nvSpPr>
        <p:spPr>
          <a:xfrm>
            <a:off x="2212848" y="3584448"/>
            <a:ext cx="1234440" cy="1005840"/>
          </a:xfrm>
          <a:prstGeom prst="rect">
            <a:avLst/>
          </a:prstGeom>
          <a:noFill/>
          <a:ln/>
        </p:spPr>
        <p:txBody>
          <a:bodyPr wrap="square" lIns="0" tIns="0" rIns="0" bIns="0" rtlCol="0" anchor="t"/>
          <a:lstStyle/>
          <a:p>
            <a:pPr marL="0" indent="0" algn="l">
              <a:buNone/>
            </a:pPr>
            <a:r>
              <a:rPr lang="en-US" sz="950" dirty="0">
                <a:solidFill>
                  <a:srgbClr val="E2E8F0"/>
                </a:solidFill>
                <a:latin typeface="Trebuchet MS" pitchFamily="34" charset="0"/>
                <a:ea typeface="Trebuchet MS" pitchFamily="34" charset="-122"/>
                <a:cs typeface="Trebuchet MS" pitchFamily="34" charset="-120"/>
              </a:rPr>
              <a:t>ICB Referral Assessment Service reviews, redirects or approves the referral digitally</a:t>
            </a:r>
            <a:endParaRPr lang="en-US" sz="950" dirty="0"/>
          </a:p>
        </p:txBody>
      </p:sp>
      <p:sp>
        <p:nvSpPr>
          <p:cNvPr id="18" name="Shape 16"/>
          <p:cNvSpPr/>
          <p:nvPr/>
        </p:nvSpPr>
        <p:spPr>
          <a:xfrm>
            <a:off x="2670048" y="3108960"/>
            <a:ext cx="109728" cy="109728"/>
          </a:xfrm>
          <a:prstGeom prst="ellipse">
            <a:avLst/>
          </a:prstGeom>
          <a:solidFill>
            <a:srgbClr val="F4B942"/>
          </a:solidFill>
          <a:ln w="12700">
            <a:solidFill>
              <a:srgbClr val="F4B942"/>
            </a:solidFill>
            <a:prstDash val="solid"/>
          </a:ln>
        </p:spPr>
        <p:txBody>
          <a:bodyPr/>
          <a:lstStyle/>
          <a:p>
            <a:endParaRPr lang="en-GB"/>
          </a:p>
        </p:txBody>
      </p:sp>
      <p:sp>
        <p:nvSpPr>
          <p:cNvPr id="19" name="Shape 17"/>
          <p:cNvSpPr/>
          <p:nvPr/>
        </p:nvSpPr>
        <p:spPr>
          <a:xfrm>
            <a:off x="4142232" y="2331720"/>
            <a:ext cx="548640" cy="548640"/>
          </a:xfrm>
          <a:prstGeom prst="ellipse">
            <a:avLst/>
          </a:prstGeom>
          <a:solidFill>
            <a:srgbClr val="FF6B35"/>
          </a:solidFill>
          <a:ln w="12700">
            <a:solidFill>
              <a:srgbClr val="FF6B35"/>
            </a:solidFill>
            <a:prstDash val="solid"/>
          </a:ln>
        </p:spPr>
        <p:txBody>
          <a:bodyPr/>
          <a:lstStyle/>
          <a:p>
            <a:endParaRPr lang="en-GB"/>
          </a:p>
        </p:txBody>
      </p:sp>
      <p:sp>
        <p:nvSpPr>
          <p:cNvPr id="20" name="Text 18"/>
          <p:cNvSpPr/>
          <p:nvPr/>
        </p:nvSpPr>
        <p:spPr>
          <a:xfrm>
            <a:off x="4142232" y="2331720"/>
            <a:ext cx="548640" cy="548640"/>
          </a:xfrm>
          <a:prstGeom prst="rect">
            <a:avLst/>
          </a:prstGeom>
          <a:noFill/>
          <a:ln/>
        </p:spPr>
        <p:txBody>
          <a:bodyPr wrap="square" lIns="0" tIns="0" rIns="0" bIns="0" rtlCol="0" anchor="ctr"/>
          <a:lstStyle/>
          <a:p>
            <a:pPr marL="0" indent="0" algn="ctr">
              <a:buNone/>
            </a:pPr>
            <a:r>
              <a:rPr lang="en-US" sz="1500" b="1" dirty="0">
                <a:solidFill>
                  <a:srgbClr val="0D1B2A"/>
                </a:solidFill>
                <a:latin typeface="Trebuchet MS" pitchFamily="34" charset="0"/>
                <a:ea typeface="Trebuchet MS" pitchFamily="34" charset="-122"/>
                <a:cs typeface="Trebuchet MS" pitchFamily="34" charset="-120"/>
              </a:rPr>
              <a:t>03</a:t>
            </a:r>
            <a:endParaRPr lang="en-US" sz="1500" dirty="0"/>
          </a:p>
        </p:txBody>
      </p:sp>
      <p:sp>
        <p:nvSpPr>
          <p:cNvPr id="21" name="Shape 19"/>
          <p:cNvSpPr/>
          <p:nvPr/>
        </p:nvSpPr>
        <p:spPr>
          <a:xfrm>
            <a:off x="3840480" y="685800"/>
            <a:ext cx="1417320" cy="1463040"/>
          </a:xfrm>
          <a:prstGeom prst="rect">
            <a:avLst/>
          </a:prstGeom>
          <a:solidFill>
            <a:srgbClr val="1B2D3F"/>
          </a:solidFill>
          <a:ln w="19050">
            <a:solidFill>
              <a:srgbClr val="FF6B35"/>
            </a:solidFill>
            <a:prstDash val="solid"/>
          </a:ln>
        </p:spPr>
        <p:txBody>
          <a:bodyPr/>
          <a:lstStyle/>
          <a:p>
            <a:endParaRPr lang="en-GB"/>
          </a:p>
        </p:txBody>
      </p:sp>
      <p:sp>
        <p:nvSpPr>
          <p:cNvPr id="22" name="Shape 20"/>
          <p:cNvSpPr/>
          <p:nvPr/>
        </p:nvSpPr>
        <p:spPr>
          <a:xfrm>
            <a:off x="3840480" y="685800"/>
            <a:ext cx="1417320" cy="347472"/>
          </a:xfrm>
          <a:prstGeom prst="rect">
            <a:avLst/>
          </a:prstGeom>
          <a:solidFill>
            <a:srgbClr val="FF6B35"/>
          </a:solidFill>
          <a:ln w="12700">
            <a:solidFill>
              <a:srgbClr val="FF6B35"/>
            </a:solidFill>
            <a:prstDash val="solid"/>
          </a:ln>
        </p:spPr>
        <p:txBody>
          <a:bodyPr/>
          <a:lstStyle/>
          <a:p>
            <a:endParaRPr lang="en-GB"/>
          </a:p>
        </p:txBody>
      </p:sp>
      <p:sp>
        <p:nvSpPr>
          <p:cNvPr id="23" name="Text 21"/>
          <p:cNvSpPr/>
          <p:nvPr/>
        </p:nvSpPr>
        <p:spPr>
          <a:xfrm>
            <a:off x="3895344" y="685800"/>
            <a:ext cx="1325880" cy="347472"/>
          </a:xfrm>
          <a:prstGeom prst="rect">
            <a:avLst/>
          </a:prstGeom>
          <a:noFill/>
          <a:ln/>
        </p:spPr>
        <p:txBody>
          <a:bodyPr wrap="square" lIns="0" tIns="0" rIns="0" bIns="0" rtlCol="0" anchor="ctr"/>
          <a:lstStyle/>
          <a:p>
            <a:pPr marL="0" indent="0" algn="l">
              <a:buNone/>
            </a:pPr>
            <a:r>
              <a:rPr lang="en-US" sz="1100" b="1" dirty="0">
                <a:solidFill>
                  <a:srgbClr val="0D1B2A"/>
                </a:solidFill>
                <a:latin typeface="Trebuchet MS" pitchFamily="34" charset="0"/>
                <a:ea typeface="Trebuchet MS" pitchFamily="34" charset="-122"/>
                <a:cs typeface="Trebuchet MS" pitchFamily="34" charset="-120"/>
              </a:rPr>
              <a:t>Patient Choice</a:t>
            </a:r>
            <a:endParaRPr lang="en-US" sz="1100" dirty="0"/>
          </a:p>
        </p:txBody>
      </p:sp>
      <p:sp>
        <p:nvSpPr>
          <p:cNvPr id="24" name="Text 22"/>
          <p:cNvSpPr/>
          <p:nvPr/>
        </p:nvSpPr>
        <p:spPr>
          <a:xfrm>
            <a:off x="3895344" y="1069848"/>
            <a:ext cx="1234440" cy="1005840"/>
          </a:xfrm>
          <a:prstGeom prst="rect">
            <a:avLst/>
          </a:prstGeom>
          <a:noFill/>
          <a:ln/>
        </p:spPr>
        <p:txBody>
          <a:bodyPr wrap="square" lIns="0" tIns="0" rIns="0" bIns="0" rtlCol="0" anchor="t"/>
          <a:lstStyle/>
          <a:p>
            <a:pPr marL="0" indent="0" algn="l">
              <a:buNone/>
            </a:pPr>
            <a:r>
              <a:rPr lang="en-US" sz="950" dirty="0">
                <a:solidFill>
                  <a:srgbClr val="E2E8F0"/>
                </a:solidFill>
                <a:latin typeface="Trebuchet MS" pitchFamily="34" charset="0"/>
                <a:ea typeface="Trebuchet MS" pitchFamily="34" charset="-122"/>
                <a:cs typeface="Trebuchet MS" pitchFamily="34" charset="-120"/>
              </a:rPr>
              <a:t>Patient selects appointment from approved provider list at a convenient time and place</a:t>
            </a:r>
            <a:endParaRPr lang="en-US" sz="950" dirty="0"/>
          </a:p>
        </p:txBody>
      </p:sp>
      <p:sp>
        <p:nvSpPr>
          <p:cNvPr id="25" name="Shape 23"/>
          <p:cNvSpPr/>
          <p:nvPr/>
        </p:nvSpPr>
        <p:spPr>
          <a:xfrm>
            <a:off x="4352544" y="2075688"/>
            <a:ext cx="109728" cy="109728"/>
          </a:xfrm>
          <a:prstGeom prst="ellipse">
            <a:avLst/>
          </a:prstGeom>
          <a:solidFill>
            <a:srgbClr val="FF6B35"/>
          </a:solidFill>
          <a:ln w="12700">
            <a:solidFill>
              <a:srgbClr val="FF6B35"/>
            </a:solidFill>
            <a:prstDash val="solid"/>
          </a:ln>
        </p:spPr>
        <p:txBody>
          <a:bodyPr/>
          <a:lstStyle/>
          <a:p>
            <a:endParaRPr lang="en-GB"/>
          </a:p>
        </p:txBody>
      </p:sp>
      <p:sp>
        <p:nvSpPr>
          <p:cNvPr id="26" name="Shape 24"/>
          <p:cNvSpPr/>
          <p:nvPr/>
        </p:nvSpPr>
        <p:spPr>
          <a:xfrm>
            <a:off x="5824728" y="2331720"/>
            <a:ext cx="548640" cy="548640"/>
          </a:xfrm>
          <a:prstGeom prst="ellipse">
            <a:avLst/>
          </a:prstGeom>
          <a:solidFill>
            <a:srgbClr val="2EC4B6"/>
          </a:solidFill>
          <a:ln w="12700">
            <a:solidFill>
              <a:srgbClr val="2EC4B6"/>
            </a:solidFill>
            <a:prstDash val="solid"/>
          </a:ln>
        </p:spPr>
        <p:txBody>
          <a:bodyPr/>
          <a:lstStyle/>
          <a:p>
            <a:endParaRPr lang="en-GB"/>
          </a:p>
        </p:txBody>
      </p:sp>
      <p:sp>
        <p:nvSpPr>
          <p:cNvPr id="27" name="Text 25"/>
          <p:cNvSpPr/>
          <p:nvPr/>
        </p:nvSpPr>
        <p:spPr>
          <a:xfrm>
            <a:off x="5824728" y="2331720"/>
            <a:ext cx="548640" cy="548640"/>
          </a:xfrm>
          <a:prstGeom prst="rect">
            <a:avLst/>
          </a:prstGeom>
          <a:noFill/>
          <a:ln/>
        </p:spPr>
        <p:txBody>
          <a:bodyPr wrap="square" lIns="0" tIns="0" rIns="0" bIns="0" rtlCol="0" anchor="ctr"/>
          <a:lstStyle/>
          <a:p>
            <a:pPr marL="0" indent="0" algn="ctr">
              <a:buNone/>
            </a:pPr>
            <a:r>
              <a:rPr lang="en-US" sz="1500" b="1" dirty="0">
                <a:solidFill>
                  <a:srgbClr val="0D1B2A"/>
                </a:solidFill>
                <a:latin typeface="Trebuchet MS" pitchFamily="34" charset="0"/>
                <a:ea typeface="Trebuchet MS" pitchFamily="34" charset="-122"/>
                <a:cs typeface="Trebuchet MS" pitchFamily="34" charset="-120"/>
              </a:rPr>
              <a:t>04</a:t>
            </a:r>
            <a:endParaRPr lang="en-US" sz="1500" dirty="0"/>
          </a:p>
        </p:txBody>
      </p:sp>
      <p:sp>
        <p:nvSpPr>
          <p:cNvPr id="28" name="Shape 26"/>
          <p:cNvSpPr/>
          <p:nvPr/>
        </p:nvSpPr>
        <p:spPr>
          <a:xfrm>
            <a:off x="5522976" y="3200400"/>
            <a:ext cx="1417320" cy="1463040"/>
          </a:xfrm>
          <a:prstGeom prst="rect">
            <a:avLst/>
          </a:prstGeom>
          <a:solidFill>
            <a:srgbClr val="1B2D3F"/>
          </a:solidFill>
          <a:ln w="19050">
            <a:solidFill>
              <a:srgbClr val="2EC4B6"/>
            </a:solidFill>
            <a:prstDash val="solid"/>
          </a:ln>
        </p:spPr>
        <p:txBody>
          <a:bodyPr/>
          <a:lstStyle/>
          <a:p>
            <a:endParaRPr lang="en-GB"/>
          </a:p>
        </p:txBody>
      </p:sp>
      <p:sp>
        <p:nvSpPr>
          <p:cNvPr id="29" name="Shape 27"/>
          <p:cNvSpPr/>
          <p:nvPr/>
        </p:nvSpPr>
        <p:spPr>
          <a:xfrm>
            <a:off x="5522976" y="3200400"/>
            <a:ext cx="1417320" cy="347472"/>
          </a:xfrm>
          <a:prstGeom prst="rect">
            <a:avLst/>
          </a:prstGeom>
          <a:solidFill>
            <a:srgbClr val="2EC4B6"/>
          </a:solidFill>
          <a:ln w="12700">
            <a:solidFill>
              <a:srgbClr val="2EC4B6"/>
            </a:solidFill>
            <a:prstDash val="solid"/>
          </a:ln>
        </p:spPr>
        <p:txBody>
          <a:bodyPr/>
          <a:lstStyle/>
          <a:p>
            <a:endParaRPr lang="en-GB"/>
          </a:p>
        </p:txBody>
      </p:sp>
      <p:sp>
        <p:nvSpPr>
          <p:cNvPr id="30" name="Text 28"/>
          <p:cNvSpPr/>
          <p:nvPr/>
        </p:nvSpPr>
        <p:spPr>
          <a:xfrm>
            <a:off x="5577840" y="3200400"/>
            <a:ext cx="1325880" cy="347472"/>
          </a:xfrm>
          <a:prstGeom prst="rect">
            <a:avLst/>
          </a:prstGeom>
          <a:noFill/>
          <a:ln/>
        </p:spPr>
        <p:txBody>
          <a:bodyPr wrap="square" lIns="0" tIns="0" rIns="0" bIns="0" rtlCol="0" anchor="ctr"/>
          <a:lstStyle/>
          <a:p>
            <a:pPr marL="0" indent="0" algn="l">
              <a:buNone/>
            </a:pPr>
            <a:r>
              <a:rPr lang="en-US" sz="1100" b="1" dirty="0">
                <a:solidFill>
                  <a:srgbClr val="0D1B2A"/>
                </a:solidFill>
                <a:latin typeface="Trebuchet MS" pitchFamily="34" charset="0"/>
                <a:ea typeface="Trebuchet MS" pitchFamily="34" charset="-122"/>
                <a:cs typeface="Trebuchet MS" pitchFamily="34" charset="-120"/>
              </a:rPr>
              <a:t>Secondary Care</a:t>
            </a:r>
            <a:endParaRPr lang="en-US" sz="1100" dirty="0"/>
          </a:p>
        </p:txBody>
      </p:sp>
      <p:sp>
        <p:nvSpPr>
          <p:cNvPr id="31" name="Text 29"/>
          <p:cNvSpPr/>
          <p:nvPr/>
        </p:nvSpPr>
        <p:spPr>
          <a:xfrm>
            <a:off x="5577840" y="3584448"/>
            <a:ext cx="1234440" cy="1005840"/>
          </a:xfrm>
          <a:prstGeom prst="rect">
            <a:avLst/>
          </a:prstGeom>
          <a:noFill/>
          <a:ln/>
        </p:spPr>
        <p:txBody>
          <a:bodyPr wrap="square" lIns="0" tIns="0" rIns="0" bIns="0" rtlCol="0" anchor="t"/>
          <a:lstStyle/>
          <a:p>
            <a:pPr marL="0" indent="0" algn="l">
              <a:buNone/>
            </a:pPr>
            <a:r>
              <a:rPr lang="en-US" sz="950" dirty="0">
                <a:solidFill>
                  <a:srgbClr val="E2E8F0"/>
                </a:solidFill>
                <a:latin typeface="Trebuchet MS" pitchFamily="34" charset="0"/>
                <a:ea typeface="Trebuchet MS" pitchFamily="34" charset="-122"/>
                <a:cs typeface="Trebuchet MS" pitchFamily="34" charset="-120"/>
              </a:rPr>
              <a:t>Specialist receives full digital referral; managed via structured worklist at trust level</a:t>
            </a:r>
            <a:endParaRPr lang="en-US" sz="950" dirty="0"/>
          </a:p>
        </p:txBody>
      </p:sp>
      <p:sp>
        <p:nvSpPr>
          <p:cNvPr id="32" name="Shape 30"/>
          <p:cNvSpPr/>
          <p:nvPr/>
        </p:nvSpPr>
        <p:spPr>
          <a:xfrm>
            <a:off x="6035040" y="3108960"/>
            <a:ext cx="109728" cy="109728"/>
          </a:xfrm>
          <a:prstGeom prst="ellipse">
            <a:avLst/>
          </a:prstGeom>
          <a:solidFill>
            <a:srgbClr val="2EC4B6"/>
          </a:solidFill>
          <a:ln w="12700">
            <a:solidFill>
              <a:srgbClr val="2EC4B6"/>
            </a:solidFill>
            <a:prstDash val="solid"/>
          </a:ln>
        </p:spPr>
        <p:txBody>
          <a:bodyPr/>
          <a:lstStyle/>
          <a:p>
            <a:endParaRPr lang="en-GB"/>
          </a:p>
        </p:txBody>
      </p:sp>
      <p:sp>
        <p:nvSpPr>
          <p:cNvPr id="33" name="Shape 31"/>
          <p:cNvSpPr/>
          <p:nvPr/>
        </p:nvSpPr>
        <p:spPr>
          <a:xfrm>
            <a:off x="7507224" y="2331720"/>
            <a:ext cx="548640" cy="548640"/>
          </a:xfrm>
          <a:prstGeom prst="ellipse">
            <a:avLst/>
          </a:prstGeom>
          <a:solidFill>
            <a:srgbClr val="E63946"/>
          </a:solidFill>
          <a:ln w="12700">
            <a:solidFill>
              <a:srgbClr val="E63946"/>
            </a:solidFill>
            <a:prstDash val="solid"/>
          </a:ln>
        </p:spPr>
        <p:txBody>
          <a:bodyPr/>
          <a:lstStyle/>
          <a:p>
            <a:endParaRPr lang="en-GB"/>
          </a:p>
        </p:txBody>
      </p:sp>
      <p:sp>
        <p:nvSpPr>
          <p:cNvPr id="34" name="Text 32"/>
          <p:cNvSpPr/>
          <p:nvPr/>
        </p:nvSpPr>
        <p:spPr>
          <a:xfrm>
            <a:off x="7507224" y="2331720"/>
            <a:ext cx="548640" cy="548640"/>
          </a:xfrm>
          <a:prstGeom prst="rect">
            <a:avLst/>
          </a:prstGeom>
          <a:noFill/>
          <a:ln/>
        </p:spPr>
        <p:txBody>
          <a:bodyPr wrap="square" lIns="0" tIns="0" rIns="0" bIns="0" rtlCol="0" anchor="ctr"/>
          <a:lstStyle/>
          <a:p>
            <a:pPr marL="0" indent="0" algn="ctr">
              <a:buNone/>
            </a:pPr>
            <a:r>
              <a:rPr lang="en-US" sz="1500" b="1" dirty="0">
                <a:solidFill>
                  <a:srgbClr val="0D1B2A"/>
                </a:solidFill>
                <a:latin typeface="Trebuchet MS" pitchFamily="34" charset="0"/>
                <a:ea typeface="Trebuchet MS" pitchFamily="34" charset="-122"/>
                <a:cs typeface="Trebuchet MS" pitchFamily="34" charset="-120"/>
              </a:rPr>
              <a:t>★</a:t>
            </a:r>
            <a:endParaRPr lang="en-US" sz="1500" dirty="0"/>
          </a:p>
        </p:txBody>
      </p:sp>
      <p:sp>
        <p:nvSpPr>
          <p:cNvPr id="35" name="Shape 33"/>
          <p:cNvSpPr/>
          <p:nvPr/>
        </p:nvSpPr>
        <p:spPr>
          <a:xfrm>
            <a:off x="7205472" y="685800"/>
            <a:ext cx="1417320" cy="1463040"/>
          </a:xfrm>
          <a:prstGeom prst="rect">
            <a:avLst/>
          </a:prstGeom>
          <a:solidFill>
            <a:srgbClr val="1B2D3F"/>
          </a:solidFill>
          <a:ln w="19050">
            <a:solidFill>
              <a:srgbClr val="E63946"/>
            </a:solidFill>
            <a:prstDash val="solid"/>
          </a:ln>
        </p:spPr>
        <p:txBody>
          <a:bodyPr/>
          <a:lstStyle/>
          <a:p>
            <a:endParaRPr lang="en-GB"/>
          </a:p>
        </p:txBody>
      </p:sp>
      <p:sp>
        <p:nvSpPr>
          <p:cNvPr id="36" name="Shape 34"/>
          <p:cNvSpPr/>
          <p:nvPr/>
        </p:nvSpPr>
        <p:spPr>
          <a:xfrm>
            <a:off x="7205472" y="685800"/>
            <a:ext cx="1417320" cy="347472"/>
          </a:xfrm>
          <a:prstGeom prst="rect">
            <a:avLst/>
          </a:prstGeom>
          <a:solidFill>
            <a:srgbClr val="E63946"/>
          </a:solidFill>
          <a:ln w="12700">
            <a:solidFill>
              <a:srgbClr val="E63946"/>
            </a:solidFill>
            <a:prstDash val="solid"/>
          </a:ln>
        </p:spPr>
        <p:txBody>
          <a:bodyPr/>
          <a:lstStyle/>
          <a:p>
            <a:endParaRPr lang="en-GB"/>
          </a:p>
        </p:txBody>
      </p:sp>
      <p:sp>
        <p:nvSpPr>
          <p:cNvPr id="37" name="Text 35"/>
          <p:cNvSpPr/>
          <p:nvPr/>
        </p:nvSpPr>
        <p:spPr>
          <a:xfrm>
            <a:off x="7260336" y="685800"/>
            <a:ext cx="1325880" cy="347472"/>
          </a:xfrm>
          <a:prstGeom prst="rect">
            <a:avLst/>
          </a:prstGeom>
          <a:noFill/>
          <a:ln/>
        </p:spPr>
        <p:txBody>
          <a:bodyPr wrap="square" lIns="0" tIns="0" rIns="0" bIns="0" rtlCol="0" anchor="ctr"/>
          <a:lstStyle/>
          <a:p>
            <a:pPr marL="0" indent="0" algn="l">
              <a:buNone/>
            </a:pPr>
            <a:r>
              <a:rPr lang="en-US" sz="1100" b="1" dirty="0">
                <a:solidFill>
                  <a:srgbClr val="0D1B2A"/>
                </a:solidFill>
                <a:latin typeface="Trebuchet MS" pitchFamily="34" charset="0"/>
                <a:ea typeface="Trebuchet MS" pitchFamily="34" charset="-122"/>
                <a:cs typeface="Trebuchet MS" pitchFamily="34" charset="-120"/>
              </a:rPr>
              <a:t>A&amp;G Feature</a:t>
            </a:r>
            <a:endParaRPr lang="en-US" sz="1100" dirty="0"/>
          </a:p>
        </p:txBody>
      </p:sp>
      <p:sp>
        <p:nvSpPr>
          <p:cNvPr id="38" name="Text 36"/>
          <p:cNvSpPr/>
          <p:nvPr/>
        </p:nvSpPr>
        <p:spPr>
          <a:xfrm>
            <a:off x="7260336" y="1069848"/>
            <a:ext cx="1234440" cy="1005840"/>
          </a:xfrm>
          <a:prstGeom prst="rect">
            <a:avLst/>
          </a:prstGeom>
          <a:noFill/>
          <a:ln/>
        </p:spPr>
        <p:txBody>
          <a:bodyPr wrap="square" lIns="0" tIns="0" rIns="0" bIns="0" rtlCol="0" anchor="t"/>
          <a:lstStyle/>
          <a:p>
            <a:pPr marL="0" indent="0" algn="l">
              <a:buNone/>
            </a:pPr>
            <a:r>
              <a:rPr lang="en-US" sz="950" dirty="0">
                <a:solidFill>
                  <a:srgbClr val="E2E8F0"/>
                </a:solidFill>
                <a:latin typeface="Trebuchet MS" pitchFamily="34" charset="0"/>
                <a:ea typeface="Trebuchet MS" pitchFamily="34" charset="-122"/>
                <a:cs typeface="Trebuchet MS" pitchFamily="34" charset="-120"/>
              </a:rPr>
              <a:t>Advice &amp; Guidance: ~1 in 3 queries resolved without any hospital appointment needed</a:t>
            </a:r>
            <a:endParaRPr lang="en-US" sz="950" dirty="0"/>
          </a:p>
        </p:txBody>
      </p:sp>
      <p:sp>
        <p:nvSpPr>
          <p:cNvPr id="39" name="Shape 37"/>
          <p:cNvSpPr/>
          <p:nvPr/>
        </p:nvSpPr>
        <p:spPr>
          <a:xfrm>
            <a:off x="7717536" y="2075688"/>
            <a:ext cx="109728" cy="109728"/>
          </a:xfrm>
          <a:prstGeom prst="ellipse">
            <a:avLst/>
          </a:prstGeom>
          <a:solidFill>
            <a:srgbClr val="E63946"/>
          </a:solidFill>
          <a:ln w="12700">
            <a:solidFill>
              <a:srgbClr val="E63946"/>
            </a:solidFill>
            <a:prstDash val="solid"/>
          </a:ln>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F4B942"/>
          </a:solidFill>
          <a:ln w="12700">
            <a:solidFill>
              <a:srgbClr val="F4B942"/>
            </a:solidFill>
            <a:prstDash val="solid"/>
          </a:ln>
        </p:spPr>
        <p:txBody>
          <a:bodyPr/>
          <a:lstStyle/>
          <a:p>
            <a:endParaRPr lang="en-GB"/>
          </a:p>
        </p:txBody>
      </p:sp>
      <p:sp>
        <p:nvSpPr>
          <p:cNvPr id="3" name="Text 1"/>
          <p:cNvSpPr/>
          <p:nvPr/>
        </p:nvSpPr>
        <p:spPr>
          <a:xfrm>
            <a:off x="274320" y="0"/>
            <a:ext cx="8595360" cy="566928"/>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ea typeface="Trebuchet MS" pitchFamily="34" charset="-122"/>
                <a:cs typeface="Trebuchet MS" pitchFamily="34" charset="-120"/>
              </a:rPr>
              <a:t>Policy and Legislative Framework</a:t>
            </a:r>
            <a:endParaRPr lang="en-US" sz="2000" dirty="0"/>
          </a:p>
        </p:txBody>
      </p:sp>
      <p:sp>
        <p:nvSpPr>
          <p:cNvPr id="4" name="Shape 2"/>
          <p:cNvSpPr/>
          <p:nvPr/>
        </p:nvSpPr>
        <p:spPr>
          <a:xfrm>
            <a:off x="274320" y="658368"/>
            <a:ext cx="2788920" cy="4251960"/>
          </a:xfrm>
          <a:prstGeom prst="rect">
            <a:avLst/>
          </a:prstGeom>
          <a:solidFill>
            <a:srgbClr val="1B2D3F"/>
          </a:solidFill>
          <a:ln w="25400">
            <a:solidFill>
              <a:srgbClr val="00B4D8"/>
            </a:solidFill>
            <a:prstDash val="solid"/>
          </a:ln>
        </p:spPr>
        <p:txBody>
          <a:bodyPr/>
          <a:lstStyle/>
          <a:p>
            <a:endParaRPr lang="en-GB"/>
          </a:p>
        </p:txBody>
      </p:sp>
      <p:sp>
        <p:nvSpPr>
          <p:cNvPr id="5" name="Shape 3"/>
          <p:cNvSpPr/>
          <p:nvPr/>
        </p:nvSpPr>
        <p:spPr>
          <a:xfrm>
            <a:off x="274320" y="658368"/>
            <a:ext cx="2788920" cy="502920"/>
          </a:xfrm>
          <a:prstGeom prst="rect">
            <a:avLst/>
          </a:prstGeom>
          <a:solidFill>
            <a:srgbClr val="00B4D8"/>
          </a:solidFill>
          <a:ln w="12700">
            <a:solidFill>
              <a:srgbClr val="00B4D8"/>
            </a:solidFill>
            <a:prstDash val="solid"/>
          </a:ln>
        </p:spPr>
        <p:txBody>
          <a:bodyPr/>
          <a:lstStyle/>
          <a:p>
            <a:endParaRPr lang="en-GB"/>
          </a:p>
        </p:txBody>
      </p:sp>
      <p:sp>
        <p:nvSpPr>
          <p:cNvPr id="6" name="Shape 4"/>
          <p:cNvSpPr/>
          <p:nvPr/>
        </p:nvSpPr>
        <p:spPr>
          <a:xfrm>
            <a:off x="1371600" y="457200"/>
            <a:ext cx="594360" cy="594360"/>
          </a:xfrm>
          <a:prstGeom prst="ellipse">
            <a:avLst/>
          </a:prstGeom>
          <a:solidFill>
            <a:srgbClr val="00B4D8"/>
          </a:solidFill>
          <a:ln w="12700">
            <a:solidFill>
              <a:srgbClr val="00B4D8"/>
            </a:solidFill>
            <a:prstDash val="solid"/>
          </a:ln>
        </p:spPr>
        <p:txBody>
          <a:bodyPr/>
          <a:lstStyle/>
          <a:p>
            <a:endParaRPr lang="en-GB"/>
          </a:p>
        </p:txBody>
      </p:sp>
      <p:sp>
        <p:nvSpPr>
          <p:cNvPr id="7" name="Text 5"/>
          <p:cNvSpPr/>
          <p:nvPr/>
        </p:nvSpPr>
        <p:spPr>
          <a:xfrm>
            <a:off x="1371600" y="475488"/>
            <a:ext cx="594360" cy="576072"/>
          </a:xfrm>
          <a:prstGeom prst="rect">
            <a:avLst/>
          </a:prstGeom>
          <a:noFill/>
          <a:ln/>
        </p:spPr>
        <p:txBody>
          <a:bodyPr wrap="square" lIns="0" tIns="0" rIns="0" bIns="0" rtlCol="0" anchor="ctr"/>
          <a:lstStyle/>
          <a:p>
            <a:pPr marL="0" indent="0" algn="ctr">
              <a:buNone/>
            </a:pPr>
            <a:r>
              <a:rPr lang="en-US" sz="2200" b="1" dirty="0">
                <a:solidFill>
                  <a:srgbClr val="0D1B2A"/>
                </a:solidFill>
                <a:latin typeface="Trebuchet MS" pitchFamily="34" charset="0"/>
                <a:ea typeface="Trebuchet MS" pitchFamily="34" charset="-122"/>
                <a:cs typeface="Trebuchet MS" pitchFamily="34" charset="-120"/>
              </a:rPr>
              <a:t>A</a:t>
            </a:r>
            <a:endParaRPr lang="en-US" sz="2200" dirty="0"/>
          </a:p>
        </p:txBody>
      </p:sp>
      <p:sp>
        <p:nvSpPr>
          <p:cNvPr id="8" name="Text 6"/>
          <p:cNvSpPr/>
          <p:nvPr/>
        </p:nvSpPr>
        <p:spPr>
          <a:xfrm>
            <a:off x="411480" y="713232"/>
            <a:ext cx="2514600" cy="502920"/>
          </a:xfrm>
          <a:prstGeom prst="rect">
            <a:avLst/>
          </a:prstGeom>
          <a:noFill/>
          <a:ln/>
        </p:spPr>
        <p:txBody>
          <a:bodyPr wrap="square" lIns="0" tIns="0" rIns="0" bIns="0" rtlCol="0" anchor="ctr"/>
          <a:lstStyle/>
          <a:p>
            <a:pPr marL="0" indent="0" algn="l">
              <a:buNone/>
            </a:pPr>
            <a:r>
              <a:rPr lang="en-US" sz="1150" b="1" dirty="0">
                <a:solidFill>
                  <a:srgbClr val="0D1B2A"/>
                </a:solidFill>
                <a:latin typeface="Trebuchet MS" pitchFamily="34" charset="0"/>
                <a:ea typeface="Trebuchet MS" pitchFamily="34" charset="-122"/>
                <a:cs typeface="Trebuchet MS" pitchFamily="34" charset="-120"/>
              </a:rPr>
              <a:t>A Plan for Digital Health &amp; Social Care</a:t>
            </a:r>
            <a:endParaRPr lang="en-US" sz="1150" dirty="0"/>
          </a:p>
        </p:txBody>
      </p:sp>
      <p:sp>
        <p:nvSpPr>
          <p:cNvPr id="9" name="Text 7"/>
          <p:cNvSpPr/>
          <p:nvPr/>
        </p:nvSpPr>
        <p:spPr>
          <a:xfrm>
            <a:off x="411480" y="1261872"/>
            <a:ext cx="2514600" cy="274320"/>
          </a:xfrm>
          <a:prstGeom prst="rect">
            <a:avLst/>
          </a:prstGeom>
          <a:noFill/>
          <a:ln/>
        </p:spPr>
        <p:txBody>
          <a:bodyPr wrap="square" lIns="0" tIns="0" rIns="0" bIns="0" rtlCol="0" anchor="t"/>
          <a:lstStyle/>
          <a:p>
            <a:pPr marL="0" indent="0" algn="l">
              <a:buNone/>
            </a:pPr>
            <a:r>
              <a:rPr lang="en-US" sz="1000" i="1" dirty="0">
                <a:solidFill>
                  <a:srgbClr val="00B4D8"/>
                </a:solidFill>
                <a:latin typeface="Trebuchet MS" pitchFamily="34" charset="0"/>
                <a:ea typeface="Trebuchet MS" pitchFamily="34" charset="-122"/>
                <a:cs typeface="Trebuchet MS" pitchFamily="34" charset="-120"/>
              </a:rPr>
              <a:t>DHSC, 2022</a:t>
            </a:r>
            <a:endParaRPr lang="en-US" sz="1000" dirty="0"/>
          </a:p>
        </p:txBody>
      </p:sp>
      <p:sp>
        <p:nvSpPr>
          <p:cNvPr id="10" name="Shape 8"/>
          <p:cNvSpPr/>
          <p:nvPr/>
        </p:nvSpPr>
        <p:spPr>
          <a:xfrm>
            <a:off x="457200" y="1618488"/>
            <a:ext cx="2423160" cy="594360"/>
          </a:xfrm>
          <a:prstGeom prst="rect">
            <a:avLst/>
          </a:prstGeom>
          <a:solidFill>
            <a:srgbClr val="0F2030"/>
          </a:solidFill>
          <a:ln w="12700">
            <a:solidFill>
              <a:srgbClr val="0F2030"/>
            </a:solidFill>
            <a:prstDash val="solid"/>
          </a:ln>
        </p:spPr>
        <p:txBody>
          <a:bodyPr/>
          <a:lstStyle/>
          <a:p>
            <a:endParaRPr lang="en-GB"/>
          </a:p>
        </p:txBody>
      </p:sp>
      <p:sp>
        <p:nvSpPr>
          <p:cNvPr id="11" name="Text 9"/>
          <p:cNvSpPr/>
          <p:nvPr/>
        </p:nvSpPr>
        <p:spPr>
          <a:xfrm>
            <a:off x="594360" y="1664208"/>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Digitally enabled pathways = core NHS strategy</a:t>
            </a:r>
            <a:endParaRPr lang="en-US" sz="1050" dirty="0"/>
          </a:p>
        </p:txBody>
      </p:sp>
      <p:sp>
        <p:nvSpPr>
          <p:cNvPr id="12" name="Shape 10"/>
          <p:cNvSpPr/>
          <p:nvPr/>
        </p:nvSpPr>
        <p:spPr>
          <a:xfrm>
            <a:off x="457200" y="2322576"/>
            <a:ext cx="2423160" cy="594360"/>
          </a:xfrm>
          <a:prstGeom prst="rect">
            <a:avLst/>
          </a:prstGeom>
          <a:solidFill>
            <a:srgbClr val="0F2030"/>
          </a:solidFill>
          <a:ln w="12700">
            <a:solidFill>
              <a:srgbClr val="0F2030"/>
            </a:solidFill>
            <a:prstDash val="solid"/>
          </a:ln>
        </p:spPr>
        <p:txBody>
          <a:bodyPr/>
          <a:lstStyle/>
          <a:p>
            <a:endParaRPr lang="en-GB"/>
          </a:p>
        </p:txBody>
      </p:sp>
      <p:sp>
        <p:nvSpPr>
          <p:cNvPr id="13" name="Text 11"/>
          <p:cNvSpPr/>
          <p:nvPr/>
        </p:nvSpPr>
        <p:spPr>
          <a:xfrm>
            <a:off x="594360" y="2368296"/>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e-RS identified as key referral infrastructure</a:t>
            </a:r>
            <a:endParaRPr lang="en-US" sz="1050" dirty="0"/>
          </a:p>
        </p:txBody>
      </p:sp>
      <p:sp>
        <p:nvSpPr>
          <p:cNvPr id="14" name="Shape 12"/>
          <p:cNvSpPr/>
          <p:nvPr/>
        </p:nvSpPr>
        <p:spPr>
          <a:xfrm>
            <a:off x="457200" y="3026664"/>
            <a:ext cx="2423160" cy="594360"/>
          </a:xfrm>
          <a:prstGeom prst="rect">
            <a:avLst/>
          </a:prstGeom>
          <a:solidFill>
            <a:srgbClr val="0F2030"/>
          </a:solidFill>
          <a:ln w="12700">
            <a:solidFill>
              <a:srgbClr val="0F2030"/>
            </a:solidFill>
            <a:prstDash val="solid"/>
          </a:ln>
        </p:spPr>
        <p:txBody>
          <a:bodyPr/>
          <a:lstStyle/>
          <a:p>
            <a:endParaRPr lang="en-GB"/>
          </a:p>
        </p:txBody>
      </p:sp>
      <p:sp>
        <p:nvSpPr>
          <p:cNvPr id="15" name="Text 13"/>
          <p:cNvSpPr/>
          <p:nvPr/>
        </p:nvSpPr>
        <p:spPr>
          <a:xfrm>
            <a:off x="594360" y="3072384"/>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Citizens positioned as co-designers of services</a:t>
            </a:r>
            <a:endParaRPr lang="en-US" sz="1050" dirty="0"/>
          </a:p>
        </p:txBody>
      </p:sp>
      <p:sp>
        <p:nvSpPr>
          <p:cNvPr id="16" name="Shape 14"/>
          <p:cNvSpPr/>
          <p:nvPr/>
        </p:nvSpPr>
        <p:spPr>
          <a:xfrm>
            <a:off x="457200" y="3730752"/>
            <a:ext cx="2423160" cy="594360"/>
          </a:xfrm>
          <a:prstGeom prst="rect">
            <a:avLst/>
          </a:prstGeom>
          <a:solidFill>
            <a:srgbClr val="0F2030"/>
          </a:solidFill>
          <a:ln w="12700">
            <a:solidFill>
              <a:srgbClr val="0F2030"/>
            </a:solidFill>
            <a:prstDash val="solid"/>
          </a:ln>
        </p:spPr>
        <p:txBody>
          <a:bodyPr/>
          <a:lstStyle/>
          <a:p>
            <a:endParaRPr lang="en-GB"/>
          </a:p>
        </p:txBody>
      </p:sp>
      <p:sp>
        <p:nvSpPr>
          <p:cNvPr id="17" name="Text 15"/>
          <p:cNvSpPr/>
          <p:nvPr/>
        </p:nvSpPr>
        <p:spPr>
          <a:xfrm>
            <a:off x="594360" y="3776472"/>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Demands interoperable, integrated digital systems</a:t>
            </a:r>
            <a:endParaRPr lang="en-US" sz="1050" dirty="0"/>
          </a:p>
        </p:txBody>
      </p:sp>
      <p:sp>
        <p:nvSpPr>
          <p:cNvPr id="18" name="Shape 16"/>
          <p:cNvSpPr/>
          <p:nvPr/>
        </p:nvSpPr>
        <p:spPr>
          <a:xfrm>
            <a:off x="3218688" y="658368"/>
            <a:ext cx="2788920" cy="4251960"/>
          </a:xfrm>
          <a:prstGeom prst="rect">
            <a:avLst/>
          </a:prstGeom>
          <a:solidFill>
            <a:srgbClr val="1B2D3F"/>
          </a:solidFill>
          <a:ln w="25400">
            <a:solidFill>
              <a:srgbClr val="F4B942"/>
            </a:solidFill>
            <a:prstDash val="solid"/>
          </a:ln>
        </p:spPr>
        <p:txBody>
          <a:bodyPr/>
          <a:lstStyle/>
          <a:p>
            <a:endParaRPr lang="en-GB"/>
          </a:p>
        </p:txBody>
      </p:sp>
      <p:sp>
        <p:nvSpPr>
          <p:cNvPr id="19" name="Shape 17"/>
          <p:cNvSpPr/>
          <p:nvPr/>
        </p:nvSpPr>
        <p:spPr>
          <a:xfrm>
            <a:off x="3218688" y="658368"/>
            <a:ext cx="2788920" cy="502920"/>
          </a:xfrm>
          <a:prstGeom prst="rect">
            <a:avLst/>
          </a:prstGeom>
          <a:solidFill>
            <a:srgbClr val="F4B942"/>
          </a:solidFill>
          <a:ln w="12700">
            <a:solidFill>
              <a:srgbClr val="F4B942"/>
            </a:solidFill>
            <a:prstDash val="solid"/>
          </a:ln>
        </p:spPr>
        <p:txBody>
          <a:bodyPr/>
          <a:lstStyle/>
          <a:p>
            <a:endParaRPr lang="en-GB"/>
          </a:p>
        </p:txBody>
      </p:sp>
      <p:sp>
        <p:nvSpPr>
          <p:cNvPr id="20" name="Shape 18"/>
          <p:cNvSpPr/>
          <p:nvPr/>
        </p:nvSpPr>
        <p:spPr>
          <a:xfrm>
            <a:off x="4315968" y="457200"/>
            <a:ext cx="594360" cy="594360"/>
          </a:xfrm>
          <a:prstGeom prst="ellipse">
            <a:avLst/>
          </a:prstGeom>
          <a:solidFill>
            <a:srgbClr val="F4B942"/>
          </a:solidFill>
          <a:ln w="12700">
            <a:solidFill>
              <a:srgbClr val="F4B942"/>
            </a:solidFill>
            <a:prstDash val="solid"/>
          </a:ln>
        </p:spPr>
        <p:txBody>
          <a:bodyPr/>
          <a:lstStyle/>
          <a:p>
            <a:endParaRPr lang="en-GB"/>
          </a:p>
        </p:txBody>
      </p:sp>
      <p:sp>
        <p:nvSpPr>
          <p:cNvPr id="21" name="Text 19"/>
          <p:cNvSpPr/>
          <p:nvPr/>
        </p:nvSpPr>
        <p:spPr>
          <a:xfrm>
            <a:off x="4315968" y="377289"/>
            <a:ext cx="594360" cy="594360"/>
          </a:xfrm>
          <a:prstGeom prst="rect">
            <a:avLst/>
          </a:prstGeom>
          <a:noFill/>
          <a:ln/>
        </p:spPr>
        <p:txBody>
          <a:bodyPr wrap="square" lIns="0" tIns="0" rIns="0" bIns="0" rtlCol="0" anchor="ctr"/>
          <a:lstStyle/>
          <a:p>
            <a:pPr marL="0" indent="0" algn="ctr">
              <a:buNone/>
            </a:pPr>
            <a:r>
              <a:rPr lang="en-US" sz="2200" b="1" dirty="0">
                <a:solidFill>
                  <a:srgbClr val="0D1B2A"/>
                </a:solidFill>
                <a:latin typeface="Trebuchet MS" pitchFamily="34" charset="0"/>
                <a:ea typeface="Trebuchet MS" pitchFamily="34" charset="-122"/>
                <a:cs typeface="Trebuchet MS" pitchFamily="34" charset="-120"/>
              </a:rPr>
              <a:t>W</a:t>
            </a:r>
            <a:endParaRPr lang="en-US" sz="2200" dirty="0"/>
          </a:p>
        </p:txBody>
      </p:sp>
      <p:sp>
        <p:nvSpPr>
          <p:cNvPr id="22" name="Text 20"/>
          <p:cNvSpPr/>
          <p:nvPr/>
        </p:nvSpPr>
        <p:spPr>
          <a:xfrm>
            <a:off x="3355848" y="713232"/>
            <a:ext cx="2514600" cy="502920"/>
          </a:xfrm>
          <a:prstGeom prst="rect">
            <a:avLst/>
          </a:prstGeom>
          <a:noFill/>
          <a:ln/>
        </p:spPr>
        <p:txBody>
          <a:bodyPr wrap="square" lIns="0" tIns="0" rIns="0" bIns="0" rtlCol="0" anchor="ctr"/>
          <a:lstStyle/>
          <a:p>
            <a:pPr marL="0" indent="0" algn="l">
              <a:buNone/>
            </a:pPr>
            <a:r>
              <a:rPr lang="en-US" sz="1150" b="1" dirty="0">
                <a:solidFill>
                  <a:srgbClr val="0D1B2A"/>
                </a:solidFill>
                <a:latin typeface="Trebuchet MS" pitchFamily="34" charset="0"/>
                <a:ea typeface="Trebuchet MS" pitchFamily="34" charset="-122"/>
                <a:cs typeface="Trebuchet MS" pitchFamily="34" charset="-120"/>
              </a:rPr>
              <a:t>What Good Looks Like (WGLL) Framework</a:t>
            </a:r>
            <a:endParaRPr lang="en-US" sz="1150" dirty="0"/>
          </a:p>
        </p:txBody>
      </p:sp>
      <p:sp>
        <p:nvSpPr>
          <p:cNvPr id="23" name="Text 21"/>
          <p:cNvSpPr/>
          <p:nvPr/>
        </p:nvSpPr>
        <p:spPr>
          <a:xfrm>
            <a:off x="3355848" y="1261872"/>
            <a:ext cx="2514600" cy="274320"/>
          </a:xfrm>
          <a:prstGeom prst="rect">
            <a:avLst/>
          </a:prstGeom>
          <a:noFill/>
          <a:ln/>
        </p:spPr>
        <p:txBody>
          <a:bodyPr wrap="square" lIns="0" tIns="0" rIns="0" bIns="0" rtlCol="0" anchor="t"/>
          <a:lstStyle/>
          <a:p>
            <a:pPr marL="0" indent="0" algn="l">
              <a:buNone/>
            </a:pPr>
            <a:r>
              <a:rPr lang="en-US" sz="1000" i="1" dirty="0">
                <a:solidFill>
                  <a:srgbClr val="F4B942"/>
                </a:solidFill>
                <a:latin typeface="Trebuchet MS" pitchFamily="34" charset="0"/>
                <a:ea typeface="Trebuchet MS" pitchFamily="34" charset="-122"/>
                <a:cs typeface="Trebuchet MS" pitchFamily="34" charset="-120"/>
              </a:rPr>
              <a:t>NHS England, 2021</a:t>
            </a:r>
            <a:endParaRPr lang="en-US" sz="1000" dirty="0"/>
          </a:p>
        </p:txBody>
      </p:sp>
      <p:sp>
        <p:nvSpPr>
          <p:cNvPr id="24" name="Shape 22"/>
          <p:cNvSpPr/>
          <p:nvPr/>
        </p:nvSpPr>
        <p:spPr>
          <a:xfrm>
            <a:off x="3401568" y="1618488"/>
            <a:ext cx="2423160" cy="594360"/>
          </a:xfrm>
          <a:prstGeom prst="rect">
            <a:avLst/>
          </a:prstGeom>
          <a:solidFill>
            <a:srgbClr val="0F2030"/>
          </a:solidFill>
          <a:ln w="12700">
            <a:solidFill>
              <a:srgbClr val="0F2030"/>
            </a:solidFill>
            <a:prstDash val="solid"/>
          </a:ln>
        </p:spPr>
        <p:txBody>
          <a:bodyPr/>
          <a:lstStyle/>
          <a:p>
            <a:endParaRPr lang="en-GB"/>
          </a:p>
        </p:txBody>
      </p:sp>
      <p:sp>
        <p:nvSpPr>
          <p:cNvPr id="25" name="Text 23"/>
          <p:cNvSpPr/>
          <p:nvPr/>
        </p:nvSpPr>
        <p:spPr>
          <a:xfrm>
            <a:off x="3538728" y="1664208"/>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Sets digital maturity benchmarks for NHS orgs</a:t>
            </a:r>
            <a:endParaRPr lang="en-US" sz="1050" dirty="0"/>
          </a:p>
        </p:txBody>
      </p:sp>
      <p:sp>
        <p:nvSpPr>
          <p:cNvPr id="26" name="Shape 24"/>
          <p:cNvSpPr/>
          <p:nvPr/>
        </p:nvSpPr>
        <p:spPr>
          <a:xfrm>
            <a:off x="3401568" y="2322576"/>
            <a:ext cx="2423160" cy="594360"/>
          </a:xfrm>
          <a:prstGeom prst="rect">
            <a:avLst/>
          </a:prstGeom>
          <a:solidFill>
            <a:srgbClr val="0F2030"/>
          </a:solidFill>
          <a:ln w="12700">
            <a:solidFill>
              <a:srgbClr val="0F2030"/>
            </a:solidFill>
            <a:prstDash val="solid"/>
          </a:ln>
        </p:spPr>
        <p:txBody>
          <a:bodyPr/>
          <a:lstStyle/>
          <a:p>
            <a:endParaRPr lang="en-GB"/>
          </a:p>
        </p:txBody>
      </p:sp>
      <p:sp>
        <p:nvSpPr>
          <p:cNvPr id="27" name="Text 25"/>
          <p:cNvSpPr/>
          <p:nvPr/>
        </p:nvSpPr>
        <p:spPr>
          <a:xfrm>
            <a:off x="3538728" y="2368296"/>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Expects seamless referral &amp; care coordination</a:t>
            </a:r>
            <a:endParaRPr lang="en-US" sz="1050" dirty="0"/>
          </a:p>
        </p:txBody>
      </p:sp>
      <p:sp>
        <p:nvSpPr>
          <p:cNvPr id="28" name="Shape 26"/>
          <p:cNvSpPr/>
          <p:nvPr/>
        </p:nvSpPr>
        <p:spPr>
          <a:xfrm>
            <a:off x="3401568" y="3026664"/>
            <a:ext cx="2423160" cy="594360"/>
          </a:xfrm>
          <a:prstGeom prst="rect">
            <a:avLst/>
          </a:prstGeom>
          <a:solidFill>
            <a:srgbClr val="0F2030"/>
          </a:solidFill>
          <a:ln w="12700">
            <a:solidFill>
              <a:srgbClr val="0F2030"/>
            </a:solidFill>
            <a:prstDash val="solid"/>
          </a:ln>
        </p:spPr>
        <p:txBody>
          <a:bodyPr/>
          <a:lstStyle/>
          <a:p>
            <a:endParaRPr lang="en-GB"/>
          </a:p>
        </p:txBody>
      </p:sp>
      <p:sp>
        <p:nvSpPr>
          <p:cNvPr id="29" name="Text 27"/>
          <p:cNvSpPr/>
          <p:nvPr/>
        </p:nvSpPr>
        <p:spPr>
          <a:xfrm>
            <a:off x="3538728" y="3072384"/>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Requires investment in workforce digital skills</a:t>
            </a:r>
            <a:endParaRPr lang="en-US" sz="1050" dirty="0"/>
          </a:p>
        </p:txBody>
      </p:sp>
      <p:sp>
        <p:nvSpPr>
          <p:cNvPr id="30" name="Shape 28"/>
          <p:cNvSpPr/>
          <p:nvPr/>
        </p:nvSpPr>
        <p:spPr>
          <a:xfrm>
            <a:off x="3401568" y="3730752"/>
            <a:ext cx="2423160" cy="594360"/>
          </a:xfrm>
          <a:prstGeom prst="rect">
            <a:avLst/>
          </a:prstGeom>
          <a:solidFill>
            <a:srgbClr val="0F2030"/>
          </a:solidFill>
          <a:ln w="12700">
            <a:solidFill>
              <a:srgbClr val="0F2030"/>
            </a:solidFill>
            <a:prstDash val="solid"/>
          </a:ln>
        </p:spPr>
        <p:txBody>
          <a:bodyPr/>
          <a:lstStyle/>
          <a:p>
            <a:endParaRPr lang="en-GB"/>
          </a:p>
        </p:txBody>
      </p:sp>
      <p:sp>
        <p:nvSpPr>
          <p:cNvPr id="31" name="Text 29"/>
          <p:cNvSpPr/>
          <p:nvPr/>
        </p:nvSpPr>
        <p:spPr>
          <a:xfrm>
            <a:off x="3538728" y="3776472"/>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Underpins CPD and change management obligations</a:t>
            </a:r>
            <a:endParaRPr lang="en-US" sz="1050" dirty="0"/>
          </a:p>
        </p:txBody>
      </p:sp>
      <p:sp>
        <p:nvSpPr>
          <p:cNvPr id="32" name="Shape 30"/>
          <p:cNvSpPr/>
          <p:nvPr/>
        </p:nvSpPr>
        <p:spPr>
          <a:xfrm>
            <a:off x="6163056" y="658368"/>
            <a:ext cx="2788920" cy="4251960"/>
          </a:xfrm>
          <a:prstGeom prst="rect">
            <a:avLst/>
          </a:prstGeom>
          <a:solidFill>
            <a:srgbClr val="1B2D3F"/>
          </a:solidFill>
          <a:ln w="25400">
            <a:solidFill>
              <a:srgbClr val="FF6B35"/>
            </a:solidFill>
            <a:prstDash val="solid"/>
          </a:ln>
        </p:spPr>
        <p:txBody>
          <a:bodyPr/>
          <a:lstStyle/>
          <a:p>
            <a:endParaRPr lang="en-GB"/>
          </a:p>
        </p:txBody>
      </p:sp>
      <p:sp>
        <p:nvSpPr>
          <p:cNvPr id="33" name="Shape 31"/>
          <p:cNvSpPr/>
          <p:nvPr/>
        </p:nvSpPr>
        <p:spPr>
          <a:xfrm>
            <a:off x="6163056" y="658368"/>
            <a:ext cx="2788920" cy="502920"/>
          </a:xfrm>
          <a:prstGeom prst="rect">
            <a:avLst/>
          </a:prstGeom>
          <a:solidFill>
            <a:srgbClr val="FF6B35"/>
          </a:solidFill>
          <a:ln w="12700">
            <a:solidFill>
              <a:srgbClr val="FF6B35"/>
            </a:solidFill>
            <a:prstDash val="solid"/>
          </a:ln>
        </p:spPr>
        <p:txBody>
          <a:bodyPr/>
          <a:lstStyle/>
          <a:p>
            <a:endParaRPr lang="en-GB"/>
          </a:p>
        </p:txBody>
      </p:sp>
      <p:sp>
        <p:nvSpPr>
          <p:cNvPr id="34" name="Shape 32"/>
          <p:cNvSpPr/>
          <p:nvPr/>
        </p:nvSpPr>
        <p:spPr>
          <a:xfrm>
            <a:off x="7260336" y="416052"/>
            <a:ext cx="594360" cy="594360"/>
          </a:xfrm>
          <a:prstGeom prst="ellipse">
            <a:avLst/>
          </a:prstGeom>
          <a:solidFill>
            <a:srgbClr val="FF6B35"/>
          </a:solidFill>
          <a:ln w="12700">
            <a:solidFill>
              <a:srgbClr val="FF6B35"/>
            </a:solidFill>
            <a:prstDash val="solid"/>
          </a:ln>
        </p:spPr>
        <p:txBody>
          <a:bodyPr/>
          <a:lstStyle/>
          <a:p>
            <a:endParaRPr lang="en-GB"/>
          </a:p>
        </p:txBody>
      </p:sp>
      <p:sp>
        <p:nvSpPr>
          <p:cNvPr id="35" name="Text 33"/>
          <p:cNvSpPr/>
          <p:nvPr/>
        </p:nvSpPr>
        <p:spPr>
          <a:xfrm>
            <a:off x="7260336" y="457200"/>
            <a:ext cx="594360" cy="594360"/>
          </a:xfrm>
          <a:prstGeom prst="rect">
            <a:avLst/>
          </a:prstGeom>
          <a:noFill/>
          <a:ln/>
        </p:spPr>
        <p:txBody>
          <a:bodyPr wrap="square" lIns="0" tIns="0" rIns="0" bIns="0" rtlCol="0" anchor="ctr"/>
          <a:lstStyle/>
          <a:p>
            <a:pPr marL="0" indent="0" algn="ctr">
              <a:buNone/>
            </a:pPr>
            <a:r>
              <a:rPr lang="en-US" sz="2200" b="1" dirty="0">
                <a:solidFill>
                  <a:srgbClr val="0D1B2A"/>
                </a:solidFill>
                <a:latin typeface="Trebuchet MS" pitchFamily="34" charset="0"/>
                <a:ea typeface="Trebuchet MS" pitchFamily="34" charset="-122"/>
                <a:cs typeface="Trebuchet MS" pitchFamily="34" charset="-120"/>
              </a:rPr>
              <a:t>G</a:t>
            </a:r>
            <a:endParaRPr lang="en-US" sz="2200" dirty="0"/>
          </a:p>
        </p:txBody>
      </p:sp>
      <p:sp>
        <p:nvSpPr>
          <p:cNvPr id="36" name="Text 34"/>
          <p:cNvSpPr/>
          <p:nvPr/>
        </p:nvSpPr>
        <p:spPr>
          <a:xfrm>
            <a:off x="6300216" y="713232"/>
            <a:ext cx="2514600" cy="502920"/>
          </a:xfrm>
          <a:prstGeom prst="rect">
            <a:avLst/>
          </a:prstGeom>
          <a:noFill/>
          <a:ln/>
        </p:spPr>
        <p:txBody>
          <a:bodyPr wrap="square" lIns="0" tIns="0" rIns="0" bIns="0" rtlCol="0" anchor="ctr"/>
          <a:lstStyle/>
          <a:p>
            <a:pPr marL="0" indent="0" algn="l">
              <a:buNone/>
            </a:pPr>
            <a:r>
              <a:rPr lang="en-US" sz="1150" b="1" dirty="0">
                <a:solidFill>
                  <a:srgbClr val="0D1B2A"/>
                </a:solidFill>
                <a:latin typeface="Trebuchet MS" pitchFamily="34" charset="0"/>
                <a:ea typeface="Trebuchet MS" pitchFamily="34" charset="-122"/>
                <a:cs typeface="Trebuchet MS" pitchFamily="34" charset="-120"/>
              </a:rPr>
              <a:t>GDPR &amp; UK Data Protection Act 2018</a:t>
            </a:r>
            <a:endParaRPr lang="en-US" sz="1150" dirty="0"/>
          </a:p>
        </p:txBody>
      </p:sp>
      <p:sp>
        <p:nvSpPr>
          <p:cNvPr id="37" name="Text 35"/>
          <p:cNvSpPr/>
          <p:nvPr/>
        </p:nvSpPr>
        <p:spPr>
          <a:xfrm>
            <a:off x="6300216" y="1261872"/>
            <a:ext cx="2514600" cy="274320"/>
          </a:xfrm>
          <a:prstGeom prst="rect">
            <a:avLst/>
          </a:prstGeom>
          <a:noFill/>
          <a:ln/>
        </p:spPr>
        <p:txBody>
          <a:bodyPr wrap="square" lIns="0" tIns="0" rIns="0" bIns="0" rtlCol="0" anchor="t"/>
          <a:lstStyle/>
          <a:p>
            <a:pPr marL="0" indent="0" algn="l">
              <a:buNone/>
            </a:pPr>
            <a:r>
              <a:rPr lang="en-US" sz="1000" i="1" dirty="0">
                <a:solidFill>
                  <a:srgbClr val="FF6B35"/>
                </a:solidFill>
                <a:latin typeface="Trebuchet MS" pitchFamily="34" charset="0"/>
                <a:ea typeface="Trebuchet MS" pitchFamily="34" charset="-122"/>
                <a:cs typeface="Trebuchet MS" pitchFamily="34" charset="-120"/>
              </a:rPr>
              <a:t>ICO, 2018</a:t>
            </a:r>
            <a:endParaRPr lang="en-US" sz="1000" dirty="0"/>
          </a:p>
        </p:txBody>
      </p:sp>
      <p:sp>
        <p:nvSpPr>
          <p:cNvPr id="38" name="Shape 36"/>
          <p:cNvSpPr/>
          <p:nvPr/>
        </p:nvSpPr>
        <p:spPr>
          <a:xfrm>
            <a:off x="6345936" y="1618488"/>
            <a:ext cx="2423160" cy="594360"/>
          </a:xfrm>
          <a:prstGeom prst="rect">
            <a:avLst/>
          </a:prstGeom>
          <a:solidFill>
            <a:srgbClr val="0F2030"/>
          </a:solidFill>
          <a:ln w="12700">
            <a:solidFill>
              <a:srgbClr val="0F2030"/>
            </a:solidFill>
            <a:prstDash val="solid"/>
          </a:ln>
        </p:spPr>
        <p:txBody>
          <a:bodyPr/>
          <a:lstStyle/>
          <a:p>
            <a:endParaRPr lang="en-GB"/>
          </a:p>
        </p:txBody>
      </p:sp>
      <p:sp>
        <p:nvSpPr>
          <p:cNvPr id="39" name="Text 37"/>
          <p:cNvSpPr/>
          <p:nvPr/>
        </p:nvSpPr>
        <p:spPr>
          <a:xfrm>
            <a:off x="6483096" y="1664208"/>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All referral data handling must meet GDPR standards</a:t>
            </a:r>
            <a:endParaRPr lang="en-US" sz="1050" dirty="0"/>
          </a:p>
        </p:txBody>
      </p:sp>
      <p:sp>
        <p:nvSpPr>
          <p:cNvPr id="40" name="Shape 38"/>
          <p:cNvSpPr/>
          <p:nvPr/>
        </p:nvSpPr>
        <p:spPr>
          <a:xfrm>
            <a:off x="6345936" y="2322576"/>
            <a:ext cx="2423160" cy="594360"/>
          </a:xfrm>
          <a:prstGeom prst="rect">
            <a:avLst/>
          </a:prstGeom>
          <a:solidFill>
            <a:srgbClr val="0F2030"/>
          </a:solidFill>
          <a:ln w="12700">
            <a:solidFill>
              <a:srgbClr val="0F2030"/>
            </a:solidFill>
            <a:prstDash val="solid"/>
          </a:ln>
        </p:spPr>
        <p:txBody>
          <a:bodyPr/>
          <a:lstStyle/>
          <a:p>
            <a:endParaRPr lang="en-GB"/>
          </a:p>
        </p:txBody>
      </p:sp>
      <p:sp>
        <p:nvSpPr>
          <p:cNvPr id="41" name="Text 39"/>
          <p:cNvSpPr/>
          <p:nvPr/>
        </p:nvSpPr>
        <p:spPr>
          <a:xfrm>
            <a:off x="6483096" y="2368296"/>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Obligations on security, consent and governance</a:t>
            </a:r>
            <a:endParaRPr lang="en-US" sz="1050" dirty="0"/>
          </a:p>
        </p:txBody>
      </p:sp>
      <p:sp>
        <p:nvSpPr>
          <p:cNvPr id="42" name="Shape 40"/>
          <p:cNvSpPr/>
          <p:nvPr/>
        </p:nvSpPr>
        <p:spPr>
          <a:xfrm>
            <a:off x="6345936" y="3026664"/>
            <a:ext cx="2423160" cy="594360"/>
          </a:xfrm>
          <a:prstGeom prst="rect">
            <a:avLst/>
          </a:prstGeom>
          <a:solidFill>
            <a:srgbClr val="0F2030"/>
          </a:solidFill>
          <a:ln w="12700">
            <a:solidFill>
              <a:srgbClr val="0F2030"/>
            </a:solidFill>
            <a:prstDash val="solid"/>
          </a:ln>
        </p:spPr>
        <p:txBody>
          <a:bodyPr/>
          <a:lstStyle/>
          <a:p>
            <a:endParaRPr lang="en-GB"/>
          </a:p>
        </p:txBody>
      </p:sp>
      <p:sp>
        <p:nvSpPr>
          <p:cNvPr id="43" name="Text 41"/>
          <p:cNvSpPr/>
          <p:nvPr/>
        </p:nvSpPr>
        <p:spPr>
          <a:xfrm>
            <a:off x="6483096" y="3072384"/>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cybersecurity incidents highlight ongoing risk</a:t>
            </a:r>
            <a:endParaRPr lang="en-US" sz="1050" dirty="0"/>
          </a:p>
        </p:txBody>
      </p:sp>
      <p:sp>
        <p:nvSpPr>
          <p:cNvPr id="44" name="Shape 42"/>
          <p:cNvSpPr/>
          <p:nvPr/>
        </p:nvSpPr>
        <p:spPr>
          <a:xfrm>
            <a:off x="6345936" y="3730752"/>
            <a:ext cx="2423160" cy="594360"/>
          </a:xfrm>
          <a:prstGeom prst="rect">
            <a:avLst/>
          </a:prstGeom>
          <a:solidFill>
            <a:srgbClr val="0F2030"/>
          </a:solidFill>
          <a:ln w="12700">
            <a:solidFill>
              <a:srgbClr val="0F2030"/>
            </a:solidFill>
            <a:prstDash val="solid"/>
          </a:ln>
        </p:spPr>
        <p:txBody>
          <a:bodyPr/>
          <a:lstStyle/>
          <a:p>
            <a:endParaRPr lang="en-GB"/>
          </a:p>
        </p:txBody>
      </p:sp>
      <p:sp>
        <p:nvSpPr>
          <p:cNvPr id="45" name="Text 43"/>
          <p:cNvSpPr/>
          <p:nvPr/>
        </p:nvSpPr>
        <p:spPr>
          <a:xfrm>
            <a:off x="6483096" y="3776472"/>
            <a:ext cx="2194560" cy="502920"/>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Sensitive patient data requires strict compliance</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2EC4B6"/>
          </a:solidFill>
          <a:ln w="12700">
            <a:solidFill>
              <a:srgbClr val="2EC4B6"/>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ea typeface="Trebuchet MS" pitchFamily="34" charset="-122"/>
                <a:cs typeface="Trebuchet MS" pitchFamily="34" charset="-120"/>
              </a:rPr>
              <a:t>Service Delivery: Benefits</a:t>
            </a:r>
            <a:endParaRPr lang="en-US" sz="2000" dirty="0"/>
          </a:p>
        </p:txBody>
      </p:sp>
      <p:sp>
        <p:nvSpPr>
          <p:cNvPr id="4" name="Text 2"/>
          <p:cNvSpPr/>
          <p:nvPr/>
        </p:nvSpPr>
        <p:spPr>
          <a:xfrm>
            <a:off x="6858000" y="109728"/>
            <a:ext cx="2011680" cy="347472"/>
          </a:xfrm>
          <a:prstGeom prst="rect">
            <a:avLst/>
          </a:prstGeom>
          <a:noFill/>
          <a:ln/>
        </p:spPr>
        <p:txBody>
          <a:bodyPr wrap="square" lIns="0" tIns="0" rIns="0" bIns="0" rtlCol="0" anchor="t"/>
          <a:lstStyle/>
          <a:p>
            <a:pPr marL="0" indent="0" algn="r">
              <a:buNone/>
            </a:pPr>
            <a:r>
              <a:rPr lang="en-US" sz="1300" b="1" dirty="0">
                <a:solidFill>
                  <a:srgbClr val="0D1B2A"/>
                </a:solidFill>
                <a:latin typeface="Trebuchet MS" pitchFamily="34" charset="0"/>
                <a:ea typeface="Trebuchet MS" pitchFamily="34" charset="-122"/>
                <a:cs typeface="Trebuchet MS" pitchFamily="34" charset="-120"/>
              </a:rPr>
              <a:t>BENEFITS</a:t>
            </a:r>
            <a:endParaRPr lang="en-US" sz="1300" dirty="0"/>
          </a:p>
        </p:txBody>
      </p:sp>
      <p:sp>
        <p:nvSpPr>
          <p:cNvPr id="5" name="Shape 3"/>
          <p:cNvSpPr/>
          <p:nvPr/>
        </p:nvSpPr>
        <p:spPr>
          <a:xfrm>
            <a:off x="274320" y="713232"/>
            <a:ext cx="4206240" cy="1993392"/>
          </a:xfrm>
          <a:prstGeom prst="rect">
            <a:avLst/>
          </a:prstGeom>
          <a:solidFill>
            <a:srgbClr val="1B2D3F"/>
          </a:solidFill>
          <a:ln w="19050">
            <a:solidFill>
              <a:srgbClr val="2EC4B6"/>
            </a:solidFill>
            <a:prstDash val="solid"/>
          </a:ln>
        </p:spPr>
        <p:txBody>
          <a:bodyPr/>
          <a:lstStyle/>
          <a:p>
            <a:endParaRPr lang="en-GB"/>
          </a:p>
        </p:txBody>
      </p:sp>
      <p:sp>
        <p:nvSpPr>
          <p:cNvPr id="6" name="Shape 4"/>
          <p:cNvSpPr/>
          <p:nvPr/>
        </p:nvSpPr>
        <p:spPr>
          <a:xfrm>
            <a:off x="274320" y="713232"/>
            <a:ext cx="4206240" cy="475488"/>
          </a:xfrm>
          <a:prstGeom prst="rect">
            <a:avLst/>
          </a:prstGeom>
          <a:solidFill>
            <a:srgbClr val="1A3A2A"/>
          </a:solidFill>
          <a:ln w="12700">
            <a:solidFill>
              <a:srgbClr val="1A3A2A"/>
            </a:solidFill>
            <a:prstDash val="solid"/>
          </a:ln>
        </p:spPr>
        <p:txBody>
          <a:bodyPr/>
          <a:lstStyle/>
          <a:p>
            <a:endParaRPr lang="en-GB"/>
          </a:p>
        </p:txBody>
      </p:sp>
      <p:sp>
        <p:nvSpPr>
          <p:cNvPr id="7" name="Text 5"/>
          <p:cNvSpPr/>
          <p:nvPr/>
        </p:nvSpPr>
        <p:spPr>
          <a:xfrm>
            <a:off x="457200" y="80467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ea typeface="Trebuchet MS" pitchFamily="34" charset="-122"/>
                <a:cs typeface="Trebuchet MS" pitchFamily="34" charset="-120"/>
              </a:rPr>
              <a:t>⚡  Faster RTT Pathways</a:t>
            </a:r>
            <a:endParaRPr lang="en-US" sz="1300" dirty="0"/>
          </a:p>
        </p:txBody>
      </p:sp>
      <p:sp>
        <p:nvSpPr>
          <p:cNvPr id="8" name="Text 6"/>
          <p:cNvSpPr/>
          <p:nvPr/>
        </p:nvSpPr>
        <p:spPr>
          <a:xfrm>
            <a:off x="457200" y="130759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RAS helps ICBs to electronically triage, redirect and </a:t>
            </a:r>
            <a:r>
              <a:rPr lang="en-US" sz="1100" dirty="0" err="1">
                <a:solidFill>
                  <a:srgbClr val="E2E8F0"/>
                </a:solidFill>
                <a:latin typeface="Trebuchet MS" pitchFamily="34" charset="0"/>
                <a:ea typeface="Trebuchet MS" pitchFamily="34" charset="-122"/>
                <a:cs typeface="Trebuchet MS" pitchFamily="34" charset="-120"/>
              </a:rPr>
              <a:t>prioritise</a:t>
            </a:r>
            <a:r>
              <a:rPr lang="en-US" sz="1100" dirty="0">
                <a:solidFill>
                  <a:srgbClr val="E2E8F0"/>
                </a:solidFill>
                <a:latin typeface="Trebuchet MS" pitchFamily="34" charset="0"/>
                <a:ea typeface="Trebuchet MS" pitchFamily="34" charset="-122"/>
                <a:cs typeface="Trebuchet MS" pitchFamily="34" charset="-120"/>
              </a:rPr>
              <a:t> referrals to help reduce avoidable appointments and support elective backlog recovery (NHS England, 2022; 2023).</a:t>
            </a:r>
            <a:endParaRPr lang="en-US" sz="1100" dirty="0"/>
          </a:p>
        </p:txBody>
      </p:sp>
      <p:sp>
        <p:nvSpPr>
          <p:cNvPr id="9" name="Shape 7"/>
          <p:cNvSpPr/>
          <p:nvPr/>
        </p:nvSpPr>
        <p:spPr>
          <a:xfrm>
            <a:off x="4727448" y="713232"/>
            <a:ext cx="4206240" cy="1993392"/>
          </a:xfrm>
          <a:prstGeom prst="rect">
            <a:avLst/>
          </a:prstGeom>
          <a:solidFill>
            <a:srgbClr val="1B2D3F"/>
          </a:solidFill>
          <a:ln w="19050">
            <a:solidFill>
              <a:srgbClr val="2EC4B6"/>
            </a:solidFill>
            <a:prstDash val="solid"/>
          </a:ln>
        </p:spPr>
        <p:txBody>
          <a:bodyPr/>
          <a:lstStyle/>
          <a:p>
            <a:endParaRPr lang="en-GB"/>
          </a:p>
        </p:txBody>
      </p:sp>
      <p:sp>
        <p:nvSpPr>
          <p:cNvPr id="10" name="Shape 8"/>
          <p:cNvSpPr/>
          <p:nvPr/>
        </p:nvSpPr>
        <p:spPr>
          <a:xfrm>
            <a:off x="4727448" y="713232"/>
            <a:ext cx="4206240" cy="475488"/>
          </a:xfrm>
          <a:prstGeom prst="rect">
            <a:avLst/>
          </a:prstGeom>
          <a:solidFill>
            <a:srgbClr val="1A3A2A"/>
          </a:solidFill>
          <a:ln w="12700">
            <a:solidFill>
              <a:srgbClr val="1A3A2A"/>
            </a:solidFill>
            <a:prstDash val="solid"/>
          </a:ln>
        </p:spPr>
        <p:txBody>
          <a:bodyPr/>
          <a:lstStyle/>
          <a:p>
            <a:endParaRPr lang="en-GB"/>
          </a:p>
        </p:txBody>
      </p:sp>
      <p:sp>
        <p:nvSpPr>
          <p:cNvPr id="11" name="Text 9"/>
          <p:cNvSpPr/>
          <p:nvPr/>
        </p:nvSpPr>
        <p:spPr>
          <a:xfrm>
            <a:off x="4910328" y="80467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ea typeface="Trebuchet MS" pitchFamily="34" charset="-122"/>
                <a:cs typeface="Trebuchet MS" pitchFamily="34" charset="-120"/>
              </a:rPr>
              <a:t>💬  Advice &amp; Guidance (A&amp;G)</a:t>
            </a:r>
            <a:endParaRPr lang="en-US" sz="1300" dirty="0"/>
          </a:p>
        </p:txBody>
      </p:sp>
      <p:sp>
        <p:nvSpPr>
          <p:cNvPr id="12" name="Text 10"/>
          <p:cNvSpPr/>
          <p:nvPr/>
        </p:nvSpPr>
        <p:spPr>
          <a:xfrm>
            <a:off x="4910328" y="130759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~1 in 3 A&amp;G consultations were solved without making an appointment at a hospital and commissioned to expand 2020 – 23 through NHS England commissioning incentives (NHS England, 2023).</a:t>
            </a:r>
            <a:endParaRPr lang="en-US" sz="1100" dirty="0"/>
          </a:p>
        </p:txBody>
      </p:sp>
      <p:sp>
        <p:nvSpPr>
          <p:cNvPr id="13" name="Shape 11"/>
          <p:cNvSpPr/>
          <p:nvPr/>
        </p:nvSpPr>
        <p:spPr>
          <a:xfrm>
            <a:off x="274320" y="2862072"/>
            <a:ext cx="4206240" cy="1993392"/>
          </a:xfrm>
          <a:prstGeom prst="rect">
            <a:avLst/>
          </a:prstGeom>
          <a:solidFill>
            <a:srgbClr val="1B2D3F"/>
          </a:solidFill>
          <a:ln w="19050">
            <a:solidFill>
              <a:srgbClr val="2EC4B6"/>
            </a:solidFill>
            <a:prstDash val="solid"/>
          </a:ln>
        </p:spPr>
        <p:txBody>
          <a:bodyPr/>
          <a:lstStyle/>
          <a:p>
            <a:endParaRPr lang="en-GB"/>
          </a:p>
        </p:txBody>
      </p:sp>
      <p:sp>
        <p:nvSpPr>
          <p:cNvPr id="14" name="Shape 12"/>
          <p:cNvSpPr/>
          <p:nvPr/>
        </p:nvSpPr>
        <p:spPr>
          <a:xfrm>
            <a:off x="274320" y="2862072"/>
            <a:ext cx="4206240" cy="475488"/>
          </a:xfrm>
          <a:prstGeom prst="rect">
            <a:avLst/>
          </a:prstGeom>
          <a:solidFill>
            <a:srgbClr val="1A3A2A"/>
          </a:solidFill>
          <a:ln w="12700">
            <a:solidFill>
              <a:srgbClr val="1A3A2A"/>
            </a:solidFill>
            <a:prstDash val="solid"/>
          </a:ln>
        </p:spPr>
        <p:txBody>
          <a:bodyPr/>
          <a:lstStyle/>
          <a:p>
            <a:endParaRPr lang="en-GB"/>
          </a:p>
        </p:txBody>
      </p:sp>
      <p:sp>
        <p:nvSpPr>
          <p:cNvPr id="15" name="Text 13"/>
          <p:cNvSpPr/>
          <p:nvPr/>
        </p:nvSpPr>
        <p:spPr>
          <a:xfrm>
            <a:off x="457200" y="295351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ea typeface="Trebuchet MS" pitchFamily="34" charset="-122"/>
                <a:cs typeface="Trebuchet MS" pitchFamily="34" charset="-120"/>
              </a:rPr>
              <a:t>🔗  Improved Care Coordination</a:t>
            </a:r>
            <a:endParaRPr lang="en-US" sz="1300" dirty="0"/>
          </a:p>
        </p:txBody>
      </p:sp>
      <p:sp>
        <p:nvSpPr>
          <p:cNvPr id="16" name="Text 14"/>
          <p:cNvSpPr/>
          <p:nvPr/>
        </p:nvSpPr>
        <p:spPr>
          <a:xfrm>
            <a:off x="457200" y="345643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A structured worklist and electronic attachments </a:t>
            </a:r>
            <a:r>
              <a:rPr lang="en-US" sz="1100" dirty="0" err="1">
                <a:solidFill>
                  <a:srgbClr val="E2E8F0"/>
                </a:solidFill>
                <a:latin typeface="Trebuchet MS" pitchFamily="34" charset="0"/>
                <a:ea typeface="Trebuchet MS" pitchFamily="34" charset="-122"/>
                <a:cs typeface="Trebuchet MS" pitchFamily="34" charset="-120"/>
              </a:rPr>
              <a:t>minimise</a:t>
            </a:r>
            <a:r>
              <a:rPr lang="en-US" sz="1100" dirty="0">
                <a:solidFill>
                  <a:srgbClr val="E2E8F0"/>
                </a:solidFill>
                <a:latin typeface="Trebuchet MS" pitchFamily="34" charset="0"/>
                <a:ea typeface="Trebuchet MS" pitchFamily="34" charset="-122"/>
                <a:cs typeface="Trebuchet MS" pitchFamily="34" charset="-120"/>
              </a:rPr>
              <a:t> duplication, enhance primary-secondary communication and facilitate continuity of care (NHS Digital, 2023).</a:t>
            </a:r>
            <a:endParaRPr lang="en-US" sz="1100" dirty="0"/>
          </a:p>
        </p:txBody>
      </p:sp>
      <p:sp>
        <p:nvSpPr>
          <p:cNvPr id="17" name="Shape 15"/>
          <p:cNvSpPr/>
          <p:nvPr/>
        </p:nvSpPr>
        <p:spPr>
          <a:xfrm>
            <a:off x="4727448" y="2862072"/>
            <a:ext cx="4206240" cy="1993392"/>
          </a:xfrm>
          <a:prstGeom prst="rect">
            <a:avLst/>
          </a:prstGeom>
          <a:solidFill>
            <a:srgbClr val="1B2D3F"/>
          </a:solidFill>
          <a:ln w="19050">
            <a:solidFill>
              <a:srgbClr val="2EC4B6"/>
            </a:solidFill>
            <a:prstDash val="solid"/>
          </a:ln>
        </p:spPr>
        <p:txBody>
          <a:bodyPr/>
          <a:lstStyle/>
          <a:p>
            <a:endParaRPr lang="en-GB"/>
          </a:p>
        </p:txBody>
      </p:sp>
      <p:sp>
        <p:nvSpPr>
          <p:cNvPr id="18" name="Shape 16"/>
          <p:cNvSpPr/>
          <p:nvPr/>
        </p:nvSpPr>
        <p:spPr>
          <a:xfrm>
            <a:off x="4727448" y="2862072"/>
            <a:ext cx="4206240" cy="475488"/>
          </a:xfrm>
          <a:prstGeom prst="rect">
            <a:avLst/>
          </a:prstGeom>
          <a:solidFill>
            <a:srgbClr val="1A3A2A"/>
          </a:solidFill>
          <a:ln w="12700">
            <a:solidFill>
              <a:srgbClr val="1A3A2A"/>
            </a:solidFill>
            <a:prstDash val="solid"/>
          </a:ln>
        </p:spPr>
        <p:txBody>
          <a:bodyPr/>
          <a:lstStyle/>
          <a:p>
            <a:endParaRPr lang="en-GB"/>
          </a:p>
        </p:txBody>
      </p:sp>
      <p:sp>
        <p:nvSpPr>
          <p:cNvPr id="19" name="Text 17"/>
          <p:cNvSpPr/>
          <p:nvPr/>
        </p:nvSpPr>
        <p:spPr>
          <a:xfrm>
            <a:off x="4910328" y="295351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ea typeface="Trebuchet MS" pitchFamily="34" charset="-122"/>
                <a:cs typeface="Trebuchet MS" pitchFamily="34" charset="-120"/>
              </a:rPr>
              <a:t>📋  Elective Recovery Support</a:t>
            </a:r>
            <a:endParaRPr lang="en-US" sz="1300" dirty="0"/>
          </a:p>
        </p:txBody>
      </p:sp>
      <p:sp>
        <p:nvSpPr>
          <p:cNvPr id="20" name="Text 18"/>
          <p:cNvSpPr/>
          <p:nvPr/>
        </p:nvSpPr>
        <p:spPr>
          <a:xfrm>
            <a:off x="4910328" y="345643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To support the surge in elective demand as a consequence of COVID-19, a digitally streamlined referral flow was directly aligned to the NHS Elective Recovery Plan (2022, NHS England).</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E63946"/>
          </a:solidFill>
          <a:ln w="12700">
            <a:solidFill>
              <a:srgbClr val="E63946"/>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FFFFFF"/>
                </a:solidFill>
                <a:latin typeface="Trebuchet MS" pitchFamily="34" charset="0"/>
                <a:ea typeface="Trebuchet MS" pitchFamily="34" charset="-122"/>
                <a:cs typeface="Trebuchet MS" pitchFamily="34" charset="-120"/>
              </a:rPr>
              <a:t>Service Delivery: Challenges</a:t>
            </a:r>
            <a:endParaRPr lang="en-US" sz="2000" dirty="0"/>
          </a:p>
        </p:txBody>
      </p:sp>
      <p:sp>
        <p:nvSpPr>
          <p:cNvPr id="4" name="Text 2"/>
          <p:cNvSpPr/>
          <p:nvPr/>
        </p:nvSpPr>
        <p:spPr>
          <a:xfrm>
            <a:off x="6217920" y="109728"/>
            <a:ext cx="2651760" cy="347472"/>
          </a:xfrm>
          <a:prstGeom prst="rect">
            <a:avLst/>
          </a:prstGeom>
          <a:noFill/>
          <a:ln/>
        </p:spPr>
        <p:txBody>
          <a:bodyPr wrap="square" lIns="0" tIns="0" rIns="0" bIns="0" rtlCol="0" anchor="t"/>
          <a:lstStyle/>
          <a:p>
            <a:pPr marL="0" indent="0" algn="r">
              <a:buNone/>
            </a:pPr>
            <a:r>
              <a:rPr lang="en-US" sz="1300" b="1" dirty="0">
                <a:solidFill>
                  <a:srgbClr val="FFFFFF"/>
                </a:solidFill>
                <a:latin typeface="Trebuchet MS" pitchFamily="34" charset="0"/>
                <a:ea typeface="Trebuchet MS" pitchFamily="34" charset="-122"/>
                <a:cs typeface="Trebuchet MS" pitchFamily="34" charset="-120"/>
              </a:rPr>
              <a:t>CHALLENGES</a:t>
            </a:r>
            <a:endParaRPr lang="en-US" sz="1300" dirty="0"/>
          </a:p>
        </p:txBody>
      </p:sp>
      <p:sp>
        <p:nvSpPr>
          <p:cNvPr id="5" name="Shape 3"/>
          <p:cNvSpPr/>
          <p:nvPr/>
        </p:nvSpPr>
        <p:spPr>
          <a:xfrm>
            <a:off x="274320" y="713232"/>
            <a:ext cx="4206240" cy="1993392"/>
          </a:xfrm>
          <a:prstGeom prst="rect">
            <a:avLst/>
          </a:prstGeom>
          <a:solidFill>
            <a:srgbClr val="1B2D3F"/>
          </a:solidFill>
          <a:ln w="19050">
            <a:solidFill>
              <a:srgbClr val="E63946"/>
            </a:solidFill>
            <a:prstDash val="solid"/>
          </a:ln>
        </p:spPr>
        <p:txBody>
          <a:bodyPr/>
          <a:lstStyle/>
          <a:p>
            <a:endParaRPr lang="en-GB"/>
          </a:p>
        </p:txBody>
      </p:sp>
      <p:sp>
        <p:nvSpPr>
          <p:cNvPr id="6" name="Shape 4"/>
          <p:cNvSpPr/>
          <p:nvPr/>
        </p:nvSpPr>
        <p:spPr>
          <a:xfrm>
            <a:off x="274320" y="713232"/>
            <a:ext cx="594360" cy="1993392"/>
          </a:xfrm>
          <a:prstGeom prst="rect">
            <a:avLst/>
          </a:prstGeom>
          <a:solidFill>
            <a:srgbClr val="E63946"/>
          </a:solidFill>
          <a:ln w="12700">
            <a:solidFill>
              <a:srgbClr val="E63946"/>
            </a:solidFill>
            <a:prstDash val="solid"/>
          </a:ln>
        </p:spPr>
        <p:txBody>
          <a:bodyPr/>
          <a:lstStyle/>
          <a:p>
            <a:endParaRPr lang="en-GB"/>
          </a:p>
        </p:txBody>
      </p:sp>
      <p:sp>
        <p:nvSpPr>
          <p:cNvPr id="7" name="Text 5"/>
          <p:cNvSpPr/>
          <p:nvPr/>
        </p:nvSpPr>
        <p:spPr>
          <a:xfrm>
            <a:off x="274320" y="1399032"/>
            <a:ext cx="59436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Trebuchet MS" pitchFamily="34" charset="0"/>
                <a:ea typeface="Trebuchet MS" pitchFamily="34" charset="-122"/>
                <a:cs typeface="Trebuchet MS" pitchFamily="34" charset="-120"/>
              </a:rPr>
              <a:t>01</a:t>
            </a:r>
            <a:endParaRPr lang="en-US" sz="1600" dirty="0"/>
          </a:p>
        </p:txBody>
      </p:sp>
      <p:sp>
        <p:nvSpPr>
          <p:cNvPr id="8" name="Text 6"/>
          <p:cNvSpPr/>
          <p:nvPr/>
        </p:nvSpPr>
        <p:spPr>
          <a:xfrm>
            <a:off x="987552" y="804672"/>
            <a:ext cx="3337560" cy="365760"/>
          </a:xfrm>
          <a:prstGeom prst="rect">
            <a:avLst/>
          </a:prstGeom>
          <a:noFill/>
          <a:ln/>
        </p:spPr>
        <p:txBody>
          <a:bodyPr wrap="square" lIns="0" tIns="0" rIns="0" bIns="0" rtlCol="0" anchor="t"/>
          <a:lstStyle/>
          <a:p>
            <a:pPr marL="0" indent="0" algn="l">
              <a:buNone/>
            </a:pPr>
            <a:r>
              <a:rPr lang="en-US" sz="1300" b="1" dirty="0">
                <a:solidFill>
                  <a:srgbClr val="E63946"/>
                </a:solidFill>
                <a:latin typeface="Trebuchet MS" pitchFamily="34" charset="0"/>
                <a:ea typeface="Trebuchet MS" pitchFamily="34" charset="-122"/>
                <a:cs typeface="Trebuchet MS" pitchFamily="34" charset="-120"/>
              </a:rPr>
              <a:t>Interoperability Failures</a:t>
            </a:r>
            <a:endParaRPr lang="en-US" sz="1300" dirty="0"/>
          </a:p>
        </p:txBody>
      </p:sp>
      <p:sp>
        <p:nvSpPr>
          <p:cNvPr id="9" name="Text 7"/>
          <p:cNvSpPr/>
          <p:nvPr/>
        </p:nvSpPr>
        <p:spPr>
          <a:xfrm>
            <a:off x="987552" y="1243584"/>
            <a:ext cx="3337560" cy="1353312"/>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There are disruptions in workflow and delays to urgent cancer/cardiac pathways because of integration problems with EMIS Web and </a:t>
            </a:r>
            <a:r>
              <a:rPr lang="en-US" sz="1100" dirty="0" err="1">
                <a:solidFill>
                  <a:srgbClr val="E2E8F0"/>
                </a:solidFill>
                <a:latin typeface="Trebuchet MS" pitchFamily="34" charset="0"/>
                <a:ea typeface="Trebuchet MS" pitchFamily="34" charset="-122"/>
                <a:cs typeface="Trebuchet MS" pitchFamily="34" charset="-120"/>
              </a:rPr>
              <a:t>SystmOne</a:t>
            </a:r>
            <a:r>
              <a:rPr lang="en-US" sz="1100" dirty="0">
                <a:solidFill>
                  <a:srgbClr val="E2E8F0"/>
                </a:solidFill>
                <a:latin typeface="Trebuchet MS" pitchFamily="34" charset="0"/>
                <a:ea typeface="Trebuchet MS" pitchFamily="34" charset="-122"/>
                <a:cs typeface="Trebuchet MS" pitchFamily="34" charset="-120"/>
              </a:rPr>
              <a:t>, which pose serious patient safety risks (NHS Digital, 2023).</a:t>
            </a:r>
            <a:endParaRPr lang="en-US" sz="1100" dirty="0"/>
          </a:p>
        </p:txBody>
      </p:sp>
      <p:sp>
        <p:nvSpPr>
          <p:cNvPr id="10" name="Shape 8"/>
          <p:cNvSpPr/>
          <p:nvPr/>
        </p:nvSpPr>
        <p:spPr>
          <a:xfrm>
            <a:off x="4727448" y="713232"/>
            <a:ext cx="4206240" cy="1993392"/>
          </a:xfrm>
          <a:prstGeom prst="rect">
            <a:avLst/>
          </a:prstGeom>
          <a:solidFill>
            <a:srgbClr val="1B2D3F"/>
          </a:solidFill>
          <a:ln w="19050">
            <a:solidFill>
              <a:srgbClr val="E63946"/>
            </a:solidFill>
            <a:prstDash val="solid"/>
          </a:ln>
        </p:spPr>
        <p:txBody>
          <a:bodyPr/>
          <a:lstStyle/>
          <a:p>
            <a:endParaRPr lang="en-GB"/>
          </a:p>
        </p:txBody>
      </p:sp>
      <p:sp>
        <p:nvSpPr>
          <p:cNvPr id="11" name="Shape 9"/>
          <p:cNvSpPr/>
          <p:nvPr/>
        </p:nvSpPr>
        <p:spPr>
          <a:xfrm>
            <a:off x="4727448" y="713232"/>
            <a:ext cx="594360" cy="1993392"/>
          </a:xfrm>
          <a:prstGeom prst="rect">
            <a:avLst/>
          </a:prstGeom>
          <a:solidFill>
            <a:srgbClr val="E63946"/>
          </a:solidFill>
          <a:ln w="12700">
            <a:solidFill>
              <a:srgbClr val="E63946"/>
            </a:solidFill>
            <a:prstDash val="solid"/>
          </a:ln>
        </p:spPr>
        <p:txBody>
          <a:bodyPr/>
          <a:lstStyle/>
          <a:p>
            <a:endParaRPr lang="en-GB"/>
          </a:p>
        </p:txBody>
      </p:sp>
      <p:sp>
        <p:nvSpPr>
          <p:cNvPr id="12" name="Text 10"/>
          <p:cNvSpPr/>
          <p:nvPr/>
        </p:nvSpPr>
        <p:spPr>
          <a:xfrm>
            <a:off x="4727448" y="1399032"/>
            <a:ext cx="59436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Trebuchet MS" pitchFamily="34" charset="0"/>
                <a:ea typeface="Trebuchet MS" pitchFamily="34" charset="-122"/>
                <a:cs typeface="Trebuchet MS" pitchFamily="34" charset="-120"/>
              </a:rPr>
              <a:t>02</a:t>
            </a:r>
            <a:endParaRPr lang="en-US" sz="1600" dirty="0"/>
          </a:p>
        </p:txBody>
      </p:sp>
      <p:sp>
        <p:nvSpPr>
          <p:cNvPr id="13" name="Text 11"/>
          <p:cNvSpPr/>
          <p:nvPr/>
        </p:nvSpPr>
        <p:spPr>
          <a:xfrm>
            <a:off x="5440680" y="804672"/>
            <a:ext cx="3337560" cy="365760"/>
          </a:xfrm>
          <a:prstGeom prst="rect">
            <a:avLst/>
          </a:prstGeom>
          <a:noFill/>
          <a:ln/>
        </p:spPr>
        <p:txBody>
          <a:bodyPr wrap="square" lIns="0" tIns="0" rIns="0" bIns="0" rtlCol="0" anchor="t"/>
          <a:lstStyle/>
          <a:p>
            <a:pPr marL="0" indent="0" algn="l">
              <a:buNone/>
            </a:pPr>
            <a:r>
              <a:rPr lang="en-US" sz="1300" b="1" dirty="0">
                <a:solidFill>
                  <a:srgbClr val="E63946"/>
                </a:solidFill>
                <a:latin typeface="Trebuchet MS" pitchFamily="34" charset="0"/>
                <a:ea typeface="Trebuchet MS" pitchFamily="34" charset="-122"/>
                <a:cs typeface="Trebuchet MS" pitchFamily="34" charset="-120"/>
              </a:rPr>
              <a:t>Digital Equity Gaps</a:t>
            </a:r>
            <a:endParaRPr lang="en-US" sz="1300" dirty="0"/>
          </a:p>
        </p:txBody>
      </p:sp>
      <p:sp>
        <p:nvSpPr>
          <p:cNvPr id="14" name="Text 12"/>
          <p:cNvSpPr/>
          <p:nvPr/>
        </p:nvSpPr>
        <p:spPr>
          <a:xfrm>
            <a:off x="5440680" y="1243584"/>
            <a:ext cx="3337560" cy="1353312"/>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Patient-facing booking assumes computer literacy. NHS England (2022) has identified barriers to older and deprived patients that are inconsistent with Core20PLUS5 health inequality priorities.</a:t>
            </a:r>
            <a:endParaRPr lang="en-US" sz="1100" dirty="0"/>
          </a:p>
        </p:txBody>
      </p:sp>
      <p:sp>
        <p:nvSpPr>
          <p:cNvPr id="15" name="Shape 13"/>
          <p:cNvSpPr/>
          <p:nvPr/>
        </p:nvSpPr>
        <p:spPr>
          <a:xfrm>
            <a:off x="274320" y="2862072"/>
            <a:ext cx="4206240" cy="1993392"/>
          </a:xfrm>
          <a:prstGeom prst="rect">
            <a:avLst/>
          </a:prstGeom>
          <a:solidFill>
            <a:srgbClr val="1B2D3F"/>
          </a:solidFill>
          <a:ln w="19050">
            <a:solidFill>
              <a:srgbClr val="E63946"/>
            </a:solidFill>
            <a:prstDash val="solid"/>
          </a:ln>
        </p:spPr>
        <p:txBody>
          <a:bodyPr/>
          <a:lstStyle/>
          <a:p>
            <a:endParaRPr lang="en-GB"/>
          </a:p>
        </p:txBody>
      </p:sp>
      <p:sp>
        <p:nvSpPr>
          <p:cNvPr id="16" name="Shape 14"/>
          <p:cNvSpPr/>
          <p:nvPr/>
        </p:nvSpPr>
        <p:spPr>
          <a:xfrm>
            <a:off x="274320" y="2862072"/>
            <a:ext cx="594360" cy="1993392"/>
          </a:xfrm>
          <a:prstGeom prst="rect">
            <a:avLst/>
          </a:prstGeom>
          <a:solidFill>
            <a:srgbClr val="E63946"/>
          </a:solidFill>
          <a:ln w="12700">
            <a:solidFill>
              <a:srgbClr val="E63946"/>
            </a:solidFill>
            <a:prstDash val="solid"/>
          </a:ln>
        </p:spPr>
        <p:txBody>
          <a:bodyPr/>
          <a:lstStyle/>
          <a:p>
            <a:endParaRPr lang="en-GB"/>
          </a:p>
        </p:txBody>
      </p:sp>
      <p:sp>
        <p:nvSpPr>
          <p:cNvPr id="17" name="Text 15"/>
          <p:cNvSpPr/>
          <p:nvPr/>
        </p:nvSpPr>
        <p:spPr>
          <a:xfrm>
            <a:off x="274320" y="3547872"/>
            <a:ext cx="59436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Trebuchet MS" pitchFamily="34" charset="0"/>
                <a:ea typeface="Trebuchet MS" pitchFamily="34" charset="-122"/>
                <a:cs typeface="Trebuchet MS" pitchFamily="34" charset="-120"/>
              </a:rPr>
              <a:t>03</a:t>
            </a:r>
            <a:endParaRPr lang="en-US" sz="1600" dirty="0"/>
          </a:p>
        </p:txBody>
      </p:sp>
      <p:sp>
        <p:nvSpPr>
          <p:cNvPr id="18" name="Text 16"/>
          <p:cNvSpPr/>
          <p:nvPr/>
        </p:nvSpPr>
        <p:spPr>
          <a:xfrm>
            <a:off x="987552" y="2953512"/>
            <a:ext cx="3337560" cy="365760"/>
          </a:xfrm>
          <a:prstGeom prst="rect">
            <a:avLst/>
          </a:prstGeom>
          <a:noFill/>
          <a:ln/>
        </p:spPr>
        <p:txBody>
          <a:bodyPr wrap="square" lIns="0" tIns="0" rIns="0" bIns="0" rtlCol="0" anchor="t"/>
          <a:lstStyle/>
          <a:p>
            <a:pPr marL="0" indent="0" algn="l">
              <a:buNone/>
            </a:pPr>
            <a:r>
              <a:rPr lang="en-US" sz="1300" b="1" dirty="0">
                <a:solidFill>
                  <a:srgbClr val="E63946"/>
                </a:solidFill>
                <a:latin typeface="Trebuchet MS" pitchFamily="34" charset="0"/>
                <a:ea typeface="Trebuchet MS" pitchFamily="34" charset="-122"/>
                <a:cs typeface="Trebuchet MS" pitchFamily="34" charset="-120"/>
              </a:rPr>
              <a:t>Data Security &amp; GDPR Risk</a:t>
            </a:r>
            <a:endParaRPr lang="en-US" sz="1300" dirty="0"/>
          </a:p>
        </p:txBody>
      </p:sp>
      <p:sp>
        <p:nvSpPr>
          <p:cNvPr id="19" name="Text 17"/>
          <p:cNvSpPr/>
          <p:nvPr/>
        </p:nvSpPr>
        <p:spPr>
          <a:xfrm>
            <a:off x="987552" y="3392424"/>
            <a:ext cx="3337560" cy="1353312"/>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e-RS processes confidential clinical information. The 2022 NHS ransomware attack showed how fragile the interconnected digital infrastructure of the NHS is (ICO, 2018).</a:t>
            </a:r>
            <a:endParaRPr lang="en-US" sz="1100" dirty="0"/>
          </a:p>
        </p:txBody>
      </p:sp>
      <p:sp>
        <p:nvSpPr>
          <p:cNvPr id="20" name="Shape 18"/>
          <p:cNvSpPr/>
          <p:nvPr/>
        </p:nvSpPr>
        <p:spPr>
          <a:xfrm>
            <a:off x="4727448" y="2862072"/>
            <a:ext cx="4206240" cy="1993392"/>
          </a:xfrm>
          <a:prstGeom prst="rect">
            <a:avLst/>
          </a:prstGeom>
          <a:solidFill>
            <a:srgbClr val="1B2D3F"/>
          </a:solidFill>
          <a:ln w="19050">
            <a:solidFill>
              <a:srgbClr val="E63946"/>
            </a:solidFill>
            <a:prstDash val="solid"/>
          </a:ln>
        </p:spPr>
        <p:txBody>
          <a:bodyPr/>
          <a:lstStyle/>
          <a:p>
            <a:endParaRPr lang="en-GB"/>
          </a:p>
        </p:txBody>
      </p:sp>
      <p:sp>
        <p:nvSpPr>
          <p:cNvPr id="21" name="Shape 19"/>
          <p:cNvSpPr/>
          <p:nvPr/>
        </p:nvSpPr>
        <p:spPr>
          <a:xfrm>
            <a:off x="4727448" y="2862072"/>
            <a:ext cx="594360" cy="1993392"/>
          </a:xfrm>
          <a:prstGeom prst="rect">
            <a:avLst/>
          </a:prstGeom>
          <a:solidFill>
            <a:srgbClr val="E63946"/>
          </a:solidFill>
          <a:ln w="12700">
            <a:solidFill>
              <a:srgbClr val="E63946"/>
            </a:solidFill>
            <a:prstDash val="solid"/>
          </a:ln>
        </p:spPr>
        <p:txBody>
          <a:bodyPr/>
          <a:lstStyle/>
          <a:p>
            <a:endParaRPr lang="en-GB"/>
          </a:p>
        </p:txBody>
      </p:sp>
      <p:sp>
        <p:nvSpPr>
          <p:cNvPr id="22" name="Text 20"/>
          <p:cNvSpPr/>
          <p:nvPr/>
        </p:nvSpPr>
        <p:spPr>
          <a:xfrm>
            <a:off x="4727448" y="3547872"/>
            <a:ext cx="59436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Trebuchet MS" pitchFamily="34" charset="0"/>
                <a:ea typeface="Trebuchet MS" pitchFamily="34" charset="-122"/>
                <a:cs typeface="Trebuchet MS" pitchFamily="34" charset="-120"/>
              </a:rPr>
              <a:t>04</a:t>
            </a:r>
            <a:endParaRPr lang="en-US" sz="1600" dirty="0"/>
          </a:p>
        </p:txBody>
      </p:sp>
      <p:sp>
        <p:nvSpPr>
          <p:cNvPr id="23" name="Text 21"/>
          <p:cNvSpPr/>
          <p:nvPr/>
        </p:nvSpPr>
        <p:spPr>
          <a:xfrm>
            <a:off x="5440680" y="2953512"/>
            <a:ext cx="3337560" cy="365760"/>
          </a:xfrm>
          <a:prstGeom prst="rect">
            <a:avLst/>
          </a:prstGeom>
          <a:noFill/>
          <a:ln/>
        </p:spPr>
        <p:txBody>
          <a:bodyPr wrap="square" lIns="0" tIns="0" rIns="0" bIns="0" rtlCol="0" anchor="t"/>
          <a:lstStyle/>
          <a:p>
            <a:pPr marL="0" indent="0" algn="l">
              <a:buNone/>
            </a:pPr>
            <a:r>
              <a:rPr lang="en-US" sz="1300" b="1" dirty="0">
                <a:solidFill>
                  <a:srgbClr val="E63946"/>
                </a:solidFill>
                <a:latin typeface="Trebuchet MS" pitchFamily="34" charset="0"/>
                <a:ea typeface="Trebuchet MS" pitchFamily="34" charset="-122"/>
                <a:cs typeface="Trebuchet MS" pitchFamily="34" charset="-120"/>
              </a:rPr>
              <a:t>Uneven Feature Adoption</a:t>
            </a:r>
            <a:endParaRPr lang="en-US" sz="1300" dirty="0"/>
          </a:p>
        </p:txBody>
      </p:sp>
      <p:sp>
        <p:nvSpPr>
          <p:cNvPr id="24" name="Text 22"/>
          <p:cNvSpPr/>
          <p:nvPr/>
        </p:nvSpPr>
        <p:spPr>
          <a:xfrm>
            <a:off x="5440680" y="3392424"/>
            <a:ext cx="3337560" cy="1353312"/>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The uptake of A&amp;G and RAS is still very variable across ICBs despite the 10 years of national deployment, and continues to be hindered by cultural and leadership barriers (NHS England, 2023).</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A1520"/>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00B4D8"/>
          </a:solidFill>
          <a:ln w="12700">
            <a:solidFill>
              <a:srgbClr val="00B4D8"/>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ea typeface="Trebuchet MS" pitchFamily="34" charset="-122"/>
                <a:cs typeface="Trebuchet MS" pitchFamily="34" charset="-120"/>
              </a:rPr>
              <a:t>Workforce: Benefits</a:t>
            </a:r>
            <a:endParaRPr lang="en-US" sz="2000" dirty="0"/>
          </a:p>
        </p:txBody>
      </p:sp>
      <p:sp>
        <p:nvSpPr>
          <p:cNvPr id="4" name="Text 2"/>
          <p:cNvSpPr/>
          <p:nvPr/>
        </p:nvSpPr>
        <p:spPr>
          <a:xfrm>
            <a:off x="6858000" y="109728"/>
            <a:ext cx="2011680" cy="347472"/>
          </a:xfrm>
          <a:prstGeom prst="rect">
            <a:avLst/>
          </a:prstGeom>
          <a:noFill/>
          <a:ln/>
        </p:spPr>
        <p:txBody>
          <a:bodyPr wrap="square" lIns="0" tIns="0" rIns="0" bIns="0" rtlCol="0" anchor="t"/>
          <a:lstStyle/>
          <a:p>
            <a:pPr marL="0" indent="0" algn="r">
              <a:buNone/>
            </a:pPr>
            <a:r>
              <a:rPr lang="en-US" sz="1300" b="1" dirty="0">
                <a:solidFill>
                  <a:srgbClr val="0D1B2A"/>
                </a:solidFill>
                <a:latin typeface="Trebuchet MS" pitchFamily="34" charset="0"/>
                <a:ea typeface="Trebuchet MS" pitchFamily="34" charset="-122"/>
                <a:cs typeface="Trebuchet MS" pitchFamily="34" charset="-120"/>
              </a:rPr>
              <a:t>BENEFITS</a:t>
            </a:r>
            <a:endParaRPr lang="en-US" sz="1300" dirty="0"/>
          </a:p>
        </p:txBody>
      </p:sp>
      <p:sp>
        <p:nvSpPr>
          <p:cNvPr id="5" name="Shape 3"/>
          <p:cNvSpPr/>
          <p:nvPr/>
        </p:nvSpPr>
        <p:spPr>
          <a:xfrm>
            <a:off x="274320" y="667512"/>
            <a:ext cx="8595360" cy="960120"/>
          </a:xfrm>
          <a:prstGeom prst="rect">
            <a:avLst/>
          </a:prstGeom>
          <a:solidFill>
            <a:srgbClr val="1B2D3F"/>
          </a:solidFill>
          <a:ln w="12700">
            <a:solidFill>
              <a:srgbClr val="00B4D8"/>
            </a:solidFill>
            <a:prstDash val="solid"/>
          </a:ln>
        </p:spPr>
        <p:txBody>
          <a:bodyPr/>
          <a:lstStyle/>
          <a:p>
            <a:endParaRPr lang="en-GB"/>
          </a:p>
        </p:txBody>
      </p:sp>
      <p:sp>
        <p:nvSpPr>
          <p:cNvPr id="6" name="Shape 4"/>
          <p:cNvSpPr/>
          <p:nvPr/>
        </p:nvSpPr>
        <p:spPr>
          <a:xfrm>
            <a:off x="274320" y="667512"/>
            <a:ext cx="502920" cy="960120"/>
          </a:xfrm>
          <a:prstGeom prst="rect">
            <a:avLst/>
          </a:prstGeom>
          <a:solidFill>
            <a:srgbClr val="00B4D8"/>
          </a:solidFill>
          <a:ln w="12700">
            <a:solidFill>
              <a:srgbClr val="00B4D8"/>
            </a:solidFill>
            <a:prstDash val="solid"/>
          </a:ln>
        </p:spPr>
        <p:txBody>
          <a:bodyPr/>
          <a:lstStyle/>
          <a:p>
            <a:endParaRPr lang="en-GB"/>
          </a:p>
        </p:txBody>
      </p:sp>
      <p:sp>
        <p:nvSpPr>
          <p:cNvPr id="7" name="Shape 5"/>
          <p:cNvSpPr/>
          <p:nvPr/>
        </p:nvSpPr>
        <p:spPr>
          <a:xfrm>
            <a:off x="868680" y="822960"/>
            <a:ext cx="621792" cy="621792"/>
          </a:xfrm>
          <a:prstGeom prst="ellipse">
            <a:avLst/>
          </a:prstGeom>
          <a:solidFill>
            <a:srgbClr val="1B2D3F"/>
          </a:solidFill>
          <a:ln w="12700">
            <a:solidFill>
              <a:srgbClr val="1B2D3F"/>
            </a:solidFill>
            <a:prstDash val="solid"/>
          </a:ln>
        </p:spPr>
        <p:txBody>
          <a:bodyPr/>
          <a:lstStyle/>
          <a:p>
            <a:endParaRPr lang="en-GB"/>
          </a:p>
        </p:txBody>
      </p:sp>
      <p:sp>
        <p:nvSpPr>
          <p:cNvPr id="8" name="Text 6"/>
          <p:cNvSpPr/>
          <p:nvPr/>
        </p:nvSpPr>
        <p:spPr>
          <a:xfrm>
            <a:off x="868680" y="822960"/>
            <a:ext cx="621792" cy="621792"/>
          </a:xfrm>
          <a:prstGeom prst="rect">
            <a:avLst/>
          </a:prstGeom>
          <a:noFill/>
          <a:ln/>
        </p:spPr>
        <p:txBody>
          <a:bodyPr wrap="square" lIns="0" tIns="0" rIns="0" bIns="0" rtlCol="0" anchor="ctr"/>
          <a:lstStyle/>
          <a:p>
            <a:pPr marL="0" indent="0" algn="ctr">
              <a:buNone/>
            </a:pPr>
            <a:r>
              <a:rPr lang="en-US" sz="2200" dirty="0">
                <a:solidFill>
                  <a:srgbClr val="00B4D8"/>
                </a:solidFill>
                <a:latin typeface="Trebuchet MS" pitchFamily="34" charset="0"/>
                <a:ea typeface="Trebuchet MS" pitchFamily="34" charset="-122"/>
                <a:cs typeface="Trebuchet MS" pitchFamily="34" charset="-120"/>
              </a:rPr>
              <a:t>📂</a:t>
            </a:r>
            <a:endParaRPr lang="en-US" sz="2200" dirty="0"/>
          </a:p>
        </p:txBody>
      </p:sp>
      <p:sp>
        <p:nvSpPr>
          <p:cNvPr id="9" name="Text 7"/>
          <p:cNvSpPr/>
          <p:nvPr/>
        </p:nvSpPr>
        <p:spPr>
          <a:xfrm>
            <a:off x="1600200" y="740664"/>
            <a:ext cx="6858000" cy="320040"/>
          </a:xfrm>
          <a:prstGeom prst="rect">
            <a:avLst/>
          </a:prstGeom>
          <a:noFill/>
          <a:ln/>
        </p:spPr>
        <p:txBody>
          <a:bodyPr wrap="square" lIns="0" tIns="0" rIns="0" bIns="0" rtlCol="0" anchor="t"/>
          <a:lstStyle/>
          <a:p>
            <a:pPr marL="0" indent="0" algn="l">
              <a:buNone/>
            </a:pPr>
            <a:r>
              <a:rPr lang="en-US" sz="1250" b="1" dirty="0">
                <a:solidFill>
                  <a:srgbClr val="00B4D8"/>
                </a:solidFill>
                <a:latin typeface="Trebuchet MS" pitchFamily="34" charset="0"/>
                <a:ea typeface="Trebuchet MS" pitchFamily="34" charset="-122"/>
                <a:cs typeface="Trebuchet MS" pitchFamily="34" charset="-120"/>
              </a:rPr>
              <a:t>Structured Secondary Care Worklists</a:t>
            </a:r>
            <a:endParaRPr lang="en-US" sz="1250" dirty="0"/>
          </a:p>
        </p:txBody>
      </p:sp>
      <p:sp>
        <p:nvSpPr>
          <p:cNvPr id="10" name="Text 8"/>
          <p:cNvSpPr/>
          <p:nvPr/>
        </p:nvSpPr>
        <p:spPr>
          <a:xfrm>
            <a:off x="1600200" y="1078992"/>
            <a:ext cx="6858000" cy="475488"/>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Digital referral queues replaced disorganised paper/fax systems. Auditable interface improves accountability and eliminates lost referrals (NHS Digital, 2023).</a:t>
            </a:r>
            <a:endParaRPr lang="en-US" sz="1100" dirty="0"/>
          </a:p>
        </p:txBody>
      </p:sp>
      <p:sp>
        <p:nvSpPr>
          <p:cNvPr id="11" name="Shape 9"/>
          <p:cNvSpPr/>
          <p:nvPr/>
        </p:nvSpPr>
        <p:spPr>
          <a:xfrm>
            <a:off x="274320" y="1737360"/>
            <a:ext cx="8595360" cy="960120"/>
          </a:xfrm>
          <a:prstGeom prst="rect">
            <a:avLst/>
          </a:prstGeom>
          <a:solidFill>
            <a:srgbClr val="1B2D3F"/>
          </a:solidFill>
          <a:ln w="12700">
            <a:solidFill>
              <a:srgbClr val="F4B942"/>
            </a:solidFill>
            <a:prstDash val="solid"/>
          </a:ln>
        </p:spPr>
        <p:txBody>
          <a:bodyPr/>
          <a:lstStyle/>
          <a:p>
            <a:endParaRPr lang="en-GB"/>
          </a:p>
        </p:txBody>
      </p:sp>
      <p:sp>
        <p:nvSpPr>
          <p:cNvPr id="12" name="Shape 10"/>
          <p:cNvSpPr/>
          <p:nvPr/>
        </p:nvSpPr>
        <p:spPr>
          <a:xfrm>
            <a:off x="8092440" y="1737360"/>
            <a:ext cx="502920" cy="960120"/>
          </a:xfrm>
          <a:prstGeom prst="rect">
            <a:avLst/>
          </a:prstGeom>
          <a:solidFill>
            <a:srgbClr val="F4B942"/>
          </a:solidFill>
          <a:ln w="12700">
            <a:solidFill>
              <a:srgbClr val="F4B942"/>
            </a:solidFill>
            <a:prstDash val="solid"/>
          </a:ln>
        </p:spPr>
        <p:txBody>
          <a:bodyPr/>
          <a:lstStyle/>
          <a:p>
            <a:endParaRPr lang="en-GB"/>
          </a:p>
        </p:txBody>
      </p:sp>
      <p:sp>
        <p:nvSpPr>
          <p:cNvPr id="13" name="Shape 11"/>
          <p:cNvSpPr/>
          <p:nvPr/>
        </p:nvSpPr>
        <p:spPr>
          <a:xfrm>
            <a:off x="7269480" y="1892808"/>
            <a:ext cx="621792" cy="621792"/>
          </a:xfrm>
          <a:prstGeom prst="ellipse">
            <a:avLst/>
          </a:prstGeom>
          <a:solidFill>
            <a:srgbClr val="1B2D3F"/>
          </a:solidFill>
          <a:ln w="12700">
            <a:solidFill>
              <a:srgbClr val="1B2D3F"/>
            </a:solidFill>
            <a:prstDash val="solid"/>
          </a:ln>
        </p:spPr>
        <p:txBody>
          <a:bodyPr/>
          <a:lstStyle/>
          <a:p>
            <a:endParaRPr lang="en-GB"/>
          </a:p>
        </p:txBody>
      </p:sp>
      <p:sp>
        <p:nvSpPr>
          <p:cNvPr id="14" name="Text 12"/>
          <p:cNvSpPr/>
          <p:nvPr/>
        </p:nvSpPr>
        <p:spPr>
          <a:xfrm>
            <a:off x="7269480" y="1892808"/>
            <a:ext cx="621792" cy="621792"/>
          </a:xfrm>
          <a:prstGeom prst="rect">
            <a:avLst/>
          </a:prstGeom>
          <a:noFill/>
          <a:ln/>
        </p:spPr>
        <p:txBody>
          <a:bodyPr wrap="square" lIns="0" tIns="0" rIns="0" bIns="0" rtlCol="0" anchor="ctr"/>
          <a:lstStyle/>
          <a:p>
            <a:pPr marL="0" indent="0" algn="ctr">
              <a:buNone/>
            </a:pPr>
            <a:r>
              <a:rPr lang="en-US" sz="2200" dirty="0">
                <a:solidFill>
                  <a:srgbClr val="F4B942"/>
                </a:solidFill>
                <a:latin typeface="Trebuchet MS" pitchFamily="34" charset="0"/>
                <a:ea typeface="Trebuchet MS" pitchFamily="34" charset="-122"/>
                <a:cs typeface="Trebuchet MS" pitchFamily="34" charset="-120"/>
              </a:rPr>
              <a:t>🩺</a:t>
            </a:r>
            <a:endParaRPr lang="en-US" sz="2200" dirty="0"/>
          </a:p>
        </p:txBody>
      </p:sp>
      <p:sp>
        <p:nvSpPr>
          <p:cNvPr id="15" name="Text 13"/>
          <p:cNvSpPr/>
          <p:nvPr/>
        </p:nvSpPr>
        <p:spPr>
          <a:xfrm>
            <a:off x="365760" y="1810512"/>
            <a:ext cx="6858000" cy="320040"/>
          </a:xfrm>
          <a:prstGeom prst="rect">
            <a:avLst/>
          </a:prstGeom>
          <a:noFill/>
          <a:ln/>
        </p:spPr>
        <p:txBody>
          <a:bodyPr wrap="square" lIns="0" tIns="0" rIns="0" bIns="0" rtlCol="0" anchor="t"/>
          <a:lstStyle/>
          <a:p>
            <a:pPr marL="0" indent="0" algn="l">
              <a:buNone/>
            </a:pPr>
            <a:r>
              <a:rPr lang="en-US" sz="1250" b="1" dirty="0">
                <a:solidFill>
                  <a:srgbClr val="F4B942"/>
                </a:solidFill>
                <a:latin typeface="Trebuchet MS" pitchFamily="34" charset="0"/>
                <a:ea typeface="Trebuchet MS" pitchFamily="34" charset="-122"/>
                <a:cs typeface="Trebuchet MS" pitchFamily="34" charset="-120"/>
              </a:rPr>
              <a:t>Flexible Consultant A&amp;G Input</a:t>
            </a:r>
            <a:endParaRPr lang="en-US" sz="1250" dirty="0"/>
          </a:p>
        </p:txBody>
      </p:sp>
      <p:sp>
        <p:nvSpPr>
          <p:cNvPr id="16" name="Text 14"/>
          <p:cNvSpPr/>
          <p:nvPr/>
        </p:nvSpPr>
        <p:spPr>
          <a:xfrm>
            <a:off x="365760" y="2148840"/>
            <a:ext cx="6858000" cy="475488"/>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Consultants contribute clinical expertise without a face-to-face appointment,  supporting flexible, efficient working under workforce pressure (NHS England, 2023).</a:t>
            </a:r>
            <a:endParaRPr lang="en-US" sz="1100" dirty="0"/>
          </a:p>
        </p:txBody>
      </p:sp>
      <p:sp>
        <p:nvSpPr>
          <p:cNvPr id="17" name="Shape 15"/>
          <p:cNvSpPr/>
          <p:nvPr/>
        </p:nvSpPr>
        <p:spPr>
          <a:xfrm>
            <a:off x="274320" y="2807208"/>
            <a:ext cx="8595360" cy="960120"/>
          </a:xfrm>
          <a:prstGeom prst="rect">
            <a:avLst/>
          </a:prstGeom>
          <a:solidFill>
            <a:srgbClr val="1B2D3F"/>
          </a:solidFill>
          <a:ln w="12700">
            <a:solidFill>
              <a:srgbClr val="2EC4B6"/>
            </a:solidFill>
            <a:prstDash val="solid"/>
          </a:ln>
        </p:spPr>
        <p:txBody>
          <a:bodyPr/>
          <a:lstStyle/>
          <a:p>
            <a:endParaRPr lang="en-GB"/>
          </a:p>
        </p:txBody>
      </p:sp>
      <p:sp>
        <p:nvSpPr>
          <p:cNvPr id="18" name="Shape 16"/>
          <p:cNvSpPr/>
          <p:nvPr/>
        </p:nvSpPr>
        <p:spPr>
          <a:xfrm>
            <a:off x="274320" y="2807208"/>
            <a:ext cx="502920" cy="960120"/>
          </a:xfrm>
          <a:prstGeom prst="rect">
            <a:avLst/>
          </a:prstGeom>
          <a:solidFill>
            <a:srgbClr val="2EC4B6"/>
          </a:solidFill>
          <a:ln w="12700">
            <a:solidFill>
              <a:srgbClr val="2EC4B6"/>
            </a:solidFill>
            <a:prstDash val="solid"/>
          </a:ln>
        </p:spPr>
        <p:txBody>
          <a:bodyPr/>
          <a:lstStyle/>
          <a:p>
            <a:endParaRPr lang="en-GB"/>
          </a:p>
        </p:txBody>
      </p:sp>
      <p:sp>
        <p:nvSpPr>
          <p:cNvPr id="19" name="Shape 17"/>
          <p:cNvSpPr/>
          <p:nvPr/>
        </p:nvSpPr>
        <p:spPr>
          <a:xfrm>
            <a:off x="868680" y="2962656"/>
            <a:ext cx="621792" cy="621792"/>
          </a:xfrm>
          <a:prstGeom prst="ellipse">
            <a:avLst/>
          </a:prstGeom>
          <a:solidFill>
            <a:srgbClr val="1B2D3F"/>
          </a:solidFill>
          <a:ln w="12700">
            <a:solidFill>
              <a:srgbClr val="1B2D3F"/>
            </a:solidFill>
            <a:prstDash val="solid"/>
          </a:ln>
        </p:spPr>
        <p:txBody>
          <a:bodyPr/>
          <a:lstStyle/>
          <a:p>
            <a:endParaRPr lang="en-GB"/>
          </a:p>
        </p:txBody>
      </p:sp>
      <p:sp>
        <p:nvSpPr>
          <p:cNvPr id="20" name="Text 18"/>
          <p:cNvSpPr/>
          <p:nvPr/>
        </p:nvSpPr>
        <p:spPr>
          <a:xfrm>
            <a:off x="868680" y="2962656"/>
            <a:ext cx="621792" cy="621792"/>
          </a:xfrm>
          <a:prstGeom prst="rect">
            <a:avLst/>
          </a:prstGeom>
          <a:noFill/>
          <a:ln/>
        </p:spPr>
        <p:txBody>
          <a:bodyPr wrap="square" lIns="0" tIns="0" rIns="0" bIns="0" rtlCol="0" anchor="ctr"/>
          <a:lstStyle/>
          <a:p>
            <a:pPr marL="0" indent="0" algn="ctr">
              <a:buNone/>
            </a:pPr>
            <a:r>
              <a:rPr lang="en-US" sz="2200" dirty="0">
                <a:solidFill>
                  <a:srgbClr val="2EC4B6"/>
                </a:solidFill>
                <a:latin typeface="Trebuchet MS" pitchFamily="34" charset="0"/>
                <a:ea typeface="Trebuchet MS" pitchFamily="34" charset="-122"/>
                <a:cs typeface="Trebuchet MS" pitchFamily="34" charset="-120"/>
              </a:rPr>
              <a:t>📈</a:t>
            </a:r>
            <a:endParaRPr lang="en-US" sz="2200" dirty="0"/>
          </a:p>
        </p:txBody>
      </p:sp>
      <p:sp>
        <p:nvSpPr>
          <p:cNvPr id="21" name="Text 19"/>
          <p:cNvSpPr/>
          <p:nvPr/>
        </p:nvSpPr>
        <p:spPr>
          <a:xfrm>
            <a:off x="1600200" y="2880360"/>
            <a:ext cx="6858000" cy="320040"/>
          </a:xfrm>
          <a:prstGeom prst="rect">
            <a:avLst/>
          </a:prstGeom>
          <a:noFill/>
          <a:ln/>
        </p:spPr>
        <p:txBody>
          <a:bodyPr wrap="square" lIns="0" tIns="0" rIns="0" bIns="0" rtlCol="0" anchor="t"/>
          <a:lstStyle/>
          <a:p>
            <a:pPr marL="0" indent="0" algn="l">
              <a:buNone/>
            </a:pPr>
            <a:r>
              <a:rPr lang="en-US" sz="1250" b="1" dirty="0">
                <a:solidFill>
                  <a:srgbClr val="2EC4B6"/>
                </a:solidFill>
                <a:latin typeface="Trebuchet MS" pitchFamily="34" charset="0"/>
                <a:ea typeface="Trebuchet MS" pitchFamily="34" charset="-122"/>
                <a:cs typeface="Trebuchet MS" pitchFamily="34" charset="-120"/>
              </a:rPr>
              <a:t>Digital Competency Development</a:t>
            </a:r>
            <a:endParaRPr lang="en-US" sz="1250" dirty="0"/>
          </a:p>
        </p:txBody>
      </p:sp>
      <p:sp>
        <p:nvSpPr>
          <p:cNvPr id="22" name="Text 20"/>
          <p:cNvSpPr/>
          <p:nvPr/>
        </p:nvSpPr>
        <p:spPr>
          <a:xfrm>
            <a:off x="1600200" y="3218688"/>
            <a:ext cx="6858000" cy="475488"/>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Drives upskilling across primary care, contributing to the digitally capable workforce vision of the NHS Long Term Workforce Plan (NHS England, 2023).</a:t>
            </a:r>
            <a:endParaRPr lang="en-US" sz="1100" dirty="0"/>
          </a:p>
        </p:txBody>
      </p:sp>
      <p:sp>
        <p:nvSpPr>
          <p:cNvPr id="23" name="Shape 21"/>
          <p:cNvSpPr/>
          <p:nvPr/>
        </p:nvSpPr>
        <p:spPr>
          <a:xfrm>
            <a:off x="274320" y="3877056"/>
            <a:ext cx="8595360" cy="960120"/>
          </a:xfrm>
          <a:prstGeom prst="rect">
            <a:avLst/>
          </a:prstGeom>
          <a:solidFill>
            <a:srgbClr val="1B2D3F"/>
          </a:solidFill>
          <a:ln w="12700">
            <a:solidFill>
              <a:srgbClr val="FF6B35"/>
            </a:solidFill>
            <a:prstDash val="solid"/>
          </a:ln>
        </p:spPr>
        <p:txBody>
          <a:bodyPr/>
          <a:lstStyle/>
          <a:p>
            <a:endParaRPr lang="en-GB"/>
          </a:p>
        </p:txBody>
      </p:sp>
      <p:sp>
        <p:nvSpPr>
          <p:cNvPr id="24" name="Shape 22"/>
          <p:cNvSpPr/>
          <p:nvPr/>
        </p:nvSpPr>
        <p:spPr>
          <a:xfrm>
            <a:off x="8092440" y="3877056"/>
            <a:ext cx="502920" cy="960120"/>
          </a:xfrm>
          <a:prstGeom prst="rect">
            <a:avLst/>
          </a:prstGeom>
          <a:solidFill>
            <a:srgbClr val="FF6B35"/>
          </a:solidFill>
          <a:ln w="12700">
            <a:solidFill>
              <a:srgbClr val="FF6B35"/>
            </a:solidFill>
            <a:prstDash val="solid"/>
          </a:ln>
        </p:spPr>
        <p:txBody>
          <a:bodyPr/>
          <a:lstStyle/>
          <a:p>
            <a:endParaRPr lang="en-GB"/>
          </a:p>
        </p:txBody>
      </p:sp>
      <p:sp>
        <p:nvSpPr>
          <p:cNvPr id="25" name="Shape 23"/>
          <p:cNvSpPr/>
          <p:nvPr/>
        </p:nvSpPr>
        <p:spPr>
          <a:xfrm>
            <a:off x="7269480" y="4032504"/>
            <a:ext cx="621792" cy="621792"/>
          </a:xfrm>
          <a:prstGeom prst="ellipse">
            <a:avLst/>
          </a:prstGeom>
          <a:solidFill>
            <a:srgbClr val="1B2D3F"/>
          </a:solidFill>
          <a:ln w="12700">
            <a:solidFill>
              <a:srgbClr val="1B2D3F"/>
            </a:solidFill>
            <a:prstDash val="solid"/>
          </a:ln>
        </p:spPr>
        <p:txBody>
          <a:bodyPr/>
          <a:lstStyle/>
          <a:p>
            <a:endParaRPr lang="en-GB"/>
          </a:p>
        </p:txBody>
      </p:sp>
      <p:sp>
        <p:nvSpPr>
          <p:cNvPr id="26" name="Text 24"/>
          <p:cNvSpPr/>
          <p:nvPr/>
        </p:nvSpPr>
        <p:spPr>
          <a:xfrm>
            <a:off x="7269480" y="4032504"/>
            <a:ext cx="621792" cy="621792"/>
          </a:xfrm>
          <a:prstGeom prst="rect">
            <a:avLst/>
          </a:prstGeom>
          <a:noFill/>
          <a:ln/>
        </p:spPr>
        <p:txBody>
          <a:bodyPr wrap="square" lIns="0" tIns="0" rIns="0" bIns="0" rtlCol="0" anchor="ctr"/>
          <a:lstStyle/>
          <a:p>
            <a:pPr marL="0" indent="0" algn="ctr">
              <a:buNone/>
            </a:pPr>
            <a:r>
              <a:rPr lang="en-US" sz="2200" dirty="0">
                <a:solidFill>
                  <a:srgbClr val="FF6B35"/>
                </a:solidFill>
                <a:latin typeface="Trebuchet MS" pitchFamily="34" charset="0"/>
                <a:ea typeface="Trebuchet MS" pitchFamily="34" charset="-122"/>
                <a:cs typeface="Trebuchet MS" pitchFamily="34" charset="-120"/>
              </a:rPr>
              <a:t>📊</a:t>
            </a:r>
            <a:endParaRPr lang="en-US" sz="2200" dirty="0"/>
          </a:p>
        </p:txBody>
      </p:sp>
      <p:sp>
        <p:nvSpPr>
          <p:cNvPr id="27" name="Text 25"/>
          <p:cNvSpPr/>
          <p:nvPr/>
        </p:nvSpPr>
        <p:spPr>
          <a:xfrm>
            <a:off x="365760" y="3950208"/>
            <a:ext cx="6858000" cy="320040"/>
          </a:xfrm>
          <a:prstGeom prst="rect">
            <a:avLst/>
          </a:prstGeom>
          <a:noFill/>
          <a:ln/>
        </p:spPr>
        <p:txBody>
          <a:bodyPr wrap="square" lIns="0" tIns="0" rIns="0" bIns="0" rtlCol="0" anchor="t"/>
          <a:lstStyle/>
          <a:p>
            <a:pPr marL="0" indent="0" algn="l">
              <a:buNone/>
            </a:pPr>
            <a:r>
              <a:rPr lang="en-US" sz="1250" b="1" dirty="0">
                <a:solidFill>
                  <a:srgbClr val="FF6B35"/>
                </a:solidFill>
                <a:latin typeface="Trebuchet MS" pitchFamily="34" charset="0"/>
                <a:ea typeface="Trebuchet MS" pitchFamily="34" charset="-122"/>
                <a:cs typeface="Trebuchet MS" pitchFamily="34" charset="-120"/>
              </a:rPr>
              <a:t>Better Workforce Planning Data</a:t>
            </a:r>
            <a:endParaRPr lang="en-US" sz="1250" dirty="0"/>
          </a:p>
        </p:txBody>
      </p:sp>
      <p:sp>
        <p:nvSpPr>
          <p:cNvPr id="28" name="Text 26"/>
          <p:cNvSpPr/>
          <p:nvPr/>
        </p:nvSpPr>
        <p:spPr>
          <a:xfrm>
            <a:off x="365760" y="4288536"/>
            <a:ext cx="6858000" cy="475488"/>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Digital referral data enables trusts to manage capacity, align staffing with real-time demand and support evidence-based planning (NHS Digital, 2023).</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5">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2EC4B6"/>
          </a:solidFill>
          <a:ln w="12700">
            <a:solidFill>
              <a:srgbClr val="2EC4B6"/>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rPr>
              <a:t>Patient &amp; Service User: Benefits</a:t>
            </a:r>
          </a:p>
        </p:txBody>
      </p:sp>
      <p:sp>
        <p:nvSpPr>
          <p:cNvPr id="4" name="Text 2"/>
          <p:cNvSpPr/>
          <p:nvPr/>
        </p:nvSpPr>
        <p:spPr>
          <a:xfrm>
            <a:off x="6858000" y="109728"/>
            <a:ext cx="2011680" cy="347472"/>
          </a:xfrm>
          <a:prstGeom prst="rect">
            <a:avLst/>
          </a:prstGeom>
          <a:noFill/>
          <a:ln/>
        </p:spPr>
        <p:txBody>
          <a:bodyPr wrap="square" lIns="0" tIns="0" rIns="0" bIns="0" rtlCol="0" anchor="t"/>
          <a:lstStyle/>
          <a:p>
            <a:pPr marL="0" indent="0" algn="r">
              <a:buNone/>
            </a:pPr>
            <a:r>
              <a:rPr lang="en-US" sz="1300" b="1" dirty="0">
                <a:solidFill>
                  <a:srgbClr val="0D1B2A"/>
                </a:solidFill>
                <a:latin typeface="Trebuchet MS" pitchFamily="34" charset="0"/>
              </a:rPr>
              <a:t>BENEFITS</a:t>
            </a:r>
          </a:p>
        </p:txBody>
      </p:sp>
      <p:sp>
        <p:nvSpPr>
          <p:cNvPr id="5" name="Shape 3"/>
          <p:cNvSpPr/>
          <p:nvPr/>
        </p:nvSpPr>
        <p:spPr>
          <a:xfrm>
            <a:off x="274320" y="713232"/>
            <a:ext cx="4206240" cy="1993392"/>
          </a:xfrm>
          <a:prstGeom prst="rect">
            <a:avLst/>
          </a:prstGeom>
          <a:solidFill>
            <a:srgbClr val="1B2D3F"/>
          </a:solidFill>
          <a:ln w="19050">
            <a:solidFill>
              <a:srgbClr val="2EC4B6"/>
            </a:solidFill>
            <a:prstDash val="solid"/>
          </a:ln>
        </p:spPr>
        <p:txBody>
          <a:bodyPr/>
          <a:lstStyle/>
          <a:p>
            <a:endParaRPr lang="en-GB"/>
          </a:p>
        </p:txBody>
      </p:sp>
      <p:sp>
        <p:nvSpPr>
          <p:cNvPr id="6" name="Shape 4"/>
          <p:cNvSpPr/>
          <p:nvPr/>
        </p:nvSpPr>
        <p:spPr>
          <a:xfrm>
            <a:off x="274320" y="713232"/>
            <a:ext cx="4206240" cy="475488"/>
          </a:xfrm>
          <a:prstGeom prst="rect">
            <a:avLst/>
          </a:prstGeom>
          <a:solidFill>
            <a:srgbClr val="1A3A2A"/>
          </a:solidFill>
          <a:ln w="12700">
            <a:solidFill>
              <a:srgbClr val="1A3A2A"/>
            </a:solidFill>
            <a:prstDash val="solid"/>
          </a:ln>
        </p:spPr>
        <p:txBody>
          <a:bodyPr/>
          <a:lstStyle/>
          <a:p>
            <a:endParaRPr lang="en-GB"/>
          </a:p>
        </p:txBody>
      </p:sp>
      <p:sp>
        <p:nvSpPr>
          <p:cNvPr id="7" name="Text 5"/>
          <p:cNvSpPr/>
          <p:nvPr/>
        </p:nvSpPr>
        <p:spPr>
          <a:xfrm>
            <a:off x="457200" y="80467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Patient Choice of Provider</a:t>
            </a:r>
          </a:p>
        </p:txBody>
      </p:sp>
      <p:sp>
        <p:nvSpPr>
          <p:cNvPr id="8" name="Text 6"/>
          <p:cNvSpPr/>
          <p:nvPr/>
        </p:nvSpPr>
        <p:spPr>
          <a:xfrm>
            <a:off x="457200" y="1307592"/>
            <a:ext cx="3840480" cy="128016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Patients can view waiting times across approved providers and select a convenient appointment location, embedding NHS Constitution patient choice principles and reducing travel burden (NHS England, 2023).</a:t>
            </a:r>
          </a:p>
        </p:txBody>
      </p:sp>
      <p:sp>
        <p:nvSpPr>
          <p:cNvPr id="9" name="Shape 7"/>
          <p:cNvSpPr/>
          <p:nvPr/>
        </p:nvSpPr>
        <p:spPr>
          <a:xfrm>
            <a:off x="4727448" y="713232"/>
            <a:ext cx="4206240" cy="1993392"/>
          </a:xfrm>
          <a:prstGeom prst="rect">
            <a:avLst/>
          </a:prstGeom>
          <a:solidFill>
            <a:srgbClr val="1B2D3F"/>
          </a:solidFill>
          <a:ln w="19050">
            <a:solidFill>
              <a:srgbClr val="2EC4B6"/>
            </a:solidFill>
            <a:prstDash val="solid"/>
          </a:ln>
        </p:spPr>
        <p:txBody>
          <a:bodyPr/>
          <a:lstStyle/>
          <a:p>
            <a:endParaRPr lang="en-GB"/>
          </a:p>
        </p:txBody>
      </p:sp>
      <p:sp>
        <p:nvSpPr>
          <p:cNvPr id="10" name="Shape 8"/>
          <p:cNvSpPr/>
          <p:nvPr/>
        </p:nvSpPr>
        <p:spPr>
          <a:xfrm>
            <a:off x="4727448" y="713232"/>
            <a:ext cx="4206240" cy="475488"/>
          </a:xfrm>
          <a:prstGeom prst="rect">
            <a:avLst/>
          </a:prstGeom>
          <a:solidFill>
            <a:srgbClr val="1A3A2A"/>
          </a:solidFill>
          <a:ln w="12700">
            <a:solidFill>
              <a:srgbClr val="1A3A2A"/>
            </a:solidFill>
            <a:prstDash val="solid"/>
          </a:ln>
        </p:spPr>
        <p:txBody>
          <a:bodyPr/>
          <a:lstStyle/>
          <a:p>
            <a:endParaRPr lang="en-GB"/>
          </a:p>
        </p:txBody>
      </p:sp>
      <p:sp>
        <p:nvSpPr>
          <p:cNvPr id="11" name="Text 9"/>
          <p:cNvSpPr/>
          <p:nvPr/>
        </p:nvSpPr>
        <p:spPr>
          <a:xfrm>
            <a:off x="4910328" y="80467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A&amp;G Prevents Unnecessary Attendances</a:t>
            </a:r>
          </a:p>
        </p:txBody>
      </p:sp>
      <p:sp>
        <p:nvSpPr>
          <p:cNvPr id="12" name="Text 10"/>
          <p:cNvSpPr/>
          <p:nvPr/>
        </p:nvSpPr>
        <p:spPr>
          <a:xfrm>
            <a:off x="4910328" y="1307592"/>
            <a:ext cx="3840480" cy="128016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~1 in 3 A&amp;G queries resolved without hospital attendance, reducing patient anxiety, inconvenience and waiting time for those whose needs can be managed in primary care (NHS England, 2023).</a:t>
            </a:r>
          </a:p>
        </p:txBody>
      </p:sp>
      <p:sp>
        <p:nvSpPr>
          <p:cNvPr id="13" name="Shape 11"/>
          <p:cNvSpPr/>
          <p:nvPr/>
        </p:nvSpPr>
        <p:spPr>
          <a:xfrm>
            <a:off x="274320" y="2862072"/>
            <a:ext cx="4206240" cy="1993392"/>
          </a:xfrm>
          <a:prstGeom prst="rect">
            <a:avLst/>
          </a:prstGeom>
          <a:solidFill>
            <a:srgbClr val="1B2D3F"/>
          </a:solidFill>
          <a:ln w="19050">
            <a:solidFill>
              <a:srgbClr val="2EC4B6"/>
            </a:solidFill>
            <a:prstDash val="solid"/>
          </a:ln>
        </p:spPr>
        <p:txBody>
          <a:bodyPr/>
          <a:lstStyle/>
          <a:p>
            <a:endParaRPr lang="en-GB"/>
          </a:p>
        </p:txBody>
      </p:sp>
      <p:sp>
        <p:nvSpPr>
          <p:cNvPr id="14" name="Shape 12"/>
          <p:cNvSpPr/>
          <p:nvPr/>
        </p:nvSpPr>
        <p:spPr>
          <a:xfrm>
            <a:off x="274320" y="2862072"/>
            <a:ext cx="4206240" cy="475488"/>
          </a:xfrm>
          <a:prstGeom prst="rect">
            <a:avLst/>
          </a:prstGeom>
          <a:solidFill>
            <a:srgbClr val="1A3A2A"/>
          </a:solidFill>
          <a:ln w="12700">
            <a:solidFill>
              <a:srgbClr val="1A3A2A"/>
            </a:solidFill>
            <a:prstDash val="solid"/>
          </a:ln>
        </p:spPr>
        <p:txBody>
          <a:bodyPr/>
          <a:lstStyle/>
          <a:p>
            <a:endParaRPr lang="en-GB"/>
          </a:p>
        </p:txBody>
      </p:sp>
      <p:sp>
        <p:nvSpPr>
          <p:cNvPr id="15" name="Text 13"/>
          <p:cNvSpPr/>
          <p:nvPr/>
        </p:nvSpPr>
        <p:spPr>
          <a:xfrm>
            <a:off x="457200" y="295351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Faster Access &amp; Reduced Waiting</a:t>
            </a:r>
          </a:p>
        </p:txBody>
      </p:sp>
      <p:sp>
        <p:nvSpPr>
          <p:cNvPr id="16" name="Text 14"/>
          <p:cNvSpPr/>
          <p:nvPr/>
        </p:nvSpPr>
        <p:spPr>
          <a:xfrm>
            <a:off x="457200" y="3456432"/>
            <a:ext cx="3840480" cy="128016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Patients with complex needs can choose providers with shorter RTT waits, supporting timely diagnosis and reducing the harm associated with delayed specialist assessment (NHS England, 2023).</a:t>
            </a:r>
          </a:p>
        </p:txBody>
      </p:sp>
      <p:sp>
        <p:nvSpPr>
          <p:cNvPr id="17" name="Shape 15"/>
          <p:cNvSpPr/>
          <p:nvPr/>
        </p:nvSpPr>
        <p:spPr>
          <a:xfrm>
            <a:off x="4727448" y="2862072"/>
            <a:ext cx="4206240" cy="1993392"/>
          </a:xfrm>
          <a:prstGeom prst="rect">
            <a:avLst/>
          </a:prstGeom>
          <a:solidFill>
            <a:srgbClr val="1B2D3F"/>
          </a:solidFill>
          <a:ln w="19050">
            <a:solidFill>
              <a:srgbClr val="2EC4B6"/>
            </a:solidFill>
            <a:prstDash val="solid"/>
          </a:ln>
        </p:spPr>
        <p:txBody>
          <a:bodyPr/>
          <a:lstStyle/>
          <a:p>
            <a:endParaRPr lang="en-GB"/>
          </a:p>
        </p:txBody>
      </p:sp>
      <p:sp>
        <p:nvSpPr>
          <p:cNvPr id="18" name="Shape 16"/>
          <p:cNvSpPr/>
          <p:nvPr/>
        </p:nvSpPr>
        <p:spPr>
          <a:xfrm>
            <a:off x="4727448" y="2862072"/>
            <a:ext cx="4206240" cy="475488"/>
          </a:xfrm>
          <a:prstGeom prst="rect">
            <a:avLst/>
          </a:prstGeom>
          <a:solidFill>
            <a:srgbClr val="1A3A2A"/>
          </a:solidFill>
          <a:ln w="12700">
            <a:solidFill>
              <a:srgbClr val="1A3A2A"/>
            </a:solidFill>
            <a:prstDash val="solid"/>
          </a:ln>
        </p:spPr>
        <p:txBody>
          <a:bodyPr/>
          <a:lstStyle/>
          <a:p>
            <a:endParaRPr lang="en-GB"/>
          </a:p>
        </p:txBody>
      </p:sp>
      <p:sp>
        <p:nvSpPr>
          <p:cNvPr id="19" name="Text 17"/>
          <p:cNvSpPr/>
          <p:nvPr/>
        </p:nvSpPr>
        <p:spPr>
          <a:xfrm>
            <a:off x="4910328" y="295351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Person-Centred Digital Booking</a:t>
            </a:r>
          </a:p>
        </p:txBody>
      </p:sp>
      <p:sp>
        <p:nvSpPr>
          <p:cNvPr id="20" name="Text 18"/>
          <p:cNvSpPr/>
          <p:nvPr/>
        </p:nvSpPr>
        <p:spPr>
          <a:xfrm>
            <a:off x="4910328" y="3456432"/>
            <a:ext cx="3840480" cy="128016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Aligned to A Plan for Digital Health &amp; Social Care (DHSC, 2022), positioning citizens as active co-designers of their own care pathway through transparent, digital self-scheduling.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6">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E63946"/>
          </a:solidFill>
          <a:ln w="12700">
            <a:solidFill>
              <a:srgbClr val="E63946"/>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FFFFFF"/>
                </a:solidFill>
                <a:latin typeface="Trebuchet MS" pitchFamily="34" charset="0"/>
              </a:rPr>
              <a:t>Patient &amp; Service User: Challenges</a:t>
            </a:r>
          </a:p>
        </p:txBody>
      </p:sp>
      <p:sp>
        <p:nvSpPr>
          <p:cNvPr id="4" name="Text 2"/>
          <p:cNvSpPr/>
          <p:nvPr/>
        </p:nvSpPr>
        <p:spPr>
          <a:xfrm>
            <a:off x="6858000" y="109728"/>
            <a:ext cx="2011680" cy="347472"/>
          </a:xfrm>
          <a:prstGeom prst="rect">
            <a:avLst/>
          </a:prstGeom>
          <a:noFill/>
          <a:ln/>
        </p:spPr>
        <p:txBody>
          <a:bodyPr wrap="square" lIns="0" tIns="0" rIns="0" bIns="0" rtlCol="0" anchor="t"/>
          <a:lstStyle/>
          <a:p>
            <a:pPr marL="0" indent="0" algn="r">
              <a:buNone/>
            </a:pPr>
            <a:r>
              <a:rPr lang="en-US" sz="1300" b="1" dirty="0">
                <a:solidFill>
                  <a:srgbClr val="FFFFFF"/>
                </a:solidFill>
                <a:latin typeface="Trebuchet MS" pitchFamily="34" charset="0"/>
              </a:rPr>
              <a:t>CHALLENGES</a:t>
            </a:r>
          </a:p>
        </p:txBody>
      </p:sp>
      <p:sp>
        <p:nvSpPr>
          <p:cNvPr id="5" name="Shape 3"/>
          <p:cNvSpPr/>
          <p:nvPr/>
        </p:nvSpPr>
        <p:spPr>
          <a:xfrm>
            <a:off x="274320" y="713232"/>
            <a:ext cx="457200" cy="4160520"/>
          </a:xfrm>
          <a:prstGeom prst="rect">
            <a:avLst/>
          </a:prstGeom>
          <a:solidFill>
            <a:srgbClr val="E63946"/>
          </a:solidFill>
          <a:ln w="12700">
            <a:solidFill>
              <a:srgbClr val="E63946"/>
            </a:solidFill>
            <a:prstDash val="solid"/>
          </a:ln>
        </p:spPr>
        <p:txBody>
          <a:bodyPr/>
          <a:lstStyle/>
          <a:p>
            <a:endParaRPr lang="en-GB"/>
          </a:p>
        </p:txBody>
      </p:sp>
      <p:sp>
        <p:nvSpPr>
          <p:cNvPr id="6" name="Text 3"/>
          <p:cNvSpPr/>
          <p:nvPr/>
        </p:nvSpPr>
        <p:spPr>
          <a:xfrm>
            <a:off x="274320" y="713232"/>
            <a:ext cx="457200" cy="104013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01</a:t>
            </a:r>
          </a:p>
        </p:txBody>
      </p:sp>
      <p:sp>
        <p:nvSpPr>
          <p:cNvPr id="7" name="Text 4"/>
          <p:cNvSpPr/>
          <p:nvPr/>
        </p:nvSpPr>
        <p:spPr>
          <a:xfrm>
            <a:off x="822960" y="750312"/>
            <a:ext cx="7972560" cy="329184"/>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Digital Literacy &amp; Access Barriers</a:t>
            </a:r>
          </a:p>
        </p:txBody>
      </p:sp>
      <p:sp>
        <p:nvSpPr>
          <p:cNvPr id="8" name="Text 5"/>
          <p:cNvSpPr/>
          <p:nvPr/>
        </p:nvSpPr>
        <p:spPr>
          <a:xfrm>
            <a:off x="822960" y="1143072"/>
            <a:ext cx="7972560" cy="54864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Patient-facing e-RS booking assumes internet access and digital confidence. ONS (2022) found 7% of English households lack internet; older and deprived patients face systematic exclusion inconsistent with Core20PLUS5 priorities (NHS England, 2022).</a:t>
            </a:r>
          </a:p>
        </p:txBody>
      </p:sp>
      <p:sp>
        <p:nvSpPr>
          <p:cNvPr id="9" name="Text 6"/>
          <p:cNvSpPr/>
          <p:nvPr/>
        </p:nvSpPr>
        <p:spPr>
          <a:xfrm>
            <a:off x="274320" y="1823352"/>
            <a:ext cx="457200" cy="104013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02</a:t>
            </a:r>
          </a:p>
        </p:txBody>
      </p:sp>
      <p:sp>
        <p:nvSpPr>
          <p:cNvPr id="10" name="Text 7"/>
          <p:cNvSpPr/>
          <p:nvPr/>
        </p:nvSpPr>
        <p:spPr>
          <a:xfrm>
            <a:off x="822960" y="1860432"/>
            <a:ext cx="7972560" cy="329184"/>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Risk of Referral Expiry &amp; Patient Safety</a:t>
            </a:r>
          </a:p>
        </p:txBody>
      </p:sp>
      <p:sp>
        <p:nvSpPr>
          <p:cNvPr id="11" name="Text 8"/>
          <p:cNvSpPr/>
          <p:nvPr/>
        </p:nvSpPr>
        <p:spPr>
          <a:xfrm>
            <a:off x="822960" y="2253192"/>
            <a:ext cx="7972560" cy="54864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Patients who fail to book within the allocated window may have referrals returned to their GP, causing critical delays on urgent and cancer pathways with direct patient safety implications (NHS Digital, 2023).</a:t>
            </a:r>
          </a:p>
        </p:txBody>
      </p:sp>
      <p:sp>
        <p:nvSpPr>
          <p:cNvPr id="12" name="Text 9"/>
          <p:cNvSpPr/>
          <p:nvPr/>
        </p:nvSpPr>
        <p:spPr>
          <a:xfrm>
            <a:off x="274320" y="2933472"/>
            <a:ext cx="457200" cy="104013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03</a:t>
            </a:r>
          </a:p>
        </p:txBody>
      </p:sp>
      <p:sp>
        <p:nvSpPr>
          <p:cNvPr id="13" name="Text 10"/>
          <p:cNvSpPr/>
          <p:nvPr/>
        </p:nvSpPr>
        <p:spPr>
          <a:xfrm>
            <a:off x="822960" y="2970552"/>
            <a:ext cx="7972560" cy="329184"/>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Privacy Concerns &amp; Informed Consent</a:t>
            </a:r>
          </a:p>
        </p:txBody>
      </p:sp>
      <p:sp>
        <p:nvSpPr>
          <p:cNvPr id="14" name="Text 11"/>
          <p:cNvSpPr/>
          <p:nvPr/>
        </p:nvSpPr>
        <p:spPr>
          <a:xfrm>
            <a:off x="822960" y="3363312"/>
            <a:ext cx="7972560" cy="54864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e-RS transmits sensitive clinical data across systems. Patients are not always clearly informed about how referral data is shared, raising GDPR-informed consent obligations that are unevenly met (ICO, 2018; NHS Digital, 2023).</a:t>
            </a:r>
          </a:p>
        </p:txBody>
      </p:sp>
      <p:sp>
        <p:nvSpPr>
          <p:cNvPr id="15" name="Text 12"/>
          <p:cNvSpPr/>
          <p:nvPr/>
        </p:nvSpPr>
        <p:spPr>
          <a:xfrm>
            <a:off x="274320" y="4043592"/>
            <a:ext cx="457200" cy="62928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04</a:t>
            </a:r>
          </a:p>
        </p:txBody>
      </p:sp>
      <p:sp>
        <p:nvSpPr>
          <p:cNvPr id="16" name="Text 13"/>
          <p:cNvSpPr/>
          <p:nvPr/>
        </p:nvSpPr>
        <p:spPr>
          <a:xfrm>
            <a:off x="822960" y="4043592"/>
            <a:ext cx="7972560" cy="293688"/>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Limited Proactive Communication to Patients</a:t>
            </a:r>
          </a:p>
        </p:txBody>
      </p:sp>
      <p:sp>
        <p:nvSpPr>
          <p:cNvPr id="17" name="Text 14"/>
          <p:cNvSpPr/>
          <p:nvPr/>
        </p:nvSpPr>
        <p:spPr>
          <a:xfrm>
            <a:off x="822960" y="4337280"/>
            <a:ext cx="7972560" cy="384120"/>
          </a:xfrm>
          <a:prstGeom prst="rect">
            <a:avLst/>
          </a:prstGeom>
          <a:noFill/>
          <a:ln/>
        </p:spPr>
        <p:txBody>
          <a:bodyPr wrap="square" lIns="0" tIns="0" rIns="0" bIns="0" rtlCol="0" anchor="t"/>
          <a:lstStyle/>
          <a:p>
            <a:pPr marL="0" indent="0" algn="l">
              <a:buNone/>
            </a:pPr>
            <a:r>
              <a:rPr lang="en-US" sz="1100" dirty="0">
                <a:solidFill>
                  <a:srgbClr val="E2E8F0"/>
                </a:solidFill>
                <a:latin typeface="Trebuchet MS" pitchFamily="34" charset="0"/>
              </a:rPr>
              <a:t>Patients often receive little proactive guidance on next steps after referral. Low health literacy can make navigating e-RS unclear, undermining WGLL expectations of an intuitive digital experience (NHS England, 2021).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7">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2EC4B6"/>
          </a:solidFill>
          <a:ln w="12700">
            <a:solidFill>
              <a:srgbClr val="2EC4B6"/>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rPr>
              <a:t>Community: Benefits</a:t>
            </a:r>
          </a:p>
        </p:txBody>
      </p:sp>
      <p:sp>
        <p:nvSpPr>
          <p:cNvPr id="4" name="Text 2"/>
          <p:cNvSpPr/>
          <p:nvPr/>
        </p:nvSpPr>
        <p:spPr>
          <a:xfrm>
            <a:off x="6858000" y="109728"/>
            <a:ext cx="2011680" cy="347472"/>
          </a:xfrm>
          <a:prstGeom prst="rect">
            <a:avLst/>
          </a:prstGeom>
          <a:noFill/>
          <a:ln/>
        </p:spPr>
        <p:txBody>
          <a:bodyPr wrap="square" lIns="0" tIns="0" rIns="0" bIns="0" rtlCol="0" anchor="t"/>
          <a:lstStyle/>
          <a:p>
            <a:pPr marL="0" indent="0" algn="r">
              <a:buNone/>
            </a:pPr>
            <a:r>
              <a:rPr lang="en-US" sz="1300" b="1" dirty="0">
                <a:solidFill>
                  <a:srgbClr val="0D1B2A"/>
                </a:solidFill>
                <a:latin typeface="Trebuchet MS" pitchFamily="34" charset="0"/>
              </a:rPr>
              <a:t>BENEFITS</a:t>
            </a:r>
          </a:p>
        </p:txBody>
      </p:sp>
      <p:sp>
        <p:nvSpPr>
          <p:cNvPr id="5" name="Shape 3"/>
          <p:cNvSpPr/>
          <p:nvPr/>
        </p:nvSpPr>
        <p:spPr>
          <a:xfrm>
            <a:off x="274320" y="713232"/>
            <a:ext cx="4206240" cy="1993392"/>
          </a:xfrm>
          <a:prstGeom prst="rect">
            <a:avLst/>
          </a:prstGeom>
          <a:solidFill>
            <a:srgbClr val="1B2D3F"/>
          </a:solidFill>
          <a:ln w="19050">
            <a:solidFill>
              <a:srgbClr val="2EC4B6"/>
            </a:solidFill>
            <a:prstDash val="solid"/>
          </a:ln>
        </p:spPr>
        <p:txBody>
          <a:bodyPr/>
          <a:lstStyle/>
          <a:p>
            <a:endParaRPr lang="en-GB"/>
          </a:p>
        </p:txBody>
      </p:sp>
      <p:sp>
        <p:nvSpPr>
          <p:cNvPr id="6" name="Shape 4"/>
          <p:cNvSpPr/>
          <p:nvPr/>
        </p:nvSpPr>
        <p:spPr>
          <a:xfrm>
            <a:off x="274320" y="713232"/>
            <a:ext cx="4206240" cy="475488"/>
          </a:xfrm>
          <a:prstGeom prst="rect">
            <a:avLst/>
          </a:prstGeom>
          <a:solidFill>
            <a:srgbClr val="1A3A2A"/>
          </a:solidFill>
          <a:ln w="12700">
            <a:solidFill>
              <a:srgbClr val="1A3A2A"/>
            </a:solidFill>
            <a:prstDash val="solid"/>
          </a:ln>
        </p:spPr>
        <p:txBody>
          <a:bodyPr/>
          <a:lstStyle/>
          <a:p>
            <a:endParaRPr lang="en-GB"/>
          </a:p>
        </p:txBody>
      </p:sp>
      <p:sp>
        <p:nvSpPr>
          <p:cNvPr id="7" name="Text 5"/>
          <p:cNvSpPr/>
          <p:nvPr/>
        </p:nvSpPr>
        <p:spPr>
          <a:xfrm>
            <a:off x="457200" y="80467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Reduces Geographic Inequalities</a:t>
            </a:r>
          </a:p>
        </p:txBody>
      </p:sp>
      <p:sp>
        <p:nvSpPr>
          <p:cNvPr id="8" name="Text 6"/>
          <p:cNvSpPr/>
          <p:nvPr/>
        </p:nvSpPr>
        <p:spPr>
          <a:xfrm>
            <a:off x="457200" y="130759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rPr>
              <a:t>Provider choice enables patients to attend appointments outside their local area when there are significant waiting times in their local area, which helps </a:t>
            </a:r>
            <a:r>
              <a:rPr lang="en-US" sz="1100" dirty="0" err="1">
                <a:solidFill>
                  <a:srgbClr val="E2E8F0"/>
                </a:solidFill>
                <a:latin typeface="Trebuchet MS" pitchFamily="34" charset="0"/>
              </a:rPr>
              <a:t>minimise</a:t>
            </a:r>
            <a:r>
              <a:rPr lang="en-US" sz="1100" dirty="0">
                <a:solidFill>
                  <a:srgbClr val="E2E8F0"/>
                </a:solidFill>
                <a:latin typeface="Trebuchet MS" pitchFamily="34" charset="0"/>
              </a:rPr>
              <a:t> postcode inequality and helps to achieve the NHS Long Term Plan goal of delivering equitable outcomes of care (NHS England, 2019).</a:t>
            </a:r>
          </a:p>
        </p:txBody>
      </p:sp>
      <p:sp>
        <p:nvSpPr>
          <p:cNvPr id="9" name="Shape 7"/>
          <p:cNvSpPr/>
          <p:nvPr/>
        </p:nvSpPr>
        <p:spPr>
          <a:xfrm>
            <a:off x="4727448" y="713232"/>
            <a:ext cx="4206240" cy="1993392"/>
          </a:xfrm>
          <a:prstGeom prst="rect">
            <a:avLst/>
          </a:prstGeom>
          <a:solidFill>
            <a:srgbClr val="1B2D3F"/>
          </a:solidFill>
          <a:ln w="19050">
            <a:solidFill>
              <a:srgbClr val="2EC4B6"/>
            </a:solidFill>
            <a:prstDash val="solid"/>
          </a:ln>
        </p:spPr>
        <p:txBody>
          <a:bodyPr/>
          <a:lstStyle/>
          <a:p>
            <a:endParaRPr lang="en-GB"/>
          </a:p>
        </p:txBody>
      </p:sp>
      <p:sp>
        <p:nvSpPr>
          <p:cNvPr id="10" name="Shape 8"/>
          <p:cNvSpPr/>
          <p:nvPr/>
        </p:nvSpPr>
        <p:spPr>
          <a:xfrm>
            <a:off x="4727448" y="713232"/>
            <a:ext cx="4206240" cy="475488"/>
          </a:xfrm>
          <a:prstGeom prst="rect">
            <a:avLst/>
          </a:prstGeom>
          <a:solidFill>
            <a:srgbClr val="1A3A2A"/>
          </a:solidFill>
          <a:ln w="12700">
            <a:solidFill>
              <a:srgbClr val="1A3A2A"/>
            </a:solidFill>
            <a:prstDash val="solid"/>
          </a:ln>
        </p:spPr>
        <p:txBody>
          <a:bodyPr/>
          <a:lstStyle/>
          <a:p>
            <a:endParaRPr lang="en-GB"/>
          </a:p>
        </p:txBody>
      </p:sp>
      <p:sp>
        <p:nvSpPr>
          <p:cNvPr id="11" name="Text 9"/>
          <p:cNvSpPr/>
          <p:nvPr/>
        </p:nvSpPr>
        <p:spPr>
          <a:xfrm>
            <a:off x="4910328" y="80467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A&amp;G Sustains Rural Primary Care</a:t>
            </a:r>
          </a:p>
        </p:txBody>
      </p:sp>
      <p:sp>
        <p:nvSpPr>
          <p:cNvPr id="12" name="Text 10"/>
          <p:cNvSpPr/>
          <p:nvPr/>
        </p:nvSpPr>
        <p:spPr>
          <a:xfrm>
            <a:off x="4910328" y="130759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rPr>
              <a:t>A&amp;G allows for GPs to complete more complex cases in primary care, easing pressures on communities with poor secondary care provision (DHSC, 2023).</a:t>
            </a:r>
          </a:p>
        </p:txBody>
      </p:sp>
      <p:sp>
        <p:nvSpPr>
          <p:cNvPr id="13" name="Shape 11"/>
          <p:cNvSpPr/>
          <p:nvPr/>
        </p:nvSpPr>
        <p:spPr>
          <a:xfrm>
            <a:off x="274320" y="2862072"/>
            <a:ext cx="4206240" cy="1993392"/>
          </a:xfrm>
          <a:prstGeom prst="rect">
            <a:avLst/>
          </a:prstGeom>
          <a:solidFill>
            <a:srgbClr val="1B2D3F"/>
          </a:solidFill>
          <a:ln w="19050">
            <a:solidFill>
              <a:srgbClr val="2EC4B6"/>
            </a:solidFill>
            <a:prstDash val="solid"/>
          </a:ln>
        </p:spPr>
        <p:txBody>
          <a:bodyPr/>
          <a:lstStyle/>
          <a:p>
            <a:endParaRPr lang="en-GB"/>
          </a:p>
        </p:txBody>
      </p:sp>
      <p:sp>
        <p:nvSpPr>
          <p:cNvPr id="14" name="Shape 12"/>
          <p:cNvSpPr/>
          <p:nvPr/>
        </p:nvSpPr>
        <p:spPr>
          <a:xfrm>
            <a:off x="274320" y="2862072"/>
            <a:ext cx="4206240" cy="475488"/>
          </a:xfrm>
          <a:prstGeom prst="rect">
            <a:avLst/>
          </a:prstGeom>
          <a:solidFill>
            <a:srgbClr val="1A3A2A"/>
          </a:solidFill>
          <a:ln w="12700">
            <a:solidFill>
              <a:srgbClr val="1A3A2A"/>
            </a:solidFill>
            <a:prstDash val="solid"/>
          </a:ln>
        </p:spPr>
        <p:txBody>
          <a:bodyPr/>
          <a:lstStyle/>
          <a:p>
            <a:endParaRPr lang="en-GB"/>
          </a:p>
        </p:txBody>
      </p:sp>
      <p:sp>
        <p:nvSpPr>
          <p:cNvPr id="15" name="Text 13"/>
          <p:cNvSpPr/>
          <p:nvPr/>
        </p:nvSpPr>
        <p:spPr>
          <a:xfrm>
            <a:off x="457200" y="295351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Community-Level Demand Management</a:t>
            </a:r>
          </a:p>
        </p:txBody>
      </p:sp>
      <p:sp>
        <p:nvSpPr>
          <p:cNvPr id="16" name="Text 14"/>
          <p:cNvSpPr/>
          <p:nvPr/>
        </p:nvSpPr>
        <p:spPr>
          <a:xfrm>
            <a:off x="457200" y="345643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rPr>
              <a:t>RAS and A&amp;G help to move demand from secondary care, ease pressure on outpatient services and help create more sustainable local health systems in all ICBs (NHS England, 2023).</a:t>
            </a:r>
          </a:p>
        </p:txBody>
      </p:sp>
      <p:sp>
        <p:nvSpPr>
          <p:cNvPr id="17" name="Shape 15"/>
          <p:cNvSpPr/>
          <p:nvPr/>
        </p:nvSpPr>
        <p:spPr>
          <a:xfrm>
            <a:off x="4727448" y="2862072"/>
            <a:ext cx="4206240" cy="1993392"/>
          </a:xfrm>
          <a:prstGeom prst="rect">
            <a:avLst/>
          </a:prstGeom>
          <a:solidFill>
            <a:srgbClr val="1B2D3F"/>
          </a:solidFill>
          <a:ln w="19050">
            <a:solidFill>
              <a:srgbClr val="2EC4B6"/>
            </a:solidFill>
            <a:prstDash val="solid"/>
          </a:ln>
        </p:spPr>
        <p:txBody>
          <a:bodyPr/>
          <a:lstStyle/>
          <a:p>
            <a:endParaRPr lang="en-GB"/>
          </a:p>
        </p:txBody>
      </p:sp>
      <p:sp>
        <p:nvSpPr>
          <p:cNvPr id="18" name="Shape 16"/>
          <p:cNvSpPr/>
          <p:nvPr/>
        </p:nvSpPr>
        <p:spPr>
          <a:xfrm>
            <a:off x="4727448" y="2862072"/>
            <a:ext cx="4206240" cy="475488"/>
          </a:xfrm>
          <a:prstGeom prst="rect">
            <a:avLst/>
          </a:prstGeom>
          <a:solidFill>
            <a:srgbClr val="1A3A2A"/>
          </a:solidFill>
          <a:ln w="12700">
            <a:solidFill>
              <a:srgbClr val="1A3A2A"/>
            </a:solidFill>
            <a:prstDash val="solid"/>
          </a:ln>
        </p:spPr>
        <p:txBody>
          <a:bodyPr/>
          <a:lstStyle/>
          <a:p>
            <a:endParaRPr lang="en-GB"/>
          </a:p>
        </p:txBody>
      </p:sp>
      <p:sp>
        <p:nvSpPr>
          <p:cNvPr id="19" name="Text 17"/>
          <p:cNvSpPr/>
          <p:nvPr/>
        </p:nvSpPr>
        <p:spPr>
          <a:xfrm>
            <a:off x="4910328" y="2953512"/>
            <a:ext cx="3840480" cy="347472"/>
          </a:xfrm>
          <a:prstGeom prst="rect">
            <a:avLst/>
          </a:prstGeom>
          <a:noFill/>
          <a:ln/>
        </p:spPr>
        <p:txBody>
          <a:bodyPr wrap="square" lIns="0" tIns="0" rIns="0" bIns="0" rtlCol="0" anchor="t"/>
          <a:lstStyle/>
          <a:p>
            <a:pPr marL="0" indent="0" algn="l">
              <a:buNone/>
            </a:pPr>
            <a:r>
              <a:rPr lang="en-US" sz="1300" b="1" dirty="0">
                <a:solidFill>
                  <a:srgbClr val="2EC4B6"/>
                </a:solidFill>
                <a:latin typeface="Trebuchet MS" pitchFamily="34" charset="0"/>
              </a:rPr>
              <a:t>🤝  Digital Health Co-Production</a:t>
            </a:r>
          </a:p>
        </p:txBody>
      </p:sp>
      <p:sp>
        <p:nvSpPr>
          <p:cNvPr id="20" name="Text 18"/>
          <p:cNvSpPr/>
          <p:nvPr/>
        </p:nvSpPr>
        <p:spPr>
          <a:xfrm>
            <a:off x="4910328" y="3456432"/>
            <a:ext cx="3840480" cy="1280160"/>
          </a:xfrm>
          <a:prstGeom prst="rect">
            <a:avLst/>
          </a:prstGeom>
          <a:noFill/>
          <a:ln/>
        </p:spPr>
        <p:txBody>
          <a:bodyPr wrap="square" lIns="0" tIns="0" rIns="0" bIns="0" rtlCol="0" anchor="t"/>
          <a:lstStyle/>
          <a:p>
            <a:r>
              <a:rPr lang="en-US" sz="1100" dirty="0">
                <a:solidFill>
                  <a:srgbClr val="E2E8F0"/>
                </a:solidFill>
                <a:latin typeface="Trebuchet MS" pitchFamily="34" charset="0"/>
              </a:rPr>
              <a:t>e-RS iterative development, with clinical input, is a model for inclusive digital infrastructure, as outlined in the Plan for Digital Health &amp; Social Care (DHSC,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8">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E63946"/>
          </a:solidFill>
          <a:ln w="12700">
            <a:solidFill>
              <a:srgbClr val="E63946"/>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FFFFFF"/>
                </a:solidFill>
                <a:latin typeface="Trebuchet MS" pitchFamily="34" charset="0"/>
              </a:rPr>
              <a:t>Community: Challenges</a:t>
            </a:r>
          </a:p>
        </p:txBody>
      </p:sp>
      <p:sp>
        <p:nvSpPr>
          <p:cNvPr id="4" name="Text 2"/>
          <p:cNvSpPr/>
          <p:nvPr/>
        </p:nvSpPr>
        <p:spPr>
          <a:xfrm>
            <a:off x="6858000" y="109728"/>
            <a:ext cx="2011680" cy="347472"/>
          </a:xfrm>
          <a:prstGeom prst="rect">
            <a:avLst/>
          </a:prstGeom>
          <a:noFill/>
          <a:ln/>
        </p:spPr>
        <p:txBody>
          <a:bodyPr wrap="square" lIns="0" tIns="0" rIns="0" bIns="0" rtlCol="0" anchor="t"/>
          <a:lstStyle/>
          <a:p>
            <a:pPr marL="0" indent="0" algn="r">
              <a:buNone/>
            </a:pPr>
            <a:r>
              <a:rPr lang="en-US" sz="1300" b="1" dirty="0">
                <a:solidFill>
                  <a:srgbClr val="FFFFFF"/>
                </a:solidFill>
                <a:latin typeface="Trebuchet MS" pitchFamily="34" charset="0"/>
              </a:rPr>
              <a:t>CHALLENGES</a:t>
            </a:r>
          </a:p>
        </p:txBody>
      </p:sp>
      <p:sp>
        <p:nvSpPr>
          <p:cNvPr id="5" name="Shape 3"/>
          <p:cNvSpPr/>
          <p:nvPr/>
        </p:nvSpPr>
        <p:spPr>
          <a:xfrm>
            <a:off x="274320" y="713232"/>
            <a:ext cx="457200" cy="4160520"/>
          </a:xfrm>
          <a:prstGeom prst="rect">
            <a:avLst/>
          </a:prstGeom>
          <a:solidFill>
            <a:srgbClr val="E63946"/>
          </a:solidFill>
          <a:ln w="12700">
            <a:solidFill>
              <a:srgbClr val="E63946"/>
            </a:solidFill>
            <a:prstDash val="solid"/>
          </a:ln>
        </p:spPr>
        <p:txBody>
          <a:bodyPr/>
          <a:lstStyle/>
          <a:p>
            <a:endParaRPr lang="en-GB"/>
          </a:p>
        </p:txBody>
      </p:sp>
      <p:sp>
        <p:nvSpPr>
          <p:cNvPr id="6" name="Text 3"/>
          <p:cNvSpPr/>
          <p:nvPr/>
        </p:nvSpPr>
        <p:spPr>
          <a:xfrm>
            <a:off x="274320" y="713232"/>
            <a:ext cx="457200" cy="104013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01</a:t>
            </a:r>
          </a:p>
        </p:txBody>
      </p:sp>
      <p:sp>
        <p:nvSpPr>
          <p:cNvPr id="7" name="Text 4"/>
          <p:cNvSpPr/>
          <p:nvPr/>
        </p:nvSpPr>
        <p:spPr>
          <a:xfrm>
            <a:off x="822960" y="750312"/>
            <a:ext cx="7972560" cy="329184"/>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Digital Divide Compounds Community Deprivation</a:t>
            </a:r>
          </a:p>
        </p:txBody>
      </p:sp>
      <p:sp>
        <p:nvSpPr>
          <p:cNvPr id="8" name="Text 5"/>
          <p:cNvSpPr/>
          <p:nvPr/>
        </p:nvSpPr>
        <p:spPr>
          <a:xfrm>
            <a:off x="822960" y="1143072"/>
            <a:ext cx="7972560" cy="548640"/>
          </a:xfrm>
          <a:prstGeom prst="rect">
            <a:avLst/>
          </a:prstGeom>
          <a:noFill/>
          <a:ln/>
        </p:spPr>
        <p:txBody>
          <a:bodyPr wrap="square" lIns="0" tIns="0" rIns="0" bIns="0" rtlCol="0" anchor="t"/>
          <a:lstStyle/>
          <a:p>
            <a:r>
              <a:rPr lang="en-US" sz="1100" dirty="0">
                <a:solidFill>
                  <a:srgbClr val="E2E8F0"/>
                </a:solidFill>
                <a:latin typeface="Trebuchet MS" pitchFamily="34" charset="0"/>
              </a:rPr>
              <a:t>There is a compound disadvantage of being deprived and rural: Lower digital literacy, poor broadband infrastructure, and a higher chronic disease burden. If action is not taken to ensure greater inclusion of communities that are not well resourced, the benefits of e-RS will only be </a:t>
            </a:r>
            <a:r>
              <a:rPr lang="en-US" sz="1100" dirty="0" err="1">
                <a:solidFill>
                  <a:srgbClr val="E2E8F0"/>
                </a:solidFill>
                <a:latin typeface="Trebuchet MS" pitchFamily="34" charset="0"/>
              </a:rPr>
              <a:t>realised</a:t>
            </a:r>
            <a:r>
              <a:rPr lang="en-US" sz="1100" dirty="0">
                <a:solidFill>
                  <a:srgbClr val="E2E8F0"/>
                </a:solidFill>
                <a:latin typeface="Trebuchet MS" pitchFamily="34" charset="0"/>
              </a:rPr>
              <a:t> for the minority (Core20PLUS5; NHS England, 2022).</a:t>
            </a:r>
          </a:p>
        </p:txBody>
      </p:sp>
      <p:sp>
        <p:nvSpPr>
          <p:cNvPr id="9" name="Text 6"/>
          <p:cNvSpPr/>
          <p:nvPr/>
        </p:nvSpPr>
        <p:spPr>
          <a:xfrm>
            <a:off x="274320" y="1823352"/>
            <a:ext cx="457200" cy="104013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02</a:t>
            </a:r>
          </a:p>
        </p:txBody>
      </p:sp>
      <p:sp>
        <p:nvSpPr>
          <p:cNvPr id="10" name="Text 7"/>
          <p:cNvSpPr/>
          <p:nvPr/>
        </p:nvSpPr>
        <p:spPr>
          <a:xfrm>
            <a:off x="822960" y="1860432"/>
            <a:ext cx="7972560" cy="329184"/>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Cybersecurity Risk &amp; Community Data Trust</a:t>
            </a:r>
          </a:p>
        </p:txBody>
      </p:sp>
      <p:sp>
        <p:nvSpPr>
          <p:cNvPr id="11" name="Text 8"/>
          <p:cNvSpPr/>
          <p:nvPr/>
        </p:nvSpPr>
        <p:spPr>
          <a:xfrm>
            <a:off x="822960" y="2253192"/>
            <a:ext cx="7972560" cy="548640"/>
          </a:xfrm>
          <a:prstGeom prst="rect">
            <a:avLst/>
          </a:prstGeom>
          <a:noFill/>
          <a:ln/>
        </p:spPr>
        <p:txBody>
          <a:bodyPr wrap="square" lIns="0" tIns="0" rIns="0" bIns="0" rtlCol="0" anchor="t"/>
          <a:lstStyle/>
          <a:p>
            <a:r>
              <a:rPr lang="en-US" sz="1100" dirty="0">
                <a:solidFill>
                  <a:srgbClr val="E2E8F0"/>
                </a:solidFill>
                <a:latin typeface="Trebuchet MS" pitchFamily="34" charset="0"/>
              </a:rPr>
              <a:t>The 2022 NHS ransomware attack has undermined the public's trust in NHS digital infrastructure. There should be trust that e-RS referral data is secure in accordance with the UK GDPR and Data Protection Act 2018 (ICO, 2018).</a:t>
            </a:r>
          </a:p>
        </p:txBody>
      </p:sp>
      <p:sp>
        <p:nvSpPr>
          <p:cNvPr id="12" name="Text 9"/>
          <p:cNvSpPr/>
          <p:nvPr/>
        </p:nvSpPr>
        <p:spPr>
          <a:xfrm>
            <a:off x="274320" y="2933472"/>
            <a:ext cx="457200" cy="104013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03</a:t>
            </a:r>
          </a:p>
        </p:txBody>
      </p:sp>
      <p:sp>
        <p:nvSpPr>
          <p:cNvPr id="13" name="Text 10"/>
          <p:cNvSpPr/>
          <p:nvPr/>
        </p:nvSpPr>
        <p:spPr>
          <a:xfrm>
            <a:off x="822960" y="2970552"/>
            <a:ext cx="7972560" cy="329184"/>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Limited Community Co-Production in e-RS Design</a:t>
            </a:r>
          </a:p>
        </p:txBody>
      </p:sp>
      <p:sp>
        <p:nvSpPr>
          <p:cNvPr id="14" name="Text 11"/>
          <p:cNvSpPr/>
          <p:nvPr/>
        </p:nvSpPr>
        <p:spPr>
          <a:xfrm>
            <a:off x="822960" y="3363312"/>
            <a:ext cx="7972560" cy="548640"/>
          </a:xfrm>
          <a:prstGeom prst="rect">
            <a:avLst/>
          </a:prstGeom>
          <a:noFill/>
          <a:ln/>
        </p:spPr>
        <p:txBody>
          <a:bodyPr wrap="square" lIns="0" tIns="0" rIns="0" bIns="0" rtlCol="0" anchor="t"/>
          <a:lstStyle/>
          <a:p>
            <a:r>
              <a:rPr lang="en-US" sz="1100" dirty="0">
                <a:solidFill>
                  <a:srgbClr val="E2E8F0"/>
                </a:solidFill>
                <a:latin typeface="Trebuchet MS" pitchFamily="34" charset="0"/>
              </a:rPr>
              <a:t>DHSC (2022) recommends community engagement in digital service design to be meaningful. In fact, there has been little engagement with communities that are not receiving the services from the e-RS, making it less legitimate and relevant to those who are most vulnerable.</a:t>
            </a:r>
          </a:p>
        </p:txBody>
      </p:sp>
      <p:sp>
        <p:nvSpPr>
          <p:cNvPr id="15" name="Text 12"/>
          <p:cNvSpPr/>
          <p:nvPr/>
        </p:nvSpPr>
        <p:spPr>
          <a:xfrm>
            <a:off x="274320" y="4043592"/>
            <a:ext cx="457200" cy="629280"/>
          </a:xfrm>
          <a:prstGeom prst="rect">
            <a:avLst/>
          </a:prstGeom>
          <a:noFill/>
          <a:ln/>
        </p:spPr>
        <p:txBody>
          <a:bodyPr wrap="square" lIns="0" tIns="0" rIns="0" bIns="0" rtlCol="0" anchor="ctr"/>
          <a:lstStyle/>
          <a:p>
            <a:pPr marL="0" indent="0" algn="ctr">
              <a:buNone/>
            </a:pPr>
            <a:r>
              <a:rPr lang="en-US" sz="2000" b="1" dirty="0">
                <a:solidFill>
                  <a:srgbClr val="FFFFFF"/>
                </a:solidFill>
                <a:latin typeface="Trebuchet MS" pitchFamily="34" charset="0"/>
              </a:rPr>
              <a:t>04</a:t>
            </a:r>
          </a:p>
        </p:txBody>
      </p:sp>
      <p:sp>
        <p:nvSpPr>
          <p:cNvPr id="16" name="Text 13"/>
          <p:cNvSpPr/>
          <p:nvPr/>
        </p:nvSpPr>
        <p:spPr>
          <a:xfrm>
            <a:off x="822960" y="4043592"/>
            <a:ext cx="7972560" cy="293688"/>
          </a:xfrm>
          <a:prstGeom prst="rect">
            <a:avLst/>
          </a:prstGeom>
          <a:noFill/>
          <a:ln/>
        </p:spPr>
        <p:txBody>
          <a:bodyPr wrap="square" lIns="0" tIns="0" rIns="0" bIns="0" rtlCol="0" anchor="ctr"/>
          <a:lstStyle/>
          <a:p>
            <a:pPr marL="0" indent="0" algn="l">
              <a:buNone/>
            </a:pPr>
            <a:r>
              <a:rPr lang="en-US" sz="1300" b="1" dirty="0">
                <a:solidFill>
                  <a:srgbClr val="E63946"/>
                </a:solidFill>
                <a:latin typeface="Trebuchet MS" pitchFamily="34" charset="0"/>
              </a:rPr>
              <a:t>Uneven ICB Adoption Widens Community Health Gaps</a:t>
            </a:r>
          </a:p>
        </p:txBody>
      </p:sp>
      <p:sp>
        <p:nvSpPr>
          <p:cNvPr id="17" name="Text 14"/>
          <p:cNvSpPr/>
          <p:nvPr/>
        </p:nvSpPr>
        <p:spPr>
          <a:xfrm>
            <a:off x="822960" y="4337280"/>
            <a:ext cx="7972560" cy="384120"/>
          </a:xfrm>
          <a:prstGeom prst="rect">
            <a:avLst/>
          </a:prstGeom>
          <a:noFill/>
          <a:ln/>
        </p:spPr>
        <p:txBody>
          <a:bodyPr wrap="square" lIns="0" tIns="0" rIns="0" bIns="0" rtlCol="0" anchor="t"/>
          <a:lstStyle/>
          <a:p>
            <a:r>
              <a:rPr lang="en-US" sz="1100" dirty="0">
                <a:solidFill>
                  <a:srgbClr val="E2E8F0"/>
                </a:solidFill>
                <a:latin typeface="Trebuchet MS" pitchFamily="34" charset="0"/>
              </a:rPr>
              <a:t>NHS England (2023) highlights the inequities in secondary care access, as there is differential uptake of A&amp;G and RAS among communities, meaning that communities with lower uptake of these services do not benefit from demand management.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8">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FF6B35"/>
          </a:solidFill>
          <a:ln w="12700">
            <a:solidFill>
              <a:srgbClr val="FF6B35"/>
            </a:solidFill>
            <a:prstDash val="solid"/>
          </a:ln>
        </p:spPr>
        <p:txBody>
          <a:bodyPr/>
          <a:lstStyle/>
          <a:p>
            <a:endParaRPr lang="en-GB"/>
          </a:p>
        </p:txBody>
      </p:sp>
      <p:sp>
        <p:nvSpPr>
          <p:cNvPr id="3" name="Text 1"/>
          <p:cNvSpPr/>
          <p:nvPr/>
        </p:nvSpPr>
        <p:spPr>
          <a:xfrm>
            <a:off x="274320" y="0"/>
            <a:ext cx="6400800" cy="566928"/>
          </a:xfrm>
          <a:prstGeom prst="rect">
            <a:avLst/>
          </a:prstGeom>
          <a:noFill/>
          <a:ln/>
        </p:spPr>
        <p:txBody>
          <a:bodyPr wrap="square" lIns="0" tIns="0" rIns="0" bIns="0" rtlCol="0" anchor="ctr"/>
          <a:lstStyle/>
          <a:p>
            <a:pPr marL="0" indent="0" algn="l">
              <a:buNone/>
            </a:pPr>
            <a:r>
              <a:rPr lang="en-US" sz="2000" b="1" dirty="0">
                <a:solidFill>
                  <a:srgbClr val="FFFFFF"/>
                </a:solidFill>
                <a:latin typeface="Trebuchet MS" pitchFamily="34" charset="0"/>
                <a:ea typeface="Trebuchet MS" pitchFamily="34" charset="-122"/>
                <a:cs typeface="Trebuchet MS" pitchFamily="34" charset="-120"/>
              </a:rPr>
              <a:t>Workforce: Challenges</a:t>
            </a:r>
            <a:endParaRPr lang="en-US" sz="2000" dirty="0"/>
          </a:p>
        </p:txBody>
      </p:sp>
      <p:sp>
        <p:nvSpPr>
          <p:cNvPr id="4" name="Text 2"/>
          <p:cNvSpPr/>
          <p:nvPr/>
        </p:nvSpPr>
        <p:spPr>
          <a:xfrm>
            <a:off x="6217920" y="109728"/>
            <a:ext cx="2651760" cy="347472"/>
          </a:xfrm>
          <a:prstGeom prst="rect">
            <a:avLst/>
          </a:prstGeom>
          <a:noFill/>
          <a:ln/>
        </p:spPr>
        <p:txBody>
          <a:bodyPr wrap="square" lIns="0" tIns="0" rIns="0" bIns="0" rtlCol="0" anchor="t"/>
          <a:lstStyle/>
          <a:p>
            <a:pPr marL="0" indent="0" algn="r">
              <a:buNone/>
            </a:pPr>
            <a:r>
              <a:rPr lang="en-US" sz="1300" b="1" dirty="0">
                <a:solidFill>
                  <a:srgbClr val="FFFFFF"/>
                </a:solidFill>
                <a:latin typeface="Trebuchet MS" pitchFamily="34" charset="0"/>
                <a:ea typeface="Trebuchet MS" pitchFamily="34" charset="-122"/>
                <a:cs typeface="Trebuchet MS" pitchFamily="34" charset="-120"/>
              </a:rPr>
              <a:t>CHALLENGES</a:t>
            </a:r>
            <a:endParaRPr lang="en-US" sz="1300" dirty="0"/>
          </a:p>
        </p:txBody>
      </p:sp>
      <p:sp>
        <p:nvSpPr>
          <p:cNvPr id="5" name="Shape 3"/>
          <p:cNvSpPr/>
          <p:nvPr/>
        </p:nvSpPr>
        <p:spPr>
          <a:xfrm>
            <a:off x="274320" y="685800"/>
            <a:ext cx="8595360" cy="932688"/>
          </a:xfrm>
          <a:prstGeom prst="rect">
            <a:avLst/>
          </a:prstGeom>
          <a:solidFill>
            <a:srgbClr val="1B2D3F"/>
          </a:solidFill>
          <a:ln w="12700">
            <a:solidFill>
              <a:srgbClr val="1B2D3F"/>
            </a:solidFill>
            <a:prstDash val="solid"/>
          </a:ln>
        </p:spPr>
        <p:txBody>
          <a:bodyPr/>
          <a:lstStyle/>
          <a:p>
            <a:endParaRPr lang="en-GB"/>
          </a:p>
        </p:txBody>
      </p:sp>
      <p:sp>
        <p:nvSpPr>
          <p:cNvPr id="6" name="Text 4"/>
          <p:cNvSpPr/>
          <p:nvPr/>
        </p:nvSpPr>
        <p:spPr>
          <a:xfrm>
            <a:off x="274320" y="685800"/>
            <a:ext cx="822960" cy="932688"/>
          </a:xfrm>
          <a:prstGeom prst="rect">
            <a:avLst/>
          </a:prstGeom>
          <a:noFill/>
          <a:ln/>
        </p:spPr>
        <p:txBody>
          <a:bodyPr wrap="square" lIns="0" tIns="0" rIns="0" bIns="0" rtlCol="0" anchor="ctr"/>
          <a:lstStyle/>
          <a:p>
            <a:pPr marL="0" indent="0" algn="ctr">
              <a:buNone/>
            </a:pPr>
            <a:r>
              <a:rPr lang="en-US" sz="4000" b="1" dirty="0">
                <a:solidFill>
                  <a:srgbClr val="FF6B35"/>
                </a:solidFill>
                <a:latin typeface="Trebuchet MS" pitchFamily="34" charset="0"/>
                <a:ea typeface="Trebuchet MS" pitchFamily="34" charset="-122"/>
                <a:cs typeface="Trebuchet MS" pitchFamily="34" charset="-120"/>
              </a:rPr>
              <a:t>1</a:t>
            </a:r>
            <a:endParaRPr lang="en-US" sz="4000" dirty="0"/>
          </a:p>
        </p:txBody>
      </p:sp>
      <p:sp>
        <p:nvSpPr>
          <p:cNvPr id="7" name="Shape 5"/>
          <p:cNvSpPr/>
          <p:nvPr/>
        </p:nvSpPr>
        <p:spPr>
          <a:xfrm>
            <a:off x="1143000" y="850392"/>
            <a:ext cx="0" cy="0"/>
          </a:xfrm>
          <a:prstGeom prst="line">
            <a:avLst/>
          </a:prstGeom>
          <a:noFill/>
          <a:ln w="12700">
            <a:solidFill>
              <a:srgbClr val="1B2D3F"/>
            </a:solidFill>
            <a:prstDash val="solid"/>
          </a:ln>
        </p:spPr>
        <p:txBody>
          <a:bodyPr/>
          <a:lstStyle/>
          <a:p>
            <a:endParaRPr lang="en-GB"/>
          </a:p>
        </p:txBody>
      </p:sp>
      <p:sp>
        <p:nvSpPr>
          <p:cNvPr id="8" name="Shape 6"/>
          <p:cNvSpPr/>
          <p:nvPr/>
        </p:nvSpPr>
        <p:spPr>
          <a:xfrm>
            <a:off x="1115568" y="795528"/>
            <a:ext cx="36576" cy="713232"/>
          </a:xfrm>
          <a:prstGeom prst="rect">
            <a:avLst/>
          </a:prstGeom>
          <a:solidFill>
            <a:srgbClr val="FF6B35"/>
          </a:solidFill>
          <a:ln w="12700">
            <a:solidFill>
              <a:srgbClr val="FF6B35"/>
            </a:solidFill>
            <a:prstDash val="solid"/>
          </a:ln>
        </p:spPr>
        <p:txBody>
          <a:bodyPr/>
          <a:lstStyle/>
          <a:p>
            <a:endParaRPr lang="en-GB"/>
          </a:p>
        </p:txBody>
      </p:sp>
      <p:sp>
        <p:nvSpPr>
          <p:cNvPr id="9" name="Text 7"/>
          <p:cNvSpPr/>
          <p:nvPr/>
        </p:nvSpPr>
        <p:spPr>
          <a:xfrm>
            <a:off x="1280160" y="758952"/>
            <a:ext cx="7406640" cy="320040"/>
          </a:xfrm>
          <a:prstGeom prst="rect">
            <a:avLst/>
          </a:prstGeom>
          <a:noFill/>
          <a:ln/>
        </p:spPr>
        <p:txBody>
          <a:bodyPr wrap="square" lIns="0" tIns="0" rIns="0" bIns="0" rtlCol="0" anchor="t"/>
          <a:lstStyle/>
          <a:p>
            <a:pPr marL="0" indent="0" algn="l">
              <a:buNone/>
            </a:pPr>
            <a:r>
              <a:rPr lang="en-US" sz="1250" b="1" dirty="0">
                <a:solidFill>
                  <a:srgbClr val="FF6B35"/>
                </a:solidFill>
                <a:latin typeface="Trebuchet MS" pitchFamily="34" charset="0"/>
                <a:ea typeface="Trebuchet MS" pitchFamily="34" charset="-122"/>
                <a:cs typeface="Trebuchet MS" pitchFamily="34" charset="-120"/>
              </a:rPr>
              <a:t>Increased GP Administrative Burden</a:t>
            </a:r>
            <a:endParaRPr lang="en-US" sz="1250" dirty="0"/>
          </a:p>
        </p:txBody>
      </p:sp>
      <p:sp>
        <p:nvSpPr>
          <p:cNvPr id="10" name="Text 8"/>
          <p:cNvSpPr/>
          <p:nvPr/>
        </p:nvSpPr>
        <p:spPr>
          <a:xfrm>
            <a:off x="1280160" y="1124712"/>
            <a:ext cx="7406640" cy="420624"/>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44% of GPs said that NHS e-RS added to the time spent on the administration of their sessions. One of the key factors is insufficient training from employers (RCGP, 2022; NHS England, 2021).</a:t>
            </a:r>
            <a:endParaRPr lang="en-US" sz="1100" dirty="0"/>
          </a:p>
        </p:txBody>
      </p:sp>
      <p:sp>
        <p:nvSpPr>
          <p:cNvPr id="11" name="Shape 9"/>
          <p:cNvSpPr/>
          <p:nvPr/>
        </p:nvSpPr>
        <p:spPr>
          <a:xfrm>
            <a:off x="274320" y="1755648"/>
            <a:ext cx="8595360" cy="932688"/>
          </a:xfrm>
          <a:prstGeom prst="rect">
            <a:avLst/>
          </a:prstGeom>
          <a:solidFill>
            <a:srgbClr val="1B2D3F"/>
          </a:solidFill>
          <a:ln w="12700">
            <a:solidFill>
              <a:srgbClr val="1B2D3F"/>
            </a:solidFill>
            <a:prstDash val="solid"/>
          </a:ln>
        </p:spPr>
        <p:txBody>
          <a:bodyPr/>
          <a:lstStyle/>
          <a:p>
            <a:endParaRPr lang="en-GB"/>
          </a:p>
        </p:txBody>
      </p:sp>
      <p:sp>
        <p:nvSpPr>
          <p:cNvPr id="12" name="Text 10"/>
          <p:cNvSpPr/>
          <p:nvPr/>
        </p:nvSpPr>
        <p:spPr>
          <a:xfrm>
            <a:off x="274320" y="1755648"/>
            <a:ext cx="822960" cy="932688"/>
          </a:xfrm>
          <a:prstGeom prst="rect">
            <a:avLst/>
          </a:prstGeom>
          <a:noFill/>
          <a:ln/>
        </p:spPr>
        <p:txBody>
          <a:bodyPr wrap="square" lIns="0" tIns="0" rIns="0" bIns="0" rtlCol="0" anchor="ctr"/>
          <a:lstStyle/>
          <a:p>
            <a:pPr marL="0" indent="0" algn="ctr">
              <a:buNone/>
            </a:pPr>
            <a:r>
              <a:rPr lang="en-US" sz="4000" b="1" dirty="0">
                <a:solidFill>
                  <a:srgbClr val="E63946"/>
                </a:solidFill>
                <a:latin typeface="Trebuchet MS" pitchFamily="34" charset="0"/>
                <a:ea typeface="Trebuchet MS" pitchFamily="34" charset="-122"/>
                <a:cs typeface="Trebuchet MS" pitchFamily="34" charset="-120"/>
              </a:rPr>
              <a:t>2</a:t>
            </a:r>
            <a:endParaRPr lang="en-US" sz="4000" dirty="0"/>
          </a:p>
        </p:txBody>
      </p:sp>
      <p:sp>
        <p:nvSpPr>
          <p:cNvPr id="13" name="Shape 11"/>
          <p:cNvSpPr/>
          <p:nvPr/>
        </p:nvSpPr>
        <p:spPr>
          <a:xfrm>
            <a:off x="1143000" y="1920240"/>
            <a:ext cx="0" cy="0"/>
          </a:xfrm>
          <a:prstGeom prst="line">
            <a:avLst/>
          </a:prstGeom>
          <a:noFill/>
          <a:ln w="12700">
            <a:solidFill>
              <a:srgbClr val="1B2D3F"/>
            </a:solidFill>
            <a:prstDash val="solid"/>
          </a:ln>
        </p:spPr>
        <p:txBody>
          <a:bodyPr/>
          <a:lstStyle/>
          <a:p>
            <a:endParaRPr lang="en-GB"/>
          </a:p>
        </p:txBody>
      </p:sp>
      <p:sp>
        <p:nvSpPr>
          <p:cNvPr id="14" name="Shape 12"/>
          <p:cNvSpPr/>
          <p:nvPr/>
        </p:nvSpPr>
        <p:spPr>
          <a:xfrm>
            <a:off x="1115568" y="1865376"/>
            <a:ext cx="36576" cy="713232"/>
          </a:xfrm>
          <a:prstGeom prst="rect">
            <a:avLst/>
          </a:prstGeom>
          <a:solidFill>
            <a:srgbClr val="E63946"/>
          </a:solidFill>
          <a:ln w="12700">
            <a:solidFill>
              <a:srgbClr val="E63946"/>
            </a:solidFill>
            <a:prstDash val="solid"/>
          </a:ln>
        </p:spPr>
        <p:txBody>
          <a:bodyPr/>
          <a:lstStyle/>
          <a:p>
            <a:endParaRPr lang="en-GB"/>
          </a:p>
        </p:txBody>
      </p:sp>
      <p:sp>
        <p:nvSpPr>
          <p:cNvPr id="15" name="Text 13"/>
          <p:cNvSpPr/>
          <p:nvPr/>
        </p:nvSpPr>
        <p:spPr>
          <a:xfrm>
            <a:off x="1280160" y="1828800"/>
            <a:ext cx="7406640" cy="320040"/>
          </a:xfrm>
          <a:prstGeom prst="rect">
            <a:avLst/>
          </a:prstGeom>
          <a:noFill/>
          <a:ln/>
        </p:spPr>
        <p:txBody>
          <a:bodyPr wrap="square" lIns="0" tIns="0" rIns="0" bIns="0" rtlCol="0" anchor="t"/>
          <a:lstStyle/>
          <a:p>
            <a:pPr marL="0" indent="0" algn="l">
              <a:buNone/>
            </a:pPr>
            <a:r>
              <a:rPr lang="en-US" sz="1250" b="1" dirty="0">
                <a:solidFill>
                  <a:srgbClr val="E63946"/>
                </a:solidFill>
                <a:latin typeface="Trebuchet MS" pitchFamily="34" charset="0"/>
                <a:ea typeface="Trebuchet MS" pitchFamily="34" charset="-122"/>
                <a:cs typeface="Trebuchet MS" pitchFamily="34" charset="-120"/>
              </a:rPr>
              <a:t>Resistance to Change</a:t>
            </a:r>
            <a:endParaRPr lang="en-US" sz="1250" dirty="0"/>
          </a:p>
        </p:txBody>
      </p:sp>
      <p:sp>
        <p:nvSpPr>
          <p:cNvPr id="16" name="Text 14"/>
          <p:cNvSpPr/>
          <p:nvPr/>
        </p:nvSpPr>
        <p:spPr>
          <a:xfrm>
            <a:off x="1280160" y="2194560"/>
            <a:ext cx="7406640" cy="420624"/>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Ambivalence in the clinician is a documented barrier, especially to advanced features such as A&amp;G, and this is cited by </a:t>
            </a:r>
            <a:r>
              <a:rPr lang="en-US" sz="1100" dirty="0" err="1">
                <a:solidFill>
                  <a:srgbClr val="E2E8F0"/>
                </a:solidFill>
                <a:latin typeface="Trebuchet MS" pitchFamily="34" charset="0"/>
                <a:ea typeface="Trebuchet MS" pitchFamily="34" charset="-122"/>
                <a:cs typeface="Trebuchet MS" pitchFamily="34" charset="-120"/>
              </a:rPr>
              <a:t>Greenhalgh</a:t>
            </a:r>
            <a:r>
              <a:rPr lang="en-US" sz="1100" dirty="0">
                <a:solidFill>
                  <a:srgbClr val="E2E8F0"/>
                </a:solidFill>
                <a:latin typeface="Trebuchet MS" pitchFamily="34" charset="0"/>
                <a:ea typeface="Trebuchet MS" pitchFamily="34" charset="-122"/>
                <a:cs typeface="Trebuchet MS" pitchFamily="34" charset="-120"/>
              </a:rPr>
              <a:t> (2019) as the main barrier to digital uptake.</a:t>
            </a:r>
            <a:endParaRPr lang="en-US" sz="1100" dirty="0"/>
          </a:p>
        </p:txBody>
      </p:sp>
      <p:sp>
        <p:nvSpPr>
          <p:cNvPr id="17" name="Shape 15"/>
          <p:cNvSpPr/>
          <p:nvPr/>
        </p:nvSpPr>
        <p:spPr>
          <a:xfrm>
            <a:off x="274320" y="2825496"/>
            <a:ext cx="8595360" cy="932688"/>
          </a:xfrm>
          <a:prstGeom prst="rect">
            <a:avLst/>
          </a:prstGeom>
          <a:solidFill>
            <a:srgbClr val="1B2D3F"/>
          </a:solidFill>
          <a:ln w="12700">
            <a:solidFill>
              <a:srgbClr val="1B2D3F"/>
            </a:solidFill>
            <a:prstDash val="solid"/>
          </a:ln>
        </p:spPr>
        <p:txBody>
          <a:bodyPr/>
          <a:lstStyle/>
          <a:p>
            <a:endParaRPr lang="en-GB"/>
          </a:p>
        </p:txBody>
      </p:sp>
      <p:sp>
        <p:nvSpPr>
          <p:cNvPr id="18" name="Text 16"/>
          <p:cNvSpPr/>
          <p:nvPr/>
        </p:nvSpPr>
        <p:spPr>
          <a:xfrm>
            <a:off x="274320" y="2825496"/>
            <a:ext cx="822960" cy="932688"/>
          </a:xfrm>
          <a:prstGeom prst="rect">
            <a:avLst/>
          </a:prstGeom>
          <a:noFill/>
          <a:ln/>
        </p:spPr>
        <p:txBody>
          <a:bodyPr wrap="square" lIns="0" tIns="0" rIns="0" bIns="0" rtlCol="0" anchor="ctr"/>
          <a:lstStyle/>
          <a:p>
            <a:pPr marL="0" indent="0" algn="ctr">
              <a:buNone/>
            </a:pPr>
            <a:r>
              <a:rPr lang="en-US" sz="4000" b="1" dirty="0">
                <a:solidFill>
                  <a:srgbClr val="F4B942"/>
                </a:solidFill>
                <a:latin typeface="Trebuchet MS" pitchFamily="34" charset="0"/>
                <a:ea typeface="Trebuchet MS" pitchFamily="34" charset="-122"/>
                <a:cs typeface="Trebuchet MS" pitchFamily="34" charset="-120"/>
              </a:rPr>
              <a:t>3</a:t>
            </a:r>
            <a:endParaRPr lang="en-US" sz="4000" dirty="0"/>
          </a:p>
        </p:txBody>
      </p:sp>
      <p:sp>
        <p:nvSpPr>
          <p:cNvPr id="19" name="Shape 17"/>
          <p:cNvSpPr/>
          <p:nvPr/>
        </p:nvSpPr>
        <p:spPr>
          <a:xfrm>
            <a:off x="1143000" y="2990088"/>
            <a:ext cx="0" cy="0"/>
          </a:xfrm>
          <a:prstGeom prst="line">
            <a:avLst/>
          </a:prstGeom>
          <a:noFill/>
          <a:ln w="12700">
            <a:solidFill>
              <a:srgbClr val="1B2D3F"/>
            </a:solidFill>
            <a:prstDash val="solid"/>
          </a:ln>
        </p:spPr>
        <p:txBody>
          <a:bodyPr/>
          <a:lstStyle/>
          <a:p>
            <a:endParaRPr lang="en-GB"/>
          </a:p>
        </p:txBody>
      </p:sp>
      <p:sp>
        <p:nvSpPr>
          <p:cNvPr id="20" name="Shape 18"/>
          <p:cNvSpPr/>
          <p:nvPr/>
        </p:nvSpPr>
        <p:spPr>
          <a:xfrm>
            <a:off x="1115568" y="2935224"/>
            <a:ext cx="36576" cy="713232"/>
          </a:xfrm>
          <a:prstGeom prst="rect">
            <a:avLst/>
          </a:prstGeom>
          <a:solidFill>
            <a:srgbClr val="F4B942"/>
          </a:solidFill>
          <a:ln w="12700">
            <a:solidFill>
              <a:srgbClr val="F4B942"/>
            </a:solidFill>
            <a:prstDash val="solid"/>
          </a:ln>
        </p:spPr>
        <p:txBody>
          <a:bodyPr/>
          <a:lstStyle/>
          <a:p>
            <a:endParaRPr lang="en-GB"/>
          </a:p>
        </p:txBody>
      </p:sp>
      <p:sp>
        <p:nvSpPr>
          <p:cNvPr id="21" name="Text 19"/>
          <p:cNvSpPr/>
          <p:nvPr/>
        </p:nvSpPr>
        <p:spPr>
          <a:xfrm>
            <a:off x="1280160" y="2898648"/>
            <a:ext cx="7406640" cy="320040"/>
          </a:xfrm>
          <a:prstGeom prst="rect">
            <a:avLst/>
          </a:prstGeom>
          <a:noFill/>
          <a:ln/>
        </p:spPr>
        <p:txBody>
          <a:bodyPr wrap="square" lIns="0" tIns="0" rIns="0" bIns="0" rtlCol="0" anchor="t"/>
          <a:lstStyle/>
          <a:p>
            <a:pPr marL="0" indent="0" algn="l">
              <a:buNone/>
            </a:pPr>
            <a:r>
              <a:rPr lang="en-US" sz="1250" b="1" dirty="0">
                <a:solidFill>
                  <a:srgbClr val="F4B942"/>
                </a:solidFill>
                <a:latin typeface="Trebuchet MS" pitchFamily="34" charset="0"/>
                <a:ea typeface="Trebuchet MS" pitchFamily="34" charset="-122"/>
                <a:cs typeface="Trebuchet MS" pitchFamily="34" charset="-120"/>
              </a:rPr>
              <a:t>Inconsistent Training Investment</a:t>
            </a:r>
            <a:endParaRPr lang="en-US" sz="1250" dirty="0"/>
          </a:p>
        </p:txBody>
      </p:sp>
      <p:sp>
        <p:nvSpPr>
          <p:cNvPr id="22" name="Text 20"/>
          <p:cNvSpPr/>
          <p:nvPr/>
        </p:nvSpPr>
        <p:spPr>
          <a:xfrm>
            <a:off x="1280160" y="3264408"/>
            <a:ext cx="7406640" cy="420624"/>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There is a requirement for protected CPD time for digital skills in the WGLL framework, but evidence indicates that this is not consistently achieved in NHS primary care </a:t>
            </a:r>
            <a:r>
              <a:rPr lang="en-US" sz="1100" dirty="0" err="1">
                <a:solidFill>
                  <a:srgbClr val="E2E8F0"/>
                </a:solidFill>
                <a:latin typeface="Trebuchet MS" pitchFamily="34" charset="0"/>
                <a:ea typeface="Trebuchet MS" pitchFamily="34" charset="-122"/>
                <a:cs typeface="Trebuchet MS" pitchFamily="34" charset="-120"/>
              </a:rPr>
              <a:t>organisations</a:t>
            </a:r>
            <a:r>
              <a:rPr lang="en-US" sz="1100" dirty="0">
                <a:solidFill>
                  <a:srgbClr val="E2E8F0"/>
                </a:solidFill>
                <a:latin typeface="Trebuchet MS" pitchFamily="34" charset="0"/>
                <a:ea typeface="Trebuchet MS" pitchFamily="34" charset="-122"/>
                <a:cs typeface="Trebuchet MS" pitchFamily="34" charset="-120"/>
              </a:rPr>
              <a:t> (NHS England, 2021).</a:t>
            </a:r>
            <a:endParaRPr lang="en-US" sz="1100" dirty="0"/>
          </a:p>
        </p:txBody>
      </p:sp>
      <p:sp>
        <p:nvSpPr>
          <p:cNvPr id="23" name="Shape 21"/>
          <p:cNvSpPr/>
          <p:nvPr/>
        </p:nvSpPr>
        <p:spPr>
          <a:xfrm>
            <a:off x="274320" y="3895344"/>
            <a:ext cx="8595360" cy="932688"/>
          </a:xfrm>
          <a:prstGeom prst="rect">
            <a:avLst/>
          </a:prstGeom>
          <a:solidFill>
            <a:srgbClr val="1B2D3F"/>
          </a:solidFill>
          <a:ln w="12700">
            <a:solidFill>
              <a:srgbClr val="1B2D3F"/>
            </a:solidFill>
            <a:prstDash val="solid"/>
          </a:ln>
        </p:spPr>
        <p:txBody>
          <a:bodyPr/>
          <a:lstStyle/>
          <a:p>
            <a:endParaRPr lang="en-GB"/>
          </a:p>
        </p:txBody>
      </p:sp>
      <p:sp>
        <p:nvSpPr>
          <p:cNvPr id="24" name="Text 22"/>
          <p:cNvSpPr/>
          <p:nvPr/>
        </p:nvSpPr>
        <p:spPr>
          <a:xfrm>
            <a:off x="274320" y="3895344"/>
            <a:ext cx="822960" cy="932688"/>
          </a:xfrm>
          <a:prstGeom prst="rect">
            <a:avLst/>
          </a:prstGeom>
          <a:noFill/>
          <a:ln/>
        </p:spPr>
        <p:txBody>
          <a:bodyPr wrap="square" lIns="0" tIns="0" rIns="0" bIns="0" rtlCol="0" anchor="ctr"/>
          <a:lstStyle/>
          <a:p>
            <a:pPr marL="0" indent="0" algn="ctr">
              <a:buNone/>
            </a:pPr>
            <a:r>
              <a:rPr lang="en-US" sz="4000" b="1" dirty="0">
                <a:solidFill>
                  <a:srgbClr val="00B4D8"/>
                </a:solidFill>
                <a:latin typeface="Trebuchet MS" pitchFamily="34" charset="0"/>
                <a:ea typeface="Trebuchet MS" pitchFamily="34" charset="-122"/>
                <a:cs typeface="Trebuchet MS" pitchFamily="34" charset="-120"/>
              </a:rPr>
              <a:t>4</a:t>
            </a:r>
            <a:endParaRPr lang="en-US" sz="4000" dirty="0"/>
          </a:p>
        </p:txBody>
      </p:sp>
      <p:sp>
        <p:nvSpPr>
          <p:cNvPr id="25" name="Shape 23"/>
          <p:cNvSpPr/>
          <p:nvPr/>
        </p:nvSpPr>
        <p:spPr>
          <a:xfrm>
            <a:off x="1143000" y="4059936"/>
            <a:ext cx="0" cy="0"/>
          </a:xfrm>
          <a:prstGeom prst="line">
            <a:avLst/>
          </a:prstGeom>
          <a:noFill/>
          <a:ln w="12700">
            <a:solidFill>
              <a:srgbClr val="1B2D3F"/>
            </a:solidFill>
            <a:prstDash val="solid"/>
          </a:ln>
        </p:spPr>
        <p:txBody>
          <a:bodyPr/>
          <a:lstStyle/>
          <a:p>
            <a:endParaRPr lang="en-GB"/>
          </a:p>
        </p:txBody>
      </p:sp>
      <p:sp>
        <p:nvSpPr>
          <p:cNvPr id="26" name="Shape 24"/>
          <p:cNvSpPr/>
          <p:nvPr/>
        </p:nvSpPr>
        <p:spPr>
          <a:xfrm>
            <a:off x="1115568" y="4005072"/>
            <a:ext cx="36576" cy="713232"/>
          </a:xfrm>
          <a:prstGeom prst="rect">
            <a:avLst/>
          </a:prstGeom>
          <a:solidFill>
            <a:srgbClr val="00B4D8"/>
          </a:solidFill>
          <a:ln w="12700">
            <a:solidFill>
              <a:srgbClr val="00B4D8"/>
            </a:solidFill>
            <a:prstDash val="solid"/>
          </a:ln>
        </p:spPr>
        <p:txBody>
          <a:bodyPr/>
          <a:lstStyle/>
          <a:p>
            <a:endParaRPr lang="en-GB"/>
          </a:p>
        </p:txBody>
      </p:sp>
      <p:sp>
        <p:nvSpPr>
          <p:cNvPr id="27" name="Text 25"/>
          <p:cNvSpPr/>
          <p:nvPr/>
        </p:nvSpPr>
        <p:spPr>
          <a:xfrm>
            <a:off x="1280160" y="3968496"/>
            <a:ext cx="7406640" cy="320040"/>
          </a:xfrm>
          <a:prstGeom prst="rect">
            <a:avLst/>
          </a:prstGeom>
          <a:noFill/>
          <a:ln/>
        </p:spPr>
        <p:txBody>
          <a:bodyPr wrap="square" lIns="0" tIns="0" rIns="0" bIns="0" rtlCol="0" anchor="t"/>
          <a:lstStyle/>
          <a:p>
            <a:pPr marL="0" indent="0" algn="l">
              <a:buNone/>
            </a:pPr>
            <a:r>
              <a:rPr lang="en-US" sz="1250" b="1" dirty="0">
                <a:solidFill>
                  <a:srgbClr val="00B4D8"/>
                </a:solidFill>
                <a:latin typeface="Trebuchet MS" pitchFamily="34" charset="0"/>
                <a:ea typeface="Trebuchet MS" pitchFamily="34" charset="-122"/>
                <a:cs typeface="Trebuchet MS" pitchFamily="34" charset="-120"/>
              </a:rPr>
              <a:t>Variable ICB-Level Adoption</a:t>
            </a:r>
            <a:endParaRPr lang="en-US" sz="1250" dirty="0"/>
          </a:p>
        </p:txBody>
      </p:sp>
      <p:sp>
        <p:nvSpPr>
          <p:cNvPr id="28" name="Text 26"/>
          <p:cNvSpPr/>
          <p:nvPr/>
        </p:nvSpPr>
        <p:spPr>
          <a:xfrm>
            <a:off x="1280160" y="4334256"/>
            <a:ext cx="7406640" cy="420624"/>
          </a:xfrm>
          <a:prstGeom prst="rect">
            <a:avLst/>
          </a:prstGeom>
          <a:noFill/>
          <a:ln/>
        </p:spPr>
        <p:txBody>
          <a:bodyPr wrap="square" lIns="0" tIns="0" rIns="0" bIns="0" rtlCol="0" anchor="t"/>
          <a:lstStyle/>
          <a:p>
            <a:r>
              <a:rPr lang="en-US" sz="1100" dirty="0">
                <a:solidFill>
                  <a:srgbClr val="E2E8F0"/>
                </a:solidFill>
                <a:latin typeface="Trebuchet MS" pitchFamily="34" charset="0"/>
                <a:ea typeface="Trebuchet MS" pitchFamily="34" charset="-122"/>
                <a:cs typeface="Trebuchet MS" pitchFamily="34" charset="-120"/>
              </a:rPr>
              <a:t>ICB uptake of advanced features varies widely, alongside leadership and workforce culture; outcomes are as likely to be determined by the leadership as the technology (NHS England, 2023).</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060F18"/>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00B4D8"/>
          </a:solidFill>
          <a:ln w="12700">
            <a:solidFill>
              <a:srgbClr val="00B4D8"/>
            </a:solidFill>
            <a:prstDash val="solid"/>
          </a:ln>
        </p:spPr>
        <p:txBody>
          <a:bodyPr/>
          <a:lstStyle/>
          <a:p>
            <a:endParaRPr lang="en-GB"/>
          </a:p>
        </p:txBody>
      </p:sp>
      <p:sp>
        <p:nvSpPr>
          <p:cNvPr id="3" name="Text 1"/>
          <p:cNvSpPr/>
          <p:nvPr/>
        </p:nvSpPr>
        <p:spPr>
          <a:xfrm>
            <a:off x="274320" y="0"/>
            <a:ext cx="8595360" cy="566928"/>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ea typeface="Trebuchet MS" pitchFamily="34" charset="-122"/>
                <a:cs typeface="Trebuchet MS" pitchFamily="34" charset="-120"/>
              </a:rPr>
              <a:t>NHS e-RS: Key Evidence &amp; Statistics</a:t>
            </a:r>
            <a:endParaRPr lang="en-US" sz="2000" dirty="0"/>
          </a:p>
        </p:txBody>
      </p:sp>
      <p:sp>
        <p:nvSpPr>
          <p:cNvPr id="4" name="Shape 2"/>
          <p:cNvSpPr/>
          <p:nvPr/>
        </p:nvSpPr>
        <p:spPr>
          <a:xfrm>
            <a:off x="438912" y="658368"/>
            <a:ext cx="1691640" cy="1691640"/>
          </a:xfrm>
          <a:prstGeom prst="ellipse">
            <a:avLst/>
          </a:prstGeom>
          <a:solidFill>
            <a:srgbClr val="1B2D3F"/>
          </a:solidFill>
          <a:ln w="12700">
            <a:solidFill>
              <a:srgbClr val="1B2D3F"/>
            </a:solidFill>
            <a:prstDash val="solid"/>
          </a:ln>
        </p:spPr>
        <p:txBody>
          <a:bodyPr/>
          <a:lstStyle/>
          <a:p>
            <a:endParaRPr lang="en-GB"/>
          </a:p>
        </p:txBody>
      </p:sp>
      <p:sp>
        <p:nvSpPr>
          <p:cNvPr id="5" name="Shape 3"/>
          <p:cNvSpPr/>
          <p:nvPr/>
        </p:nvSpPr>
        <p:spPr>
          <a:xfrm>
            <a:off x="530352" y="749808"/>
            <a:ext cx="1508760" cy="1508760"/>
          </a:xfrm>
          <a:prstGeom prst="ellipse">
            <a:avLst/>
          </a:prstGeom>
          <a:solidFill>
            <a:srgbClr val="131E28"/>
          </a:solidFill>
          <a:ln w="12700">
            <a:solidFill>
              <a:srgbClr val="131E28"/>
            </a:solidFill>
            <a:prstDash val="solid"/>
          </a:ln>
        </p:spPr>
        <p:txBody>
          <a:bodyPr/>
          <a:lstStyle/>
          <a:p>
            <a:endParaRPr lang="en-GB"/>
          </a:p>
        </p:txBody>
      </p:sp>
      <p:sp>
        <p:nvSpPr>
          <p:cNvPr id="6" name="Text 4"/>
          <p:cNvSpPr/>
          <p:nvPr/>
        </p:nvSpPr>
        <p:spPr>
          <a:xfrm>
            <a:off x="438912" y="658368"/>
            <a:ext cx="1691640" cy="1691640"/>
          </a:xfrm>
          <a:prstGeom prst="rect">
            <a:avLst/>
          </a:prstGeom>
          <a:noFill/>
          <a:ln/>
        </p:spPr>
        <p:txBody>
          <a:bodyPr wrap="square" lIns="0" tIns="0" rIns="0" bIns="0" rtlCol="0" anchor="ctr"/>
          <a:lstStyle/>
          <a:p>
            <a:pPr marL="0" indent="0" algn="ctr">
              <a:buNone/>
            </a:pPr>
            <a:r>
              <a:rPr lang="en-US" sz="2600" b="1" dirty="0">
                <a:solidFill>
                  <a:srgbClr val="00B4D8"/>
                </a:solidFill>
                <a:latin typeface="Trebuchet MS" pitchFamily="34" charset="0"/>
                <a:ea typeface="Trebuchet MS" pitchFamily="34" charset="-122"/>
                <a:cs typeface="Trebuchet MS" pitchFamily="34" charset="-120"/>
              </a:rPr>
              <a:t>15M+</a:t>
            </a:r>
            <a:endParaRPr lang="en-US" sz="2600" dirty="0"/>
          </a:p>
        </p:txBody>
      </p:sp>
      <p:sp>
        <p:nvSpPr>
          <p:cNvPr id="7" name="Text 5"/>
          <p:cNvSpPr/>
          <p:nvPr/>
        </p:nvSpPr>
        <p:spPr>
          <a:xfrm>
            <a:off x="274320" y="2450592"/>
            <a:ext cx="2029968" cy="475488"/>
          </a:xfrm>
          <a:prstGeom prst="rect">
            <a:avLst/>
          </a:prstGeom>
          <a:noFill/>
          <a:ln/>
        </p:spPr>
        <p:txBody>
          <a:bodyPr wrap="square" lIns="0" tIns="0" rIns="0" bIns="0" rtlCol="0" anchor="t"/>
          <a:lstStyle/>
          <a:p>
            <a:pPr marL="0" indent="0" algn="ctr">
              <a:buNone/>
            </a:pPr>
            <a:r>
              <a:rPr lang="en-US" sz="1000" dirty="0">
                <a:solidFill>
                  <a:srgbClr val="E2E8F0"/>
                </a:solidFill>
                <a:latin typeface="Trebuchet MS" pitchFamily="34" charset="0"/>
                <a:ea typeface="Trebuchet MS" pitchFamily="34" charset="-122"/>
                <a:cs typeface="Trebuchet MS" pitchFamily="34" charset="-120"/>
              </a:rPr>
              <a:t>Referrals</a:t>
            </a:r>
            <a:endParaRPr lang="en-US" sz="1000" dirty="0"/>
          </a:p>
          <a:p>
            <a:pPr marL="0" indent="0" algn="ctr">
              <a:buNone/>
            </a:pPr>
            <a:r>
              <a:rPr lang="en-US" sz="1000" dirty="0">
                <a:solidFill>
                  <a:srgbClr val="E2E8F0"/>
                </a:solidFill>
                <a:latin typeface="Trebuchet MS" pitchFamily="34" charset="0"/>
                <a:ea typeface="Trebuchet MS" pitchFamily="34" charset="-122"/>
                <a:cs typeface="Trebuchet MS" pitchFamily="34" charset="-120"/>
              </a:rPr>
              <a:t>per year</a:t>
            </a:r>
            <a:endParaRPr lang="en-US" sz="1000" dirty="0"/>
          </a:p>
        </p:txBody>
      </p:sp>
      <p:sp>
        <p:nvSpPr>
          <p:cNvPr id="8" name="Text 6"/>
          <p:cNvSpPr/>
          <p:nvPr/>
        </p:nvSpPr>
        <p:spPr>
          <a:xfrm>
            <a:off x="274320" y="2944368"/>
            <a:ext cx="2029968" cy="274320"/>
          </a:xfrm>
          <a:prstGeom prst="rect">
            <a:avLst/>
          </a:prstGeom>
          <a:noFill/>
          <a:ln/>
        </p:spPr>
        <p:txBody>
          <a:bodyPr wrap="square" lIns="0" tIns="0" rIns="0" bIns="0" rtlCol="0" anchor="t"/>
          <a:lstStyle/>
          <a:p>
            <a:pPr marL="0" indent="0" algn="ctr">
              <a:buNone/>
            </a:pPr>
            <a:r>
              <a:rPr lang="en-US" sz="900" i="1" dirty="0">
                <a:solidFill>
                  <a:srgbClr val="7A9BB5"/>
                </a:solidFill>
                <a:latin typeface="Trebuchet MS" pitchFamily="34" charset="0"/>
                <a:ea typeface="Trebuchet MS" pitchFamily="34" charset="-122"/>
                <a:cs typeface="Trebuchet MS" pitchFamily="34" charset="-120"/>
              </a:rPr>
              <a:t>NHS England, 2023</a:t>
            </a:r>
            <a:endParaRPr lang="en-US" sz="900" dirty="0"/>
          </a:p>
        </p:txBody>
      </p:sp>
      <p:sp>
        <p:nvSpPr>
          <p:cNvPr id="9" name="Shape 7"/>
          <p:cNvSpPr/>
          <p:nvPr/>
        </p:nvSpPr>
        <p:spPr>
          <a:xfrm>
            <a:off x="2606040" y="658368"/>
            <a:ext cx="1691640" cy="1691640"/>
          </a:xfrm>
          <a:prstGeom prst="ellipse">
            <a:avLst/>
          </a:prstGeom>
          <a:solidFill>
            <a:srgbClr val="1B2D3F"/>
          </a:solidFill>
          <a:ln w="12700">
            <a:solidFill>
              <a:srgbClr val="1B2D3F"/>
            </a:solidFill>
            <a:prstDash val="solid"/>
          </a:ln>
        </p:spPr>
        <p:txBody>
          <a:bodyPr/>
          <a:lstStyle/>
          <a:p>
            <a:endParaRPr lang="en-GB"/>
          </a:p>
        </p:txBody>
      </p:sp>
      <p:sp>
        <p:nvSpPr>
          <p:cNvPr id="10" name="Shape 8"/>
          <p:cNvSpPr/>
          <p:nvPr/>
        </p:nvSpPr>
        <p:spPr>
          <a:xfrm>
            <a:off x="2697480" y="749808"/>
            <a:ext cx="1508760" cy="1508760"/>
          </a:xfrm>
          <a:prstGeom prst="ellipse">
            <a:avLst/>
          </a:prstGeom>
          <a:solidFill>
            <a:srgbClr val="131E28"/>
          </a:solidFill>
          <a:ln w="12700">
            <a:solidFill>
              <a:srgbClr val="131E28"/>
            </a:solidFill>
            <a:prstDash val="solid"/>
          </a:ln>
        </p:spPr>
        <p:txBody>
          <a:bodyPr/>
          <a:lstStyle/>
          <a:p>
            <a:endParaRPr lang="en-GB"/>
          </a:p>
        </p:txBody>
      </p:sp>
      <p:sp>
        <p:nvSpPr>
          <p:cNvPr id="11" name="Text 9"/>
          <p:cNvSpPr/>
          <p:nvPr/>
        </p:nvSpPr>
        <p:spPr>
          <a:xfrm>
            <a:off x="2606040" y="658368"/>
            <a:ext cx="1691640" cy="1691640"/>
          </a:xfrm>
          <a:prstGeom prst="rect">
            <a:avLst/>
          </a:prstGeom>
          <a:noFill/>
          <a:ln/>
        </p:spPr>
        <p:txBody>
          <a:bodyPr wrap="square" lIns="0" tIns="0" rIns="0" bIns="0" rtlCol="0" anchor="ctr"/>
          <a:lstStyle/>
          <a:p>
            <a:pPr marL="0" indent="0" algn="ctr">
              <a:buNone/>
            </a:pPr>
            <a:r>
              <a:rPr lang="en-US" sz="2600" b="1" dirty="0">
                <a:solidFill>
                  <a:srgbClr val="F4B942"/>
                </a:solidFill>
                <a:latin typeface="Trebuchet MS" pitchFamily="34" charset="0"/>
                <a:ea typeface="Trebuchet MS" pitchFamily="34" charset="-122"/>
                <a:cs typeface="Trebuchet MS" pitchFamily="34" charset="-120"/>
              </a:rPr>
              <a:t>97%</a:t>
            </a:r>
            <a:endParaRPr lang="en-US" sz="2600" dirty="0"/>
          </a:p>
        </p:txBody>
      </p:sp>
      <p:sp>
        <p:nvSpPr>
          <p:cNvPr id="12" name="Text 10"/>
          <p:cNvSpPr/>
          <p:nvPr/>
        </p:nvSpPr>
        <p:spPr>
          <a:xfrm>
            <a:off x="2441448" y="2450592"/>
            <a:ext cx="2029968" cy="475488"/>
          </a:xfrm>
          <a:prstGeom prst="rect">
            <a:avLst/>
          </a:prstGeom>
          <a:noFill/>
          <a:ln/>
        </p:spPr>
        <p:txBody>
          <a:bodyPr wrap="square" lIns="0" tIns="0" rIns="0" bIns="0" rtlCol="0" anchor="t"/>
          <a:lstStyle/>
          <a:p>
            <a:pPr marL="0" indent="0" algn="ctr">
              <a:buNone/>
            </a:pPr>
            <a:r>
              <a:rPr lang="en-US" sz="1000" dirty="0">
                <a:solidFill>
                  <a:srgbClr val="E2E8F0"/>
                </a:solidFill>
                <a:latin typeface="Trebuchet MS" pitchFamily="34" charset="0"/>
                <a:ea typeface="Trebuchet MS" pitchFamily="34" charset="-122"/>
                <a:cs typeface="Trebuchet MS" pitchFamily="34" charset="-120"/>
              </a:rPr>
              <a:t>First referrals</a:t>
            </a:r>
            <a:endParaRPr lang="en-US" sz="1000" dirty="0"/>
          </a:p>
          <a:p>
            <a:pPr marL="0" indent="0" algn="ctr">
              <a:buNone/>
            </a:pPr>
            <a:r>
              <a:rPr lang="en-US" sz="1000" dirty="0">
                <a:solidFill>
                  <a:srgbClr val="E2E8F0"/>
                </a:solidFill>
                <a:latin typeface="Trebuchet MS" pitchFamily="34" charset="0"/>
                <a:ea typeface="Trebuchet MS" pitchFamily="34" charset="-122"/>
                <a:cs typeface="Trebuchet MS" pitchFamily="34" charset="-120"/>
              </a:rPr>
              <a:t>now electronic</a:t>
            </a:r>
            <a:endParaRPr lang="en-US" sz="1000" dirty="0"/>
          </a:p>
        </p:txBody>
      </p:sp>
      <p:sp>
        <p:nvSpPr>
          <p:cNvPr id="13" name="Text 11"/>
          <p:cNvSpPr/>
          <p:nvPr/>
        </p:nvSpPr>
        <p:spPr>
          <a:xfrm>
            <a:off x="2441448" y="2944368"/>
            <a:ext cx="2029968" cy="274320"/>
          </a:xfrm>
          <a:prstGeom prst="rect">
            <a:avLst/>
          </a:prstGeom>
          <a:noFill/>
          <a:ln/>
        </p:spPr>
        <p:txBody>
          <a:bodyPr wrap="square" lIns="0" tIns="0" rIns="0" bIns="0" rtlCol="0" anchor="t"/>
          <a:lstStyle/>
          <a:p>
            <a:pPr marL="0" indent="0" algn="ctr">
              <a:buNone/>
            </a:pPr>
            <a:r>
              <a:rPr lang="en-US" sz="900" i="1" dirty="0">
                <a:solidFill>
                  <a:srgbClr val="7A9BB5"/>
                </a:solidFill>
                <a:latin typeface="Trebuchet MS" pitchFamily="34" charset="0"/>
                <a:ea typeface="Trebuchet MS" pitchFamily="34" charset="-122"/>
                <a:cs typeface="Trebuchet MS" pitchFamily="34" charset="-120"/>
              </a:rPr>
              <a:t>NHS England, 2023</a:t>
            </a:r>
            <a:endParaRPr lang="en-US" sz="900" dirty="0"/>
          </a:p>
        </p:txBody>
      </p:sp>
      <p:sp>
        <p:nvSpPr>
          <p:cNvPr id="14" name="Shape 12"/>
          <p:cNvSpPr/>
          <p:nvPr/>
        </p:nvSpPr>
        <p:spPr>
          <a:xfrm>
            <a:off x="4773168" y="658368"/>
            <a:ext cx="1691640" cy="1691640"/>
          </a:xfrm>
          <a:prstGeom prst="ellipse">
            <a:avLst/>
          </a:prstGeom>
          <a:solidFill>
            <a:srgbClr val="1B2D3F"/>
          </a:solidFill>
          <a:ln w="12700">
            <a:solidFill>
              <a:srgbClr val="1B2D3F"/>
            </a:solidFill>
            <a:prstDash val="solid"/>
          </a:ln>
        </p:spPr>
        <p:txBody>
          <a:bodyPr/>
          <a:lstStyle/>
          <a:p>
            <a:endParaRPr lang="en-GB"/>
          </a:p>
        </p:txBody>
      </p:sp>
      <p:sp>
        <p:nvSpPr>
          <p:cNvPr id="15" name="Shape 13"/>
          <p:cNvSpPr/>
          <p:nvPr/>
        </p:nvSpPr>
        <p:spPr>
          <a:xfrm>
            <a:off x="4864608" y="749808"/>
            <a:ext cx="1508760" cy="1508760"/>
          </a:xfrm>
          <a:prstGeom prst="ellipse">
            <a:avLst/>
          </a:prstGeom>
          <a:solidFill>
            <a:srgbClr val="131E28"/>
          </a:solidFill>
          <a:ln w="12700">
            <a:solidFill>
              <a:srgbClr val="131E28"/>
            </a:solidFill>
            <a:prstDash val="solid"/>
          </a:ln>
        </p:spPr>
        <p:txBody>
          <a:bodyPr/>
          <a:lstStyle/>
          <a:p>
            <a:endParaRPr lang="en-GB"/>
          </a:p>
        </p:txBody>
      </p:sp>
      <p:sp>
        <p:nvSpPr>
          <p:cNvPr id="16" name="Text 14"/>
          <p:cNvSpPr/>
          <p:nvPr/>
        </p:nvSpPr>
        <p:spPr>
          <a:xfrm>
            <a:off x="4773168" y="658368"/>
            <a:ext cx="1691640" cy="1691640"/>
          </a:xfrm>
          <a:prstGeom prst="rect">
            <a:avLst/>
          </a:prstGeom>
          <a:noFill/>
          <a:ln/>
        </p:spPr>
        <p:txBody>
          <a:bodyPr wrap="square" lIns="0" tIns="0" rIns="0" bIns="0" rtlCol="0" anchor="ctr"/>
          <a:lstStyle/>
          <a:p>
            <a:pPr marL="0" indent="0" algn="ctr">
              <a:buNone/>
            </a:pPr>
            <a:r>
              <a:rPr lang="en-US" sz="2600" b="1" dirty="0">
                <a:solidFill>
                  <a:srgbClr val="2EC4B6"/>
                </a:solidFill>
                <a:latin typeface="Trebuchet MS" pitchFamily="34" charset="0"/>
                <a:ea typeface="Trebuchet MS" pitchFamily="34" charset="-122"/>
                <a:cs typeface="Trebuchet MS" pitchFamily="34" charset="-120"/>
              </a:rPr>
              <a:t>1 in 3</a:t>
            </a:r>
            <a:endParaRPr lang="en-US" sz="2600" dirty="0"/>
          </a:p>
        </p:txBody>
      </p:sp>
      <p:sp>
        <p:nvSpPr>
          <p:cNvPr id="17" name="Text 15"/>
          <p:cNvSpPr/>
          <p:nvPr/>
        </p:nvSpPr>
        <p:spPr>
          <a:xfrm>
            <a:off x="4608576" y="2450592"/>
            <a:ext cx="2029968" cy="475488"/>
          </a:xfrm>
          <a:prstGeom prst="rect">
            <a:avLst/>
          </a:prstGeom>
          <a:noFill/>
          <a:ln/>
        </p:spPr>
        <p:txBody>
          <a:bodyPr wrap="square" lIns="0" tIns="0" rIns="0" bIns="0" rtlCol="0" anchor="t"/>
          <a:lstStyle/>
          <a:p>
            <a:pPr marL="0" indent="0" algn="ctr">
              <a:buNone/>
            </a:pPr>
            <a:r>
              <a:rPr lang="en-US" sz="1000" dirty="0">
                <a:solidFill>
                  <a:srgbClr val="E2E8F0"/>
                </a:solidFill>
                <a:latin typeface="Trebuchet MS" pitchFamily="34" charset="0"/>
                <a:ea typeface="Trebuchet MS" pitchFamily="34" charset="-122"/>
                <a:cs typeface="Trebuchet MS" pitchFamily="34" charset="-120"/>
              </a:rPr>
              <a:t>A&amp;G queries resolved</a:t>
            </a:r>
            <a:endParaRPr lang="en-US" sz="1000" dirty="0"/>
          </a:p>
          <a:p>
            <a:pPr marL="0" indent="0" algn="ctr">
              <a:buNone/>
            </a:pPr>
            <a:r>
              <a:rPr lang="en-US" sz="1000" dirty="0">
                <a:solidFill>
                  <a:srgbClr val="E2E8F0"/>
                </a:solidFill>
                <a:latin typeface="Trebuchet MS" pitchFamily="34" charset="0"/>
                <a:ea typeface="Trebuchet MS" pitchFamily="34" charset="-122"/>
                <a:cs typeface="Trebuchet MS" pitchFamily="34" charset="-120"/>
              </a:rPr>
              <a:t>without appointment</a:t>
            </a:r>
            <a:endParaRPr lang="en-US" sz="1000" dirty="0"/>
          </a:p>
        </p:txBody>
      </p:sp>
      <p:sp>
        <p:nvSpPr>
          <p:cNvPr id="18" name="Text 16"/>
          <p:cNvSpPr/>
          <p:nvPr/>
        </p:nvSpPr>
        <p:spPr>
          <a:xfrm>
            <a:off x="4608576" y="2944368"/>
            <a:ext cx="2029968" cy="274320"/>
          </a:xfrm>
          <a:prstGeom prst="rect">
            <a:avLst/>
          </a:prstGeom>
          <a:noFill/>
          <a:ln/>
        </p:spPr>
        <p:txBody>
          <a:bodyPr wrap="square" lIns="0" tIns="0" rIns="0" bIns="0" rtlCol="0" anchor="t"/>
          <a:lstStyle/>
          <a:p>
            <a:pPr marL="0" indent="0" algn="ctr">
              <a:buNone/>
            </a:pPr>
            <a:r>
              <a:rPr lang="en-US" sz="900" i="1" dirty="0">
                <a:solidFill>
                  <a:srgbClr val="7A9BB5"/>
                </a:solidFill>
                <a:latin typeface="Trebuchet MS" pitchFamily="34" charset="0"/>
                <a:ea typeface="Trebuchet MS" pitchFamily="34" charset="-122"/>
                <a:cs typeface="Trebuchet MS" pitchFamily="34" charset="-120"/>
              </a:rPr>
              <a:t>NHS England, 2023</a:t>
            </a:r>
            <a:endParaRPr lang="en-US" sz="900" dirty="0"/>
          </a:p>
        </p:txBody>
      </p:sp>
      <p:sp>
        <p:nvSpPr>
          <p:cNvPr id="19" name="Shape 17"/>
          <p:cNvSpPr/>
          <p:nvPr/>
        </p:nvSpPr>
        <p:spPr>
          <a:xfrm>
            <a:off x="6940296" y="658368"/>
            <a:ext cx="1691640" cy="1691640"/>
          </a:xfrm>
          <a:prstGeom prst="ellipse">
            <a:avLst/>
          </a:prstGeom>
          <a:solidFill>
            <a:srgbClr val="1B2D3F"/>
          </a:solidFill>
          <a:ln w="12700">
            <a:solidFill>
              <a:srgbClr val="1B2D3F"/>
            </a:solidFill>
            <a:prstDash val="solid"/>
          </a:ln>
        </p:spPr>
        <p:txBody>
          <a:bodyPr/>
          <a:lstStyle/>
          <a:p>
            <a:endParaRPr lang="en-GB"/>
          </a:p>
        </p:txBody>
      </p:sp>
      <p:sp>
        <p:nvSpPr>
          <p:cNvPr id="20" name="Shape 18"/>
          <p:cNvSpPr/>
          <p:nvPr/>
        </p:nvSpPr>
        <p:spPr>
          <a:xfrm>
            <a:off x="7031736" y="749808"/>
            <a:ext cx="1508760" cy="1508760"/>
          </a:xfrm>
          <a:prstGeom prst="ellipse">
            <a:avLst/>
          </a:prstGeom>
          <a:solidFill>
            <a:srgbClr val="131E28"/>
          </a:solidFill>
          <a:ln w="12700">
            <a:solidFill>
              <a:srgbClr val="131E28"/>
            </a:solidFill>
            <a:prstDash val="solid"/>
          </a:ln>
        </p:spPr>
        <p:txBody>
          <a:bodyPr/>
          <a:lstStyle/>
          <a:p>
            <a:endParaRPr lang="en-GB"/>
          </a:p>
        </p:txBody>
      </p:sp>
      <p:sp>
        <p:nvSpPr>
          <p:cNvPr id="21" name="Text 19"/>
          <p:cNvSpPr/>
          <p:nvPr/>
        </p:nvSpPr>
        <p:spPr>
          <a:xfrm>
            <a:off x="6940296" y="658368"/>
            <a:ext cx="1691640" cy="1691640"/>
          </a:xfrm>
          <a:prstGeom prst="rect">
            <a:avLst/>
          </a:prstGeom>
          <a:noFill/>
          <a:ln/>
        </p:spPr>
        <p:txBody>
          <a:bodyPr wrap="square" lIns="0" tIns="0" rIns="0" bIns="0" rtlCol="0" anchor="ctr"/>
          <a:lstStyle/>
          <a:p>
            <a:pPr marL="0" indent="0" algn="ctr">
              <a:buNone/>
            </a:pPr>
            <a:r>
              <a:rPr lang="en-US" sz="2600" b="1" dirty="0">
                <a:solidFill>
                  <a:srgbClr val="FF6B35"/>
                </a:solidFill>
                <a:latin typeface="Trebuchet MS" pitchFamily="34" charset="0"/>
                <a:ea typeface="Trebuchet MS" pitchFamily="34" charset="-122"/>
                <a:cs typeface="Trebuchet MS" pitchFamily="34" charset="-120"/>
              </a:rPr>
              <a:t>44%</a:t>
            </a:r>
            <a:endParaRPr lang="en-US" sz="2600" dirty="0"/>
          </a:p>
        </p:txBody>
      </p:sp>
      <p:sp>
        <p:nvSpPr>
          <p:cNvPr id="22" name="Text 20"/>
          <p:cNvSpPr/>
          <p:nvPr/>
        </p:nvSpPr>
        <p:spPr>
          <a:xfrm>
            <a:off x="6775704" y="2450592"/>
            <a:ext cx="2029968" cy="475488"/>
          </a:xfrm>
          <a:prstGeom prst="rect">
            <a:avLst/>
          </a:prstGeom>
          <a:noFill/>
          <a:ln/>
        </p:spPr>
        <p:txBody>
          <a:bodyPr wrap="square" lIns="0" tIns="0" rIns="0" bIns="0" rtlCol="0" anchor="t"/>
          <a:lstStyle/>
          <a:p>
            <a:pPr marL="0" indent="0" algn="ctr">
              <a:buNone/>
            </a:pPr>
            <a:r>
              <a:rPr lang="en-US" sz="1000" dirty="0">
                <a:solidFill>
                  <a:srgbClr val="E2E8F0"/>
                </a:solidFill>
                <a:latin typeface="Trebuchet MS" pitchFamily="34" charset="0"/>
                <a:ea typeface="Trebuchet MS" pitchFamily="34" charset="-122"/>
                <a:cs typeface="Trebuchet MS" pitchFamily="34" charset="-120"/>
              </a:rPr>
              <a:t>GPs: excess admin</a:t>
            </a:r>
            <a:endParaRPr lang="en-US" sz="1000" dirty="0"/>
          </a:p>
          <a:p>
            <a:pPr marL="0" indent="0" algn="ctr">
              <a:buNone/>
            </a:pPr>
            <a:r>
              <a:rPr lang="en-US" sz="1000" dirty="0">
                <a:solidFill>
                  <a:srgbClr val="E2E8F0"/>
                </a:solidFill>
                <a:latin typeface="Trebuchet MS" pitchFamily="34" charset="0"/>
                <a:ea typeface="Trebuchet MS" pitchFamily="34" charset="-122"/>
                <a:cs typeface="Trebuchet MS" pitchFamily="34" charset="-120"/>
              </a:rPr>
              <a:t>burden from e-RS</a:t>
            </a:r>
            <a:endParaRPr lang="en-US" sz="1000" dirty="0"/>
          </a:p>
        </p:txBody>
      </p:sp>
      <p:sp>
        <p:nvSpPr>
          <p:cNvPr id="23" name="Text 21"/>
          <p:cNvSpPr/>
          <p:nvPr/>
        </p:nvSpPr>
        <p:spPr>
          <a:xfrm>
            <a:off x="6775704" y="2944368"/>
            <a:ext cx="2029968" cy="274320"/>
          </a:xfrm>
          <a:prstGeom prst="rect">
            <a:avLst/>
          </a:prstGeom>
          <a:noFill/>
          <a:ln/>
        </p:spPr>
        <p:txBody>
          <a:bodyPr wrap="square" lIns="0" tIns="0" rIns="0" bIns="0" rtlCol="0" anchor="t"/>
          <a:lstStyle/>
          <a:p>
            <a:pPr marL="0" indent="0" algn="ctr">
              <a:buNone/>
            </a:pPr>
            <a:r>
              <a:rPr lang="en-US" sz="900" i="1" dirty="0">
                <a:solidFill>
                  <a:srgbClr val="7A9BB5"/>
                </a:solidFill>
                <a:latin typeface="Trebuchet MS" pitchFamily="34" charset="0"/>
                <a:ea typeface="Trebuchet MS" pitchFamily="34" charset="-122"/>
                <a:cs typeface="Trebuchet MS" pitchFamily="34" charset="-120"/>
              </a:rPr>
              <a:t>RCGP, 2022</a:t>
            </a:r>
            <a:endParaRPr lang="en-US" sz="900" dirty="0"/>
          </a:p>
        </p:txBody>
      </p:sp>
      <p:graphicFrame>
        <p:nvGraphicFramePr>
          <p:cNvPr id="24" name="Chart 0"/>
          <p:cNvGraphicFramePr/>
          <p:nvPr/>
        </p:nvGraphicFramePr>
        <p:xfrm>
          <a:off x="274320" y="3246120"/>
          <a:ext cx="8595360" cy="1691640"/>
        </p:xfrm>
        <a:graphic>
          <a:graphicData uri="http://schemas.openxmlformats.org/drawingml/2006/chart">
            <c:chart xmlns:c="http://schemas.openxmlformats.org/drawingml/2006/chart" xmlns:r="http://schemas.openxmlformats.org/officeDocument/2006/relationships" r:id="rId3"/>
          </a:graphicData>
        </a:graphic>
      </p:graphicFrame>
      <p:sp>
        <p:nvSpPr>
          <p:cNvPr id="25" name="Text 22"/>
          <p:cNvSpPr/>
          <p:nvPr/>
        </p:nvSpPr>
        <p:spPr>
          <a:xfrm>
            <a:off x="274320" y="3218688"/>
            <a:ext cx="8595360" cy="274320"/>
          </a:xfrm>
          <a:prstGeom prst="rect">
            <a:avLst/>
          </a:prstGeom>
          <a:noFill/>
          <a:ln/>
        </p:spPr>
        <p:txBody>
          <a:bodyPr wrap="square" lIns="0" tIns="0" rIns="0" bIns="0" rtlCol="0" anchor="t"/>
          <a:lstStyle/>
          <a:p>
            <a:pPr marL="0" indent="0" algn="ctr">
              <a:buNone/>
            </a:pPr>
            <a:r>
              <a:rPr lang="en-US" sz="950" dirty="0">
                <a:solidFill>
                  <a:srgbClr val="7A9BB5"/>
                </a:solidFill>
                <a:latin typeface="Trebuchet MS" pitchFamily="34" charset="0"/>
                <a:ea typeface="Trebuchet MS" pitchFamily="34" charset="-122"/>
                <a:cs typeface="Trebuchet MS" pitchFamily="34" charset="-120"/>
              </a:rPr>
              <a:t>Growth in Electronic Referrals (% of all first outpatient referrals) — NHS England</a:t>
            </a:r>
            <a:endParaRPr lang="en-US" sz="9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0">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F4B942"/>
          </a:solidFill>
          <a:ln w="12700">
            <a:solidFill>
              <a:srgbClr val="F4B942"/>
            </a:solidFill>
            <a:prstDash val="solid"/>
          </a:ln>
        </p:spPr>
        <p:txBody>
          <a:bodyPr/>
          <a:lstStyle/>
          <a:p>
            <a:endParaRPr lang="en-GB"/>
          </a:p>
        </p:txBody>
      </p:sp>
      <p:sp>
        <p:nvSpPr>
          <p:cNvPr id="3" name="Text 1"/>
          <p:cNvSpPr/>
          <p:nvPr/>
        </p:nvSpPr>
        <p:spPr>
          <a:xfrm>
            <a:off x="274320" y="0"/>
            <a:ext cx="8595360" cy="566928"/>
          </a:xfrm>
          <a:prstGeom prst="rect">
            <a:avLst/>
          </a:prstGeom>
          <a:noFill/>
          <a:ln/>
        </p:spPr>
        <p:txBody>
          <a:bodyPr wrap="square" lIns="0" tIns="0" rIns="0" bIns="0" rtlCol="0" anchor="ctr"/>
          <a:lstStyle/>
          <a:p>
            <a:pPr marL="0" indent="0" algn="l">
              <a:buNone/>
            </a:pPr>
            <a:r>
              <a:rPr lang="en-US" sz="2000" b="1" dirty="0">
                <a:solidFill>
                  <a:srgbClr val="0D1B2A"/>
                </a:solidFill>
                <a:latin typeface="Trebuchet MS" pitchFamily="34" charset="0"/>
                <a:ea typeface="Trebuchet MS" pitchFamily="34" charset="-122"/>
                <a:cs typeface="Trebuchet MS" pitchFamily="34" charset="-120"/>
              </a:rPr>
              <a:t>Evidence-Based Recommendations</a:t>
            </a:r>
            <a:endParaRPr lang="en-US" sz="2000" dirty="0"/>
          </a:p>
        </p:txBody>
      </p:sp>
      <p:sp>
        <p:nvSpPr>
          <p:cNvPr id="4" name="Shape 2"/>
          <p:cNvSpPr/>
          <p:nvPr/>
        </p:nvSpPr>
        <p:spPr>
          <a:xfrm>
            <a:off x="457200" y="2542032"/>
            <a:ext cx="8229600" cy="109728"/>
          </a:xfrm>
          <a:prstGeom prst="rect">
            <a:avLst/>
          </a:prstGeom>
          <a:solidFill>
            <a:srgbClr val="1B2D3F"/>
          </a:solidFill>
          <a:ln w="12700">
            <a:solidFill>
              <a:srgbClr val="1B2D3F"/>
            </a:solidFill>
            <a:prstDash val="solid"/>
          </a:ln>
        </p:spPr>
        <p:txBody>
          <a:bodyPr/>
          <a:lstStyle/>
          <a:p>
            <a:endParaRPr lang="en-GB"/>
          </a:p>
        </p:txBody>
      </p:sp>
      <p:sp>
        <p:nvSpPr>
          <p:cNvPr id="5" name="Shape 3"/>
          <p:cNvSpPr/>
          <p:nvPr/>
        </p:nvSpPr>
        <p:spPr>
          <a:xfrm>
            <a:off x="1371600" y="2359152"/>
            <a:ext cx="457200" cy="457200"/>
          </a:xfrm>
          <a:prstGeom prst="ellipse">
            <a:avLst/>
          </a:prstGeom>
          <a:solidFill>
            <a:srgbClr val="00B4D8"/>
          </a:solidFill>
          <a:ln w="12700">
            <a:solidFill>
              <a:srgbClr val="00B4D8"/>
            </a:solidFill>
            <a:prstDash val="solid"/>
          </a:ln>
        </p:spPr>
        <p:txBody>
          <a:bodyPr/>
          <a:lstStyle/>
          <a:p>
            <a:endParaRPr lang="en-GB"/>
          </a:p>
        </p:txBody>
      </p:sp>
      <p:sp>
        <p:nvSpPr>
          <p:cNvPr id="6" name="Text 4"/>
          <p:cNvSpPr/>
          <p:nvPr/>
        </p:nvSpPr>
        <p:spPr>
          <a:xfrm>
            <a:off x="1371600" y="2359152"/>
            <a:ext cx="457200" cy="457200"/>
          </a:xfrm>
          <a:prstGeom prst="rect">
            <a:avLst/>
          </a:prstGeom>
          <a:noFill/>
          <a:ln/>
        </p:spPr>
        <p:txBody>
          <a:bodyPr wrap="square" lIns="0" tIns="0" rIns="0" bIns="0" rtlCol="0" anchor="ctr"/>
          <a:lstStyle/>
          <a:p>
            <a:pPr marL="0" indent="0" algn="ctr">
              <a:buNone/>
            </a:pPr>
            <a:r>
              <a:rPr lang="en-US" sz="1600" b="1" dirty="0">
                <a:solidFill>
                  <a:srgbClr val="0D1B2A"/>
                </a:solidFill>
                <a:latin typeface="Trebuchet MS" pitchFamily="34" charset="0"/>
                <a:ea typeface="Trebuchet MS" pitchFamily="34" charset="-122"/>
                <a:cs typeface="Trebuchet MS" pitchFamily="34" charset="-120"/>
              </a:rPr>
              <a:t>1</a:t>
            </a:r>
            <a:endParaRPr lang="en-US" sz="1600" dirty="0"/>
          </a:p>
        </p:txBody>
      </p:sp>
      <p:sp>
        <p:nvSpPr>
          <p:cNvPr id="7" name="Shape 5"/>
          <p:cNvSpPr/>
          <p:nvPr/>
        </p:nvSpPr>
        <p:spPr>
          <a:xfrm>
            <a:off x="411480" y="658368"/>
            <a:ext cx="2743200" cy="1719072"/>
          </a:xfrm>
          <a:prstGeom prst="rect">
            <a:avLst/>
          </a:prstGeom>
          <a:solidFill>
            <a:srgbClr val="1B2D3F"/>
          </a:solidFill>
          <a:ln w="25400">
            <a:solidFill>
              <a:srgbClr val="00B4D8"/>
            </a:solidFill>
            <a:prstDash val="solid"/>
          </a:ln>
        </p:spPr>
        <p:txBody>
          <a:bodyPr/>
          <a:lstStyle/>
          <a:p>
            <a:endParaRPr lang="en-GB"/>
          </a:p>
        </p:txBody>
      </p:sp>
      <p:sp>
        <p:nvSpPr>
          <p:cNvPr id="8" name="Shape 6"/>
          <p:cNvSpPr/>
          <p:nvPr/>
        </p:nvSpPr>
        <p:spPr>
          <a:xfrm>
            <a:off x="411480" y="658368"/>
            <a:ext cx="2743200" cy="384048"/>
          </a:xfrm>
          <a:prstGeom prst="rect">
            <a:avLst/>
          </a:prstGeom>
          <a:solidFill>
            <a:srgbClr val="00B4D8"/>
          </a:solidFill>
          <a:ln w="12700">
            <a:solidFill>
              <a:srgbClr val="00B4D8"/>
            </a:solidFill>
            <a:prstDash val="solid"/>
          </a:ln>
        </p:spPr>
        <p:txBody>
          <a:bodyPr/>
          <a:lstStyle/>
          <a:p>
            <a:endParaRPr lang="en-GB"/>
          </a:p>
        </p:txBody>
      </p:sp>
      <p:sp>
        <p:nvSpPr>
          <p:cNvPr id="9" name="Text 7"/>
          <p:cNvSpPr/>
          <p:nvPr/>
        </p:nvSpPr>
        <p:spPr>
          <a:xfrm>
            <a:off x="548640" y="694944"/>
            <a:ext cx="2468880" cy="320040"/>
          </a:xfrm>
          <a:prstGeom prst="rect">
            <a:avLst/>
          </a:prstGeom>
          <a:noFill/>
          <a:ln/>
        </p:spPr>
        <p:txBody>
          <a:bodyPr wrap="square" lIns="0" tIns="0" rIns="0" bIns="0" rtlCol="0" anchor="ctr"/>
          <a:lstStyle/>
          <a:p>
            <a:pPr marL="0" indent="0" algn="l">
              <a:buNone/>
            </a:pPr>
            <a:r>
              <a:rPr lang="en-US" sz="1300" b="1" dirty="0">
                <a:solidFill>
                  <a:srgbClr val="0D1B2A"/>
                </a:solidFill>
                <a:latin typeface="Trebuchet MS" pitchFamily="34" charset="0"/>
                <a:ea typeface="Trebuchet MS" pitchFamily="34" charset="-122"/>
                <a:cs typeface="Trebuchet MS" pitchFamily="34" charset="-120"/>
              </a:rPr>
              <a:t>REC 1: Standardise Training</a:t>
            </a:r>
            <a:endParaRPr lang="en-US" sz="1300" dirty="0"/>
          </a:p>
        </p:txBody>
      </p:sp>
      <p:sp>
        <p:nvSpPr>
          <p:cNvPr id="10" name="Text 8"/>
          <p:cNvSpPr/>
          <p:nvPr/>
        </p:nvSpPr>
        <p:spPr>
          <a:xfrm>
            <a:off x="548640" y="1115568"/>
            <a:ext cx="2468880" cy="1143000"/>
          </a:xfrm>
          <a:prstGeom prst="rect">
            <a:avLst/>
          </a:prstGeom>
          <a:noFill/>
          <a:ln/>
        </p:spPr>
        <p:txBody>
          <a:bodyPr wrap="square" lIns="0" tIns="0" rIns="0" bIns="0" rtlCol="0" anchor="t"/>
          <a:lstStyle/>
          <a:p>
            <a:pPr marL="0" indent="0" algn="l">
              <a:buNone/>
            </a:pPr>
            <a:r>
              <a:rPr lang="en-US" sz="1000" dirty="0">
                <a:solidFill>
                  <a:srgbClr val="E2E8F0"/>
                </a:solidFill>
                <a:latin typeface="Trebuchet MS" pitchFamily="34" charset="0"/>
                <a:ea typeface="Trebuchet MS" pitchFamily="34" charset="-122"/>
                <a:cs typeface="Trebuchet MS" pitchFamily="34" charset="-120"/>
              </a:rPr>
              <a:t>Mandate and fund consistent NHS e-RS training across all ICBs. Protected CPD time must be built into GP contracts to address the 44% admin burden finding (RCGP, 2022; NHS England, 2021).</a:t>
            </a:r>
            <a:endParaRPr lang="en-US" sz="1000" dirty="0"/>
          </a:p>
        </p:txBody>
      </p:sp>
      <p:sp>
        <p:nvSpPr>
          <p:cNvPr id="11" name="Shape 9"/>
          <p:cNvSpPr/>
          <p:nvPr/>
        </p:nvSpPr>
        <p:spPr>
          <a:xfrm>
            <a:off x="4206240" y="2359152"/>
            <a:ext cx="457200" cy="457200"/>
          </a:xfrm>
          <a:prstGeom prst="ellipse">
            <a:avLst/>
          </a:prstGeom>
          <a:solidFill>
            <a:srgbClr val="F4B942"/>
          </a:solidFill>
          <a:ln w="12700">
            <a:solidFill>
              <a:srgbClr val="F4B942"/>
            </a:solidFill>
            <a:prstDash val="solid"/>
          </a:ln>
        </p:spPr>
        <p:txBody>
          <a:bodyPr/>
          <a:lstStyle/>
          <a:p>
            <a:endParaRPr lang="en-GB"/>
          </a:p>
        </p:txBody>
      </p:sp>
      <p:sp>
        <p:nvSpPr>
          <p:cNvPr id="12" name="Text 10"/>
          <p:cNvSpPr/>
          <p:nvPr/>
        </p:nvSpPr>
        <p:spPr>
          <a:xfrm>
            <a:off x="4206240" y="2359152"/>
            <a:ext cx="457200" cy="457200"/>
          </a:xfrm>
          <a:prstGeom prst="rect">
            <a:avLst/>
          </a:prstGeom>
          <a:noFill/>
          <a:ln/>
        </p:spPr>
        <p:txBody>
          <a:bodyPr wrap="square" lIns="0" tIns="0" rIns="0" bIns="0" rtlCol="0" anchor="ctr"/>
          <a:lstStyle/>
          <a:p>
            <a:pPr marL="0" indent="0" algn="ctr">
              <a:buNone/>
            </a:pPr>
            <a:r>
              <a:rPr lang="en-US" sz="1600" b="1" dirty="0">
                <a:solidFill>
                  <a:srgbClr val="0D1B2A"/>
                </a:solidFill>
                <a:latin typeface="Trebuchet MS" pitchFamily="34" charset="0"/>
                <a:ea typeface="Trebuchet MS" pitchFamily="34" charset="-122"/>
                <a:cs typeface="Trebuchet MS" pitchFamily="34" charset="-120"/>
              </a:rPr>
              <a:t>2</a:t>
            </a:r>
            <a:endParaRPr lang="en-US" sz="1600" dirty="0"/>
          </a:p>
        </p:txBody>
      </p:sp>
      <p:sp>
        <p:nvSpPr>
          <p:cNvPr id="13" name="Shape 11"/>
          <p:cNvSpPr/>
          <p:nvPr/>
        </p:nvSpPr>
        <p:spPr>
          <a:xfrm>
            <a:off x="3246120" y="2788920"/>
            <a:ext cx="2743200" cy="2176272"/>
          </a:xfrm>
          <a:prstGeom prst="rect">
            <a:avLst/>
          </a:prstGeom>
          <a:solidFill>
            <a:srgbClr val="1B2D3F"/>
          </a:solidFill>
          <a:ln w="25400">
            <a:solidFill>
              <a:srgbClr val="F4B942"/>
            </a:solidFill>
            <a:prstDash val="solid"/>
          </a:ln>
        </p:spPr>
        <p:txBody>
          <a:bodyPr/>
          <a:lstStyle/>
          <a:p>
            <a:endParaRPr lang="en-GB"/>
          </a:p>
        </p:txBody>
      </p:sp>
      <p:sp>
        <p:nvSpPr>
          <p:cNvPr id="14" name="Shape 12"/>
          <p:cNvSpPr/>
          <p:nvPr/>
        </p:nvSpPr>
        <p:spPr>
          <a:xfrm>
            <a:off x="3246120" y="2788920"/>
            <a:ext cx="2743200" cy="384048"/>
          </a:xfrm>
          <a:prstGeom prst="rect">
            <a:avLst/>
          </a:prstGeom>
          <a:solidFill>
            <a:srgbClr val="F4B942"/>
          </a:solidFill>
          <a:ln w="12700">
            <a:solidFill>
              <a:srgbClr val="F4B942"/>
            </a:solidFill>
            <a:prstDash val="solid"/>
          </a:ln>
        </p:spPr>
        <p:txBody>
          <a:bodyPr/>
          <a:lstStyle/>
          <a:p>
            <a:endParaRPr lang="en-GB"/>
          </a:p>
        </p:txBody>
      </p:sp>
      <p:sp>
        <p:nvSpPr>
          <p:cNvPr id="15" name="Text 13"/>
          <p:cNvSpPr/>
          <p:nvPr/>
        </p:nvSpPr>
        <p:spPr>
          <a:xfrm>
            <a:off x="3383280" y="2825496"/>
            <a:ext cx="2468880" cy="320040"/>
          </a:xfrm>
          <a:prstGeom prst="rect">
            <a:avLst/>
          </a:prstGeom>
          <a:noFill/>
          <a:ln/>
        </p:spPr>
        <p:txBody>
          <a:bodyPr wrap="square" lIns="0" tIns="0" rIns="0" bIns="0" rtlCol="0" anchor="ctr"/>
          <a:lstStyle/>
          <a:p>
            <a:pPr marL="0" indent="0" algn="l">
              <a:buNone/>
            </a:pPr>
            <a:r>
              <a:rPr lang="en-US" sz="1300" b="1" dirty="0">
                <a:solidFill>
                  <a:srgbClr val="0D1B2A"/>
                </a:solidFill>
                <a:latin typeface="Trebuchet MS" pitchFamily="34" charset="0"/>
                <a:ea typeface="Trebuchet MS" pitchFamily="34" charset="-122"/>
                <a:cs typeface="Trebuchet MS" pitchFamily="34" charset="-120"/>
              </a:rPr>
              <a:t>REC 2: Fix Interoperability</a:t>
            </a:r>
            <a:endParaRPr lang="en-US" sz="1300" dirty="0"/>
          </a:p>
        </p:txBody>
      </p:sp>
      <p:sp>
        <p:nvSpPr>
          <p:cNvPr id="16" name="Text 14"/>
          <p:cNvSpPr/>
          <p:nvPr/>
        </p:nvSpPr>
        <p:spPr>
          <a:xfrm>
            <a:off x="3383280" y="3246120"/>
            <a:ext cx="2468880" cy="914400"/>
          </a:xfrm>
          <a:prstGeom prst="rect">
            <a:avLst/>
          </a:prstGeom>
          <a:noFill/>
          <a:ln/>
        </p:spPr>
        <p:txBody>
          <a:bodyPr wrap="square" lIns="0" tIns="0" rIns="0" bIns="0" rtlCol="0" anchor="t"/>
          <a:lstStyle/>
          <a:p>
            <a:pPr marL="0" indent="0" algn="l">
              <a:buNone/>
            </a:pPr>
            <a:r>
              <a:rPr lang="en-US" sz="1000" dirty="0">
                <a:solidFill>
                  <a:srgbClr val="E2E8F0"/>
                </a:solidFill>
                <a:latin typeface="Trebuchet MS" pitchFamily="34" charset="0"/>
                <a:ea typeface="Trebuchet MS" pitchFamily="34" charset="-122"/>
                <a:cs typeface="Trebuchet MS" pitchFamily="34" charset="-120"/>
              </a:rPr>
              <a:t>Dedicated investment to resolve integration failures between NHS e-RS and EMIS/SystmOne as an explicit patient safety priority, with mandated API standards in NHS procurement (NHS Digital, 2023).</a:t>
            </a:r>
            <a:endParaRPr lang="en-US" sz="1000" dirty="0"/>
          </a:p>
        </p:txBody>
      </p:sp>
      <p:sp>
        <p:nvSpPr>
          <p:cNvPr id="17" name="Text 15"/>
          <p:cNvSpPr/>
          <p:nvPr/>
        </p:nvSpPr>
        <p:spPr>
          <a:xfrm>
            <a:off x="3383280" y="4270248"/>
            <a:ext cx="2468880" cy="292608"/>
          </a:xfrm>
          <a:prstGeom prst="rect">
            <a:avLst/>
          </a:prstGeom>
          <a:noFill/>
          <a:ln/>
        </p:spPr>
        <p:txBody>
          <a:bodyPr wrap="square" lIns="0" tIns="0" rIns="0" bIns="0" rtlCol="0" anchor="t"/>
          <a:lstStyle/>
          <a:p>
            <a:pPr marL="0" indent="0" algn="l">
              <a:buNone/>
            </a:pPr>
            <a:r>
              <a:rPr lang="en-US" sz="950" i="1" dirty="0">
                <a:solidFill>
                  <a:srgbClr val="F4B942"/>
                </a:solidFill>
                <a:latin typeface="Trebuchet MS" pitchFamily="34" charset="0"/>
                <a:ea typeface="Trebuchet MS" pitchFamily="34" charset="-122"/>
                <a:cs typeface="Trebuchet MS" pitchFamily="34" charset="-120"/>
              </a:rPr>
              <a:t>Barrier: System vendor fragmentation</a:t>
            </a:r>
            <a:endParaRPr lang="en-US" sz="950" dirty="0"/>
          </a:p>
        </p:txBody>
      </p:sp>
      <p:sp>
        <p:nvSpPr>
          <p:cNvPr id="18" name="Text 16"/>
          <p:cNvSpPr/>
          <p:nvPr/>
        </p:nvSpPr>
        <p:spPr>
          <a:xfrm>
            <a:off x="3383280" y="4562856"/>
            <a:ext cx="2468880" cy="292608"/>
          </a:xfrm>
          <a:prstGeom prst="rect">
            <a:avLst/>
          </a:prstGeom>
          <a:noFill/>
          <a:ln/>
        </p:spPr>
        <p:txBody>
          <a:bodyPr wrap="square" lIns="0" tIns="0" rIns="0" bIns="0" rtlCol="0" anchor="t"/>
          <a:lstStyle/>
          <a:p>
            <a:pPr marL="0" indent="0" algn="l">
              <a:buNone/>
            </a:pPr>
            <a:r>
              <a:rPr lang="en-US" sz="950" i="1" dirty="0">
                <a:solidFill>
                  <a:srgbClr val="7A9BB5"/>
                </a:solidFill>
                <a:latin typeface="Trebuchet MS" pitchFamily="34" charset="0"/>
                <a:ea typeface="Trebuchet MS" pitchFamily="34" charset="-122"/>
                <a:cs typeface="Trebuchet MS" pitchFamily="34" charset="-120"/>
              </a:rPr>
              <a:t>Solution: Mandated API standards in procurement</a:t>
            </a:r>
            <a:endParaRPr lang="en-US" sz="950" dirty="0"/>
          </a:p>
        </p:txBody>
      </p:sp>
      <p:sp>
        <p:nvSpPr>
          <p:cNvPr id="19" name="Shape 17"/>
          <p:cNvSpPr/>
          <p:nvPr/>
        </p:nvSpPr>
        <p:spPr>
          <a:xfrm>
            <a:off x="7040880" y="2359152"/>
            <a:ext cx="457200" cy="457200"/>
          </a:xfrm>
          <a:prstGeom prst="ellipse">
            <a:avLst/>
          </a:prstGeom>
          <a:solidFill>
            <a:srgbClr val="FF6B35"/>
          </a:solidFill>
          <a:ln w="12700">
            <a:solidFill>
              <a:srgbClr val="FF6B35"/>
            </a:solidFill>
            <a:prstDash val="solid"/>
          </a:ln>
        </p:spPr>
        <p:txBody>
          <a:bodyPr/>
          <a:lstStyle/>
          <a:p>
            <a:endParaRPr lang="en-GB"/>
          </a:p>
        </p:txBody>
      </p:sp>
      <p:sp>
        <p:nvSpPr>
          <p:cNvPr id="20" name="Text 18"/>
          <p:cNvSpPr/>
          <p:nvPr/>
        </p:nvSpPr>
        <p:spPr>
          <a:xfrm>
            <a:off x="7040880" y="2359152"/>
            <a:ext cx="457200" cy="457200"/>
          </a:xfrm>
          <a:prstGeom prst="rect">
            <a:avLst/>
          </a:prstGeom>
          <a:noFill/>
          <a:ln/>
        </p:spPr>
        <p:txBody>
          <a:bodyPr wrap="square" lIns="0" tIns="0" rIns="0" bIns="0" rtlCol="0" anchor="ctr"/>
          <a:lstStyle/>
          <a:p>
            <a:pPr marL="0" indent="0" algn="ctr">
              <a:buNone/>
            </a:pPr>
            <a:r>
              <a:rPr lang="en-US" sz="1600" b="1" dirty="0">
                <a:solidFill>
                  <a:srgbClr val="0D1B2A"/>
                </a:solidFill>
                <a:latin typeface="Trebuchet MS" pitchFamily="34" charset="0"/>
                <a:ea typeface="Trebuchet MS" pitchFamily="34" charset="-122"/>
                <a:cs typeface="Trebuchet MS" pitchFamily="34" charset="-120"/>
              </a:rPr>
              <a:t>3</a:t>
            </a:r>
            <a:endParaRPr lang="en-US" sz="1600" dirty="0"/>
          </a:p>
        </p:txBody>
      </p:sp>
      <p:sp>
        <p:nvSpPr>
          <p:cNvPr id="21" name="Shape 19"/>
          <p:cNvSpPr/>
          <p:nvPr/>
        </p:nvSpPr>
        <p:spPr>
          <a:xfrm>
            <a:off x="6080760" y="658368"/>
            <a:ext cx="2743200" cy="1719072"/>
          </a:xfrm>
          <a:prstGeom prst="rect">
            <a:avLst/>
          </a:prstGeom>
          <a:solidFill>
            <a:srgbClr val="1B2D3F"/>
          </a:solidFill>
          <a:ln w="25400">
            <a:solidFill>
              <a:srgbClr val="FF6B35"/>
            </a:solidFill>
            <a:prstDash val="solid"/>
          </a:ln>
        </p:spPr>
        <p:txBody>
          <a:bodyPr/>
          <a:lstStyle/>
          <a:p>
            <a:endParaRPr lang="en-GB"/>
          </a:p>
        </p:txBody>
      </p:sp>
      <p:sp>
        <p:nvSpPr>
          <p:cNvPr id="22" name="Shape 20"/>
          <p:cNvSpPr/>
          <p:nvPr/>
        </p:nvSpPr>
        <p:spPr>
          <a:xfrm>
            <a:off x="6080760" y="658368"/>
            <a:ext cx="2743200" cy="384048"/>
          </a:xfrm>
          <a:prstGeom prst="rect">
            <a:avLst/>
          </a:prstGeom>
          <a:solidFill>
            <a:srgbClr val="FF6B35"/>
          </a:solidFill>
          <a:ln w="12700">
            <a:solidFill>
              <a:srgbClr val="FF6B35"/>
            </a:solidFill>
            <a:prstDash val="solid"/>
          </a:ln>
        </p:spPr>
        <p:txBody>
          <a:bodyPr/>
          <a:lstStyle/>
          <a:p>
            <a:endParaRPr lang="en-GB"/>
          </a:p>
        </p:txBody>
      </p:sp>
      <p:sp>
        <p:nvSpPr>
          <p:cNvPr id="23" name="Text 21"/>
          <p:cNvSpPr/>
          <p:nvPr/>
        </p:nvSpPr>
        <p:spPr>
          <a:xfrm>
            <a:off x="6217920" y="694944"/>
            <a:ext cx="2468880" cy="320040"/>
          </a:xfrm>
          <a:prstGeom prst="rect">
            <a:avLst/>
          </a:prstGeom>
          <a:noFill/>
          <a:ln/>
        </p:spPr>
        <p:txBody>
          <a:bodyPr wrap="square" lIns="0" tIns="0" rIns="0" bIns="0" rtlCol="0" anchor="ctr"/>
          <a:lstStyle/>
          <a:p>
            <a:pPr marL="0" indent="0" algn="l">
              <a:buNone/>
            </a:pPr>
            <a:r>
              <a:rPr lang="en-US" sz="1300" b="1" dirty="0">
                <a:solidFill>
                  <a:srgbClr val="0D1B2A"/>
                </a:solidFill>
                <a:latin typeface="Trebuchet MS" pitchFamily="34" charset="0"/>
                <a:ea typeface="Trebuchet MS" pitchFamily="34" charset="-122"/>
                <a:cs typeface="Trebuchet MS" pitchFamily="34" charset="-120"/>
              </a:rPr>
              <a:t>REC 3: Incentivise A&amp;G Use</a:t>
            </a:r>
            <a:endParaRPr lang="en-US" sz="1300" dirty="0"/>
          </a:p>
        </p:txBody>
      </p:sp>
      <p:sp>
        <p:nvSpPr>
          <p:cNvPr id="24" name="Text 22"/>
          <p:cNvSpPr/>
          <p:nvPr/>
        </p:nvSpPr>
        <p:spPr>
          <a:xfrm>
            <a:off x="6217920" y="1115568"/>
            <a:ext cx="2468880" cy="1143000"/>
          </a:xfrm>
          <a:prstGeom prst="rect">
            <a:avLst/>
          </a:prstGeom>
          <a:noFill/>
          <a:ln/>
        </p:spPr>
        <p:txBody>
          <a:bodyPr wrap="square" lIns="0" tIns="0" rIns="0" bIns="0" rtlCol="0" anchor="t"/>
          <a:lstStyle/>
          <a:p>
            <a:pPr marL="0" indent="0" algn="l">
              <a:buNone/>
            </a:pPr>
            <a:r>
              <a:rPr lang="en-US" sz="1000" dirty="0">
                <a:solidFill>
                  <a:srgbClr val="E2E8F0"/>
                </a:solidFill>
                <a:latin typeface="Trebuchet MS" pitchFamily="34" charset="0"/>
                <a:ea typeface="Trebuchet MS" pitchFamily="34" charset="-122"/>
                <a:cs typeface="Trebuchet MS" pitchFamily="34" charset="-120"/>
              </a:rPr>
              <a:t>Embed A&amp;G utilisation targets into ICB performance frameworks to drive equitable demand reduction across NHS England, linked to ICB funding incentive mechanisms (NHS England, 2022; 2023).</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1">
    <p:bg>
      <p:bgPr>
        <a:solidFill>
          <a:srgbClr val="060F18"/>
        </a:solidFill>
        <a:effectLst/>
      </p:bgPr>
    </p:bg>
    <p:spTree>
      <p:nvGrpSpPr>
        <p:cNvPr id="1" name=""/>
        <p:cNvGrpSpPr/>
        <p:nvPr/>
      </p:nvGrpSpPr>
      <p:grpSpPr>
        <a:xfrm>
          <a:off x="0" y="0"/>
          <a:ext cx="0" cy="0"/>
          <a:chOff x="0" y="0"/>
          <a:chExt cx="0" cy="0"/>
        </a:xfrm>
      </p:grpSpPr>
      <p:sp>
        <p:nvSpPr>
          <p:cNvPr id="2" name="Shape 0"/>
          <p:cNvSpPr/>
          <p:nvPr/>
        </p:nvSpPr>
        <p:spPr>
          <a:xfrm>
            <a:off x="0" y="0"/>
            <a:ext cx="3474720" cy="5143500"/>
          </a:xfrm>
          <a:prstGeom prst="rect">
            <a:avLst/>
          </a:prstGeom>
          <a:solidFill>
            <a:srgbClr val="1B2D3F"/>
          </a:solidFill>
          <a:ln w="12700">
            <a:solidFill>
              <a:srgbClr val="1B2D3F"/>
            </a:solidFill>
            <a:prstDash val="solid"/>
          </a:ln>
        </p:spPr>
        <p:txBody>
          <a:bodyPr/>
          <a:lstStyle/>
          <a:p>
            <a:endParaRPr lang="en-GB"/>
          </a:p>
        </p:txBody>
      </p:sp>
      <p:sp>
        <p:nvSpPr>
          <p:cNvPr id="3" name="Shape 1"/>
          <p:cNvSpPr/>
          <p:nvPr/>
        </p:nvSpPr>
        <p:spPr>
          <a:xfrm>
            <a:off x="0" y="0"/>
            <a:ext cx="201168" cy="5143500"/>
          </a:xfrm>
          <a:prstGeom prst="rect">
            <a:avLst/>
          </a:prstGeom>
          <a:solidFill>
            <a:srgbClr val="00B4D8"/>
          </a:solidFill>
          <a:ln w="12700">
            <a:solidFill>
              <a:srgbClr val="00B4D8"/>
            </a:solidFill>
            <a:prstDash val="solid"/>
          </a:ln>
        </p:spPr>
        <p:txBody>
          <a:bodyPr/>
          <a:lstStyle/>
          <a:p>
            <a:endParaRPr lang="en-GB"/>
          </a:p>
        </p:txBody>
      </p:sp>
      <p:sp>
        <p:nvSpPr>
          <p:cNvPr id="4" name="Text 2"/>
          <p:cNvSpPr/>
          <p:nvPr/>
        </p:nvSpPr>
        <p:spPr>
          <a:xfrm>
            <a:off x="365760" y="274320"/>
            <a:ext cx="2834640" cy="594360"/>
          </a:xfrm>
          <a:prstGeom prst="rect">
            <a:avLst/>
          </a:prstGeom>
          <a:noFill/>
          <a:ln/>
        </p:spPr>
        <p:txBody>
          <a:bodyPr wrap="square" lIns="0" tIns="0" rIns="0" bIns="0" rtlCol="0" anchor="t"/>
          <a:lstStyle/>
          <a:p>
            <a:pPr marL="0" indent="0" algn="l">
              <a:buNone/>
            </a:pPr>
            <a:r>
              <a:rPr lang="en-US" sz="2600" b="1" dirty="0">
                <a:solidFill>
                  <a:srgbClr val="00B4D8"/>
                </a:solidFill>
                <a:latin typeface="Trebuchet MS" pitchFamily="34" charset="0"/>
                <a:ea typeface="Trebuchet MS" pitchFamily="34" charset="-122"/>
                <a:cs typeface="Trebuchet MS" pitchFamily="34" charset="-120"/>
              </a:rPr>
              <a:t>Conclusion</a:t>
            </a:r>
            <a:endParaRPr lang="en-US" sz="2600" dirty="0"/>
          </a:p>
        </p:txBody>
      </p:sp>
      <p:sp>
        <p:nvSpPr>
          <p:cNvPr id="5" name="Shape 3"/>
          <p:cNvSpPr/>
          <p:nvPr/>
        </p:nvSpPr>
        <p:spPr>
          <a:xfrm>
            <a:off x="365760" y="914400"/>
            <a:ext cx="2834640" cy="0"/>
          </a:xfrm>
          <a:prstGeom prst="line">
            <a:avLst/>
          </a:prstGeom>
          <a:noFill/>
          <a:ln w="19050">
            <a:solidFill>
              <a:srgbClr val="00B4D8"/>
            </a:solidFill>
            <a:prstDash val="solid"/>
          </a:ln>
        </p:spPr>
        <p:txBody>
          <a:bodyPr/>
          <a:lstStyle/>
          <a:p>
            <a:endParaRPr lang="en-GB"/>
          </a:p>
        </p:txBody>
      </p:sp>
      <p:sp>
        <p:nvSpPr>
          <p:cNvPr id="6" name="Text 4"/>
          <p:cNvSpPr/>
          <p:nvPr/>
        </p:nvSpPr>
        <p:spPr>
          <a:xfrm>
            <a:off x="347472" y="1051560"/>
            <a:ext cx="2944368" cy="1371600"/>
          </a:xfrm>
          <a:prstGeom prst="rect">
            <a:avLst/>
          </a:prstGeom>
          <a:noFill/>
          <a:ln/>
        </p:spPr>
        <p:txBody>
          <a:bodyPr wrap="square" lIns="0" tIns="0" rIns="0" bIns="0" rtlCol="0" anchor="t"/>
          <a:lstStyle/>
          <a:p>
            <a:pPr marL="0" indent="0" algn="l">
              <a:buNone/>
            </a:pPr>
            <a:r>
              <a:rPr lang="en-US" sz="1250" i="1" dirty="0">
                <a:solidFill>
                  <a:srgbClr val="E2E8F0"/>
                </a:solidFill>
                <a:latin typeface="Trebuchet MS" pitchFamily="34" charset="0"/>
                <a:ea typeface="Trebuchet MS" pitchFamily="34" charset="-122"/>
                <a:cs typeface="Trebuchet MS" pitchFamily="34" charset="-120"/>
              </a:rPr>
              <a:t>"NHS e-RS has fundamentally transformed referral management in England — but its full transformative potential remains unrealised."</a:t>
            </a:r>
            <a:endParaRPr lang="en-US" sz="1250" dirty="0"/>
          </a:p>
        </p:txBody>
      </p:sp>
      <p:sp>
        <p:nvSpPr>
          <p:cNvPr id="7" name="Text 5"/>
          <p:cNvSpPr/>
          <p:nvPr/>
        </p:nvSpPr>
        <p:spPr>
          <a:xfrm>
            <a:off x="365760" y="2578608"/>
            <a:ext cx="2834640" cy="320040"/>
          </a:xfrm>
          <a:prstGeom prst="rect">
            <a:avLst/>
          </a:prstGeom>
          <a:noFill/>
          <a:ln/>
        </p:spPr>
        <p:txBody>
          <a:bodyPr wrap="square" lIns="0" tIns="0" rIns="0" bIns="0" rtlCol="0" anchor="t"/>
          <a:lstStyle/>
          <a:p>
            <a:pPr marL="0" indent="0" algn="l">
              <a:buNone/>
            </a:pPr>
            <a:r>
              <a:rPr lang="en-US" sz="1100" b="1" dirty="0">
                <a:solidFill>
                  <a:srgbClr val="F4B942"/>
                </a:solidFill>
                <a:latin typeface="Trebuchet MS" pitchFamily="34" charset="0"/>
                <a:ea typeface="Trebuchet MS" pitchFamily="34" charset="-122"/>
                <a:cs typeface="Trebuchet MS" pitchFamily="34" charset="-120"/>
              </a:rPr>
              <a:t>Key Policy Alignment:</a:t>
            </a:r>
            <a:endParaRPr lang="en-US" sz="1100" dirty="0"/>
          </a:p>
        </p:txBody>
      </p:sp>
      <p:sp>
        <p:nvSpPr>
          <p:cNvPr id="8" name="Text 6"/>
          <p:cNvSpPr/>
          <p:nvPr/>
        </p:nvSpPr>
        <p:spPr>
          <a:xfrm>
            <a:off x="365760" y="2926080"/>
            <a:ext cx="2926080" cy="822960"/>
          </a:xfrm>
          <a:prstGeom prst="rect">
            <a:avLst/>
          </a:prstGeom>
          <a:noFill/>
          <a:ln/>
        </p:spPr>
        <p:txBody>
          <a:bodyPr wrap="square" lIns="0" tIns="0" rIns="0" bIns="0" rtlCol="0" anchor="t"/>
          <a:lstStyle/>
          <a:p>
            <a:pPr marL="0" indent="0" algn="l">
              <a:buNone/>
            </a:pPr>
            <a:r>
              <a:rPr lang="en-US" sz="1050" dirty="0">
                <a:solidFill>
                  <a:srgbClr val="7A9BB5"/>
                </a:solidFill>
                <a:latin typeface="Trebuchet MS" pitchFamily="34" charset="0"/>
                <a:ea typeface="Trebuchet MS" pitchFamily="34" charset="-122"/>
                <a:cs typeface="Trebuchet MS" pitchFamily="34" charset="-120"/>
              </a:rPr>
              <a:t>A Plan for Digital Health &amp; Social Care (DHSC, 2022)</a:t>
            </a:r>
            <a:endParaRPr lang="en-US" sz="1050" dirty="0"/>
          </a:p>
          <a:p>
            <a:pPr marL="0" indent="0" algn="l">
              <a:buNone/>
            </a:pPr>
            <a:r>
              <a:rPr lang="en-US" sz="1050" dirty="0">
                <a:solidFill>
                  <a:srgbClr val="7A9BB5"/>
                </a:solidFill>
                <a:latin typeface="Trebuchet MS" pitchFamily="34" charset="0"/>
                <a:ea typeface="Trebuchet MS" pitchFamily="34" charset="-122"/>
                <a:cs typeface="Trebuchet MS" pitchFamily="34" charset="-120"/>
              </a:rPr>
              <a:t>What Good Looks Like (NHS England, 2021)</a:t>
            </a:r>
            <a:endParaRPr lang="en-US" sz="1050" dirty="0"/>
          </a:p>
          <a:p>
            <a:pPr marL="0" indent="0" algn="l">
              <a:buNone/>
            </a:pPr>
            <a:r>
              <a:rPr lang="en-US" sz="1050" dirty="0">
                <a:solidFill>
                  <a:srgbClr val="7A9BB5"/>
                </a:solidFill>
                <a:latin typeface="Trebuchet MS" pitchFamily="34" charset="0"/>
                <a:ea typeface="Trebuchet MS" pitchFamily="34" charset="-122"/>
                <a:cs typeface="Trebuchet MS" pitchFamily="34" charset="-120"/>
              </a:rPr>
              <a:t>Core20PLUS5 (NHS England, 2022)</a:t>
            </a:r>
            <a:endParaRPr lang="en-US" sz="1050" dirty="0"/>
          </a:p>
        </p:txBody>
      </p:sp>
      <p:sp>
        <p:nvSpPr>
          <p:cNvPr id="9" name="Shape 7"/>
          <p:cNvSpPr/>
          <p:nvPr/>
        </p:nvSpPr>
        <p:spPr>
          <a:xfrm>
            <a:off x="3639312" y="320040"/>
            <a:ext cx="5303520" cy="804672"/>
          </a:xfrm>
          <a:prstGeom prst="rect">
            <a:avLst/>
          </a:prstGeom>
          <a:solidFill>
            <a:srgbClr val="1B2D3F"/>
          </a:solidFill>
          <a:ln w="12700">
            <a:solidFill>
              <a:srgbClr val="00B4D8"/>
            </a:solidFill>
            <a:prstDash val="solid"/>
          </a:ln>
        </p:spPr>
        <p:txBody>
          <a:bodyPr/>
          <a:lstStyle/>
          <a:p>
            <a:endParaRPr lang="en-GB"/>
          </a:p>
        </p:txBody>
      </p:sp>
      <p:sp>
        <p:nvSpPr>
          <p:cNvPr id="10" name="Shape 8"/>
          <p:cNvSpPr/>
          <p:nvPr/>
        </p:nvSpPr>
        <p:spPr>
          <a:xfrm>
            <a:off x="3639312" y="320040"/>
            <a:ext cx="457200" cy="804672"/>
          </a:xfrm>
          <a:prstGeom prst="rect">
            <a:avLst/>
          </a:prstGeom>
          <a:solidFill>
            <a:srgbClr val="1B2D3F"/>
          </a:solidFill>
          <a:ln w="12700">
            <a:solidFill>
              <a:srgbClr val="1B2D3F"/>
            </a:solidFill>
            <a:prstDash val="solid"/>
          </a:ln>
        </p:spPr>
        <p:txBody>
          <a:bodyPr/>
          <a:lstStyle/>
          <a:p>
            <a:endParaRPr lang="en-GB"/>
          </a:p>
        </p:txBody>
      </p:sp>
      <p:sp>
        <p:nvSpPr>
          <p:cNvPr id="11" name="Text 9"/>
          <p:cNvSpPr/>
          <p:nvPr/>
        </p:nvSpPr>
        <p:spPr>
          <a:xfrm>
            <a:off x="3639312" y="320040"/>
            <a:ext cx="457200" cy="804672"/>
          </a:xfrm>
          <a:prstGeom prst="rect">
            <a:avLst/>
          </a:prstGeom>
          <a:noFill/>
          <a:ln/>
        </p:spPr>
        <p:txBody>
          <a:bodyPr wrap="square" lIns="0" tIns="0" rIns="0" bIns="0" rtlCol="0" anchor="ctr"/>
          <a:lstStyle/>
          <a:p>
            <a:pPr marL="0" indent="0" algn="ctr">
              <a:buNone/>
            </a:pPr>
            <a:r>
              <a:rPr lang="en-US" sz="1600" b="1" dirty="0">
                <a:solidFill>
                  <a:srgbClr val="00B4D8"/>
                </a:solidFill>
                <a:latin typeface="Trebuchet MS" pitchFamily="34" charset="0"/>
                <a:ea typeface="Trebuchet MS" pitchFamily="34" charset="-122"/>
                <a:cs typeface="Trebuchet MS" pitchFamily="34" charset="-120"/>
              </a:rPr>
              <a:t>✔</a:t>
            </a:r>
            <a:endParaRPr lang="en-US" sz="1600" dirty="0"/>
          </a:p>
        </p:txBody>
      </p:sp>
      <p:sp>
        <p:nvSpPr>
          <p:cNvPr id="12" name="Text 10"/>
          <p:cNvSpPr/>
          <p:nvPr/>
        </p:nvSpPr>
        <p:spPr>
          <a:xfrm>
            <a:off x="4169664" y="393192"/>
            <a:ext cx="4663440" cy="658368"/>
          </a:xfrm>
          <a:prstGeom prst="rect">
            <a:avLst/>
          </a:prstGeom>
          <a:noFill/>
          <a:ln/>
        </p:spPr>
        <p:txBody>
          <a:bodyPr wrap="square" lIns="0" tIns="0" rIns="0" bIns="0" rtlCol="0" anchor="ctr"/>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NHS e-RS has achieved 97% electronic referral uptake and A&amp;G resolves ~1 in 3 queries without an appointment (NHS England, 2023).</a:t>
            </a:r>
            <a:endParaRPr lang="en-US" sz="1100" dirty="0"/>
          </a:p>
        </p:txBody>
      </p:sp>
      <p:sp>
        <p:nvSpPr>
          <p:cNvPr id="13" name="Shape 11"/>
          <p:cNvSpPr/>
          <p:nvPr/>
        </p:nvSpPr>
        <p:spPr>
          <a:xfrm>
            <a:off x="3639312" y="1252728"/>
            <a:ext cx="5303520" cy="804672"/>
          </a:xfrm>
          <a:prstGeom prst="rect">
            <a:avLst/>
          </a:prstGeom>
          <a:solidFill>
            <a:srgbClr val="1B2D3F"/>
          </a:solidFill>
          <a:ln w="12700">
            <a:solidFill>
              <a:srgbClr val="2EC4B6"/>
            </a:solidFill>
            <a:prstDash val="solid"/>
          </a:ln>
        </p:spPr>
        <p:txBody>
          <a:bodyPr/>
          <a:lstStyle/>
          <a:p>
            <a:endParaRPr lang="en-GB"/>
          </a:p>
        </p:txBody>
      </p:sp>
      <p:sp>
        <p:nvSpPr>
          <p:cNvPr id="14" name="Shape 12"/>
          <p:cNvSpPr/>
          <p:nvPr/>
        </p:nvSpPr>
        <p:spPr>
          <a:xfrm>
            <a:off x="3639312" y="1252728"/>
            <a:ext cx="457200" cy="804672"/>
          </a:xfrm>
          <a:prstGeom prst="rect">
            <a:avLst/>
          </a:prstGeom>
          <a:solidFill>
            <a:srgbClr val="1B2D3F"/>
          </a:solidFill>
          <a:ln w="12700">
            <a:solidFill>
              <a:srgbClr val="1B2D3F"/>
            </a:solidFill>
            <a:prstDash val="solid"/>
          </a:ln>
        </p:spPr>
        <p:txBody>
          <a:bodyPr/>
          <a:lstStyle/>
          <a:p>
            <a:endParaRPr lang="en-GB"/>
          </a:p>
        </p:txBody>
      </p:sp>
      <p:sp>
        <p:nvSpPr>
          <p:cNvPr id="15" name="Text 13"/>
          <p:cNvSpPr/>
          <p:nvPr/>
        </p:nvSpPr>
        <p:spPr>
          <a:xfrm>
            <a:off x="3639312" y="1252728"/>
            <a:ext cx="457200" cy="804672"/>
          </a:xfrm>
          <a:prstGeom prst="rect">
            <a:avLst/>
          </a:prstGeom>
          <a:noFill/>
          <a:ln/>
        </p:spPr>
        <p:txBody>
          <a:bodyPr wrap="square" lIns="0" tIns="0" rIns="0" bIns="0" rtlCol="0" anchor="ctr"/>
          <a:lstStyle/>
          <a:p>
            <a:pPr marL="0" indent="0" algn="ctr">
              <a:buNone/>
            </a:pPr>
            <a:r>
              <a:rPr lang="en-US" sz="1600" b="1" dirty="0">
                <a:solidFill>
                  <a:srgbClr val="2EC4B6"/>
                </a:solidFill>
                <a:latin typeface="Trebuchet MS" pitchFamily="34" charset="0"/>
                <a:ea typeface="Trebuchet MS" pitchFamily="34" charset="-122"/>
                <a:cs typeface="Trebuchet MS" pitchFamily="34" charset="-120"/>
              </a:rPr>
              <a:t>✔</a:t>
            </a:r>
            <a:endParaRPr lang="en-US" sz="1600" dirty="0"/>
          </a:p>
        </p:txBody>
      </p:sp>
      <p:sp>
        <p:nvSpPr>
          <p:cNvPr id="16" name="Text 14"/>
          <p:cNvSpPr/>
          <p:nvPr/>
        </p:nvSpPr>
        <p:spPr>
          <a:xfrm>
            <a:off x="4169664" y="1325880"/>
            <a:ext cx="4663440" cy="658368"/>
          </a:xfrm>
          <a:prstGeom prst="rect">
            <a:avLst/>
          </a:prstGeom>
          <a:noFill/>
          <a:ln/>
        </p:spPr>
        <p:txBody>
          <a:bodyPr wrap="square" lIns="0" tIns="0" rIns="0" bIns="0" rtlCol="0" anchor="ctr"/>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Service delivery improvements via RAS and A&amp;G directly support NHS Elective Recovery Plan targets (NHS England, 2022).</a:t>
            </a:r>
            <a:endParaRPr lang="en-US" sz="1100" dirty="0"/>
          </a:p>
        </p:txBody>
      </p:sp>
      <p:sp>
        <p:nvSpPr>
          <p:cNvPr id="17" name="Shape 15"/>
          <p:cNvSpPr/>
          <p:nvPr/>
        </p:nvSpPr>
        <p:spPr>
          <a:xfrm>
            <a:off x="3639312" y="2185416"/>
            <a:ext cx="5303520" cy="804672"/>
          </a:xfrm>
          <a:prstGeom prst="rect">
            <a:avLst/>
          </a:prstGeom>
          <a:solidFill>
            <a:srgbClr val="1B2D3F"/>
          </a:solidFill>
          <a:ln w="12700">
            <a:solidFill>
              <a:srgbClr val="FF6B35"/>
            </a:solidFill>
            <a:prstDash val="solid"/>
          </a:ln>
        </p:spPr>
        <p:txBody>
          <a:bodyPr/>
          <a:lstStyle/>
          <a:p>
            <a:endParaRPr lang="en-GB"/>
          </a:p>
        </p:txBody>
      </p:sp>
      <p:sp>
        <p:nvSpPr>
          <p:cNvPr id="18" name="Shape 16"/>
          <p:cNvSpPr/>
          <p:nvPr/>
        </p:nvSpPr>
        <p:spPr>
          <a:xfrm>
            <a:off x="3639312" y="2185416"/>
            <a:ext cx="457200" cy="804672"/>
          </a:xfrm>
          <a:prstGeom prst="rect">
            <a:avLst/>
          </a:prstGeom>
          <a:solidFill>
            <a:srgbClr val="1B2D3F"/>
          </a:solidFill>
          <a:ln w="12700">
            <a:solidFill>
              <a:srgbClr val="1B2D3F"/>
            </a:solidFill>
            <a:prstDash val="solid"/>
          </a:ln>
        </p:spPr>
        <p:txBody>
          <a:bodyPr/>
          <a:lstStyle/>
          <a:p>
            <a:endParaRPr lang="en-GB"/>
          </a:p>
        </p:txBody>
      </p:sp>
      <p:sp>
        <p:nvSpPr>
          <p:cNvPr id="19" name="Text 17"/>
          <p:cNvSpPr/>
          <p:nvPr/>
        </p:nvSpPr>
        <p:spPr>
          <a:xfrm>
            <a:off x="3639312" y="2185416"/>
            <a:ext cx="457200" cy="804672"/>
          </a:xfrm>
          <a:prstGeom prst="rect">
            <a:avLst/>
          </a:prstGeom>
          <a:noFill/>
          <a:ln/>
        </p:spPr>
        <p:txBody>
          <a:bodyPr wrap="square" lIns="0" tIns="0" rIns="0" bIns="0" rtlCol="0" anchor="ctr"/>
          <a:lstStyle/>
          <a:p>
            <a:pPr marL="0" indent="0" algn="ctr">
              <a:buNone/>
            </a:pPr>
            <a:r>
              <a:rPr lang="en-US" sz="1600" b="1" dirty="0">
                <a:solidFill>
                  <a:srgbClr val="FF6B35"/>
                </a:solidFill>
                <a:latin typeface="Trebuchet MS" pitchFamily="34" charset="0"/>
                <a:ea typeface="Trebuchet MS" pitchFamily="34" charset="-122"/>
                <a:cs typeface="Trebuchet MS" pitchFamily="34" charset="-120"/>
              </a:rPr>
              <a:t>⚠</a:t>
            </a:r>
            <a:endParaRPr lang="en-US" sz="1600" dirty="0"/>
          </a:p>
        </p:txBody>
      </p:sp>
      <p:sp>
        <p:nvSpPr>
          <p:cNvPr id="20" name="Text 18"/>
          <p:cNvSpPr/>
          <p:nvPr/>
        </p:nvSpPr>
        <p:spPr>
          <a:xfrm>
            <a:off x="4169664" y="2258568"/>
            <a:ext cx="4663440" cy="658368"/>
          </a:xfrm>
          <a:prstGeom prst="rect">
            <a:avLst/>
          </a:prstGeom>
          <a:noFill/>
          <a:ln/>
        </p:spPr>
        <p:txBody>
          <a:bodyPr wrap="square" lIns="0" tIns="0" rIns="0" bIns="0" rtlCol="0" anchor="ctr"/>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44% of GPs report increased admin burden (RCGP, 2022), efficiency gains are unevenly distributed across system levels.</a:t>
            </a:r>
            <a:endParaRPr lang="en-US" sz="1100" dirty="0"/>
          </a:p>
        </p:txBody>
      </p:sp>
      <p:sp>
        <p:nvSpPr>
          <p:cNvPr id="21" name="Shape 19"/>
          <p:cNvSpPr/>
          <p:nvPr/>
        </p:nvSpPr>
        <p:spPr>
          <a:xfrm>
            <a:off x="3639312" y="3118104"/>
            <a:ext cx="5303520" cy="804672"/>
          </a:xfrm>
          <a:prstGeom prst="rect">
            <a:avLst/>
          </a:prstGeom>
          <a:solidFill>
            <a:srgbClr val="1B2D3F"/>
          </a:solidFill>
          <a:ln w="12700">
            <a:solidFill>
              <a:srgbClr val="F4B942"/>
            </a:solidFill>
            <a:prstDash val="solid"/>
          </a:ln>
        </p:spPr>
        <p:txBody>
          <a:bodyPr/>
          <a:lstStyle/>
          <a:p>
            <a:endParaRPr lang="en-GB"/>
          </a:p>
        </p:txBody>
      </p:sp>
      <p:sp>
        <p:nvSpPr>
          <p:cNvPr id="22" name="Shape 20"/>
          <p:cNvSpPr/>
          <p:nvPr/>
        </p:nvSpPr>
        <p:spPr>
          <a:xfrm>
            <a:off x="3639312" y="3118104"/>
            <a:ext cx="457200" cy="804672"/>
          </a:xfrm>
          <a:prstGeom prst="rect">
            <a:avLst/>
          </a:prstGeom>
          <a:solidFill>
            <a:srgbClr val="1B2D3F"/>
          </a:solidFill>
          <a:ln w="12700">
            <a:solidFill>
              <a:srgbClr val="1B2D3F"/>
            </a:solidFill>
            <a:prstDash val="solid"/>
          </a:ln>
        </p:spPr>
        <p:txBody>
          <a:bodyPr/>
          <a:lstStyle/>
          <a:p>
            <a:endParaRPr lang="en-GB"/>
          </a:p>
        </p:txBody>
      </p:sp>
      <p:sp>
        <p:nvSpPr>
          <p:cNvPr id="23" name="Text 21"/>
          <p:cNvSpPr/>
          <p:nvPr/>
        </p:nvSpPr>
        <p:spPr>
          <a:xfrm>
            <a:off x="3639312" y="3118104"/>
            <a:ext cx="457200" cy="804672"/>
          </a:xfrm>
          <a:prstGeom prst="rect">
            <a:avLst/>
          </a:prstGeom>
          <a:noFill/>
          <a:ln/>
        </p:spPr>
        <p:txBody>
          <a:bodyPr wrap="square" lIns="0" tIns="0" rIns="0" bIns="0" rtlCol="0" anchor="ctr"/>
          <a:lstStyle/>
          <a:p>
            <a:pPr marL="0" indent="0" algn="ctr">
              <a:buNone/>
            </a:pPr>
            <a:r>
              <a:rPr lang="en-US" sz="1600" b="1" dirty="0">
                <a:solidFill>
                  <a:srgbClr val="F4B942"/>
                </a:solidFill>
                <a:latin typeface="Trebuchet MS" pitchFamily="34" charset="0"/>
                <a:ea typeface="Trebuchet MS" pitchFamily="34" charset="-122"/>
                <a:cs typeface="Trebuchet MS" pitchFamily="34" charset="-120"/>
              </a:rPr>
              <a:t>⚠</a:t>
            </a:r>
            <a:endParaRPr lang="en-US" sz="1600" dirty="0"/>
          </a:p>
        </p:txBody>
      </p:sp>
      <p:sp>
        <p:nvSpPr>
          <p:cNvPr id="24" name="Text 22"/>
          <p:cNvSpPr/>
          <p:nvPr/>
        </p:nvSpPr>
        <p:spPr>
          <a:xfrm>
            <a:off x="4169664" y="3191256"/>
            <a:ext cx="4663440" cy="658368"/>
          </a:xfrm>
          <a:prstGeom prst="rect">
            <a:avLst/>
          </a:prstGeom>
          <a:noFill/>
          <a:ln/>
        </p:spPr>
        <p:txBody>
          <a:bodyPr wrap="square" lIns="0" tIns="0" rIns="0" bIns="0" rtlCol="0" anchor="ctr"/>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Interoperability failures, digital equity gaps and uneven ICB adoption limit the system's transformative reach.</a:t>
            </a:r>
            <a:endParaRPr lang="en-US" sz="1100" dirty="0"/>
          </a:p>
        </p:txBody>
      </p:sp>
      <p:sp>
        <p:nvSpPr>
          <p:cNvPr id="25" name="Shape 23"/>
          <p:cNvSpPr/>
          <p:nvPr/>
        </p:nvSpPr>
        <p:spPr>
          <a:xfrm>
            <a:off x="3639312" y="4050792"/>
            <a:ext cx="5303520" cy="804672"/>
          </a:xfrm>
          <a:prstGeom prst="rect">
            <a:avLst/>
          </a:prstGeom>
          <a:solidFill>
            <a:srgbClr val="1B2D3F"/>
          </a:solidFill>
          <a:ln w="12700">
            <a:solidFill>
              <a:srgbClr val="00B4D8"/>
            </a:solidFill>
            <a:prstDash val="solid"/>
          </a:ln>
        </p:spPr>
        <p:txBody>
          <a:bodyPr/>
          <a:lstStyle/>
          <a:p>
            <a:endParaRPr lang="en-GB"/>
          </a:p>
        </p:txBody>
      </p:sp>
      <p:sp>
        <p:nvSpPr>
          <p:cNvPr id="26" name="Shape 24"/>
          <p:cNvSpPr/>
          <p:nvPr/>
        </p:nvSpPr>
        <p:spPr>
          <a:xfrm>
            <a:off x="3639312" y="4050792"/>
            <a:ext cx="457200" cy="804672"/>
          </a:xfrm>
          <a:prstGeom prst="rect">
            <a:avLst/>
          </a:prstGeom>
          <a:solidFill>
            <a:srgbClr val="1B2D3F"/>
          </a:solidFill>
          <a:ln w="12700">
            <a:solidFill>
              <a:srgbClr val="1B2D3F"/>
            </a:solidFill>
            <a:prstDash val="solid"/>
          </a:ln>
        </p:spPr>
        <p:txBody>
          <a:bodyPr/>
          <a:lstStyle/>
          <a:p>
            <a:endParaRPr lang="en-GB"/>
          </a:p>
        </p:txBody>
      </p:sp>
      <p:sp>
        <p:nvSpPr>
          <p:cNvPr id="27" name="Text 25"/>
          <p:cNvSpPr/>
          <p:nvPr/>
        </p:nvSpPr>
        <p:spPr>
          <a:xfrm>
            <a:off x="3639312" y="4050792"/>
            <a:ext cx="457200" cy="804672"/>
          </a:xfrm>
          <a:prstGeom prst="rect">
            <a:avLst/>
          </a:prstGeom>
          <a:noFill/>
          <a:ln/>
        </p:spPr>
        <p:txBody>
          <a:bodyPr wrap="square" lIns="0" tIns="0" rIns="0" bIns="0" rtlCol="0" anchor="ctr"/>
          <a:lstStyle/>
          <a:p>
            <a:pPr marL="0" indent="0" algn="ctr">
              <a:buNone/>
            </a:pPr>
            <a:r>
              <a:rPr lang="en-US" sz="1600" b="1" dirty="0">
                <a:solidFill>
                  <a:srgbClr val="00B4D8"/>
                </a:solidFill>
                <a:latin typeface="Trebuchet MS" pitchFamily="34" charset="0"/>
                <a:ea typeface="Trebuchet MS" pitchFamily="34" charset="-122"/>
                <a:cs typeface="Trebuchet MS" pitchFamily="34" charset="-120"/>
              </a:rPr>
              <a:t>➤</a:t>
            </a:r>
            <a:endParaRPr lang="en-US" sz="1600" dirty="0"/>
          </a:p>
        </p:txBody>
      </p:sp>
      <p:sp>
        <p:nvSpPr>
          <p:cNvPr id="28" name="Text 26"/>
          <p:cNvSpPr/>
          <p:nvPr/>
        </p:nvSpPr>
        <p:spPr>
          <a:xfrm>
            <a:off x="4169664" y="4123944"/>
            <a:ext cx="4663440" cy="658368"/>
          </a:xfrm>
          <a:prstGeom prst="rect">
            <a:avLst/>
          </a:prstGeom>
          <a:noFill/>
          <a:ln/>
        </p:spPr>
        <p:txBody>
          <a:bodyPr wrap="square" lIns="0" tIns="0" rIns="0" bIns="0" rtlCol="0" anchor="ctr"/>
          <a:lstStyle/>
          <a:p>
            <a:pPr marL="0" indent="0" algn="l">
              <a:buNone/>
            </a:pPr>
            <a:r>
              <a:rPr lang="en-US" sz="1100" dirty="0">
                <a:solidFill>
                  <a:srgbClr val="E2E8F0"/>
                </a:solidFill>
                <a:latin typeface="Trebuchet MS" pitchFamily="34" charset="0"/>
                <a:ea typeface="Trebuchet MS" pitchFamily="34" charset="-122"/>
                <a:cs typeface="Trebuchet MS" pitchFamily="34" charset="-120"/>
              </a:rPr>
              <a:t>Standardised training, interoperability investment and A&amp;G incentivization, aligned to WGLL, are the essential next steps.</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1B2D3F"/>
          </a:solidFill>
          <a:ln w="12700">
            <a:solidFill>
              <a:srgbClr val="1B2D3F"/>
            </a:solidFill>
            <a:prstDash val="solid"/>
          </a:ln>
        </p:spPr>
        <p:txBody>
          <a:bodyPr/>
          <a:lstStyle/>
          <a:p>
            <a:endParaRPr lang="en-GB"/>
          </a:p>
        </p:txBody>
      </p:sp>
      <p:sp>
        <p:nvSpPr>
          <p:cNvPr id="3" name="Shape 1"/>
          <p:cNvSpPr/>
          <p:nvPr/>
        </p:nvSpPr>
        <p:spPr>
          <a:xfrm>
            <a:off x="0" y="0"/>
            <a:ext cx="201168" cy="5143500"/>
          </a:xfrm>
          <a:prstGeom prst="rect">
            <a:avLst/>
          </a:prstGeom>
          <a:solidFill>
            <a:srgbClr val="00B4D8"/>
          </a:solidFill>
          <a:ln w="12700">
            <a:solidFill>
              <a:srgbClr val="00B4D8"/>
            </a:solidFill>
            <a:prstDash val="solid"/>
          </a:ln>
        </p:spPr>
        <p:txBody>
          <a:bodyPr/>
          <a:lstStyle/>
          <a:p>
            <a:endParaRPr lang="en-GB"/>
          </a:p>
        </p:txBody>
      </p:sp>
      <p:sp>
        <p:nvSpPr>
          <p:cNvPr id="4" name="Text 2"/>
          <p:cNvSpPr/>
          <p:nvPr/>
        </p:nvSpPr>
        <p:spPr>
          <a:xfrm>
            <a:off x="365760" y="0"/>
            <a:ext cx="8229600" cy="566928"/>
          </a:xfrm>
          <a:prstGeom prst="rect">
            <a:avLst/>
          </a:prstGeom>
          <a:noFill/>
          <a:ln/>
        </p:spPr>
        <p:txBody>
          <a:bodyPr wrap="square" lIns="0" tIns="0" rIns="0" bIns="0" rtlCol="0" anchor="ctr"/>
          <a:lstStyle/>
          <a:p>
            <a:pPr marL="0" indent="0" algn="l">
              <a:buNone/>
            </a:pPr>
            <a:r>
              <a:rPr lang="en-US" sz="1800" b="1" dirty="0">
                <a:solidFill>
                  <a:srgbClr val="00B4D8"/>
                </a:solidFill>
                <a:latin typeface="Trebuchet MS" pitchFamily="34" charset="0"/>
                <a:ea typeface="Trebuchet MS" pitchFamily="34" charset="-122"/>
                <a:cs typeface="Trebuchet MS" pitchFamily="34" charset="-120"/>
              </a:rPr>
              <a:t>References (1 of 2)</a:t>
            </a:r>
            <a:endParaRPr lang="en-US" sz="1800" dirty="0"/>
          </a:p>
        </p:txBody>
      </p:sp>
      <p:sp>
        <p:nvSpPr>
          <p:cNvPr id="5" name="Shape 3"/>
          <p:cNvSpPr/>
          <p:nvPr/>
        </p:nvSpPr>
        <p:spPr>
          <a:xfrm>
            <a:off x="365760" y="658368"/>
            <a:ext cx="8485632" cy="548640"/>
          </a:xfrm>
          <a:prstGeom prst="rect">
            <a:avLst/>
          </a:prstGeom>
          <a:solidFill>
            <a:srgbClr val="1B2D3F"/>
          </a:solidFill>
          <a:ln w="12700">
            <a:solidFill>
              <a:srgbClr val="1B2D3F"/>
            </a:solidFill>
            <a:prstDash val="solid"/>
          </a:ln>
        </p:spPr>
        <p:txBody>
          <a:bodyPr/>
          <a:lstStyle/>
          <a:p>
            <a:endParaRPr lang="en-GB"/>
          </a:p>
        </p:txBody>
      </p:sp>
      <p:sp>
        <p:nvSpPr>
          <p:cNvPr id="6" name="Text 4"/>
          <p:cNvSpPr/>
          <p:nvPr/>
        </p:nvSpPr>
        <p:spPr>
          <a:xfrm>
            <a:off x="548640" y="694944"/>
            <a:ext cx="8229600" cy="475488"/>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Department of Health and Social Care (2022) A plan for digital health and social care. London: DHSC.</a:t>
            </a:r>
            <a:endParaRPr lang="en-US" sz="1050" dirty="0"/>
          </a:p>
        </p:txBody>
      </p:sp>
      <p:sp>
        <p:nvSpPr>
          <p:cNvPr id="7" name="Shape 5"/>
          <p:cNvSpPr/>
          <p:nvPr/>
        </p:nvSpPr>
        <p:spPr>
          <a:xfrm>
            <a:off x="365760" y="1280160"/>
            <a:ext cx="8485632" cy="548640"/>
          </a:xfrm>
          <a:prstGeom prst="rect">
            <a:avLst/>
          </a:prstGeom>
          <a:solidFill>
            <a:srgbClr val="0F2030"/>
          </a:solidFill>
          <a:ln w="12700">
            <a:solidFill>
              <a:srgbClr val="0F2030"/>
            </a:solidFill>
            <a:prstDash val="solid"/>
          </a:ln>
        </p:spPr>
        <p:txBody>
          <a:bodyPr/>
          <a:lstStyle/>
          <a:p>
            <a:endParaRPr lang="en-GB"/>
          </a:p>
        </p:txBody>
      </p:sp>
      <p:sp>
        <p:nvSpPr>
          <p:cNvPr id="8" name="Text 6"/>
          <p:cNvSpPr/>
          <p:nvPr/>
        </p:nvSpPr>
        <p:spPr>
          <a:xfrm>
            <a:off x="548640" y="1316736"/>
            <a:ext cx="8229600" cy="475488"/>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Department of Health and Social Care (2023) Delivery plan for recovering access to primary care. London: DHSC.</a:t>
            </a:r>
            <a:endParaRPr lang="en-US" sz="1050" dirty="0"/>
          </a:p>
        </p:txBody>
      </p:sp>
      <p:sp>
        <p:nvSpPr>
          <p:cNvPr id="9" name="Shape 7"/>
          <p:cNvSpPr/>
          <p:nvPr/>
        </p:nvSpPr>
        <p:spPr>
          <a:xfrm>
            <a:off x="365760" y="1901952"/>
            <a:ext cx="8485632" cy="548640"/>
          </a:xfrm>
          <a:prstGeom prst="rect">
            <a:avLst/>
          </a:prstGeom>
          <a:solidFill>
            <a:srgbClr val="1B2D3F"/>
          </a:solidFill>
          <a:ln w="12700">
            <a:solidFill>
              <a:srgbClr val="1B2D3F"/>
            </a:solidFill>
            <a:prstDash val="solid"/>
          </a:ln>
        </p:spPr>
        <p:txBody>
          <a:bodyPr/>
          <a:lstStyle/>
          <a:p>
            <a:endParaRPr lang="en-GB"/>
          </a:p>
        </p:txBody>
      </p:sp>
      <p:sp>
        <p:nvSpPr>
          <p:cNvPr id="10" name="Text 8"/>
          <p:cNvSpPr/>
          <p:nvPr/>
        </p:nvSpPr>
        <p:spPr>
          <a:xfrm>
            <a:off x="548640" y="1938528"/>
            <a:ext cx="8229600" cy="475488"/>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Greenhalgh, T. (2019) How to implement evidence-based healthcare. Oxford: Wiley-Blackwell.</a:t>
            </a:r>
            <a:endParaRPr lang="en-US" sz="1050" dirty="0"/>
          </a:p>
        </p:txBody>
      </p:sp>
      <p:sp>
        <p:nvSpPr>
          <p:cNvPr id="11" name="Shape 9"/>
          <p:cNvSpPr/>
          <p:nvPr/>
        </p:nvSpPr>
        <p:spPr>
          <a:xfrm>
            <a:off x="365760" y="2523744"/>
            <a:ext cx="8485632" cy="548640"/>
          </a:xfrm>
          <a:prstGeom prst="rect">
            <a:avLst/>
          </a:prstGeom>
          <a:solidFill>
            <a:srgbClr val="0F2030"/>
          </a:solidFill>
          <a:ln w="12700">
            <a:solidFill>
              <a:srgbClr val="0F2030"/>
            </a:solidFill>
            <a:prstDash val="solid"/>
          </a:ln>
        </p:spPr>
        <p:txBody>
          <a:bodyPr/>
          <a:lstStyle/>
          <a:p>
            <a:endParaRPr lang="en-GB"/>
          </a:p>
        </p:txBody>
      </p:sp>
      <p:sp>
        <p:nvSpPr>
          <p:cNvPr id="12" name="Text 10"/>
          <p:cNvSpPr/>
          <p:nvPr/>
        </p:nvSpPr>
        <p:spPr>
          <a:xfrm>
            <a:off x="548640" y="2560320"/>
            <a:ext cx="8229600" cy="475488"/>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Information Commissioner's Office (2018) Guide to the General Data Protection Regulation (GDPR). Wilmslow: ICO.</a:t>
            </a:r>
            <a:endParaRPr lang="en-US" sz="1050" dirty="0"/>
          </a:p>
        </p:txBody>
      </p:sp>
      <p:sp>
        <p:nvSpPr>
          <p:cNvPr id="13" name="Shape 11"/>
          <p:cNvSpPr/>
          <p:nvPr/>
        </p:nvSpPr>
        <p:spPr>
          <a:xfrm>
            <a:off x="365760" y="3145536"/>
            <a:ext cx="8485632" cy="548640"/>
          </a:xfrm>
          <a:prstGeom prst="rect">
            <a:avLst/>
          </a:prstGeom>
          <a:solidFill>
            <a:srgbClr val="1B2D3F"/>
          </a:solidFill>
          <a:ln w="12700">
            <a:solidFill>
              <a:srgbClr val="1B2D3F"/>
            </a:solidFill>
            <a:prstDash val="solid"/>
          </a:ln>
        </p:spPr>
        <p:txBody>
          <a:bodyPr/>
          <a:lstStyle/>
          <a:p>
            <a:endParaRPr lang="en-GB"/>
          </a:p>
        </p:txBody>
      </p:sp>
      <p:sp>
        <p:nvSpPr>
          <p:cNvPr id="14" name="Text 12"/>
          <p:cNvSpPr/>
          <p:nvPr/>
        </p:nvSpPr>
        <p:spPr>
          <a:xfrm>
            <a:off x="548640" y="3182112"/>
            <a:ext cx="8229600" cy="475488"/>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Digital (2023) NHS e-Referral Service: system overview and activity data. Leeds: NHS Digital.</a:t>
            </a:r>
            <a:endParaRPr lang="en-US" sz="1050" dirty="0"/>
          </a:p>
        </p:txBody>
      </p:sp>
      <p:sp>
        <p:nvSpPr>
          <p:cNvPr id="15" name="Shape 13"/>
          <p:cNvSpPr/>
          <p:nvPr/>
        </p:nvSpPr>
        <p:spPr>
          <a:xfrm>
            <a:off x="365760" y="3767328"/>
            <a:ext cx="8485632" cy="548640"/>
          </a:xfrm>
          <a:prstGeom prst="rect">
            <a:avLst/>
          </a:prstGeom>
          <a:solidFill>
            <a:srgbClr val="0F2030"/>
          </a:solidFill>
          <a:ln w="12700">
            <a:solidFill>
              <a:srgbClr val="0F2030"/>
            </a:solidFill>
            <a:prstDash val="solid"/>
          </a:ln>
        </p:spPr>
        <p:txBody>
          <a:bodyPr/>
          <a:lstStyle/>
          <a:p>
            <a:endParaRPr lang="en-GB"/>
          </a:p>
        </p:txBody>
      </p:sp>
      <p:sp>
        <p:nvSpPr>
          <p:cNvPr id="16" name="Text 14"/>
          <p:cNvSpPr/>
          <p:nvPr/>
        </p:nvSpPr>
        <p:spPr>
          <a:xfrm>
            <a:off x="548640" y="3803904"/>
            <a:ext cx="8229600" cy="475488"/>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England (2019) The NHS Long Term Plan. London: NHS England.</a:t>
            </a:r>
            <a:endParaRPr lang="en-US" sz="1050" dirty="0"/>
          </a:p>
        </p:txBody>
      </p:sp>
      <p:sp>
        <p:nvSpPr>
          <p:cNvPr id="17" name="Shape 15"/>
          <p:cNvSpPr/>
          <p:nvPr/>
        </p:nvSpPr>
        <p:spPr>
          <a:xfrm>
            <a:off x="365760" y="4389120"/>
            <a:ext cx="8485632" cy="548640"/>
          </a:xfrm>
          <a:prstGeom prst="rect">
            <a:avLst/>
          </a:prstGeom>
          <a:solidFill>
            <a:srgbClr val="1B2D3F"/>
          </a:solidFill>
          <a:ln w="12700">
            <a:solidFill>
              <a:srgbClr val="1B2D3F"/>
            </a:solidFill>
            <a:prstDash val="solid"/>
          </a:ln>
        </p:spPr>
        <p:txBody>
          <a:bodyPr/>
          <a:lstStyle/>
          <a:p>
            <a:endParaRPr lang="en-GB"/>
          </a:p>
        </p:txBody>
      </p:sp>
      <p:sp>
        <p:nvSpPr>
          <p:cNvPr id="18" name="Text 16"/>
          <p:cNvSpPr/>
          <p:nvPr/>
        </p:nvSpPr>
        <p:spPr>
          <a:xfrm>
            <a:off x="548640" y="4425696"/>
            <a:ext cx="8229600" cy="475488"/>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England (2021) What Good Looks Like: the framework for digital health and social care. London: NHS England.</a:t>
            </a:r>
            <a:endParaRPr lang="en-US" sz="10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3">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9144000" cy="566928"/>
          </a:xfrm>
          <a:prstGeom prst="rect">
            <a:avLst/>
          </a:prstGeom>
          <a:solidFill>
            <a:srgbClr val="1B2D3F"/>
          </a:solidFill>
          <a:ln w="12700">
            <a:solidFill>
              <a:srgbClr val="1B2D3F"/>
            </a:solidFill>
            <a:prstDash val="solid"/>
          </a:ln>
        </p:spPr>
        <p:txBody>
          <a:bodyPr/>
          <a:lstStyle/>
          <a:p>
            <a:endParaRPr lang="en-GB"/>
          </a:p>
        </p:txBody>
      </p:sp>
      <p:sp>
        <p:nvSpPr>
          <p:cNvPr id="3" name="Shape 1"/>
          <p:cNvSpPr/>
          <p:nvPr/>
        </p:nvSpPr>
        <p:spPr>
          <a:xfrm>
            <a:off x="0" y="0"/>
            <a:ext cx="201168" cy="5143500"/>
          </a:xfrm>
          <a:prstGeom prst="rect">
            <a:avLst/>
          </a:prstGeom>
          <a:solidFill>
            <a:srgbClr val="00B4D8"/>
          </a:solidFill>
          <a:ln w="12700">
            <a:solidFill>
              <a:srgbClr val="00B4D8"/>
            </a:solidFill>
            <a:prstDash val="solid"/>
          </a:ln>
        </p:spPr>
        <p:txBody>
          <a:bodyPr/>
          <a:lstStyle/>
          <a:p>
            <a:endParaRPr lang="en-GB"/>
          </a:p>
        </p:txBody>
      </p:sp>
      <p:sp>
        <p:nvSpPr>
          <p:cNvPr id="4" name="Text 2"/>
          <p:cNvSpPr/>
          <p:nvPr/>
        </p:nvSpPr>
        <p:spPr>
          <a:xfrm>
            <a:off x="365760" y="0"/>
            <a:ext cx="8229600" cy="566928"/>
          </a:xfrm>
          <a:prstGeom prst="rect">
            <a:avLst/>
          </a:prstGeom>
          <a:noFill/>
          <a:ln/>
        </p:spPr>
        <p:txBody>
          <a:bodyPr wrap="square" lIns="0" tIns="0" rIns="0" bIns="0" rtlCol="0" anchor="ctr"/>
          <a:lstStyle/>
          <a:p>
            <a:pPr marL="0" indent="0" algn="l">
              <a:buNone/>
            </a:pPr>
            <a:r>
              <a:rPr lang="en-US" sz="1800" b="1" dirty="0">
                <a:solidFill>
                  <a:srgbClr val="00B4D8"/>
                </a:solidFill>
                <a:latin typeface="Trebuchet MS" pitchFamily="34" charset="0"/>
                <a:ea typeface="Trebuchet MS" pitchFamily="34" charset="-122"/>
                <a:cs typeface="Trebuchet MS" pitchFamily="34" charset="-120"/>
              </a:rPr>
              <a:t>References (2 of 2)</a:t>
            </a:r>
            <a:endParaRPr lang="en-US" sz="1800" dirty="0"/>
          </a:p>
        </p:txBody>
      </p:sp>
      <p:sp>
        <p:nvSpPr>
          <p:cNvPr id="5" name="Shape 3"/>
          <p:cNvSpPr/>
          <p:nvPr/>
        </p:nvSpPr>
        <p:spPr>
          <a:xfrm>
            <a:off x="365760" y="658368"/>
            <a:ext cx="8485632" cy="585216"/>
          </a:xfrm>
          <a:prstGeom prst="rect">
            <a:avLst/>
          </a:prstGeom>
          <a:solidFill>
            <a:srgbClr val="1B2D3F"/>
          </a:solidFill>
          <a:ln w="12700">
            <a:solidFill>
              <a:srgbClr val="1B2D3F"/>
            </a:solidFill>
            <a:prstDash val="solid"/>
          </a:ln>
        </p:spPr>
        <p:txBody>
          <a:bodyPr/>
          <a:lstStyle/>
          <a:p>
            <a:endParaRPr lang="en-GB"/>
          </a:p>
        </p:txBody>
      </p:sp>
      <p:sp>
        <p:nvSpPr>
          <p:cNvPr id="6" name="Text 4"/>
          <p:cNvSpPr/>
          <p:nvPr/>
        </p:nvSpPr>
        <p:spPr>
          <a:xfrm>
            <a:off x="548640" y="694944"/>
            <a:ext cx="8229600" cy="512064"/>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England (2022) Core20PLUS5: reducing healthcare inequalities. London: NHS England.</a:t>
            </a:r>
            <a:endParaRPr lang="en-US" sz="1050" dirty="0"/>
          </a:p>
        </p:txBody>
      </p:sp>
      <p:sp>
        <p:nvSpPr>
          <p:cNvPr id="7" name="Shape 5"/>
          <p:cNvSpPr/>
          <p:nvPr/>
        </p:nvSpPr>
        <p:spPr>
          <a:xfrm>
            <a:off x="365760" y="1316736"/>
            <a:ext cx="8485632" cy="585216"/>
          </a:xfrm>
          <a:prstGeom prst="rect">
            <a:avLst/>
          </a:prstGeom>
          <a:solidFill>
            <a:srgbClr val="0F2030"/>
          </a:solidFill>
          <a:ln w="12700">
            <a:solidFill>
              <a:srgbClr val="0F2030"/>
            </a:solidFill>
            <a:prstDash val="solid"/>
          </a:ln>
        </p:spPr>
        <p:txBody>
          <a:bodyPr/>
          <a:lstStyle/>
          <a:p>
            <a:endParaRPr lang="en-GB"/>
          </a:p>
        </p:txBody>
      </p:sp>
      <p:sp>
        <p:nvSpPr>
          <p:cNvPr id="8" name="Text 6"/>
          <p:cNvSpPr/>
          <p:nvPr/>
        </p:nvSpPr>
        <p:spPr>
          <a:xfrm>
            <a:off x="548640" y="1353312"/>
            <a:ext cx="8229600" cy="512064"/>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England (2022) NHS Elective Recovery Plan. London: NHS England.</a:t>
            </a:r>
            <a:endParaRPr lang="en-US" sz="1050" dirty="0"/>
          </a:p>
        </p:txBody>
      </p:sp>
      <p:sp>
        <p:nvSpPr>
          <p:cNvPr id="9" name="Shape 7"/>
          <p:cNvSpPr/>
          <p:nvPr/>
        </p:nvSpPr>
        <p:spPr>
          <a:xfrm>
            <a:off x="365760" y="1975104"/>
            <a:ext cx="8485632" cy="585216"/>
          </a:xfrm>
          <a:prstGeom prst="rect">
            <a:avLst/>
          </a:prstGeom>
          <a:solidFill>
            <a:srgbClr val="1B2D3F"/>
          </a:solidFill>
          <a:ln w="12700">
            <a:solidFill>
              <a:srgbClr val="1B2D3F"/>
            </a:solidFill>
            <a:prstDash val="solid"/>
          </a:ln>
        </p:spPr>
        <p:txBody>
          <a:bodyPr/>
          <a:lstStyle/>
          <a:p>
            <a:endParaRPr lang="en-GB"/>
          </a:p>
        </p:txBody>
      </p:sp>
      <p:sp>
        <p:nvSpPr>
          <p:cNvPr id="10" name="Text 8"/>
          <p:cNvSpPr/>
          <p:nvPr/>
        </p:nvSpPr>
        <p:spPr>
          <a:xfrm>
            <a:off x="548640" y="2011680"/>
            <a:ext cx="8229600" cy="512064"/>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England (2023) NHS e-Referral Service: activity statistics. London: NHS England.</a:t>
            </a:r>
            <a:endParaRPr lang="en-US" sz="1050" dirty="0"/>
          </a:p>
        </p:txBody>
      </p:sp>
      <p:sp>
        <p:nvSpPr>
          <p:cNvPr id="11" name="Shape 9"/>
          <p:cNvSpPr/>
          <p:nvPr/>
        </p:nvSpPr>
        <p:spPr>
          <a:xfrm>
            <a:off x="365760" y="2633472"/>
            <a:ext cx="8485632" cy="585216"/>
          </a:xfrm>
          <a:prstGeom prst="rect">
            <a:avLst/>
          </a:prstGeom>
          <a:solidFill>
            <a:srgbClr val="0F2030"/>
          </a:solidFill>
          <a:ln w="12700">
            <a:solidFill>
              <a:srgbClr val="0F2030"/>
            </a:solidFill>
            <a:prstDash val="solid"/>
          </a:ln>
        </p:spPr>
        <p:txBody>
          <a:bodyPr/>
          <a:lstStyle/>
          <a:p>
            <a:endParaRPr lang="en-GB"/>
          </a:p>
        </p:txBody>
      </p:sp>
      <p:sp>
        <p:nvSpPr>
          <p:cNvPr id="12" name="Text 10"/>
          <p:cNvSpPr/>
          <p:nvPr/>
        </p:nvSpPr>
        <p:spPr>
          <a:xfrm>
            <a:off x="548640" y="2670048"/>
            <a:ext cx="8229600" cy="512064"/>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NHS England (2023) NHS Long Term Workforce Plan. London: NHS England.</a:t>
            </a:r>
            <a:endParaRPr lang="en-US" sz="1050" dirty="0"/>
          </a:p>
        </p:txBody>
      </p:sp>
      <p:sp>
        <p:nvSpPr>
          <p:cNvPr id="13" name="Shape 11"/>
          <p:cNvSpPr/>
          <p:nvPr/>
        </p:nvSpPr>
        <p:spPr>
          <a:xfrm>
            <a:off x="365760" y="3291840"/>
            <a:ext cx="8485632" cy="585216"/>
          </a:xfrm>
          <a:prstGeom prst="rect">
            <a:avLst/>
          </a:prstGeom>
          <a:solidFill>
            <a:srgbClr val="1B2D3F"/>
          </a:solidFill>
          <a:ln w="12700">
            <a:solidFill>
              <a:srgbClr val="1B2D3F"/>
            </a:solidFill>
            <a:prstDash val="solid"/>
          </a:ln>
        </p:spPr>
        <p:txBody>
          <a:bodyPr/>
          <a:lstStyle/>
          <a:p>
            <a:endParaRPr lang="en-GB"/>
          </a:p>
        </p:txBody>
      </p:sp>
      <p:sp>
        <p:nvSpPr>
          <p:cNvPr id="14" name="Text 12"/>
          <p:cNvSpPr/>
          <p:nvPr/>
        </p:nvSpPr>
        <p:spPr>
          <a:xfrm>
            <a:off x="548640" y="3328416"/>
            <a:ext cx="8229600" cy="512064"/>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Royal College of General Practitioners (2022) RCGP workforce survey report 2022. London: RCGP.</a:t>
            </a:r>
            <a:endParaRPr lang="en-US" sz="1050" dirty="0"/>
          </a:p>
        </p:txBody>
      </p:sp>
      <p:sp>
        <p:nvSpPr>
          <p:cNvPr id="15" name="Shape 13"/>
          <p:cNvSpPr/>
          <p:nvPr/>
        </p:nvSpPr>
        <p:spPr>
          <a:xfrm>
            <a:off x="365760" y="3950208"/>
            <a:ext cx="8485632" cy="585216"/>
          </a:xfrm>
          <a:prstGeom prst="rect">
            <a:avLst/>
          </a:prstGeom>
          <a:solidFill>
            <a:srgbClr val="0F2030"/>
          </a:solidFill>
          <a:ln w="12700">
            <a:solidFill>
              <a:srgbClr val="0F2030"/>
            </a:solidFill>
            <a:prstDash val="solid"/>
          </a:ln>
        </p:spPr>
        <p:txBody>
          <a:bodyPr/>
          <a:lstStyle/>
          <a:p>
            <a:endParaRPr lang="en-GB"/>
          </a:p>
        </p:txBody>
      </p:sp>
      <p:sp>
        <p:nvSpPr>
          <p:cNvPr id="16" name="Text 14"/>
          <p:cNvSpPr/>
          <p:nvPr/>
        </p:nvSpPr>
        <p:spPr>
          <a:xfrm>
            <a:off x="548640" y="3986784"/>
            <a:ext cx="8229600" cy="512064"/>
          </a:xfrm>
          <a:prstGeom prst="rect">
            <a:avLst/>
          </a:prstGeom>
          <a:noFill/>
          <a:ln/>
        </p:spPr>
        <p:txBody>
          <a:bodyPr wrap="square" lIns="0" tIns="0" rIns="0" bIns="0" rtlCol="0" anchor="ctr"/>
          <a:lstStyle/>
          <a:p>
            <a:pPr marL="0" indent="0" algn="l">
              <a:buNone/>
            </a:pPr>
            <a:r>
              <a:rPr lang="en-US" sz="1050" dirty="0">
                <a:solidFill>
                  <a:srgbClr val="E2E8F0"/>
                </a:solidFill>
                <a:latin typeface="Trebuchet MS" pitchFamily="34" charset="0"/>
                <a:ea typeface="Trebuchet MS" pitchFamily="34" charset="-122"/>
                <a:cs typeface="Trebuchet MS" pitchFamily="34" charset="-120"/>
              </a:rPr>
              <a:t>Wachter, R. (2015) The digital doctor: hope, hype, and harm at the dawn of medicine's computer age. New York: McGraw-Hill.</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TotalTime>
  <Words>2344</Words>
  <Application>Microsoft Office PowerPoint</Application>
  <PresentationFormat>On-screen Show (16:9)</PresentationFormat>
  <Paragraphs>244</Paragraphs>
  <Slides>17</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Humaria Alam</cp:lastModifiedBy>
  <cp:revision>24</cp:revision>
  <dcterms:created xsi:type="dcterms:W3CDTF">2026-06-07T18:59:52Z</dcterms:created>
  <dcterms:modified xsi:type="dcterms:W3CDTF">2026-06-26T17:51:23Z</dcterms:modified>
</cp:coreProperties>
</file>