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handoutMasterIdLst>
    <p:handoutMasterId r:id="rId24"/>
  </p:handoutMasterIdLst>
  <p:sldIdLst>
    <p:sldId id="257" r:id="rId2"/>
    <p:sldId id="346" r:id="rId3"/>
    <p:sldId id="335" r:id="rId4"/>
    <p:sldId id="337" r:id="rId5"/>
    <p:sldId id="338" r:id="rId6"/>
    <p:sldId id="390" r:id="rId7"/>
    <p:sldId id="339" r:id="rId8"/>
    <p:sldId id="340" r:id="rId9"/>
    <p:sldId id="341" r:id="rId10"/>
    <p:sldId id="342" r:id="rId11"/>
    <p:sldId id="344" r:id="rId12"/>
    <p:sldId id="345" r:id="rId13"/>
    <p:sldId id="389" r:id="rId14"/>
    <p:sldId id="349" r:id="rId15"/>
    <p:sldId id="350" r:id="rId16"/>
    <p:sldId id="351" r:id="rId17"/>
    <p:sldId id="391" r:id="rId18"/>
    <p:sldId id="392" r:id="rId19"/>
    <p:sldId id="317" r:id="rId20"/>
    <p:sldId id="318" r:id="rId21"/>
    <p:sldId id="319" r:id="rId22"/>
  </p:sldIdLst>
  <p:sldSz cx="9144000" cy="6858000" type="screen4x3"/>
  <p:notesSz cx="9926638" cy="67976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180733-40BE-46FD-AD34-C963B27E2832}" type="doc">
      <dgm:prSet loTypeId="urn:microsoft.com/office/officeart/2005/8/layout/pyramid1" loCatId="pyramid" qsTypeId="urn:microsoft.com/office/officeart/2005/8/quickstyle/simple1" qsCatId="simple" csTypeId="urn:microsoft.com/office/officeart/2005/8/colors/colorful2" csCatId="colorful" phldr="1"/>
      <dgm:spPr/>
      <dgm:t>
        <a:bodyPr/>
        <a:lstStyle/>
        <a:p>
          <a:endParaRPr lang="en-GB"/>
        </a:p>
      </dgm:t>
    </dgm:pt>
    <dgm:pt modelId="{AD1D5BA3-A52C-4E2F-862B-82E1692EC890}">
      <dgm:prSet phldrT="[Text]" custT="1"/>
      <dgm:spPr/>
      <dgm:t>
        <a:bodyPr/>
        <a:lstStyle/>
        <a:p>
          <a:r>
            <a:rPr lang="en-GB" sz="1400" b="1" dirty="0"/>
            <a:t>Very </a:t>
          </a:r>
        </a:p>
        <a:p>
          <a:r>
            <a:rPr lang="en-GB" sz="1400" b="1" dirty="0"/>
            <a:t>specialist </a:t>
          </a:r>
        </a:p>
        <a:p>
          <a:r>
            <a:rPr lang="en-GB" sz="1400" b="1" dirty="0"/>
            <a:t>Services</a:t>
          </a:r>
        </a:p>
        <a:p>
          <a:r>
            <a:rPr lang="en-GB" sz="1400" b="1" dirty="0"/>
            <a:t>(residential)</a:t>
          </a:r>
        </a:p>
      </dgm:t>
    </dgm:pt>
    <dgm:pt modelId="{109C5FCF-8EF6-4B2D-A800-A6C7ADD4BAEF}" type="parTrans" cxnId="{494743CF-7EB3-4B63-A0AE-DB217666D08F}">
      <dgm:prSet/>
      <dgm:spPr/>
      <dgm:t>
        <a:bodyPr/>
        <a:lstStyle/>
        <a:p>
          <a:endParaRPr lang="en-GB"/>
        </a:p>
      </dgm:t>
    </dgm:pt>
    <dgm:pt modelId="{C782B223-BFF2-4FE1-B5BF-BC8081EE6FD4}" type="sibTrans" cxnId="{494743CF-7EB3-4B63-A0AE-DB217666D08F}">
      <dgm:prSet/>
      <dgm:spPr/>
      <dgm:t>
        <a:bodyPr/>
        <a:lstStyle/>
        <a:p>
          <a:endParaRPr lang="en-GB"/>
        </a:p>
      </dgm:t>
    </dgm:pt>
    <dgm:pt modelId="{680E8721-4E77-42D1-AAEE-84C56973BAD8}">
      <dgm:prSet phldrT="[Text]" custT="1"/>
      <dgm:spPr/>
      <dgm:t>
        <a:bodyPr/>
        <a:lstStyle/>
        <a:p>
          <a:endParaRPr lang="en-GB" sz="1600"/>
        </a:p>
        <a:p>
          <a:r>
            <a:rPr lang="en-GB" sz="1600" b="1"/>
            <a:t>Specialist Multi-disciplinary Teams</a:t>
          </a:r>
        </a:p>
        <a:p>
          <a:endParaRPr lang="en-GB" sz="1600" dirty="0"/>
        </a:p>
      </dgm:t>
    </dgm:pt>
    <dgm:pt modelId="{2D2E239A-56E6-47E9-B4C9-C3C90D9315EB}" type="parTrans" cxnId="{85A87D4E-54BC-4111-A848-D524B48B8A9F}">
      <dgm:prSet/>
      <dgm:spPr/>
      <dgm:t>
        <a:bodyPr/>
        <a:lstStyle/>
        <a:p>
          <a:endParaRPr lang="en-GB"/>
        </a:p>
      </dgm:t>
    </dgm:pt>
    <dgm:pt modelId="{80743A50-F645-421F-B027-CCE1B622A46A}" type="sibTrans" cxnId="{85A87D4E-54BC-4111-A848-D524B48B8A9F}">
      <dgm:prSet/>
      <dgm:spPr/>
      <dgm:t>
        <a:bodyPr/>
        <a:lstStyle/>
        <a:p>
          <a:endParaRPr lang="en-GB"/>
        </a:p>
      </dgm:t>
    </dgm:pt>
    <dgm:pt modelId="{0572AB64-BCF9-4FE5-B17C-E93C36E58813}">
      <dgm:prSet phldrT="[Text]" custT="1"/>
      <dgm:spPr/>
      <dgm:t>
        <a:bodyPr/>
        <a:lstStyle/>
        <a:p>
          <a:endParaRPr lang="en-GB" sz="1600"/>
        </a:p>
        <a:p>
          <a:r>
            <a:rPr lang="en-GB" sz="1600" b="1"/>
            <a:t>Individual Professionals Trained</a:t>
          </a:r>
        </a:p>
        <a:p>
          <a:r>
            <a:rPr lang="en-GB" sz="1600" b="1"/>
            <a:t>in Children and Young People’s Mental Health</a:t>
          </a:r>
        </a:p>
        <a:p>
          <a:r>
            <a:rPr lang="en-GB" sz="1600" b="1"/>
            <a:t>e.g. Psychiatrists, Psychologists, Therapists etc</a:t>
          </a:r>
        </a:p>
        <a:p>
          <a:endParaRPr lang="en-GB" sz="1600" dirty="0"/>
        </a:p>
      </dgm:t>
    </dgm:pt>
    <dgm:pt modelId="{E5980DD5-4B04-4C0C-A4AF-EE18A1F9E0CB}" type="parTrans" cxnId="{83B70E31-63C7-4131-9A25-399EA7C684D2}">
      <dgm:prSet/>
      <dgm:spPr/>
      <dgm:t>
        <a:bodyPr/>
        <a:lstStyle/>
        <a:p>
          <a:endParaRPr lang="en-GB"/>
        </a:p>
      </dgm:t>
    </dgm:pt>
    <dgm:pt modelId="{099CEE7D-69C4-4880-B778-C9CBB41A09AA}" type="sibTrans" cxnId="{83B70E31-63C7-4131-9A25-399EA7C684D2}">
      <dgm:prSet/>
      <dgm:spPr/>
      <dgm:t>
        <a:bodyPr/>
        <a:lstStyle/>
        <a:p>
          <a:endParaRPr lang="en-GB"/>
        </a:p>
      </dgm:t>
    </dgm:pt>
    <dgm:pt modelId="{43E9D0AF-2D21-4E5B-94B3-948C2239C3FE}">
      <dgm:prSet custT="1"/>
      <dgm:spPr/>
      <dgm:t>
        <a:bodyPr/>
        <a:lstStyle/>
        <a:p>
          <a:endParaRPr lang="en-GB" sz="1600" b="1"/>
        </a:p>
        <a:p>
          <a:r>
            <a:rPr lang="en-GB" sz="1600" b="1"/>
            <a:t>GPs, Paediatricians, Teachers, School Nurses, </a:t>
          </a:r>
        </a:p>
        <a:p>
          <a:r>
            <a:rPr lang="en-GB" sz="1600" b="1"/>
            <a:t>Youth Justice Workers, Health Visitors, </a:t>
          </a:r>
        </a:p>
        <a:p>
          <a:r>
            <a:rPr lang="en-GB" sz="1600" b="1"/>
            <a:t>Social Workers, Voluntary Agencies etc</a:t>
          </a:r>
        </a:p>
        <a:p>
          <a:endParaRPr lang="en-GB" sz="1600" b="1" dirty="0"/>
        </a:p>
      </dgm:t>
    </dgm:pt>
    <dgm:pt modelId="{5D5AEBE9-C58F-4C36-B7F8-19973DD08E86}" type="parTrans" cxnId="{AF5532CF-6F02-4365-94EE-E55D660833EC}">
      <dgm:prSet/>
      <dgm:spPr/>
      <dgm:t>
        <a:bodyPr/>
        <a:lstStyle/>
        <a:p>
          <a:endParaRPr lang="en-GB"/>
        </a:p>
      </dgm:t>
    </dgm:pt>
    <dgm:pt modelId="{F88385C1-4690-4B8E-B7EC-8BDC69A54874}" type="sibTrans" cxnId="{AF5532CF-6F02-4365-94EE-E55D660833EC}">
      <dgm:prSet/>
      <dgm:spPr/>
      <dgm:t>
        <a:bodyPr/>
        <a:lstStyle/>
        <a:p>
          <a:endParaRPr lang="en-GB"/>
        </a:p>
      </dgm:t>
    </dgm:pt>
    <dgm:pt modelId="{352A9956-967E-487F-A17E-18E98BC207B1}" type="pres">
      <dgm:prSet presAssocID="{68180733-40BE-46FD-AD34-C963B27E2832}" presName="Name0" presStyleCnt="0">
        <dgm:presLayoutVars>
          <dgm:dir/>
          <dgm:animLvl val="lvl"/>
          <dgm:resizeHandles val="exact"/>
        </dgm:presLayoutVars>
      </dgm:prSet>
      <dgm:spPr/>
    </dgm:pt>
    <dgm:pt modelId="{CC5E0D89-8773-4D4A-AC45-E9F738369731}" type="pres">
      <dgm:prSet presAssocID="{AD1D5BA3-A52C-4E2F-862B-82E1692EC890}" presName="Name8" presStyleCnt="0"/>
      <dgm:spPr/>
    </dgm:pt>
    <dgm:pt modelId="{660F3BA5-190F-4B60-805D-BC2FC3EA354D}" type="pres">
      <dgm:prSet presAssocID="{AD1D5BA3-A52C-4E2F-862B-82E1692EC890}" presName="level" presStyleLbl="node1" presStyleIdx="0" presStyleCnt="4">
        <dgm:presLayoutVars>
          <dgm:chMax val="1"/>
          <dgm:bulletEnabled val="1"/>
        </dgm:presLayoutVars>
      </dgm:prSet>
      <dgm:spPr/>
    </dgm:pt>
    <dgm:pt modelId="{873BCC4E-1EA5-4FE6-B8C5-A0A9B84FC372}" type="pres">
      <dgm:prSet presAssocID="{AD1D5BA3-A52C-4E2F-862B-82E1692EC890}" presName="levelTx" presStyleLbl="revTx" presStyleIdx="0" presStyleCnt="0">
        <dgm:presLayoutVars>
          <dgm:chMax val="1"/>
          <dgm:bulletEnabled val="1"/>
        </dgm:presLayoutVars>
      </dgm:prSet>
      <dgm:spPr/>
    </dgm:pt>
    <dgm:pt modelId="{99AB05FD-1EDF-45D7-BF98-BA254F3F8DBF}" type="pres">
      <dgm:prSet presAssocID="{680E8721-4E77-42D1-AAEE-84C56973BAD8}" presName="Name8" presStyleCnt="0"/>
      <dgm:spPr/>
    </dgm:pt>
    <dgm:pt modelId="{00C31DB1-B33B-42AB-8381-735748E77D1C}" type="pres">
      <dgm:prSet presAssocID="{680E8721-4E77-42D1-AAEE-84C56973BAD8}" presName="level" presStyleLbl="node1" presStyleIdx="1" presStyleCnt="4">
        <dgm:presLayoutVars>
          <dgm:chMax val="1"/>
          <dgm:bulletEnabled val="1"/>
        </dgm:presLayoutVars>
      </dgm:prSet>
      <dgm:spPr/>
    </dgm:pt>
    <dgm:pt modelId="{D843ADEF-663C-4413-B413-38EC279E6477}" type="pres">
      <dgm:prSet presAssocID="{680E8721-4E77-42D1-AAEE-84C56973BAD8}" presName="levelTx" presStyleLbl="revTx" presStyleIdx="0" presStyleCnt="0">
        <dgm:presLayoutVars>
          <dgm:chMax val="1"/>
          <dgm:bulletEnabled val="1"/>
        </dgm:presLayoutVars>
      </dgm:prSet>
      <dgm:spPr/>
    </dgm:pt>
    <dgm:pt modelId="{875A5C9B-18A9-423E-A1CE-F67DBE44E20E}" type="pres">
      <dgm:prSet presAssocID="{0572AB64-BCF9-4FE5-B17C-E93C36E58813}" presName="Name8" presStyleCnt="0"/>
      <dgm:spPr/>
    </dgm:pt>
    <dgm:pt modelId="{B98A4981-25C1-45AC-A14B-5102A3261764}" type="pres">
      <dgm:prSet presAssocID="{0572AB64-BCF9-4FE5-B17C-E93C36E58813}" presName="level" presStyleLbl="node1" presStyleIdx="2" presStyleCnt="4">
        <dgm:presLayoutVars>
          <dgm:chMax val="1"/>
          <dgm:bulletEnabled val="1"/>
        </dgm:presLayoutVars>
      </dgm:prSet>
      <dgm:spPr/>
    </dgm:pt>
    <dgm:pt modelId="{E81B991C-6E76-41E7-A4AC-F4B02BB7C84B}" type="pres">
      <dgm:prSet presAssocID="{0572AB64-BCF9-4FE5-B17C-E93C36E58813}" presName="levelTx" presStyleLbl="revTx" presStyleIdx="0" presStyleCnt="0">
        <dgm:presLayoutVars>
          <dgm:chMax val="1"/>
          <dgm:bulletEnabled val="1"/>
        </dgm:presLayoutVars>
      </dgm:prSet>
      <dgm:spPr/>
    </dgm:pt>
    <dgm:pt modelId="{D6C6849C-3555-4EA3-BFB4-6AF6FE3B7E80}" type="pres">
      <dgm:prSet presAssocID="{43E9D0AF-2D21-4E5B-94B3-948C2239C3FE}" presName="Name8" presStyleCnt="0"/>
      <dgm:spPr/>
    </dgm:pt>
    <dgm:pt modelId="{292FAA7A-CBFA-45E3-BD56-8CE6762F9AE4}" type="pres">
      <dgm:prSet presAssocID="{43E9D0AF-2D21-4E5B-94B3-948C2239C3FE}" presName="level" presStyleLbl="node1" presStyleIdx="3" presStyleCnt="4">
        <dgm:presLayoutVars>
          <dgm:chMax val="1"/>
          <dgm:bulletEnabled val="1"/>
        </dgm:presLayoutVars>
      </dgm:prSet>
      <dgm:spPr/>
    </dgm:pt>
    <dgm:pt modelId="{F662749E-3CC3-44AA-9FF4-A4FCF966CB51}" type="pres">
      <dgm:prSet presAssocID="{43E9D0AF-2D21-4E5B-94B3-948C2239C3FE}" presName="levelTx" presStyleLbl="revTx" presStyleIdx="0" presStyleCnt="0">
        <dgm:presLayoutVars>
          <dgm:chMax val="1"/>
          <dgm:bulletEnabled val="1"/>
        </dgm:presLayoutVars>
      </dgm:prSet>
      <dgm:spPr/>
    </dgm:pt>
  </dgm:ptLst>
  <dgm:cxnLst>
    <dgm:cxn modelId="{83B70E31-63C7-4131-9A25-399EA7C684D2}" srcId="{68180733-40BE-46FD-AD34-C963B27E2832}" destId="{0572AB64-BCF9-4FE5-B17C-E93C36E58813}" srcOrd="2" destOrd="0" parTransId="{E5980DD5-4B04-4C0C-A4AF-EE18A1F9E0CB}" sibTransId="{099CEE7D-69C4-4880-B778-C9CBB41A09AA}"/>
    <dgm:cxn modelId="{A9AF184D-F3B6-471D-975E-F5F49D51C4CF}" type="presOf" srcId="{AD1D5BA3-A52C-4E2F-862B-82E1692EC890}" destId="{873BCC4E-1EA5-4FE6-B8C5-A0A9B84FC372}" srcOrd="1" destOrd="0" presId="urn:microsoft.com/office/officeart/2005/8/layout/pyramid1"/>
    <dgm:cxn modelId="{85A87D4E-54BC-4111-A848-D524B48B8A9F}" srcId="{68180733-40BE-46FD-AD34-C963B27E2832}" destId="{680E8721-4E77-42D1-AAEE-84C56973BAD8}" srcOrd="1" destOrd="0" parTransId="{2D2E239A-56E6-47E9-B4C9-C3C90D9315EB}" sibTransId="{80743A50-F645-421F-B027-CCE1B622A46A}"/>
    <dgm:cxn modelId="{F7CB5D55-F714-451F-9D49-692798A10782}" type="presOf" srcId="{680E8721-4E77-42D1-AAEE-84C56973BAD8}" destId="{00C31DB1-B33B-42AB-8381-735748E77D1C}" srcOrd="0" destOrd="0" presId="urn:microsoft.com/office/officeart/2005/8/layout/pyramid1"/>
    <dgm:cxn modelId="{3BB0FD78-C395-4E9B-99B2-C9E26E225C45}" type="presOf" srcId="{68180733-40BE-46FD-AD34-C963B27E2832}" destId="{352A9956-967E-487F-A17E-18E98BC207B1}" srcOrd="0" destOrd="0" presId="urn:microsoft.com/office/officeart/2005/8/layout/pyramid1"/>
    <dgm:cxn modelId="{AA682188-0DF9-4F53-A572-9F235159C68D}" type="presOf" srcId="{0572AB64-BCF9-4FE5-B17C-E93C36E58813}" destId="{E81B991C-6E76-41E7-A4AC-F4B02BB7C84B}" srcOrd="1" destOrd="0" presId="urn:microsoft.com/office/officeart/2005/8/layout/pyramid1"/>
    <dgm:cxn modelId="{5B074A93-69DD-4EC9-A7B4-3935336EB9C0}" type="presOf" srcId="{AD1D5BA3-A52C-4E2F-862B-82E1692EC890}" destId="{660F3BA5-190F-4B60-805D-BC2FC3EA354D}" srcOrd="0" destOrd="0" presId="urn:microsoft.com/office/officeart/2005/8/layout/pyramid1"/>
    <dgm:cxn modelId="{D8B58E9B-67C2-45DA-AB15-2AA11C2847D8}" type="presOf" srcId="{43E9D0AF-2D21-4E5B-94B3-948C2239C3FE}" destId="{292FAA7A-CBFA-45E3-BD56-8CE6762F9AE4}" srcOrd="0" destOrd="0" presId="urn:microsoft.com/office/officeart/2005/8/layout/pyramid1"/>
    <dgm:cxn modelId="{9A686D9D-83BE-4735-9A4C-A921ACCAA505}" type="presOf" srcId="{680E8721-4E77-42D1-AAEE-84C56973BAD8}" destId="{D843ADEF-663C-4413-B413-38EC279E6477}" srcOrd="1" destOrd="0" presId="urn:microsoft.com/office/officeart/2005/8/layout/pyramid1"/>
    <dgm:cxn modelId="{5B21D0A3-59E3-4380-837E-E2CE8E65CA8B}" type="presOf" srcId="{0572AB64-BCF9-4FE5-B17C-E93C36E58813}" destId="{B98A4981-25C1-45AC-A14B-5102A3261764}" srcOrd="0" destOrd="0" presId="urn:microsoft.com/office/officeart/2005/8/layout/pyramid1"/>
    <dgm:cxn modelId="{AF5532CF-6F02-4365-94EE-E55D660833EC}" srcId="{68180733-40BE-46FD-AD34-C963B27E2832}" destId="{43E9D0AF-2D21-4E5B-94B3-948C2239C3FE}" srcOrd="3" destOrd="0" parTransId="{5D5AEBE9-C58F-4C36-B7F8-19973DD08E86}" sibTransId="{F88385C1-4690-4B8E-B7EC-8BDC69A54874}"/>
    <dgm:cxn modelId="{494743CF-7EB3-4B63-A0AE-DB217666D08F}" srcId="{68180733-40BE-46FD-AD34-C963B27E2832}" destId="{AD1D5BA3-A52C-4E2F-862B-82E1692EC890}" srcOrd="0" destOrd="0" parTransId="{109C5FCF-8EF6-4B2D-A800-A6C7ADD4BAEF}" sibTransId="{C782B223-BFF2-4FE1-B5BF-BC8081EE6FD4}"/>
    <dgm:cxn modelId="{FA96A2E4-3878-4672-88BE-888F6F84F477}" type="presOf" srcId="{43E9D0AF-2D21-4E5B-94B3-948C2239C3FE}" destId="{F662749E-3CC3-44AA-9FF4-A4FCF966CB51}" srcOrd="1" destOrd="0" presId="urn:microsoft.com/office/officeart/2005/8/layout/pyramid1"/>
    <dgm:cxn modelId="{CF20FD85-B85A-433E-A0E7-A4C1381B83D2}" type="presParOf" srcId="{352A9956-967E-487F-A17E-18E98BC207B1}" destId="{CC5E0D89-8773-4D4A-AC45-E9F738369731}" srcOrd="0" destOrd="0" presId="urn:microsoft.com/office/officeart/2005/8/layout/pyramid1"/>
    <dgm:cxn modelId="{A75AA1FE-1A3C-421C-9899-9C052F6FA615}" type="presParOf" srcId="{CC5E0D89-8773-4D4A-AC45-E9F738369731}" destId="{660F3BA5-190F-4B60-805D-BC2FC3EA354D}" srcOrd="0" destOrd="0" presId="urn:microsoft.com/office/officeart/2005/8/layout/pyramid1"/>
    <dgm:cxn modelId="{622E6985-9E3B-4DCA-8863-FDEFA9A40FCF}" type="presParOf" srcId="{CC5E0D89-8773-4D4A-AC45-E9F738369731}" destId="{873BCC4E-1EA5-4FE6-B8C5-A0A9B84FC372}" srcOrd="1" destOrd="0" presId="urn:microsoft.com/office/officeart/2005/8/layout/pyramid1"/>
    <dgm:cxn modelId="{61A1995D-BB5C-4F7C-BF96-6944F301399D}" type="presParOf" srcId="{352A9956-967E-487F-A17E-18E98BC207B1}" destId="{99AB05FD-1EDF-45D7-BF98-BA254F3F8DBF}" srcOrd="1" destOrd="0" presId="urn:microsoft.com/office/officeart/2005/8/layout/pyramid1"/>
    <dgm:cxn modelId="{C38AB8BB-B6DF-4820-80C7-1C6FCE6D2C9F}" type="presParOf" srcId="{99AB05FD-1EDF-45D7-BF98-BA254F3F8DBF}" destId="{00C31DB1-B33B-42AB-8381-735748E77D1C}" srcOrd="0" destOrd="0" presId="urn:microsoft.com/office/officeart/2005/8/layout/pyramid1"/>
    <dgm:cxn modelId="{E0430074-D68E-40DA-AB28-39B496F48506}" type="presParOf" srcId="{99AB05FD-1EDF-45D7-BF98-BA254F3F8DBF}" destId="{D843ADEF-663C-4413-B413-38EC279E6477}" srcOrd="1" destOrd="0" presId="urn:microsoft.com/office/officeart/2005/8/layout/pyramid1"/>
    <dgm:cxn modelId="{4A02794C-1E18-4C07-BF70-CAB430C601B6}" type="presParOf" srcId="{352A9956-967E-487F-A17E-18E98BC207B1}" destId="{875A5C9B-18A9-423E-A1CE-F67DBE44E20E}" srcOrd="2" destOrd="0" presId="urn:microsoft.com/office/officeart/2005/8/layout/pyramid1"/>
    <dgm:cxn modelId="{5AB68332-80A5-45BC-ADAB-B7CA9BE42760}" type="presParOf" srcId="{875A5C9B-18A9-423E-A1CE-F67DBE44E20E}" destId="{B98A4981-25C1-45AC-A14B-5102A3261764}" srcOrd="0" destOrd="0" presId="urn:microsoft.com/office/officeart/2005/8/layout/pyramid1"/>
    <dgm:cxn modelId="{7F94292F-ADA7-4D77-95B1-373684E0077F}" type="presParOf" srcId="{875A5C9B-18A9-423E-A1CE-F67DBE44E20E}" destId="{E81B991C-6E76-41E7-A4AC-F4B02BB7C84B}" srcOrd="1" destOrd="0" presId="urn:microsoft.com/office/officeart/2005/8/layout/pyramid1"/>
    <dgm:cxn modelId="{9E845E33-12B4-4AD9-B381-90220496D8CD}" type="presParOf" srcId="{352A9956-967E-487F-A17E-18E98BC207B1}" destId="{D6C6849C-3555-4EA3-BFB4-6AF6FE3B7E80}" srcOrd="3" destOrd="0" presId="urn:microsoft.com/office/officeart/2005/8/layout/pyramid1"/>
    <dgm:cxn modelId="{28A70909-A457-45F1-B43B-ADA96D8780B2}" type="presParOf" srcId="{D6C6849C-3555-4EA3-BFB4-6AF6FE3B7E80}" destId="{292FAA7A-CBFA-45E3-BD56-8CE6762F9AE4}" srcOrd="0" destOrd="0" presId="urn:microsoft.com/office/officeart/2005/8/layout/pyramid1"/>
    <dgm:cxn modelId="{9D8B8988-C37D-43EB-B62B-E1DA4A4B3EF4}" type="presParOf" srcId="{D6C6849C-3555-4EA3-BFB4-6AF6FE3B7E80}" destId="{F662749E-3CC3-44AA-9FF4-A4FCF966CB51}" srcOrd="1" destOrd="0" presId="urn:microsoft.com/office/officeart/2005/8/layout/pyramid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0F3BA5-190F-4B60-805D-BC2FC3EA354D}">
      <dsp:nvSpPr>
        <dsp:cNvPr id="0" name=""/>
        <dsp:cNvSpPr/>
      </dsp:nvSpPr>
      <dsp:spPr>
        <a:xfrm>
          <a:off x="3051339" y="0"/>
          <a:ext cx="2034226" cy="1344813"/>
        </a:xfrm>
        <a:prstGeom prst="trapezoid">
          <a:avLst>
            <a:gd name="adj" fmla="val 75632"/>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Very </a:t>
          </a:r>
        </a:p>
        <a:p>
          <a:pPr marL="0" lvl="0" indent="0" algn="ctr" defTabSz="622300">
            <a:lnSpc>
              <a:spcPct val="90000"/>
            </a:lnSpc>
            <a:spcBef>
              <a:spcPct val="0"/>
            </a:spcBef>
            <a:spcAft>
              <a:spcPct val="35000"/>
            </a:spcAft>
            <a:buNone/>
          </a:pPr>
          <a:r>
            <a:rPr lang="en-GB" sz="1400" b="1" kern="1200" dirty="0"/>
            <a:t>specialist </a:t>
          </a:r>
        </a:p>
        <a:p>
          <a:pPr marL="0" lvl="0" indent="0" algn="ctr" defTabSz="622300">
            <a:lnSpc>
              <a:spcPct val="90000"/>
            </a:lnSpc>
            <a:spcBef>
              <a:spcPct val="0"/>
            </a:spcBef>
            <a:spcAft>
              <a:spcPct val="35000"/>
            </a:spcAft>
            <a:buNone/>
          </a:pPr>
          <a:r>
            <a:rPr lang="en-GB" sz="1400" b="1" kern="1200" dirty="0"/>
            <a:t>Services</a:t>
          </a:r>
        </a:p>
        <a:p>
          <a:pPr marL="0" lvl="0" indent="0" algn="ctr" defTabSz="622300">
            <a:lnSpc>
              <a:spcPct val="90000"/>
            </a:lnSpc>
            <a:spcBef>
              <a:spcPct val="0"/>
            </a:spcBef>
            <a:spcAft>
              <a:spcPct val="35000"/>
            </a:spcAft>
            <a:buNone/>
          </a:pPr>
          <a:r>
            <a:rPr lang="en-GB" sz="1400" b="1" kern="1200" dirty="0"/>
            <a:t>(residential)</a:t>
          </a:r>
        </a:p>
      </dsp:txBody>
      <dsp:txXfrm>
        <a:off x="3051339" y="0"/>
        <a:ext cx="2034226" cy="1344813"/>
      </dsp:txXfrm>
    </dsp:sp>
    <dsp:sp modelId="{00C31DB1-B33B-42AB-8381-735748E77D1C}">
      <dsp:nvSpPr>
        <dsp:cNvPr id="0" name=""/>
        <dsp:cNvSpPr/>
      </dsp:nvSpPr>
      <dsp:spPr>
        <a:xfrm>
          <a:off x="2034226" y="1344813"/>
          <a:ext cx="4068452" cy="1344813"/>
        </a:xfrm>
        <a:prstGeom prst="trapezoid">
          <a:avLst>
            <a:gd name="adj" fmla="val 75632"/>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GB" sz="1600" kern="1200"/>
        </a:p>
        <a:p>
          <a:pPr marL="0" lvl="0" indent="0" algn="ctr" defTabSz="711200">
            <a:lnSpc>
              <a:spcPct val="90000"/>
            </a:lnSpc>
            <a:spcBef>
              <a:spcPct val="0"/>
            </a:spcBef>
            <a:spcAft>
              <a:spcPct val="35000"/>
            </a:spcAft>
            <a:buNone/>
          </a:pPr>
          <a:r>
            <a:rPr lang="en-GB" sz="1600" b="1" kern="1200"/>
            <a:t>Specialist Multi-disciplinary Teams</a:t>
          </a:r>
        </a:p>
        <a:p>
          <a:pPr marL="0" lvl="0" indent="0" algn="ctr" defTabSz="711200">
            <a:lnSpc>
              <a:spcPct val="90000"/>
            </a:lnSpc>
            <a:spcBef>
              <a:spcPct val="0"/>
            </a:spcBef>
            <a:spcAft>
              <a:spcPct val="35000"/>
            </a:spcAft>
            <a:buNone/>
          </a:pPr>
          <a:endParaRPr lang="en-GB" sz="1600" kern="1200" dirty="0"/>
        </a:p>
      </dsp:txBody>
      <dsp:txXfrm>
        <a:off x="2746205" y="1344813"/>
        <a:ext cx="2644493" cy="1344813"/>
      </dsp:txXfrm>
    </dsp:sp>
    <dsp:sp modelId="{B98A4981-25C1-45AC-A14B-5102A3261764}">
      <dsp:nvSpPr>
        <dsp:cNvPr id="0" name=""/>
        <dsp:cNvSpPr/>
      </dsp:nvSpPr>
      <dsp:spPr>
        <a:xfrm>
          <a:off x="1017112" y="2689627"/>
          <a:ext cx="6102678" cy="1344813"/>
        </a:xfrm>
        <a:prstGeom prst="trapezoid">
          <a:avLst>
            <a:gd name="adj" fmla="val 75632"/>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GB" sz="1600" kern="1200"/>
        </a:p>
        <a:p>
          <a:pPr marL="0" lvl="0" indent="0" algn="ctr" defTabSz="711200">
            <a:lnSpc>
              <a:spcPct val="90000"/>
            </a:lnSpc>
            <a:spcBef>
              <a:spcPct val="0"/>
            </a:spcBef>
            <a:spcAft>
              <a:spcPct val="35000"/>
            </a:spcAft>
            <a:buNone/>
          </a:pPr>
          <a:r>
            <a:rPr lang="en-GB" sz="1600" b="1" kern="1200"/>
            <a:t>Individual Professionals Trained</a:t>
          </a:r>
        </a:p>
        <a:p>
          <a:pPr marL="0" lvl="0" indent="0" algn="ctr" defTabSz="711200">
            <a:lnSpc>
              <a:spcPct val="90000"/>
            </a:lnSpc>
            <a:spcBef>
              <a:spcPct val="0"/>
            </a:spcBef>
            <a:spcAft>
              <a:spcPct val="35000"/>
            </a:spcAft>
            <a:buNone/>
          </a:pPr>
          <a:r>
            <a:rPr lang="en-GB" sz="1600" b="1" kern="1200"/>
            <a:t>in Children and Young People’s Mental Health</a:t>
          </a:r>
        </a:p>
        <a:p>
          <a:pPr marL="0" lvl="0" indent="0" algn="ctr" defTabSz="711200">
            <a:lnSpc>
              <a:spcPct val="90000"/>
            </a:lnSpc>
            <a:spcBef>
              <a:spcPct val="0"/>
            </a:spcBef>
            <a:spcAft>
              <a:spcPct val="35000"/>
            </a:spcAft>
            <a:buNone/>
          </a:pPr>
          <a:r>
            <a:rPr lang="en-GB" sz="1600" b="1" kern="1200"/>
            <a:t>e.g. Psychiatrists, Psychologists, Therapists etc</a:t>
          </a:r>
        </a:p>
        <a:p>
          <a:pPr marL="0" lvl="0" indent="0" algn="ctr" defTabSz="711200">
            <a:lnSpc>
              <a:spcPct val="90000"/>
            </a:lnSpc>
            <a:spcBef>
              <a:spcPct val="0"/>
            </a:spcBef>
            <a:spcAft>
              <a:spcPct val="35000"/>
            </a:spcAft>
            <a:buNone/>
          </a:pPr>
          <a:endParaRPr lang="en-GB" sz="1600" kern="1200" dirty="0"/>
        </a:p>
      </dsp:txBody>
      <dsp:txXfrm>
        <a:off x="2085081" y="2689627"/>
        <a:ext cx="3966740" cy="1344813"/>
      </dsp:txXfrm>
    </dsp:sp>
    <dsp:sp modelId="{292FAA7A-CBFA-45E3-BD56-8CE6762F9AE4}">
      <dsp:nvSpPr>
        <dsp:cNvPr id="0" name=""/>
        <dsp:cNvSpPr/>
      </dsp:nvSpPr>
      <dsp:spPr>
        <a:xfrm>
          <a:off x="0" y="4034441"/>
          <a:ext cx="8136904" cy="1344813"/>
        </a:xfrm>
        <a:prstGeom prst="trapezoid">
          <a:avLst>
            <a:gd name="adj" fmla="val 75632"/>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GB" sz="1600" b="1" kern="1200"/>
        </a:p>
        <a:p>
          <a:pPr marL="0" lvl="0" indent="0" algn="ctr" defTabSz="711200">
            <a:lnSpc>
              <a:spcPct val="90000"/>
            </a:lnSpc>
            <a:spcBef>
              <a:spcPct val="0"/>
            </a:spcBef>
            <a:spcAft>
              <a:spcPct val="35000"/>
            </a:spcAft>
            <a:buNone/>
          </a:pPr>
          <a:r>
            <a:rPr lang="en-GB" sz="1600" b="1" kern="1200"/>
            <a:t>GPs, Paediatricians, Teachers, School Nurses, </a:t>
          </a:r>
        </a:p>
        <a:p>
          <a:pPr marL="0" lvl="0" indent="0" algn="ctr" defTabSz="711200">
            <a:lnSpc>
              <a:spcPct val="90000"/>
            </a:lnSpc>
            <a:spcBef>
              <a:spcPct val="0"/>
            </a:spcBef>
            <a:spcAft>
              <a:spcPct val="35000"/>
            </a:spcAft>
            <a:buNone/>
          </a:pPr>
          <a:r>
            <a:rPr lang="en-GB" sz="1600" b="1" kern="1200"/>
            <a:t>Youth Justice Workers, Health Visitors, </a:t>
          </a:r>
        </a:p>
        <a:p>
          <a:pPr marL="0" lvl="0" indent="0" algn="ctr" defTabSz="711200">
            <a:lnSpc>
              <a:spcPct val="90000"/>
            </a:lnSpc>
            <a:spcBef>
              <a:spcPct val="0"/>
            </a:spcBef>
            <a:spcAft>
              <a:spcPct val="35000"/>
            </a:spcAft>
            <a:buNone/>
          </a:pPr>
          <a:r>
            <a:rPr lang="en-GB" sz="1600" b="1" kern="1200"/>
            <a:t>Social Workers, Voluntary Agencies etc</a:t>
          </a:r>
        </a:p>
        <a:p>
          <a:pPr marL="0" lvl="0" indent="0" algn="ctr" defTabSz="711200">
            <a:lnSpc>
              <a:spcPct val="90000"/>
            </a:lnSpc>
            <a:spcBef>
              <a:spcPct val="0"/>
            </a:spcBef>
            <a:spcAft>
              <a:spcPct val="35000"/>
            </a:spcAft>
            <a:buNone/>
          </a:pPr>
          <a:endParaRPr lang="en-GB" sz="1600" b="1" kern="1200" dirty="0"/>
        </a:p>
      </dsp:txBody>
      <dsp:txXfrm>
        <a:off x="1423958" y="4034441"/>
        <a:ext cx="5288987" cy="1344813"/>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543" cy="34106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622799" y="0"/>
            <a:ext cx="4301543" cy="341064"/>
          </a:xfrm>
          <a:prstGeom prst="rect">
            <a:avLst/>
          </a:prstGeom>
        </p:spPr>
        <p:txBody>
          <a:bodyPr vert="horz" lIns="91440" tIns="45720" rIns="91440" bIns="45720" rtlCol="0"/>
          <a:lstStyle>
            <a:lvl1pPr algn="r">
              <a:defRPr sz="1200"/>
            </a:lvl1pPr>
          </a:lstStyle>
          <a:p>
            <a:fld id="{36F73E14-8119-4C40-9BDE-FCC81A0848F4}" type="datetimeFigureOut">
              <a:rPr lang="en-GB" smtClean="0"/>
              <a:t>14/03/2018</a:t>
            </a:fld>
            <a:endParaRPr lang="en-GB"/>
          </a:p>
        </p:txBody>
      </p:sp>
      <p:sp>
        <p:nvSpPr>
          <p:cNvPr id="4" name="Footer Placeholder 3"/>
          <p:cNvSpPr>
            <a:spLocks noGrp="1"/>
          </p:cNvSpPr>
          <p:nvPr>
            <p:ph type="ftr" sz="quarter" idx="2"/>
          </p:nvPr>
        </p:nvSpPr>
        <p:spPr>
          <a:xfrm>
            <a:off x="1" y="6456612"/>
            <a:ext cx="4301543" cy="34106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622799" y="6456612"/>
            <a:ext cx="4301543" cy="341064"/>
          </a:xfrm>
          <a:prstGeom prst="rect">
            <a:avLst/>
          </a:prstGeom>
        </p:spPr>
        <p:txBody>
          <a:bodyPr vert="horz" lIns="91440" tIns="45720" rIns="91440" bIns="45720" rtlCol="0" anchor="b"/>
          <a:lstStyle>
            <a:lvl1pPr algn="r">
              <a:defRPr sz="1200"/>
            </a:lvl1pPr>
          </a:lstStyle>
          <a:p>
            <a:fld id="{8AB28405-F52C-41A7-84F5-6A1EFA6DCB75}" type="slidenum">
              <a:rPr lang="en-GB" smtClean="0"/>
              <a:t>‹#›</a:t>
            </a:fld>
            <a:endParaRPr lang="en-GB"/>
          </a:p>
        </p:txBody>
      </p:sp>
    </p:spTree>
    <p:extLst>
      <p:ext uri="{BB962C8B-B14F-4D97-AF65-F5344CB8AC3E}">
        <p14:creationId xmlns:p14="http://schemas.microsoft.com/office/powerpoint/2010/main" val="38663669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543" cy="33988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622799" y="0"/>
            <a:ext cx="4301543" cy="339884"/>
          </a:xfrm>
          <a:prstGeom prst="rect">
            <a:avLst/>
          </a:prstGeom>
        </p:spPr>
        <p:txBody>
          <a:bodyPr vert="horz" lIns="91440" tIns="45720" rIns="91440" bIns="45720" rtlCol="0"/>
          <a:lstStyle>
            <a:lvl1pPr algn="r">
              <a:defRPr sz="1200"/>
            </a:lvl1pPr>
          </a:lstStyle>
          <a:p>
            <a:fld id="{4BCA3D56-FCE0-4E44-A9FF-599074DCE4C2}" type="datetimeFigureOut">
              <a:rPr lang="en-GB" smtClean="0"/>
              <a:t>14/03/2018</a:t>
            </a:fld>
            <a:endParaRPr lang="en-GB"/>
          </a:p>
        </p:txBody>
      </p:sp>
      <p:sp>
        <p:nvSpPr>
          <p:cNvPr id="4" name="Slide Image Placeholder 3"/>
          <p:cNvSpPr>
            <a:spLocks noGrp="1" noRot="1" noChangeAspect="1"/>
          </p:cNvSpPr>
          <p:nvPr>
            <p:ph type="sldImg" idx="2"/>
          </p:nvPr>
        </p:nvSpPr>
        <p:spPr>
          <a:xfrm>
            <a:off x="3263900" y="509588"/>
            <a:ext cx="3398838" cy="25495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92665" y="3228896"/>
            <a:ext cx="7941310" cy="305895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6456611"/>
            <a:ext cx="4301543" cy="33988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622799" y="6456611"/>
            <a:ext cx="4301543" cy="339884"/>
          </a:xfrm>
          <a:prstGeom prst="rect">
            <a:avLst/>
          </a:prstGeom>
        </p:spPr>
        <p:txBody>
          <a:bodyPr vert="horz" lIns="91440" tIns="45720" rIns="91440" bIns="45720" rtlCol="0" anchor="b"/>
          <a:lstStyle>
            <a:lvl1pPr algn="r">
              <a:defRPr sz="1200"/>
            </a:lvl1pPr>
          </a:lstStyle>
          <a:p>
            <a:fld id="{4D8BFA35-32D8-4BC3-8FC7-063D5A73EDA5}" type="slidenum">
              <a:rPr lang="en-GB" smtClean="0"/>
              <a:t>‹#›</a:t>
            </a:fld>
            <a:endParaRPr lang="en-GB"/>
          </a:p>
        </p:txBody>
      </p:sp>
    </p:spTree>
    <p:extLst>
      <p:ext uri="{BB962C8B-B14F-4D97-AF65-F5344CB8AC3E}">
        <p14:creationId xmlns:p14="http://schemas.microsoft.com/office/powerpoint/2010/main" val="2179299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8BFA35-32D8-4BC3-8FC7-063D5A73EDA5}" type="slidenum">
              <a:rPr lang="en-GB" smtClean="0"/>
              <a:t>1</a:t>
            </a:fld>
            <a:endParaRPr lang="en-GB"/>
          </a:p>
        </p:txBody>
      </p:sp>
    </p:spTree>
    <p:extLst>
      <p:ext uri="{BB962C8B-B14F-4D97-AF65-F5344CB8AC3E}">
        <p14:creationId xmlns:p14="http://schemas.microsoft.com/office/powerpoint/2010/main" val="12312336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14/03/2018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14/03/2018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14/03/2018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14/03/2018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14/03/2018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14/03/2018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14/03/2018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notesSlide" Target="../notesSlides/notesSlide1.xml"/><Relationship Id="rId7" Type="http://schemas.openxmlformats.org/officeDocument/2006/relationships/image" Target="../media/image4.png"/><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hyperlink" Target="mailto:ken.dicks@uwtsd.ac.uk"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Learning%20Review.docx" TargetMode="External"/><Relationship Id="rId2" Type="http://schemas.openxmlformats.org/officeDocument/2006/relationships/image" Target="../media/image6.png"/><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youngminds.org.uk/media/1428/wise-up-prioritising-wellbeing-in-schools.pdf" TargetMode="External"/><Relationship Id="rId2" Type="http://schemas.openxmlformats.org/officeDocument/2006/relationships/hyperlink" Target="https://youngminds.org.uk/find-help/looking-after-yourself/" TargetMode="Externa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youngminds.org.uk/media/1428/wise-up-prioritising-wellbeing-in-schools.pdf"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www.estyn.gov.wales/best-practice/putting-wellbeing-first" TargetMode="External"/><Relationship Id="rId2" Type="http://schemas.openxmlformats.org/officeDocument/2006/relationships/hyperlink" Target="http://www.estyn.gov.wales/best-practice/holistic-approach-wellbeing" TargetMode="External"/><Relationship Id="rId1" Type="http://schemas.openxmlformats.org/officeDocument/2006/relationships/slideLayout" Target="../slideLayouts/slideLayout2.xml"/><Relationship Id="rId5" Type="http://schemas.openxmlformats.org/officeDocument/2006/relationships/hyperlink" Target="http://www.estyn.gov.wales/best-practice/affective-strategies-improve-behaviour-and-wellbeing" TargetMode="External"/><Relationship Id="rId4" Type="http://schemas.openxmlformats.org/officeDocument/2006/relationships/hyperlink" Target="http://www.estyn.gov.wales/best-practice/key-improving-pupils%E2%80%99-wellbeing-%E2%80%93-get-voicehttp:/www.estyn.gov.wales/best-practice/key-improving-pupils%E2%80%99-wellbeing-%E2%80%93-get-voice"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www.estyn.gov.wales/best-practice/programme-help-pupils-their-%E2%80%98first-50%E2%80%99-days-secondary-school" TargetMode="External"/><Relationship Id="rId2" Type="http://schemas.openxmlformats.org/officeDocument/2006/relationships/hyperlink" Target="http://www.estyn.gov.wales/best-practice/happy-teachers-happy-pupils" TargetMode="External"/><Relationship Id="rId1" Type="http://schemas.openxmlformats.org/officeDocument/2006/relationships/slideLayout" Target="../slideLayouts/slideLayout2.xml"/><Relationship Id="rId5" Type="http://schemas.openxmlformats.org/officeDocument/2006/relationships/hyperlink" Target="http://www.estyn.gov.wales/best-practice/believe-hype-and-chat-about-it" TargetMode="External"/><Relationship Id="rId4" Type="http://schemas.openxmlformats.org/officeDocument/2006/relationships/hyperlink" Target="http://www.estyn.gov.wales/best-practice/promotion-wellbeing-leads-greater-learner-independencehttp:/www.estyn.gov.wales/best-practice/promotion-wellbeing-leads-greater-learner-independence"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www.estyn.gov.wales/thematic-reports/attendance-secondary-schools-september-2014" TargetMode="External"/><Relationship Id="rId2" Type="http://schemas.openxmlformats.org/officeDocument/2006/relationships/hyperlink" Target="http://www.estyn.gov.wales/thematic-reports/effective-practice-improving-attendance-primary-schools-june-2015"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2.png"/><Relationship Id="rId7" Type="http://schemas.openxmlformats.org/officeDocument/2006/relationships/diagramColors" Target="../diagrams/colors1.xml"/><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ncb.org.uk/resources-publications/resources/whole-school-framework-emotional-well-being-and-mental-health"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www.youngminds.org.uk/for_parents/services_children_young_people/camhs" TargetMode="External"/><Relationship Id="rId2" Type="http://schemas.openxmlformats.org/officeDocument/2006/relationships/hyperlink" Target="http://nacce.org/ecological-theory-of-bronfenbrenner/" TargetMode="External"/><Relationship Id="rId1" Type="http://schemas.openxmlformats.org/officeDocument/2006/relationships/slideLayout" Target="../slideLayouts/slideLayout2.xml"/><Relationship Id="rId4" Type="http://schemas.openxmlformats.org/officeDocument/2006/relationships/hyperlink" Target="http://www.estyn.gov.wale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ncb.org.uk/resources-publications/resources/whole-school-framework-emotional-well-being-and-mental-health" TargetMode="External"/><Relationship Id="rId2" Type="http://schemas.openxmlformats.org/officeDocument/2006/relationships/hyperlink" Target="https://www.ncbi.nlm.nih.gov/pmc/articles/PMC3936868/"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ons.gov.uk/peoplepopulationandcommunity/wellbeing/articles/youngpeopleswellbeingandpersonalfinance/2017" TargetMode="External"/><Relationship Id="rId7" Type="http://schemas.openxmlformats.org/officeDocument/2006/relationships/hyperlink" Target="https://youngminds.org.uk/media/1428/wise-up-prioritising-wellbeing-in-schools.pdf" TargetMode="External"/><Relationship Id="rId2" Type="http://schemas.openxmlformats.org/officeDocument/2006/relationships/hyperlink" Target="http://backup.ons.gov.uk/2015/10/20/insights-into-childrens-mental-health-and-well-being/" TargetMode="External"/><Relationship Id="rId1" Type="http://schemas.openxmlformats.org/officeDocument/2006/relationships/slideLayout" Target="../slideLayouts/slideLayout2.xml"/><Relationship Id="rId6" Type="http://schemas.openxmlformats.org/officeDocument/2006/relationships/hyperlink" Target="http://www.who.int/features/factfiles/mental_health/mental_health_facts/en/" TargetMode="External"/><Relationship Id="rId5" Type="http://schemas.openxmlformats.org/officeDocument/2006/relationships/hyperlink" Target="http://www.legislation.gov.uk/anaw/2015/2/contents/enacted" TargetMode="External"/><Relationship Id="rId4" Type="http://schemas.openxmlformats.org/officeDocument/2006/relationships/hyperlink" Target="https://www.ncb.org.uk/news-opinion/news-highlights/best-practice-framework-help-schools-promote-social-and-emotional-we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611560" y="404665"/>
            <a:ext cx="2448272" cy="2115616"/>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637781" y="2688154"/>
            <a:ext cx="2448272" cy="1100886"/>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3275856" y="404664"/>
            <a:ext cx="2736304" cy="1656019"/>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3275856" y="2520280"/>
            <a:ext cx="3384376" cy="2276872"/>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3275856" y="2155129"/>
            <a:ext cx="2736304" cy="265759"/>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6156176" y="404664"/>
            <a:ext cx="2448272" cy="18833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6804248" y="2420888"/>
            <a:ext cx="1800200" cy="165618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6804248" y="4149080"/>
            <a:ext cx="1800200" cy="648072"/>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323528" y="4913734"/>
            <a:ext cx="8424936" cy="891530"/>
          </a:xfrm>
        </p:spPr>
        <p:txBody>
          <a:bodyPr>
            <a:normAutofit fontScale="90000"/>
          </a:bodyPr>
          <a:lstStyle/>
          <a:p>
            <a:r>
              <a:rPr lang="en-GB" sz="3200" b="1" dirty="0"/>
              <a:t>SJSS4003: Mental Health &amp; Wellbeing</a:t>
            </a:r>
            <a:br>
              <a:rPr lang="en-GB" sz="3200" b="1" dirty="0"/>
            </a:br>
            <a:r>
              <a:rPr lang="en-GB" sz="3100" b="1" dirty="0"/>
              <a:t>Theme 5: Turning Theory &amp; Policy into Practice</a:t>
            </a:r>
            <a:endParaRPr lang="en-US" sz="3100" b="1" dirty="0"/>
          </a:p>
        </p:txBody>
      </p:sp>
      <p:sp>
        <p:nvSpPr>
          <p:cNvPr id="5" name="TextBox 4"/>
          <p:cNvSpPr txBox="1"/>
          <p:nvPr/>
        </p:nvSpPr>
        <p:spPr>
          <a:xfrm>
            <a:off x="2924727" y="6093296"/>
            <a:ext cx="5904656" cy="523220"/>
          </a:xfrm>
          <a:prstGeom prst="rect">
            <a:avLst/>
          </a:prstGeom>
          <a:noFill/>
        </p:spPr>
        <p:txBody>
          <a:bodyPr wrap="square" rtlCol="0">
            <a:spAutoFit/>
          </a:bodyPr>
          <a:lstStyle/>
          <a:p>
            <a:r>
              <a:rPr lang="en-GB" sz="2800" b="1" dirty="0"/>
              <a:t>Ken Dicks </a:t>
            </a:r>
            <a:r>
              <a:rPr lang="en-GB" sz="2800" b="1" dirty="0">
                <a:hlinkClick r:id="rId4"/>
              </a:rPr>
              <a:t>ken.dicks@uwtsd.ac.uk</a:t>
            </a:r>
            <a:r>
              <a:rPr lang="en-GB" sz="2800" b="1" dirty="0"/>
              <a:t> </a:t>
            </a:r>
          </a:p>
        </p:txBody>
      </p:sp>
      <p:pic>
        <p:nvPicPr>
          <p:cNvPr id="1026"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410960" y="687838"/>
            <a:ext cx="2466095" cy="10896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326678" y="2735448"/>
            <a:ext cx="3282731" cy="18465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384329" y="593000"/>
            <a:ext cx="1991966" cy="1506671"/>
          </a:xfrm>
          <a:prstGeom prst="rect">
            <a:avLst/>
          </a:prstGeom>
        </p:spPr>
      </p:pic>
      <p:pic>
        <p:nvPicPr>
          <p:cNvPr id="12" name="Picture 11"/>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34109" y="2752092"/>
            <a:ext cx="2255615" cy="973010"/>
          </a:xfrm>
          <a:prstGeom prst="rect">
            <a:avLst/>
          </a:prstGeom>
        </p:spPr>
      </p:pic>
      <p:sp>
        <p:nvSpPr>
          <p:cNvPr id="24" name="Rectangle 23"/>
          <p:cNvSpPr/>
          <p:nvPr/>
        </p:nvSpPr>
        <p:spPr>
          <a:xfrm>
            <a:off x="637780" y="3870086"/>
            <a:ext cx="2422051" cy="927065"/>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ustDataLst>
      <p:tags r:id="rId1"/>
    </p:custDataLst>
    <p:extLst>
      <p:ext uri="{BB962C8B-B14F-4D97-AF65-F5344CB8AC3E}">
        <p14:creationId xmlns:p14="http://schemas.microsoft.com/office/powerpoint/2010/main" val="23807265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a:t>Learning Review</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7944" y="1196752"/>
            <a:ext cx="998841" cy="998841"/>
          </a:xfrm>
          <a:prstGeom prst="rect">
            <a:avLst/>
          </a:prstGeom>
        </p:spPr>
      </p:pic>
      <p:sp>
        <p:nvSpPr>
          <p:cNvPr id="5" name="TextBox 4"/>
          <p:cNvSpPr txBox="1"/>
          <p:nvPr/>
        </p:nvSpPr>
        <p:spPr>
          <a:xfrm>
            <a:off x="1074976" y="2564904"/>
            <a:ext cx="6984776" cy="523220"/>
          </a:xfrm>
          <a:prstGeom prst="rect">
            <a:avLst/>
          </a:prstGeom>
          <a:noFill/>
        </p:spPr>
        <p:txBody>
          <a:bodyPr wrap="square" rtlCol="0">
            <a:spAutoFit/>
          </a:bodyPr>
          <a:lstStyle/>
          <a:p>
            <a:pPr algn="ctr"/>
            <a:r>
              <a:rPr lang="en-GB" sz="2800" i="1" dirty="0"/>
              <a:t>What did we look at in our last session?</a:t>
            </a:r>
          </a:p>
        </p:txBody>
      </p:sp>
      <p:pic>
        <p:nvPicPr>
          <p:cNvPr id="6" name="Picture 5">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139952" y="4581128"/>
            <a:ext cx="892467" cy="892467"/>
          </a:xfrm>
          <a:prstGeom prst="rect">
            <a:avLst/>
          </a:prstGeom>
        </p:spPr>
      </p:pic>
    </p:spTree>
    <p:extLst>
      <p:ext uri="{BB962C8B-B14F-4D97-AF65-F5344CB8AC3E}">
        <p14:creationId xmlns:p14="http://schemas.microsoft.com/office/powerpoint/2010/main" val="4274632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908720"/>
            <a:ext cx="8229600" cy="4525963"/>
          </a:xfrm>
        </p:spPr>
        <p:txBody>
          <a:bodyPr>
            <a:normAutofit fontScale="77500" lnSpcReduction="20000"/>
          </a:bodyPr>
          <a:lstStyle/>
          <a:p>
            <a:pPr marL="82296" indent="0" algn="ctr">
              <a:buNone/>
            </a:pPr>
            <a:r>
              <a:rPr lang="en-US" dirty="0"/>
              <a:t>Effective resilience strategies for </a:t>
            </a:r>
          </a:p>
          <a:p>
            <a:pPr marL="82296" indent="0" algn="ctr">
              <a:buNone/>
            </a:pPr>
            <a:r>
              <a:rPr lang="en-US" dirty="0"/>
              <a:t>children include:</a:t>
            </a:r>
          </a:p>
          <a:p>
            <a:endParaRPr lang="en-US" dirty="0"/>
          </a:p>
          <a:p>
            <a:r>
              <a:rPr lang="en-US" dirty="0"/>
              <a:t>having a sense of belonging in their school and community </a:t>
            </a:r>
          </a:p>
          <a:p>
            <a:r>
              <a:rPr lang="en-US" dirty="0"/>
              <a:t>being in good physical health</a:t>
            </a:r>
          </a:p>
          <a:p>
            <a:r>
              <a:rPr lang="en-US" dirty="0"/>
              <a:t>having time and the freedom to play, indoors and outdoors </a:t>
            </a:r>
          </a:p>
          <a:p>
            <a:r>
              <a:rPr lang="en-US" dirty="0"/>
              <a:t>eating a balanced diet and getting regular exercise </a:t>
            </a:r>
          </a:p>
          <a:p>
            <a:r>
              <a:rPr lang="en-US" dirty="0"/>
              <a:t>being part of a family that gets along well most of the time</a:t>
            </a:r>
          </a:p>
          <a:p>
            <a:r>
              <a:rPr lang="en-US" dirty="0"/>
              <a:t>going to a school that looks after the well-being of all its pupils </a:t>
            </a:r>
          </a:p>
          <a:p>
            <a:r>
              <a:rPr lang="en-US" dirty="0"/>
              <a:t>taking part in local activities for young people</a:t>
            </a:r>
          </a:p>
          <a:p>
            <a:r>
              <a:rPr lang="en-GB" dirty="0"/>
              <a:t>IEPs*</a:t>
            </a:r>
            <a:endParaRPr lang="en-US" dirty="0"/>
          </a:p>
        </p:txBody>
      </p:sp>
      <p:sp>
        <p:nvSpPr>
          <p:cNvPr id="3" name="Title 2"/>
          <p:cNvSpPr>
            <a:spLocks noGrp="1"/>
          </p:cNvSpPr>
          <p:nvPr>
            <p:ph type="title"/>
          </p:nvPr>
        </p:nvSpPr>
        <p:spPr>
          <a:xfrm>
            <a:off x="457200" y="97755"/>
            <a:ext cx="8229600" cy="634082"/>
          </a:xfrm>
        </p:spPr>
        <p:txBody>
          <a:bodyPr>
            <a:normAutofit fontScale="90000"/>
          </a:bodyPr>
          <a:lstStyle/>
          <a:p>
            <a:r>
              <a:rPr lang="en-GB" dirty="0"/>
              <a:t>What can schools do?</a:t>
            </a:r>
            <a:endParaRPr lang="en-US" dirty="0"/>
          </a:p>
        </p:txBody>
      </p:sp>
      <p:sp>
        <p:nvSpPr>
          <p:cNvPr id="4" name="TextBox 3"/>
          <p:cNvSpPr txBox="1"/>
          <p:nvPr/>
        </p:nvSpPr>
        <p:spPr>
          <a:xfrm>
            <a:off x="2267744" y="5949280"/>
            <a:ext cx="1800200" cy="369332"/>
          </a:xfrm>
          <a:prstGeom prst="rect">
            <a:avLst/>
          </a:prstGeom>
          <a:noFill/>
        </p:spPr>
        <p:txBody>
          <a:bodyPr wrap="square" rtlCol="0">
            <a:spAutoFit/>
          </a:bodyPr>
          <a:lstStyle/>
          <a:p>
            <a:r>
              <a:rPr lang="en-GB" dirty="0"/>
              <a:t>* What is an IEP?</a:t>
            </a:r>
          </a:p>
        </p:txBody>
      </p:sp>
      <p:sp>
        <p:nvSpPr>
          <p:cNvPr id="5" name="TextBox 4"/>
          <p:cNvSpPr txBox="1"/>
          <p:nvPr/>
        </p:nvSpPr>
        <p:spPr>
          <a:xfrm>
            <a:off x="4860032" y="5949280"/>
            <a:ext cx="3384376" cy="369332"/>
          </a:xfrm>
          <a:prstGeom prst="rect">
            <a:avLst/>
          </a:prstGeom>
          <a:noFill/>
        </p:spPr>
        <p:txBody>
          <a:bodyPr wrap="square" rtlCol="0">
            <a:spAutoFit/>
          </a:bodyPr>
          <a:lstStyle/>
          <a:p>
            <a:r>
              <a:rPr lang="en-GB" dirty="0"/>
              <a:t>* What is it changing to in Wales?</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42015" y="5937593"/>
            <a:ext cx="350769" cy="350769"/>
          </a:xfrm>
          <a:prstGeom prst="rect">
            <a:avLst/>
          </a:prstGeom>
        </p:spPr>
      </p:pic>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172400" y="5967843"/>
            <a:ext cx="350769" cy="350769"/>
          </a:xfrm>
          <a:prstGeom prst="rect">
            <a:avLst/>
          </a:prstGeom>
        </p:spPr>
      </p:pic>
    </p:spTree>
    <p:extLst>
      <p:ext uri="{BB962C8B-B14F-4D97-AF65-F5344CB8AC3E}">
        <p14:creationId xmlns:p14="http://schemas.microsoft.com/office/powerpoint/2010/main" val="2700961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6"/>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5"/>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66018"/>
            <a:ext cx="8229600" cy="4525963"/>
          </a:xfrm>
        </p:spPr>
        <p:txBody>
          <a:bodyPr>
            <a:normAutofit fontScale="92500" lnSpcReduction="20000"/>
          </a:bodyPr>
          <a:lstStyle/>
          <a:p>
            <a:pPr marL="82296" indent="0" algn="ctr">
              <a:buNone/>
            </a:pPr>
            <a:r>
              <a:rPr lang="en-US" dirty="0"/>
              <a:t>Effective resilience strategies for adolescents include:</a:t>
            </a:r>
          </a:p>
          <a:p>
            <a:r>
              <a:rPr lang="en-US" dirty="0"/>
              <a:t>strong social support networks</a:t>
            </a:r>
          </a:p>
          <a:p>
            <a:r>
              <a:rPr lang="en-US" dirty="0"/>
              <a:t>positive school experiences, </a:t>
            </a:r>
          </a:p>
          <a:p>
            <a:r>
              <a:rPr lang="en-US" dirty="0"/>
              <a:t>a sense of being in control of decisions that affect them</a:t>
            </a:r>
          </a:p>
          <a:p>
            <a:r>
              <a:rPr lang="en-US" dirty="0"/>
              <a:t>participation in extra-curricular activities </a:t>
            </a:r>
          </a:p>
          <a:p>
            <a:r>
              <a:rPr lang="en-US" dirty="0"/>
              <a:t>the ability to help others and ‘make a difference’</a:t>
            </a:r>
          </a:p>
          <a:p>
            <a:r>
              <a:rPr lang="en-US" dirty="0"/>
              <a:t>not being sheltered from challenging situations</a:t>
            </a:r>
          </a:p>
          <a:p>
            <a:r>
              <a:rPr lang="en-GB" dirty="0"/>
              <a:t>person centred planning</a:t>
            </a:r>
            <a:endParaRPr lang="en-US" dirty="0"/>
          </a:p>
        </p:txBody>
      </p:sp>
      <p:sp>
        <p:nvSpPr>
          <p:cNvPr id="3" name="Title 2"/>
          <p:cNvSpPr>
            <a:spLocks noGrp="1"/>
          </p:cNvSpPr>
          <p:nvPr>
            <p:ph type="title"/>
          </p:nvPr>
        </p:nvSpPr>
        <p:spPr>
          <a:xfrm>
            <a:off x="457200" y="274638"/>
            <a:ext cx="8229600" cy="706090"/>
          </a:xfrm>
        </p:spPr>
        <p:txBody>
          <a:bodyPr>
            <a:normAutofit fontScale="90000"/>
          </a:bodyPr>
          <a:lstStyle/>
          <a:p>
            <a:r>
              <a:rPr lang="en-GB" dirty="0"/>
              <a:t>What can schools do?</a:t>
            </a:r>
            <a:endParaRPr lang="en-US" dirty="0"/>
          </a:p>
        </p:txBody>
      </p:sp>
    </p:spTree>
    <p:extLst>
      <p:ext uri="{BB962C8B-B14F-4D97-AF65-F5344CB8AC3E}">
        <p14:creationId xmlns:p14="http://schemas.microsoft.com/office/powerpoint/2010/main" val="4180168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980728"/>
            <a:ext cx="7806690" cy="2194560"/>
          </a:xfrm>
        </p:spPr>
        <p:txBody>
          <a:bodyPr>
            <a:noAutofit/>
          </a:bodyPr>
          <a:lstStyle/>
          <a:p>
            <a:pPr lvl="0">
              <a:buClr>
                <a:srgbClr val="A53010"/>
              </a:buClr>
            </a:pPr>
            <a:r>
              <a:rPr lang="en-US" sz="2000" dirty="0"/>
              <a:t>Campaign started by the 3</a:t>
            </a:r>
            <a:r>
              <a:rPr lang="en-US" sz="2000" baseline="30000" dirty="0"/>
              <a:t>rd</a:t>
            </a:r>
            <a:r>
              <a:rPr lang="en-US" sz="2000" dirty="0"/>
              <a:t> Sector organisation Young Minds</a:t>
            </a:r>
          </a:p>
          <a:p>
            <a:pPr lvl="0">
              <a:buClr>
                <a:srgbClr val="A53010"/>
              </a:buClr>
            </a:pPr>
            <a:r>
              <a:rPr lang="en-US" sz="2000" dirty="0"/>
              <a:t>Many schools wanted guidance on how to best prepare students for life during and after school ends. </a:t>
            </a:r>
          </a:p>
          <a:p>
            <a:pPr lvl="0">
              <a:buClr>
                <a:srgbClr val="A53010"/>
              </a:buClr>
            </a:pPr>
            <a:r>
              <a:rPr lang="en-US" sz="2000" dirty="0"/>
              <a:t>For pupils, dealing with school stress becomes even harder because of family troubles,</a:t>
            </a:r>
            <a:r>
              <a:rPr lang="en-US" sz="2000" b="1" dirty="0"/>
              <a:t> bullying </a:t>
            </a:r>
            <a:r>
              <a:rPr lang="en-US" sz="2000" dirty="0"/>
              <a:t>or having learning difficulties. School stress combined with other problems can lead to low self-esteem, anxiety, depression, eating disorders and self-harm.</a:t>
            </a:r>
          </a:p>
          <a:p>
            <a:pPr lvl="0">
              <a:buClr>
                <a:srgbClr val="A53010"/>
              </a:buClr>
            </a:pPr>
            <a:r>
              <a:rPr lang="en-US" sz="2000" dirty="0"/>
              <a:t>Schools need to help pupils deal with the stresses of growing up and not just focus on passing exams. </a:t>
            </a:r>
          </a:p>
          <a:p>
            <a:pPr lvl="0">
              <a:buClr>
                <a:srgbClr val="A53010"/>
              </a:buClr>
            </a:pPr>
            <a:r>
              <a:rPr lang="en-US" sz="2000" dirty="0"/>
              <a:t>Everyone has a role to play in helping young people deal with stress at school and in their home lives. ‘Whole school’ involvement is crucial.</a:t>
            </a:r>
          </a:p>
          <a:p>
            <a:pPr marL="0" indent="0" algn="r">
              <a:buClr>
                <a:srgbClr val="A53010"/>
              </a:buClr>
              <a:buNone/>
            </a:pPr>
            <a:r>
              <a:rPr lang="en-GB" sz="2000" dirty="0">
                <a:solidFill>
                  <a:prstClr val="black">
                    <a:lumMod val="75000"/>
                    <a:lumOff val="25000"/>
                  </a:prstClr>
                </a:solidFill>
              </a:rPr>
              <a:t>(</a:t>
            </a:r>
            <a:r>
              <a:rPr lang="en-GB" sz="2000" dirty="0" err="1">
                <a:solidFill>
                  <a:prstClr val="black">
                    <a:lumMod val="75000"/>
                    <a:lumOff val="25000"/>
                  </a:prstClr>
                </a:solidFill>
              </a:rPr>
              <a:t>Youngminds</a:t>
            </a:r>
            <a:r>
              <a:rPr lang="en-GB" sz="2000" dirty="0">
                <a:solidFill>
                  <a:prstClr val="black">
                    <a:lumMod val="75000"/>
                    <a:lumOff val="25000"/>
                  </a:prstClr>
                </a:solidFill>
              </a:rPr>
              <a:t>, 2017)</a:t>
            </a:r>
          </a:p>
        </p:txBody>
      </p:sp>
      <p:sp>
        <p:nvSpPr>
          <p:cNvPr id="3" name="Title 2"/>
          <p:cNvSpPr>
            <a:spLocks noGrp="1"/>
          </p:cNvSpPr>
          <p:nvPr>
            <p:ph type="title"/>
          </p:nvPr>
        </p:nvSpPr>
        <p:spPr>
          <a:xfrm>
            <a:off x="816700" y="260648"/>
            <a:ext cx="7222569" cy="480608"/>
          </a:xfrm>
        </p:spPr>
        <p:txBody>
          <a:bodyPr>
            <a:normAutofit fontScale="90000"/>
          </a:bodyPr>
          <a:lstStyle/>
          <a:p>
            <a:pPr algn="ctr"/>
            <a:r>
              <a:rPr lang="en-GB" b="1" dirty="0"/>
              <a:t>Wise Up to Wellbeing in Schools</a:t>
            </a:r>
          </a:p>
        </p:txBody>
      </p:sp>
      <p:sp>
        <p:nvSpPr>
          <p:cNvPr id="4" name="TextBox 3"/>
          <p:cNvSpPr txBox="1"/>
          <p:nvPr/>
        </p:nvSpPr>
        <p:spPr>
          <a:xfrm>
            <a:off x="2627785" y="6165304"/>
            <a:ext cx="4536504" cy="300082"/>
          </a:xfrm>
          <a:prstGeom prst="rect">
            <a:avLst/>
          </a:prstGeom>
          <a:noFill/>
        </p:spPr>
        <p:txBody>
          <a:bodyPr wrap="square" rtlCol="0">
            <a:spAutoFit/>
          </a:bodyPr>
          <a:lstStyle/>
          <a:p>
            <a:pPr marL="82296"/>
            <a:r>
              <a:rPr lang="en-US" sz="1350" dirty="0">
                <a:hlinkClick r:id="rId2"/>
              </a:rPr>
              <a:t>https://youngminds.org.uk/find-help/looking-after-yourself/</a:t>
            </a:r>
            <a:r>
              <a:rPr lang="en-US" sz="1350" dirty="0"/>
              <a:t> </a:t>
            </a:r>
          </a:p>
        </p:txBody>
      </p:sp>
      <p:pic>
        <p:nvPicPr>
          <p:cNvPr id="5" name="Picture 4">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959933" y="5157192"/>
            <a:ext cx="936104" cy="929779"/>
          </a:xfrm>
          <a:prstGeom prst="rect">
            <a:avLst/>
          </a:prstGeom>
        </p:spPr>
      </p:pic>
    </p:spTree>
    <p:extLst>
      <p:ext uri="{BB962C8B-B14F-4D97-AF65-F5344CB8AC3E}">
        <p14:creationId xmlns:p14="http://schemas.microsoft.com/office/powerpoint/2010/main" val="571621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816700" y="260648"/>
            <a:ext cx="7222569" cy="480608"/>
          </a:xfrm>
          <a:prstGeom prst="rect">
            <a:avLst/>
          </a:prstGeom>
        </p:spPr>
        <p:txBody>
          <a:bodyPr>
            <a:normAutofit fontScale="67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Wise Up to Wellbeing in Schools</a:t>
            </a:r>
            <a:endParaRPr lang="en-GB" b="1" dirty="0"/>
          </a:p>
        </p:txBody>
      </p:sp>
      <p:sp>
        <p:nvSpPr>
          <p:cNvPr id="3" name="TextBox 2"/>
          <p:cNvSpPr txBox="1"/>
          <p:nvPr/>
        </p:nvSpPr>
        <p:spPr>
          <a:xfrm>
            <a:off x="1753055" y="1084094"/>
            <a:ext cx="5400600" cy="461665"/>
          </a:xfrm>
          <a:prstGeom prst="rect">
            <a:avLst/>
          </a:prstGeom>
          <a:noFill/>
        </p:spPr>
        <p:txBody>
          <a:bodyPr wrap="square" rtlCol="0">
            <a:spAutoFit/>
          </a:bodyPr>
          <a:lstStyle/>
          <a:p>
            <a:pPr algn="ctr"/>
            <a:r>
              <a:rPr lang="en-GB" sz="2400" b="1" dirty="0"/>
              <a:t>Guided Study Activity</a:t>
            </a:r>
          </a:p>
        </p:txBody>
      </p:sp>
      <p:sp>
        <p:nvSpPr>
          <p:cNvPr id="4" name="TextBox 3"/>
          <p:cNvSpPr txBox="1"/>
          <p:nvPr/>
        </p:nvSpPr>
        <p:spPr>
          <a:xfrm>
            <a:off x="816700" y="1844824"/>
            <a:ext cx="7931764" cy="830997"/>
          </a:xfrm>
          <a:prstGeom prst="rect">
            <a:avLst/>
          </a:prstGeom>
          <a:noFill/>
        </p:spPr>
        <p:txBody>
          <a:bodyPr wrap="square" rtlCol="0">
            <a:spAutoFit/>
          </a:bodyPr>
          <a:lstStyle/>
          <a:p>
            <a:pPr algn="ctr"/>
            <a:r>
              <a:rPr lang="en-GB" sz="2400" i="1" dirty="0"/>
              <a:t>Using your preferred type of ICT access the Young Minds report ‘Wise Up: Prioritising Wellbeing in Schools’</a:t>
            </a:r>
          </a:p>
        </p:txBody>
      </p:sp>
      <p:sp>
        <p:nvSpPr>
          <p:cNvPr id="5" name="TextBox 4"/>
          <p:cNvSpPr txBox="1"/>
          <p:nvPr/>
        </p:nvSpPr>
        <p:spPr>
          <a:xfrm>
            <a:off x="0" y="2996952"/>
            <a:ext cx="9144000" cy="400110"/>
          </a:xfrm>
          <a:prstGeom prst="rect">
            <a:avLst/>
          </a:prstGeom>
          <a:noFill/>
        </p:spPr>
        <p:txBody>
          <a:bodyPr wrap="square" rtlCol="0">
            <a:spAutoFit/>
          </a:bodyPr>
          <a:lstStyle/>
          <a:p>
            <a:r>
              <a:rPr lang="en-GB" sz="2000" dirty="0">
                <a:hlinkClick r:id="rId2"/>
              </a:rPr>
              <a:t>https://youngminds.org.uk/media/1428/wise-up-prioritising-wellbeing-in-schools.pdf</a:t>
            </a:r>
            <a:r>
              <a:rPr lang="en-GB" sz="2000" dirty="0"/>
              <a:t> </a:t>
            </a:r>
          </a:p>
        </p:txBody>
      </p:sp>
      <p:sp>
        <p:nvSpPr>
          <p:cNvPr id="6" name="TextBox 5"/>
          <p:cNvSpPr txBox="1"/>
          <p:nvPr/>
        </p:nvSpPr>
        <p:spPr>
          <a:xfrm>
            <a:off x="1331640" y="3861048"/>
            <a:ext cx="7128792" cy="830997"/>
          </a:xfrm>
          <a:prstGeom prst="rect">
            <a:avLst/>
          </a:prstGeom>
          <a:noFill/>
        </p:spPr>
        <p:txBody>
          <a:bodyPr wrap="square" rtlCol="0">
            <a:spAutoFit/>
          </a:bodyPr>
          <a:lstStyle/>
          <a:p>
            <a:pPr algn="ctr"/>
            <a:r>
              <a:rPr lang="en-GB" sz="2400" i="1" dirty="0"/>
              <a:t>Identify what you consider to be the key issues and recommendations.</a:t>
            </a: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11760" y="5267272"/>
            <a:ext cx="565526" cy="565526"/>
          </a:xfrm>
          <a:prstGeom prst="rect">
            <a:avLst/>
          </a:prstGeom>
        </p:spPr>
      </p:pic>
      <p:sp>
        <p:nvSpPr>
          <p:cNvPr id="8" name="TextBox 7"/>
          <p:cNvSpPr txBox="1"/>
          <p:nvPr/>
        </p:nvSpPr>
        <p:spPr>
          <a:xfrm>
            <a:off x="2977286" y="5365369"/>
            <a:ext cx="5555154" cy="369332"/>
          </a:xfrm>
          <a:prstGeom prst="rect">
            <a:avLst/>
          </a:prstGeom>
          <a:noFill/>
        </p:spPr>
        <p:txBody>
          <a:bodyPr wrap="square" rtlCol="0">
            <a:spAutoFit/>
          </a:bodyPr>
          <a:lstStyle/>
          <a:p>
            <a:r>
              <a:rPr lang="en-GB" dirty="0"/>
              <a:t>Guided Study Activity: Wise Up to Wellbeing in Schools </a:t>
            </a:r>
          </a:p>
        </p:txBody>
      </p:sp>
    </p:spTree>
    <p:extLst>
      <p:ext uri="{BB962C8B-B14F-4D97-AF65-F5344CB8AC3E}">
        <p14:creationId xmlns:p14="http://schemas.microsoft.com/office/powerpoint/2010/main" val="1973921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r>
              <a:rPr lang="en-GB" altLang="en-US" sz="2000" dirty="0"/>
              <a:t>A Holistic Approach to Wellbeing (2012)</a:t>
            </a:r>
          </a:p>
          <a:p>
            <a:pPr marL="0" indent="0">
              <a:buNone/>
            </a:pPr>
            <a:r>
              <a:rPr lang="en-GB" altLang="en-US" sz="2000" dirty="0">
                <a:hlinkClick r:id="rId2"/>
              </a:rPr>
              <a:t>http://www.estyn.gov.wales/best-practice/holistic-approach-wellbeing</a:t>
            </a:r>
            <a:r>
              <a:rPr lang="en-GB" altLang="en-US" sz="2000" dirty="0"/>
              <a:t> </a:t>
            </a:r>
          </a:p>
          <a:p>
            <a:r>
              <a:rPr lang="en-GB" altLang="en-US" sz="2000" dirty="0"/>
              <a:t>Putting Wellbeing First (2014)</a:t>
            </a:r>
          </a:p>
          <a:p>
            <a:pPr marL="0" indent="0">
              <a:buNone/>
            </a:pPr>
            <a:r>
              <a:rPr lang="en-GB" altLang="en-US" sz="2000" dirty="0">
                <a:hlinkClick r:id="rId3"/>
              </a:rPr>
              <a:t>http://www.estyn.gov.wales/best-practice/putting-wellbeing-first</a:t>
            </a:r>
            <a:r>
              <a:rPr lang="en-GB" altLang="en-US" sz="2000" dirty="0"/>
              <a:t> </a:t>
            </a:r>
          </a:p>
          <a:p>
            <a:r>
              <a:rPr lang="en-GB" altLang="en-US" sz="2000" dirty="0"/>
              <a:t>The Key to Improving Pupils’ Wellbeing – Get a Voice (2011)</a:t>
            </a:r>
          </a:p>
          <a:p>
            <a:pPr marL="0" indent="0">
              <a:buNone/>
            </a:pPr>
            <a:r>
              <a:rPr lang="en-GB" altLang="en-US" sz="2000" dirty="0">
                <a:hlinkClick r:id="rId4"/>
              </a:rPr>
              <a:t>http://www.estyn.gov.wales/best-practice/key-improving-pupils%E2%80%99-wellbeing-%E2%80%93-get-voicehttp://www.estyn.gov.wales/best-practice/key-improving-pupils%E2%80%99-wellbeing-%E2%80%93-get-voice</a:t>
            </a:r>
            <a:r>
              <a:rPr lang="en-GB" altLang="en-US" sz="2000" dirty="0"/>
              <a:t> </a:t>
            </a:r>
          </a:p>
          <a:p>
            <a:pPr marL="504825" lvl="1" indent="-254794">
              <a:spcBef>
                <a:spcPct val="0"/>
              </a:spcBef>
              <a:buFont typeface="Wingdings" panose="05000000000000000000" pitchFamily="2" charset="2"/>
              <a:buChar char="Ø"/>
            </a:pPr>
            <a:endParaRPr lang="en-GB" altLang="en-US" sz="2000" dirty="0"/>
          </a:p>
          <a:p>
            <a:r>
              <a:rPr lang="en-GB" sz="2000" dirty="0"/>
              <a:t>Affective Strategies Improve Behaviour and Wellbeing (2013)</a:t>
            </a:r>
          </a:p>
          <a:p>
            <a:pPr marL="82296" indent="0">
              <a:buNone/>
            </a:pPr>
            <a:r>
              <a:rPr lang="en-GB" sz="2000" dirty="0">
                <a:hlinkClick r:id="rId5"/>
              </a:rPr>
              <a:t>http://www.estyn.gov.wales/best-practice/affective-strategies-improve-behaviour-and-wellbeing</a:t>
            </a:r>
            <a:r>
              <a:rPr lang="en-GB" sz="2000" dirty="0"/>
              <a:t> </a:t>
            </a:r>
          </a:p>
        </p:txBody>
      </p:sp>
      <p:sp>
        <p:nvSpPr>
          <p:cNvPr id="3" name="Title 2"/>
          <p:cNvSpPr>
            <a:spLocks noGrp="1"/>
          </p:cNvSpPr>
          <p:nvPr>
            <p:ph type="title"/>
          </p:nvPr>
        </p:nvSpPr>
        <p:spPr/>
        <p:txBody>
          <a:bodyPr>
            <a:normAutofit fontScale="90000"/>
          </a:bodyPr>
          <a:lstStyle/>
          <a:p>
            <a:pPr algn="ctr"/>
            <a:r>
              <a:rPr lang="en-GB" dirty="0"/>
              <a:t>Estyn : Wellbeing Best Practice</a:t>
            </a:r>
            <a:br>
              <a:rPr lang="en-GB" dirty="0"/>
            </a:br>
            <a:r>
              <a:rPr lang="en-GB" dirty="0"/>
              <a:t>Examples </a:t>
            </a:r>
          </a:p>
        </p:txBody>
      </p:sp>
    </p:spTree>
    <p:extLst>
      <p:ext uri="{BB962C8B-B14F-4D97-AF65-F5344CB8AC3E}">
        <p14:creationId xmlns:p14="http://schemas.microsoft.com/office/powerpoint/2010/main" val="655012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000" dirty="0"/>
              <a:t>Happy Teachers; Happy Pupils (2011)</a:t>
            </a:r>
          </a:p>
          <a:p>
            <a:pPr marL="82296" indent="0">
              <a:buNone/>
            </a:pPr>
            <a:r>
              <a:rPr lang="en-GB" sz="2000" dirty="0">
                <a:hlinkClick r:id="rId2"/>
              </a:rPr>
              <a:t>http://www.estyn.gov.wales/best-practice/happy-teachers-happy-pupils</a:t>
            </a:r>
            <a:r>
              <a:rPr lang="en-GB" sz="2000" dirty="0"/>
              <a:t> </a:t>
            </a:r>
          </a:p>
          <a:p>
            <a:r>
              <a:rPr lang="en-GB" sz="2000" dirty="0"/>
              <a:t>A Programme to Help Pupils in their First 50 Days of Secondary School (2015)</a:t>
            </a:r>
          </a:p>
          <a:p>
            <a:pPr marL="82296" indent="0">
              <a:buNone/>
            </a:pPr>
            <a:r>
              <a:rPr lang="en-GB" sz="2000" dirty="0">
                <a:hlinkClick r:id="rId3"/>
              </a:rPr>
              <a:t>http://www.estyn.gov.wales/best-practice/programme-help-pupils-their-%E2%80%98first-50%E2%80%99-days-secondary-school</a:t>
            </a:r>
            <a:r>
              <a:rPr lang="en-GB" sz="2000" dirty="0"/>
              <a:t> </a:t>
            </a:r>
          </a:p>
          <a:p>
            <a:r>
              <a:rPr lang="en-GB" sz="2000" dirty="0"/>
              <a:t>Promotion of Wellbeing Leads to Greater Learner Independence (2012)</a:t>
            </a:r>
          </a:p>
          <a:p>
            <a:pPr marL="82296" indent="0">
              <a:buNone/>
            </a:pPr>
            <a:r>
              <a:rPr lang="en-GB" sz="2000" dirty="0">
                <a:hlinkClick r:id="rId4"/>
              </a:rPr>
              <a:t>http://www.estyn.gov.wales/best-practice/promotion-wellbeing-leads-greater-learner-independencehttp://www.estyn.gov.wales/best-practice/promotion-wellbeing-leads-greater-learner-independence</a:t>
            </a:r>
            <a:r>
              <a:rPr lang="en-GB" sz="2000" dirty="0"/>
              <a:t> </a:t>
            </a:r>
          </a:p>
          <a:p>
            <a:r>
              <a:rPr lang="en-GB" sz="2000" dirty="0"/>
              <a:t>Believe the Hype and Chat About It! (2011)</a:t>
            </a:r>
          </a:p>
          <a:p>
            <a:pPr marL="82296" indent="0">
              <a:buNone/>
            </a:pPr>
            <a:r>
              <a:rPr lang="en-GB" sz="2000" dirty="0">
                <a:hlinkClick r:id="rId5"/>
              </a:rPr>
              <a:t>http://www.estyn.gov.wales/best-practice/believe-hype-and-chat-about-it</a:t>
            </a:r>
            <a:r>
              <a:rPr lang="en-GB" sz="2000" dirty="0"/>
              <a:t> </a:t>
            </a:r>
          </a:p>
        </p:txBody>
      </p:sp>
      <p:sp>
        <p:nvSpPr>
          <p:cNvPr id="3" name="Title 2"/>
          <p:cNvSpPr>
            <a:spLocks noGrp="1"/>
          </p:cNvSpPr>
          <p:nvPr>
            <p:ph type="title"/>
          </p:nvPr>
        </p:nvSpPr>
        <p:spPr/>
        <p:txBody>
          <a:bodyPr>
            <a:normAutofit fontScale="90000"/>
          </a:bodyPr>
          <a:lstStyle/>
          <a:p>
            <a:pPr algn="ctr"/>
            <a:r>
              <a:rPr lang="en-GB" dirty="0"/>
              <a:t>Estyn : Wellbeing Best Practice</a:t>
            </a:r>
            <a:br>
              <a:rPr lang="en-GB" dirty="0"/>
            </a:br>
            <a:r>
              <a:rPr lang="en-GB" dirty="0"/>
              <a:t>Examples </a:t>
            </a:r>
          </a:p>
        </p:txBody>
      </p:sp>
    </p:spTree>
    <p:extLst>
      <p:ext uri="{BB962C8B-B14F-4D97-AF65-F5344CB8AC3E}">
        <p14:creationId xmlns:p14="http://schemas.microsoft.com/office/powerpoint/2010/main" val="2767513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49810" y="260648"/>
            <a:ext cx="8229600" cy="706090"/>
          </a:xfrm>
        </p:spPr>
        <p:txBody>
          <a:bodyPr>
            <a:normAutofit fontScale="90000"/>
          </a:bodyPr>
          <a:lstStyle/>
          <a:p>
            <a:r>
              <a:rPr lang="en-GB" dirty="0"/>
              <a:t>Attendance</a:t>
            </a:r>
          </a:p>
        </p:txBody>
      </p:sp>
      <p:sp>
        <p:nvSpPr>
          <p:cNvPr id="4" name="Content Placeholder 3"/>
          <p:cNvSpPr>
            <a:spLocks noGrp="1"/>
          </p:cNvSpPr>
          <p:nvPr>
            <p:ph idx="1"/>
          </p:nvPr>
        </p:nvSpPr>
        <p:spPr/>
        <p:txBody>
          <a:bodyPr>
            <a:normAutofit/>
          </a:bodyPr>
          <a:lstStyle/>
          <a:p>
            <a:r>
              <a:rPr lang="en-GB" sz="2000" dirty="0"/>
              <a:t>Effective Practice in Improving Attendance in Primary Schools (Estyn, 2015)</a:t>
            </a:r>
          </a:p>
          <a:p>
            <a:pPr marL="82296" indent="0">
              <a:buNone/>
            </a:pPr>
            <a:r>
              <a:rPr lang="en-GB" sz="2000" dirty="0">
                <a:hlinkClick r:id="rId2"/>
              </a:rPr>
              <a:t>http://www.estyn.gov.wales/thematic-reports/effective-practice-improving-attendance-primary-schools-june-2015</a:t>
            </a:r>
            <a:r>
              <a:rPr lang="en-GB" sz="2000" dirty="0"/>
              <a:t> </a:t>
            </a:r>
          </a:p>
          <a:p>
            <a:r>
              <a:rPr lang="en-GB" sz="2000" dirty="0"/>
              <a:t>Attendance in Secondary Schools (Estyn, 2014)</a:t>
            </a:r>
          </a:p>
          <a:p>
            <a:pPr marL="82296" indent="0">
              <a:buNone/>
            </a:pPr>
            <a:r>
              <a:rPr lang="en-GB" sz="2000" dirty="0">
                <a:hlinkClick r:id="rId3"/>
              </a:rPr>
              <a:t>http://www.estyn.gov.wales/thematic-reports/attendance-secondary-schools-september-2014</a:t>
            </a:r>
            <a:r>
              <a:rPr lang="en-GB" sz="2000" dirty="0"/>
              <a:t> </a:t>
            </a:r>
          </a:p>
        </p:txBody>
      </p:sp>
    </p:spTree>
    <p:extLst>
      <p:ext uri="{BB962C8B-B14F-4D97-AF65-F5344CB8AC3E}">
        <p14:creationId xmlns:p14="http://schemas.microsoft.com/office/powerpoint/2010/main" val="3767060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US" dirty="0"/>
              <a:t>Children with </a:t>
            </a:r>
            <a:r>
              <a:rPr lang="en-US" dirty="0">
                <a:solidFill>
                  <a:srgbClr val="FF0000"/>
                </a:solidFill>
              </a:rPr>
              <a:t>learning and physical disabilities </a:t>
            </a:r>
            <a:r>
              <a:rPr lang="en-US" dirty="0"/>
              <a:t>are at much </a:t>
            </a:r>
            <a:r>
              <a:rPr lang="en-US" dirty="0">
                <a:solidFill>
                  <a:srgbClr val="FF0000"/>
                </a:solidFill>
              </a:rPr>
              <a:t>greater risk</a:t>
            </a:r>
            <a:r>
              <a:rPr lang="en-US" dirty="0"/>
              <a:t> of having mental health problems than the general population</a:t>
            </a:r>
          </a:p>
          <a:p>
            <a:r>
              <a:rPr lang="en-US" dirty="0"/>
              <a:t>Over one in three children and adolescents with a learning disability in Britain </a:t>
            </a:r>
            <a:r>
              <a:rPr lang="en-US" dirty="0">
                <a:solidFill>
                  <a:srgbClr val="FF0000"/>
                </a:solidFill>
              </a:rPr>
              <a:t>(36%) </a:t>
            </a:r>
            <a:r>
              <a:rPr lang="en-US" dirty="0"/>
              <a:t>have a diagnosable psychiatric disorder They are also more likely to:</a:t>
            </a:r>
          </a:p>
          <a:p>
            <a:r>
              <a:rPr lang="en-US" dirty="0"/>
              <a:t>live in </a:t>
            </a:r>
            <a:r>
              <a:rPr lang="en-US" dirty="0">
                <a:solidFill>
                  <a:srgbClr val="FF0000"/>
                </a:solidFill>
              </a:rPr>
              <a:t>poverty</a:t>
            </a:r>
          </a:p>
          <a:p>
            <a:r>
              <a:rPr lang="en-US" dirty="0"/>
              <a:t>have </a:t>
            </a:r>
            <a:r>
              <a:rPr lang="en-US" dirty="0">
                <a:solidFill>
                  <a:srgbClr val="FF0000"/>
                </a:solidFill>
              </a:rPr>
              <a:t>few friends </a:t>
            </a:r>
          </a:p>
          <a:p>
            <a:r>
              <a:rPr lang="en-US" dirty="0"/>
              <a:t>have additional </a:t>
            </a:r>
            <a:r>
              <a:rPr lang="en-US" dirty="0">
                <a:solidFill>
                  <a:srgbClr val="FF0000"/>
                </a:solidFill>
              </a:rPr>
              <a:t>long term health problems </a:t>
            </a:r>
            <a:r>
              <a:rPr lang="en-US" dirty="0"/>
              <a:t>and disabilities</a:t>
            </a:r>
          </a:p>
          <a:p>
            <a:r>
              <a:rPr lang="en-US" dirty="0"/>
              <a:t>find it </a:t>
            </a:r>
            <a:r>
              <a:rPr lang="en-US" dirty="0">
                <a:solidFill>
                  <a:srgbClr val="FF0000"/>
                </a:solidFill>
              </a:rPr>
              <a:t>hard to build social relationships</a:t>
            </a:r>
          </a:p>
          <a:p>
            <a:r>
              <a:rPr lang="en-US" dirty="0"/>
              <a:t>say that they have </a:t>
            </a:r>
            <a:r>
              <a:rPr lang="en-US" dirty="0">
                <a:solidFill>
                  <a:srgbClr val="FF0000"/>
                </a:solidFill>
              </a:rPr>
              <a:t>difficulties</a:t>
            </a:r>
            <a:r>
              <a:rPr lang="en-US" dirty="0"/>
              <a:t> getting on with their peers than children without learning disabilities</a:t>
            </a:r>
          </a:p>
          <a:p>
            <a:r>
              <a:rPr lang="en-US" sz="825" dirty="0"/>
              <a:t>(mentalhealth.org.uk, 2015)</a:t>
            </a:r>
          </a:p>
          <a:p>
            <a:endParaRPr lang="en-US" dirty="0"/>
          </a:p>
          <a:p>
            <a:endParaRPr lang="en-US" dirty="0"/>
          </a:p>
          <a:p>
            <a:endParaRPr lang="en-US" dirty="0"/>
          </a:p>
        </p:txBody>
      </p:sp>
      <p:sp>
        <p:nvSpPr>
          <p:cNvPr id="3" name="Title 2"/>
          <p:cNvSpPr>
            <a:spLocks noGrp="1"/>
          </p:cNvSpPr>
          <p:nvPr>
            <p:ph type="title"/>
          </p:nvPr>
        </p:nvSpPr>
        <p:spPr/>
        <p:txBody>
          <a:bodyPr>
            <a:normAutofit fontScale="90000"/>
          </a:bodyPr>
          <a:lstStyle/>
          <a:p>
            <a:pPr algn="ctr"/>
            <a:r>
              <a:rPr lang="en-GB" dirty="0"/>
              <a:t>Learning and Physical disabilities and mental health</a:t>
            </a:r>
            <a:endParaRPr lang="en-US" dirty="0"/>
          </a:p>
        </p:txBody>
      </p:sp>
    </p:spTree>
    <p:extLst>
      <p:ext uri="{BB962C8B-B14F-4D97-AF65-F5344CB8AC3E}">
        <p14:creationId xmlns:p14="http://schemas.microsoft.com/office/powerpoint/2010/main" val="3777944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US" dirty="0"/>
              <a:t>70 % children with ASD will have a mental health concern at some point in </a:t>
            </a:r>
          </a:p>
          <a:p>
            <a:r>
              <a:rPr lang="en-US" dirty="0"/>
              <a:t>their life </a:t>
            </a:r>
          </a:p>
          <a:p>
            <a:r>
              <a:rPr lang="en-US" dirty="0"/>
              <a:t>40% will have two or more </a:t>
            </a:r>
          </a:p>
          <a:p>
            <a:r>
              <a:rPr lang="en-GB" dirty="0">
                <a:solidFill>
                  <a:srgbClr val="FF0000"/>
                </a:solidFill>
              </a:rPr>
              <a:t>How do schools support the wellbeing of these learners?</a:t>
            </a:r>
            <a:endParaRPr lang="en-US" dirty="0">
              <a:solidFill>
                <a:srgbClr val="FF0000"/>
              </a:solidFill>
            </a:endParaRPr>
          </a:p>
          <a:p>
            <a:r>
              <a:rPr lang="en-US" dirty="0"/>
              <a:t>This high prevalence rate of mental health problems is reflected in the use of Child and Adolescent Mental Health Services: 1 in 10 of the children who use CAMHS have autism</a:t>
            </a:r>
          </a:p>
          <a:p>
            <a:pPr marL="82296" indent="0">
              <a:buNone/>
            </a:pPr>
            <a:r>
              <a:rPr lang="en-GB" sz="600" dirty="0"/>
              <a:t>                                                                                                                                                                                                     </a:t>
            </a:r>
            <a:r>
              <a:rPr lang="en-GB" sz="2200" dirty="0"/>
              <a:t>       (</a:t>
            </a:r>
            <a:r>
              <a:rPr lang="en-GB" sz="2200" dirty="0" err="1"/>
              <a:t>Youngminds</a:t>
            </a:r>
            <a:r>
              <a:rPr lang="en-GB" sz="2200" dirty="0"/>
              <a:t>/CAMHS, 2015)</a:t>
            </a:r>
            <a:endParaRPr lang="en-US" sz="2200" dirty="0"/>
          </a:p>
          <a:p>
            <a:pPr marL="82296" indent="0">
              <a:buNone/>
            </a:pPr>
            <a:endParaRPr lang="en-US" dirty="0"/>
          </a:p>
          <a:p>
            <a:endParaRPr lang="en-US" dirty="0"/>
          </a:p>
        </p:txBody>
      </p:sp>
      <p:sp>
        <p:nvSpPr>
          <p:cNvPr id="3" name="Title 2"/>
          <p:cNvSpPr>
            <a:spLocks noGrp="1"/>
          </p:cNvSpPr>
          <p:nvPr>
            <p:ph type="title"/>
          </p:nvPr>
        </p:nvSpPr>
        <p:spPr/>
        <p:txBody>
          <a:bodyPr>
            <a:normAutofit fontScale="90000"/>
          </a:bodyPr>
          <a:lstStyle/>
          <a:p>
            <a:r>
              <a:rPr lang="en-US" dirty="0"/>
              <a:t>      Autism and Mental Health</a:t>
            </a:r>
            <a:br>
              <a:rPr lang="en-US" dirty="0"/>
            </a:br>
            <a:endParaRPr lang="en-US" dirty="0"/>
          </a:p>
        </p:txBody>
      </p:sp>
    </p:spTree>
    <p:extLst>
      <p:ext uri="{BB962C8B-B14F-4D97-AF65-F5344CB8AC3E}">
        <p14:creationId xmlns:p14="http://schemas.microsoft.com/office/powerpoint/2010/main" val="3661255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altLang="en-US" sz="2800" dirty="0"/>
              <a:t>CAMHS refers to all services that involve or affect the mental health of children and young people. </a:t>
            </a:r>
          </a:p>
          <a:p>
            <a:r>
              <a:rPr lang="en-US" altLang="en-US" sz="2800" dirty="0"/>
              <a:t>Include specialist in-patient and community services, social services, GP, voluntary and educational support services.</a:t>
            </a:r>
          </a:p>
          <a:p>
            <a:pPr>
              <a:defRPr/>
            </a:pPr>
            <a:r>
              <a:rPr lang="en-GB" sz="2800" dirty="0"/>
              <a:t>Children, young people, their families and carers want consistent relationships with people who can help and to be treated with dignity and respect. </a:t>
            </a:r>
          </a:p>
          <a:p>
            <a:pPr>
              <a:buNone/>
              <a:defRPr/>
            </a:pPr>
            <a:endParaRPr lang="en-GB" sz="2800" dirty="0"/>
          </a:p>
          <a:p>
            <a:endParaRPr lang="en-US" altLang="en-US" sz="2800" dirty="0"/>
          </a:p>
          <a:p>
            <a:pPr marL="0" indent="0">
              <a:lnSpc>
                <a:spcPct val="80000"/>
              </a:lnSpc>
              <a:buNone/>
            </a:pPr>
            <a:endParaRPr lang="en-GB" altLang="en-US" sz="2800" dirty="0"/>
          </a:p>
          <a:p>
            <a:endParaRPr lang="en-GB" altLang="en-US" sz="2800" dirty="0"/>
          </a:p>
          <a:p>
            <a:endParaRPr lang="en-GB" sz="2800" dirty="0"/>
          </a:p>
        </p:txBody>
      </p:sp>
      <p:sp>
        <p:nvSpPr>
          <p:cNvPr id="3" name="Title 2"/>
          <p:cNvSpPr>
            <a:spLocks noGrp="1"/>
          </p:cNvSpPr>
          <p:nvPr>
            <p:ph type="title"/>
          </p:nvPr>
        </p:nvSpPr>
        <p:spPr/>
        <p:txBody>
          <a:bodyPr>
            <a:normAutofit/>
          </a:bodyPr>
          <a:lstStyle/>
          <a:p>
            <a:pPr algn="ctr"/>
            <a:r>
              <a:rPr lang="en-GB" altLang="en-US" sz="3300" dirty="0"/>
              <a:t>Child &amp; Adolescent Mental Health Services </a:t>
            </a:r>
            <a:endParaRPr lang="en-GB" dirty="0"/>
          </a:p>
        </p:txBody>
      </p:sp>
    </p:spTree>
    <p:extLst>
      <p:ext uri="{BB962C8B-B14F-4D97-AF65-F5344CB8AC3E}">
        <p14:creationId xmlns:p14="http://schemas.microsoft.com/office/powerpoint/2010/main" val="298534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4"/>
          <p:cNvSpPr>
            <a:spLocks noChangeArrowheads="1"/>
          </p:cNvSpPr>
          <p:nvPr/>
        </p:nvSpPr>
        <p:spPr bwMode="auto">
          <a:xfrm>
            <a:off x="1130958" y="116632"/>
            <a:ext cx="6858000" cy="525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eaLnBrk="0" hangingPunct="0">
              <a:lnSpc>
                <a:spcPct val="90000"/>
              </a:lnSpc>
              <a:spcBef>
                <a:spcPct val="20000"/>
              </a:spcBef>
              <a:buBlip>
                <a:blip r:embed="rId2"/>
              </a:buBlip>
              <a:defRPr sz="3200">
                <a:solidFill>
                  <a:schemeClr val="tx1"/>
                </a:solidFill>
                <a:latin typeface="Calibri" panose="020F0502020204030204" pitchFamily="34" charset="0"/>
              </a:defRPr>
            </a:lvl1pPr>
            <a:lvl2pPr marL="742950" indent="-285750" eaLnBrk="0" hangingPunct="0">
              <a:lnSpc>
                <a:spcPct val="90000"/>
              </a:lnSpc>
              <a:spcBef>
                <a:spcPct val="20000"/>
              </a:spcBef>
              <a:buBlip>
                <a:blip r:embed="rId3"/>
              </a:buBlip>
              <a:defRPr sz="2800">
                <a:solidFill>
                  <a:schemeClr val="tx1"/>
                </a:solidFill>
                <a:latin typeface="Calibri" panose="020F0502020204030204" pitchFamily="34" charset="0"/>
              </a:defRPr>
            </a:lvl2pPr>
            <a:lvl3pPr marL="1143000" indent="-228600" eaLnBrk="0" hangingPunct="0">
              <a:lnSpc>
                <a:spcPct val="90000"/>
              </a:lnSpc>
              <a:spcBef>
                <a:spcPct val="20000"/>
              </a:spcBef>
              <a:buBlip>
                <a:blip r:embed="rId3"/>
              </a:buBlip>
              <a:defRPr sz="2400">
                <a:solidFill>
                  <a:schemeClr val="tx1"/>
                </a:solidFill>
                <a:latin typeface="Calibri" panose="020F0502020204030204" pitchFamily="34" charset="0"/>
              </a:defRPr>
            </a:lvl3pPr>
            <a:lvl4pPr marL="1600200" indent="-228600" eaLnBrk="0" hangingPunct="0">
              <a:lnSpc>
                <a:spcPct val="90000"/>
              </a:lnSpc>
              <a:spcBef>
                <a:spcPct val="20000"/>
              </a:spcBef>
              <a:buBlip>
                <a:blip r:embed="rId3"/>
              </a:buBlip>
              <a:defRPr sz="2400">
                <a:solidFill>
                  <a:schemeClr val="tx1"/>
                </a:solidFill>
                <a:latin typeface="Calibri" panose="020F0502020204030204" pitchFamily="34" charset="0"/>
              </a:defRPr>
            </a:lvl4pPr>
            <a:lvl5pPr marL="2057400" indent="-228600" eaLnBrk="0" hangingPunct="0">
              <a:lnSpc>
                <a:spcPct val="90000"/>
              </a:lnSpc>
              <a:spcBef>
                <a:spcPct val="20000"/>
              </a:spcBef>
              <a:buBlip>
                <a:blip r:embed="rId3"/>
              </a:buBlip>
              <a:defRPr sz="2400">
                <a:solidFill>
                  <a:schemeClr val="tx1"/>
                </a:solidFill>
                <a:latin typeface="Calibri" panose="020F0502020204030204" pitchFamily="34" charset="0"/>
              </a:defRPr>
            </a:lvl5pPr>
            <a:lvl6pPr marL="2514600" indent="-228600" eaLnBrk="0" fontAlgn="base" hangingPunct="0">
              <a:lnSpc>
                <a:spcPct val="90000"/>
              </a:lnSpc>
              <a:spcBef>
                <a:spcPct val="20000"/>
              </a:spcBef>
              <a:spcAft>
                <a:spcPct val="0"/>
              </a:spcAft>
              <a:buBlip>
                <a:blip r:embed="rId3"/>
              </a:buBlip>
              <a:defRPr sz="2400">
                <a:solidFill>
                  <a:schemeClr val="tx1"/>
                </a:solidFill>
                <a:latin typeface="Calibri" panose="020F0502020204030204" pitchFamily="34" charset="0"/>
              </a:defRPr>
            </a:lvl6pPr>
            <a:lvl7pPr marL="2971800" indent="-228600" eaLnBrk="0" fontAlgn="base" hangingPunct="0">
              <a:lnSpc>
                <a:spcPct val="90000"/>
              </a:lnSpc>
              <a:spcBef>
                <a:spcPct val="20000"/>
              </a:spcBef>
              <a:spcAft>
                <a:spcPct val="0"/>
              </a:spcAft>
              <a:buBlip>
                <a:blip r:embed="rId3"/>
              </a:buBlip>
              <a:defRPr sz="2400">
                <a:solidFill>
                  <a:schemeClr val="tx1"/>
                </a:solidFill>
                <a:latin typeface="Calibri" panose="020F0502020204030204" pitchFamily="34" charset="0"/>
              </a:defRPr>
            </a:lvl7pPr>
            <a:lvl8pPr marL="3429000" indent="-228600" eaLnBrk="0" fontAlgn="base" hangingPunct="0">
              <a:lnSpc>
                <a:spcPct val="90000"/>
              </a:lnSpc>
              <a:spcBef>
                <a:spcPct val="20000"/>
              </a:spcBef>
              <a:spcAft>
                <a:spcPct val="0"/>
              </a:spcAft>
              <a:buBlip>
                <a:blip r:embed="rId3"/>
              </a:buBlip>
              <a:defRPr sz="2400">
                <a:solidFill>
                  <a:schemeClr val="tx1"/>
                </a:solidFill>
                <a:latin typeface="Calibri" panose="020F0502020204030204" pitchFamily="34" charset="0"/>
              </a:defRPr>
            </a:lvl8pPr>
            <a:lvl9pPr marL="3886200" indent="-228600" eaLnBrk="0" fontAlgn="base" hangingPunct="0">
              <a:lnSpc>
                <a:spcPct val="90000"/>
              </a:lnSpc>
              <a:spcBef>
                <a:spcPct val="20000"/>
              </a:spcBef>
              <a:spcAft>
                <a:spcPct val="0"/>
              </a:spcAft>
              <a:buBlip>
                <a:blip r:embed="rId3"/>
              </a:buBlip>
              <a:defRPr sz="24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2800" b="1" i="1" dirty="0">
                <a:latin typeface="Arial" panose="020B0604020202020204" pitchFamily="34" charset="0"/>
                <a:cs typeface="Times New Roman" panose="02020603050405020304" pitchFamily="18" charset="0"/>
              </a:rPr>
              <a:t>The 4-tier model for CAMHS</a:t>
            </a:r>
          </a:p>
        </p:txBody>
      </p:sp>
      <p:sp>
        <p:nvSpPr>
          <p:cNvPr id="5" name="Text Box 16"/>
          <p:cNvSpPr txBox="1">
            <a:spLocks noChangeArrowheads="1"/>
          </p:cNvSpPr>
          <p:nvPr/>
        </p:nvSpPr>
        <p:spPr bwMode="auto">
          <a:xfrm>
            <a:off x="2699792" y="6333382"/>
            <a:ext cx="6263879"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lnSpc>
                <a:spcPct val="90000"/>
              </a:lnSpc>
              <a:spcBef>
                <a:spcPct val="20000"/>
              </a:spcBef>
              <a:buBlip>
                <a:blip r:embed="rId2"/>
              </a:buBlip>
              <a:defRPr sz="3200">
                <a:solidFill>
                  <a:schemeClr val="tx1"/>
                </a:solidFill>
                <a:latin typeface="Calibri" panose="020F0502020204030204" pitchFamily="34" charset="0"/>
              </a:defRPr>
            </a:lvl1pPr>
            <a:lvl2pPr marL="742950" indent="-285750" eaLnBrk="0" hangingPunct="0">
              <a:lnSpc>
                <a:spcPct val="90000"/>
              </a:lnSpc>
              <a:spcBef>
                <a:spcPct val="20000"/>
              </a:spcBef>
              <a:buBlip>
                <a:blip r:embed="rId3"/>
              </a:buBlip>
              <a:defRPr sz="2800">
                <a:solidFill>
                  <a:schemeClr val="tx1"/>
                </a:solidFill>
                <a:latin typeface="Calibri" panose="020F0502020204030204" pitchFamily="34" charset="0"/>
              </a:defRPr>
            </a:lvl2pPr>
            <a:lvl3pPr marL="1143000" indent="-228600" eaLnBrk="0" hangingPunct="0">
              <a:lnSpc>
                <a:spcPct val="90000"/>
              </a:lnSpc>
              <a:spcBef>
                <a:spcPct val="20000"/>
              </a:spcBef>
              <a:buBlip>
                <a:blip r:embed="rId3"/>
              </a:buBlip>
              <a:defRPr sz="2400">
                <a:solidFill>
                  <a:schemeClr val="tx1"/>
                </a:solidFill>
                <a:latin typeface="Calibri" panose="020F0502020204030204" pitchFamily="34" charset="0"/>
              </a:defRPr>
            </a:lvl3pPr>
            <a:lvl4pPr marL="1600200" indent="-228600" eaLnBrk="0" hangingPunct="0">
              <a:lnSpc>
                <a:spcPct val="90000"/>
              </a:lnSpc>
              <a:spcBef>
                <a:spcPct val="20000"/>
              </a:spcBef>
              <a:buBlip>
                <a:blip r:embed="rId3"/>
              </a:buBlip>
              <a:defRPr sz="2400">
                <a:solidFill>
                  <a:schemeClr val="tx1"/>
                </a:solidFill>
                <a:latin typeface="Calibri" panose="020F0502020204030204" pitchFamily="34" charset="0"/>
              </a:defRPr>
            </a:lvl4pPr>
            <a:lvl5pPr marL="2057400" indent="-228600" eaLnBrk="0" hangingPunct="0">
              <a:lnSpc>
                <a:spcPct val="90000"/>
              </a:lnSpc>
              <a:spcBef>
                <a:spcPct val="20000"/>
              </a:spcBef>
              <a:buBlip>
                <a:blip r:embed="rId3"/>
              </a:buBlip>
              <a:defRPr sz="2400">
                <a:solidFill>
                  <a:schemeClr val="tx1"/>
                </a:solidFill>
                <a:latin typeface="Calibri" panose="020F0502020204030204" pitchFamily="34" charset="0"/>
              </a:defRPr>
            </a:lvl5pPr>
            <a:lvl6pPr marL="2514600" indent="-228600" eaLnBrk="0" fontAlgn="base" hangingPunct="0">
              <a:lnSpc>
                <a:spcPct val="90000"/>
              </a:lnSpc>
              <a:spcBef>
                <a:spcPct val="20000"/>
              </a:spcBef>
              <a:spcAft>
                <a:spcPct val="0"/>
              </a:spcAft>
              <a:buBlip>
                <a:blip r:embed="rId3"/>
              </a:buBlip>
              <a:defRPr sz="2400">
                <a:solidFill>
                  <a:schemeClr val="tx1"/>
                </a:solidFill>
                <a:latin typeface="Calibri" panose="020F0502020204030204" pitchFamily="34" charset="0"/>
              </a:defRPr>
            </a:lvl6pPr>
            <a:lvl7pPr marL="2971800" indent="-228600" eaLnBrk="0" fontAlgn="base" hangingPunct="0">
              <a:lnSpc>
                <a:spcPct val="90000"/>
              </a:lnSpc>
              <a:spcBef>
                <a:spcPct val="20000"/>
              </a:spcBef>
              <a:spcAft>
                <a:spcPct val="0"/>
              </a:spcAft>
              <a:buBlip>
                <a:blip r:embed="rId3"/>
              </a:buBlip>
              <a:defRPr sz="2400">
                <a:solidFill>
                  <a:schemeClr val="tx1"/>
                </a:solidFill>
                <a:latin typeface="Calibri" panose="020F0502020204030204" pitchFamily="34" charset="0"/>
              </a:defRPr>
            </a:lvl7pPr>
            <a:lvl8pPr marL="3429000" indent="-228600" eaLnBrk="0" fontAlgn="base" hangingPunct="0">
              <a:lnSpc>
                <a:spcPct val="90000"/>
              </a:lnSpc>
              <a:spcBef>
                <a:spcPct val="20000"/>
              </a:spcBef>
              <a:spcAft>
                <a:spcPct val="0"/>
              </a:spcAft>
              <a:buBlip>
                <a:blip r:embed="rId3"/>
              </a:buBlip>
              <a:defRPr sz="2400">
                <a:solidFill>
                  <a:schemeClr val="tx1"/>
                </a:solidFill>
                <a:latin typeface="Calibri" panose="020F0502020204030204" pitchFamily="34" charset="0"/>
              </a:defRPr>
            </a:lvl8pPr>
            <a:lvl9pPr marL="3886200" indent="-228600" eaLnBrk="0" fontAlgn="base" hangingPunct="0">
              <a:lnSpc>
                <a:spcPct val="90000"/>
              </a:lnSpc>
              <a:spcBef>
                <a:spcPct val="20000"/>
              </a:spcBef>
              <a:spcAft>
                <a:spcPct val="0"/>
              </a:spcAft>
              <a:buBlip>
                <a:blip r:embed="rId3"/>
              </a:buBlip>
              <a:defRPr sz="2400">
                <a:solidFill>
                  <a:schemeClr val="tx1"/>
                </a:solidFill>
                <a:latin typeface="Calibri" panose="020F0502020204030204" pitchFamily="34" charset="0"/>
              </a:defRPr>
            </a:lvl9pPr>
          </a:lstStyle>
          <a:p>
            <a:pPr algn="r" eaLnBrk="1" hangingPunct="1">
              <a:lnSpc>
                <a:spcPct val="100000"/>
              </a:lnSpc>
              <a:spcBef>
                <a:spcPct val="50000"/>
              </a:spcBef>
              <a:buFontTx/>
              <a:buNone/>
            </a:pPr>
            <a:r>
              <a:rPr lang="en-GB" altLang="en-US" sz="1400" i="1" dirty="0">
                <a:latin typeface="Arial" panose="020B0604020202020204" pitchFamily="34" charset="0"/>
                <a:cs typeface="Times New Roman" panose="02020603050405020304" pitchFamily="18" charset="0"/>
              </a:rPr>
              <a:t>Health Advisory Service, 1995. Together We Stand</a:t>
            </a:r>
          </a:p>
        </p:txBody>
      </p:sp>
      <p:graphicFrame>
        <p:nvGraphicFramePr>
          <p:cNvPr id="6" name="Diagram 5"/>
          <p:cNvGraphicFramePr/>
          <p:nvPr>
            <p:extLst>
              <p:ext uri="{D42A27DB-BD31-4B8C-83A1-F6EECF244321}">
                <p14:modId xmlns:p14="http://schemas.microsoft.com/office/powerpoint/2010/main" val="4106210069"/>
              </p:ext>
            </p:extLst>
          </p:nvPr>
        </p:nvGraphicFramePr>
        <p:xfrm>
          <a:off x="395536" y="642033"/>
          <a:ext cx="8136904" cy="53792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 Box 15"/>
          <p:cNvSpPr txBox="1">
            <a:spLocks noChangeArrowheads="1"/>
          </p:cNvSpPr>
          <p:nvPr/>
        </p:nvSpPr>
        <p:spPr bwMode="auto">
          <a:xfrm rot="3187773">
            <a:off x="4924216" y="3722409"/>
            <a:ext cx="4902207" cy="308419"/>
          </a:xfrm>
          <a:prstGeom prst="rect">
            <a:avLst/>
          </a:prstGeom>
          <a:solidFill>
            <a:srgbClr val="FF6600"/>
          </a:solidFill>
          <a:ln w="9525">
            <a:solidFill>
              <a:schemeClr val="bg1"/>
            </a:solidFill>
            <a:miter lim="800000"/>
            <a:headEnd/>
            <a:tailEnd/>
          </a:ln>
        </p:spPr>
        <p:txBody>
          <a:bodyPr wrap="square" lIns="92075" tIns="46038" rIns="92075" bIns="46038">
            <a:spAutoFit/>
          </a:bodyPr>
          <a:lstStyle>
            <a:lvl1pPr eaLnBrk="0" hangingPunct="0">
              <a:lnSpc>
                <a:spcPct val="90000"/>
              </a:lnSpc>
              <a:spcBef>
                <a:spcPct val="20000"/>
              </a:spcBef>
              <a:buBlip>
                <a:blip r:embed="rId2"/>
              </a:buBlip>
              <a:defRPr sz="3200">
                <a:solidFill>
                  <a:schemeClr val="tx1"/>
                </a:solidFill>
                <a:latin typeface="Calibri" panose="020F0502020204030204" pitchFamily="34" charset="0"/>
              </a:defRPr>
            </a:lvl1pPr>
            <a:lvl2pPr marL="742950" indent="-285750" eaLnBrk="0" hangingPunct="0">
              <a:lnSpc>
                <a:spcPct val="90000"/>
              </a:lnSpc>
              <a:spcBef>
                <a:spcPct val="20000"/>
              </a:spcBef>
              <a:buBlip>
                <a:blip r:embed="rId3"/>
              </a:buBlip>
              <a:defRPr sz="2800">
                <a:solidFill>
                  <a:schemeClr val="tx1"/>
                </a:solidFill>
                <a:latin typeface="Calibri" panose="020F0502020204030204" pitchFamily="34" charset="0"/>
              </a:defRPr>
            </a:lvl2pPr>
            <a:lvl3pPr marL="1143000" indent="-228600" eaLnBrk="0" hangingPunct="0">
              <a:lnSpc>
                <a:spcPct val="90000"/>
              </a:lnSpc>
              <a:spcBef>
                <a:spcPct val="20000"/>
              </a:spcBef>
              <a:buBlip>
                <a:blip r:embed="rId3"/>
              </a:buBlip>
              <a:defRPr sz="2400">
                <a:solidFill>
                  <a:schemeClr val="tx1"/>
                </a:solidFill>
                <a:latin typeface="Calibri" panose="020F0502020204030204" pitchFamily="34" charset="0"/>
              </a:defRPr>
            </a:lvl3pPr>
            <a:lvl4pPr marL="1600200" indent="-228600" eaLnBrk="0" hangingPunct="0">
              <a:lnSpc>
                <a:spcPct val="90000"/>
              </a:lnSpc>
              <a:spcBef>
                <a:spcPct val="20000"/>
              </a:spcBef>
              <a:buBlip>
                <a:blip r:embed="rId3"/>
              </a:buBlip>
              <a:defRPr sz="2400">
                <a:solidFill>
                  <a:schemeClr val="tx1"/>
                </a:solidFill>
                <a:latin typeface="Calibri" panose="020F0502020204030204" pitchFamily="34" charset="0"/>
              </a:defRPr>
            </a:lvl4pPr>
            <a:lvl5pPr marL="2057400" indent="-228600" eaLnBrk="0" hangingPunct="0">
              <a:lnSpc>
                <a:spcPct val="90000"/>
              </a:lnSpc>
              <a:spcBef>
                <a:spcPct val="20000"/>
              </a:spcBef>
              <a:buBlip>
                <a:blip r:embed="rId3"/>
              </a:buBlip>
              <a:defRPr sz="2400">
                <a:solidFill>
                  <a:schemeClr val="tx1"/>
                </a:solidFill>
                <a:latin typeface="Calibri" panose="020F0502020204030204" pitchFamily="34" charset="0"/>
              </a:defRPr>
            </a:lvl5pPr>
            <a:lvl6pPr marL="2514600" indent="-228600" eaLnBrk="0" fontAlgn="base" hangingPunct="0">
              <a:lnSpc>
                <a:spcPct val="90000"/>
              </a:lnSpc>
              <a:spcBef>
                <a:spcPct val="20000"/>
              </a:spcBef>
              <a:spcAft>
                <a:spcPct val="0"/>
              </a:spcAft>
              <a:buBlip>
                <a:blip r:embed="rId3"/>
              </a:buBlip>
              <a:defRPr sz="2400">
                <a:solidFill>
                  <a:schemeClr val="tx1"/>
                </a:solidFill>
                <a:latin typeface="Calibri" panose="020F0502020204030204" pitchFamily="34" charset="0"/>
              </a:defRPr>
            </a:lvl6pPr>
            <a:lvl7pPr marL="2971800" indent="-228600" eaLnBrk="0" fontAlgn="base" hangingPunct="0">
              <a:lnSpc>
                <a:spcPct val="90000"/>
              </a:lnSpc>
              <a:spcBef>
                <a:spcPct val="20000"/>
              </a:spcBef>
              <a:spcAft>
                <a:spcPct val="0"/>
              </a:spcAft>
              <a:buBlip>
                <a:blip r:embed="rId3"/>
              </a:buBlip>
              <a:defRPr sz="2400">
                <a:solidFill>
                  <a:schemeClr val="tx1"/>
                </a:solidFill>
                <a:latin typeface="Calibri" panose="020F0502020204030204" pitchFamily="34" charset="0"/>
              </a:defRPr>
            </a:lvl7pPr>
            <a:lvl8pPr marL="3429000" indent="-228600" eaLnBrk="0" fontAlgn="base" hangingPunct="0">
              <a:lnSpc>
                <a:spcPct val="90000"/>
              </a:lnSpc>
              <a:spcBef>
                <a:spcPct val="20000"/>
              </a:spcBef>
              <a:spcAft>
                <a:spcPct val="0"/>
              </a:spcAft>
              <a:buBlip>
                <a:blip r:embed="rId3"/>
              </a:buBlip>
              <a:defRPr sz="2400">
                <a:solidFill>
                  <a:schemeClr val="tx1"/>
                </a:solidFill>
                <a:latin typeface="Calibri" panose="020F0502020204030204" pitchFamily="34" charset="0"/>
              </a:defRPr>
            </a:lvl8pPr>
            <a:lvl9pPr marL="3886200" indent="-228600" eaLnBrk="0" fontAlgn="base" hangingPunct="0">
              <a:lnSpc>
                <a:spcPct val="90000"/>
              </a:lnSpc>
              <a:spcBef>
                <a:spcPct val="20000"/>
              </a:spcBef>
              <a:spcAft>
                <a:spcPct val="0"/>
              </a:spcAft>
              <a:buBlip>
                <a:blip r:embed="rId3"/>
              </a:buBlip>
              <a:defRPr sz="2400">
                <a:solidFill>
                  <a:schemeClr val="tx1"/>
                </a:solidFill>
                <a:latin typeface="Calibri" panose="020F0502020204030204" pitchFamily="34" charset="0"/>
              </a:defRPr>
            </a:lvl9pPr>
          </a:lstStyle>
          <a:p>
            <a:pPr eaLnBrk="1" hangingPunct="1">
              <a:lnSpc>
                <a:spcPct val="100000"/>
              </a:lnSpc>
              <a:buFontTx/>
              <a:buNone/>
            </a:pPr>
            <a:r>
              <a:rPr kumimoji="1" lang="en-GB" altLang="en-US" sz="1400" b="1" i="1" dirty="0">
                <a:latin typeface="Arial" panose="020B0604020202020204" pitchFamily="34" charset="0"/>
                <a:cs typeface="Times New Roman" panose="02020603050405020304" pitchFamily="18" charset="0"/>
              </a:rPr>
              <a:t>Primary Mental Health Workers </a:t>
            </a:r>
            <a:r>
              <a:rPr kumimoji="1" lang="en-GB" altLang="en-US" sz="1400" b="1" i="1" dirty="0" err="1">
                <a:latin typeface="Arial" panose="020B0604020202020204" pitchFamily="34" charset="0"/>
                <a:cs typeface="Times New Roman" panose="02020603050405020304" pitchFamily="18" charset="0"/>
              </a:rPr>
              <a:t>etc</a:t>
            </a:r>
            <a:endParaRPr kumimoji="1" lang="en-GB" altLang="en-US" sz="1400" b="1" i="1" dirty="0">
              <a:latin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3197792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graphicEl>
                                              <a:dgm id="{292FAA7A-CBFA-45E3-BD56-8CE6762F9AE4}"/>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graphicEl>
                                              <a:dgm id="{B98A4981-25C1-45AC-A14B-5102A3261764}"/>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graphicEl>
                                              <a:dgm id="{00C31DB1-B33B-42AB-8381-735748E77D1C}"/>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graphicEl>
                                              <a:dgm id="{660F3BA5-190F-4B60-805D-BC2FC3EA354D}"/>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rev="1"/>
        </p:bldSub>
      </p:bldGraphic>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p:cNvPicPr>
            <a:picLocks noGrp="1" noChangeAspect="1"/>
          </p:cNvPicPr>
          <p:nvPr>
            <p:ph idx="1"/>
          </p:nvPr>
        </p:nvPicPr>
        <p:blipFill>
          <a:blip r:embed="rId2"/>
          <a:stretch>
            <a:fillRect/>
          </a:stretch>
        </p:blipFill>
        <p:spPr>
          <a:xfrm>
            <a:off x="395536" y="906979"/>
            <a:ext cx="6264696" cy="5116787"/>
          </a:xfrm>
          <a:prstGeom prst="rect">
            <a:avLst/>
          </a:prstGeom>
        </p:spPr>
      </p:pic>
      <p:sp>
        <p:nvSpPr>
          <p:cNvPr id="8" name="Down Arrow 7"/>
          <p:cNvSpPr/>
          <p:nvPr/>
        </p:nvSpPr>
        <p:spPr>
          <a:xfrm rot="5400000">
            <a:off x="6699755" y="2387627"/>
            <a:ext cx="2148573" cy="250312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sz="3200" dirty="0"/>
              <a:t>Intervene Earlier!</a:t>
            </a:r>
          </a:p>
        </p:txBody>
      </p:sp>
      <p:sp>
        <p:nvSpPr>
          <p:cNvPr id="4" name="TextBox 3"/>
          <p:cNvSpPr txBox="1"/>
          <p:nvPr/>
        </p:nvSpPr>
        <p:spPr>
          <a:xfrm>
            <a:off x="467544" y="260648"/>
            <a:ext cx="8136904" cy="646331"/>
          </a:xfrm>
          <a:prstGeom prst="rect">
            <a:avLst/>
          </a:prstGeom>
          <a:noFill/>
        </p:spPr>
        <p:txBody>
          <a:bodyPr wrap="square" rtlCol="0">
            <a:spAutoFit/>
          </a:bodyPr>
          <a:lstStyle/>
          <a:p>
            <a:pPr algn="ctr"/>
            <a:r>
              <a:rPr lang="en-GB" sz="3600" b="1" dirty="0"/>
              <a:t>Where should interventions be targeted?</a:t>
            </a:r>
          </a:p>
        </p:txBody>
      </p:sp>
    </p:spTree>
    <p:extLst>
      <p:ext uri="{BB962C8B-B14F-4D97-AF65-F5344CB8AC3E}">
        <p14:creationId xmlns:p14="http://schemas.microsoft.com/office/powerpoint/2010/main" val="1022080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grpId="1" nodeType="clickEffect">
                                  <p:stCondLst>
                                    <p:cond delay="0"/>
                                  </p:stCondLst>
                                  <p:childTnLst>
                                    <p:animMotion origin="layout" path="M -3.61111E-6 2.63012E-6 L -0.52343 0.00092 " pathEditMode="relative" rAng="0" ptsTypes="AA">
                                      <p:cBhvr>
                                        <p:cTn id="14" dur="2000" fill="hold"/>
                                        <p:tgtEl>
                                          <p:spTgt spid="8"/>
                                        </p:tgtEl>
                                        <p:attrNameLst>
                                          <p:attrName>ppt_x</p:attrName>
                                          <p:attrName>ppt_y</p:attrName>
                                        </p:attrNameLst>
                                      </p:cBhvr>
                                      <p:rCtr x="-26181" y="4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8" grpId="1"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08" y="260648"/>
            <a:ext cx="8856984" cy="1092148"/>
          </a:xfrm>
        </p:spPr>
        <p:txBody>
          <a:bodyPr>
            <a:normAutofit fontScale="90000"/>
          </a:bodyPr>
          <a:lstStyle/>
          <a:p>
            <a:r>
              <a:rPr lang="en-GB" dirty="0"/>
              <a:t>Bronfenbrenner’s influence on interventions</a:t>
            </a:r>
          </a:p>
        </p:txBody>
      </p:sp>
      <p:sp>
        <p:nvSpPr>
          <p:cNvPr id="3" name="Content Placeholder 2"/>
          <p:cNvSpPr>
            <a:spLocks noGrp="1"/>
          </p:cNvSpPr>
          <p:nvPr>
            <p:ph idx="1"/>
          </p:nvPr>
        </p:nvSpPr>
        <p:spPr>
          <a:xfrm>
            <a:off x="143508" y="1556792"/>
            <a:ext cx="8856984" cy="3927676"/>
          </a:xfrm>
        </p:spPr>
        <p:txBody>
          <a:bodyPr>
            <a:noAutofit/>
          </a:bodyPr>
          <a:lstStyle/>
          <a:p>
            <a:r>
              <a:rPr lang="en-GB" sz="2200" dirty="0"/>
              <a:t>Theory : ‘Children interact with others in their most </a:t>
            </a:r>
            <a:r>
              <a:rPr lang="en-GB" sz="2200" u="sng" dirty="0"/>
              <a:t>immediate</a:t>
            </a:r>
            <a:r>
              <a:rPr lang="en-GB" sz="2200" dirty="0"/>
              <a:t> learning and development environment. This approach identifies the family as the most influential and proximal system. It also recognizes the importance of partnership between families and childcare. </a:t>
            </a:r>
          </a:p>
          <a:p>
            <a:r>
              <a:rPr lang="en-GB" sz="2200" dirty="0"/>
              <a:t>Hypothesis - There are positive associations found between parental support and children’s Physical Activity (PA); parental support was expected to be a potential strategy.</a:t>
            </a:r>
          </a:p>
          <a:p>
            <a:r>
              <a:rPr lang="en-GB" sz="2200" dirty="0"/>
              <a:t>Result – </a:t>
            </a:r>
            <a:r>
              <a:rPr lang="en-GB" sz="2200" dirty="0" err="1"/>
              <a:t>Unlclear</a:t>
            </a:r>
            <a:r>
              <a:rPr lang="en-GB" sz="2200" dirty="0"/>
              <a:t>; 1 in 8 eight studies with a parental component showed that high quality intervention succeeded in increasing Physical Activity in children. It may be that families need to be more strongly committed to the intervention, and that merely giving parents knowledge or materials is not enough in a centre-based intervention </a:t>
            </a:r>
            <a:br>
              <a:rPr lang="en-GB" sz="2200" dirty="0"/>
            </a:br>
            <a:endParaRPr lang="en-GB" sz="2200" dirty="0"/>
          </a:p>
        </p:txBody>
      </p:sp>
      <p:sp>
        <p:nvSpPr>
          <p:cNvPr id="4" name="TextBox 3">
            <a:extLst>
              <a:ext uri="{FF2B5EF4-FFF2-40B4-BE49-F238E27FC236}">
                <a16:creationId xmlns:a16="http://schemas.microsoft.com/office/drawing/2014/main" id="{2B089103-DE72-42F8-B961-F16B94CAAD07}"/>
              </a:ext>
            </a:extLst>
          </p:cNvPr>
          <p:cNvSpPr txBox="1"/>
          <p:nvPr/>
        </p:nvSpPr>
        <p:spPr>
          <a:xfrm>
            <a:off x="6336196" y="5961994"/>
            <a:ext cx="2664296" cy="369332"/>
          </a:xfrm>
          <a:prstGeom prst="rect">
            <a:avLst/>
          </a:prstGeom>
          <a:noFill/>
        </p:spPr>
        <p:txBody>
          <a:bodyPr wrap="square" rtlCol="0">
            <a:spAutoFit/>
          </a:bodyPr>
          <a:lstStyle/>
          <a:p>
            <a:r>
              <a:rPr lang="en-GB" dirty="0"/>
              <a:t>(</a:t>
            </a:r>
            <a:r>
              <a:rPr lang="en-GB" dirty="0" err="1"/>
              <a:t>Mehtälä</a:t>
            </a:r>
            <a:r>
              <a:rPr lang="en-GB" dirty="0"/>
              <a:t>, et. al. 2015)</a:t>
            </a:r>
          </a:p>
        </p:txBody>
      </p:sp>
    </p:spTree>
    <p:extLst>
      <p:ext uri="{BB962C8B-B14F-4D97-AF65-F5344CB8AC3E}">
        <p14:creationId xmlns:p14="http://schemas.microsoft.com/office/powerpoint/2010/main" val="4100032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672139"/>
          </a:xfrm>
        </p:spPr>
        <p:txBody>
          <a:bodyPr>
            <a:normAutofit fontScale="90000"/>
          </a:bodyPr>
          <a:lstStyle/>
          <a:p>
            <a:r>
              <a:rPr lang="en-GB" dirty="0"/>
              <a:t>However….</a:t>
            </a:r>
          </a:p>
        </p:txBody>
      </p:sp>
      <p:sp>
        <p:nvSpPr>
          <p:cNvPr id="3" name="Content Placeholder 2"/>
          <p:cNvSpPr>
            <a:spLocks noGrp="1"/>
          </p:cNvSpPr>
          <p:nvPr>
            <p:ph idx="1"/>
          </p:nvPr>
        </p:nvSpPr>
        <p:spPr>
          <a:xfrm>
            <a:off x="457200" y="980728"/>
            <a:ext cx="8171259" cy="4930495"/>
          </a:xfrm>
        </p:spPr>
        <p:txBody>
          <a:bodyPr>
            <a:normAutofit fontScale="70000" lnSpcReduction="20000"/>
          </a:bodyPr>
          <a:lstStyle/>
          <a:p>
            <a:r>
              <a:rPr lang="en-GB" dirty="0"/>
              <a:t>The use of PA-specific in-service teacher training as intervention strategy was potentially fruitful </a:t>
            </a:r>
          </a:p>
          <a:p>
            <a:r>
              <a:rPr lang="en-GB" dirty="0"/>
              <a:t>Teachers’ experience and personal characteristics play an important role in increasing PA among children</a:t>
            </a:r>
          </a:p>
          <a:p>
            <a:r>
              <a:rPr lang="en-GB" dirty="0"/>
              <a:t>Teachers’ cultural beliefs about play and learning are translated into actions which, in turn, influence children’s play behaviour (i.e. PA) </a:t>
            </a:r>
          </a:p>
          <a:p>
            <a:r>
              <a:rPr lang="en-GB" dirty="0"/>
              <a:t>Policies of childcare concerning children’s safety and school readiness may hinder children’s physical development. </a:t>
            </a:r>
          </a:p>
          <a:p>
            <a:r>
              <a:rPr lang="en-GB" dirty="0"/>
              <a:t>The question is could we enhance children’s PA by changing environmental policies without jeopardizing their safety and school readiness? </a:t>
            </a:r>
          </a:p>
          <a:p>
            <a:r>
              <a:rPr lang="en-GB" dirty="0"/>
              <a:t>Intervention at the community level, while requiring a lot of resources, may eventually prove a sustainable and a cost-effective strategy.</a:t>
            </a:r>
          </a:p>
          <a:p>
            <a:endParaRPr lang="en-GB" dirty="0"/>
          </a:p>
        </p:txBody>
      </p:sp>
      <p:sp>
        <p:nvSpPr>
          <p:cNvPr id="4" name="TextBox 3">
            <a:extLst>
              <a:ext uri="{FF2B5EF4-FFF2-40B4-BE49-F238E27FC236}">
                <a16:creationId xmlns:a16="http://schemas.microsoft.com/office/drawing/2014/main" id="{A3293848-F840-428E-A374-899CB1395969}"/>
              </a:ext>
            </a:extLst>
          </p:cNvPr>
          <p:cNvSpPr txBox="1"/>
          <p:nvPr/>
        </p:nvSpPr>
        <p:spPr>
          <a:xfrm>
            <a:off x="6336196" y="5961994"/>
            <a:ext cx="2664296" cy="369332"/>
          </a:xfrm>
          <a:prstGeom prst="rect">
            <a:avLst/>
          </a:prstGeom>
          <a:noFill/>
        </p:spPr>
        <p:txBody>
          <a:bodyPr wrap="square" rtlCol="0">
            <a:spAutoFit/>
          </a:bodyPr>
          <a:lstStyle/>
          <a:p>
            <a:r>
              <a:rPr lang="en-GB" dirty="0"/>
              <a:t>(</a:t>
            </a:r>
            <a:r>
              <a:rPr lang="en-GB" dirty="0" err="1"/>
              <a:t>Mehtälä</a:t>
            </a:r>
            <a:r>
              <a:rPr lang="en-GB" dirty="0"/>
              <a:t>, et. al. 2015)</a:t>
            </a:r>
          </a:p>
        </p:txBody>
      </p:sp>
    </p:spTree>
    <p:extLst>
      <p:ext uri="{BB962C8B-B14F-4D97-AF65-F5344CB8AC3E}">
        <p14:creationId xmlns:p14="http://schemas.microsoft.com/office/powerpoint/2010/main" val="605017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87046-F49F-4952-99BC-3A68C8789C92}"/>
              </a:ext>
            </a:extLst>
          </p:cNvPr>
          <p:cNvSpPr>
            <a:spLocks noGrp="1"/>
          </p:cNvSpPr>
          <p:nvPr>
            <p:ph type="title"/>
          </p:nvPr>
        </p:nvSpPr>
        <p:spPr>
          <a:xfrm>
            <a:off x="457200" y="274638"/>
            <a:ext cx="8229600" cy="706090"/>
          </a:xfrm>
        </p:spPr>
        <p:txBody>
          <a:bodyPr>
            <a:normAutofit fontScale="90000"/>
          </a:bodyPr>
          <a:lstStyle/>
          <a:p>
            <a:r>
              <a:rPr lang="en-GB" dirty="0"/>
              <a:t>Wellbeing Framework: An Example</a:t>
            </a:r>
          </a:p>
        </p:txBody>
      </p:sp>
      <p:sp>
        <p:nvSpPr>
          <p:cNvPr id="4" name="TextBox 3">
            <a:extLst>
              <a:ext uri="{FF2B5EF4-FFF2-40B4-BE49-F238E27FC236}">
                <a16:creationId xmlns:a16="http://schemas.microsoft.com/office/drawing/2014/main" id="{9EB69013-0CB3-4ECF-8D55-EFE75D96CA21}"/>
              </a:ext>
            </a:extLst>
          </p:cNvPr>
          <p:cNvSpPr txBox="1"/>
          <p:nvPr/>
        </p:nvSpPr>
        <p:spPr>
          <a:xfrm>
            <a:off x="323528" y="1628800"/>
            <a:ext cx="8496944" cy="240065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The National Children’s Bureau worked with Young Minds on ‘Wise Up To Wellbeing’</a:t>
            </a:r>
          </a:p>
          <a:p>
            <a:pPr marL="342900" indent="-342900">
              <a:spcBef>
                <a:spcPts val="600"/>
              </a:spcBef>
              <a:spcAft>
                <a:spcPts val="600"/>
              </a:spcAft>
              <a:buFont typeface="Arial" panose="020B0604020202020204" pitchFamily="34" charset="0"/>
              <a:buChar char="•"/>
            </a:pPr>
            <a:r>
              <a:rPr lang="en-GB" sz="2800" dirty="0"/>
              <a:t>They have also produced </a:t>
            </a:r>
            <a:r>
              <a:rPr lang="en-GB" sz="2800" i="1" dirty="0"/>
              <a:t>A whole school framework for emotional well being and mental health: A self-assessment and improvement tool for school leaders</a:t>
            </a:r>
          </a:p>
        </p:txBody>
      </p:sp>
      <p:sp>
        <p:nvSpPr>
          <p:cNvPr id="5" name="TextBox 4">
            <a:extLst>
              <a:ext uri="{FF2B5EF4-FFF2-40B4-BE49-F238E27FC236}">
                <a16:creationId xmlns:a16="http://schemas.microsoft.com/office/drawing/2014/main" id="{7B56D847-09E0-4945-8E79-9D4BCE229016}"/>
              </a:ext>
            </a:extLst>
          </p:cNvPr>
          <p:cNvSpPr txBox="1"/>
          <p:nvPr/>
        </p:nvSpPr>
        <p:spPr>
          <a:xfrm>
            <a:off x="5148064" y="4365104"/>
            <a:ext cx="3096344" cy="369332"/>
          </a:xfrm>
          <a:prstGeom prst="rect">
            <a:avLst/>
          </a:prstGeom>
          <a:noFill/>
        </p:spPr>
        <p:txBody>
          <a:bodyPr wrap="square" rtlCol="0">
            <a:spAutoFit/>
          </a:bodyPr>
          <a:lstStyle/>
          <a:p>
            <a:r>
              <a:rPr lang="en-GB" dirty="0"/>
              <a:t>(NCB 2016)</a:t>
            </a:r>
          </a:p>
        </p:txBody>
      </p:sp>
      <p:pic>
        <p:nvPicPr>
          <p:cNvPr id="7" name="Picture 6">
            <a:hlinkClick r:id="rId2"/>
            <a:extLst>
              <a:ext uri="{FF2B5EF4-FFF2-40B4-BE49-F238E27FC236}">
                <a16:creationId xmlns:a16="http://schemas.microsoft.com/office/drawing/2014/main" id="{A2820B3A-4DDA-4A40-8E3E-2B6A3FFD13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67944" y="4869160"/>
            <a:ext cx="1265684" cy="1257132"/>
          </a:xfrm>
          <a:prstGeom prst="rect">
            <a:avLst/>
          </a:prstGeom>
        </p:spPr>
      </p:pic>
    </p:spTree>
    <p:extLst>
      <p:ext uri="{BB962C8B-B14F-4D97-AF65-F5344CB8AC3E}">
        <p14:creationId xmlns:p14="http://schemas.microsoft.com/office/powerpoint/2010/main" val="1842907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E5C16-15BF-4F06-94A7-5BD0E2B132BB}"/>
              </a:ext>
            </a:extLst>
          </p:cNvPr>
          <p:cNvSpPr txBox="1">
            <a:spLocks/>
          </p:cNvSpPr>
          <p:nvPr/>
        </p:nvSpPr>
        <p:spPr>
          <a:xfrm>
            <a:off x="457200" y="274638"/>
            <a:ext cx="8229600" cy="706090"/>
          </a:xfrm>
          <a:prstGeom prst="rect">
            <a:avLst/>
          </a:prstGeom>
        </p:spPr>
        <p:txBody>
          <a:bodyP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t>Wellbeing Framework: An Example</a:t>
            </a:r>
            <a:endParaRPr lang="en-GB" dirty="0"/>
          </a:p>
        </p:txBody>
      </p:sp>
      <p:sp>
        <p:nvSpPr>
          <p:cNvPr id="3" name="TextBox 2">
            <a:extLst>
              <a:ext uri="{FF2B5EF4-FFF2-40B4-BE49-F238E27FC236}">
                <a16:creationId xmlns:a16="http://schemas.microsoft.com/office/drawing/2014/main" id="{43A69798-56D2-427E-912B-11ECC2A09A71}"/>
              </a:ext>
            </a:extLst>
          </p:cNvPr>
          <p:cNvSpPr txBox="1"/>
          <p:nvPr/>
        </p:nvSpPr>
        <p:spPr>
          <a:xfrm>
            <a:off x="1619672" y="1412776"/>
            <a:ext cx="6048672" cy="461665"/>
          </a:xfrm>
          <a:prstGeom prst="rect">
            <a:avLst/>
          </a:prstGeom>
          <a:noFill/>
        </p:spPr>
        <p:txBody>
          <a:bodyPr wrap="square" rtlCol="0">
            <a:spAutoFit/>
          </a:bodyPr>
          <a:lstStyle/>
          <a:p>
            <a:pPr algn="ctr"/>
            <a:r>
              <a:rPr lang="en-GB" sz="2400" b="1" dirty="0"/>
              <a:t>Guided Study Activity</a:t>
            </a:r>
          </a:p>
        </p:txBody>
      </p:sp>
      <p:pic>
        <p:nvPicPr>
          <p:cNvPr id="5" name="Picture 4">
            <a:extLst>
              <a:ext uri="{FF2B5EF4-FFF2-40B4-BE49-F238E27FC236}">
                <a16:creationId xmlns:a16="http://schemas.microsoft.com/office/drawing/2014/main" id="{70A68292-C51B-46F8-A1B2-243840ADF8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560" y="2420888"/>
            <a:ext cx="854825" cy="854825"/>
          </a:xfrm>
          <a:prstGeom prst="rect">
            <a:avLst/>
          </a:prstGeom>
        </p:spPr>
      </p:pic>
      <p:sp>
        <p:nvSpPr>
          <p:cNvPr id="6" name="TextBox 5">
            <a:extLst>
              <a:ext uri="{FF2B5EF4-FFF2-40B4-BE49-F238E27FC236}">
                <a16:creationId xmlns:a16="http://schemas.microsoft.com/office/drawing/2014/main" id="{06D4EEF6-DB9C-4B16-9D2A-B4C635EC6A7C}"/>
              </a:ext>
            </a:extLst>
          </p:cNvPr>
          <p:cNvSpPr txBox="1"/>
          <p:nvPr/>
        </p:nvSpPr>
        <p:spPr>
          <a:xfrm>
            <a:off x="1619672" y="2219187"/>
            <a:ext cx="6624736" cy="1200329"/>
          </a:xfrm>
          <a:prstGeom prst="rect">
            <a:avLst/>
          </a:prstGeom>
          <a:noFill/>
        </p:spPr>
        <p:txBody>
          <a:bodyPr wrap="square" rtlCol="0">
            <a:spAutoFit/>
          </a:bodyPr>
          <a:lstStyle/>
          <a:p>
            <a:r>
              <a:rPr lang="en-GB" sz="2400" dirty="0"/>
              <a:t>Handout: </a:t>
            </a:r>
            <a:r>
              <a:rPr lang="en-GB" sz="2400" i="1" dirty="0"/>
              <a:t>A whole school framework for emotional well being and mental health: A self-assessment and improvement tool for school leaders</a:t>
            </a:r>
            <a:r>
              <a:rPr lang="en-GB" sz="2400" dirty="0"/>
              <a:t> </a:t>
            </a:r>
          </a:p>
        </p:txBody>
      </p:sp>
      <p:pic>
        <p:nvPicPr>
          <p:cNvPr id="8" name="Picture 7">
            <a:extLst>
              <a:ext uri="{FF2B5EF4-FFF2-40B4-BE49-F238E27FC236}">
                <a16:creationId xmlns:a16="http://schemas.microsoft.com/office/drawing/2014/main" id="{08B9BCAE-C948-4F3B-B429-C9F8243D183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62449" y="4021795"/>
            <a:ext cx="892467" cy="854825"/>
          </a:xfrm>
          <a:prstGeom prst="rect">
            <a:avLst/>
          </a:prstGeom>
        </p:spPr>
      </p:pic>
      <p:sp>
        <p:nvSpPr>
          <p:cNvPr id="9" name="TextBox 8">
            <a:extLst>
              <a:ext uri="{FF2B5EF4-FFF2-40B4-BE49-F238E27FC236}">
                <a16:creationId xmlns:a16="http://schemas.microsoft.com/office/drawing/2014/main" id="{D471888D-CFF1-42A2-8248-807E139B9975}"/>
              </a:ext>
            </a:extLst>
          </p:cNvPr>
          <p:cNvSpPr txBox="1"/>
          <p:nvPr/>
        </p:nvSpPr>
        <p:spPr>
          <a:xfrm>
            <a:off x="1619672" y="3861048"/>
            <a:ext cx="6336704" cy="1200329"/>
          </a:xfrm>
          <a:prstGeom prst="rect">
            <a:avLst/>
          </a:prstGeom>
          <a:noFill/>
        </p:spPr>
        <p:txBody>
          <a:bodyPr wrap="square" rtlCol="0">
            <a:spAutoFit/>
          </a:bodyPr>
          <a:lstStyle/>
          <a:p>
            <a:r>
              <a:rPr lang="en-GB" sz="2400" dirty="0"/>
              <a:t>Guided Study Activity: In your own words, outline the Four Stage approach to wellbeing and mental health</a:t>
            </a:r>
          </a:p>
        </p:txBody>
      </p:sp>
    </p:spTree>
    <p:extLst>
      <p:ext uri="{BB962C8B-B14F-4D97-AF65-F5344CB8AC3E}">
        <p14:creationId xmlns:p14="http://schemas.microsoft.com/office/powerpoint/2010/main" val="3633675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260648"/>
            <a:ext cx="6683765" cy="403863"/>
          </a:xfrm>
        </p:spPr>
        <p:txBody>
          <a:bodyPr>
            <a:normAutofit fontScale="90000"/>
          </a:bodyPr>
          <a:lstStyle/>
          <a:p>
            <a:r>
              <a:rPr lang="en-GB" dirty="0"/>
              <a:t>References</a:t>
            </a:r>
          </a:p>
        </p:txBody>
      </p:sp>
      <p:sp>
        <p:nvSpPr>
          <p:cNvPr id="3" name="Content Placeholder 2"/>
          <p:cNvSpPr>
            <a:spLocks noGrp="1"/>
          </p:cNvSpPr>
          <p:nvPr>
            <p:ph idx="1"/>
          </p:nvPr>
        </p:nvSpPr>
        <p:spPr>
          <a:xfrm>
            <a:off x="215516" y="836712"/>
            <a:ext cx="8712968" cy="4163786"/>
          </a:xfrm>
        </p:spPr>
        <p:txBody>
          <a:bodyPr>
            <a:noAutofit/>
          </a:bodyPr>
          <a:lstStyle/>
          <a:p>
            <a:pPr marL="0" indent="0">
              <a:buNone/>
            </a:pPr>
            <a:endParaRPr lang="en-GB" sz="1800" dirty="0"/>
          </a:p>
          <a:p>
            <a:pPr marL="0" indent="0">
              <a:buNone/>
            </a:pPr>
            <a:r>
              <a:rPr lang="en-GB" sz="1800" dirty="0"/>
              <a:t>APA (2016) Children's Mental Health, Why Is Children's Mental Health Important? http://www.apa.org/pi/families/children-mental-health.aspx</a:t>
            </a:r>
          </a:p>
          <a:p>
            <a:pPr marL="0" indent="0">
              <a:buNone/>
            </a:pPr>
            <a:r>
              <a:rPr lang="en-GB" sz="1800" dirty="0"/>
              <a:t>Bronfenbrenner Bioecological Model. Available at </a:t>
            </a:r>
            <a:r>
              <a:rPr lang="en-GB" sz="1800" dirty="0">
                <a:hlinkClick r:id="rId2"/>
              </a:rPr>
              <a:t>http://nacce.org/ecological-theory-of-bronfenbrenner/</a:t>
            </a:r>
            <a:r>
              <a:rPr lang="en-GB" sz="1800" dirty="0"/>
              <a:t>  (Accessed 10.01.18)</a:t>
            </a:r>
          </a:p>
          <a:p>
            <a:pPr marL="0" indent="0">
              <a:buNone/>
            </a:pPr>
            <a:r>
              <a:rPr lang="en-GB" sz="1800" dirty="0" err="1"/>
              <a:t>Bryk</a:t>
            </a:r>
            <a:r>
              <a:rPr lang="en-GB" sz="1800" dirty="0"/>
              <a:t>, A.S. &amp; Schneider, B. (2002) Trust in Schools New York: Russell Sage</a:t>
            </a:r>
          </a:p>
          <a:p>
            <a:pPr marL="0" indent="0">
              <a:buNone/>
            </a:pPr>
            <a:r>
              <a:rPr lang="en-GB" sz="1800" dirty="0"/>
              <a:t>CAMHS (2015). Available at </a:t>
            </a:r>
            <a:r>
              <a:rPr lang="en-GB" sz="1800" dirty="0">
                <a:hlinkClick r:id="rId3"/>
              </a:rPr>
              <a:t>http://www.youngminds.org.uk/for_parents/services_children_young_people/camhs</a:t>
            </a:r>
            <a:r>
              <a:rPr lang="en-GB" sz="1800" dirty="0"/>
              <a:t>  (Accessed 12.01.18)</a:t>
            </a:r>
          </a:p>
          <a:p>
            <a:pPr marL="0" indent="0">
              <a:buNone/>
            </a:pPr>
            <a:r>
              <a:rPr lang="en-GB" sz="1800" dirty="0"/>
              <a:t>Children’s Society (2008) Available at  http://childrenssociety.org.uk/what-we-do/research/initiatives/well-being/background-programme/2008-survey (Accessed 10.01.16) </a:t>
            </a:r>
          </a:p>
          <a:p>
            <a:pPr marL="0" indent="0">
              <a:buNone/>
            </a:pPr>
            <a:r>
              <a:rPr lang="en-GB" sz="1800" dirty="0"/>
              <a:t>Claveirole, A. and </a:t>
            </a:r>
            <a:r>
              <a:rPr lang="en-GB" sz="1800" dirty="0" err="1"/>
              <a:t>Gaughan</a:t>
            </a:r>
            <a:r>
              <a:rPr lang="en-GB" sz="1800" dirty="0"/>
              <a:t>, M. (2011). Understanding children and young people's mental health. Chichester, West Sussex, U.K.: Wiley-Blackwell.</a:t>
            </a:r>
          </a:p>
          <a:p>
            <a:pPr marL="0" indent="0">
              <a:buNone/>
            </a:pPr>
            <a:r>
              <a:rPr lang="en-GB" sz="1800" dirty="0"/>
              <a:t>Estyn (2015). Available at </a:t>
            </a:r>
            <a:r>
              <a:rPr lang="en-GB" sz="1800" dirty="0">
                <a:hlinkClick r:id="rId4"/>
              </a:rPr>
              <a:t>http://www.estyn.gov.wales/</a:t>
            </a:r>
            <a:r>
              <a:rPr lang="en-GB" sz="1800" dirty="0"/>
              <a:t>  (Accessed 10.01.18)</a:t>
            </a:r>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8381709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0117" y="82645"/>
            <a:ext cx="6683765" cy="521429"/>
          </a:xfrm>
        </p:spPr>
        <p:txBody>
          <a:bodyPr>
            <a:normAutofit fontScale="90000"/>
          </a:bodyPr>
          <a:lstStyle/>
          <a:p>
            <a:r>
              <a:rPr lang="en-GB" dirty="0"/>
              <a:t>References</a:t>
            </a:r>
          </a:p>
        </p:txBody>
      </p:sp>
      <p:sp>
        <p:nvSpPr>
          <p:cNvPr id="3" name="Content Placeholder 2"/>
          <p:cNvSpPr>
            <a:spLocks noGrp="1"/>
          </p:cNvSpPr>
          <p:nvPr>
            <p:ph idx="1"/>
          </p:nvPr>
        </p:nvSpPr>
        <p:spPr>
          <a:xfrm>
            <a:off x="1888" y="604074"/>
            <a:ext cx="9143999" cy="3638006"/>
          </a:xfrm>
        </p:spPr>
        <p:txBody>
          <a:bodyPr>
            <a:noAutofit/>
          </a:bodyPr>
          <a:lstStyle/>
          <a:p>
            <a:pPr marL="0" indent="0">
              <a:buNone/>
            </a:pPr>
            <a:r>
              <a:rPr lang="en-GB" sz="1800" dirty="0"/>
              <a:t>Giddens, A. (1998) The Third Way: The Renewal of Social Democracy. Cambridge: Polity Press</a:t>
            </a:r>
          </a:p>
          <a:p>
            <a:pPr marL="0" indent="0">
              <a:buNone/>
            </a:pPr>
            <a:r>
              <a:rPr lang="en-GB" sz="1800" dirty="0"/>
              <a:t>Layard, R and Dunn J (2009) A Good Childhood, London Penguin Books</a:t>
            </a:r>
          </a:p>
          <a:p>
            <a:pPr marL="0" indent="0">
              <a:buNone/>
            </a:pPr>
            <a:r>
              <a:rPr lang="en-GB" sz="1800" dirty="0"/>
              <a:t>Layard, R. (2014). Happiness: Lessons from a New Science. 1st ed. New York: Penguin Books.</a:t>
            </a:r>
          </a:p>
          <a:p>
            <a:pPr marL="0" indent="0">
              <a:buNone/>
            </a:pPr>
            <a:r>
              <a:rPr lang="en-GB" sz="1800" dirty="0"/>
              <a:t>Mental Health data. Available at http://mentalhealth.org.uk/ (Accessed 10.01.16)</a:t>
            </a:r>
          </a:p>
          <a:p>
            <a:pPr marL="0" indent="0">
              <a:buNone/>
            </a:pPr>
            <a:r>
              <a:rPr lang="en-GB" sz="1800" dirty="0" err="1"/>
              <a:t>Mehtala</a:t>
            </a:r>
            <a:r>
              <a:rPr lang="en-GB" sz="1800" dirty="0"/>
              <a:t> MA, </a:t>
            </a:r>
            <a:r>
              <a:rPr lang="en-GB" sz="1800" dirty="0" err="1"/>
              <a:t>Saakslahti</a:t>
            </a:r>
            <a:r>
              <a:rPr lang="en-GB" sz="1800" dirty="0"/>
              <a:t> AK, </a:t>
            </a:r>
            <a:r>
              <a:rPr lang="en-GB" sz="1800" dirty="0" err="1"/>
              <a:t>Inkinen</a:t>
            </a:r>
            <a:r>
              <a:rPr lang="en-GB" sz="1800" dirty="0"/>
              <a:t> ME, </a:t>
            </a:r>
            <a:r>
              <a:rPr lang="en-GB" sz="1800" dirty="0" err="1"/>
              <a:t>Poskiparta</a:t>
            </a:r>
            <a:r>
              <a:rPr lang="en-GB" sz="1800" dirty="0"/>
              <a:t> ME.  A socio-ecological approach to physical activity interventions in childcare: a systematic review. International Journal of </a:t>
            </a:r>
            <a:r>
              <a:rPr lang="en-GB" sz="1800" dirty="0" err="1"/>
              <a:t>Behavioral</a:t>
            </a:r>
            <a:r>
              <a:rPr lang="en-GB" sz="1800" dirty="0"/>
              <a:t> Nutrition and Physical Activity 2014; 11(1): 22. </a:t>
            </a:r>
            <a:r>
              <a:rPr lang="en-GB" sz="1800" dirty="0">
                <a:hlinkClick r:id="rId2"/>
              </a:rPr>
              <a:t>https://www.ncbi.nlm.nih.gov/pmc/articles/PMC3936868/</a:t>
            </a:r>
            <a:r>
              <a:rPr lang="en-GB" sz="1800" dirty="0"/>
              <a:t> (Accessed 18/02/2018)</a:t>
            </a:r>
          </a:p>
          <a:p>
            <a:pPr marL="0" indent="0">
              <a:buNone/>
            </a:pPr>
            <a:r>
              <a:rPr lang="en-GB" sz="1800" dirty="0"/>
              <a:t>NCB (2016)</a:t>
            </a:r>
            <a:r>
              <a:rPr lang="en-GB" sz="1800" i="1" dirty="0"/>
              <a:t> A whole school framework for emotional well being and mental health: A self-assessment and improvement tool for school leaders </a:t>
            </a:r>
            <a:r>
              <a:rPr lang="en-GB" sz="1800" dirty="0"/>
              <a:t>Available at: </a:t>
            </a:r>
            <a:r>
              <a:rPr lang="en-GB" sz="1800" dirty="0">
                <a:hlinkClick r:id="rId3"/>
              </a:rPr>
              <a:t>https://www.ncb.org.uk/resources-publications/resources/whole-school-framework-emotional-well-being-and-mental-health</a:t>
            </a:r>
            <a:r>
              <a:rPr lang="en-GB" sz="1800" dirty="0"/>
              <a:t>  (Accessed 14/03/2018)</a:t>
            </a:r>
          </a:p>
          <a:p>
            <a:pPr marL="0" indent="0">
              <a:buNone/>
            </a:pPr>
            <a:r>
              <a:rPr lang="en-GB" sz="1800" dirty="0"/>
              <a:t>NHS Advisory Service Thematic Review (1995) Together we stand (2nd edition). London: Stationery Office</a:t>
            </a:r>
          </a:p>
          <a:p>
            <a:pPr marL="0" indent="0">
              <a:buNone/>
            </a:pPr>
            <a:r>
              <a:rPr lang="en-GB" sz="1800" dirty="0"/>
              <a:t>NHS Choices (2016) Talking to children about feelings http://www.nhs.uk/Livewell/mentalhealth/Pages/talkingtochildren.aspx</a:t>
            </a:r>
          </a:p>
          <a:p>
            <a:pPr marL="0" indent="0">
              <a:buNone/>
            </a:pPr>
            <a:endParaRPr lang="en-GB" sz="1800" dirty="0"/>
          </a:p>
        </p:txBody>
      </p:sp>
    </p:spTree>
    <p:extLst>
      <p:ext uri="{BB962C8B-B14F-4D97-AF65-F5344CB8AC3E}">
        <p14:creationId xmlns:p14="http://schemas.microsoft.com/office/powerpoint/2010/main" val="19011378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116632"/>
            <a:ext cx="6683765" cy="580212"/>
          </a:xfrm>
        </p:spPr>
        <p:txBody>
          <a:bodyPr>
            <a:normAutofit fontScale="90000"/>
          </a:bodyPr>
          <a:lstStyle/>
          <a:p>
            <a:r>
              <a:rPr lang="en-GB" dirty="0"/>
              <a:t>References</a:t>
            </a:r>
          </a:p>
        </p:txBody>
      </p:sp>
      <p:sp>
        <p:nvSpPr>
          <p:cNvPr id="3" name="Content Placeholder 2"/>
          <p:cNvSpPr>
            <a:spLocks noGrp="1"/>
          </p:cNvSpPr>
          <p:nvPr>
            <p:ph idx="1"/>
          </p:nvPr>
        </p:nvSpPr>
        <p:spPr>
          <a:xfrm>
            <a:off x="143508" y="836712"/>
            <a:ext cx="8856984" cy="3624942"/>
          </a:xfrm>
        </p:spPr>
        <p:txBody>
          <a:bodyPr>
            <a:noAutofit/>
          </a:bodyPr>
          <a:lstStyle/>
          <a:p>
            <a:pPr marL="0" indent="0">
              <a:buNone/>
            </a:pPr>
            <a:r>
              <a:rPr lang="en-GB" sz="1800" dirty="0"/>
              <a:t>Office for National Statistics: Insights into children's mental health and well-being (2015) Available at </a:t>
            </a:r>
            <a:r>
              <a:rPr lang="en-GB" sz="1800" dirty="0">
                <a:hlinkClick r:id="rId2"/>
              </a:rPr>
              <a:t>http://backup.ons.gov.uk/2015/10/20/insights-into-childrens-mental-health-and-well-being/</a:t>
            </a:r>
            <a:r>
              <a:rPr lang="en-GB" sz="1800" dirty="0"/>
              <a:t>  (Accessed 10.01.18)</a:t>
            </a:r>
          </a:p>
          <a:p>
            <a:pPr marL="0" indent="0">
              <a:buNone/>
            </a:pPr>
            <a:r>
              <a:rPr lang="en-GB" sz="1800" dirty="0"/>
              <a:t>Office of National Statistics (2017) Young People’s  Wellbeing </a:t>
            </a:r>
            <a:r>
              <a:rPr lang="en-GB" sz="1800" dirty="0">
                <a:hlinkClick r:id="rId3"/>
              </a:rPr>
              <a:t>https://www.ons.gov.uk/peoplepopulationandcommunity/wellbeing/articles/youngpeopleswellbeingandpersonalfinance/2017</a:t>
            </a:r>
            <a:r>
              <a:rPr lang="en-GB" sz="1800" dirty="0"/>
              <a:t> (Accessed 14/02/2018)</a:t>
            </a:r>
          </a:p>
          <a:p>
            <a:pPr marL="0" indent="0">
              <a:buNone/>
            </a:pPr>
            <a:r>
              <a:rPr lang="en-GB" sz="1800" dirty="0"/>
              <a:t>The Children’s Society, ( 2009)A Good Childhood: Searching for Values in a Competitive Age, Penguin Books</a:t>
            </a:r>
          </a:p>
          <a:p>
            <a:pPr marL="0" indent="0">
              <a:buNone/>
            </a:pPr>
            <a:r>
              <a:rPr lang="en-GB" sz="1800" dirty="0" err="1"/>
              <a:t>Weare</a:t>
            </a:r>
            <a:r>
              <a:rPr lang="en-GB" sz="1800" dirty="0"/>
              <a:t>, 2015. Available at </a:t>
            </a:r>
            <a:r>
              <a:rPr lang="en-GB" sz="1800" dirty="0">
                <a:hlinkClick r:id="rId4"/>
              </a:rPr>
              <a:t>https://www.ncb.org.uk/news-opinion/news-highlights/best-practice-framework-help-schools-promote-social-and-emotional-well</a:t>
            </a:r>
            <a:r>
              <a:rPr lang="en-GB" sz="1800" dirty="0"/>
              <a:t> (Accessed 10.01.18)</a:t>
            </a:r>
          </a:p>
          <a:p>
            <a:pPr marL="0" indent="0">
              <a:buNone/>
            </a:pPr>
            <a:r>
              <a:rPr lang="en-GB" sz="1800" dirty="0"/>
              <a:t>Welsh Government: Wellbeing of Future Generations (Wales) Act 2015. Available at </a:t>
            </a:r>
            <a:r>
              <a:rPr lang="en-GB" sz="1800" dirty="0">
                <a:hlinkClick r:id="rId5"/>
              </a:rPr>
              <a:t>http://www.legislation.gov.uk/anaw/2015/2/contents/enacted</a:t>
            </a:r>
            <a:r>
              <a:rPr lang="en-GB" sz="1800" dirty="0"/>
              <a:t>  (Accessed 16.01.18)</a:t>
            </a:r>
          </a:p>
          <a:p>
            <a:pPr marL="0" indent="0">
              <a:buNone/>
            </a:pPr>
            <a:r>
              <a:rPr lang="en-GB" sz="1800" dirty="0"/>
              <a:t>WHO, (date unknown) 10 Facts on Mental Health </a:t>
            </a:r>
            <a:r>
              <a:rPr lang="en-GB" sz="1800" dirty="0">
                <a:hlinkClick r:id="rId6"/>
              </a:rPr>
              <a:t>http://www.who.int/features/factfiles/mental_health/mental_health_facts/en/</a:t>
            </a:r>
            <a:r>
              <a:rPr lang="en-GB" sz="1800" dirty="0"/>
              <a:t> (Accessed 20/01/2018)</a:t>
            </a:r>
          </a:p>
          <a:p>
            <a:pPr marL="0" indent="0">
              <a:buNone/>
            </a:pPr>
            <a:r>
              <a:rPr lang="en-GB" sz="1800" dirty="0" err="1"/>
              <a:t>Youngminds</a:t>
            </a:r>
            <a:r>
              <a:rPr lang="en-GB" sz="1800" dirty="0"/>
              <a:t> (2017) </a:t>
            </a:r>
            <a:r>
              <a:rPr lang="en-GB" sz="1800" i="1" dirty="0" err="1"/>
              <a:t>Wuse</a:t>
            </a:r>
            <a:r>
              <a:rPr lang="en-GB" sz="1800" i="1" dirty="0"/>
              <a:t> Up: Prioritising Wellbeing in Schools </a:t>
            </a:r>
            <a:r>
              <a:rPr lang="en-GB" sz="1800" dirty="0"/>
              <a:t>Available at </a:t>
            </a:r>
            <a:r>
              <a:rPr lang="en-GB" sz="1800" dirty="0">
                <a:hlinkClick r:id="rId7"/>
              </a:rPr>
              <a:t>https://youngminds.org.uk/media/1428/wise-up-prioritising-wellbeing-in-schools.pdf</a:t>
            </a:r>
            <a:r>
              <a:rPr lang="en-GB" sz="1800" dirty="0"/>
              <a:t>  (Accessed 14.03.18)</a:t>
            </a:r>
          </a:p>
          <a:p>
            <a:pPr marL="0" indent="0">
              <a:buNone/>
            </a:pPr>
            <a:endParaRPr lang="en-GB" sz="1800" dirty="0"/>
          </a:p>
        </p:txBody>
      </p:sp>
    </p:spTree>
    <p:extLst>
      <p:ext uri="{BB962C8B-B14F-4D97-AF65-F5344CB8AC3E}">
        <p14:creationId xmlns:p14="http://schemas.microsoft.com/office/powerpoint/2010/main" val="405919238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UWTSD PPT Template (lecture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2528</TotalTime>
  <Words>1997</Words>
  <Application>Microsoft Office PowerPoint</Application>
  <PresentationFormat>On-screen Show (4:3)</PresentationFormat>
  <Paragraphs>160</Paragraphs>
  <Slides>21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Times New Roman</vt:lpstr>
      <vt:lpstr>Wingdings</vt:lpstr>
      <vt:lpstr>UWTSD PPT Template (lectures)</vt:lpstr>
      <vt:lpstr>SJSS4003: Mental Health &amp; Wellbeing Theme 5: Turning Theory &amp; Policy into Practice</vt:lpstr>
      <vt:lpstr>Learning Review</vt:lpstr>
      <vt:lpstr>What can schools do?</vt:lpstr>
      <vt:lpstr>What can schools do?</vt:lpstr>
      <vt:lpstr>Wise Up to Wellbeing in Schools</vt:lpstr>
      <vt:lpstr>PowerPoint Presentation</vt:lpstr>
      <vt:lpstr>Estyn : Wellbeing Best Practice Examples </vt:lpstr>
      <vt:lpstr>Estyn : Wellbeing Best Practice Examples </vt:lpstr>
      <vt:lpstr>Attendance</vt:lpstr>
      <vt:lpstr>Learning and Physical disabilities and mental health</vt:lpstr>
      <vt:lpstr>      Autism and Mental Health </vt:lpstr>
      <vt:lpstr>Child &amp; Adolescent Mental Health Services </vt:lpstr>
      <vt:lpstr>PowerPoint Presentation</vt:lpstr>
      <vt:lpstr>PowerPoint Presentation</vt:lpstr>
      <vt:lpstr>Bronfenbrenner’s influence on interventions</vt:lpstr>
      <vt:lpstr>However….</vt:lpstr>
      <vt:lpstr>Wellbeing Framework: An Example</vt:lpstr>
      <vt:lpstr>PowerPoint Presentation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SJTA4010: Additional Needs in Context</dc:title>
  <dc:creator>Ken Dicks</dc:creator>
  <cp:lastModifiedBy>Ken Dicks</cp:lastModifiedBy>
  <cp:revision>153</cp:revision>
  <cp:lastPrinted>2016-11-12T10:46:07Z</cp:lastPrinted>
  <dcterms:created xsi:type="dcterms:W3CDTF">2016-10-28T11:34:04Z</dcterms:created>
  <dcterms:modified xsi:type="dcterms:W3CDTF">2018-03-14T20:26:08Z</dcterms:modified>
</cp:coreProperties>
</file>