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257" r:id="rId5"/>
    <p:sldId id="272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86" r:id="rId19"/>
    <p:sldId id="287" r:id="rId20"/>
    <p:sldId id="288" r:id="rId21"/>
    <p:sldId id="289" r:id="rId22"/>
    <p:sldId id="290" r:id="rId23"/>
    <p:sldId id="291" r:id="rId24"/>
    <p:sldId id="292" r:id="rId25"/>
    <p:sldId id="293" r:id="rId26"/>
    <p:sldId id="294" r:id="rId27"/>
    <p:sldId id="295" r:id="rId28"/>
    <p:sldId id="273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288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280" autoAdjust="0"/>
  </p:normalViewPr>
  <p:slideViewPr>
    <p:cSldViewPr>
      <p:cViewPr varScale="1">
        <p:scale>
          <a:sx n="92" d="100"/>
          <a:sy n="92" d="100"/>
        </p:scale>
        <p:origin x="924" y="90"/>
      </p:cViewPr>
      <p:guideLst>
        <p:guide pos="288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5A207F-0F91-42F2-96D0-049C6003623B}" type="datetimeFigureOut">
              <a:rPr lang="en-US"/>
              <a:t>2/9/2018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567D4A-04CB-4EDF-8FB1-342A02FC8EC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01253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CC13F5-F2B1-464B-BE8F-27ABFBD2FBDE}" type="datetimeFigureOut">
              <a:rPr lang="en-US"/>
              <a:t>2/9/2018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1351F-DBB1-4664-ADA9-83BC7CB8848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42362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0613" y="990600"/>
            <a:ext cx="6345302" cy="3200400"/>
          </a:xfrm>
        </p:spPr>
        <p:txBody>
          <a:bodyPr>
            <a:normAutofit/>
          </a:bodyPr>
          <a:lstStyle>
            <a:lvl1pPr>
              <a:defRPr sz="450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70613" y="4267200"/>
            <a:ext cx="6345302" cy="1371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3429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9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97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9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9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94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9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9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3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76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0613" y="2057401"/>
            <a:ext cx="6345303" cy="2666999"/>
          </a:xfrm>
        </p:spPr>
        <p:txBody>
          <a:bodyPr anchor="b">
            <a:normAutofit/>
          </a:bodyPr>
          <a:lstStyle>
            <a:lvl1pPr algn="l">
              <a:defRPr sz="3601" b="0" i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0613" y="4876800"/>
            <a:ext cx="6345303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342991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983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974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966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957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949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94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932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2/9/2018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62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70612" y="1676400"/>
            <a:ext cx="3525930" cy="44958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2738" y="1676401"/>
            <a:ext cx="3525930" cy="44958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2/9/2018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46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0612" y="1676400"/>
            <a:ext cx="3526775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1800" b="0"/>
            </a:lvl1pPr>
            <a:lvl2pPr marL="342991" indent="0">
              <a:buNone/>
              <a:defRPr sz="1500" b="1"/>
            </a:lvl2pPr>
            <a:lvl3pPr marL="685983" indent="0">
              <a:buNone/>
              <a:defRPr sz="1350" b="1"/>
            </a:lvl3pPr>
            <a:lvl4pPr marL="1028974" indent="0">
              <a:buNone/>
              <a:defRPr sz="1200" b="1"/>
            </a:lvl4pPr>
            <a:lvl5pPr marL="1371966" indent="0">
              <a:buNone/>
              <a:defRPr sz="1200" b="1"/>
            </a:lvl5pPr>
            <a:lvl6pPr marL="1714957" indent="0">
              <a:buNone/>
              <a:defRPr sz="1200" b="1"/>
            </a:lvl6pPr>
            <a:lvl7pPr marL="2057949" indent="0">
              <a:buNone/>
              <a:defRPr sz="1200" b="1"/>
            </a:lvl7pPr>
            <a:lvl8pPr marL="2400940" indent="0">
              <a:buNone/>
              <a:defRPr sz="1200" b="1"/>
            </a:lvl8pPr>
            <a:lvl9pPr marL="2743932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70612" y="2516458"/>
            <a:ext cx="3526775" cy="3655743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676400"/>
            <a:ext cx="3528363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1800" b="0"/>
            </a:lvl1pPr>
            <a:lvl2pPr marL="342991" indent="0">
              <a:buNone/>
              <a:defRPr sz="1500" b="1"/>
            </a:lvl2pPr>
            <a:lvl3pPr marL="685983" indent="0">
              <a:buNone/>
              <a:defRPr sz="1350" b="1"/>
            </a:lvl3pPr>
            <a:lvl4pPr marL="1028974" indent="0">
              <a:buNone/>
              <a:defRPr sz="1200" b="1"/>
            </a:lvl4pPr>
            <a:lvl5pPr marL="1371966" indent="0">
              <a:buNone/>
              <a:defRPr sz="1200" b="1"/>
            </a:lvl5pPr>
            <a:lvl6pPr marL="1714957" indent="0">
              <a:buNone/>
              <a:defRPr sz="1200" b="1"/>
            </a:lvl6pPr>
            <a:lvl7pPr marL="2057949" indent="0">
              <a:buNone/>
              <a:defRPr sz="1200" b="1"/>
            </a:lvl7pPr>
            <a:lvl8pPr marL="2400940" indent="0">
              <a:buNone/>
              <a:defRPr sz="1200" b="1"/>
            </a:lvl8pPr>
            <a:lvl9pPr marL="2743932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516458"/>
            <a:ext cx="3528363" cy="3655743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2/9/2018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52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2/9/2018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59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2/9/2018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39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627" y="1676400"/>
            <a:ext cx="2858244" cy="2438400"/>
          </a:xfrm>
        </p:spPr>
        <p:txBody>
          <a:bodyPr anchor="b">
            <a:normAutofit/>
          </a:bodyPr>
          <a:lstStyle>
            <a:lvl1pPr algn="l">
              <a:defRPr sz="2401" b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0612" y="685800"/>
            <a:ext cx="4630356" cy="5486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29627" y="4191000"/>
            <a:ext cx="2858244" cy="1524000"/>
          </a:xfrm>
        </p:spPr>
        <p:txBody>
          <a:bodyPr>
            <a:normAutofit/>
          </a:bodyPr>
          <a:lstStyle>
            <a:lvl1pPr marL="0" indent="0">
              <a:buNone/>
              <a:defRPr sz="1350"/>
            </a:lvl1pPr>
            <a:lvl2pPr marL="342991" indent="0">
              <a:buNone/>
              <a:defRPr sz="900"/>
            </a:lvl2pPr>
            <a:lvl3pPr marL="685983" indent="0">
              <a:buNone/>
              <a:defRPr sz="750"/>
            </a:lvl3pPr>
            <a:lvl4pPr marL="1028974" indent="0">
              <a:buNone/>
              <a:defRPr sz="675"/>
            </a:lvl4pPr>
            <a:lvl5pPr marL="1371966" indent="0">
              <a:buNone/>
              <a:defRPr sz="675"/>
            </a:lvl5pPr>
            <a:lvl6pPr marL="1714957" indent="0">
              <a:buNone/>
              <a:defRPr sz="675"/>
            </a:lvl6pPr>
            <a:lvl7pPr marL="2057949" indent="0">
              <a:buNone/>
              <a:defRPr sz="675"/>
            </a:lvl7pPr>
            <a:lvl8pPr marL="2400940" indent="0">
              <a:buNone/>
              <a:defRPr sz="675"/>
            </a:lvl8pPr>
            <a:lvl9pPr marL="2743932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2/9/2018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5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627" y="1676400"/>
            <a:ext cx="2858244" cy="2438400"/>
          </a:xfrm>
        </p:spPr>
        <p:txBody>
          <a:bodyPr anchor="b">
            <a:noAutofit/>
          </a:bodyPr>
          <a:lstStyle>
            <a:lvl1pPr algn="l">
              <a:defRPr sz="2401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142107" y="0"/>
            <a:ext cx="4458862" cy="6858000"/>
          </a:xfrm>
        </p:spPr>
        <p:txBody>
          <a:bodyPr tIns="914400">
            <a:normAutofit/>
          </a:bodyPr>
          <a:lstStyle>
            <a:lvl1pPr marL="0" indent="0" algn="ctr">
              <a:buNone/>
              <a:defRPr sz="1800"/>
            </a:lvl1pPr>
            <a:lvl2pPr marL="342991" indent="0">
              <a:buNone/>
              <a:defRPr sz="2101"/>
            </a:lvl2pPr>
            <a:lvl3pPr marL="685983" indent="0">
              <a:buNone/>
              <a:defRPr sz="1800"/>
            </a:lvl3pPr>
            <a:lvl4pPr marL="1028974" indent="0">
              <a:buNone/>
              <a:defRPr sz="1500"/>
            </a:lvl4pPr>
            <a:lvl5pPr marL="1371966" indent="0">
              <a:buNone/>
              <a:defRPr sz="1500"/>
            </a:lvl5pPr>
            <a:lvl6pPr marL="1714957" indent="0">
              <a:buNone/>
              <a:defRPr sz="1500"/>
            </a:lvl6pPr>
            <a:lvl7pPr marL="2057949" indent="0">
              <a:buNone/>
              <a:defRPr sz="1500"/>
            </a:lvl7pPr>
            <a:lvl8pPr marL="2400940" indent="0">
              <a:buNone/>
              <a:defRPr sz="1500"/>
            </a:lvl8pPr>
            <a:lvl9pPr marL="2743932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29627" y="4191000"/>
            <a:ext cx="2858244" cy="1524000"/>
          </a:xfrm>
        </p:spPr>
        <p:txBody>
          <a:bodyPr>
            <a:normAutofit/>
          </a:bodyPr>
          <a:lstStyle>
            <a:lvl1pPr marL="0" indent="0">
              <a:buNone/>
              <a:defRPr sz="1350"/>
            </a:lvl1pPr>
            <a:lvl2pPr marL="342991" indent="0">
              <a:buNone/>
              <a:defRPr sz="900"/>
            </a:lvl2pPr>
            <a:lvl3pPr marL="685983" indent="0">
              <a:buNone/>
              <a:defRPr sz="750"/>
            </a:lvl3pPr>
            <a:lvl4pPr marL="1028974" indent="0">
              <a:buNone/>
              <a:defRPr sz="675"/>
            </a:lvl4pPr>
            <a:lvl5pPr marL="1371966" indent="0">
              <a:buNone/>
              <a:defRPr sz="675"/>
            </a:lvl5pPr>
            <a:lvl6pPr marL="1714957" indent="0">
              <a:buNone/>
              <a:defRPr sz="675"/>
            </a:lvl6pPr>
            <a:lvl7pPr marL="2057949" indent="0">
              <a:buNone/>
              <a:defRPr sz="675"/>
            </a:lvl7pPr>
            <a:lvl8pPr marL="2400940" indent="0">
              <a:buNone/>
              <a:defRPr sz="675"/>
            </a:lvl8pPr>
            <a:lvl9pPr marL="2743932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9490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200470">
              <a:defRPr/>
            </a:lvl6pPr>
            <a:lvl7pPr marL="1406265">
              <a:defRPr/>
            </a:lvl7pPr>
            <a:lvl8pPr marL="1612060">
              <a:defRPr/>
            </a:lvl8pPr>
            <a:lvl9pPr marL="1817855"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2/9/2018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57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15916" y="381000"/>
            <a:ext cx="1429121" cy="5791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70613" y="381000"/>
            <a:ext cx="6230973" cy="57912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2/9/2018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26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27624" y="0"/>
            <a:ext cx="8516377" cy="6858000"/>
          </a:xfrm>
          <a:prstGeom prst="rect">
            <a:avLst/>
          </a:prstGeom>
          <a:gradFill>
            <a:gsLst>
              <a:gs pos="0">
                <a:schemeClr val="bg1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70612" y="381000"/>
            <a:ext cx="7202776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0612" y="1676400"/>
            <a:ext cx="7202776" cy="449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54085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25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3CD9712D-992A-4AB1-A5C2-575F75921AA2}" type="datetimeFigureOut">
              <a:rPr lang="en-US" smtClean="0"/>
              <a:pPr/>
              <a:t>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039992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721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685983" rtl="0" eaLnBrk="1" latinLnBrk="0" hangingPunct="1">
        <a:lnSpc>
          <a:spcPct val="90000"/>
        </a:lnSpc>
        <a:spcBef>
          <a:spcPct val="0"/>
        </a:spcBef>
        <a:buNone/>
        <a:defRPr sz="270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67923" indent="-171496" algn="l" defTabSz="685983" rtl="0" eaLnBrk="1" latinLnBrk="0" hangingPunct="1">
        <a:lnSpc>
          <a:spcPct val="90000"/>
        </a:lnSpc>
        <a:spcBef>
          <a:spcPts val="12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377291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583085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788880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994675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200470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406265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612060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817855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91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983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974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966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957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949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940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932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v.uk/" TargetMode="External"/><Relationship Id="rId2" Type="http://schemas.openxmlformats.org/officeDocument/2006/relationships/hyperlink" Target="http://www.r-e-a.ne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iofuelwatch.org.uk/" TargetMode="External"/><Relationship Id="rId5" Type="http://schemas.openxmlformats.org/officeDocument/2006/relationships/hyperlink" Target="http://www.wtert.co.uk/" TargetMode="External"/><Relationship Id="rId4" Type="http://schemas.openxmlformats.org/officeDocument/2006/relationships/hyperlink" Target="http://www.cewep.e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Energy from Waste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M6X01888 – Energy &amp; Waste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 smtClean="0"/>
              <a:t>BSc Renewable Energy &amp; the Built Environment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817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Outline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Energy from Waste (</a:t>
            </a:r>
            <a:r>
              <a:rPr lang="en-US" dirty="0" err="1"/>
              <a:t>EfW</a:t>
            </a:r>
            <a:r>
              <a:rPr lang="en-US" dirty="0"/>
              <a:t>)</a:t>
            </a:r>
          </a:p>
          <a:p>
            <a:pPr lvl="1"/>
            <a:r>
              <a:rPr lang="en-US" dirty="0"/>
              <a:t>What is it?</a:t>
            </a:r>
          </a:p>
          <a:p>
            <a:pPr lvl="1"/>
            <a:r>
              <a:rPr lang="en-US" dirty="0"/>
              <a:t>Technologies 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Combustion, Gasification and Pyrolysis:</a:t>
            </a:r>
          </a:p>
          <a:p>
            <a:pPr lvl="2"/>
            <a:r>
              <a:rPr lang="en-US" dirty="0"/>
              <a:t>Process</a:t>
            </a:r>
          </a:p>
          <a:p>
            <a:pPr lvl="2"/>
            <a:r>
              <a:rPr lang="en-US" dirty="0"/>
              <a:t>Case study</a:t>
            </a:r>
          </a:p>
          <a:p>
            <a:pPr lvl="2"/>
            <a:r>
              <a:rPr lang="en-US" dirty="0"/>
              <a:t>History </a:t>
            </a:r>
          </a:p>
          <a:p>
            <a:pPr lvl="2"/>
            <a:r>
              <a:rPr lang="en-US" dirty="0"/>
              <a:t>Uptake in UK / EU</a:t>
            </a:r>
          </a:p>
          <a:p>
            <a:pPr lvl="2"/>
            <a:endParaRPr lang="en-US" dirty="0"/>
          </a:p>
          <a:p>
            <a:pPr lvl="1"/>
            <a:r>
              <a:rPr lang="en-US" dirty="0"/>
              <a:t>Carbon emissions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821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ECDEECD-17C1-4401-A52E-C68EC8C62A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Energy from Waste?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4BC1CDC6-D253-48A5-B936-AC4012A458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3568" y="1700808"/>
            <a:ext cx="5378404" cy="268203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294A3035-22FC-464D-B515-07018ECA6B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3634645"/>
            <a:ext cx="3150096" cy="304509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851A6034-B0EC-480C-A25E-24DA7C761A3B}"/>
              </a:ext>
            </a:extLst>
          </p:cNvPr>
          <p:cNvSpPr txBox="1"/>
          <p:nvPr/>
        </p:nvSpPr>
        <p:spPr>
          <a:xfrm>
            <a:off x="6895" y="6572518"/>
            <a:ext cx="1874616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Source: Lets Recycle</a:t>
            </a:r>
          </a:p>
        </p:txBody>
      </p:sp>
    </p:spTree>
    <p:extLst>
      <p:ext uri="{BB962C8B-B14F-4D97-AF65-F5344CB8AC3E}">
        <p14:creationId xmlns:p14="http://schemas.microsoft.com/office/powerpoint/2010/main" val="2444718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7A90DE4-CBC6-450D-AA18-8D3D6CCC2B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DBF37FB-C03E-4649-A5C9-BB4D19BF7A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EfW</a:t>
            </a:r>
            <a:r>
              <a:rPr lang="en-GB" dirty="0"/>
              <a:t> technologies include:</a:t>
            </a:r>
          </a:p>
          <a:p>
            <a:endParaRPr lang="en-GB" dirty="0"/>
          </a:p>
          <a:p>
            <a:r>
              <a:rPr lang="en-GB" dirty="0"/>
              <a:t>Combustion</a:t>
            </a:r>
          </a:p>
          <a:p>
            <a:r>
              <a:rPr lang="en-GB" dirty="0"/>
              <a:t>Gasification / pyrolysis</a:t>
            </a:r>
          </a:p>
          <a:p>
            <a:r>
              <a:rPr lang="en-GB" dirty="0"/>
              <a:t>Anaerobic Digestion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DB331316-65C4-4710-BC4A-CC7F0A95B5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60648"/>
            <a:ext cx="3237739" cy="242830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ECDC9C78-F5EE-45BE-981E-DD48652B3C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844558"/>
            <a:ext cx="3237739" cy="229232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673E4794-3EEC-4017-B7E3-2D09209D52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676650"/>
            <a:ext cx="4514850" cy="300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244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BE88019-9783-4C6C-AE15-5303E018C7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EfW</a:t>
            </a:r>
            <a:r>
              <a:rPr lang="en-GB" dirty="0"/>
              <a:t> (combustion) process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98B80360-0502-45B0-9537-7A8C76D6B3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720" y="1988840"/>
            <a:ext cx="8861715" cy="4742054"/>
          </a:xfrm>
        </p:spPr>
      </p:pic>
    </p:spTree>
    <p:extLst>
      <p:ext uri="{BB962C8B-B14F-4D97-AF65-F5344CB8AC3E}">
        <p14:creationId xmlns:p14="http://schemas.microsoft.com/office/powerpoint/2010/main" val="103071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210511D-C7A1-4385-9C32-3C198F4E0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plant: Viridor, Cardiff</a:t>
            </a:r>
          </a:p>
        </p:txBody>
      </p:sp>
      <p:pic>
        <p:nvPicPr>
          <p:cNvPr id="1026" name="Picture 2" descr="CARDIFF-1.jpg">
            <a:extLst>
              <a:ext uri="{FF2B5EF4-FFF2-40B4-BE49-F238E27FC236}">
                <a16:creationId xmlns:a16="http://schemas.microsoft.com/office/drawing/2014/main" xmlns="" id="{57507718-01D8-4C5B-855E-9CC582F0C82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628" y="1844824"/>
            <a:ext cx="6696744" cy="4467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5706EC6D-2312-4E1A-978D-2DF35E8FFD17}"/>
              </a:ext>
            </a:extLst>
          </p:cNvPr>
          <p:cNvSpPr txBox="1"/>
          <p:nvPr/>
        </p:nvSpPr>
        <p:spPr>
          <a:xfrm>
            <a:off x="6895" y="6572518"/>
            <a:ext cx="1395447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Source: Viridor</a:t>
            </a:r>
          </a:p>
        </p:txBody>
      </p:sp>
    </p:spTree>
    <p:extLst>
      <p:ext uri="{BB962C8B-B14F-4D97-AF65-F5344CB8AC3E}">
        <p14:creationId xmlns:p14="http://schemas.microsoft.com/office/powerpoint/2010/main" val="158837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1D9DA64-1B87-4805-A897-FD57B2072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Recovery or disposal – the meaning of ‘R1’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C54A37D-DE0A-4E6F-B69E-C7921326A8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Arisen from WFD 2008, stemming from the waste hierarchy</a:t>
            </a:r>
          </a:p>
          <a:p>
            <a:endParaRPr lang="en-GB" dirty="0"/>
          </a:p>
          <a:p>
            <a:r>
              <a:rPr lang="en-GB" dirty="0"/>
              <a:t>R1 – use as fuel to generate energy</a:t>
            </a:r>
          </a:p>
          <a:p>
            <a:r>
              <a:rPr lang="en-GB" dirty="0"/>
              <a:t>D10 – incineration on land</a:t>
            </a:r>
          </a:p>
          <a:p>
            <a:endParaRPr lang="en-GB" dirty="0"/>
          </a:p>
          <a:p>
            <a:r>
              <a:rPr lang="en-GB" dirty="0"/>
              <a:t>For MSW:</a:t>
            </a:r>
          </a:p>
          <a:p>
            <a:pPr lvl="1"/>
            <a:r>
              <a:rPr lang="en-GB" dirty="0"/>
              <a:t>Generate energy AND plant efficiency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BA5B9F15-E562-4991-A49A-B458CBFD2A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3077783"/>
            <a:ext cx="3726160" cy="36019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29192D4E-31C5-4C7C-9F29-71ADF4C8CC52}"/>
              </a:ext>
            </a:extLst>
          </p:cNvPr>
          <p:cNvSpPr txBox="1"/>
          <p:nvPr/>
        </p:nvSpPr>
        <p:spPr>
          <a:xfrm>
            <a:off x="6895" y="6572518"/>
            <a:ext cx="1874616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Source: Lets Recycle</a:t>
            </a:r>
          </a:p>
        </p:txBody>
      </p:sp>
    </p:spTree>
    <p:extLst>
      <p:ext uri="{BB962C8B-B14F-4D97-AF65-F5344CB8AC3E}">
        <p14:creationId xmlns:p14="http://schemas.microsoft.com/office/powerpoint/2010/main" val="3244933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4976C75-BF64-4890-BCEC-0F9D9772B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History of </a:t>
            </a:r>
            <a:r>
              <a:rPr lang="en-GB" dirty="0" err="1"/>
              <a:t>EfW</a:t>
            </a:r>
            <a:r>
              <a:rPr lang="en-GB" dirty="0"/>
              <a:t> (combustion)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xmlns="" id="{A1783389-9279-47B2-8AED-D4FDCABB59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5867" y="1622429"/>
            <a:ext cx="2438400" cy="1618488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106635C5-2D7E-4770-887A-B95BF124F4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1587655"/>
            <a:ext cx="3571875" cy="23526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C9CE4B11-3A53-4078-ACD9-FAE7D45114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7632" y="4149080"/>
            <a:ext cx="2857500" cy="18573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7B884EAA-B5B5-4151-ACB3-008CBF73DE8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4543" y="3789040"/>
            <a:ext cx="3171825" cy="2114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703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E95E425-3390-4D28-8410-0487422406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uptake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F67FB56-65A6-4BD6-8949-7020B3C206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57991E5D-679B-422A-8262-84C12C75FD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137" y="1676400"/>
            <a:ext cx="7705725" cy="502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7660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991ED46-560A-4916-B43C-A8A9E0508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EU uptake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E4BF1D86-81D4-44CF-A87B-333304FF66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628800"/>
            <a:ext cx="6624735" cy="4973325"/>
          </a:xfrm>
        </p:spPr>
      </p:pic>
    </p:spTree>
    <p:extLst>
      <p:ext uri="{BB962C8B-B14F-4D97-AF65-F5344CB8AC3E}">
        <p14:creationId xmlns:p14="http://schemas.microsoft.com/office/powerpoint/2010/main" val="1071597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CB948BEE-3CD9-4FF2-A8AD-3B8375B8F7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0383"/>
            <a:ext cx="9148509" cy="568661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F458ADB2-9AA3-46E1-9306-F619077D2A3D}"/>
              </a:ext>
            </a:extLst>
          </p:cNvPr>
          <p:cNvSpPr txBox="1"/>
          <p:nvPr/>
        </p:nvSpPr>
        <p:spPr>
          <a:xfrm>
            <a:off x="6895" y="6572518"/>
            <a:ext cx="1422697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Source: CEWEP</a:t>
            </a:r>
          </a:p>
        </p:txBody>
      </p:sp>
    </p:spTree>
    <p:extLst>
      <p:ext uri="{BB962C8B-B14F-4D97-AF65-F5344CB8AC3E}">
        <p14:creationId xmlns:p14="http://schemas.microsoft.com/office/powerpoint/2010/main" val="1064722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BE5069A-25CB-4C83-97C3-BD9664D993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Gasification process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xmlns="" id="{C3BC57AB-6FA7-41DA-8FA2-1F788943B9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16" y="2132856"/>
            <a:ext cx="8963768" cy="4464496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704D9F9F-D2BD-4C6B-BE26-B8B074B49EBF}"/>
              </a:ext>
            </a:extLst>
          </p:cNvPr>
          <p:cNvSpPr txBox="1"/>
          <p:nvPr/>
        </p:nvSpPr>
        <p:spPr>
          <a:xfrm>
            <a:off x="6895" y="6572518"/>
            <a:ext cx="2399055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Source: Peel Environmental</a:t>
            </a:r>
          </a:p>
        </p:txBody>
      </p:sp>
    </p:spTree>
    <p:extLst>
      <p:ext uri="{BB962C8B-B14F-4D97-AF65-F5344CB8AC3E}">
        <p14:creationId xmlns:p14="http://schemas.microsoft.com/office/powerpoint/2010/main" val="3153869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A04CFA2-9F26-4895-B674-61F605C9D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plant: Isle of Wight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4DB520DA-F87E-4DC4-B85F-C9723F1491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916831"/>
            <a:ext cx="2232248" cy="193461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6E24104E-A181-441D-95B4-F3EC3C3409D5}"/>
              </a:ext>
            </a:extLst>
          </p:cNvPr>
          <p:cNvSpPr txBox="1"/>
          <p:nvPr/>
        </p:nvSpPr>
        <p:spPr>
          <a:xfrm>
            <a:off x="6895" y="6572518"/>
            <a:ext cx="3166123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Source: </a:t>
            </a:r>
            <a:r>
              <a:rPr lang="en-GB" sz="1400" dirty="0" err="1"/>
              <a:t>Energos</a:t>
            </a:r>
            <a:r>
              <a:rPr lang="en-GB" sz="1400" dirty="0"/>
              <a:t> Ltd. / Lets Recycle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9D15083A-C22A-4208-9FEC-CC957847A0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3372" y="2780927"/>
            <a:ext cx="3588988" cy="2392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554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645F422-540A-4124-B23F-E63511C74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History of gasification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CDFCAEBE-D80D-4B4D-A6D4-58D15147BE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651" y="1844824"/>
            <a:ext cx="2459245" cy="1584176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2539550A-17A4-4917-92D3-9BB6FF5D02C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700808"/>
            <a:ext cx="2743200" cy="407212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E21FF3DD-06FA-4182-9184-4786ED892219}"/>
              </a:ext>
            </a:extLst>
          </p:cNvPr>
          <p:cNvSpPr txBox="1"/>
          <p:nvPr/>
        </p:nvSpPr>
        <p:spPr>
          <a:xfrm>
            <a:off x="6895" y="6572518"/>
            <a:ext cx="2847511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Source: Boulder Weekly / CIBSE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19BE80D8-3E38-4DEC-B335-388FC6E3B4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39752" y="3749824"/>
            <a:ext cx="2952750" cy="2533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204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473DF9A-5263-4830-93AE-FD22315481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uptake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A15CC4E-C44F-4390-BD7E-88DB381C85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FF5A73FB-A4C5-4D28-8132-8D2392E87B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201" t="5200" r="30313" b="5200"/>
          <a:stretch/>
        </p:blipFill>
        <p:spPr>
          <a:xfrm>
            <a:off x="827584" y="-11602"/>
            <a:ext cx="7848872" cy="6881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9409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6B79FDF-30F9-49AD-8D45-A90B7C2BB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UK’s experience – ARBRE (failed gasifier)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E3F6C72F-5199-4669-9CE3-983EAC7EA5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772816"/>
            <a:ext cx="3251200" cy="24384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63C2EA3C-E2BE-4151-922E-59CFC72CF2EB}"/>
              </a:ext>
            </a:extLst>
          </p:cNvPr>
          <p:cNvSpPr txBox="1"/>
          <p:nvPr/>
        </p:nvSpPr>
        <p:spPr>
          <a:xfrm>
            <a:off x="6895" y="6572518"/>
            <a:ext cx="2940100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Source: </a:t>
            </a:r>
            <a:r>
              <a:rPr lang="en-GB" sz="1400" dirty="0" err="1"/>
              <a:t>Geograph</a:t>
            </a:r>
            <a:r>
              <a:rPr lang="en-GB" sz="1400" dirty="0"/>
              <a:t> / ENDS Report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EB551993-DA3C-4A9E-B90F-3F0CD0D7603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350" t="29001" r="40550" b="20600"/>
          <a:stretch/>
        </p:blipFill>
        <p:spPr>
          <a:xfrm>
            <a:off x="4350521" y="3573016"/>
            <a:ext cx="4517308" cy="2903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502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8F83D0C-2001-44CB-ABCD-412C22B4D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Pyrolysis process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38DE6FD7-375D-44D4-8CFD-21645E0E08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736812"/>
            <a:ext cx="6049572" cy="338437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E108CC35-57BE-4036-9647-624F5413C165}"/>
              </a:ext>
            </a:extLst>
          </p:cNvPr>
          <p:cNvSpPr txBox="1"/>
          <p:nvPr/>
        </p:nvSpPr>
        <p:spPr>
          <a:xfrm>
            <a:off x="2267744" y="4188515"/>
            <a:ext cx="1000210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Pyrolysis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661E5231-9017-4A1E-8B07-D58594C723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3068960"/>
            <a:ext cx="5704296" cy="314135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9A9E3D3C-FD50-439D-BC2D-55DF9F55CA72}"/>
              </a:ext>
            </a:extLst>
          </p:cNvPr>
          <p:cNvSpPr txBox="1"/>
          <p:nvPr/>
        </p:nvSpPr>
        <p:spPr>
          <a:xfrm>
            <a:off x="6895" y="6572518"/>
            <a:ext cx="2182392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Source: Aston University</a:t>
            </a:r>
          </a:p>
        </p:txBody>
      </p:sp>
    </p:spTree>
    <p:extLst>
      <p:ext uri="{BB962C8B-B14F-4D97-AF65-F5344CB8AC3E}">
        <p14:creationId xmlns:p14="http://schemas.microsoft.com/office/powerpoint/2010/main" val="526576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6AD42E8-A354-4155-9DAC-239DA20B9E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Pyrolysis outputs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xmlns="" id="{AA6C6D11-6ADD-4220-8FDA-6F3F49927D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3498215"/>
              </p:ext>
            </p:extLst>
          </p:nvPr>
        </p:nvGraphicFramePr>
        <p:xfrm>
          <a:off x="969963" y="1676400"/>
          <a:ext cx="7204075" cy="2588260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1440815">
                  <a:extLst>
                    <a:ext uri="{9D8B030D-6E8A-4147-A177-3AD203B41FA5}">
                      <a16:colId xmlns:a16="http://schemas.microsoft.com/office/drawing/2014/main" xmlns="" val="2439187717"/>
                    </a:ext>
                  </a:extLst>
                </a:gridCol>
                <a:gridCol w="1440815">
                  <a:extLst>
                    <a:ext uri="{9D8B030D-6E8A-4147-A177-3AD203B41FA5}">
                      <a16:colId xmlns:a16="http://schemas.microsoft.com/office/drawing/2014/main" xmlns="" val="2062546186"/>
                    </a:ext>
                  </a:extLst>
                </a:gridCol>
                <a:gridCol w="1440815">
                  <a:extLst>
                    <a:ext uri="{9D8B030D-6E8A-4147-A177-3AD203B41FA5}">
                      <a16:colId xmlns:a16="http://schemas.microsoft.com/office/drawing/2014/main" xmlns="" val="3455611133"/>
                    </a:ext>
                  </a:extLst>
                </a:gridCol>
                <a:gridCol w="1440815">
                  <a:extLst>
                    <a:ext uri="{9D8B030D-6E8A-4147-A177-3AD203B41FA5}">
                      <a16:colId xmlns:a16="http://schemas.microsoft.com/office/drawing/2014/main" xmlns="" val="1160228960"/>
                    </a:ext>
                  </a:extLst>
                </a:gridCol>
                <a:gridCol w="1440815">
                  <a:extLst>
                    <a:ext uri="{9D8B030D-6E8A-4147-A177-3AD203B41FA5}">
                      <a16:colId xmlns:a16="http://schemas.microsoft.com/office/drawing/2014/main" xmlns="" val="375528239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Temperature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Liquid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Solid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4628569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Fast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~500°C</a:t>
                      </a:r>
                    </a:p>
                    <a:p>
                      <a:r>
                        <a:rPr lang="en-GB" dirty="0"/>
                        <a:t>Residence ~1s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13%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6028170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Intermediate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~500°C</a:t>
                      </a:r>
                    </a:p>
                    <a:p>
                      <a:r>
                        <a:rPr lang="en-GB" dirty="0"/>
                        <a:t>Residence 10-30s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9148977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~400°C</a:t>
                      </a:r>
                    </a:p>
                    <a:p>
                      <a:r>
                        <a:rPr lang="en-GB" dirty="0"/>
                        <a:t>Long residence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35%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796249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Torrefaction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~300°C</a:t>
                      </a:r>
                    </a:p>
                    <a:p>
                      <a:r>
                        <a:rPr lang="en-GB" dirty="0"/>
                        <a:t>Long residence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15% vapours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Vapours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85% vapours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13934627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6A16542-8A5E-4060-9131-0883204B2465}"/>
              </a:ext>
            </a:extLst>
          </p:cNvPr>
          <p:cNvSpPr txBox="1"/>
          <p:nvPr/>
        </p:nvSpPr>
        <p:spPr>
          <a:xfrm>
            <a:off x="6895" y="6572518"/>
            <a:ext cx="2732095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Adapted from: Aston University</a:t>
            </a:r>
          </a:p>
        </p:txBody>
      </p:sp>
    </p:spTree>
    <p:extLst>
      <p:ext uri="{BB962C8B-B14F-4D97-AF65-F5344CB8AC3E}">
        <p14:creationId xmlns:p14="http://schemas.microsoft.com/office/powerpoint/2010/main" val="2332412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A988C6A-C68D-427B-A92A-615A159F8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6404A785-3303-469B-8B01-7D42637448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772816"/>
            <a:ext cx="3095625" cy="22193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A2D6FD26-1F73-4111-A0DA-2065980EBA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6241" y="620688"/>
            <a:ext cx="2521645" cy="269515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55E0C1FE-EEFF-4CD7-874E-75A1FC059E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6016" y="3742770"/>
            <a:ext cx="3827922" cy="2734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750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xmlns="" id="{9054C163-3261-43FC-A18A-F8D55E4015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933056"/>
            <a:ext cx="3533379" cy="2650034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B3DE1F7C-0630-4555-897C-356D4133DE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500" y="0"/>
            <a:ext cx="51435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DDC79AC6-08FB-430A-8413-3D7E30A0B27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04" y="476250"/>
            <a:ext cx="3810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9116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0113234-D8E9-4F95-A3DE-899BF9B1B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Pyrolysis for waste rubber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xmlns="" id="{23C3B0CC-1B78-4887-8689-C38852B71B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148" y="2204864"/>
            <a:ext cx="4629150" cy="2924175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27E5B298-12FE-4EA7-B83D-1CF0604024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2080" y="1676400"/>
            <a:ext cx="3595091" cy="1866329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694DBCD8-EB0C-4992-88F3-586671437EE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933056"/>
            <a:ext cx="4043400" cy="26956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BAC76967-E29E-4164-A5DD-95D8B41EB774}"/>
              </a:ext>
            </a:extLst>
          </p:cNvPr>
          <p:cNvSpPr txBox="1"/>
          <p:nvPr/>
        </p:nvSpPr>
        <p:spPr>
          <a:xfrm>
            <a:off x="6895" y="6572518"/>
            <a:ext cx="2217658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Source: Doing Machinery</a:t>
            </a:r>
          </a:p>
        </p:txBody>
      </p:sp>
    </p:spTree>
    <p:extLst>
      <p:ext uri="{BB962C8B-B14F-4D97-AF65-F5344CB8AC3E}">
        <p14:creationId xmlns:p14="http://schemas.microsoft.com/office/powerpoint/2010/main" val="1569857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7C4E1B6-BB2B-4EE3-AE37-6DFF553879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Reducing carbon?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DB310CBD-4834-47A1-A1E8-C40CF73E2C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628800"/>
            <a:ext cx="5832648" cy="5013595"/>
          </a:xfrm>
        </p:spPr>
      </p:pic>
    </p:spTree>
    <p:extLst>
      <p:ext uri="{BB962C8B-B14F-4D97-AF65-F5344CB8AC3E}">
        <p14:creationId xmlns:p14="http://schemas.microsoft.com/office/powerpoint/2010/main" val="3128960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38789F8-844C-4435-9E7F-1F51D4F134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EfW</a:t>
            </a:r>
            <a:r>
              <a:rPr lang="en-GB" dirty="0"/>
              <a:t> and reductions in recycling?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F6C5C53C-14A6-42C9-9DC0-FA0FB3F3F3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313" y="1810060"/>
            <a:ext cx="8045143" cy="4722148"/>
          </a:xfrm>
        </p:spPr>
      </p:pic>
    </p:spTree>
    <p:extLst>
      <p:ext uri="{BB962C8B-B14F-4D97-AF65-F5344CB8AC3E}">
        <p14:creationId xmlns:p14="http://schemas.microsoft.com/office/powerpoint/2010/main" val="3338980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7144F2E-E602-4A9C-A2B6-F816A729E7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EfW</a:t>
            </a:r>
            <a:r>
              <a:rPr lang="en-GB" dirty="0"/>
              <a:t> providing an energy source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CA88917-22CD-4FC4-BE54-ABD0737074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Reduces dependency on energy imports</a:t>
            </a:r>
          </a:p>
          <a:p>
            <a:r>
              <a:rPr lang="en-GB" dirty="0"/>
              <a:t>Increases energy security</a:t>
            </a:r>
          </a:p>
          <a:p>
            <a:r>
              <a:rPr lang="en-GB" dirty="0"/>
              <a:t>Contributes towards lowering emissions / energy from renewable sources</a:t>
            </a:r>
          </a:p>
          <a:p>
            <a:r>
              <a:rPr lang="en-GB" dirty="0"/>
              <a:t>Technology provide good baseload power</a:t>
            </a:r>
          </a:p>
          <a:p>
            <a:r>
              <a:rPr lang="en-GB" dirty="0"/>
              <a:t>Makes further use of discarded materials</a:t>
            </a:r>
          </a:p>
          <a:p>
            <a:r>
              <a:rPr lang="en-GB" dirty="0"/>
              <a:t>Non-intermittent, can plug the gap of other renewable sources</a:t>
            </a:r>
          </a:p>
        </p:txBody>
      </p:sp>
    </p:spTree>
    <p:extLst>
      <p:ext uri="{BB962C8B-B14F-4D97-AF65-F5344CB8AC3E}">
        <p14:creationId xmlns:p14="http://schemas.microsoft.com/office/powerpoint/2010/main" val="1818703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2DE34D8-302D-423C-B26E-E2DFEA9F9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D92BF04-980D-4317-8D08-4BEE67AF8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584" y="1676400"/>
            <a:ext cx="7920880" cy="4495800"/>
          </a:xfrm>
        </p:spPr>
        <p:txBody>
          <a:bodyPr/>
          <a:lstStyle/>
          <a:p>
            <a:r>
              <a:rPr lang="en-GB" dirty="0"/>
              <a:t>Renewable Energy Association (</a:t>
            </a:r>
            <a:r>
              <a:rPr lang="en-GB" dirty="0">
                <a:hlinkClick r:id="rId2"/>
              </a:rPr>
              <a:t>www.r-e-a.net</a:t>
            </a:r>
            <a:r>
              <a:rPr lang="en-GB" dirty="0"/>
              <a:t>) </a:t>
            </a:r>
          </a:p>
          <a:p>
            <a:r>
              <a:rPr lang="en-GB" dirty="0"/>
              <a:t>UK Government (</a:t>
            </a:r>
            <a:r>
              <a:rPr lang="en-GB" dirty="0">
                <a:hlinkClick r:id="rId3"/>
              </a:rPr>
              <a:t>www.gov.uk</a:t>
            </a:r>
            <a:r>
              <a:rPr lang="en-GB" dirty="0"/>
              <a:t>) </a:t>
            </a:r>
          </a:p>
          <a:p>
            <a:r>
              <a:rPr lang="en-GB" dirty="0"/>
              <a:t>Confederation of European Waste-to-Energy Plants (</a:t>
            </a:r>
            <a:r>
              <a:rPr lang="en-GB" dirty="0">
                <a:hlinkClick r:id="rId4"/>
              </a:rPr>
              <a:t>www.cewep.eu</a:t>
            </a:r>
            <a:r>
              <a:rPr lang="en-GB" dirty="0"/>
              <a:t>) </a:t>
            </a:r>
          </a:p>
          <a:p>
            <a:r>
              <a:rPr lang="en-GB" dirty="0"/>
              <a:t>Energy from Waste Research &amp; Technology Council (</a:t>
            </a:r>
            <a:r>
              <a:rPr lang="en-GB" dirty="0">
                <a:hlinkClick r:id="rId5"/>
              </a:rPr>
              <a:t>www.wtert.co.uk</a:t>
            </a:r>
            <a:r>
              <a:rPr lang="en-GB" dirty="0"/>
              <a:t>) </a:t>
            </a:r>
          </a:p>
          <a:p>
            <a:r>
              <a:rPr lang="en-GB" dirty="0"/>
              <a:t>Energy from Waste: A guide to the debate, DEFRA, 2014</a:t>
            </a:r>
          </a:p>
          <a:p>
            <a:r>
              <a:rPr lang="en-GB" dirty="0" err="1"/>
              <a:t>Biofuelwatch</a:t>
            </a:r>
            <a:r>
              <a:rPr lang="en-GB" dirty="0"/>
              <a:t> (</a:t>
            </a:r>
            <a:r>
              <a:rPr lang="en-GB" dirty="0">
                <a:hlinkClick r:id="rId6"/>
              </a:rPr>
              <a:t>www.biofuelwatch.org.uk</a:t>
            </a:r>
            <a:r>
              <a:rPr lang="en-GB" dirty="0"/>
              <a:t>)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6283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Serenity 16x9">
  <a:themeElements>
    <a:clrScheme name="Serenity_16x9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/>
        </a:defPPr>
      </a:lstStyle>
    </a:txDef>
  </a:objectDefaults>
  <a:extraClrSchemeLst/>
  <a:extLst>
    <a:ext uri="{05A4C25C-085E-4340-85A3-A5531E510DB2}">
      <thm15:themeFamily xmlns:thm15="http://schemas.microsoft.com/office/thememl/2012/main" name="TF02801109.potx" id="{B47C65E8-9F73-4C4F-A3C2-84725F71438E}" vid="{CFC30A9F-F7E5-41F4-B6B7-D2E5B79E3BFB}"/>
    </a:ext>
  </a:extLst>
</a:theme>
</file>

<file path=ppt/theme/theme2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false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1360506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2011-12-12T13:37:00+00:00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2035-01-01T08:00:00+00:00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TP102801108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706526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REDMOND\v-soujap</DisplayName>
        <AccountId>1954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14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4683C129-7B42-490A-AD74-E9303BC76D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F249165-F638-412C-8E0A-DFB7045CA2E0}">
  <ds:schemaRefs>
    <ds:schemaRef ds:uri="http://purl.org/dc/dcmitype/"/>
    <ds:schemaRef ds:uri="http://schemas.microsoft.com/office/infopath/2007/PartnerControls"/>
    <ds:schemaRef ds:uri="http://schemas.microsoft.com/office/2006/metadata/properties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purl.org/dc/terms/"/>
    <ds:schemaRef ds:uri="http://www.w3.org/XML/1998/namespace"/>
    <ds:schemaRef ds:uri="4873beb7-5857-4685-be1f-d57550cc96cc"/>
  </ds:schemaRefs>
</ds:datastoreItem>
</file>

<file path=customXml/itemProps3.xml><?xml version="1.0" encoding="utf-8"?>
<ds:datastoreItem xmlns:ds="http://schemas.openxmlformats.org/officeDocument/2006/customXml" ds:itemID="{211E33DF-2340-4F4E-B874-B73FEFEBFC8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Serenity nature presentation (widescreen)</Template>
  <TotalTime>1205</TotalTime>
  <Words>358</Words>
  <Application>Microsoft Office PowerPoint</Application>
  <PresentationFormat>On-screen Show (4:3)</PresentationFormat>
  <Paragraphs>103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Arial</vt:lpstr>
      <vt:lpstr>Euphemia</vt:lpstr>
      <vt:lpstr>Serenity 16x9</vt:lpstr>
      <vt:lpstr>Energy from Waste</vt:lpstr>
      <vt:lpstr>Outline</vt:lpstr>
      <vt:lpstr>What is Energy from Waste?</vt:lpstr>
      <vt:lpstr>Technologies </vt:lpstr>
      <vt:lpstr>EfW (combustion) process</vt:lpstr>
      <vt:lpstr>Case study plant: Viridor, Cardiff</vt:lpstr>
      <vt:lpstr>Recovery or disposal – the meaning of ‘R1’</vt:lpstr>
      <vt:lpstr>History of EfW (combustion)</vt:lpstr>
      <vt:lpstr>UK uptake</vt:lpstr>
      <vt:lpstr>EU uptake</vt:lpstr>
      <vt:lpstr>PowerPoint Presentation</vt:lpstr>
      <vt:lpstr>Gasification process</vt:lpstr>
      <vt:lpstr>Case study plant: Isle of Wight</vt:lpstr>
      <vt:lpstr>History of gasification</vt:lpstr>
      <vt:lpstr>UK uptake</vt:lpstr>
      <vt:lpstr>UK’s experience – ARBRE (failed gasifier)</vt:lpstr>
      <vt:lpstr>Pyrolysis process</vt:lpstr>
      <vt:lpstr>Pyrolysis outputs</vt:lpstr>
      <vt:lpstr>History</vt:lpstr>
      <vt:lpstr>PowerPoint Presentation</vt:lpstr>
      <vt:lpstr>Pyrolysis for waste rubber</vt:lpstr>
      <vt:lpstr>Reducing carbon?</vt:lpstr>
      <vt:lpstr>EfW and reductions in recycling?</vt:lpstr>
      <vt:lpstr>EfW providing an energy source</vt:lpstr>
      <vt:lpstr>Useful information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Landfill</dc:title>
  <dc:creator>Owner</dc:creator>
  <cp:lastModifiedBy>Lara Hopkinson</cp:lastModifiedBy>
  <cp:revision>70</cp:revision>
  <dcterms:created xsi:type="dcterms:W3CDTF">2017-10-23T14:27:05Z</dcterms:created>
  <dcterms:modified xsi:type="dcterms:W3CDTF">2018-02-09T09:20:28Z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