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 id="2147483727" r:id="rId2"/>
  </p:sldMasterIdLst>
  <p:notesMasterIdLst>
    <p:notesMasterId r:id="rId14"/>
  </p:notesMasterIdLst>
  <p:sldIdLst>
    <p:sldId id="256" r:id="rId3"/>
    <p:sldId id="257" r:id="rId4"/>
    <p:sldId id="258" r:id="rId5"/>
    <p:sldId id="263" r:id="rId6"/>
    <p:sldId id="259" r:id="rId7"/>
    <p:sldId id="260" r:id="rId8"/>
    <p:sldId id="261" r:id="rId9"/>
    <p:sldId id="262" r:id="rId10"/>
    <p:sldId id="264"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8545" autoAdjust="0"/>
  </p:normalViewPr>
  <p:slideViewPr>
    <p:cSldViewPr snapToGrid="0">
      <p:cViewPr varScale="1">
        <p:scale>
          <a:sx n="103" d="100"/>
          <a:sy n="103" d="100"/>
        </p:scale>
        <p:origin x="852"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62866D-99EA-4CAD-B4AA-B0E49C976148}" type="datetimeFigureOut">
              <a:rPr lang="en-GB" smtClean="0"/>
              <a:t>13/02/2023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AA069D-6616-4873-9407-04775BAF1F7F}" type="slidenum">
              <a:rPr lang="en-GB" smtClean="0"/>
              <a:t>‹#›</a:t>
            </a:fld>
            <a:endParaRPr lang="en-GB"/>
          </a:p>
        </p:txBody>
      </p:sp>
    </p:spTree>
    <p:extLst>
      <p:ext uri="{BB962C8B-B14F-4D97-AF65-F5344CB8AC3E}">
        <p14:creationId xmlns:p14="http://schemas.microsoft.com/office/powerpoint/2010/main" val="5786640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Emissions from shipping are significant, rising and currently incompatible with Paris Agreement goals. By 2050 emissions from the sector are projected to increase by up to 50% from 2018 levels under a business-as-usual scenario.</a:t>
            </a:r>
          </a:p>
          <a:p>
            <a:r>
              <a:rPr lang="en-GB" dirty="0"/>
              <a:t>Looking towards COP 27, the US and Norway have issued the Green Shipping Challenge to encourage not just Parties but ports, maritime carriers, cargo owners and others in the shipping value chain to come forward with concrete announcements to support actions that relate to zero emissions from the sector globally no later than 2050.</a:t>
            </a:r>
          </a:p>
          <a:p>
            <a:endParaRPr lang="en-GB" dirty="0"/>
          </a:p>
          <a:p>
            <a:r>
              <a:rPr lang="en-GB" dirty="0"/>
              <a:t>The aquatic food sector provides vital resources of food for 3 billion people annually and livelihoods for hundreds of million people, half of which are women. Fisheries and aquaculture rely on highly sensitive living resources and ecosystems such as mangroves and their dependent communities are at the forefront of climate change impacts. In 2019 the total export value of fish products was USD 162 billion with a critical importance for developing countries. Furthermore, a number of social and cultural values are attached to aquatic food that go back thousands of years. The FAO recognises that effective adaptation to climate change is not only essential to reduce risks to people, oceans and nature, but can also have positive outcomes if properly financed. It also recognises the importance of supporting countries and tailoring tools,</a:t>
            </a:r>
          </a:p>
          <a:p>
            <a:endParaRPr lang="en-GB" dirty="0"/>
          </a:p>
          <a:p>
            <a:r>
              <a:rPr lang="en-GB" dirty="0"/>
              <a:t>Within the growing application of coastal and marine nature-based solutions in NDCs and other national strategies, three particular ecosystems are at the forefront – mangroves, seagrasses and saltmarshes. These habitats are excellent carbon sinks, and their continual destruction leads to carbon being released into the atmosphere. This produces a positive feedback loop, where further destruction causes the process to accelerate. The restoration of these habitats will lead to future carbon sinks, helping reach the global goals set out by the Paris agreement. Marine and coastal ecosystems must be considered in regard to the incumbent encompassing breadth of benefits, not just blue carbon benefits</a:t>
            </a:r>
          </a:p>
          <a:p>
            <a:endParaRPr lang="en-GB" dirty="0"/>
          </a:p>
          <a:p>
            <a:endParaRPr lang="en-GB" dirty="0"/>
          </a:p>
        </p:txBody>
      </p:sp>
      <p:sp>
        <p:nvSpPr>
          <p:cNvPr id="4" name="Slide Number Placeholder 3"/>
          <p:cNvSpPr>
            <a:spLocks noGrp="1"/>
          </p:cNvSpPr>
          <p:nvPr>
            <p:ph type="sldNum" sz="quarter" idx="5"/>
          </p:nvPr>
        </p:nvSpPr>
        <p:spPr/>
        <p:txBody>
          <a:bodyPr/>
          <a:lstStyle/>
          <a:p>
            <a:fld id="{D4AA069D-6616-4873-9407-04775BAF1F7F}" type="slidenum">
              <a:rPr lang="en-GB" smtClean="0"/>
              <a:t>5</a:t>
            </a:fld>
            <a:endParaRPr lang="en-GB"/>
          </a:p>
        </p:txBody>
      </p:sp>
    </p:spTree>
    <p:extLst>
      <p:ext uri="{BB962C8B-B14F-4D97-AF65-F5344CB8AC3E}">
        <p14:creationId xmlns:p14="http://schemas.microsoft.com/office/powerpoint/2010/main" val="31496216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second panel focused on how to put these plans into action, homing in on the actions governments, private organisations and communities must undertake to put these ideas into action</a:t>
            </a:r>
          </a:p>
        </p:txBody>
      </p:sp>
      <p:sp>
        <p:nvSpPr>
          <p:cNvPr id="4" name="Slide Number Placeholder 3"/>
          <p:cNvSpPr>
            <a:spLocks noGrp="1"/>
          </p:cNvSpPr>
          <p:nvPr>
            <p:ph type="sldNum" sz="quarter" idx="5"/>
          </p:nvPr>
        </p:nvSpPr>
        <p:spPr/>
        <p:txBody>
          <a:bodyPr/>
          <a:lstStyle/>
          <a:p>
            <a:fld id="{D4AA069D-6616-4873-9407-04775BAF1F7F}" type="slidenum">
              <a:rPr lang="en-GB" smtClean="0"/>
              <a:t>6</a:t>
            </a:fld>
            <a:endParaRPr lang="en-GB"/>
          </a:p>
        </p:txBody>
      </p:sp>
    </p:spTree>
    <p:extLst>
      <p:ext uri="{BB962C8B-B14F-4D97-AF65-F5344CB8AC3E}">
        <p14:creationId xmlns:p14="http://schemas.microsoft.com/office/powerpoint/2010/main" val="41118970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AA069D-6616-4873-9407-04775BAF1F7F}" type="slidenum">
              <a:rPr lang="en-GB" smtClean="0"/>
              <a:t>7</a:t>
            </a:fld>
            <a:endParaRPr lang="en-GB"/>
          </a:p>
        </p:txBody>
      </p:sp>
    </p:spTree>
    <p:extLst>
      <p:ext uri="{BB962C8B-B14F-4D97-AF65-F5344CB8AC3E}">
        <p14:creationId xmlns:p14="http://schemas.microsoft.com/office/powerpoint/2010/main" val="41355950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addition to thought leadership, the event incorporated immersive musical and artistic performances by Joshua Miller AY Young.</a:t>
            </a:r>
          </a:p>
          <a:p>
            <a:r>
              <a:rPr lang="en-GB" dirty="0"/>
              <a:t>Several public launches from participants including short-film premieres by </a:t>
            </a:r>
            <a:r>
              <a:rPr lang="en-GB" dirty="0" err="1"/>
              <a:t>OceanX</a:t>
            </a:r>
            <a:r>
              <a:rPr lang="en-GB" dirty="0"/>
              <a:t> and Dirt Charity.</a:t>
            </a:r>
          </a:p>
          <a:p>
            <a:r>
              <a:rPr lang="en-GB" dirty="0"/>
              <a:t>Exhibitions included 'UN's 7 Principles of Ocean Literacy' digital photo exhibition by The Ocean Decade and The Ocean Agency and the official debut of 'The Heart of </a:t>
            </a:r>
            <a:r>
              <a:rPr lang="en-GB" dirty="0" err="1"/>
              <a:t>Okeanos</a:t>
            </a:r>
            <a:r>
              <a:rPr lang="en-GB" dirty="0"/>
              <a:t>, the world's first-ever carbon sink sculpture by artist </a:t>
            </a:r>
            <a:r>
              <a:rPr lang="en-GB" dirty="0" err="1"/>
              <a:t>Petroc</a:t>
            </a:r>
            <a:r>
              <a:rPr lang="en-GB" dirty="0"/>
              <a:t> </a:t>
            </a:r>
            <a:r>
              <a:rPr lang="en-GB" dirty="0" err="1"/>
              <a:t>Sest</a:t>
            </a:r>
            <a:r>
              <a:rPr lang="en-GB" dirty="0"/>
              <a:t> for The </a:t>
            </a:r>
            <a:r>
              <a:rPr lang="en-GB" dirty="0" err="1"/>
              <a:t>Reefline</a:t>
            </a:r>
            <a:r>
              <a:rPr lang="en-GB" dirty="0"/>
              <a:t> project.</a:t>
            </a:r>
          </a:p>
        </p:txBody>
      </p:sp>
      <p:sp>
        <p:nvSpPr>
          <p:cNvPr id="4" name="Slide Number Placeholder 3"/>
          <p:cNvSpPr>
            <a:spLocks noGrp="1"/>
          </p:cNvSpPr>
          <p:nvPr>
            <p:ph type="sldNum" sz="quarter" idx="5"/>
          </p:nvPr>
        </p:nvSpPr>
        <p:spPr/>
        <p:txBody>
          <a:bodyPr/>
          <a:lstStyle/>
          <a:p>
            <a:fld id="{D4AA069D-6616-4873-9407-04775BAF1F7F}" type="slidenum">
              <a:rPr lang="en-GB" smtClean="0"/>
              <a:t>9</a:t>
            </a:fld>
            <a:endParaRPr lang="en-GB"/>
          </a:p>
        </p:txBody>
      </p:sp>
    </p:spTree>
    <p:extLst>
      <p:ext uri="{BB962C8B-B14F-4D97-AF65-F5344CB8AC3E}">
        <p14:creationId xmlns:p14="http://schemas.microsoft.com/office/powerpoint/2010/main" val="19114124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2A78A23-B496-4C26-A9B4-CA8850CD0645}"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17C507-ED19-40CE-9DA7-9314BEB54BE3}" type="slidenum">
              <a:rPr lang="en-GB" smtClean="0"/>
              <a:t>‹#›</a:t>
            </a:fld>
            <a:endParaRPr lang="en-GB"/>
          </a:p>
        </p:txBody>
      </p:sp>
    </p:spTree>
    <p:extLst>
      <p:ext uri="{BB962C8B-B14F-4D97-AF65-F5344CB8AC3E}">
        <p14:creationId xmlns:p14="http://schemas.microsoft.com/office/powerpoint/2010/main" val="20856563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A78A23-B496-4C26-A9B4-CA8850CD0645}"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17C507-ED19-40CE-9DA7-9314BEB54BE3}" type="slidenum">
              <a:rPr lang="en-GB" smtClean="0"/>
              <a:t>‹#›</a:t>
            </a:fld>
            <a:endParaRPr lang="en-GB"/>
          </a:p>
        </p:txBody>
      </p:sp>
    </p:spTree>
    <p:extLst>
      <p:ext uri="{BB962C8B-B14F-4D97-AF65-F5344CB8AC3E}">
        <p14:creationId xmlns:p14="http://schemas.microsoft.com/office/powerpoint/2010/main" val="3068999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A78A23-B496-4C26-A9B4-CA8850CD0645}"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17C507-ED19-40CE-9DA7-9314BEB54BE3}" type="slidenum">
              <a:rPr lang="en-GB" smtClean="0"/>
              <a:t>‹#›</a:t>
            </a:fld>
            <a:endParaRPr lang="en-GB"/>
          </a:p>
        </p:txBody>
      </p:sp>
    </p:spTree>
    <p:extLst>
      <p:ext uri="{BB962C8B-B14F-4D97-AF65-F5344CB8AC3E}">
        <p14:creationId xmlns:p14="http://schemas.microsoft.com/office/powerpoint/2010/main" val="25151925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2A78A23-B496-4C26-A9B4-CA8850CD0645}" type="datetimeFigureOut">
              <a:rPr lang="en-GB" smtClean="0"/>
              <a:t>13/02/2023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17C507-ED19-40CE-9DA7-9314BEB54BE3}" type="slidenum">
              <a:rPr lang="en-GB" smtClean="0"/>
              <a:t>‹#›</a:t>
            </a:fld>
            <a:endParaRPr lang="en-GB"/>
          </a:p>
        </p:txBody>
      </p:sp>
    </p:spTree>
    <p:extLst>
      <p:ext uri="{BB962C8B-B14F-4D97-AF65-F5344CB8AC3E}">
        <p14:creationId xmlns:p14="http://schemas.microsoft.com/office/powerpoint/2010/main" val="11174594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2A78A23-B496-4C26-A9B4-CA8850CD0645}" type="datetimeFigureOut">
              <a:rPr lang="en-GB" smtClean="0"/>
              <a:t>13/02/2023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717C507-ED19-40CE-9DA7-9314BEB54BE3}" type="slidenum">
              <a:rPr lang="en-GB" smtClean="0"/>
              <a:t>‹#›</a:t>
            </a:fld>
            <a:endParaRPr lang="en-GB"/>
          </a:p>
        </p:txBody>
      </p:sp>
    </p:spTree>
    <p:extLst>
      <p:ext uri="{BB962C8B-B14F-4D97-AF65-F5344CB8AC3E}">
        <p14:creationId xmlns:p14="http://schemas.microsoft.com/office/powerpoint/2010/main" val="30315123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2A78A23-B496-4C26-A9B4-CA8850CD0645}" type="datetimeFigureOut">
              <a:rPr lang="en-GB" smtClean="0"/>
              <a:t>13/02/2023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717C507-ED19-40CE-9DA7-9314BEB54BE3}" type="slidenum">
              <a:rPr lang="en-GB" smtClean="0"/>
              <a:t>‹#›</a:t>
            </a:fld>
            <a:endParaRPr lang="en-GB"/>
          </a:p>
        </p:txBody>
      </p:sp>
    </p:spTree>
    <p:extLst>
      <p:ext uri="{BB962C8B-B14F-4D97-AF65-F5344CB8AC3E}">
        <p14:creationId xmlns:p14="http://schemas.microsoft.com/office/powerpoint/2010/main" val="9703594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72A78A23-B496-4C26-A9B4-CA8850CD0645}" type="datetimeFigureOut">
              <a:rPr lang="en-GB" smtClean="0"/>
              <a:t>13/02/2023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717C507-ED19-40CE-9DA7-9314BEB54BE3}" type="slidenum">
              <a:rPr lang="en-GB" smtClean="0"/>
              <a:t>‹#›</a:t>
            </a:fld>
            <a:endParaRPr lang="en-GB"/>
          </a:p>
        </p:txBody>
      </p:sp>
    </p:spTree>
    <p:extLst>
      <p:ext uri="{BB962C8B-B14F-4D97-AF65-F5344CB8AC3E}">
        <p14:creationId xmlns:p14="http://schemas.microsoft.com/office/powerpoint/2010/main" val="20833271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A78A23-B496-4C26-A9B4-CA8850CD0645}" type="datetimeFigureOut">
              <a:rPr lang="en-GB" smtClean="0"/>
              <a:t>13/02/2023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17C507-ED19-40CE-9DA7-9314BEB54BE3}" type="slidenum">
              <a:rPr lang="en-GB" smtClean="0"/>
              <a:t>‹#›</a:t>
            </a:fld>
            <a:endParaRPr lang="en-GB"/>
          </a:p>
        </p:txBody>
      </p:sp>
    </p:spTree>
    <p:extLst>
      <p:ext uri="{BB962C8B-B14F-4D97-AF65-F5344CB8AC3E}">
        <p14:creationId xmlns:p14="http://schemas.microsoft.com/office/powerpoint/2010/main" val="25249423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A78A23-B496-4C26-A9B4-CA8850CD0645}" type="datetimeFigureOut">
              <a:rPr lang="en-GB" smtClean="0"/>
              <a:t>13/02/2023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17C507-ED19-40CE-9DA7-9314BEB54BE3}" type="slidenum">
              <a:rPr lang="en-GB" smtClean="0"/>
              <a:t>‹#›</a:t>
            </a:fld>
            <a:endParaRPr lang="en-GB"/>
          </a:p>
        </p:txBody>
      </p:sp>
    </p:spTree>
    <p:extLst>
      <p:ext uri="{BB962C8B-B14F-4D97-AF65-F5344CB8AC3E}">
        <p14:creationId xmlns:p14="http://schemas.microsoft.com/office/powerpoint/2010/main" val="42659295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A78A23-B496-4C26-A9B4-CA8850CD0645}" type="datetimeFigureOut">
              <a:rPr lang="en-GB" smtClean="0"/>
              <a:t>13/02/2023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17C507-ED19-40CE-9DA7-9314BEB54BE3}" type="slidenum">
              <a:rPr lang="en-GB" smtClean="0"/>
              <a:t>‹#›</a:t>
            </a:fld>
            <a:endParaRPr lang="en-GB"/>
          </a:p>
        </p:txBody>
      </p:sp>
    </p:spTree>
    <p:extLst>
      <p:ext uri="{BB962C8B-B14F-4D97-AF65-F5344CB8AC3E}">
        <p14:creationId xmlns:p14="http://schemas.microsoft.com/office/powerpoint/2010/main" val="42532280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A78A23-B496-4C26-A9B4-CA8850CD0645}" type="datetimeFigureOut">
              <a:rPr lang="en-GB" smtClean="0"/>
              <a:t>13/02/2023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17C507-ED19-40CE-9DA7-9314BEB54BE3}" type="slidenum">
              <a:rPr lang="en-GB" smtClean="0"/>
              <a:t>‹#›</a:t>
            </a:fld>
            <a:endParaRPr lang="en-GB"/>
          </a:p>
        </p:txBody>
      </p:sp>
    </p:spTree>
    <p:extLst>
      <p:ext uri="{BB962C8B-B14F-4D97-AF65-F5344CB8AC3E}">
        <p14:creationId xmlns:p14="http://schemas.microsoft.com/office/powerpoint/2010/main" val="17803228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A78A23-B496-4C26-A9B4-CA8850CD0645}" type="datetimeFigureOut">
              <a:rPr lang="en-GB" smtClean="0"/>
              <a:t>13/02/2023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17C507-ED19-40CE-9DA7-9314BEB54BE3}"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6630995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A78A23-B496-4C26-A9B4-CA8850CD0645}" type="datetimeFigureOut">
              <a:rPr lang="en-GB" smtClean="0"/>
              <a:t>13/02/2023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17C507-ED19-40CE-9DA7-9314BEB54BE3}" type="slidenum">
              <a:rPr lang="en-GB" smtClean="0"/>
              <a:t>‹#›</a:t>
            </a:fld>
            <a:endParaRPr lang="en-GB"/>
          </a:p>
        </p:txBody>
      </p:sp>
    </p:spTree>
    <p:extLst>
      <p:ext uri="{BB962C8B-B14F-4D97-AF65-F5344CB8AC3E}">
        <p14:creationId xmlns:p14="http://schemas.microsoft.com/office/powerpoint/2010/main" val="9359481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2A78A23-B496-4C26-A9B4-CA8850CD0645}" type="datetimeFigureOut">
              <a:rPr lang="en-GB" smtClean="0"/>
              <a:t>13/02/2023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717C507-ED19-40CE-9DA7-9314BEB54BE3}" type="slidenum">
              <a:rPr lang="en-GB" smtClean="0"/>
              <a:t>‹#›</a:t>
            </a:fld>
            <a:endParaRPr lang="en-GB"/>
          </a:p>
        </p:txBody>
      </p:sp>
    </p:spTree>
    <p:extLst>
      <p:ext uri="{BB962C8B-B14F-4D97-AF65-F5344CB8AC3E}">
        <p14:creationId xmlns:p14="http://schemas.microsoft.com/office/powerpoint/2010/main" val="20164462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2A78A23-B496-4C26-A9B4-CA8850CD0645}" type="datetimeFigureOut">
              <a:rPr lang="en-GB" smtClean="0"/>
              <a:t>13/02/2023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717C507-ED19-40CE-9DA7-9314BEB54BE3}" type="slidenum">
              <a:rPr lang="en-GB" smtClean="0"/>
              <a:t>‹#›</a:t>
            </a:fld>
            <a:endParaRPr lang="en-GB"/>
          </a:p>
        </p:txBody>
      </p:sp>
    </p:spTree>
    <p:extLst>
      <p:ext uri="{BB962C8B-B14F-4D97-AF65-F5344CB8AC3E}">
        <p14:creationId xmlns:p14="http://schemas.microsoft.com/office/powerpoint/2010/main" val="21008841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A78A23-B496-4C26-A9B4-CA8850CD0645}"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17C507-ED19-40CE-9DA7-9314BEB54BE3}" type="slidenum">
              <a:rPr lang="en-GB" smtClean="0"/>
              <a:t>‹#›</a:t>
            </a:fld>
            <a:endParaRPr lang="en-GB"/>
          </a:p>
        </p:txBody>
      </p:sp>
    </p:spTree>
    <p:extLst>
      <p:ext uri="{BB962C8B-B14F-4D97-AF65-F5344CB8AC3E}">
        <p14:creationId xmlns:p14="http://schemas.microsoft.com/office/powerpoint/2010/main" val="22294434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A78A23-B496-4C26-A9B4-CA8850CD0645}"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17C507-ED19-40CE-9DA7-9314BEB54BE3}" type="slidenum">
              <a:rPr lang="en-GB" smtClean="0"/>
              <a:t>‹#›</a:t>
            </a:fld>
            <a:endParaRPr lang="en-GB"/>
          </a:p>
        </p:txBody>
      </p:sp>
    </p:spTree>
    <p:extLst>
      <p:ext uri="{BB962C8B-B14F-4D97-AF65-F5344CB8AC3E}">
        <p14:creationId xmlns:p14="http://schemas.microsoft.com/office/powerpoint/2010/main" val="1213810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A78A23-B496-4C26-A9B4-CA8850CD0645}"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17C507-ED19-40CE-9DA7-9314BEB54BE3}" type="slidenum">
              <a:rPr lang="en-GB" smtClean="0"/>
              <a:t>‹#›</a:t>
            </a:fld>
            <a:endParaRPr lang="en-GB"/>
          </a:p>
        </p:txBody>
      </p:sp>
    </p:spTree>
    <p:extLst>
      <p:ext uri="{BB962C8B-B14F-4D97-AF65-F5344CB8AC3E}">
        <p14:creationId xmlns:p14="http://schemas.microsoft.com/office/powerpoint/2010/main" val="34469498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E09C3-DB3A-A093-C4DD-BE528E8C69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5104F35-07C7-252F-20BA-5E5A8F0F1D4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785A929-62A5-9363-3BF9-9551B76FF0E2}"/>
              </a:ext>
            </a:extLst>
          </p:cNvPr>
          <p:cNvSpPr>
            <a:spLocks noGrp="1"/>
          </p:cNvSpPr>
          <p:nvPr>
            <p:ph type="dt" sz="half" idx="10"/>
          </p:nvPr>
        </p:nvSpPr>
        <p:spPr/>
        <p:txBody>
          <a:bodyPr/>
          <a:lstStyle/>
          <a:p>
            <a:fld id="{72A78A23-B496-4C26-A9B4-CA8850CD0645}" type="datetimeFigureOut">
              <a:rPr lang="en-GB" smtClean="0"/>
              <a:t>13/02/2023</a:t>
            </a:fld>
            <a:endParaRPr lang="en-GB"/>
          </a:p>
        </p:txBody>
      </p:sp>
      <p:sp>
        <p:nvSpPr>
          <p:cNvPr id="5" name="Footer Placeholder 4">
            <a:extLst>
              <a:ext uri="{FF2B5EF4-FFF2-40B4-BE49-F238E27FC236}">
                <a16:creationId xmlns:a16="http://schemas.microsoft.com/office/drawing/2014/main" id="{9DDE2344-FC49-570D-5E6C-EFA1D1BBAF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7620DD-C0ED-99AE-6896-827A3237DFA4}"/>
              </a:ext>
            </a:extLst>
          </p:cNvPr>
          <p:cNvSpPr>
            <a:spLocks noGrp="1"/>
          </p:cNvSpPr>
          <p:nvPr>
            <p:ph type="sldNum" sz="quarter" idx="12"/>
          </p:nvPr>
        </p:nvSpPr>
        <p:spPr/>
        <p:txBody>
          <a:bodyPr/>
          <a:lstStyle/>
          <a:p>
            <a:fld id="{2717C507-ED19-40CE-9DA7-9314BEB54BE3}" type="slidenum">
              <a:rPr lang="en-GB" smtClean="0"/>
              <a:t>‹#›</a:t>
            </a:fld>
            <a:endParaRPr lang="en-GB"/>
          </a:p>
        </p:txBody>
      </p:sp>
    </p:spTree>
    <p:extLst>
      <p:ext uri="{BB962C8B-B14F-4D97-AF65-F5344CB8AC3E}">
        <p14:creationId xmlns:p14="http://schemas.microsoft.com/office/powerpoint/2010/main" val="29809971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90340-D76A-A5D4-0B6B-102CE99D1E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E1175D-3B3C-980B-AAC1-0AB83EB4525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6123A1-9B28-EFF8-0734-9D9426D23ACF}"/>
              </a:ext>
            </a:extLst>
          </p:cNvPr>
          <p:cNvSpPr>
            <a:spLocks noGrp="1"/>
          </p:cNvSpPr>
          <p:nvPr>
            <p:ph type="dt" sz="half" idx="10"/>
          </p:nvPr>
        </p:nvSpPr>
        <p:spPr/>
        <p:txBody>
          <a:bodyPr/>
          <a:lstStyle/>
          <a:p>
            <a:fld id="{72A78A23-B496-4C26-A9B4-CA8850CD0645}" type="datetimeFigureOut">
              <a:rPr lang="en-GB" smtClean="0"/>
              <a:t>13/02/2023</a:t>
            </a:fld>
            <a:endParaRPr lang="en-GB"/>
          </a:p>
        </p:txBody>
      </p:sp>
      <p:sp>
        <p:nvSpPr>
          <p:cNvPr id="5" name="Footer Placeholder 4">
            <a:extLst>
              <a:ext uri="{FF2B5EF4-FFF2-40B4-BE49-F238E27FC236}">
                <a16:creationId xmlns:a16="http://schemas.microsoft.com/office/drawing/2014/main" id="{39B0A9D7-25FF-8246-DD55-92F608131F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2453C1-E98C-5D31-D802-1AC81DFAB69E}"/>
              </a:ext>
            </a:extLst>
          </p:cNvPr>
          <p:cNvSpPr>
            <a:spLocks noGrp="1"/>
          </p:cNvSpPr>
          <p:nvPr>
            <p:ph type="sldNum" sz="quarter" idx="12"/>
          </p:nvPr>
        </p:nvSpPr>
        <p:spPr/>
        <p:txBody>
          <a:bodyPr/>
          <a:lstStyle/>
          <a:p>
            <a:fld id="{2717C507-ED19-40CE-9DA7-9314BEB54BE3}" type="slidenum">
              <a:rPr lang="en-GB" smtClean="0"/>
              <a:t>‹#›</a:t>
            </a:fld>
            <a:endParaRPr lang="en-GB"/>
          </a:p>
        </p:txBody>
      </p:sp>
    </p:spTree>
    <p:extLst>
      <p:ext uri="{BB962C8B-B14F-4D97-AF65-F5344CB8AC3E}">
        <p14:creationId xmlns:p14="http://schemas.microsoft.com/office/powerpoint/2010/main" val="320019094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3F354-E001-3E50-4EAA-4D8D9AFEE64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A4AC828-94EC-C399-8175-6C3E92FB460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A19A830-7C10-2CA1-8F19-CE1F45F54756}"/>
              </a:ext>
            </a:extLst>
          </p:cNvPr>
          <p:cNvSpPr>
            <a:spLocks noGrp="1"/>
          </p:cNvSpPr>
          <p:nvPr>
            <p:ph type="dt" sz="half" idx="10"/>
          </p:nvPr>
        </p:nvSpPr>
        <p:spPr/>
        <p:txBody>
          <a:bodyPr/>
          <a:lstStyle/>
          <a:p>
            <a:fld id="{72A78A23-B496-4C26-A9B4-CA8850CD0645}" type="datetimeFigureOut">
              <a:rPr lang="en-GB" smtClean="0"/>
              <a:t>13/02/2023</a:t>
            </a:fld>
            <a:endParaRPr lang="en-GB"/>
          </a:p>
        </p:txBody>
      </p:sp>
      <p:sp>
        <p:nvSpPr>
          <p:cNvPr id="5" name="Footer Placeholder 4">
            <a:extLst>
              <a:ext uri="{FF2B5EF4-FFF2-40B4-BE49-F238E27FC236}">
                <a16:creationId xmlns:a16="http://schemas.microsoft.com/office/drawing/2014/main" id="{B1CB88D8-4E20-9614-EC1F-4580AA9284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560F9B-ACDB-0E5F-43DC-02D4A7299DCC}"/>
              </a:ext>
            </a:extLst>
          </p:cNvPr>
          <p:cNvSpPr>
            <a:spLocks noGrp="1"/>
          </p:cNvSpPr>
          <p:nvPr>
            <p:ph type="sldNum" sz="quarter" idx="12"/>
          </p:nvPr>
        </p:nvSpPr>
        <p:spPr/>
        <p:txBody>
          <a:bodyPr/>
          <a:lstStyle/>
          <a:p>
            <a:fld id="{2717C507-ED19-40CE-9DA7-9314BEB54BE3}" type="slidenum">
              <a:rPr lang="en-GB" smtClean="0"/>
              <a:t>‹#›</a:t>
            </a:fld>
            <a:endParaRPr lang="en-GB"/>
          </a:p>
        </p:txBody>
      </p:sp>
    </p:spTree>
    <p:extLst>
      <p:ext uri="{BB962C8B-B14F-4D97-AF65-F5344CB8AC3E}">
        <p14:creationId xmlns:p14="http://schemas.microsoft.com/office/powerpoint/2010/main" val="1686542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63748-9CD0-F42B-B7F2-1BF471FA208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713B267-799F-3D6A-576A-3D39A922B8D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98FB27D-5D5A-9C23-C19D-931E2BBA3E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381C473-7B2E-6530-E836-661B687EF2D9}"/>
              </a:ext>
            </a:extLst>
          </p:cNvPr>
          <p:cNvSpPr>
            <a:spLocks noGrp="1"/>
          </p:cNvSpPr>
          <p:nvPr>
            <p:ph type="dt" sz="half" idx="10"/>
          </p:nvPr>
        </p:nvSpPr>
        <p:spPr/>
        <p:txBody>
          <a:bodyPr/>
          <a:lstStyle/>
          <a:p>
            <a:fld id="{72A78A23-B496-4C26-A9B4-CA8850CD0645}" type="datetimeFigureOut">
              <a:rPr lang="en-GB" smtClean="0"/>
              <a:t>13/02/2023</a:t>
            </a:fld>
            <a:endParaRPr lang="en-GB"/>
          </a:p>
        </p:txBody>
      </p:sp>
      <p:sp>
        <p:nvSpPr>
          <p:cNvPr id="6" name="Footer Placeholder 5">
            <a:extLst>
              <a:ext uri="{FF2B5EF4-FFF2-40B4-BE49-F238E27FC236}">
                <a16:creationId xmlns:a16="http://schemas.microsoft.com/office/drawing/2014/main" id="{2FA0C7E7-FCE1-AD97-4F4C-C5D605F98B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76E57D-31C7-84A0-4FC3-BE481F5F14A8}"/>
              </a:ext>
            </a:extLst>
          </p:cNvPr>
          <p:cNvSpPr>
            <a:spLocks noGrp="1"/>
          </p:cNvSpPr>
          <p:nvPr>
            <p:ph type="sldNum" sz="quarter" idx="12"/>
          </p:nvPr>
        </p:nvSpPr>
        <p:spPr/>
        <p:txBody>
          <a:bodyPr/>
          <a:lstStyle/>
          <a:p>
            <a:fld id="{2717C507-ED19-40CE-9DA7-9314BEB54BE3}" type="slidenum">
              <a:rPr lang="en-GB" smtClean="0"/>
              <a:t>‹#›</a:t>
            </a:fld>
            <a:endParaRPr lang="en-GB"/>
          </a:p>
        </p:txBody>
      </p:sp>
    </p:spTree>
    <p:extLst>
      <p:ext uri="{BB962C8B-B14F-4D97-AF65-F5344CB8AC3E}">
        <p14:creationId xmlns:p14="http://schemas.microsoft.com/office/powerpoint/2010/main" val="37727497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B23A0-6408-2D00-FE79-F2808281533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D6DDEF-B59E-726D-7121-884FB0855AE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3FB4D5F-AE1F-12D5-417E-3DA5BA6C35B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A15379-B09A-624B-4224-3A3628CA993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496FB3B-3D2B-646C-7692-0F25E7200B8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8171A66-478F-5618-CD07-E588DE789578}"/>
              </a:ext>
            </a:extLst>
          </p:cNvPr>
          <p:cNvSpPr>
            <a:spLocks noGrp="1"/>
          </p:cNvSpPr>
          <p:nvPr>
            <p:ph type="dt" sz="half" idx="10"/>
          </p:nvPr>
        </p:nvSpPr>
        <p:spPr/>
        <p:txBody>
          <a:bodyPr/>
          <a:lstStyle/>
          <a:p>
            <a:fld id="{72A78A23-B496-4C26-A9B4-CA8850CD0645}" type="datetimeFigureOut">
              <a:rPr lang="en-GB" smtClean="0"/>
              <a:t>13/02/2023</a:t>
            </a:fld>
            <a:endParaRPr lang="en-GB"/>
          </a:p>
        </p:txBody>
      </p:sp>
      <p:sp>
        <p:nvSpPr>
          <p:cNvPr id="8" name="Footer Placeholder 7">
            <a:extLst>
              <a:ext uri="{FF2B5EF4-FFF2-40B4-BE49-F238E27FC236}">
                <a16:creationId xmlns:a16="http://schemas.microsoft.com/office/drawing/2014/main" id="{61A115F0-BBA2-5BB2-3060-2A27281F44E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6835408-B706-F2F3-1963-7CF2A360F9F3}"/>
              </a:ext>
            </a:extLst>
          </p:cNvPr>
          <p:cNvSpPr>
            <a:spLocks noGrp="1"/>
          </p:cNvSpPr>
          <p:nvPr>
            <p:ph type="sldNum" sz="quarter" idx="12"/>
          </p:nvPr>
        </p:nvSpPr>
        <p:spPr/>
        <p:txBody>
          <a:bodyPr/>
          <a:lstStyle/>
          <a:p>
            <a:fld id="{2717C507-ED19-40CE-9DA7-9314BEB54BE3}" type="slidenum">
              <a:rPr lang="en-GB" smtClean="0"/>
              <a:t>‹#›</a:t>
            </a:fld>
            <a:endParaRPr lang="en-GB"/>
          </a:p>
        </p:txBody>
      </p:sp>
    </p:spTree>
    <p:extLst>
      <p:ext uri="{BB962C8B-B14F-4D97-AF65-F5344CB8AC3E}">
        <p14:creationId xmlns:p14="http://schemas.microsoft.com/office/powerpoint/2010/main" val="325806044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5877B-0A8D-4AE5-3ACF-7953B2A143F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54DED0D-8036-BB32-35BA-FF879055EC0A}"/>
              </a:ext>
            </a:extLst>
          </p:cNvPr>
          <p:cNvSpPr>
            <a:spLocks noGrp="1"/>
          </p:cNvSpPr>
          <p:nvPr>
            <p:ph type="dt" sz="half" idx="10"/>
          </p:nvPr>
        </p:nvSpPr>
        <p:spPr/>
        <p:txBody>
          <a:bodyPr/>
          <a:lstStyle/>
          <a:p>
            <a:fld id="{72A78A23-B496-4C26-A9B4-CA8850CD0645}" type="datetimeFigureOut">
              <a:rPr lang="en-GB" smtClean="0"/>
              <a:t>13/02/2023</a:t>
            </a:fld>
            <a:endParaRPr lang="en-GB"/>
          </a:p>
        </p:txBody>
      </p:sp>
      <p:sp>
        <p:nvSpPr>
          <p:cNvPr id="4" name="Footer Placeholder 3">
            <a:extLst>
              <a:ext uri="{FF2B5EF4-FFF2-40B4-BE49-F238E27FC236}">
                <a16:creationId xmlns:a16="http://schemas.microsoft.com/office/drawing/2014/main" id="{DD9AB07E-17F1-C757-5A6F-6ABF0F88533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4D3216D-20D2-30FE-C101-6E69A236B53E}"/>
              </a:ext>
            </a:extLst>
          </p:cNvPr>
          <p:cNvSpPr>
            <a:spLocks noGrp="1"/>
          </p:cNvSpPr>
          <p:nvPr>
            <p:ph type="sldNum" sz="quarter" idx="12"/>
          </p:nvPr>
        </p:nvSpPr>
        <p:spPr/>
        <p:txBody>
          <a:bodyPr/>
          <a:lstStyle/>
          <a:p>
            <a:fld id="{2717C507-ED19-40CE-9DA7-9314BEB54BE3}" type="slidenum">
              <a:rPr lang="en-GB" smtClean="0"/>
              <a:t>‹#›</a:t>
            </a:fld>
            <a:endParaRPr lang="en-GB"/>
          </a:p>
        </p:txBody>
      </p:sp>
    </p:spTree>
    <p:extLst>
      <p:ext uri="{BB962C8B-B14F-4D97-AF65-F5344CB8AC3E}">
        <p14:creationId xmlns:p14="http://schemas.microsoft.com/office/powerpoint/2010/main" val="308049007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226AB0-07C0-A5AF-9056-C8DB41BEB6CA}"/>
              </a:ext>
            </a:extLst>
          </p:cNvPr>
          <p:cNvSpPr>
            <a:spLocks noGrp="1"/>
          </p:cNvSpPr>
          <p:nvPr>
            <p:ph type="dt" sz="half" idx="10"/>
          </p:nvPr>
        </p:nvSpPr>
        <p:spPr/>
        <p:txBody>
          <a:bodyPr/>
          <a:lstStyle/>
          <a:p>
            <a:fld id="{72A78A23-B496-4C26-A9B4-CA8850CD0645}" type="datetimeFigureOut">
              <a:rPr lang="en-GB" smtClean="0"/>
              <a:t>13/02/2023</a:t>
            </a:fld>
            <a:endParaRPr lang="en-GB"/>
          </a:p>
        </p:txBody>
      </p:sp>
      <p:sp>
        <p:nvSpPr>
          <p:cNvPr id="3" name="Footer Placeholder 2">
            <a:extLst>
              <a:ext uri="{FF2B5EF4-FFF2-40B4-BE49-F238E27FC236}">
                <a16:creationId xmlns:a16="http://schemas.microsoft.com/office/drawing/2014/main" id="{0123E2FF-95D8-CC2A-BC70-43C4459E229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126D853-6A82-34E2-28E2-8561CE2766E2}"/>
              </a:ext>
            </a:extLst>
          </p:cNvPr>
          <p:cNvSpPr>
            <a:spLocks noGrp="1"/>
          </p:cNvSpPr>
          <p:nvPr>
            <p:ph type="sldNum" sz="quarter" idx="12"/>
          </p:nvPr>
        </p:nvSpPr>
        <p:spPr/>
        <p:txBody>
          <a:bodyPr/>
          <a:lstStyle/>
          <a:p>
            <a:fld id="{2717C507-ED19-40CE-9DA7-9314BEB54BE3}" type="slidenum">
              <a:rPr lang="en-GB" smtClean="0"/>
              <a:t>‹#›</a:t>
            </a:fld>
            <a:endParaRPr lang="en-GB"/>
          </a:p>
        </p:txBody>
      </p:sp>
    </p:spTree>
    <p:extLst>
      <p:ext uri="{BB962C8B-B14F-4D97-AF65-F5344CB8AC3E}">
        <p14:creationId xmlns:p14="http://schemas.microsoft.com/office/powerpoint/2010/main" val="38306713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D4B92-DA61-6947-5E89-F51DE5485F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72AE633-20DA-3327-8F18-DA8F407405F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B43B2E7-379D-B560-3FCC-F832FF3F32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98E5D6-4C26-D9C9-6199-8A7C867D8D38}"/>
              </a:ext>
            </a:extLst>
          </p:cNvPr>
          <p:cNvSpPr>
            <a:spLocks noGrp="1"/>
          </p:cNvSpPr>
          <p:nvPr>
            <p:ph type="dt" sz="half" idx="10"/>
          </p:nvPr>
        </p:nvSpPr>
        <p:spPr/>
        <p:txBody>
          <a:bodyPr/>
          <a:lstStyle/>
          <a:p>
            <a:fld id="{72A78A23-B496-4C26-A9B4-CA8850CD0645}" type="datetimeFigureOut">
              <a:rPr lang="en-GB" smtClean="0"/>
              <a:t>13/02/2023</a:t>
            </a:fld>
            <a:endParaRPr lang="en-GB"/>
          </a:p>
        </p:txBody>
      </p:sp>
      <p:sp>
        <p:nvSpPr>
          <p:cNvPr id="6" name="Footer Placeholder 5">
            <a:extLst>
              <a:ext uri="{FF2B5EF4-FFF2-40B4-BE49-F238E27FC236}">
                <a16:creationId xmlns:a16="http://schemas.microsoft.com/office/drawing/2014/main" id="{2D0152DD-9BD5-C1CD-BA77-529F8A0EE3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6BA0E3-3218-AB52-D053-5579E639EF7E}"/>
              </a:ext>
            </a:extLst>
          </p:cNvPr>
          <p:cNvSpPr>
            <a:spLocks noGrp="1"/>
          </p:cNvSpPr>
          <p:nvPr>
            <p:ph type="sldNum" sz="quarter" idx="12"/>
          </p:nvPr>
        </p:nvSpPr>
        <p:spPr/>
        <p:txBody>
          <a:bodyPr/>
          <a:lstStyle/>
          <a:p>
            <a:fld id="{2717C507-ED19-40CE-9DA7-9314BEB54BE3}" type="slidenum">
              <a:rPr lang="en-GB" smtClean="0"/>
              <a:t>‹#›</a:t>
            </a:fld>
            <a:endParaRPr lang="en-GB"/>
          </a:p>
        </p:txBody>
      </p:sp>
    </p:spTree>
    <p:extLst>
      <p:ext uri="{BB962C8B-B14F-4D97-AF65-F5344CB8AC3E}">
        <p14:creationId xmlns:p14="http://schemas.microsoft.com/office/powerpoint/2010/main" val="330409916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216CD-E00F-C0F2-185A-B1734CCEBC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88DE362-33F1-42A2-1366-7EA31B85AF7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9781FF6-83FA-A3BD-A60D-E7ACC6F897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F53876-43AE-2A07-07F1-1EB7BBA3530E}"/>
              </a:ext>
            </a:extLst>
          </p:cNvPr>
          <p:cNvSpPr>
            <a:spLocks noGrp="1"/>
          </p:cNvSpPr>
          <p:nvPr>
            <p:ph type="dt" sz="half" idx="10"/>
          </p:nvPr>
        </p:nvSpPr>
        <p:spPr/>
        <p:txBody>
          <a:bodyPr/>
          <a:lstStyle/>
          <a:p>
            <a:fld id="{72A78A23-B496-4C26-A9B4-CA8850CD0645}" type="datetimeFigureOut">
              <a:rPr lang="en-GB" smtClean="0"/>
              <a:t>13/02/2023</a:t>
            </a:fld>
            <a:endParaRPr lang="en-GB"/>
          </a:p>
        </p:txBody>
      </p:sp>
      <p:sp>
        <p:nvSpPr>
          <p:cNvPr id="6" name="Footer Placeholder 5">
            <a:extLst>
              <a:ext uri="{FF2B5EF4-FFF2-40B4-BE49-F238E27FC236}">
                <a16:creationId xmlns:a16="http://schemas.microsoft.com/office/drawing/2014/main" id="{2A6D1BE3-8FC8-1B3A-811F-CB1BE76C08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F8DCDA-68A5-1D7C-8E39-1210196D7CF1}"/>
              </a:ext>
            </a:extLst>
          </p:cNvPr>
          <p:cNvSpPr>
            <a:spLocks noGrp="1"/>
          </p:cNvSpPr>
          <p:nvPr>
            <p:ph type="sldNum" sz="quarter" idx="12"/>
          </p:nvPr>
        </p:nvSpPr>
        <p:spPr/>
        <p:txBody>
          <a:bodyPr/>
          <a:lstStyle/>
          <a:p>
            <a:fld id="{2717C507-ED19-40CE-9DA7-9314BEB54BE3}" type="slidenum">
              <a:rPr lang="en-GB" smtClean="0"/>
              <a:t>‹#›</a:t>
            </a:fld>
            <a:endParaRPr lang="en-GB"/>
          </a:p>
        </p:txBody>
      </p:sp>
    </p:spTree>
    <p:extLst>
      <p:ext uri="{BB962C8B-B14F-4D97-AF65-F5344CB8AC3E}">
        <p14:creationId xmlns:p14="http://schemas.microsoft.com/office/powerpoint/2010/main" val="366731665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35C0F-C728-954B-9AE2-021644A81C8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76B834-CC70-CB47-92E6-D59D54E21D9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DAF41C-FEAD-3D80-F2F1-9E67B9198A77}"/>
              </a:ext>
            </a:extLst>
          </p:cNvPr>
          <p:cNvSpPr>
            <a:spLocks noGrp="1"/>
          </p:cNvSpPr>
          <p:nvPr>
            <p:ph type="dt" sz="half" idx="10"/>
          </p:nvPr>
        </p:nvSpPr>
        <p:spPr/>
        <p:txBody>
          <a:bodyPr/>
          <a:lstStyle/>
          <a:p>
            <a:fld id="{72A78A23-B496-4C26-A9B4-CA8850CD0645}" type="datetimeFigureOut">
              <a:rPr lang="en-GB" smtClean="0"/>
              <a:t>13/02/2023</a:t>
            </a:fld>
            <a:endParaRPr lang="en-GB"/>
          </a:p>
        </p:txBody>
      </p:sp>
      <p:sp>
        <p:nvSpPr>
          <p:cNvPr id="5" name="Footer Placeholder 4">
            <a:extLst>
              <a:ext uri="{FF2B5EF4-FFF2-40B4-BE49-F238E27FC236}">
                <a16:creationId xmlns:a16="http://schemas.microsoft.com/office/drawing/2014/main" id="{7D47E521-538F-92B7-F4A4-091BBD2911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D98FCB-B840-72B7-C6E3-F114F22C4EEF}"/>
              </a:ext>
            </a:extLst>
          </p:cNvPr>
          <p:cNvSpPr>
            <a:spLocks noGrp="1"/>
          </p:cNvSpPr>
          <p:nvPr>
            <p:ph type="sldNum" sz="quarter" idx="12"/>
          </p:nvPr>
        </p:nvSpPr>
        <p:spPr/>
        <p:txBody>
          <a:bodyPr/>
          <a:lstStyle/>
          <a:p>
            <a:fld id="{2717C507-ED19-40CE-9DA7-9314BEB54BE3}" type="slidenum">
              <a:rPr lang="en-GB" smtClean="0"/>
              <a:t>‹#›</a:t>
            </a:fld>
            <a:endParaRPr lang="en-GB"/>
          </a:p>
        </p:txBody>
      </p:sp>
    </p:spTree>
    <p:extLst>
      <p:ext uri="{BB962C8B-B14F-4D97-AF65-F5344CB8AC3E}">
        <p14:creationId xmlns:p14="http://schemas.microsoft.com/office/powerpoint/2010/main" val="20035586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1C502E-5A5D-B61C-92A1-6CE8B31038A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CEEAE5-49BA-C80B-F67D-726722DBF6C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C2D73-01BA-410A-BC94-C3B53ED30EC0}"/>
              </a:ext>
            </a:extLst>
          </p:cNvPr>
          <p:cNvSpPr>
            <a:spLocks noGrp="1"/>
          </p:cNvSpPr>
          <p:nvPr>
            <p:ph type="dt" sz="half" idx="10"/>
          </p:nvPr>
        </p:nvSpPr>
        <p:spPr/>
        <p:txBody>
          <a:bodyPr/>
          <a:lstStyle/>
          <a:p>
            <a:fld id="{72A78A23-B496-4C26-A9B4-CA8850CD0645}" type="datetimeFigureOut">
              <a:rPr lang="en-GB" smtClean="0"/>
              <a:t>13/02/2023</a:t>
            </a:fld>
            <a:endParaRPr lang="en-GB"/>
          </a:p>
        </p:txBody>
      </p:sp>
      <p:sp>
        <p:nvSpPr>
          <p:cNvPr id="5" name="Footer Placeholder 4">
            <a:extLst>
              <a:ext uri="{FF2B5EF4-FFF2-40B4-BE49-F238E27FC236}">
                <a16:creationId xmlns:a16="http://schemas.microsoft.com/office/drawing/2014/main" id="{0A9C751D-0982-0177-7DC6-F1F7495745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633CC4-E867-1470-10BE-4822489DCF45}"/>
              </a:ext>
            </a:extLst>
          </p:cNvPr>
          <p:cNvSpPr>
            <a:spLocks noGrp="1"/>
          </p:cNvSpPr>
          <p:nvPr>
            <p:ph type="sldNum" sz="quarter" idx="12"/>
          </p:nvPr>
        </p:nvSpPr>
        <p:spPr/>
        <p:txBody>
          <a:bodyPr/>
          <a:lstStyle/>
          <a:p>
            <a:fld id="{2717C507-ED19-40CE-9DA7-9314BEB54BE3}" type="slidenum">
              <a:rPr lang="en-GB" smtClean="0"/>
              <a:t>‹#›</a:t>
            </a:fld>
            <a:endParaRPr lang="en-GB"/>
          </a:p>
        </p:txBody>
      </p:sp>
    </p:spTree>
    <p:extLst>
      <p:ext uri="{BB962C8B-B14F-4D97-AF65-F5344CB8AC3E}">
        <p14:creationId xmlns:p14="http://schemas.microsoft.com/office/powerpoint/2010/main" val="20495393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theme" Target="../theme/theme2.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1">
                <a:tint val="90000"/>
                <a:lumMod val="110000"/>
              </a:schemeClr>
            </a:gs>
            <a:gs pos="100000">
              <a:schemeClr val="bg1">
                <a:shade val="64000"/>
                <a:lumMod val="88000"/>
              </a:schemeClr>
            </a:gs>
          </a:gsLst>
          <a:lin ang="5400000" scaled="0"/>
          <a:tileRect/>
        </a:gradFill>
        <a:effectLst/>
      </p:bgPr>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72A78A23-B496-4C26-A9B4-CA8850CD0645}" type="datetimeFigureOut">
              <a:rPr lang="en-GB" smtClean="0"/>
              <a:t>13/02/2023</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2717C507-ED19-40CE-9DA7-9314BEB54BE3}" type="slidenum">
              <a:rPr lang="en-GB" smtClean="0"/>
              <a:t>‹#›</a:t>
            </a:fld>
            <a:endParaRPr lang="en-GB"/>
          </a:p>
        </p:txBody>
      </p:sp>
    </p:spTree>
    <p:extLst>
      <p:ext uri="{BB962C8B-B14F-4D97-AF65-F5344CB8AC3E}">
        <p14:creationId xmlns:p14="http://schemas.microsoft.com/office/powerpoint/2010/main" val="72644196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 id="2147483726"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9BB0A7-4D41-08E8-1DBE-E4DCCBF19AA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B801CF-F26D-8088-84C4-5FE927BF88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3B0D77-5FB9-0826-1A0F-62B0EB6F22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A78A23-B496-4C26-A9B4-CA8850CD0645}" type="datetimeFigureOut">
              <a:rPr lang="en-GB" smtClean="0"/>
              <a:t>13/02/2023</a:t>
            </a:fld>
            <a:endParaRPr lang="en-GB"/>
          </a:p>
        </p:txBody>
      </p:sp>
      <p:sp>
        <p:nvSpPr>
          <p:cNvPr id="5" name="Footer Placeholder 4">
            <a:extLst>
              <a:ext uri="{FF2B5EF4-FFF2-40B4-BE49-F238E27FC236}">
                <a16:creationId xmlns:a16="http://schemas.microsoft.com/office/drawing/2014/main" id="{07EDDD68-E8D2-43B4-0835-5BE599FC0D7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0A3E09-90DD-A5CE-D3FE-73E7978EB98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17C507-ED19-40CE-9DA7-9314BEB54BE3}" type="slidenum">
              <a:rPr lang="en-GB" smtClean="0"/>
              <a:t>‹#›</a:t>
            </a:fld>
            <a:endParaRPr lang="en-GB"/>
          </a:p>
        </p:txBody>
      </p:sp>
    </p:spTree>
    <p:extLst>
      <p:ext uri="{BB962C8B-B14F-4D97-AF65-F5344CB8AC3E}">
        <p14:creationId xmlns:p14="http://schemas.microsoft.com/office/powerpoint/2010/main" val="565166789"/>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8.xml"/><Relationship Id="rId5" Type="http://schemas.openxmlformats.org/officeDocument/2006/relationships/image" Target="../media/image6.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8.xml"/><Relationship Id="rId5" Type="http://schemas.openxmlformats.org/officeDocument/2006/relationships/image" Target="../media/image7.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png"/><Relationship Id="rId1" Type="http://schemas.openxmlformats.org/officeDocument/2006/relationships/slideLayout" Target="../slideLayouts/slideLayout18.xml"/><Relationship Id="rId4" Type="http://schemas.openxmlformats.org/officeDocument/2006/relationships/hyperlink" Target="https://oceanic.global/projects/cop-27-the-ocean-x-climate-summit/#:~:text=On%2011%20November%202022%2C"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2" Type="http://schemas.openxmlformats.org/officeDocument/2006/relationships/hyperlink" Target="https://unfccc.int/news/blueing-the-paris-agreement-at-cop27" TargetMode="External"/><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40FCD49-2060-48B9-8212-8A5F1DF47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DB5158A-3C52-92C0-1997-664DB7717828}"/>
              </a:ext>
            </a:extLst>
          </p:cNvPr>
          <p:cNvPicPr>
            <a:picLocks noChangeAspect="1"/>
          </p:cNvPicPr>
          <p:nvPr/>
        </p:nvPicPr>
        <p:blipFill rotWithShape="1">
          <a:blip r:embed="rId2">
            <a:alphaModFix amt="35000"/>
          </a:blip>
          <a:srcRect/>
          <a:stretch/>
        </p:blipFill>
        <p:spPr>
          <a:xfrm>
            <a:off x="20" y="10"/>
            <a:ext cx="12191980" cy="6857990"/>
          </a:xfrm>
          <a:prstGeom prst="rect">
            <a:avLst/>
          </a:prstGeom>
        </p:spPr>
      </p:pic>
      <p:pic>
        <p:nvPicPr>
          <p:cNvPr id="26" name="Picture 25">
            <a:extLst>
              <a:ext uri="{FF2B5EF4-FFF2-40B4-BE49-F238E27FC236}">
                <a16:creationId xmlns:a16="http://schemas.microsoft.com/office/drawing/2014/main" id="{83A45DCD-B5FB-4A86-88D2-91088C7FFC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CF5D6E6-67A9-1805-58B7-6E6D855CE4B2}"/>
              </a:ext>
            </a:extLst>
          </p:cNvPr>
          <p:cNvSpPr>
            <a:spLocks noGrp="1"/>
          </p:cNvSpPr>
          <p:nvPr>
            <p:ph type="ctrTitle"/>
          </p:nvPr>
        </p:nvSpPr>
        <p:spPr>
          <a:xfrm>
            <a:off x="1751012" y="1300785"/>
            <a:ext cx="8689976" cy="2509213"/>
          </a:xfrm>
        </p:spPr>
        <p:txBody>
          <a:bodyPr>
            <a:normAutofit/>
          </a:bodyPr>
          <a:lstStyle/>
          <a:p>
            <a:r>
              <a:rPr lang="en-GB"/>
              <a:t>The ocean and climate change</a:t>
            </a:r>
          </a:p>
        </p:txBody>
      </p:sp>
      <p:sp>
        <p:nvSpPr>
          <p:cNvPr id="3" name="Subtitle 2">
            <a:extLst>
              <a:ext uri="{FF2B5EF4-FFF2-40B4-BE49-F238E27FC236}">
                <a16:creationId xmlns:a16="http://schemas.microsoft.com/office/drawing/2014/main" id="{39540461-1DE5-9E37-5734-33E1D83DA5D9}"/>
              </a:ext>
            </a:extLst>
          </p:cNvPr>
          <p:cNvSpPr>
            <a:spLocks noGrp="1"/>
          </p:cNvSpPr>
          <p:nvPr>
            <p:ph type="subTitle" idx="1"/>
          </p:nvPr>
        </p:nvSpPr>
        <p:spPr>
          <a:xfrm>
            <a:off x="1751012" y="3886200"/>
            <a:ext cx="8689976" cy="1371599"/>
          </a:xfrm>
        </p:spPr>
        <p:txBody>
          <a:bodyPr>
            <a:normAutofit/>
          </a:bodyPr>
          <a:lstStyle/>
          <a:p>
            <a:r>
              <a:rPr lang="en-GB">
                <a:solidFill>
                  <a:schemeClr val="tx1">
                    <a:lumMod val="65000"/>
                    <a:lumOff val="35000"/>
                  </a:schemeClr>
                </a:solidFill>
              </a:rPr>
              <a:t>The ocean dialogue at cop 27</a:t>
            </a:r>
          </a:p>
        </p:txBody>
      </p:sp>
    </p:spTree>
    <p:extLst>
      <p:ext uri="{BB962C8B-B14F-4D97-AF65-F5344CB8AC3E}">
        <p14:creationId xmlns:p14="http://schemas.microsoft.com/office/powerpoint/2010/main" val="107921045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59"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61" name="Picture 60">
            <a:extLst>
              <a:ext uri="{FF2B5EF4-FFF2-40B4-BE49-F238E27FC236}">
                <a16:creationId xmlns:a16="http://schemas.microsoft.com/office/drawing/2014/main" id="{CAD20AEA-7CAF-4A83-BE2E-EAF010B8B7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63" name="Rectangle 62">
            <a:extLst>
              <a:ext uri="{FF2B5EF4-FFF2-40B4-BE49-F238E27FC236}">
                <a16:creationId xmlns:a16="http://schemas.microsoft.com/office/drawing/2014/main" id="{45873676-3D69-48B0-BA02-D759766A9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5" name="Picture 2">
            <a:extLst>
              <a:ext uri="{FF2B5EF4-FFF2-40B4-BE49-F238E27FC236}">
                <a16:creationId xmlns:a16="http://schemas.microsoft.com/office/drawing/2014/main" id="{248E96D7-6599-4607-9958-FD9E1000131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9D488D0A-5C43-D236-845A-659A27B2AAA7}"/>
              </a:ext>
            </a:extLst>
          </p:cNvPr>
          <p:cNvPicPr>
            <a:picLocks noChangeAspect="1"/>
          </p:cNvPicPr>
          <p:nvPr/>
        </p:nvPicPr>
        <p:blipFill rotWithShape="1">
          <a:blip r:embed="rId4"/>
          <a:srcRect b="54202"/>
          <a:stretch/>
        </p:blipFill>
        <p:spPr>
          <a:xfrm>
            <a:off x="20" y="-1"/>
            <a:ext cx="12191980" cy="4187739"/>
          </a:xfrm>
          <a:prstGeom prst="rect">
            <a:avLst/>
          </a:prstGeom>
        </p:spPr>
      </p:pic>
      <p:cxnSp>
        <p:nvCxnSpPr>
          <p:cNvPr id="67" name="Straight Connector 66">
            <a:extLst>
              <a:ext uri="{FF2B5EF4-FFF2-40B4-BE49-F238E27FC236}">
                <a16:creationId xmlns:a16="http://schemas.microsoft.com/office/drawing/2014/main" id="{99478AA5-D1D0-4B5E-9FDE-6F55026DA3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229100"/>
            <a:ext cx="12192000" cy="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pic>
        <p:nvPicPr>
          <p:cNvPr id="69" name="Picture 68">
            <a:extLst>
              <a:ext uri="{FF2B5EF4-FFF2-40B4-BE49-F238E27FC236}">
                <a16:creationId xmlns:a16="http://schemas.microsoft.com/office/drawing/2014/main" id="{3CA8EEE2-DA9A-4635-9B41-33EB565145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B3CBE8C-64E6-D7D3-5EAA-D36FFA544CC7}"/>
              </a:ext>
            </a:extLst>
          </p:cNvPr>
          <p:cNvSpPr>
            <a:spLocks noGrp="1"/>
          </p:cNvSpPr>
          <p:nvPr>
            <p:ph type="title"/>
          </p:nvPr>
        </p:nvSpPr>
        <p:spPr>
          <a:xfrm>
            <a:off x="1146048" y="4549855"/>
            <a:ext cx="9899904" cy="1116711"/>
          </a:xfrm>
        </p:spPr>
        <p:txBody>
          <a:bodyPr vert="horz" lIns="91440" tIns="45720" rIns="91440" bIns="45720" rtlCol="0" anchor="b">
            <a:normAutofit/>
          </a:bodyPr>
          <a:lstStyle/>
          <a:p>
            <a:r>
              <a:rPr lang="en-US" sz="3700" dirty="0"/>
              <a:t>Why is the ocean important in the context of climate change?</a:t>
            </a:r>
          </a:p>
        </p:txBody>
      </p:sp>
    </p:spTree>
    <p:extLst>
      <p:ext uri="{BB962C8B-B14F-4D97-AF65-F5344CB8AC3E}">
        <p14:creationId xmlns:p14="http://schemas.microsoft.com/office/powerpoint/2010/main" val="10466256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130000"/>
                <a:satMod val="150000"/>
                <a:lumMod val="112000"/>
              </a:schemeClr>
            </a:gs>
            <a:gs pos="100000">
              <a:schemeClr val="bg2">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D1C0F6D-5AB0-457D-A2E5-4B8E77E390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D56A97F-536A-4D70-BE3C-46ED7477A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D0D0D">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C8F27DD5-AB09-4348-AEAE-38DD5BF3B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284159"/>
          </a:xfrm>
          <a:prstGeom prst="rect">
            <a:avLst/>
          </a:prstGeom>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2C24A4-3C2F-EEE8-DD46-CEB8AA6C13CD}"/>
              </a:ext>
            </a:extLst>
          </p:cNvPr>
          <p:cNvSpPr>
            <a:spLocks noGrp="1"/>
          </p:cNvSpPr>
          <p:nvPr>
            <p:ph type="title"/>
          </p:nvPr>
        </p:nvSpPr>
        <p:spPr>
          <a:xfrm>
            <a:off x="913776" y="643466"/>
            <a:ext cx="3418784" cy="4308475"/>
          </a:xfrm>
        </p:spPr>
        <p:txBody>
          <a:bodyPr anchor="t">
            <a:normAutofit/>
          </a:bodyPr>
          <a:lstStyle/>
          <a:p>
            <a:pPr algn="l"/>
            <a:r>
              <a:rPr lang="en-GB" sz="4100"/>
              <a:t>background</a:t>
            </a:r>
          </a:p>
        </p:txBody>
      </p:sp>
      <p:sp>
        <p:nvSpPr>
          <p:cNvPr id="3" name="Content Placeholder 2">
            <a:extLst>
              <a:ext uri="{FF2B5EF4-FFF2-40B4-BE49-F238E27FC236}">
                <a16:creationId xmlns:a16="http://schemas.microsoft.com/office/drawing/2014/main" id="{D44C7AF6-1388-3C3B-D35E-E2C37EBA1D68}"/>
              </a:ext>
            </a:extLst>
          </p:cNvPr>
          <p:cNvSpPr>
            <a:spLocks noGrp="1"/>
          </p:cNvSpPr>
          <p:nvPr>
            <p:ph idx="1"/>
          </p:nvPr>
        </p:nvSpPr>
        <p:spPr>
          <a:xfrm>
            <a:off x="4654295" y="643465"/>
            <a:ext cx="6623305" cy="4640693"/>
          </a:xfrm>
        </p:spPr>
        <p:txBody>
          <a:bodyPr>
            <a:normAutofit lnSpcReduction="10000"/>
          </a:bodyPr>
          <a:lstStyle/>
          <a:p>
            <a:r>
              <a:rPr lang="en-GB" sz="1800" dirty="0"/>
              <a:t>The Paris agreement was the first agreement to recognise the importance of all ecosystems and their integrity</a:t>
            </a:r>
          </a:p>
          <a:p>
            <a:r>
              <a:rPr lang="en-GB" sz="1800" dirty="0"/>
              <a:t>At Cop 25 in 2019 was when governments recognized the importance of action in terms of the ocean during the first Ocean and climate change dialogue</a:t>
            </a:r>
          </a:p>
          <a:p>
            <a:r>
              <a:rPr lang="en-GB" sz="1800" dirty="0"/>
              <a:t>cop 26 emphasised the importance of protecting marine ecosystems, and the carbon sinks in the ocean were recognised as a way of helping to reach global goals of the convention</a:t>
            </a:r>
          </a:p>
          <a:p>
            <a:r>
              <a:rPr lang="en-GB" sz="1800" dirty="0"/>
              <a:t>The ocean and climate change dialogue in June 2022 formed a basis of the topics and highlights that would be presented at cop 27</a:t>
            </a:r>
          </a:p>
          <a:p>
            <a:endParaRPr lang="en-GB" sz="1800" dirty="0"/>
          </a:p>
        </p:txBody>
      </p:sp>
      <p:pic>
        <p:nvPicPr>
          <p:cNvPr id="29" name="Picture 28">
            <a:extLst>
              <a:ext uri="{FF2B5EF4-FFF2-40B4-BE49-F238E27FC236}">
                <a16:creationId xmlns:a16="http://schemas.microsoft.com/office/drawing/2014/main" id="{522BA091-022A-4EB4-BBA0-0309BF5F91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79187"/>
          <a:stretch/>
        </p:blipFill>
        <p:spPr>
          <a:xfrm>
            <a:off x="0" y="5430644"/>
            <a:ext cx="12192000" cy="1427356"/>
          </a:xfrm>
          <a:prstGeom prst="rect">
            <a:avLst/>
          </a:prstGeom>
        </p:spPr>
      </p:pic>
      <p:sp>
        <p:nvSpPr>
          <p:cNvPr id="5" name="TextBox 4">
            <a:extLst>
              <a:ext uri="{FF2B5EF4-FFF2-40B4-BE49-F238E27FC236}">
                <a16:creationId xmlns:a16="http://schemas.microsoft.com/office/drawing/2014/main" id="{E48130C4-05B8-03EF-859A-888C23CCFABC}"/>
              </a:ext>
            </a:extLst>
          </p:cNvPr>
          <p:cNvSpPr txBox="1"/>
          <p:nvPr/>
        </p:nvSpPr>
        <p:spPr>
          <a:xfrm>
            <a:off x="275254" y="6304003"/>
            <a:ext cx="6190860" cy="369332"/>
          </a:xfrm>
          <a:prstGeom prst="rect">
            <a:avLst/>
          </a:prstGeom>
          <a:noFill/>
        </p:spPr>
        <p:txBody>
          <a:bodyPr wrap="square">
            <a:spAutoFit/>
          </a:bodyPr>
          <a:lstStyle/>
          <a:p>
            <a:r>
              <a:rPr lang="en-GB" dirty="0">
                <a:solidFill>
                  <a:schemeClr val="bg1">
                    <a:lumMod val="50000"/>
                    <a:lumOff val="50000"/>
                  </a:schemeClr>
                </a:solidFill>
              </a:rPr>
              <a:t>https://unfccc.int/topics/ocean#The-ocean-at-COP-27-</a:t>
            </a:r>
          </a:p>
        </p:txBody>
      </p:sp>
    </p:spTree>
    <p:extLst>
      <p:ext uri="{BB962C8B-B14F-4D97-AF65-F5344CB8AC3E}">
        <p14:creationId xmlns:p14="http://schemas.microsoft.com/office/powerpoint/2010/main" val="264509684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9A0F0AC6-A89F-416B-9FA4-48E664065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C31AA009-40AD-4098-8AE7-680CA35C6E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1" name="Rectangle 10">
            <a:extLst>
              <a:ext uri="{FF2B5EF4-FFF2-40B4-BE49-F238E27FC236}">
                <a16:creationId xmlns:a16="http://schemas.microsoft.com/office/drawing/2014/main" id="{3595E478-612A-42ED-816A-0DD5B5C895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CB226365-E8CD-4F1B-B318-7598AA28AE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91927" t="72411" b="13751"/>
          <a:stretch/>
        </p:blipFill>
        <p:spPr>
          <a:xfrm>
            <a:off x="150925" y="5564567"/>
            <a:ext cx="1341545" cy="1293433"/>
          </a:xfrm>
          <a:custGeom>
            <a:avLst/>
            <a:gdLst>
              <a:gd name="connsiteX0" fmla="*/ 0 w 1341545"/>
              <a:gd name="connsiteY0" fmla="*/ 0 h 1293433"/>
              <a:gd name="connsiteX1" fmla="*/ 1341545 w 1341545"/>
              <a:gd name="connsiteY1" fmla="*/ 0 h 1293433"/>
              <a:gd name="connsiteX2" fmla="*/ 1341545 w 1341545"/>
              <a:gd name="connsiteY2" fmla="*/ 1293433 h 1293433"/>
              <a:gd name="connsiteX3" fmla="*/ 150847 w 1341545"/>
              <a:gd name="connsiteY3" fmla="*/ 1293433 h 1293433"/>
              <a:gd name="connsiteX4" fmla="*/ 66240 w 1341545"/>
              <a:gd name="connsiteY4" fmla="*/ 1183451 h 1293433"/>
              <a:gd name="connsiteX5" fmla="*/ 0 w 1341545"/>
              <a:gd name="connsiteY5" fmla="*/ 1061841 h 1293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41545" h="1293433">
                <a:moveTo>
                  <a:pt x="0" y="0"/>
                </a:moveTo>
                <a:lnTo>
                  <a:pt x="1341545" y="0"/>
                </a:lnTo>
                <a:lnTo>
                  <a:pt x="1341545" y="1293433"/>
                </a:lnTo>
                <a:lnTo>
                  <a:pt x="150847" y="1293433"/>
                </a:lnTo>
                <a:lnTo>
                  <a:pt x="66240" y="1183451"/>
                </a:lnTo>
                <a:lnTo>
                  <a:pt x="0" y="1061841"/>
                </a:lnTo>
                <a:close/>
              </a:path>
            </a:pathLst>
          </a:custGeom>
        </p:spPr>
      </p:pic>
      <p:pic>
        <p:nvPicPr>
          <p:cNvPr id="15" name="Picture 14">
            <a:extLst>
              <a:ext uri="{FF2B5EF4-FFF2-40B4-BE49-F238E27FC236}">
                <a16:creationId xmlns:a16="http://schemas.microsoft.com/office/drawing/2014/main" id="{86F8589D-19E8-4616-A2D6-95125B4528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3623" t="43915" r="1" b="18252"/>
          <a:stretch/>
        </p:blipFill>
        <p:spPr>
          <a:xfrm>
            <a:off x="7586661" y="3142319"/>
            <a:ext cx="4605339" cy="3715682"/>
          </a:xfrm>
          <a:prstGeom prst="rect">
            <a:avLst/>
          </a:prstGeom>
        </p:spPr>
      </p:pic>
      <p:pic>
        <p:nvPicPr>
          <p:cNvPr id="17" name="Picture 16">
            <a:extLst>
              <a:ext uri="{FF2B5EF4-FFF2-40B4-BE49-F238E27FC236}">
                <a16:creationId xmlns:a16="http://schemas.microsoft.com/office/drawing/2014/main" id="{5F9D2829-9A1B-41D9-A712-382721D3A7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46466" t="75007" r="30510"/>
          <a:stretch/>
        </p:blipFill>
        <p:spPr>
          <a:xfrm>
            <a:off x="7586661" y="815472"/>
            <a:ext cx="4817288" cy="2941444"/>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2" name="Title 1">
            <a:extLst>
              <a:ext uri="{FF2B5EF4-FFF2-40B4-BE49-F238E27FC236}">
                <a16:creationId xmlns:a16="http://schemas.microsoft.com/office/drawing/2014/main" id="{5A47C005-E020-E08F-563E-AEFAF266B0FB}"/>
              </a:ext>
            </a:extLst>
          </p:cNvPr>
          <p:cNvSpPr>
            <a:spLocks noGrp="1"/>
          </p:cNvSpPr>
          <p:nvPr>
            <p:ph type="title"/>
          </p:nvPr>
        </p:nvSpPr>
        <p:spPr>
          <a:xfrm>
            <a:off x="913774" y="955040"/>
            <a:ext cx="7216098" cy="3616960"/>
          </a:xfrm>
        </p:spPr>
        <p:txBody>
          <a:bodyPr vert="horz" lIns="91440" tIns="45720" rIns="91440" bIns="45720" rtlCol="0" anchor="ctr">
            <a:normAutofit/>
          </a:bodyPr>
          <a:lstStyle/>
          <a:p>
            <a:pPr algn="l"/>
            <a:r>
              <a:rPr lang="en-US" sz="4100" dirty="0"/>
              <a:t>was the ocean underestimated in its potential of helping climate change goals, due to only being recognised in 2019?</a:t>
            </a:r>
          </a:p>
        </p:txBody>
      </p:sp>
    </p:spTree>
    <p:extLst>
      <p:ext uri="{BB962C8B-B14F-4D97-AF65-F5344CB8AC3E}">
        <p14:creationId xmlns:p14="http://schemas.microsoft.com/office/powerpoint/2010/main" val="5657843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4F95DE6-BC61-4DB8-97B8-E32959EA0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48D9C176-456B-4F71-AB87-9D14B8B3D1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46466" t="75007" r="30510"/>
          <a:stretch/>
        </p:blipFill>
        <p:spPr>
          <a:xfrm>
            <a:off x="0" y="138157"/>
            <a:ext cx="1712063" cy="1045389"/>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2" name="Title 1">
            <a:extLst>
              <a:ext uri="{FF2B5EF4-FFF2-40B4-BE49-F238E27FC236}">
                <a16:creationId xmlns:a16="http://schemas.microsoft.com/office/drawing/2014/main" id="{0690830F-A6EE-F02F-31BF-AC7835B0689E}"/>
              </a:ext>
            </a:extLst>
          </p:cNvPr>
          <p:cNvSpPr>
            <a:spLocks noGrp="1"/>
          </p:cNvSpPr>
          <p:nvPr>
            <p:ph type="title"/>
          </p:nvPr>
        </p:nvSpPr>
        <p:spPr>
          <a:xfrm>
            <a:off x="913775" y="618517"/>
            <a:ext cx="7859564" cy="1596177"/>
          </a:xfrm>
        </p:spPr>
        <p:txBody>
          <a:bodyPr>
            <a:normAutofit/>
          </a:bodyPr>
          <a:lstStyle/>
          <a:p>
            <a:endParaRPr lang="en-GB" sz="4000" dirty="0"/>
          </a:p>
        </p:txBody>
      </p:sp>
      <p:pic>
        <p:nvPicPr>
          <p:cNvPr id="12" name="Picture 11">
            <a:extLst>
              <a:ext uri="{FF2B5EF4-FFF2-40B4-BE49-F238E27FC236}">
                <a16:creationId xmlns:a16="http://schemas.microsoft.com/office/drawing/2014/main" id="{CFF97C55-868F-4FDD-BD3C-D2F191796F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55183" t="89413" r="18746"/>
          <a:stretch/>
        </p:blipFill>
        <p:spPr>
          <a:xfrm>
            <a:off x="8404564" y="0"/>
            <a:ext cx="2589690" cy="591546"/>
          </a:xfrm>
          <a:prstGeom prst="rect">
            <a:avLst/>
          </a:prstGeom>
        </p:spPr>
      </p:pic>
      <p:pic>
        <p:nvPicPr>
          <p:cNvPr id="14" name="Picture 13">
            <a:extLst>
              <a:ext uri="{FF2B5EF4-FFF2-40B4-BE49-F238E27FC236}">
                <a16:creationId xmlns:a16="http://schemas.microsoft.com/office/drawing/2014/main" id="{69722FB9-EA01-42A6-96B2-185F5CC120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3623" t="43915" r="1" b="10213"/>
          <a:stretch/>
        </p:blipFill>
        <p:spPr>
          <a:xfrm>
            <a:off x="10471066" y="183232"/>
            <a:ext cx="1720934" cy="1683522"/>
          </a:xfrm>
          <a:prstGeom prst="rect">
            <a:avLst/>
          </a:prstGeom>
        </p:spPr>
      </p:pic>
      <p:pic>
        <p:nvPicPr>
          <p:cNvPr id="16" name="Picture 15">
            <a:extLst>
              <a:ext uri="{FF2B5EF4-FFF2-40B4-BE49-F238E27FC236}">
                <a16:creationId xmlns:a16="http://schemas.microsoft.com/office/drawing/2014/main" id="{D2B4E49C-E7B4-4F6A-8B93-646A0E2411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91927" t="72411" b="10341"/>
          <a:stretch/>
        </p:blipFill>
        <p:spPr>
          <a:xfrm>
            <a:off x="11494523" y="2664767"/>
            <a:ext cx="635958" cy="764233"/>
          </a:xfrm>
          <a:custGeom>
            <a:avLst/>
            <a:gdLst>
              <a:gd name="connsiteX0" fmla="*/ 0 w 984308"/>
              <a:gd name="connsiteY0" fmla="*/ 0 h 1182847"/>
              <a:gd name="connsiteX1" fmla="*/ 984308 w 984308"/>
              <a:gd name="connsiteY1" fmla="*/ 0 h 1182847"/>
              <a:gd name="connsiteX2" fmla="*/ 984308 w 984308"/>
              <a:gd name="connsiteY2" fmla="*/ 1161661 h 1182847"/>
              <a:gd name="connsiteX3" fmla="*/ 966627 w 984308"/>
              <a:gd name="connsiteY3" fmla="*/ 1165915 h 1182847"/>
              <a:gd name="connsiteX4" fmla="*/ 787132 w 984308"/>
              <a:gd name="connsiteY4" fmla="*/ 1182847 h 1182847"/>
              <a:gd name="connsiteX5" fmla="*/ 48601 w 984308"/>
              <a:gd name="connsiteY5" fmla="*/ 815395 h 1182847"/>
              <a:gd name="connsiteX6" fmla="*/ 0 w 984308"/>
              <a:gd name="connsiteY6" fmla="*/ 731606 h 118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4308" h="1182847">
                <a:moveTo>
                  <a:pt x="0" y="0"/>
                </a:moveTo>
                <a:lnTo>
                  <a:pt x="984308" y="0"/>
                </a:lnTo>
                <a:lnTo>
                  <a:pt x="984308" y="1161661"/>
                </a:lnTo>
                <a:lnTo>
                  <a:pt x="966627" y="1165915"/>
                </a:lnTo>
                <a:cubicBezTo>
                  <a:pt x="908648" y="1177017"/>
                  <a:pt x="848618" y="1182847"/>
                  <a:pt x="787132" y="1182847"/>
                </a:cubicBezTo>
                <a:cubicBezTo>
                  <a:pt x="479703" y="1182847"/>
                  <a:pt x="208655" y="1037089"/>
                  <a:pt x="48601" y="815395"/>
                </a:cubicBezTo>
                <a:lnTo>
                  <a:pt x="0" y="731606"/>
                </a:lnTo>
                <a:close/>
              </a:path>
            </a:pathLst>
          </a:custGeom>
        </p:spPr>
      </p:pic>
      <p:pic>
        <p:nvPicPr>
          <p:cNvPr id="18" name="Picture 17">
            <a:extLst>
              <a:ext uri="{FF2B5EF4-FFF2-40B4-BE49-F238E27FC236}">
                <a16:creationId xmlns:a16="http://schemas.microsoft.com/office/drawing/2014/main" id="{46528FBF-1727-4546-8131-BA22ED8B54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65973" t="81531" r="19879"/>
          <a:stretch/>
        </p:blipFill>
        <p:spPr>
          <a:xfrm>
            <a:off x="8887626" y="5982056"/>
            <a:ext cx="1192806" cy="875944"/>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pic>
        <p:nvPicPr>
          <p:cNvPr id="11" name="Content Placeholder 10" descr="Calendar&#10;&#10;Description automatically generated">
            <a:extLst>
              <a:ext uri="{FF2B5EF4-FFF2-40B4-BE49-F238E27FC236}">
                <a16:creationId xmlns:a16="http://schemas.microsoft.com/office/drawing/2014/main" id="{4EF72982-C36A-4AC2-8CA0-3DA742F4AA28}"/>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1" y="0"/>
            <a:ext cx="12192000" cy="6838228"/>
          </a:xfrm>
        </p:spPr>
      </p:pic>
    </p:spTree>
    <p:extLst>
      <p:ext uri="{BB962C8B-B14F-4D97-AF65-F5344CB8AC3E}">
        <p14:creationId xmlns:p14="http://schemas.microsoft.com/office/powerpoint/2010/main" val="30513595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4F95DE6-BC61-4DB8-97B8-E32959EA0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48D9C176-456B-4F71-AB87-9D14B8B3D1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46466" t="75007" r="30510"/>
          <a:stretch/>
        </p:blipFill>
        <p:spPr>
          <a:xfrm>
            <a:off x="0" y="138157"/>
            <a:ext cx="1712063" cy="1045389"/>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2" name="Title 1">
            <a:extLst>
              <a:ext uri="{FF2B5EF4-FFF2-40B4-BE49-F238E27FC236}">
                <a16:creationId xmlns:a16="http://schemas.microsoft.com/office/drawing/2014/main" id="{9CF3B1DA-8511-9115-CCFB-53940202F916}"/>
              </a:ext>
            </a:extLst>
          </p:cNvPr>
          <p:cNvSpPr>
            <a:spLocks noGrp="1"/>
          </p:cNvSpPr>
          <p:nvPr>
            <p:ph type="title"/>
          </p:nvPr>
        </p:nvSpPr>
        <p:spPr>
          <a:xfrm>
            <a:off x="913775" y="618517"/>
            <a:ext cx="7859564" cy="1596177"/>
          </a:xfrm>
        </p:spPr>
        <p:txBody>
          <a:bodyPr>
            <a:normAutofit/>
          </a:bodyPr>
          <a:lstStyle/>
          <a:p>
            <a:endParaRPr lang="en-GB" sz="4000"/>
          </a:p>
        </p:txBody>
      </p:sp>
      <p:pic>
        <p:nvPicPr>
          <p:cNvPr id="12" name="Picture 11">
            <a:extLst>
              <a:ext uri="{FF2B5EF4-FFF2-40B4-BE49-F238E27FC236}">
                <a16:creationId xmlns:a16="http://schemas.microsoft.com/office/drawing/2014/main" id="{CFF97C55-868F-4FDD-BD3C-D2F191796F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55183" t="89413" r="18746"/>
          <a:stretch/>
        </p:blipFill>
        <p:spPr>
          <a:xfrm>
            <a:off x="8404564" y="0"/>
            <a:ext cx="2589690" cy="591546"/>
          </a:xfrm>
          <a:prstGeom prst="rect">
            <a:avLst/>
          </a:prstGeom>
        </p:spPr>
      </p:pic>
      <p:pic>
        <p:nvPicPr>
          <p:cNvPr id="14" name="Picture 13">
            <a:extLst>
              <a:ext uri="{FF2B5EF4-FFF2-40B4-BE49-F238E27FC236}">
                <a16:creationId xmlns:a16="http://schemas.microsoft.com/office/drawing/2014/main" id="{69722FB9-EA01-42A6-96B2-185F5CC120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3623" t="43915" r="1" b="10213"/>
          <a:stretch/>
        </p:blipFill>
        <p:spPr>
          <a:xfrm>
            <a:off x="10471066" y="183232"/>
            <a:ext cx="1720934" cy="1683522"/>
          </a:xfrm>
          <a:prstGeom prst="rect">
            <a:avLst/>
          </a:prstGeom>
        </p:spPr>
      </p:pic>
      <p:pic>
        <p:nvPicPr>
          <p:cNvPr id="5" name="Content Placeholder 4" descr="A picture containing text, compact disk&#10;&#10;Description automatically generated">
            <a:extLst>
              <a:ext uri="{FF2B5EF4-FFF2-40B4-BE49-F238E27FC236}">
                <a16:creationId xmlns:a16="http://schemas.microsoft.com/office/drawing/2014/main" id="{FD9D152F-4D7E-F320-46C7-829B46A670A2}"/>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52493" y="0"/>
            <a:ext cx="12288115" cy="6858000"/>
          </a:xfrm>
        </p:spPr>
      </p:pic>
      <p:pic>
        <p:nvPicPr>
          <p:cNvPr id="16" name="Picture 15">
            <a:extLst>
              <a:ext uri="{FF2B5EF4-FFF2-40B4-BE49-F238E27FC236}">
                <a16:creationId xmlns:a16="http://schemas.microsoft.com/office/drawing/2014/main" id="{D2B4E49C-E7B4-4F6A-8B93-646A0E2411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91927" t="72411" b="10341"/>
          <a:stretch/>
        </p:blipFill>
        <p:spPr>
          <a:xfrm>
            <a:off x="11494523" y="2664767"/>
            <a:ext cx="635958" cy="764233"/>
          </a:xfrm>
          <a:custGeom>
            <a:avLst/>
            <a:gdLst>
              <a:gd name="connsiteX0" fmla="*/ 0 w 984308"/>
              <a:gd name="connsiteY0" fmla="*/ 0 h 1182847"/>
              <a:gd name="connsiteX1" fmla="*/ 984308 w 984308"/>
              <a:gd name="connsiteY1" fmla="*/ 0 h 1182847"/>
              <a:gd name="connsiteX2" fmla="*/ 984308 w 984308"/>
              <a:gd name="connsiteY2" fmla="*/ 1161661 h 1182847"/>
              <a:gd name="connsiteX3" fmla="*/ 966627 w 984308"/>
              <a:gd name="connsiteY3" fmla="*/ 1165915 h 1182847"/>
              <a:gd name="connsiteX4" fmla="*/ 787132 w 984308"/>
              <a:gd name="connsiteY4" fmla="*/ 1182847 h 1182847"/>
              <a:gd name="connsiteX5" fmla="*/ 48601 w 984308"/>
              <a:gd name="connsiteY5" fmla="*/ 815395 h 1182847"/>
              <a:gd name="connsiteX6" fmla="*/ 0 w 984308"/>
              <a:gd name="connsiteY6" fmla="*/ 731606 h 118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4308" h="1182847">
                <a:moveTo>
                  <a:pt x="0" y="0"/>
                </a:moveTo>
                <a:lnTo>
                  <a:pt x="984308" y="0"/>
                </a:lnTo>
                <a:lnTo>
                  <a:pt x="984308" y="1161661"/>
                </a:lnTo>
                <a:lnTo>
                  <a:pt x="966627" y="1165915"/>
                </a:lnTo>
                <a:cubicBezTo>
                  <a:pt x="908648" y="1177017"/>
                  <a:pt x="848618" y="1182847"/>
                  <a:pt x="787132" y="1182847"/>
                </a:cubicBezTo>
                <a:cubicBezTo>
                  <a:pt x="479703" y="1182847"/>
                  <a:pt x="208655" y="1037089"/>
                  <a:pt x="48601" y="815395"/>
                </a:cubicBezTo>
                <a:lnTo>
                  <a:pt x="0" y="731606"/>
                </a:lnTo>
                <a:close/>
              </a:path>
            </a:pathLst>
          </a:custGeom>
        </p:spPr>
      </p:pic>
      <p:pic>
        <p:nvPicPr>
          <p:cNvPr id="18" name="Picture 17">
            <a:extLst>
              <a:ext uri="{FF2B5EF4-FFF2-40B4-BE49-F238E27FC236}">
                <a16:creationId xmlns:a16="http://schemas.microsoft.com/office/drawing/2014/main" id="{46528FBF-1727-4546-8131-BA22ED8B54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65973" t="81531" r="19879"/>
          <a:stretch/>
        </p:blipFill>
        <p:spPr>
          <a:xfrm>
            <a:off x="8887626" y="5982056"/>
            <a:ext cx="1192806" cy="875944"/>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Tree>
    <p:extLst>
      <p:ext uri="{BB962C8B-B14F-4D97-AF65-F5344CB8AC3E}">
        <p14:creationId xmlns:p14="http://schemas.microsoft.com/office/powerpoint/2010/main" val="40145852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4F95DE6-BC61-4DB8-97B8-E32959EA0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48D9C176-456B-4F71-AB87-9D14B8B3D1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46466" t="75007" r="30510"/>
          <a:stretch/>
        </p:blipFill>
        <p:spPr>
          <a:xfrm>
            <a:off x="0" y="138157"/>
            <a:ext cx="1712063" cy="1045389"/>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2" name="Title 1">
            <a:extLst>
              <a:ext uri="{FF2B5EF4-FFF2-40B4-BE49-F238E27FC236}">
                <a16:creationId xmlns:a16="http://schemas.microsoft.com/office/drawing/2014/main" id="{B8268B03-5659-5916-B8B3-303656F4BC2B}"/>
              </a:ext>
            </a:extLst>
          </p:cNvPr>
          <p:cNvSpPr>
            <a:spLocks noGrp="1"/>
          </p:cNvSpPr>
          <p:nvPr>
            <p:ph type="title"/>
          </p:nvPr>
        </p:nvSpPr>
        <p:spPr>
          <a:xfrm>
            <a:off x="913775" y="618517"/>
            <a:ext cx="7859564" cy="1596177"/>
          </a:xfrm>
        </p:spPr>
        <p:txBody>
          <a:bodyPr>
            <a:normAutofit/>
          </a:bodyPr>
          <a:lstStyle/>
          <a:p>
            <a:r>
              <a:rPr lang="en-GB" sz="4000" dirty="0"/>
              <a:t>COP 27 summit</a:t>
            </a:r>
          </a:p>
        </p:txBody>
      </p:sp>
      <p:pic>
        <p:nvPicPr>
          <p:cNvPr id="12" name="Picture 11">
            <a:extLst>
              <a:ext uri="{FF2B5EF4-FFF2-40B4-BE49-F238E27FC236}">
                <a16:creationId xmlns:a16="http://schemas.microsoft.com/office/drawing/2014/main" id="{CFF97C55-868F-4FDD-BD3C-D2F191796F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55183" t="89413" r="18746"/>
          <a:stretch/>
        </p:blipFill>
        <p:spPr>
          <a:xfrm>
            <a:off x="8404564" y="0"/>
            <a:ext cx="2589690" cy="591546"/>
          </a:xfrm>
          <a:prstGeom prst="rect">
            <a:avLst/>
          </a:prstGeom>
        </p:spPr>
      </p:pic>
      <p:pic>
        <p:nvPicPr>
          <p:cNvPr id="14" name="Picture 13">
            <a:extLst>
              <a:ext uri="{FF2B5EF4-FFF2-40B4-BE49-F238E27FC236}">
                <a16:creationId xmlns:a16="http://schemas.microsoft.com/office/drawing/2014/main" id="{69722FB9-EA01-42A6-96B2-185F5CC120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3623" t="43915" r="1" b="10213"/>
          <a:stretch/>
        </p:blipFill>
        <p:spPr>
          <a:xfrm>
            <a:off x="10471066" y="183232"/>
            <a:ext cx="1720934" cy="1683522"/>
          </a:xfrm>
          <a:prstGeom prst="rect">
            <a:avLst/>
          </a:prstGeom>
        </p:spPr>
      </p:pic>
      <p:sp>
        <p:nvSpPr>
          <p:cNvPr id="3" name="Content Placeholder 2">
            <a:extLst>
              <a:ext uri="{FF2B5EF4-FFF2-40B4-BE49-F238E27FC236}">
                <a16:creationId xmlns:a16="http://schemas.microsoft.com/office/drawing/2014/main" id="{0C14D3E7-FF1E-8FE9-603C-EE31A8409A55}"/>
              </a:ext>
            </a:extLst>
          </p:cNvPr>
          <p:cNvSpPr>
            <a:spLocks noGrp="1"/>
          </p:cNvSpPr>
          <p:nvPr>
            <p:ph idx="1"/>
          </p:nvPr>
        </p:nvSpPr>
        <p:spPr>
          <a:xfrm>
            <a:off x="913773" y="2367092"/>
            <a:ext cx="7859565" cy="3424107"/>
          </a:xfrm>
        </p:spPr>
        <p:txBody>
          <a:bodyPr>
            <a:normAutofit/>
          </a:bodyPr>
          <a:lstStyle/>
          <a:p>
            <a:r>
              <a:rPr lang="en-GB" sz="1800" dirty="0"/>
              <a:t>Parties partaking were encouraged to include ocean-based goals within national climate change goals using long-term strategies and adaptations discussed during the summit</a:t>
            </a:r>
          </a:p>
          <a:p>
            <a:r>
              <a:rPr lang="en-GB" sz="1800" dirty="0"/>
              <a:t>The key messages outlined during the ocean and climate change dialogue 2022 were welcomed and formed a basis of the panels. </a:t>
            </a:r>
          </a:p>
          <a:p>
            <a:r>
              <a:rPr lang="en-GB" sz="1800" dirty="0"/>
              <a:t>From 2023, the ocean summit will be facilitated by two co-facilitators selected by parties biennially, who are responsible with deciding on topics and conducting the dialogues in the future</a:t>
            </a:r>
          </a:p>
        </p:txBody>
      </p:sp>
      <p:pic>
        <p:nvPicPr>
          <p:cNvPr id="16" name="Picture 15">
            <a:extLst>
              <a:ext uri="{FF2B5EF4-FFF2-40B4-BE49-F238E27FC236}">
                <a16:creationId xmlns:a16="http://schemas.microsoft.com/office/drawing/2014/main" id="{D2B4E49C-E7B4-4F6A-8B93-646A0E2411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91927" t="72411" b="10341"/>
          <a:stretch/>
        </p:blipFill>
        <p:spPr>
          <a:xfrm>
            <a:off x="11494523" y="2664767"/>
            <a:ext cx="635958" cy="764233"/>
          </a:xfrm>
          <a:custGeom>
            <a:avLst/>
            <a:gdLst>
              <a:gd name="connsiteX0" fmla="*/ 0 w 984308"/>
              <a:gd name="connsiteY0" fmla="*/ 0 h 1182847"/>
              <a:gd name="connsiteX1" fmla="*/ 984308 w 984308"/>
              <a:gd name="connsiteY1" fmla="*/ 0 h 1182847"/>
              <a:gd name="connsiteX2" fmla="*/ 984308 w 984308"/>
              <a:gd name="connsiteY2" fmla="*/ 1161661 h 1182847"/>
              <a:gd name="connsiteX3" fmla="*/ 966627 w 984308"/>
              <a:gd name="connsiteY3" fmla="*/ 1165915 h 1182847"/>
              <a:gd name="connsiteX4" fmla="*/ 787132 w 984308"/>
              <a:gd name="connsiteY4" fmla="*/ 1182847 h 1182847"/>
              <a:gd name="connsiteX5" fmla="*/ 48601 w 984308"/>
              <a:gd name="connsiteY5" fmla="*/ 815395 h 1182847"/>
              <a:gd name="connsiteX6" fmla="*/ 0 w 984308"/>
              <a:gd name="connsiteY6" fmla="*/ 731606 h 118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4308" h="1182847">
                <a:moveTo>
                  <a:pt x="0" y="0"/>
                </a:moveTo>
                <a:lnTo>
                  <a:pt x="984308" y="0"/>
                </a:lnTo>
                <a:lnTo>
                  <a:pt x="984308" y="1161661"/>
                </a:lnTo>
                <a:lnTo>
                  <a:pt x="966627" y="1165915"/>
                </a:lnTo>
                <a:cubicBezTo>
                  <a:pt x="908648" y="1177017"/>
                  <a:pt x="848618" y="1182847"/>
                  <a:pt x="787132" y="1182847"/>
                </a:cubicBezTo>
                <a:cubicBezTo>
                  <a:pt x="479703" y="1182847"/>
                  <a:pt x="208655" y="1037089"/>
                  <a:pt x="48601" y="815395"/>
                </a:cubicBezTo>
                <a:lnTo>
                  <a:pt x="0" y="731606"/>
                </a:lnTo>
                <a:close/>
              </a:path>
            </a:pathLst>
          </a:custGeom>
        </p:spPr>
      </p:pic>
      <p:pic>
        <p:nvPicPr>
          <p:cNvPr id="18" name="Picture 17">
            <a:extLst>
              <a:ext uri="{FF2B5EF4-FFF2-40B4-BE49-F238E27FC236}">
                <a16:creationId xmlns:a16="http://schemas.microsoft.com/office/drawing/2014/main" id="{46528FBF-1727-4546-8131-BA22ED8B54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65973" t="81531" r="19879"/>
          <a:stretch/>
        </p:blipFill>
        <p:spPr>
          <a:xfrm>
            <a:off x="8887626" y="5982056"/>
            <a:ext cx="1192806" cy="875944"/>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Tree>
    <p:extLst>
      <p:ext uri="{BB962C8B-B14F-4D97-AF65-F5344CB8AC3E}">
        <p14:creationId xmlns:p14="http://schemas.microsoft.com/office/powerpoint/2010/main" val="20763568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8FE65CB-EFD8-497D-A30A-093E20EAC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able&#10;&#10;Description automatically generated">
            <a:extLst>
              <a:ext uri="{FF2B5EF4-FFF2-40B4-BE49-F238E27FC236}">
                <a16:creationId xmlns:a16="http://schemas.microsoft.com/office/drawing/2014/main" id="{0753ABDB-68F0-66ED-1829-44DB100C4F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39374" y="864143"/>
            <a:ext cx="6862492" cy="5129713"/>
          </a:xfrm>
          <a:prstGeom prst="rect">
            <a:avLst/>
          </a:prstGeom>
        </p:spPr>
      </p:pic>
      <p:pic>
        <p:nvPicPr>
          <p:cNvPr id="14" name="Picture 13">
            <a:extLst>
              <a:ext uri="{FF2B5EF4-FFF2-40B4-BE49-F238E27FC236}">
                <a16:creationId xmlns:a16="http://schemas.microsoft.com/office/drawing/2014/main" id="{00E374F5-52B2-4260-8B1C-54237931F0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9" name="Content Placeholder 8">
            <a:extLst>
              <a:ext uri="{FF2B5EF4-FFF2-40B4-BE49-F238E27FC236}">
                <a16:creationId xmlns:a16="http://schemas.microsoft.com/office/drawing/2014/main" id="{ADFF0F7F-B4C2-4484-26A8-2F6AB150064A}"/>
              </a:ext>
            </a:extLst>
          </p:cNvPr>
          <p:cNvSpPr>
            <a:spLocks noGrp="1"/>
          </p:cNvSpPr>
          <p:nvPr>
            <p:ph idx="1"/>
          </p:nvPr>
        </p:nvSpPr>
        <p:spPr>
          <a:xfrm>
            <a:off x="913774" y="2367092"/>
            <a:ext cx="3740509" cy="3343243"/>
          </a:xfrm>
        </p:spPr>
        <p:txBody>
          <a:bodyPr>
            <a:normAutofit/>
          </a:bodyPr>
          <a:lstStyle/>
          <a:p>
            <a:pPr marL="0" indent="0">
              <a:buNone/>
            </a:pPr>
            <a:r>
              <a:rPr lang="en-US" sz="1800" dirty="0"/>
              <a:t>All events on schedule were based on the key messages outlined during the ocean and climate change dialogue 2022</a:t>
            </a:r>
          </a:p>
        </p:txBody>
      </p:sp>
      <p:sp>
        <p:nvSpPr>
          <p:cNvPr id="2" name="Title 1">
            <a:extLst>
              <a:ext uri="{FF2B5EF4-FFF2-40B4-BE49-F238E27FC236}">
                <a16:creationId xmlns:a16="http://schemas.microsoft.com/office/drawing/2014/main" id="{D716FF7F-F567-E61D-88C6-1CF59178D4C9}"/>
              </a:ext>
            </a:extLst>
          </p:cNvPr>
          <p:cNvSpPr>
            <a:spLocks noGrp="1"/>
          </p:cNvSpPr>
          <p:nvPr>
            <p:ph type="title"/>
          </p:nvPr>
        </p:nvSpPr>
        <p:spPr>
          <a:xfrm>
            <a:off x="913774" y="640831"/>
            <a:ext cx="3740515" cy="1573863"/>
          </a:xfrm>
        </p:spPr>
        <p:txBody>
          <a:bodyPr>
            <a:normAutofit/>
          </a:bodyPr>
          <a:lstStyle/>
          <a:p>
            <a:pPr algn="l"/>
            <a:r>
              <a:rPr lang="en-GB" dirty="0"/>
              <a:t>Cop 27 schedule</a:t>
            </a:r>
          </a:p>
        </p:txBody>
      </p:sp>
      <p:sp>
        <p:nvSpPr>
          <p:cNvPr id="3" name="TextBox 2">
            <a:extLst>
              <a:ext uri="{FF2B5EF4-FFF2-40B4-BE49-F238E27FC236}">
                <a16:creationId xmlns:a16="http://schemas.microsoft.com/office/drawing/2014/main" id="{D2413A8A-80BB-4EA8-7804-48FD3D164574}"/>
              </a:ext>
            </a:extLst>
          </p:cNvPr>
          <p:cNvSpPr txBox="1"/>
          <p:nvPr/>
        </p:nvSpPr>
        <p:spPr>
          <a:xfrm>
            <a:off x="146763" y="5993856"/>
            <a:ext cx="11888704" cy="646331"/>
          </a:xfrm>
          <a:prstGeom prst="rect">
            <a:avLst/>
          </a:prstGeom>
          <a:noFill/>
        </p:spPr>
        <p:txBody>
          <a:bodyPr wrap="none" rtlCol="0">
            <a:spAutoFit/>
          </a:bodyPr>
          <a:lstStyle/>
          <a:p>
            <a:r>
              <a:rPr lang="en-GB" sz="1800" dirty="0">
                <a:solidFill>
                  <a:schemeClr val="bg1">
                    <a:lumMod val="50000"/>
                  </a:schemeClr>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https://oceanic.global/projects/cop-27-the-ocean-x-climate-summit/#:~:text=On%2011%20November%202022%2C</a:t>
            </a:r>
            <a:endParaRPr lang="en-GB" sz="1800" dirty="0">
              <a:solidFill>
                <a:schemeClr val="bg1">
                  <a:lumMod val="50000"/>
                </a:schemeClr>
              </a:solidFill>
              <a:latin typeface="Arial" panose="020B0604020202020204" pitchFamily="34" charset="0"/>
              <a:cs typeface="Arial" panose="020B0604020202020204" pitchFamily="34" charset="0"/>
            </a:endParaRPr>
          </a:p>
          <a:p>
            <a:r>
              <a:rPr lang="en-GB" sz="1800" dirty="0">
                <a:solidFill>
                  <a:schemeClr val="bg1">
                    <a:lumMod val="50000"/>
                  </a:schemeClr>
                </a:solidFill>
                <a:latin typeface="Arial" panose="020B0604020202020204" pitchFamily="34" charset="0"/>
                <a:cs typeface="Arial" panose="020B0604020202020204" pitchFamily="34" charset="0"/>
              </a:rPr>
              <a:t>%20Oceanic,ocean%20and%20all%20it%20sustains</a:t>
            </a:r>
            <a:endParaRPr lang="en-GB" dirty="0">
              <a:solidFill>
                <a:schemeClr val="bg1">
                  <a:lumMod val="50000"/>
                </a:schemeClr>
              </a:solidFill>
            </a:endParaRPr>
          </a:p>
        </p:txBody>
      </p:sp>
    </p:spTree>
    <p:extLst>
      <p:ext uri="{BB962C8B-B14F-4D97-AF65-F5344CB8AC3E}">
        <p14:creationId xmlns:p14="http://schemas.microsoft.com/office/powerpoint/2010/main" val="3406403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5" name="Picture 4" descr="Camera lens">
            <a:extLst>
              <a:ext uri="{FF2B5EF4-FFF2-40B4-BE49-F238E27FC236}">
                <a16:creationId xmlns:a16="http://schemas.microsoft.com/office/drawing/2014/main" id="{68D6EEED-31AB-6906-9FCC-AB2B7D1FC6B6}"/>
              </a:ext>
            </a:extLst>
          </p:cNvPr>
          <p:cNvPicPr>
            <a:picLocks noChangeAspect="1"/>
          </p:cNvPicPr>
          <p:nvPr/>
        </p:nvPicPr>
        <p:blipFill rotWithShape="1">
          <a:blip r:embed="rId3"/>
          <a:srcRect t="5659" b="10071"/>
          <a:stretch/>
        </p:blipFill>
        <p:spPr>
          <a:xfrm>
            <a:off x="20" y="2754"/>
            <a:ext cx="12191980" cy="6858000"/>
          </a:xfrm>
          <a:prstGeom prst="rect">
            <a:avLst/>
          </a:prstGeom>
        </p:spPr>
      </p:pic>
      <p:sp>
        <p:nvSpPr>
          <p:cNvPr id="9" name="Rectangle 8">
            <a:extLst>
              <a:ext uri="{FF2B5EF4-FFF2-40B4-BE49-F238E27FC236}">
                <a16:creationId xmlns:a16="http://schemas.microsoft.com/office/drawing/2014/main" id="{23E246C7-AE23-4B78-B596-A021E638F0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54"/>
            <a:ext cx="12192000" cy="6858000"/>
          </a:xfrm>
          <a:prstGeom prst="rect">
            <a:avLst/>
          </a:prstGeom>
          <a:gradFill>
            <a:gsLst>
              <a:gs pos="10000">
                <a:schemeClr val="bg1">
                  <a:alpha val="75000"/>
                </a:schemeClr>
              </a:gs>
              <a:gs pos="85000">
                <a:schemeClr val="bg1">
                  <a:lumMod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4388652C-EA91-4836-8F81-08E05C74EB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8925E81-20CC-DA6D-4172-7F78D7E9B742}"/>
              </a:ext>
            </a:extLst>
          </p:cNvPr>
          <p:cNvSpPr>
            <a:spLocks noGrp="1"/>
          </p:cNvSpPr>
          <p:nvPr>
            <p:ph type="title"/>
          </p:nvPr>
        </p:nvSpPr>
        <p:spPr>
          <a:xfrm>
            <a:off x="913775" y="618517"/>
            <a:ext cx="10364451" cy="1596177"/>
          </a:xfrm>
        </p:spPr>
        <p:txBody>
          <a:bodyPr>
            <a:normAutofit/>
          </a:bodyPr>
          <a:lstStyle/>
          <a:p>
            <a:r>
              <a:rPr lang="en-GB" dirty="0"/>
              <a:t>Raising awareness</a:t>
            </a:r>
          </a:p>
        </p:txBody>
      </p:sp>
      <p:sp>
        <p:nvSpPr>
          <p:cNvPr id="3" name="Content Placeholder 2">
            <a:extLst>
              <a:ext uri="{FF2B5EF4-FFF2-40B4-BE49-F238E27FC236}">
                <a16:creationId xmlns:a16="http://schemas.microsoft.com/office/drawing/2014/main" id="{D1688EC8-A568-E7E7-D11C-3228BEDFB189}"/>
              </a:ext>
            </a:extLst>
          </p:cNvPr>
          <p:cNvSpPr>
            <a:spLocks noGrp="1"/>
          </p:cNvSpPr>
          <p:nvPr>
            <p:ph idx="1"/>
          </p:nvPr>
        </p:nvSpPr>
        <p:spPr>
          <a:xfrm>
            <a:off x="913774" y="2367092"/>
            <a:ext cx="10363826" cy="3424107"/>
          </a:xfrm>
        </p:spPr>
        <p:txBody>
          <a:bodyPr>
            <a:normAutofit/>
          </a:bodyPr>
          <a:lstStyle/>
          <a:p>
            <a:r>
              <a:rPr lang="en-GB" dirty="0"/>
              <a:t>Apart from panels, the ocean climate summit featured short-film premieres, digital photo exhibitions, sculptures and musical performances</a:t>
            </a:r>
          </a:p>
          <a:p>
            <a:r>
              <a:rPr lang="en-GB" dirty="0"/>
              <a:t>Over 275 guests attended the summit</a:t>
            </a:r>
          </a:p>
          <a:p>
            <a:endParaRPr lang="en-GB" dirty="0"/>
          </a:p>
          <a:p>
            <a:endParaRPr lang="en-GB" dirty="0"/>
          </a:p>
          <a:p>
            <a:pPr marL="0" indent="0" algn="ctr">
              <a:buNone/>
            </a:pPr>
            <a:r>
              <a:rPr lang="en-GB" sz="2800" dirty="0"/>
              <a:t>Was this a good way of raising awareness?</a:t>
            </a:r>
          </a:p>
        </p:txBody>
      </p:sp>
    </p:spTree>
    <p:extLst>
      <p:ext uri="{BB962C8B-B14F-4D97-AF65-F5344CB8AC3E}">
        <p14:creationId xmlns:p14="http://schemas.microsoft.com/office/powerpoint/2010/main" val="4181593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9A0F0AC6-A89F-416B-9FA4-48E664065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C31AA009-40AD-4098-8AE7-680CA35C6E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1" name="Rectangle 10">
            <a:extLst>
              <a:ext uri="{FF2B5EF4-FFF2-40B4-BE49-F238E27FC236}">
                <a16:creationId xmlns:a16="http://schemas.microsoft.com/office/drawing/2014/main" id="{3595E478-612A-42ED-816A-0DD5B5C895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CB226365-E8CD-4F1B-B318-7598AA28AE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91927" t="72411" b="13751"/>
          <a:stretch/>
        </p:blipFill>
        <p:spPr>
          <a:xfrm>
            <a:off x="150925" y="5564567"/>
            <a:ext cx="1341545" cy="1293433"/>
          </a:xfrm>
          <a:custGeom>
            <a:avLst/>
            <a:gdLst>
              <a:gd name="connsiteX0" fmla="*/ 0 w 1341545"/>
              <a:gd name="connsiteY0" fmla="*/ 0 h 1293433"/>
              <a:gd name="connsiteX1" fmla="*/ 1341545 w 1341545"/>
              <a:gd name="connsiteY1" fmla="*/ 0 h 1293433"/>
              <a:gd name="connsiteX2" fmla="*/ 1341545 w 1341545"/>
              <a:gd name="connsiteY2" fmla="*/ 1293433 h 1293433"/>
              <a:gd name="connsiteX3" fmla="*/ 150847 w 1341545"/>
              <a:gd name="connsiteY3" fmla="*/ 1293433 h 1293433"/>
              <a:gd name="connsiteX4" fmla="*/ 66240 w 1341545"/>
              <a:gd name="connsiteY4" fmla="*/ 1183451 h 1293433"/>
              <a:gd name="connsiteX5" fmla="*/ 0 w 1341545"/>
              <a:gd name="connsiteY5" fmla="*/ 1061841 h 1293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41545" h="1293433">
                <a:moveTo>
                  <a:pt x="0" y="0"/>
                </a:moveTo>
                <a:lnTo>
                  <a:pt x="1341545" y="0"/>
                </a:lnTo>
                <a:lnTo>
                  <a:pt x="1341545" y="1293433"/>
                </a:lnTo>
                <a:lnTo>
                  <a:pt x="150847" y="1293433"/>
                </a:lnTo>
                <a:lnTo>
                  <a:pt x="66240" y="1183451"/>
                </a:lnTo>
                <a:lnTo>
                  <a:pt x="0" y="1061841"/>
                </a:lnTo>
                <a:close/>
              </a:path>
            </a:pathLst>
          </a:custGeom>
        </p:spPr>
      </p:pic>
      <p:pic>
        <p:nvPicPr>
          <p:cNvPr id="15" name="Picture 14">
            <a:extLst>
              <a:ext uri="{FF2B5EF4-FFF2-40B4-BE49-F238E27FC236}">
                <a16:creationId xmlns:a16="http://schemas.microsoft.com/office/drawing/2014/main" id="{86F8589D-19E8-4616-A2D6-95125B4528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3623" t="43915" r="1" b="18252"/>
          <a:stretch/>
        </p:blipFill>
        <p:spPr>
          <a:xfrm>
            <a:off x="7586661" y="3142319"/>
            <a:ext cx="4605339" cy="3715682"/>
          </a:xfrm>
          <a:prstGeom prst="rect">
            <a:avLst/>
          </a:prstGeom>
        </p:spPr>
      </p:pic>
      <p:pic>
        <p:nvPicPr>
          <p:cNvPr id="17" name="Picture 16">
            <a:extLst>
              <a:ext uri="{FF2B5EF4-FFF2-40B4-BE49-F238E27FC236}">
                <a16:creationId xmlns:a16="http://schemas.microsoft.com/office/drawing/2014/main" id="{5F9D2829-9A1B-41D9-A712-382721D3A7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46466" t="75007" r="30510"/>
          <a:stretch/>
        </p:blipFill>
        <p:spPr>
          <a:xfrm>
            <a:off x="7586661" y="815472"/>
            <a:ext cx="4817288" cy="2941444"/>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2" name="Title 1">
            <a:extLst>
              <a:ext uri="{FF2B5EF4-FFF2-40B4-BE49-F238E27FC236}">
                <a16:creationId xmlns:a16="http://schemas.microsoft.com/office/drawing/2014/main" id="{5A47C005-E020-E08F-563E-AEFAF266B0FB}"/>
              </a:ext>
            </a:extLst>
          </p:cNvPr>
          <p:cNvSpPr>
            <a:spLocks noGrp="1"/>
          </p:cNvSpPr>
          <p:nvPr>
            <p:ph type="title"/>
          </p:nvPr>
        </p:nvSpPr>
        <p:spPr>
          <a:xfrm>
            <a:off x="913774" y="955040"/>
            <a:ext cx="7216098" cy="5087488"/>
          </a:xfrm>
        </p:spPr>
        <p:txBody>
          <a:bodyPr vert="horz" lIns="91440" tIns="45720" rIns="91440" bIns="45720" rtlCol="0" anchor="ctr">
            <a:normAutofit/>
          </a:bodyPr>
          <a:lstStyle/>
          <a:p>
            <a:pPr algn="l"/>
            <a:r>
              <a:rPr lang="en-US" sz="4100" dirty="0"/>
              <a:t>Is the ocean as important as terrestrial ecosystems in terms of reaching global climate change goals?</a:t>
            </a:r>
            <a:br>
              <a:rPr lang="en-US" sz="4100" dirty="0"/>
            </a:br>
            <a:br>
              <a:rPr lang="en-US" sz="4100" dirty="0"/>
            </a:br>
            <a:r>
              <a:rPr lang="en-US" sz="4100" dirty="0"/>
              <a:t>Why or why not?</a:t>
            </a:r>
          </a:p>
        </p:txBody>
      </p:sp>
    </p:spTree>
    <p:extLst>
      <p:ext uri="{BB962C8B-B14F-4D97-AF65-F5344CB8AC3E}">
        <p14:creationId xmlns:p14="http://schemas.microsoft.com/office/powerpoint/2010/main" val="3686374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0FAF6-77D3-9EFD-B146-2FA9069CABF7}"/>
              </a:ext>
            </a:extLst>
          </p:cNvPr>
          <p:cNvSpPr>
            <a:spLocks noGrp="1"/>
          </p:cNvSpPr>
          <p:nvPr>
            <p:ph type="title"/>
          </p:nvPr>
        </p:nvSpPr>
        <p:spPr>
          <a:xfrm>
            <a:off x="838200" y="0"/>
            <a:ext cx="10515600" cy="636329"/>
          </a:xfrm>
        </p:spPr>
        <p:txBody>
          <a:bodyPr>
            <a:normAutofit/>
          </a:bodyPr>
          <a:lstStyle/>
          <a:p>
            <a:r>
              <a:rPr lang="en-GB" sz="3200" dirty="0"/>
              <a:t>References</a:t>
            </a:r>
          </a:p>
        </p:txBody>
      </p:sp>
      <p:sp>
        <p:nvSpPr>
          <p:cNvPr id="3" name="Content Placeholder 2">
            <a:extLst>
              <a:ext uri="{FF2B5EF4-FFF2-40B4-BE49-F238E27FC236}">
                <a16:creationId xmlns:a16="http://schemas.microsoft.com/office/drawing/2014/main" id="{43C34292-0A0B-2A65-6A67-CFDC79B620DE}"/>
              </a:ext>
            </a:extLst>
          </p:cNvPr>
          <p:cNvSpPr>
            <a:spLocks noGrp="1"/>
          </p:cNvSpPr>
          <p:nvPr>
            <p:ph idx="1"/>
          </p:nvPr>
        </p:nvSpPr>
        <p:spPr>
          <a:xfrm>
            <a:off x="838200" y="636328"/>
            <a:ext cx="10515600" cy="5829785"/>
          </a:xfrm>
        </p:spPr>
        <p:txBody>
          <a:bodyPr>
            <a:normAutofit/>
          </a:bodyPr>
          <a:lstStyle/>
          <a:p>
            <a:r>
              <a:rPr lang="en-GB" sz="1600" dirty="0">
                <a:latin typeface="Arial" panose="020B0604020202020204" pitchFamily="34" charset="0"/>
                <a:cs typeface="Arial" panose="020B0604020202020204" pitchFamily="34" charset="0"/>
              </a:rPr>
              <a:t>Arora, P., Arora, N. K. (2023) COP27: a summit of more misses than hits, </a:t>
            </a:r>
            <a:r>
              <a:rPr lang="en-GB" sz="1600" i="1" dirty="0">
                <a:latin typeface="Arial" panose="020B0604020202020204" pitchFamily="34" charset="0"/>
                <a:cs typeface="Arial" panose="020B0604020202020204" pitchFamily="34" charset="0"/>
              </a:rPr>
              <a:t>Environmental Sustainability</a:t>
            </a:r>
            <a:endParaRPr lang="en-GB" sz="1600" dirty="0">
              <a:latin typeface="Arial" panose="020B0604020202020204" pitchFamily="34" charset="0"/>
              <a:cs typeface="Arial" panose="020B0604020202020204" pitchFamily="34" charset="0"/>
            </a:endParaRPr>
          </a:p>
          <a:p>
            <a:r>
              <a:rPr lang="en-GB" sz="1600" dirty="0" err="1">
                <a:latin typeface="Arial" panose="020B0604020202020204" pitchFamily="34" charset="0"/>
                <a:cs typeface="Arial" panose="020B0604020202020204" pitchFamily="34" charset="0"/>
              </a:rPr>
              <a:t>Friess</a:t>
            </a:r>
            <a:r>
              <a:rPr lang="en-GB" sz="1600" dirty="0">
                <a:latin typeface="Arial" panose="020B0604020202020204" pitchFamily="34" charset="0"/>
                <a:cs typeface="Arial" panose="020B0604020202020204" pitchFamily="34" charset="0"/>
              </a:rPr>
              <a:t>, D. A., </a:t>
            </a:r>
            <a:r>
              <a:rPr lang="en-GB" sz="1600" dirty="0" err="1">
                <a:latin typeface="Arial" panose="020B0604020202020204" pitchFamily="34" charset="0"/>
                <a:cs typeface="Arial" panose="020B0604020202020204" pitchFamily="34" charset="0"/>
              </a:rPr>
              <a:t>Adame</a:t>
            </a:r>
            <a:r>
              <a:rPr lang="en-GB" sz="1600" dirty="0">
                <a:latin typeface="Arial" panose="020B0604020202020204" pitchFamily="34" charset="0"/>
                <a:cs typeface="Arial" panose="020B0604020202020204" pitchFamily="34" charset="0"/>
              </a:rPr>
              <a:t>, M. F., Adams, B. A., Lovelock, C. E. (2022). Mangrove forests under climate change in a 2C world, WIREs Climate Change, 13:e792</a:t>
            </a:r>
          </a:p>
          <a:p>
            <a:r>
              <a:rPr lang="en-GB" sz="1600" dirty="0" err="1">
                <a:latin typeface="Arial" panose="020B0604020202020204" pitchFamily="34" charset="0"/>
                <a:cs typeface="Arial" panose="020B0604020202020204" pitchFamily="34" charset="0"/>
              </a:rPr>
              <a:t>Luijendijk</a:t>
            </a:r>
            <a:r>
              <a:rPr lang="en-GB" sz="1600" dirty="0">
                <a:latin typeface="Arial" panose="020B0604020202020204" pitchFamily="34" charset="0"/>
                <a:cs typeface="Arial" panose="020B0604020202020204" pitchFamily="34" charset="0"/>
              </a:rPr>
              <a:t> A, </a:t>
            </a:r>
            <a:r>
              <a:rPr lang="en-GB" sz="1600" dirty="0" err="1">
                <a:latin typeface="Arial" panose="020B0604020202020204" pitchFamily="34" charset="0"/>
                <a:cs typeface="Arial" panose="020B0604020202020204" pitchFamily="34" charset="0"/>
              </a:rPr>
              <a:t>Hagenaars</a:t>
            </a:r>
            <a:r>
              <a:rPr lang="en-GB" sz="1600" dirty="0">
                <a:latin typeface="Arial" panose="020B0604020202020204" pitchFamily="34" charset="0"/>
                <a:cs typeface="Arial" panose="020B0604020202020204" pitchFamily="34" charset="0"/>
              </a:rPr>
              <a:t> G, Ranasinghe R et al (2018) The state of the World’s beaches. Sci Rep 8:6641</a:t>
            </a:r>
          </a:p>
          <a:p>
            <a:r>
              <a:rPr lang="en-GB" sz="1600" dirty="0">
                <a:latin typeface="Arial" panose="020B0604020202020204" pitchFamily="34" charset="0"/>
                <a:cs typeface="Arial" panose="020B0604020202020204" pitchFamily="34" charset="0"/>
              </a:rPr>
              <a:t>Oceanic Global, The Ocean x Climate Summit. Available at: https://oceanic.global/projects/cop-27-the-ocean-x-climate-summit/#:~:text=On%2011%20November%202022%2C%20Oceanic,ocean%20and%20all%20it%20sustains  Last accessed; 2023.</a:t>
            </a:r>
          </a:p>
          <a:p>
            <a:r>
              <a:rPr lang="en-GB" sz="1600" dirty="0">
                <a:latin typeface="Arial" panose="020B0604020202020204" pitchFamily="34" charset="0"/>
                <a:cs typeface="Arial" panose="020B0604020202020204" pitchFamily="34" charset="0"/>
              </a:rPr>
              <a:t>United Nations Climate Change, “Blueing” the Paris Agreement at COP27. Available at: </a:t>
            </a:r>
            <a:r>
              <a:rPr lang="en-GB" sz="1600" dirty="0">
                <a:latin typeface="Arial" panose="020B0604020202020204" pitchFamily="34" charset="0"/>
                <a:cs typeface="Arial" panose="020B0604020202020204" pitchFamily="34" charset="0"/>
                <a:hlinkClick r:id="rId2"/>
              </a:rPr>
              <a:t>https://unfccc.int/news/blueing-the-paris-agreement-at-cop27</a:t>
            </a:r>
            <a:r>
              <a:rPr lang="en-GB" sz="1600" dirty="0">
                <a:latin typeface="Arial" panose="020B0604020202020204" pitchFamily="34" charset="0"/>
                <a:cs typeface="Arial" panose="020B0604020202020204" pitchFamily="34" charset="0"/>
              </a:rPr>
              <a:t> Last accessed: 2023.</a:t>
            </a:r>
          </a:p>
          <a:p>
            <a:r>
              <a:rPr lang="en-GB" sz="1600" dirty="0">
                <a:latin typeface="Arial" panose="020B0604020202020204" pitchFamily="34" charset="0"/>
                <a:cs typeface="Arial" panose="020B0604020202020204" pitchFamily="34" charset="0"/>
              </a:rPr>
              <a:t>Subsidiary Body for Scientific and Technological Advice (2022), Ocean and climate change dialogue 2022 informal summary report.</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4308332"/>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280</TotalTime>
  <Words>1000</Words>
  <Application>Microsoft Office PowerPoint</Application>
  <PresentationFormat>Widescreen</PresentationFormat>
  <Paragraphs>46</Paragraphs>
  <Slides>11</Slides>
  <Notes>4</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11</vt:i4>
      </vt:variant>
    </vt:vector>
  </HeadingPairs>
  <TitlesOfParts>
    <vt:vector size="17" baseType="lpstr">
      <vt:lpstr>Arial</vt:lpstr>
      <vt:lpstr>Calibri</vt:lpstr>
      <vt:lpstr>Calibri Light</vt:lpstr>
      <vt:lpstr>Tw Cen MT</vt:lpstr>
      <vt:lpstr>Droplet</vt:lpstr>
      <vt:lpstr>Office Theme</vt:lpstr>
      <vt:lpstr>The ocean and climate change</vt:lpstr>
      <vt:lpstr>Why is the ocean important in the context of climate change?</vt:lpstr>
      <vt:lpstr>background</vt:lpstr>
      <vt:lpstr>was the ocean underestimated in its potential of helping climate change goals, due to only being recognised in 2019?</vt:lpstr>
      <vt:lpstr>PowerPoint Presentation</vt:lpstr>
      <vt:lpstr>PowerPoint Presentation</vt:lpstr>
      <vt:lpstr>COP 27 summit</vt:lpstr>
      <vt:lpstr>Cop 27 schedule</vt:lpstr>
      <vt:lpstr>Raising awareness</vt:lpstr>
      <vt:lpstr>Is the ocean as important as terrestrial ecosystems in terms of reaching global climate change goals?  Why or why not?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ocean and climate change</dc:title>
  <dc:creator>Matt Pucilowski (2206720)</dc:creator>
  <cp:lastModifiedBy>Matt Pucilowski (2206720)</cp:lastModifiedBy>
  <cp:revision>3</cp:revision>
  <dcterms:created xsi:type="dcterms:W3CDTF">2023-02-12T19:35:49Z</dcterms:created>
  <dcterms:modified xsi:type="dcterms:W3CDTF">2023-02-13T16:56:38Z</dcterms:modified>
</cp:coreProperties>
</file>