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7548" autoAdjust="0"/>
  </p:normalViewPr>
  <p:slideViewPr>
    <p:cSldViewPr snapToGrid="0">
      <p:cViewPr varScale="1">
        <p:scale>
          <a:sx n="65" d="100"/>
          <a:sy n="65" d="100"/>
        </p:scale>
        <p:origin x="1330" y="3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96BAD00-3EE3-4E2D-A061-D1B4754E457D}"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US"/>
        </a:p>
      </dgm:t>
    </dgm:pt>
    <dgm:pt modelId="{FD03A641-EA6B-436D-A778-7607BDC2A02B}">
      <dgm:prSet/>
      <dgm:spPr/>
      <dgm:t>
        <a:bodyPr/>
        <a:lstStyle/>
        <a:p>
          <a:r>
            <a:rPr lang="en-US" b="1"/>
            <a:t>Communication:</a:t>
          </a:r>
          <a:endParaRPr lang="en-US"/>
        </a:p>
      </dgm:t>
    </dgm:pt>
    <dgm:pt modelId="{87CD3E62-F0F8-46A5-8125-9EF17E944E0C}" type="parTrans" cxnId="{19728B90-E2CE-419F-B57B-BBBA130BE65B}">
      <dgm:prSet/>
      <dgm:spPr/>
      <dgm:t>
        <a:bodyPr/>
        <a:lstStyle/>
        <a:p>
          <a:endParaRPr lang="en-US"/>
        </a:p>
      </dgm:t>
    </dgm:pt>
    <dgm:pt modelId="{AE0CBEE8-B7E1-4C51-80C2-51D225A43862}" type="sibTrans" cxnId="{19728B90-E2CE-419F-B57B-BBBA130BE65B}">
      <dgm:prSet/>
      <dgm:spPr/>
      <dgm:t>
        <a:bodyPr/>
        <a:lstStyle/>
        <a:p>
          <a:endParaRPr lang="en-US"/>
        </a:p>
      </dgm:t>
    </dgm:pt>
    <dgm:pt modelId="{8B082C4A-2B11-4D5C-9079-2BE4C97DC469}">
      <dgm:prSet/>
      <dgm:spPr/>
      <dgm:t>
        <a:bodyPr/>
        <a:lstStyle/>
        <a:p>
          <a:r>
            <a:rPr lang="en-US" dirty="0"/>
            <a:t>Clear articulation of thoughts</a:t>
          </a:r>
        </a:p>
      </dgm:t>
    </dgm:pt>
    <dgm:pt modelId="{A6036A08-5575-4337-BEEF-F2E084FC76FD}" type="parTrans" cxnId="{3544B02A-3F1D-4AC9-9F09-BBFD099DFF62}">
      <dgm:prSet/>
      <dgm:spPr/>
      <dgm:t>
        <a:bodyPr/>
        <a:lstStyle/>
        <a:p>
          <a:endParaRPr lang="en-US"/>
        </a:p>
      </dgm:t>
    </dgm:pt>
    <dgm:pt modelId="{02E32ED2-1B78-4DF7-935F-B6289B9C3F0F}" type="sibTrans" cxnId="{3544B02A-3F1D-4AC9-9F09-BBFD099DFF62}">
      <dgm:prSet/>
      <dgm:spPr/>
      <dgm:t>
        <a:bodyPr/>
        <a:lstStyle/>
        <a:p>
          <a:endParaRPr lang="en-US"/>
        </a:p>
      </dgm:t>
    </dgm:pt>
    <dgm:pt modelId="{1C6C05CE-8C35-4043-A173-686105358B78}">
      <dgm:prSet/>
      <dgm:spPr/>
      <dgm:t>
        <a:bodyPr/>
        <a:lstStyle/>
        <a:p>
          <a:r>
            <a:rPr lang="en-US"/>
            <a:t>Better understanding of others' emotions</a:t>
          </a:r>
        </a:p>
      </dgm:t>
    </dgm:pt>
    <dgm:pt modelId="{03450AE6-FDB3-429F-8188-F21449C8863A}" type="parTrans" cxnId="{94660746-8F6C-470C-A47C-7946388E2208}">
      <dgm:prSet/>
      <dgm:spPr/>
      <dgm:t>
        <a:bodyPr/>
        <a:lstStyle/>
        <a:p>
          <a:endParaRPr lang="en-US"/>
        </a:p>
      </dgm:t>
    </dgm:pt>
    <dgm:pt modelId="{BC50A2C8-B849-4A12-A73E-48420BCF3B12}" type="sibTrans" cxnId="{94660746-8F6C-470C-A47C-7946388E2208}">
      <dgm:prSet/>
      <dgm:spPr/>
      <dgm:t>
        <a:bodyPr/>
        <a:lstStyle/>
        <a:p>
          <a:endParaRPr lang="en-US"/>
        </a:p>
      </dgm:t>
    </dgm:pt>
    <dgm:pt modelId="{0ACBCA5D-5CF6-4AFF-BDA3-00F8D4002D0B}">
      <dgm:prSet/>
      <dgm:spPr/>
      <dgm:t>
        <a:bodyPr/>
        <a:lstStyle/>
        <a:p>
          <a:r>
            <a:rPr lang="en-US"/>
            <a:t>Minimizes misunderstandings and conflicts</a:t>
          </a:r>
        </a:p>
      </dgm:t>
    </dgm:pt>
    <dgm:pt modelId="{AD771F69-C8EB-4D13-97F6-1B083F48DB94}" type="parTrans" cxnId="{4A94A803-2AEC-491D-9FB1-E84755E91972}">
      <dgm:prSet/>
      <dgm:spPr/>
      <dgm:t>
        <a:bodyPr/>
        <a:lstStyle/>
        <a:p>
          <a:endParaRPr lang="en-US"/>
        </a:p>
      </dgm:t>
    </dgm:pt>
    <dgm:pt modelId="{4B57D658-A22B-4EA7-A37B-68D0FB718003}" type="sibTrans" cxnId="{4A94A803-2AEC-491D-9FB1-E84755E91972}">
      <dgm:prSet/>
      <dgm:spPr/>
      <dgm:t>
        <a:bodyPr/>
        <a:lstStyle/>
        <a:p>
          <a:endParaRPr lang="en-US"/>
        </a:p>
      </dgm:t>
    </dgm:pt>
    <dgm:pt modelId="{9919EB83-6481-4FDB-A5DF-A60C1D93C736}">
      <dgm:prSet/>
      <dgm:spPr/>
      <dgm:t>
        <a:bodyPr/>
        <a:lstStyle/>
        <a:p>
          <a:r>
            <a:rPr lang="en-US" dirty="0"/>
            <a:t>High EI linked to greater persuasiveness and influence (Goleman, 1998)</a:t>
          </a:r>
        </a:p>
      </dgm:t>
    </dgm:pt>
    <dgm:pt modelId="{451D7998-56D4-49EE-8E2A-882912036993}" type="parTrans" cxnId="{4A89C8CE-DB2E-4E38-9173-3F3D074459FC}">
      <dgm:prSet/>
      <dgm:spPr/>
      <dgm:t>
        <a:bodyPr/>
        <a:lstStyle/>
        <a:p>
          <a:endParaRPr lang="en-US"/>
        </a:p>
      </dgm:t>
    </dgm:pt>
    <dgm:pt modelId="{120D4872-F799-45C3-A4C4-BE4B2B841D10}" type="sibTrans" cxnId="{4A89C8CE-DB2E-4E38-9173-3F3D074459FC}">
      <dgm:prSet/>
      <dgm:spPr/>
      <dgm:t>
        <a:bodyPr/>
        <a:lstStyle/>
        <a:p>
          <a:endParaRPr lang="en-US"/>
        </a:p>
      </dgm:t>
    </dgm:pt>
    <dgm:pt modelId="{74E67646-5218-4026-8C4F-C3E50E86C012}">
      <dgm:prSet/>
      <dgm:spPr/>
      <dgm:t>
        <a:bodyPr/>
        <a:lstStyle/>
        <a:p>
          <a:r>
            <a:rPr lang="en-US" b="1"/>
            <a:t>Decision Making:</a:t>
          </a:r>
          <a:endParaRPr lang="en-US"/>
        </a:p>
      </dgm:t>
    </dgm:pt>
    <dgm:pt modelId="{D9833031-751C-4F71-AC47-CC7FA0533A53}" type="parTrans" cxnId="{E12E2EDB-9699-4300-BD9B-D29570A76598}">
      <dgm:prSet/>
      <dgm:spPr/>
      <dgm:t>
        <a:bodyPr/>
        <a:lstStyle/>
        <a:p>
          <a:endParaRPr lang="en-US"/>
        </a:p>
      </dgm:t>
    </dgm:pt>
    <dgm:pt modelId="{08E0100B-0146-4084-A8AC-7AEFB9AD431E}" type="sibTrans" cxnId="{E12E2EDB-9699-4300-BD9B-D29570A76598}">
      <dgm:prSet/>
      <dgm:spPr/>
      <dgm:t>
        <a:bodyPr/>
        <a:lstStyle/>
        <a:p>
          <a:endParaRPr lang="en-US"/>
        </a:p>
      </dgm:t>
    </dgm:pt>
    <dgm:pt modelId="{3CE2283D-1BDC-4D7E-9411-0A3A39CA691F}">
      <dgm:prSet/>
      <dgm:spPr/>
      <dgm:t>
        <a:bodyPr/>
        <a:lstStyle/>
        <a:p>
          <a:r>
            <a:rPr lang="en-US"/>
            <a:t>Harmonious and empathetic decision-making</a:t>
          </a:r>
        </a:p>
      </dgm:t>
    </dgm:pt>
    <dgm:pt modelId="{B4F9A3A6-DB52-45D0-A25D-A1EAE9974311}" type="parTrans" cxnId="{86EA1C3D-29F3-481F-8E46-2DBA661889CF}">
      <dgm:prSet/>
      <dgm:spPr/>
      <dgm:t>
        <a:bodyPr/>
        <a:lstStyle/>
        <a:p>
          <a:endParaRPr lang="en-US"/>
        </a:p>
      </dgm:t>
    </dgm:pt>
    <dgm:pt modelId="{04568DFA-0E81-46E7-A74C-028A3194E1EE}" type="sibTrans" cxnId="{86EA1C3D-29F3-481F-8E46-2DBA661889CF}">
      <dgm:prSet/>
      <dgm:spPr/>
      <dgm:t>
        <a:bodyPr/>
        <a:lstStyle/>
        <a:p>
          <a:endParaRPr lang="en-US"/>
        </a:p>
      </dgm:t>
    </dgm:pt>
    <dgm:pt modelId="{A2E1407D-AEEA-4CB3-8E36-8EC35F342B89}">
      <dgm:prSet/>
      <dgm:spPr/>
      <dgm:t>
        <a:bodyPr/>
        <a:lstStyle/>
        <a:p>
          <a:r>
            <a:rPr lang="en-US"/>
            <a:t>Emotional data factored into decisions</a:t>
          </a:r>
        </a:p>
      </dgm:t>
    </dgm:pt>
    <dgm:pt modelId="{72ACC89F-10F6-417A-90B2-AA9AE29766A0}" type="parTrans" cxnId="{6462B119-15CE-43CF-A7D1-FD0F7565AC4D}">
      <dgm:prSet/>
      <dgm:spPr/>
      <dgm:t>
        <a:bodyPr/>
        <a:lstStyle/>
        <a:p>
          <a:endParaRPr lang="en-US"/>
        </a:p>
      </dgm:t>
    </dgm:pt>
    <dgm:pt modelId="{71B20774-B530-481B-B87E-5EE36A2CEE54}" type="sibTrans" cxnId="{6462B119-15CE-43CF-A7D1-FD0F7565AC4D}">
      <dgm:prSet/>
      <dgm:spPr/>
      <dgm:t>
        <a:bodyPr/>
        <a:lstStyle/>
        <a:p>
          <a:endParaRPr lang="en-US"/>
        </a:p>
      </dgm:t>
    </dgm:pt>
    <dgm:pt modelId="{A1EB3900-9F96-4215-9D06-22C2B41AE72A}">
      <dgm:prSet/>
      <dgm:spPr/>
      <dgm:t>
        <a:bodyPr/>
        <a:lstStyle/>
        <a:p>
          <a:r>
            <a:rPr lang="en-US" dirty="0"/>
            <a:t>Considers emotional impact on self and others</a:t>
          </a:r>
        </a:p>
      </dgm:t>
    </dgm:pt>
    <dgm:pt modelId="{9C9E41A9-798E-4058-9F30-73A80117C22B}" type="parTrans" cxnId="{1B6213B6-29F5-48E8-AC7C-E8B3BF222B4F}">
      <dgm:prSet/>
      <dgm:spPr/>
      <dgm:t>
        <a:bodyPr/>
        <a:lstStyle/>
        <a:p>
          <a:endParaRPr lang="en-US"/>
        </a:p>
      </dgm:t>
    </dgm:pt>
    <dgm:pt modelId="{EF7BFFD3-1CAD-49A3-9360-F293D670DAAA}" type="sibTrans" cxnId="{1B6213B6-29F5-48E8-AC7C-E8B3BF222B4F}">
      <dgm:prSet/>
      <dgm:spPr/>
      <dgm:t>
        <a:bodyPr/>
        <a:lstStyle/>
        <a:p>
          <a:endParaRPr lang="en-US"/>
        </a:p>
      </dgm:t>
    </dgm:pt>
    <dgm:pt modelId="{EB18237C-EE4B-4675-8E66-54325EEE962F}" type="pres">
      <dgm:prSet presAssocID="{296BAD00-3EE3-4E2D-A061-D1B4754E457D}" presName="CompostProcess" presStyleCnt="0">
        <dgm:presLayoutVars>
          <dgm:dir/>
          <dgm:resizeHandles val="exact"/>
        </dgm:presLayoutVars>
      </dgm:prSet>
      <dgm:spPr/>
    </dgm:pt>
    <dgm:pt modelId="{DB00F20B-77BA-4D80-9697-10ABE3CF0948}" type="pres">
      <dgm:prSet presAssocID="{296BAD00-3EE3-4E2D-A061-D1B4754E457D}" presName="arrow" presStyleLbl="bgShp" presStyleIdx="0" presStyleCnt="1" custScaleX="112692"/>
      <dgm:spPr/>
    </dgm:pt>
    <dgm:pt modelId="{3E0D9F1F-BE8E-4865-8500-3ED9B5366B00}" type="pres">
      <dgm:prSet presAssocID="{296BAD00-3EE3-4E2D-A061-D1B4754E457D}" presName="linearProcess" presStyleCnt="0"/>
      <dgm:spPr/>
    </dgm:pt>
    <dgm:pt modelId="{ABDF7A06-70F6-4FC0-A263-A51AF996C62E}" type="pres">
      <dgm:prSet presAssocID="{FD03A641-EA6B-436D-A778-7607BDC2A02B}" presName="textNode" presStyleLbl="node1" presStyleIdx="0" presStyleCnt="2">
        <dgm:presLayoutVars>
          <dgm:bulletEnabled val="1"/>
        </dgm:presLayoutVars>
      </dgm:prSet>
      <dgm:spPr/>
    </dgm:pt>
    <dgm:pt modelId="{505E47CB-6B3B-4E01-BFAE-8BA930BE4F60}" type="pres">
      <dgm:prSet presAssocID="{AE0CBEE8-B7E1-4C51-80C2-51D225A43862}" presName="sibTrans" presStyleCnt="0"/>
      <dgm:spPr/>
    </dgm:pt>
    <dgm:pt modelId="{94B5D8F2-B56F-4160-87D2-DEA427F01726}" type="pres">
      <dgm:prSet presAssocID="{74E67646-5218-4026-8C4F-C3E50E86C012}" presName="textNode" presStyleLbl="node1" presStyleIdx="1" presStyleCnt="2">
        <dgm:presLayoutVars>
          <dgm:bulletEnabled val="1"/>
        </dgm:presLayoutVars>
      </dgm:prSet>
      <dgm:spPr/>
    </dgm:pt>
  </dgm:ptLst>
  <dgm:cxnLst>
    <dgm:cxn modelId="{4A94A803-2AEC-491D-9FB1-E84755E91972}" srcId="{FD03A641-EA6B-436D-A778-7607BDC2A02B}" destId="{0ACBCA5D-5CF6-4AFF-BDA3-00F8D4002D0B}" srcOrd="2" destOrd="0" parTransId="{AD771F69-C8EB-4D13-97F6-1B083F48DB94}" sibTransId="{4B57D658-A22B-4EA7-A37B-68D0FB718003}"/>
    <dgm:cxn modelId="{6462B119-15CE-43CF-A7D1-FD0F7565AC4D}" srcId="{74E67646-5218-4026-8C4F-C3E50E86C012}" destId="{A2E1407D-AEEA-4CB3-8E36-8EC35F342B89}" srcOrd="1" destOrd="0" parTransId="{72ACC89F-10F6-417A-90B2-AA9AE29766A0}" sibTransId="{71B20774-B530-481B-B87E-5EE36A2CEE54}"/>
    <dgm:cxn modelId="{B689321A-12AF-4CEA-BBDD-91C606474D9F}" type="presOf" srcId="{A2E1407D-AEEA-4CB3-8E36-8EC35F342B89}" destId="{94B5D8F2-B56F-4160-87D2-DEA427F01726}" srcOrd="0" destOrd="2" presId="urn:microsoft.com/office/officeart/2005/8/layout/hProcess9"/>
    <dgm:cxn modelId="{002E911E-44F9-433E-996E-C2D23FC77B16}" type="presOf" srcId="{FD03A641-EA6B-436D-A778-7607BDC2A02B}" destId="{ABDF7A06-70F6-4FC0-A263-A51AF996C62E}" srcOrd="0" destOrd="0" presId="urn:microsoft.com/office/officeart/2005/8/layout/hProcess9"/>
    <dgm:cxn modelId="{B2760F1F-AF82-4057-9A22-19C51EFB162A}" type="presOf" srcId="{1C6C05CE-8C35-4043-A173-686105358B78}" destId="{ABDF7A06-70F6-4FC0-A263-A51AF996C62E}" srcOrd="0" destOrd="2" presId="urn:microsoft.com/office/officeart/2005/8/layout/hProcess9"/>
    <dgm:cxn modelId="{3544B02A-3F1D-4AC9-9F09-BBFD099DFF62}" srcId="{FD03A641-EA6B-436D-A778-7607BDC2A02B}" destId="{8B082C4A-2B11-4D5C-9079-2BE4C97DC469}" srcOrd="0" destOrd="0" parTransId="{A6036A08-5575-4337-BEEF-F2E084FC76FD}" sibTransId="{02E32ED2-1B78-4DF7-935F-B6289B9C3F0F}"/>
    <dgm:cxn modelId="{86EA1C3D-29F3-481F-8E46-2DBA661889CF}" srcId="{74E67646-5218-4026-8C4F-C3E50E86C012}" destId="{3CE2283D-1BDC-4D7E-9411-0A3A39CA691F}" srcOrd="0" destOrd="0" parTransId="{B4F9A3A6-DB52-45D0-A25D-A1EAE9974311}" sibTransId="{04568DFA-0E81-46E7-A74C-028A3194E1EE}"/>
    <dgm:cxn modelId="{3C07A064-5ECE-4FB1-B277-1DA2DF8895EF}" type="presOf" srcId="{3CE2283D-1BDC-4D7E-9411-0A3A39CA691F}" destId="{94B5D8F2-B56F-4160-87D2-DEA427F01726}" srcOrd="0" destOrd="1" presId="urn:microsoft.com/office/officeart/2005/8/layout/hProcess9"/>
    <dgm:cxn modelId="{94660746-8F6C-470C-A47C-7946388E2208}" srcId="{FD03A641-EA6B-436D-A778-7607BDC2A02B}" destId="{1C6C05CE-8C35-4043-A173-686105358B78}" srcOrd="1" destOrd="0" parTransId="{03450AE6-FDB3-429F-8188-F21449C8863A}" sibTransId="{BC50A2C8-B849-4A12-A73E-48420BCF3B12}"/>
    <dgm:cxn modelId="{90032458-BCAE-4848-9297-67706A0AA4A6}" type="presOf" srcId="{8B082C4A-2B11-4D5C-9079-2BE4C97DC469}" destId="{ABDF7A06-70F6-4FC0-A263-A51AF996C62E}" srcOrd="0" destOrd="1" presId="urn:microsoft.com/office/officeart/2005/8/layout/hProcess9"/>
    <dgm:cxn modelId="{19728B90-E2CE-419F-B57B-BBBA130BE65B}" srcId="{296BAD00-3EE3-4E2D-A061-D1B4754E457D}" destId="{FD03A641-EA6B-436D-A778-7607BDC2A02B}" srcOrd="0" destOrd="0" parTransId="{87CD3E62-F0F8-46A5-8125-9EF17E944E0C}" sibTransId="{AE0CBEE8-B7E1-4C51-80C2-51D225A43862}"/>
    <dgm:cxn modelId="{08DCF0B4-0AC0-4E60-AF6C-D1693DB806C7}" type="presOf" srcId="{74E67646-5218-4026-8C4F-C3E50E86C012}" destId="{94B5D8F2-B56F-4160-87D2-DEA427F01726}" srcOrd="0" destOrd="0" presId="urn:microsoft.com/office/officeart/2005/8/layout/hProcess9"/>
    <dgm:cxn modelId="{1B6213B6-29F5-48E8-AC7C-E8B3BF222B4F}" srcId="{74E67646-5218-4026-8C4F-C3E50E86C012}" destId="{A1EB3900-9F96-4215-9D06-22C2B41AE72A}" srcOrd="2" destOrd="0" parTransId="{9C9E41A9-798E-4058-9F30-73A80117C22B}" sibTransId="{EF7BFFD3-1CAD-49A3-9360-F293D670DAAA}"/>
    <dgm:cxn modelId="{037368BB-A021-4539-BA34-B115AAA49EBF}" type="presOf" srcId="{0ACBCA5D-5CF6-4AFF-BDA3-00F8D4002D0B}" destId="{ABDF7A06-70F6-4FC0-A263-A51AF996C62E}" srcOrd="0" destOrd="3" presId="urn:microsoft.com/office/officeart/2005/8/layout/hProcess9"/>
    <dgm:cxn modelId="{6AE86EBB-1B34-4373-A4CF-E7C71EA0159A}" type="presOf" srcId="{9919EB83-6481-4FDB-A5DF-A60C1D93C736}" destId="{ABDF7A06-70F6-4FC0-A263-A51AF996C62E}" srcOrd="0" destOrd="4" presId="urn:microsoft.com/office/officeart/2005/8/layout/hProcess9"/>
    <dgm:cxn modelId="{12CCF2C9-4B4A-457F-893B-1A531C2649E3}" type="presOf" srcId="{296BAD00-3EE3-4E2D-A061-D1B4754E457D}" destId="{EB18237C-EE4B-4675-8E66-54325EEE962F}" srcOrd="0" destOrd="0" presId="urn:microsoft.com/office/officeart/2005/8/layout/hProcess9"/>
    <dgm:cxn modelId="{4A89C8CE-DB2E-4E38-9173-3F3D074459FC}" srcId="{FD03A641-EA6B-436D-A778-7607BDC2A02B}" destId="{9919EB83-6481-4FDB-A5DF-A60C1D93C736}" srcOrd="3" destOrd="0" parTransId="{451D7998-56D4-49EE-8E2A-882912036993}" sibTransId="{120D4872-F799-45C3-A4C4-BE4B2B841D10}"/>
    <dgm:cxn modelId="{E12E2EDB-9699-4300-BD9B-D29570A76598}" srcId="{296BAD00-3EE3-4E2D-A061-D1B4754E457D}" destId="{74E67646-5218-4026-8C4F-C3E50E86C012}" srcOrd="1" destOrd="0" parTransId="{D9833031-751C-4F71-AC47-CC7FA0533A53}" sibTransId="{08E0100B-0146-4084-A8AC-7AEFB9AD431E}"/>
    <dgm:cxn modelId="{C37912E1-7D39-4685-81B3-A09EB594E6F2}" type="presOf" srcId="{A1EB3900-9F96-4215-9D06-22C2B41AE72A}" destId="{94B5D8F2-B56F-4160-87D2-DEA427F01726}" srcOrd="0" destOrd="3" presId="urn:microsoft.com/office/officeart/2005/8/layout/hProcess9"/>
    <dgm:cxn modelId="{F1AA8348-52BB-40A6-8F49-52D936CF1245}" type="presParOf" srcId="{EB18237C-EE4B-4675-8E66-54325EEE962F}" destId="{DB00F20B-77BA-4D80-9697-10ABE3CF0948}" srcOrd="0" destOrd="0" presId="urn:microsoft.com/office/officeart/2005/8/layout/hProcess9"/>
    <dgm:cxn modelId="{57986CE8-4925-4960-84B1-DCFCDAF5984E}" type="presParOf" srcId="{EB18237C-EE4B-4675-8E66-54325EEE962F}" destId="{3E0D9F1F-BE8E-4865-8500-3ED9B5366B00}" srcOrd="1" destOrd="0" presId="urn:microsoft.com/office/officeart/2005/8/layout/hProcess9"/>
    <dgm:cxn modelId="{6F73A526-317E-495E-BE80-7E059BF2463F}" type="presParOf" srcId="{3E0D9F1F-BE8E-4865-8500-3ED9B5366B00}" destId="{ABDF7A06-70F6-4FC0-A263-A51AF996C62E}" srcOrd="0" destOrd="0" presId="urn:microsoft.com/office/officeart/2005/8/layout/hProcess9"/>
    <dgm:cxn modelId="{1EA1F422-192B-4367-9F32-805C60295B14}" type="presParOf" srcId="{3E0D9F1F-BE8E-4865-8500-3ED9B5366B00}" destId="{505E47CB-6B3B-4E01-BFAE-8BA930BE4F60}" srcOrd="1" destOrd="0" presId="urn:microsoft.com/office/officeart/2005/8/layout/hProcess9"/>
    <dgm:cxn modelId="{E7A4276A-184E-4D1D-B1A8-C4A0B08B1C5F}" type="presParOf" srcId="{3E0D9F1F-BE8E-4865-8500-3ED9B5366B00}" destId="{94B5D8F2-B56F-4160-87D2-DEA427F01726}" srcOrd="2"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4F3116C-26BD-41D8-B485-25F001C9BB28}"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US"/>
        </a:p>
      </dgm:t>
    </dgm:pt>
    <dgm:pt modelId="{B8758BA4-6CBE-4034-99E5-655532965D0F}">
      <dgm:prSet custT="1"/>
      <dgm:spPr/>
      <dgm:t>
        <a:bodyPr/>
        <a:lstStyle/>
        <a:p>
          <a:r>
            <a:rPr lang="en-US" sz="1600" b="1" dirty="0"/>
            <a:t>Recognize &amp; Give Constructive Feedback:</a:t>
          </a:r>
          <a:endParaRPr lang="en-US" sz="1600" dirty="0"/>
        </a:p>
      </dgm:t>
    </dgm:pt>
    <dgm:pt modelId="{F3DEA0F8-B480-41A1-A8BA-7A1F2F058900}" type="parTrans" cxnId="{701C8BE0-2373-421B-84F5-1FE27E4D5A9C}">
      <dgm:prSet/>
      <dgm:spPr/>
      <dgm:t>
        <a:bodyPr/>
        <a:lstStyle/>
        <a:p>
          <a:endParaRPr lang="en-US"/>
        </a:p>
      </dgm:t>
    </dgm:pt>
    <dgm:pt modelId="{A85AA3EE-9033-4E70-ABFE-32C6C0904BE4}" type="sibTrans" cxnId="{701C8BE0-2373-421B-84F5-1FE27E4D5A9C}">
      <dgm:prSet/>
      <dgm:spPr/>
      <dgm:t>
        <a:bodyPr/>
        <a:lstStyle/>
        <a:p>
          <a:endParaRPr lang="en-US"/>
        </a:p>
      </dgm:t>
    </dgm:pt>
    <dgm:pt modelId="{8AA88C58-022E-4215-A42B-CE735E8955D6}">
      <dgm:prSet custT="1"/>
      <dgm:spPr/>
      <dgm:t>
        <a:bodyPr/>
        <a:lstStyle/>
        <a:p>
          <a:r>
            <a:rPr lang="en-US" sz="1600"/>
            <a:t>Respectfully give and receive feedback to foster an open culture of development.</a:t>
          </a:r>
        </a:p>
      </dgm:t>
    </dgm:pt>
    <dgm:pt modelId="{0F923421-A2BD-413C-BB11-C491051A4F11}" type="parTrans" cxnId="{70AE3B84-29A5-4BAC-82B2-E93A20B3D6A3}">
      <dgm:prSet/>
      <dgm:spPr/>
      <dgm:t>
        <a:bodyPr/>
        <a:lstStyle/>
        <a:p>
          <a:endParaRPr lang="en-US"/>
        </a:p>
      </dgm:t>
    </dgm:pt>
    <dgm:pt modelId="{6FDCE7EF-6B82-415C-A112-CBA59C7E5A96}" type="sibTrans" cxnId="{70AE3B84-29A5-4BAC-82B2-E93A20B3D6A3}">
      <dgm:prSet/>
      <dgm:spPr/>
      <dgm:t>
        <a:bodyPr/>
        <a:lstStyle/>
        <a:p>
          <a:endParaRPr lang="en-US"/>
        </a:p>
      </dgm:t>
    </dgm:pt>
    <dgm:pt modelId="{590CA133-EC09-4F78-8C15-FB2973B32D1D}">
      <dgm:prSet custT="1"/>
      <dgm:spPr/>
      <dgm:t>
        <a:bodyPr/>
        <a:lstStyle/>
        <a:p>
          <a:r>
            <a:rPr lang="en-US" sz="1600" b="1"/>
            <a:t>Not Afraid to Say Sorry:</a:t>
          </a:r>
          <a:endParaRPr lang="en-US" sz="1600"/>
        </a:p>
      </dgm:t>
    </dgm:pt>
    <dgm:pt modelId="{6AC7BD8B-0CB8-447B-9CC9-35683AE46D5F}" type="parTrans" cxnId="{DC1C752F-EE4C-44E3-BDF7-B4BAA0D4FA75}">
      <dgm:prSet/>
      <dgm:spPr/>
      <dgm:t>
        <a:bodyPr/>
        <a:lstStyle/>
        <a:p>
          <a:endParaRPr lang="en-US"/>
        </a:p>
      </dgm:t>
    </dgm:pt>
    <dgm:pt modelId="{DA4C90FA-B92E-4194-8B0A-4F030BD3898B}" type="sibTrans" cxnId="{DC1C752F-EE4C-44E3-BDF7-B4BAA0D4FA75}">
      <dgm:prSet/>
      <dgm:spPr/>
      <dgm:t>
        <a:bodyPr/>
        <a:lstStyle/>
        <a:p>
          <a:endParaRPr lang="en-US"/>
        </a:p>
      </dgm:t>
    </dgm:pt>
    <dgm:pt modelId="{06D49440-A146-44E6-88B3-76D35BF337F7}">
      <dgm:prSet custT="1"/>
      <dgm:spPr/>
      <dgm:t>
        <a:bodyPr/>
        <a:lstStyle/>
        <a:p>
          <a:r>
            <a:rPr lang="en-US" sz="1600" dirty="0"/>
            <a:t>Apologizing strengthens relationships and shows responsibility and humility.</a:t>
          </a:r>
        </a:p>
      </dgm:t>
    </dgm:pt>
    <dgm:pt modelId="{9E1B6C02-9CB7-499F-A9EB-91313E12E1E6}" type="parTrans" cxnId="{47FDE375-7C9F-4186-AA52-E6018E1E67EE}">
      <dgm:prSet/>
      <dgm:spPr/>
      <dgm:t>
        <a:bodyPr/>
        <a:lstStyle/>
        <a:p>
          <a:endParaRPr lang="en-US"/>
        </a:p>
      </dgm:t>
    </dgm:pt>
    <dgm:pt modelId="{8015BAE1-43B8-4149-85A9-F8BEB009D494}" type="sibTrans" cxnId="{47FDE375-7C9F-4186-AA52-E6018E1E67EE}">
      <dgm:prSet/>
      <dgm:spPr/>
      <dgm:t>
        <a:bodyPr/>
        <a:lstStyle/>
        <a:p>
          <a:endParaRPr lang="en-US"/>
        </a:p>
      </dgm:t>
    </dgm:pt>
    <dgm:pt modelId="{EDABB936-AD8C-4D2C-9704-3753DEB9DF60}">
      <dgm:prSet custT="1"/>
      <dgm:spPr/>
      <dgm:t>
        <a:bodyPr/>
        <a:lstStyle/>
        <a:p>
          <a:r>
            <a:rPr lang="en-US" sz="1600" b="1" dirty="0"/>
            <a:t>Put Oneself in Other People’s Shoes:</a:t>
          </a:r>
          <a:endParaRPr lang="en-US" sz="1600" dirty="0"/>
        </a:p>
      </dgm:t>
    </dgm:pt>
    <dgm:pt modelId="{368CB824-270D-428D-BCBC-31F7EFD21ED7}" type="parTrans" cxnId="{548EC606-A66E-495B-BAEA-313B62CE8C2C}">
      <dgm:prSet/>
      <dgm:spPr/>
      <dgm:t>
        <a:bodyPr/>
        <a:lstStyle/>
        <a:p>
          <a:endParaRPr lang="en-US"/>
        </a:p>
      </dgm:t>
    </dgm:pt>
    <dgm:pt modelId="{F2415BD8-C3C6-4582-830D-521C59CF6AEF}" type="sibTrans" cxnId="{548EC606-A66E-495B-BAEA-313B62CE8C2C}">
      <dgm:prSet/>
      <dgm:spPr/>
      <dgm:t>
        <a:bodyPr/>
        <a:lstStyle/>
        <a:p>
          <a:endParaRPr lang="en-US"/>
        </a:p>
      </dgm:t>
    </dgm:pt>
    <dgm:pt modelId="{8239DF22-8578-4AAB-8CA2-0A8F44E31136}">
      <dgm:prSet custT="1"/>
      <dgm:spPr/>
      <dgm:t>
        <a:bodyPr/>
        <a:lstStyle/>
        <a:p>
          <a:r>
            <a:rPr lang="en-US" sz="1600"/>
            <a:t>Sharing and understanding others' feelings builds trust and closer relationships.</a:t>
          </a:r>
        </a:p>
      </dgm:t>
    </dgm:pt>
    <dgm:pt modelId="{02E4D184-4429-4115-933B-3B2C48FEC8A5}" type="parTrans" cxnId="{F969E1FA-E927-4998-85DE-E3B4543B5B43}">
      <dgm:prSet/>
      <dgm:spPr/>
      <dgm:t>
        <a:bodyPr/>
        <a:lstStyle/>
        <a:p>
          <a:endParaRPr lang="en-US"/>
        </a:p>
      </dgm:t>
    </dgm:pt>
    <dgm:pt modelId="{6FFC36CC-995A-4290-B264-477B890F8E06}" type="sibTrans" cxnId="{F969E1FA-E927-4998-85DE-E3B4543B5B43}">
      <dgm:prSet/>
      <dgm:spPr/>
      <dgm:t>
        <a:bodyPr/>
        <a:lstStyle/>
        <a:p>
          <a:endParaRPr lang="en-US"/>
        </a:p>
      </dgm:t>
    </dgm:pt>
    <dgm:pt modelId="{41907DE9-A1AF-449C-B339-76BF85430015}">
      <dgm:prSet custT="1"/>
      <dgm:spPr/>
      <dgm:t>
        <a:bodyPr/>
        <a:lstStyle/>
        <a:p>
          <a:r>
            <a:rPr lang="en-US" sz="1600" b="1"/>
            <a:t>Say What You Mean &amp; Do What You Say:</a:t>
          </a:r>
          <a:endParaRPr lang="en-US" sz="1600"/>
        </a:p>
      </dgm:t>
    </dgm:pt>
    <dgm:pt modelId="{ED377C2F-3B4E-45BE-8A4E-C1C8CB496F3B}" type="parTrans" cxnId="{3EE3F1EB-C29C-46AC-9F72-3171772A58AC}">
      <dgm:prSet/>
      <dgm:spPr/>
      <dgm:t>
        <a:bodyPr/>
        <a:lstStyle/>
        <a:p>
          <a:endParaRPr lang="en-US"/>
        </a:p>
      </dgm:t>
    </dgm:pt>
    <dgm:pt modelId="{E9FA5F1B-B0AA-4E2B-BA99-54184B41FAD5}" type="sibTrans" cxnId="{3EE3F1EB-C29C-46AC-9F72-3171772A58AC}">
      <dgm:prSet/>
      <dgm:spPr/>
      <dgm:t>
        <a:bodyPr/>
        <a:lstStyle/>
        <a:p>
          <a:endParaRPr lang="en-US"/>
        </a:p>
      </dgm:t>
    </dgm:pt>
    <dgm:pt modelId="{E1E22272-1B44-4FFD-A33B-55F196006374}">
      <dgm:prSet custT="1"/>
      <dgm:spPr/>
      <dgm:t>
        <a:bodyPr/>
        <a:lstStyle/>
        <a:p>
          <a:r>
            <a:rPr lang="en-US" sz="1600"/>
            <a:t>Keep promises and maintain control of your thoughts to be reliable.</a:t>
          </a:r>
        </a:p>
      </dgm:t>
    </dgm:pt>
    <dgm:pt modelId="{B19A27BC-E164-4FAA-ACBD-133E8490084C}" type="parTrans" cxnId="{F629ABB8-3210-4750-8C39-4AB95DF2B2BA}">
      <dgm:prSet/>
      <dgm:spPr/>
      <dgm:t>
        <a:bodyPr/>
        <a:lstStyle/>
        <a:p>
          <a:endParaRPr lang="en-US"/>
        </a:p>
      </dgm:t>
    </dgm:pt>
    <dgm:pt modelId="{EDE94617-688E-4D3B-825B-13D6847EE578}" type="sibTrans" cxnId="{F629ABB8-3210-4750-8C39-4AB95DF2B2BA}">
      <dgm:prSet/>
      <dgm:spPr/>
      <dgm:t>
        <a:bodyPr/>
        <a:lstStyle/>
        <a:p>
          <a:endParaRPr lang="en-US"/>
        </a:p>
      </dgm:t>
    </dgm:pt>
    <dgm:pt modelId="{E47A2382-25AD-4972-81C4-A13BEC35E6D2}">
      <dgm:prSet custT="1"/>
      <dgm:spPr/>
      <dgm:t>
        <a:bodyPr/>
        <a:lstStyle/>
        <a:p>
          <a:r>
            <a:rPr lang="en-US" sz="1600" b="1"/>
            <a:t>Know How to "Forgive and Forget":</a:t>
          </a:r>
          <a:endParaRPr lang="en-US" sz="1600"/>
        </a:p>
      </dgm:t>
    </dgm:pt>
    <dgm:pt modelId="{BB1046DE-ADB4-4D0E-8C6D-28B5CC804635}" type="parTrans" cxnId="{C65274ED-C336-422A-90B4-9A034DE57E97}">
      <dgm:prSet/>
      <dgm:spPr/>
      <dgm:t>
        <a:bodyPr/>
        <a:lstStyle/>
        <a:p>
          <a:endParaRPr lang="en-US"/>
        </a:p>
      </dgm:t>
    </dgm:pt>
    <dgm:pt modelId="{7542F5EE-5596-4065-B46F-BBDE11599444}" type="sibTrans" cxnId="{C65274ED-C336-422A-90B4-9A034DE57E97}">
      <dgm:prSet/>
      <dgm:spPr/>
      <dgm:t>
        <a:bodyPr/>
        <a:lstStyle/>
        <a:p>
          <a:endParaRPr lang="en-US"/>
        </a:p>
      </dgm:t>
    </dgm:pt>
    <dgm:pt modelId="{14573BFE-BFB4-429E-92C4-36471EBCDF2B}">
      <dgm:prSet custT="1"/>
      <dgm:spPr/>
      <dgm:t>
        <a:bodyPr/>
        <a:lstStyle/>
        <a:p>
          <a:r>
            <a:rPr lang="en-US" sz="1600"/>
            <a:t>Letting go of grudges helps maintain smooth personal and professional relationships.</a:t>
          </a:r>
        </a:p>
      </dgm:t>
    </dgm:pt>
    <dgm:pt modelId="{C6B41244-4DB9-4169-85AF-B4380C2AB55E}" type="parTrans" cxnId="{C141368C-44B4-4B89-9CE1-4C41F3E578F0}">
      <dgm:prSet/>
      <dgm:spPr/>
      <dgm:t>
        <a:bodyPr/>
        <a:lstStyle/>
        <a:p>
          <a:endParaRPr lang="en-US"/>
        </a:p>
      </dgm:t>
    </dgm:pt>
    <dgm:pt modelId="{CE4DBA04-D5B9-43F3-A786-1CA9A72C646C}" type="sibTrans" cxnId="{C141368C-44B4-4B89-9CE1-4C41F3E578F0}">
      <dgm:prSet/>
      <dgm:spPr/>
      <dgm:t>
        <a:bodyPr/>
        <a:lstStyle/>
        <a:p>
          <a:endParaRPr lang="en-US"/>
        </a:p>
      </dgm:t>
    </dgm:pt>
    <dgm:pt modelId="{A73BC43A-8154-429E-B713-363BB582810F}" type="pres">
      <dgm:prSet presAssocID="{74F3116C-26BD-41D8-B485-25F001C9BB28}" presName="Name0" presStyleCnt="0">
        <dgm:presLayoutVars>
          <dgm:dir/>
          <dgm:animLvl val="lvl"/>
          <dgm:resizeHandles val="exact"/>
        </dgm:presLayoutVars>
      </dgm:prSet>
      <dgm:spPr/>
    </dgm:pt>
    <dgm:pt modelId="{15F8CB49-5EB1-4B2A-98B8-83EB0228EF7D}" type="pres">
      <dgm:prSet presAssocID="{B8758BA4-6CBE-4034-99E5-655532965D0F}" presName="linNode" presStyleCnt="0"/>
      <dgm:spPr/>
    </dgm:pt>
    <dgm:pt modelId="{CE59D131-441B-40E1-8372-11A1E6540C0E}" type="pres">
      <dgm:prSet presAssocID="{B8758BA4-6CBE-4034-99E5-655532965D0F}" presName="parentText" presStyleLbl="node1" presStyleIdx="0" presStyleCnt="5">
        <dgm:presLayoutVars>
          <dgm:chMax val="1"/>
          <dgm:bulletEnabled val="1"/>
        </dgm:presLayoutVars>
      </dgm:prSet>
      <dgm:spPr/>
    </dgm:pt>
    <dgm:pt modelId="{0733ECB0-0669-411C-BD09-8959267E8889}" type="pres">
      <dgm:prSet presAssocID="{B8758BA4-6CBE-4034-99E5-655532965D0F}" presName="descendantText" presStyleLbl="alignAccFollowNode1" presStyleIdx="0" presStyleCnt="5">
        <dgm:presLayoutVars>
          <dgm:bulletEnabled val="1"/>
        </dgm:presLayoutVars>
      </dgm:prSet>
      <dgm:spPr/>
    </dgm:pt>
    <dgm:pt modelId="{6B8484D5-7569-4AF7-90BD-F0959155DD9D}" type="pres">
      <dgm:prSet presAssocID="{A85AA3EE-9033-4E70-ABFE-32C6C0904BE4}" presName="sp" presStyleCnt="0"/>
      <dgm:spPr/>
    </dgm:pt>
    <dgm:pt modelId="{D692D8E0-7473-4535-A4D2-72DCC39E887E}" type="pres">
      <dgm:prSet presAssocID="{590CA133-EC09-4F78-8C15-FB2973B32D1D}" presName="linNode" presStyleCnt="0"/>
      <dgm:spPr/>
    </dgm:pt>
    <dgm:pt modelId="{CC797491-985C-4A3F-90CA-8B2544B17D99}" type="pres">
      <dgm:prSet presAssocID="{590CA133-EC09-4F78-8C15-FB2973B32D1D}" presName="parentText" presStyleLbl="node1" presStyleIdx="1" presStyleCnt="5">
        <dgm:presLayoutVars>
          <dgm:chMax val="1"/>
          <dgm:bulletEnabled val="1"/>
        </dgm:presLayoutVars>
      </dgm:prSet>
      <dgm:spPr/>
    </dgm:pt>
    <dgm:pt modelId="{585C27E8-65AD-492A-B978-8E5D90A211AD}" type="pres">
      <dgm:prSet presAssocID="{590CA133-EC09-4F78-8C15-FB2973B32D1D}" presName="descendantText" presStyleLbl="alignAccFollowNode1" presStyleIdx="1" presStyleCnt="5">
        <dgm:presLayoutVars>
          <dgm:bulletEnabled val="1"/>
        </dgm:presLayoutVars>
      </dgm:prSet>
      <dgm:spPr/>
    </dgm:pt>
    <dgm:pt modelId="{2183E3AD-1B49-4122-A3CA-EE3943B5293E}" type="pres">
      <dgm:prSet presAssocID="{DA4C90FA-B92E-4194-8B0A-4F030BD3898B}" presName="sp" presStyleCnt="0"/>
      <dgm:spPr/>
    </dgm:pt>
    <dgm:pt modelId="{B195907C-99BA-4097-840D-696E29487BD3}" type="pres">
      <dgm:prSet presAssocID="{EDABB936-AD8C-4D2C-9704-3753DEB9DF60}" presName="linNode" presStyleCnt="0"/>
      <dgm:spPr/>
    </dgm:pt>
    <dgm:pt modelId="{1D552B5C-EAD0-4F0C-B358-BC9E5DF0D528}" type="pres">
      <dgm:prSet presAssocID="{EDABB936-AD8C-4D2C-9704-3753DEB9DF60}" presName="parentText" presStyleLbl="node1" presStyleIdx="2" presStyleCnt="5">
        <dgm:presLayoutVars>
          <dgm:chMax val="1"/>
          <dgm:bulletEnabled val="1"/>
        </dgm:presLayoutVars>
      </dgm:prSet>
      <dgm:spPr/>
    </dgm:pt>
    <dgm:pt modelId="{468AE13F-F3D6-4085-845A-8D152DA17E9F}" type="pres">
      <dgm:prSet presAssocID="{EDABB936-AD8C-4D2C-9704-3753DEB9DF60}" presName="descendantText" presStyleLbl="alignAccFollowNode1" presStyleIdx="2" presStyleCnt="5">
        <dgm:presLayoutVars>
          <dgm:bulletEnabled val="1"/>
        </dgm:presLayoutVars>
      </dgm:prSet>
      <dgm:spPr/>
    </dgm:pt>
    <dgm:pt modelId="{1A77E5CC-0995-42A4-AC91-CF03F94CA086}" type="pres">
      <dgm:prSet presAssocID="{F2415BD8-C3C6-4582-830D-521C59CF6AEF}" presName="sp" presStyleCnt="0"/>
      <dgm:spPr/>
    </dgm:pt>
    <dgm:pt modelId="{95B9A69F-4E31-4C91-A2AB-4225220D230D}" type="pres">
      <dgm:prSet presAssocID="{41907DE9-A1AF-449C-B339-76BF85430015}" presName="linNode" presStyleCnt="0"/>
      <dgm:spPr/>
    </dgm:pt>
    <dgm:pt modelId="{B55860CA-1144-4BE9-81B9-CE5A14CE789A}" type="pres">
      <dgm:prSet presAssocID="{41907DE9-A1AF-449C-B339-76BF85430015}" presName="parentText" presStyleLbl="node1" presStyleIdx="3" presStyleCnt="5">
        <dgm:presLayoutVars>
          <dgm:chMax val="1"/>
          <dgm:bulletEnabled val="1"/>
        </dgm:presLayoutVars>
      </dgm:prSet>
      <dgm:spPr/>
    </dgm:pt>
    <dgm:pt modelId="{A52FF935-9001-4BF2-A0A4-E61717317F60}" type="pres">
      <dgm:prSet presAssocID="{41907DE9-A1AF-449C-B339-76BF85430015}" presName="descendantText" presStyleLbl="alignAccFollowNode1" presStyleIdx="3" presStyleCnt="5">
        <dgm:presLayoutVars>
          <dgm:bulletEnabled val="1"/>
        </dgm:presLayoutVars>
      </dgm:prSet>
      <dgm:spPr/>
    </dgm:pt>
    <dgm:pt modelId="{3816EAA7-6B9B-4756-BD64-061AAC9B8F3A}" type="pres">
      <dgm:prSet presAssocID="{E9FA5F1B-B0AA-4E2B-BA99-54184B41FAD5}" presName="sp" presStyleCnt="0"/>
      <dgm:spPr/>
    </dgm:pt>
    <dgm:pt modelId="{F90937C4-2EF4-4B2E-836E-F4616FB7C54E}" type="pres">
      <dgm:prSet presAssocID="{E47A2382-25AD-4972-81C4-A13BEC35E6D2}" presName="linNode" presStyleCnt="0"/>
      <dgm:spPr/>
    </dgm:pt>
    <dgm:pt modelId="{AFEAA1BA-5956-4202-A913-9142737AE3FE}" type="pres">
      <dgm:prSet presAssocID="{E47A2382-25AD-4972-81C4-A13BEC35E6D2}" presName="parentText" presStyleLbl="node1" presStyleIdx="4" presStyleCnt="5">
        <dgm:presLayoutVars>
          <dgm:chMax val="1"/>
          <dgm:bulletEnabled val="1"/>
        </dgm:presLayoutVars>
      </dgm:prSet>
      <dgm:spPr/>
    </dgm:pt>
    <dgm:pt modelId="{E41EB17A-BA4E-4B5C-821C-EBF8AE294667}" type="pres">
      <dgm:prSet presAssocID="{E47A2382-25AD-4972-81C4-A13BEC35E6D2}" presName="descendantText" presStyleLbl="alignAccFollowNode1" presStyleIdx="4" presStyleCnt="5">
        <dgm:presLayoutVars>
          <dgm:bulletEnabled val="1"/>
        </dgm:presLayoutVars>
      </dgm:prSet>
      <dgm:spPr/>
    </dgm:pt>
  </dgm:ptLst>
  <dgm:cxnLst>
    <dgm:cxn modelId="{548EC606-A66E-495B-BAEA-313B62CE8C2C}" srcId="{74F3116C-26BD-41D8-B485-25F001C9BB28}" destId="{EDABB936-AD8C-4D2C-9704-3753DEB9DF60}" srcOrd="2" destOrd="0" parTransId="{368CB824-270D-428D-BCBC-31F7EFD21ED7}" sibTransId="{F2415BD8-C3C6-4582-830D-521C59CF6AEF}"/>
    <dgm:cxn modelId="{F5ADC513-A49D-40B7-B708-8961C594D30C}" type="presOf" srcId="{E1E22272-1B44-4FFD-A33B-55F196006374}" destId="{A52FF935-9001-4BF2-A0A4-E61717317F60}" srcOrd="0" destOrd="0" presId="urn:microsoft.com/office/officeart/2005/8/layout/vList5"/>
    <dgm:cxn modelId="{C9AB5E1C-D069-4C74-8BA3-1B25356808D6}" type="presOf" srcId="{14573BFE-BFB4-429E-92C4-36471EBCDF2B}" destId="{E41EB17A-BA4E-4B5C-821C-EBF8AE294667}" srcOrd="0" destOrd="0" presId="urn:microsoft.com/office/officeart/2005/8/layout/vList5"/>
    <dgm:cxn modelId="{DC1C752F-EE4C-44E3-BDF7-B4BAA0D4FA75}" srcId="{74F3116C-26BD-41D8-B485-25F001C9BB28}" destId="{590CA133-EC09-4F78-8C15-FB2973B32D1D}" srcOrd="1" destOrd="0" parTransId="{6AC7BD8B-0CB8-447B-9CC9-35683AE46D5F}" sibTransId="{DA4C90FA-B92E-4194-8B0A-4F030BD3898B}"/>
    <dgm:cxn modelId="{A873DB69-AD84-475F-B28A-519448FE2E0F}" type="presOf" srcId="{E47A2382-25AD-4972-81C4-A13BEC35E6D2}" destId="{AFEAA1BA-5956-4202-A913-9142737AE3FE}" srcOrd="0" destOrd="0" presId="urn:microsoft.com/office/officeart/2005/8/layout/vList5"/>
    <dgm:cxn modelId="{B688106B-A1EB-44C4-8BDC-12857E11D300}" type="presOf" srcId="{590CA133-EC09-4F78-8C15-FB2973B32D1D}" destId="{CC797491-985C-4A3F-90CA-8B2544B17D99}" srcOrd="0" destOrd="0" presId="urn:microsoft.com/office/officeart/2005/8/layout/vList5"/>
    <dgm:cxn modelId="{009C0050-16F6-44E3-8306-513993277708}" type="presOf" srcId="{41907DE9-A1AF-449C-B339-76BF85430015}" destId="{B55860CA-1144-4BE9-81B9-CE5A14CE789A}" srcOrd="0" destOrd="0" presId="urn:microsoft.com/office/officeart/2005/8/layout/vList5"/>
    <dgm:cxn modelId="{47FDE375-7C9F-4186-AA52-E6018E1E67EE}" srcId="{590CA133-EC09-4F78-8C15-FB2973B32D1D}" destId="{06D49440-A146-44E6-88B3-76D35BF337F7}" srcOrd="0" destOrd="0" parTransId="{9E1B6C02-9CB7-499F-A9EB-91313E12E1E6}" sibTransId="{8015BAE1-43B8-4149-85A9-F8BEB009D494}"/>
    <dgm:cxn modelId="{70AE3B84-29A5-4BAC-82B2-E93A20B3D6A3}" srcId="{B8758BA4-6CBE-4034-99E5-655532965D0F}" destId="{8AA88C58-022E-4215-A42B-CE735E8955D6}" srcOrd="0" destOrd="0" parTransId="{0F923421-A2BD-413C-BB11-C491051A4F11}" sibTransId="{6FDCE7EF-6B82-415C-A112-CBA59C7E5A96}"/>
    <dgm:cxn modelId="{C141368C-44B4-4B89-9CE1-4C41F3E578F0}" srcId="{E47A2382-25AD-4972-81C4-A13BEC35E6D2}" destId="{14573BFE-BFB4-429E-92C4-36471EBCDF2B}" srcOrd="0" destOrd="0" parTransId="{C6B41244-4DB9-4169-85AF-B4380C2AB55E}" sibTransId="{CE4DBA04-D5B9-43F3-A786-1CA9A72C646C}"/>
    <dgm:cxn modelId="{4132558E-9BD4-4575-B645-B6D3CFBB8798}" type="presOf" srcId="{74F3116C-26BD-41D8-B485-25F001C9BB28}" destId="{A73BC43A-8154-429E-B713-363BB582810F}" srcOrd="0" destOrd="0" presId="urn:microsoft.com/office/officeart/2005/8/layout/vList5"/>
    <dgm:cxn modelId="{82E44897-B5C5-4022-B40A-037CCEEC4382}" type="presOf" srcId="{EDABB936-AD8C-4D2C-9704-3753DEB9DF60}" destId="{1D552B5C-EAD0-4F0C-B358-BC9E5DF0D528}" srcOrd="0" destOrd="0" presId="urn:microsoft.com/office/officeart/2005/8/layout/vList5"/>
    <dgm:cxn modelId="{79627C9A-97FB-4806-AEF8-4E3AAF740207}" type="presOf" srcId="{8239DF22-8578-4AAB-8CA2-0A8F44E31136}" destId="{468AE13F-F3D6-4085-845A-8D152DA17E9F}" srcOrd="0" destOrd="0" presId="urn:microsoft.com/office/officeart/2005/8/layout/vList5"/>
    <dgm:cxn modelId="{A77476A1-8AE6-4F49-8E2A-A9DB7B7AA121}" type="presOf" srcId="{B8758BA4-6CBE-4034-99E5-655532965D0F}" destId="{CE59D131-441B-40E1-8372-11A1E6540C0E}" srcOrd="0" destOrd="0" presId="urn:microsoft.com/office/officeart/2005/8/layout/vList5"/>
    <dgm:cxn modelId="{DDBA2CAB-98D4-4BE2-AC12-DF26D4DB072E}" type="presOf" srcId="{8AA88C58-022E-4215-A42B-CE735E8955D6}" destId="{0733ECB0-0669-411C-BD09-8959267E8889}" srcOrd="0" destOrd="0" presId="urn:microsoft.com/office/officeart/2005/8/layout/vList5"/>
    <dgm:cxn modelId="{AB500AB1-FD14-4371-B6B3-350A099923ED}" type="presOf" srcId="{06D49440-A146-44E6-88B3-76D35BF337F7}" destId="{585C27E8-65AD-492A-B978-8E5D90A211AD}" srcOrd="0" destOrd="0" presId="urn:microsoft.com/office/officeart/2005/8/layout/vList5"/>
    <dgm:cxn modelId="{F629ABB8-3210-4750-8C39-4AB95DF2B2BA}" srcId="{41907DE9-A1AF-449C-B339-76BF85430015}" destId="{E1E22272-1B44-4FFD-A33B-55F196006374}" srcOrd="0" destOrd="0" parTransId="{B19A27BC-E164-4FAA-ACBD-133E8490084C}" sibTransId="{EDE94617-688E-4D3B-825B-13D6847EE578}"/>
    <dgm:cxn modelId="{701C8BE0-2373-421B-84F5-1FE27E4D5A9C}" srcId="{74F3116C-26BD-41D8-B485-25F001C9BB28}" destId="{B8758BA4-6CBE-4034-99E5-655532965D0F}" srcOrd="0" destOrd="0" parTransId="{F3DEA0F8-B480-41A1-A8BA-7A1F2F058900}" sibTransId="{A85AA3EE-9033-4E70-ABFE-32C6C0904BE4}"/>
    <dgm:cxn modelId="{3EE3F1EB-C29C-46AC-9F72-3171772A58AC}" srcId="{74F3116C-26BD-41D8-B485-25F001C9BB28}" destId="{41907DE9-A1AF-449C-B339-76BF85430015}" srcOrd="3" destOrd="0" parTransId="{ED377C2F-3B4E-45BE-8A4E-C1C8CB496F3B}" sibTransId="{E9FA5F1B-B0AA-4E2B-BA99-54184B41FAD5}"/>
    <dgm:cxn modelId="{C65274ED-C336-422A-90B4-9A034DE57E97}" srcId="{74F3116C-26BD-41D8-B485-25F001C9BB28}" destId="{E47A2382-25AD-4972-81C4-A13BEC35E6D2}" srcOrd="4" destOrd="0" parTransId="{BB1046DE-ADB4-4D0E-8C6D-28B5CC804635}" sibTransId="{7542F5EE-5596-4065-B46F-BBDE11599444}"/>
    <dgm:cxn modelId="{F969E1FA-E927-4998-85DE-E3B4543B5B43}" srcId="{EDABB936-AD8C-4D2C-9704-3753DEB9DF60}" destId="{8239DF22-8578-4AAB-8CA2-0A8F44E31136}" srcOrd="0" destOrd="0" parTransId="{02E4D184-4429-4115-933B-3B2C48FEC8A5}" sibTransId="{6FFC36CC-995A-4290-B264-477B890F8E06}"/>
    <dgm:cxn modelId="{1EDC4323-E7E2-447C-8A15-C34EB7D80C17}" type="presParOf" srcId="{A73BC43A-8154-429E-B713-363BB582810F}" destId="{15F8CB49-5EB1-4B2A-98B8-83EB0228EF7D}" srcOrd="0" destOrd="0" presId="urn:microsoft.com/office/officeart/2005/8/layout/vList5"/>
    <dgm:cxn modelId="{142B41C3-2F44-4999-A774-0EAFE48605D8}" type="presParOf" srcId="{15F8CB49-5EB1-4B2A-98B8-83EB0228EF7D}" destId="{CE59D131-441B-40E1-8372-11A1E6540C0E}" srcOrd="0" destOrd="0" presId="urn:microsoft.com/office/officeart/2005/8/layout/vList5"/>
    <dgm:cxn modelId="{A8FEABB6-9F57-417B-A45F-71C995064E5A}" type="presParOf" srcId="{15F8CB49-5EB1-4B2A-98B8-83EB0228EF7D}" destId="{0733ECB0-0669-411C-BD09-8959267E8889}" srcOrd="1" destOrd="0" presId="urn:microsoft.com/office/officeart/2005/8/layout/vList5"/>
    <dgm:cxn modelId="{AEBD39AD-496C-40F0-A5D3-BBB365DEF472}" type="presParOf" srcId="{A73BC43A-8154-429E-B713-363BB582810F}" destId="{6B8484D5-7569-4AF7-90BD-F0959155DD9D}" srcOrd="1" destOrd="0" presId="urn:microsoft.com/office/officeart/2005/8/layout/vList5"/>
    <dgm:cxn modelId="{E3746DD2-7A08-4756-9DD6-3F0CDF75C538}" type="presParOf" srcId="{A73BC43A-8154-429E-B713-363BB582810F}" destId="{D692D8E0-7473-4535-A4D2-72DCC39E887E}" srcOrd="2" destOrd="0" presId="urn:microsoft.com/office/officeart/2005/8/layout/vList5"/>
    <dgm:cxn modelId="{6D5DDC8B-2D18-44CB-A8C1-69251E7F46BB}" type="presParOf" srcId="{D692D8E0-7473-4535-A4D2-72DCC39E887E}" destId="{CC797491-985C-4A3F-90CA-8B2544B17D99}" srcOrd="0" destOrd="0" presId="urn:microsoft.com/office/officeart/2005/8/layout/vList5"/>
    <dgm:cxn modelId="{09702292-1603-4E3C-8A9B-20A1240A7885}" type="presParOf" srcId="{D692D8E0-7473-4535-A4D2-72DCC39E887E}" destId="{585C27E8-65AD-492A-B978-8E5D90A211AD}" srcOrd="1" destOrd="0" presId="urn:microsoft.com/office/officeart/2005/8/layout/vList5"/>
    <dgm:cxn modelId="{2E1890DF-1775-4CE2-B5D3-E333C19F3FAD}" type="presParOf" srcId="{A73BC43A-8154-429E-B713-363BB582810F}" destId="{2183E3AD-1B49-4122-A3CA-EE3943B5293E}" srcOrd="3" destOrd="0" presId="urn:microsoft.com/office/officeart/2005/8/layout/vList5"/>
    <dgm:cxn modelId="{ED595DE5-21F7-41F1-AC17-280614D19F03}" type="presParOf" srcId="{A73BC43A-8154-429E-B713-363BB582810F}" destId="{B195907C-99BA-4097-840D-696E29487BD3}" srcOrd="4" destOrd="0" presId="urn:microsoft.com/office/officeart/2005/8/layout/vList5"/>
    <dgm:cxn modelId="{38F90BB9-673A-4A4D-B5A6-175BFB9F2D34}" type="presParOf" srcId="{B195907C-99BA-4097-840D-696E29487BD3}" destId="{1D552B5C-EAD0-4F0C-B358-BC9E5DF0D528}" srcOrd="0" destOrd="0" presId="urn:microsoft.com/office/officeart/2005/8/layout/vList5"/>
    <dgm:cxn modelId="{743082A8-69DA-4C95-A0EC-E215ED76FE04}" type="presParOf" srcId="{B195907C-99BA-4097-840D-696E29487BD3}" destId="{468AE13F-F3D6-4085-845A-8D152DA17E9F}" srcOrd="1" destOrd="0" presId="urn:microsoft.com/office/officeart/2005/8/layout/vList5"/>
    <dgm:cxn modelId="{A2C588A2-BAA7-442F-9863-DE16D3AC5E28}" type="presParOf" srcId="{A73BC43A-8154-429E-B713-363BB582810F}" destId="{1A77E5CC-0995-42A4-AC91-CF03F94CA086}" srcOrd="5" destOrd="0" presId="urn:microsoft.com/office/officeart/2005/8/layout/vList5"/>
    <dgm:cxn modelId="{7A02E712-3AAA-44D4-A0E8-ACD03173AB05}" type="presParOf" srcId="{A73BC43A-8154-429E-B713-363BB582810F}" destId="{95B9A69F-4E31-4C91-A2AB-4225220D230D}" srcOrd="6" destOrd="0" presId="urn:microsoft.com/office/officeart/2005/8/layout/vList5"/>
    <dgm:cxn modelId="{CDFB9E4C-9882-405E-98B1-62479D527FDC}" type="presParOf" srcId="{95B9A69F-4E31-4C91-A2AB-4225220D230D}" destId="{B55860CA-1144-4BE9-81B9-CE5A14CE789A}" srcOrd="0" destOrd="0" presId="urn:microsoft.com/office/officeart/2005/8/layout/vList5"/>
    <dgm:cxn modelId="{C598ACD7-BD20-4ADF-850D-1A6E9E1247B6}" type="presParOf" srcId="{95B9A69F-4E31-4C91-A2AB-4225220D230D}" destId="{A52FF935-9001-4BF2-A0A4-E61717317F60}" srcOrd="1" destOrd="0" presId="urn:microsoft.com/office/officeart/2005/8/layout/vList5"/>
    <dgm:cxn modelId="{546CC025-A7B0-4D3B-930B-A6497F54ACB5}" type="presParOf" srcId="{A73BC43A-8154-429E-B713-363BB582810F}" destId="{3816EAA7-6B9B-4756-BD64-061AAC9B8F3A}" srcOrd="7" destOrd="0" presId="urn:microsoft.com/office/officeart/2005/8/layout/vList5"/>
    <dgm:cxn modelId="{E4FE4A05-B025-40D8-BA00-3C58468EE87A}" type="presParOf" srcId="{A73BC43A-8154-429E-B713-363BB582810F}" destId="{F90937C4-2EF4-4B2E-836E-F4616FB7C54E}" srcOrd="8" destOrd="0" presId="urn:microsoft.com/office/officeart/2005/8/layout/vList5"/>
    <dgm:cxn modelId="{A5AAE7D7-753D-4A38-8A35-28B39AC8E7DB}" type="presParOf" srcId="{F90937C4-2EF4-4B2E-836E-F4616FB7C54E}" destId="{AFEAA1BA-5956-4202-A913-9142737AE3FE}" srcOrd="0" destOrd="0" presId="urn:microsoft.com/office/officeart/2005/8/layout/vList5"/>
    <dgm:cxn modelId="{3FEABE67-17B9-49ED-897D-985D8E69FD48}" type="presParOf" srcId="{F90937C4-2EF4-4B2E-836E-F4616FB7C54E}" destId="{E41EB17A-BA4E-4B5C-821C-EBF8AE294667}"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00F20B-77BA-4D80-9697-10ABE3CF0948}">
      <dsp:nvSpPr>
        <dsp:cNvPr id="0" name=""/>
        <dsp:cNvSpPr/>
      </dsp:nvSpPr>
      <dsp:spPr>
        <a:xfrm>
          <a:off x="162282" y="0"/>
          <a:ext cx="7381517" cy="4593771"/>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DF7A06-70F6-4FC0-A263-A51AF996C62E}">
      <dsp:nvSpPr>
        <dsp:cNvPr id="0" name=""/>
        <dsp:cNvSpPr/>
      </dsp:nvSpPr>
      <dsp:spPr>
        <a:xfrm>
          <a:off x="98677" y="1378131"/>
          <a:ext cx="3660388" cy="1837508"/>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1" kern="1200"/>
            <a:t>Communication:</a:t>
          </a:r>
          <a:endParaRPr lang="en-US" sz="1700" kern="1200"/>
        </a:p>
        <a:p>
          <a:pPr marL="114300" lvl="1" indent="-114300" algn="l" defTabSz="577850">
            <a:lnSpc>
              <a:spcPct val="90000"/>
            </a:lnSpc>
            <a:spcBef>
              <a:spcPct val="0"/>
            </a:spcBef>
            <a:spcAft>
              <a:spcPct val="15000"/>
            </a:spcAft>
            <a:buChar char="•"/>
          </a:pPr>
          <a:r>
            <a:rPr lang="en-US" sz="1300" kern="1200" dirty="0"/>
            <a:t>Clear articulation of thoughts</a:t>
          </a:r>
        </a:p>
        <a:p>
          <a:pPr marL="114300" lvl="1" indent="-114300" algn="l" defTabSz="577850">
            <a:lnSpc>
              <a:spcPct val="90000"/>
            </a:lnSpc>
            <a:spcBef>
              <a:spcPct val="0"/>
            </a:spcBef>
            <a:spcAft>
              <a:spcPct val="15000"/>
            </a:spcAft>
            <a:buChar char="•"/>
          </a:pPr>
          <a:r>
            <a:rPr lang="en-US" sz="1300" kern="1200"/>
            <a:t>Better understanding of others' emotions</a:t>
          </a:r>
        </a:p>
        <a:p>
          <a:pPr marL="114300" lvl="1" indent="-114300" algn="l" defTabSz="577850">
            <a:lnSpc>
              <a:spcPct val="90000"/>
            </a:lnSpc>
            <a:spcBef>
              <a:spcPct val="0"/>
            </a:spcBef>
            <a:spcAft>
              <a:spcPct val="15000"/>
            </a:spcAft>
            <a:buChar char="•"/>
          </a:pPr>
          <a:r>
            <a:rPr lang="en-US" sz="1300" kern="1200"/>
            <a:t>Minimizes misunderstandings and conflicts</a:t>
          </a:r>
        </a:p>
        <a:p>
          <a:pPr marL="114300" lvl="1" indent="-114300" algn="l" defTabSz="577850">
            <a:lnSpc>
              <a:spcPct val="90000"/>
            </a:lnSpc>
            <a:spcBef>
              <a:spcPct val="0"/>
            </a:spcBef>
            <a:spcAft>
              <a:spcPct val="15000"/>
            </a:spcAft>
            <a:buChar char="•"/>
          </a:pPr>
          <a:r>
            <a:rPr lang="en-US" sz="1300" kern="1200" dirty="0"/>
            <a:t>High EI linked to greater persuasiveness and influence (Goleman, 1998)</a:t>
          </a:r>
        </a:p>
      </dsp:txBody>
      <dsp:txXfrm>
        <a:off x="188377" y="1467831"/>
        <a:ext cx="3480988" cy="1658108"/>
      </dsp:txXfrm>
    </dsp:sp>
    <dsp:sp modelId="{94B5D8F2-B56F-4160-87D2-DEA427F01726}">
      <dsp:nvSpPr>
        <dsp:cNvPr id="0" name=""/>
        <dsp:cNvSpPr/>
      </dsp:nvSpPr>
      <dsp:spPr>
        <a:xfrm>
          <a:off x="3947015" y="1378131"/>
          <a:ext cx="3660388" cy="1837508"/>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1" kern="1200"/>
            <a:t>Decision Making:</a:t>
          </a:r>
          <a:endParaRPr lang="en-US" sz="1700" kern="1200"/>
        </a:p>
        <a:p>
          <a:pPr marL="114300" lvl="1" indent="-114300" algn="l" defTabSz="577850">
            <a:lnSpc>
              <a:spcPct val="90000"/>
            </a:lnSpc>
            <a:spcBef>
              <a:spcPct val="0"/>
            </a:spcBef>
            <a:spcAft>
              <a:spcPct val="15000"/>
            </a:spcAft>
            <a:buChar char="•"/>
          </a:pPr>
          <a:r>
            <a:rPr lang="en-US" sz="1300" kern="1200"/>
            <a:t>Harmonious and empathetic decision-making</a:t>
          </a:r>
        </a:p>
        <a:p>
          <a:pPr marL="114300" lvl="1" indent="-114300" algn="l" defTabSz="577850">
            <a:lnSpc>
              <a:spcPct val="90000"/>
            </a:lnSpc>
            <a:spcBef>
              <a:spcPct val="0"/>
            </a:spcBef>
            <a:spcAft>
              <a:spcPct val="15000"/>
            </a:spcAft>
            <a:buChar char="•"/>
          </a:pPr>
          <a:r>
            <a:rPr lang="en-US" sz="1300" kern="1200"/>
            <a:t>Emotional data factored into decisions</a:t>
          </a:r>
        </a:p>
        <a:p>
          <a:pPr marL="114300" lvl="1" indent="-114300" algn="l" defTabSz="577850">
            <a:lnSpc>
              <a:spcPct val="90000"/>
            </a:lnSpc>
            <a:spcBef>
              <a:spcPct val="0"/>
            </a:spcBef>
            <a:spcAft>
              <a:spcPct val="15000"/>
            </a:spcAft>
            <a:buChar char="•"/>
          </a:pPr>
          <a:r>
            <a:rPr lang="en-US" sz="1300" kern="1200" dirty="0"/>
            <a:t>Considers emotional impact on self and others</a:t>
          </a:r>
        </a:p>
      </dsp:txBody>
      <dsp:txXfrm>
        <a:off x="4036715" y="1467831"/>
        <a:ext cx="3480988" cy="16581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33ECB0-0669-411C-BD09-8959267E8889}">
      <dsp:nvSpPr>
        <dsp:cNvPr id="0" name=""/>
        <dsp:cNvSpPr/>
      </dsp:nvSpPr>
      <dsp:spPr>
        <a:xfrm rot="5400000">
          <a:off x="5772141" y="-2488354"/>
          <a:ext cx="580661" cy="5705856"/>
        </a:xfrm>
        <a:prstGeom prst="round2Same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711200">
            <a:lnSpc>
              <a:spcPct val="90000"/>
            </a:lnSpc>
            <a:spcBef>
              <a:spcPct val="0"/>
            </a:spcBef>
            <a:spcAft>
              <a:spcPct val="15000"/>
            </a:spcAft>
            <a:buChar char="•"/>
          </a:pPr>
          <a:r>
            <a:rPr lang="en-US" sz="1600" kern="1200"/>
            <a:t>Respectfully give and receive feedback to foster an open culture of development.</a:t>
          </a:r>
        </a:p>
      </dsp:txBody>
      <dsp:txXfrm rot="-5400000">
        <a:off x="3209544" y="102589"/>
        <a:ext cx="5677510" cy="523969"/>
      </dsp:txXfrm>
    </dsp:sp>
    <dsp:sp modelId="{CE59D131-441B-40E1-8372-11A1E6540C0E}">
      <dsp:nvSpPr>
        <dsp:cNvPr id="0" name=""/>
        <dsp:cNvSpPr/>
      </dsp:nvSpPr>
      <dsp:spPr>
        <a:xfrm>
          <a:off x="0" y="1660"/>
          <a:ext cx="3209544" cy="725827"/>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US" sz="1600" b="1" kern="1200" dirty="0"/>
            <a:t>Recognize &amp; Give Constructive Feedback:</a:t>
          </a:r>
          <a:endParaRPr lang="en-US" sz="1600" kern="1200" dirty="0"/>
        </a:p>
      </dsp:txBody>
      <dsp:txXfrm>
        <a:off x="35432" y="37092"/>
        <a:ext cx="3138680" cy="654963"/>
      </dsp:txXfrm>
    </dsp:sp>
    <dsp:sp modelId="{585C27E8-65AD-492A-B978-8E5D90A211AD}">
      <dsp:nvSpPr>
        <dsp:cNvPr id="0" name=""/>
        <dsp:cNvSpPr/>
      </dsp:nvSpPr>
      <dsp:spPr>
        <a:xfrm rot="5400000">
          <a:off x="5772141" y="-1726235"/>
          <a:ext cx="580661" cy="5705856"/>
        </a:xfrm>
        <a:prstGeom prst="round2Same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711200">
            <a:lnSpc>
              <a:spcPct val="90000"/>
            </a:lnSpc>
            <a:spcBef>
              <a:spcPct val="0"/>
            </a:spcBef>
            <a:spcAft>
              <a:spcPct val="15000"/>
            </a:spcAft>
            <a:buChar char="•"/>
          </a:pPr>
          <a:r>
            <a:rPr lang="en-US" sz="1600" kern="1200" dirty="0"/>
            <a:t>Apologizing strengthens relationships and shows responsibility and humility.</a:t>
          </a:r>
        </a:p>
      </dsp:txBody>
      <dsp:txXfrm rot="-5400000">
        <a:off x="3209544" y="864708"/>
        <a:ext cx="5677510" cy="523969"/>
      </dsp:txXfrm>
    </dsp:sp>
    <dsp:sp modelId="{CC797491-985C-4A3F-90CA-8B2544B17D99}">
      <dsp:nvSpPr>
        <dsp:cNvPr id="0" name=""/>
        <dsp:cNvSpPr/>
      </dsp:nvSpPr>
      <dsp:spPr>
        <a:xfrm>
          <a:off x="0" y="763778"/>
          <a:ext cx="3209544" cy="725827"/>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US" sz="1600" b="1" kern="1200"/>
            <a:t>Not Afraid to Say Sorry:</a:t>
          </a:r>
          <a:endParaRPr lang="en-US" sz="1600" kern="1200"/>
        </a:p>
      </dsp:txBody>
      <dsp:txXfrm>
        <a:off x="35432" y="799210"/>
        <a:ext cx="3138680" cy="654963"/>
      </dsp:txXfrm>
    </dsp:sp>
    <dsp:sp modelId="{468AE13F-F3D6-4085-845A-8D152DA17E9F}">
      <dsp:nvSpPr>
        <dsp:cNvPr id="0" name=""/>
        <dsp:cNvSpPr/>
      </dsp:nvSpPr>
      <dsp:spPr>
        <a:xfrm rot="5400000">
          <a:off x="5772141" y="-964116"/>
          <a:ext cx="580661" cy="5705856"/>
        </a:xfrm>
        <a:prstGeom prst="round2Same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711200">
            <a:lnSpc>
              <a:spcPct val="90000"/>
            </a:lnSpc>
            <a:spcBef>
              <a:spcPct val="0"/>
            </a:spcBef>
            <a:spcAft>
              <a:spcPct val="15000"/>
            </a:spcAft>
            <a:buChar char="•"/>
          </a:pPr>
          <a:r>
            <a:rPr lang="en-US" sz="1600" kern="1200"/>
            <a:t>Sharing and understanding others' feelings builds trust and closer relationships.</a:t>
          </a:r>
        </a:p>
      </dsp:txBody>
      <dsp:txXfrm rot="-5400000">
        <a:off x="3209544" y="1626827"/>
        <a:ext cx="5677510" cy="523969"/>
      </dsp:txXfrm>
    </dsp:sp>
    <dsp:sp modelId="{1D552B5C-EAD0-4F0C-B358-BC9E5DF0D528}">
      <dsp:nvSpPr>
        <dsp:cNvPr id="0" name=""/>
        <dsp:cNvSpPr/>
      </dsp:nvSpPr>
      <dsp:spPr>
        <a:xfrm>
          <a:off x="0" y="1525897"/>
          <a:ext cx="3209544" cy="725827"/>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US" sz="1600" b="1" kern="1200" dirty="0"/>
            <a:t>Put Oneself in Other People’s Shoes:</a:t>
          </a:r>
          <a:endParaRPr lang="en-US" sz="1600" kern="1200" dirty="0"/>
        </a:p>
      </dsp:txBody>
      <dsp:txXfrm>
        <a:off x="35432" y="1561329"/>
        <a:ext cx="3138680" cy="654963"/>
      </dsp:txXfrm>
    </dsp:sp>
    <dsp:sp modelId="{A52FF935-9001-4BF2-A0A4-E61717317F60}">
      <dsp:nvSpPr>
        <dsp:cNvPr id="0" name=""/>
        <dsp:cNvSpPr/>
      </dsp:nvSpPr>
      <dsp:spPr>
        <a:xfrm rot="5400000">
          <a:off x="5772141" y="-201998"/>
          <a:ext cx="580661" cy="5705856"/>
        </a:xfrm>
        <a:prstGeom prst="round2Same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711200">
            <a:lnSpc>
              <a:spcPct val="90000"/>
            </a:lnSpc>
            <a:spcBef>
              <a:spcPct val="0"/>
            </a:spcBef>
            <a:spcAft>
              <a:spcPct val="15000"/>
            </a:spcAft>
            <a:buChar char="•"/>
          </a:pPr>
          <a:r>
            <a:rPr lang="en-US" sz="1600" kern="1200"/>
            <a:t>Keep promises and maintain control of your thoughts to be reliable.</a:t>
          </a:r>
        </a:p>
      </dsp:txBody>
      <dsp:txXfrm rot="-5400000">
        <a:off x="3209544" y="2388945"/>
        <a:ext cx="5677510" cy="523969"/>
      </dsp:txXfrm>
    </dsp:sp>
    <dsp:sp modelId="{B55860CA-1144-4BE9-81B9-CE5A14CE789A}">
      <dsp:nvSpPr>
        <dsp:cNvPr id="0" name=""/>
        <dsp:cNvSpPr/>
      </dsp:nvSpPr>
      <dsp:spPr>
        <a:xfrm>
          <a:off x="0" y="2288016"/>
          <a:ext cx="3209544" cy="725827"/>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US" sz="1600" b="1" kern="1200"/>
            <a:t>Say What You Mean &amp; Do What You Say:</a:t>
          </a:r>
          <a:endParaRPr lang="en-US" sz="1600" kern="1200"/>
        </a:p>
      </dsp:txBody>
      <dsp:txXfrm>
        <a:off x="35432" y="2323448"/>
        <a:ext cx="3138680" cy="654963"/>
      </dsp:txXfrm>
    </dsp:sp>
    <dsp:sp modelId="{E41EB17A-BA4E-4B5C-821C-EBF8AE294667}">
      <dsp:nvSpPr>
        <dsp:cNvPr id="0" name=""/>
        <dsp:cNvSpPr/>
      </dsp:nvSpPr>
      <dsp:spPr>
        <a:xfrm rot="5400000">
          <a:off x="5772141" y="560120"/>
          <a:ext cx="580661" cy="5705856"/>
        </a:xfrm>
        <a:prstGeom prst="round2Same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711200">
            <a:lnSpc>
              <a:spcPct val="90000"/>
            </a:lnSpc>
            <a:spcBef>
              <a:spcPct val="0"/>
            </a:spcBef>
            <a:spcAft>
              <a:spcPct val="15000"/>
            </a:spcAft>
            <a:buChar char="•"/>
          </a:pPr>
          <a:r>
            <a:rPr lang="en-US" sz="1600" kern="1200"/>
            <a:t>Letting go of grudges helps maintain smooth personal and professional relationships.</a:t>
          </a:r>
        </a:p>
      </dsp:txBody>
      <dsp:txXfrm rot="-5400000">
        <a:off x="3209544" y="3151063"/>
        <a:ext cx="5677510" cy="523969"/>
      </dsp:txXfrm>
    </dsp:sp>
    <dsp:sp modelId="{AFEAA1BA-5956-4202-A913-9142737AE3FE}">
      <dsp:nvSpPr>
        <dsp:cNvPr id="0" name=""/>
        <dsp:cNvSpPr/>
      </dsp:nvSpPr>
      <dsp:spPr>
        <a:xfrm>
          <a:off x="0" y="3050134"/>
          <a:ext cx="3209544" cy="725827"/>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US" sz="1600" b="1" kern="1200"/>
            <a:t>Know How to "Forgive and Forget":</a:t>
          </a:r>
          <a:endParaRPr lang="en-US" sz="1600" kern="1200"/>
        </a:p>
      </dsp:txBody>
      <dsp:txXfrm>
        <a:off x="35432" y="3085566"/>
        <a:ext cx="3138680" cy="654963"/>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E545DEA-2E63-4AAF-9E9E-C5732C00A7C7}" type="datetimeFigureOut">
              <a:rPr lang="en-US" smtClean="0"/>
              <a:t>10/13/2024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EDBEA0-5015-45EE-A753-DC8A32DF7E98}" type="slidenum">
              <a:rPr lang="en-US" smtClean="0"/>
              <a:t>‹#›</a:t>
            </a:fld>
            <a:endParaRPr lang="en-US"/>
          </a:p>
        </p:txBody>
      </p:sp>
    </p:spTree>
    <p:extLst>
      <p:ext uri="{BB962C8B-B14F-4D97-AF65-F5344CB8AC3E}">
        <p14:creationId xmlns:p14="http://schemas.microsoft.com/office/powerpoint/2010/main" val="20012907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15000"/>
              </a:lnSpc>
              <a:spcBef>
                <a:spcPts val="0"/>
              </a:spcBef>
              <a:spcAft>
                <a:spcPts val="1000"/>
              </a:spcAft>
            </a:pPr>
            <a:r>
              <a:rPr lang="en-US" dirty="0">
                <a:effectLst/>
                <a:latin typeface="Arial" panose="020B0604020202020204" pitchFamily="34" charset="0"/>
                <a:ea typeface="Times New Roman" panose="02020603050405020304" pitchFamily="18" charset="0"/>
                <a:cs typeface="Arial" panose="020B0604020202020204" pitchFamily="34" charset="0"/>
              </a:rPr>
              <a:t>Potential Benefits of EI</a:t>
            </a:r>
          </a:p>
          <a:p>
            <a:pPr marL="0" marR="0" algn="just">
              <a:lnSpc>
                <a:spcPct val="115000"/>
              </a:lnSpc>
              <a:spcBef>
                <a:spcPts val="0"/>
              </a:spcBef>
              <a:spcAft>
                <a:spcPts val="1000"/>
              </a:spcAft>
            </a:pPr>
            <a:r>
              <a:rPr lang="en-US" dirty="0">
                <a:effectLst/>
                <a:latin typeface="Arial" panose="020B0604020202020204" pitchFamily="34" charset="0"/>
                <a:ea typeface="Times New Roman" panose="02020603050405020304" pitchFamily="18" charset="0"/>
                <a:cs typeface="Arial" panose="020B0604020202020204" pitchFamily="34" charset="0"/>
              </a:rPr>
              <a:t>Communication</a:t>
            </a:r>
          </a:p>
          <a:p>
            <a:pPr marL="0" marR="0" algn="just">
              <a:lnSpc>
                <a:spcPct val="115000"/>
              </a:lnSpc>
              <a:spcBef>
                <a:spcPts val="0"/>
              </a:spcBef>
              <a:spcAft>
                <a:spcPts val="1000"/>
              </a:spcAft>
            </a:pPr>
            <a:r>
              <a:rPr lang="en-US" dirty="0">
                <a:effectLst/>
                <a:latin typeface="Arial" panose="020B0604020202020204" pitchFamily="34" charset="0"/>
                <a:ea typeface="Times New Roman" panose="02020603050405020304" pitchFamily="18" charset="0"/>
                <a:cs typeface="Arial" panose="020B0604020202020204" pitchFamily="34" charset="0"/>
              </a:rPr>
              <a:t>In personal as well as professional contexts, communication is one of the keys that works wonder. With the development of EI, I can articulate my thoughts more clearly and also decipher what others feel, thus minimizing misunderstandings and conflicts. High-EI persons are generally found to be more persuasive and influential in nature, according to research evidence Goleman, 1998.</a:t>
            </a:r>
          </a:p>
          <a:p>
            <a:pPr marL="0" marR="0" algn="just">
              <a:lnSpc>
                <a:spcPct val="115000"/>
              </a:lnSpc>
              <a:spcBef>
                <a:spcPts val="0"/>
              </a:spcBef>
              <a:spcAft>
                <a:spcPts val="1000"/>
              </a:spcAft>
            </a:pPr>
            <a:r>
              <a:rPr lang="en-US" dirty="0">
                <a:effectLst/>
                <a:latin typeface="Arial" panose="020B0604020202020204" pitchFamily="34" charset="0"/>
                <a:ea typeface="Times New Roman" panose="02020603050405020304" pitchFamily="18" charset="0"/>
                <a:cs typeface="Arial" panose="020B0604020202020204" pitchFamily="34" charset="0"/>
              </a:rPr>
              <a:t>Decision Making</a:t>
            </a:r>
          </a:p>
          <a:p>
            <a:pPr marL="0" marR="0" algn="just">
              <a:lnSpc>
                <a:spcPct val="115000"/>
              </a:lnSpc>
              <a:spcBef>
                <a:spcPts val="0"/>
              </a:spcBef>
              <a:spcAft>
                <a:spcPts val="1000"/>
              </a:spcAft>
            </a:pPr>
            <a:r>
              <a:rPr lang="en-US" dirty="0">
                <a:effectLst/>
                <a:latin typeface="Arial" panose="020B0604020202020204" pitchFamily="34" charset="0"/>
                <a:ea typeface="Times New Roman" panose="02020603050405020304" pitchFamily="18" charset="0"/>
                <a:cs typeface="Arial" panose="020B0604020202020204" pitchFamily="34" charset="0"/>
              </a:rPr>
              <a:t>With high EI, decisions are more harmonious and in tune, as one can factor in emotional data into making those decisions. This leads to thoughtful and empathetic consequences of the decisions due to realizing the emotional impact of the decisions on my life and others.</a:t>
            </a:r>
          </a:p>
          <a:p>
            <a:pPr marL="0" marR="0" algn="just">
              <a:lnSpc>
                <a:spcPct val="115000"/>
              </a:lnSpc>
              <a:spcBef>
                <a:spcPts val="0"/>
              </a:spcBef>
              <a:spcAft>
                <a:spcPts val="1000"/>
              </a:spcAft>
            </a:pPr>
            <a:r>
              <a:rPr lang="en-US" dirty="0">
                <a:effectLst/>
                <a:latin typeface="Arial" panose="020B0604020202020204" pitchFamily="34" charset="0"/>
                <a:ea typeface="Times New Roman" panose="02020603050405020304" pitchFamily="18" charset="0"/>
                <a:cs typeface="Arial" panose="020B0604020202020204" pitchFamily="34" charset="0"/>
              </a:rPr>
              <a:t>Improved EI significantly aids mental health. Understanding and managing emotions helps to deal with stress and anxiety, adding to a well-balanced life. Studies have evidenced that high-scoring individuals on EI tend to have low levels of stress and psychological distress (Schutte et al., 2002).</a:t>
            </a:r>
          </a:p>
          <a:p>
            <a:endParaRPr lang="en-US" dirty="0"/>
          </a:p>
        </p:txBody>
      </p:sp>
      <p:sp>
        <p:nvSpPr>
          <p:cNvPr id="4" name="Slide Number Placeholder 3"/>
          <p:cNvSpPr>
            <a:spLocks noGrp="1"/>
          </p:cNvSpPr>
          <p:nvPr>
            <p:ph type="sldNum" sz="quarter" idx="5"/>
          </p:nvPr>
        </p:nvSpPr>
        <p:spPr/>
        <p:txBody>
          <a:bodyPr/>
          <a:lstStyle/>
          <a:p>
            <a:fld id="{75EDBEA0-5015-45EE-A753-DC8A32DF7E98}" type="slidenum">
              <a:rPr lang="en-US" smtClean="0"/>
              <a:t>3</a:t>
            </a:fld>
            <a:endParaRPr lang="en-US"/>
          </a:p>
        </p:txBody>
      </p:sp>
    </p:spTree>
    <p:extLst>
      <p:ext uri="{BB962C8B-B14F-4D97-AF65-F5344CB8AC3E}">
        <p14:creationId xmlns:p14="http://schemas.microsoft.com/office/powerpoint/2010/main" val="41034131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15000"/>
              </a:lnSpc>
              <a:spcBef>
                <a:spcPts val="0"/>
              </a:spcBef>
              <a:spcAft>
                <a:spcPts val="1000"/>
              </a:spcAft>
            </a:pPr>
            <a:r>
              <a:rPr lang="en-US" dirty="0">
                <a:effectLst/>
                <a:latin typeface="Arial" panose="020B0604020202020204" pitchFamily="34" charset="0"/>
                <a:ea typeface="Times New Roman" panose="02020603050405020304" pitchFamily="18" charset="0"/>
                <a:cs typeface="Arial" panose="020B0604020202020204" pitchFamily="34" charset="0"/>
              </a:rPr>
              <a:t>Type of EI Skills</a:t>
            </a:r>
          </a:p>
          <a:p>
            <a:pPr marL="0" marR="0" algn="just">
              <a:lnSpc>
                <a:spcPct val="115000"/>
              </a:lnSpc>
              <a:spcBef>
                <a:spcPts val="0"/>
              </a:spcBef>
              <a:spcAft>
                <a:spcPts val="1000"/>
              </a:spcAft>
            </a:pPr>
            <a:r>
              <a:rPr lang="en-US" dirty="0">
                <a:effectLst/>
                <a:latin typeface="Arial" panose="020B0604020202020204" pitchFamily="34" charset="0"/>
                <a:ea typeface="Times New Roman" panose="02020603050405020304" pitchFamily="18" charset="0"/>
                <a:cs typeface="Arial" panose="020B0604020202020204" pitchFamily="34" charset="0"/>
              </a:rPr>
              <a:t>Overview of Key EI Skills</a:t>
            </a:r>
          </a:p>
          <a:p>
            <a:pPr marL="0" marR="0" algn="just">
              <a:lnSpc>
                <a:spcPct val="115000"/>
              </a:lnSpc>
              <a:spcBef>
                <a:spcPts val="0"/>
              </a:spcBef>
              <a:spcAft>
                <a:spcPts val="1000"/>
              </a:spcAft>
            </a:pPr>
            <a:r>
              <a:rPr lang="en-US" dirty="0">
                <a:effectLst/>
                <a:latin typeface="Arial" panose="020B0604020202020204" pitchFamily="34" charset="0"/>
                <a:ea typeface="Times New Roman" panose="02020603050405020304" pitchFamily="18" charset="0"/>
                <a:cs typeface="Arial" panose="020B0604020202020204" pitchFamily="34" charset="0"/>
              </a:rPr>
              <a:t>Recognize &amp; Give Constructive Feedback</a:t>
            </a:r>
          </a:p>
          <a:p>
            <a:pPr marL="0" marR="0" algn="just">
              <a:lnSpc>
                <a:spcPct val="115000"/>
              </a:lnSpc>
              <a:spcBef>
                <a:spcPts val="0"/>
              </a:spcBef>
              <a:spcAft>
                <a:spcPts val="1000"/>
              </a:spcAft>
            </a:pPr>
            <a:r>
              <a:rPr lang="en-US" dirty="0">
                <a:effectLst/>
                <a:latin typeface="Arial" panose="020B0604020202020204" pitchFamily="34" charset="0"/>
                <a:ea typeface="Times New Roman" panose="02020603050405020304" pitchFamily="18" charset="0"/>
                <a:cs typeface="Arial" panose="020B0604020202020204" pitchFamily="34" charset="0"/>
              </a:rPr>
              <a:t>To give and take feedback in a respectful manner will be a way of helping to create one big open culture of development.</a:t>
            </a:r>
          </a:p>
          <a:p>
            <a:pPr marL="0" marR="0" algn="just">
              <a:lnSpc>
                <a:spcPct val="115000"/>
              </a:lnSpc>
              <a:spcBef>
                <a:spcPts val="0"/>
              </a:spcBef>
              <a:spcAft>
                <a:spcPts val="1000"/>
              </a:spcAft>
            </a:pPr>
            <a:r>
              <a:rPr lang="en-US" dirty="0">
                <a:effectLst/>
                <a:latin typeface="Arial" panose="020B0604020202020204" pitchFamily="34" charset="0"/>
                <a:ea typeface="Times New Roman" panose="02020603050405020304" pitchFamily="18" charset="0"/>
                <a:cs typeface="Arial" panose="020B0604020202020204" pitchFamily="34" charset="0"/>
              </a:rPr>
              <a:t>Not Afraid to Say Sorry</a:t>
            </a:r>
          </a:p>
          <a:p>
            <a:pPr marL="0" marR="0" algn="just">
              <a:lnSpc>
                <a:spcPct val="115000"/>
              </a:lnSpc>
              <a:spcBef>
                <a:spcPts val="0"/>
              </a:spcBef>
              <a:spcAft>
                <a:spcPts val="1000"/>
              </a:spcAft>
            </a:pPr>
            <a:r>
              <a:rPr lang="en-US" dirty="0">
                <a:effectLst/>
                <a:latin typeface="Arial" panose="020B0604020202020204" pitchFamily="34" charset="0"/>
                <a:ea typeface="Times New Roman" panose="02020603050405020304" pitchFamily="18" charset="0"/>
                <a:cs typeface="Arial" panose="020B0604020202020204" pitchFamily="34" charset="0"/>
              </a:rPr>
              <a:t>Apologizing, when called for, helps in strengthening relationships and shows that a person is responsible and humble.</a:t>
            </a:r>
          </a:p>
          <a:p>
            <a:pPr marL="0" marR="0" algn="just">
              <a:lnSpc>
                <a:spcPct val="115000"/>
              </a:lnSpc>
              <a:spcBef>
                <a:spcPts val="0"/>
              </a:spcBef>
              <a:spcAft>
                <a:spcPts val="1000"/>
              </a:spcAft>
            </a:pPr>
            <a:r>
              <a:rPr lang="en-US" dirty="0">
                <a:effectLst/>
                <a:latin typeface="Arial" panose="020B0604020202020204" pitchFamily="34" charset="0"/>
                <a:ea typeface="Times New Roman" panose="02020603050405020304" pitchFamily="18" charset="0"/>
                <a:cs typeface="Arial" panose="020B0604020202020204" pitchFamily="34" charset="0"/>
              </a:rPr>
              <a:t>Put Oneself in Other People’s Shoes</a:t>
            </a:r>
          </a:p>
          <a:p>
            <a:pPr marL="0" marR="0" algn="just">
              <a:lnSpc>
                <a:spcPct val="115000"/>
              </a:lnSpc>
              <a:spcBef>
                <a:spcPts val="0"/>
              </a:spcBef>
              <a:spcAft>
                <a:spcPts val="1000"/>
              </a:spcAft>
            </a:pPr>
            <a:r>
              <a:rPr lang="en-US" dirty="0">
                <a:effectLst/>
                <a:latin typeface="Arial" panose="020B0604020202020204" pitchFamily="34" charset="0"/>
                <a:ea typeface="Times New Roman" panose="02020603050405020304" pitchFamily="18" charset="0"/>
                <a:cs typeface="Arial" panose="020B0604020202020204" pitchFamily="34" charset="0"/>
              </a:rPr>
              <a:t>The ability to share and understand others’ feelings can create closer relationships and trust.</a:t>
            </a:r>
          </a:p>
          <a:p>
            <a:pPr marL="0" marR="0" algn="just">
              <a:lnSpc>
                <a:spcPct val="115000"/>
              </a:lnSpc>
              <a:spcBef>
                <a:spcPts val="0"/>
              </a:spcBef>
              <a:spcAft>
                <a:spcPts val="1000"/>
              </a:spcAft>
            </a:pPr>
            <a:r>
              <a:rPr lang="en-US" dirty="0">
                <a:effectLst/>
                <a:latin typeface="Arial" panose="020B0604020202020204" pitchFamily="34" charset="0"/>
                <a:ea typeface="Times New Roman" panose="02020603050405020304" pitchFamily="18" charset="0"/>
                <a:cs typeface="Arial" panose="020B0604020202020204" pitchFamily="34" charset="0"/>
              </a:rPr>
              <a:t>Say What You Mean &amp; Do What You Say; Keep Your Mind in Control Keeps up the tempo with the promises made to be reliable, while one’s thoughts can be kept upright.</a:t>
            </a:r>
          </a:p>
          <a:p>
            <a:pPr marL="0" marR="0" algn="just">
              <a:lnSpc>
                <a:spcPct val="115000"/>
              </a:lnSpc>
              <a:spcBef>
                <a:spcPts val="0"/>
              </a:spcBef>
              <a:spcAft>
                <a:spcPts val="1000"/>
              </a:spcAft>
            </a:pPr>
            <a:r>
              <a:rPr lang="en-US" dirty="0">
                <a:effectLst/>
                <a:latin typeface="Arial" panose="020B0604020202020204" pitchFamily="34" charset="0"/>
                <a:ea typeface="Times New Roman" panose="02020603050405020304" pitchFamily="18" charset="0"/>
                <a:cs typeface="Arial" panose="020B0604020202020204" pitchFamily="34" charset="0"/>
              </a:rPr>
              <a:t>Know How to “Forgive and Forget”</a:t>
            </a:r>
          </a:p>
          <a:p>
            <a:pPr marL="0" marR="0" algn="just">
              <a:lnSpc>
                <a:spcPct val="115000"/>
              </a:lnSpc>
              <a:spcBef>
                <a:spcPts val="0"/>
              </a:spcBef>
              <a:spcAft>
                <a:spcPts val="1000"/>
              </a:spcAft>
            </a:pPr>
            <a:r>
              <a:rPr lang="en-US" dirty="0">
                <a:effectLst/>
                <a:latin typeface="Arial" panose="020B0604020202020204" pitchFamily="34" charset="0"/>
                <a:ea typeface="Times New Roman" panose="02020603050405020304" pitchFamily="18" charset="0"/>
                <a:cs typeface="Arial" panose="020B0604020202020204" pitchFamily="34" charset="0"/>
              </a:rPr>
              <a:t>Letting go of grudges smoothen personal and professional relationships to avert the bitterness from building up.</a:t>
            </a:r>
          </a:p>
          <a:p>
            <a:endParaRPr lang="en-US" dirty="0"/>
          </a:p>
        </p:txBody>
      </p:sp>
      <p:sp>
        <p:nvSpPr>
          <p:cNvPr id="4" name="Slide Number Placeholder 3"/>
          <p:cNvSpPr>
            <a:spLocks noGrp="1"/>
          </p:cNvSpPr>
          <p:nvPr>
            <p:ph type="sldNum" sz="quarter" idx="5"/>
          </p:nvPr>
        </p:nvSpPr>
        <p:spPr/>
        <p:txBody>
          <a:bodyPr/>
          <a:lstStyle/>
          <a:p>
            <a:fld id="{75EDBEA0-5015-45EE-A753-DC8A32DF7E98}" type="slidenum">
              <a:rPr lang="en-US" smtClean="0"/>
              <a:t>4</a:t>
            </a:fld>
            <a:endParaRPr lang="en-US"/>
          </a:p>
        </p:txBody>
      </p:sp>
    </p:spTree>
    <p:extLst>
      <p:ext uri="{BB962C8B-B14F-4D97-AF65-F5344CB8AC3E}">
        <p14:creationId xmlns:p14="http://schemas.microsoft.com/office/powerpoint/2010/main" val="4248792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15000"/>
              </a:lnSpc>
              <a:spcBef>
                <a:spcPts val="0"/>
              </a:spcBef>
              <a:spcAft>
                <a:spcPts val="1000"/>
              </a:spcAft>
            </a:pPr>
            <a:r>
              <a:rPr lang="en-US" dirty="0">
                <a:effectLst/>
                <a:latin typeface="Arial" panose="020B0604020202020204" pitchFamily="34" charset="0"/>
                <a:ea typeface="Times New Roman" panose="02020603050405020304" pitchFamily="18" charset="0"/>
                <a:cs typeface="Arial" panose="020B0604020202020204" pitchFamily="34" charset="0"/>
              </a:rPr>
              <a:t>How to Improve Your EI</a:t>
            </a:r>
          </a:p>
          <a:p>
            <a:pPr marL="0" marR="0" algn="just">
              <a:lnSpc>
                <a:spcPct val="115000"/>
              </a:lnSpc>
              <a:spcBef>
                <a:spcPts val="0"/>
              </a:spcBef>
              <a:spcAft>
                <a:spcPts val="1000"/>
              </a:spcAft>
            </a:pPr>
            <a:r>
              <a:rPr lang="en-US" dirty="0">
                <a:effectLst/>
                <a:latin typeface="Arial" panose="020B0604020202020204" pitchFamily="34" charset="0"/>
                <a:ea typeface="Times New Roman" panose="02020603050405020304" pitchFamily="18" charset="0"/>
                <a:cs typeface="Arial" panose="020B0604020202020204" pitchFamily="34" charset="0"/>
              </a:rPr>
              <a:t>Ways to Improve</a:t>
            </a:r>
          </a:p>
          <a:p>
            <a:pPr marL="0" marR="0" algn="just">
              <a:lnSpc>
                <a:spcPct val="115000"/>
              </a:lnSpc>
              <a:spcBef>
                <a:spcPts val="0"/>
              </a:spcBef>
              <a:spcAft>
                <a:spcPts val="1000"/>
              </a:spcAft>
            </a:pPr>
            <a:r>
              <a:rPr lang="en-US" dirty="0">
                <a:effectLst/>
                <a:latin typeface="Arial" panose="020B0604020202020204" pitchFamily="34" charset="0"/>
                <a:ea typeface="Times New Roman" panose="02020603050405020304" pitchFamily="18" charset="0"/>
                <a:cs typeface="Arial" panose="020B0604020202020204" pitchFamily="34" charset="0"/>
              </a:rPr>
              <a:t>Accept the Fact</a:t>
            </a:r>
          </a:p>
          <a:p>
            <a:pPr marL="0" marR="0" algn="just">
              <a:lnSpc>
                <a:spcPct val="115000"/>
              </a:lnSpc>
              <a:spcBef>
                <a:spcPts val="0"/>
              </a:spcBef>
              <a:spcAft>
                <a:spcPts val="1000"/>
              </a:spcAft>
            </a:pPr>
            <a:r>
              <a:rPr lang="en-US" dirty="0">
                <a:effectLst/>
                <a:latin typeface="Arial" panose="020B0604020202020204" pitchFamily="34" charset="0"/>
                <a:ea typeface="Times New Roman" panose="02020603050405020304" pitchFamily="18" charset="0"/>
                <a:cs typeface="Arial" panose="020B0604020202020204" pitchFamily="34" charset="0"/>
              </a:rPr>
              <a:t>Emotional reactions can be shortened only when the agitation signal is recognized.</a:t>
            </a:r>
          </a:p>
          <a:p>
            <a:pPr marL="0" marR="0" algn="just">
              <a:lnSpc>
                <a:spcPct val="115000"/>
              </a:lnSpc>
              <a:spcBef>
                <a:spcPts val="0"/>
              </a:spcBef>
              <a:spcAft>
                <a:spcPts val="1000"/>
              </a:spcAft>
            </a:pPr>
            <a:r>
              <a:rPr lang="en-US" dirty="0">
                <a:effectLst/>
                <a:latin typeface="Arial" panose="020B0604020202020204" pitchFamily="34" charset="0"/>
                <a:ea typeface="Times New Roman" panose="02020603050405020304" pitchFamily="18" charset="0"/>
                <a:cs typeface="Arial" panose="020B0604020202020204" pitchFamily="34" charset="0"/>
              </a:rPr>
              <a:t>Accept Responsibility</a:t>
            </a:r>
          </a:p>
          <a:p>
            <a:pPr marL="0" marR="0" algn="just">
              <a:lnSpc>
                <a:spcPct val="115000"/>
              </a:lnSpc>
              <a:spcBef>
                <a:spcPts val="0"/>
              </a:spcBef>
              <a:spcAft>
                <a:spcPts val="1000"/>
              </a:spcAft>
            </a:pPr>
            <a:r>
              <a:rPr lang="en-US" dirty="0">
                <a:effectLst/>
                <a:latin typeface="Arial" panose="020B0604020202020204" pitchFamily="34" charset="0"/>
                <a:ea typeface="Times New Roman" panose="02020603050405020304" pitchFamily="18" charset="0"/>
                <a:cs typeface="Arial" panose="020B0604020202020204" pitchFamily="34" charset="0"/>
              </a:rPr>
              <a:t>Taking responsibility for feelings and actions leads to growth and self-development.</a:t>
            </a:r>
          </a:p>
          <a:p>
            <a:pPr marL="0" marR="0" algn="just">
              <a:lnSpc>
                <a:spcPct val="115000"/>
              </a:lnSpc>
              <a:spcBef>
                <a:spcPts val="0"/>
              </a:spcBef>
              <a:spcAft>
                <a:spcPts val="1000"/>
              </a:spcAft>
            </a:pPr>
            <a:r>
              <a:rPr lang="en-US" dirty="0">
                <a:effectLst/>
                <a:latin typeface="Arial" panose="020B0604020202020204" pitchFamily="34" charset="0"/>
                <a:ea typeface="Times New Roman" panose="02020603050405020304" pitchFamily="18" charset="0"/>
                <a:cs typeface="Arial" panose="020B0604020202020204" pitchFamily="34" charset="0"/>
              </a:rPr>
              <a:t>Understand Others’ Feelings</a:t>
            </a:r>
          </a:p>
          <a:p>
            <a:pPr marL="0" marR="0" algn="just">
              <a:lnSpc>
                <a:spcPct val="115000"/>
              </a:lnSpc>
              <a:spcBef>
                <a:spcPts val="0"/>
              </a:spcBef>
              <a:spcAft>
                <a:spcPts val="1000"/>
              </a:spcAft>
            </a:pPr>
            <a:r>
              <a:rPr lang="en-US" dirty="0">
                <a:effectLst/>
                <a:latin typeface="Arial" panose="020B0604020202020204" pitchFamily="34" charset="0"/>
                <a:ea typeface="Times New Roman" panose="02020603050405020304" pitchFamily="18" charset="0"/>
                <a:cs typeface="Arial" panose="020B0604020202020204" pitchFamily="34" charset="0"/>
              </a:rPr>
              <a:t>Rigorous listening along with validation leads to strong relationships with individuals.</a:t>
            </a:r>
          </a:p>
          <a:p>
            <a:pPr marL="0" marR="0" algn="just">
              <a:lnSpc>
                <a:spcPct val="115000"/>
              </a:lnSpc>
              <a:spcBef>
                <a:spcPts val="0"/>
              </a:spcBef>
              <a:spcAft>
                <a:spcPts val="1000"/>
              </a:spcAft>
            </a:pPr>
            <a:r>
              <a:rPr lang="en-US" dirty="0">
                <a:effectLst/>
                <a:latin typeface="Arial" panose="020B0604020202020204" pitchFamily="34" charset="0"/>
                <a:ea typeface="Times New Roman" panose="02020603050405020304" pitchFamily="18" charset="0"/>
                <a:cs typeface="Arial" panose="020B0604020202020204" pitchFamily="34" charset="0"/>
              </a:rPr>
              <a:t>Feel Positive and Confident</a:t>
            </a:r>
          </a:p>
          <a:p>
            <a:pPr marL="0" marR="0" algn="just">
              <a:lnSpc>
                <a:spcPct val="115000"/>
              </a:lnSpc>
              <a:spcBef>
                <a:spcPts val="0"/>
              </a:spcBef>
              <a:spcAft>
                <a:spcPts val="1000"/>
              </a:spcAft>
            </a:pPr>
            <a:r>
              <a:rPr lang="en-US" dirty="0">
                <a:effectLst/>
                <a:latin typeface="Arial" panose="020B0604020202020204" pitchFamily="34" charset="0"/>
                <a:ea typeface="Times New Roman" panose="02020603050405020304" pitchFamily="18" charset="0"/>
                <a:cs typeface="Arial" panose="020B0604020202020204" pitchFamily="34" charset="0"/>
              </a:rPr>
              <a:t>Building self-confidence through self-validation can also promote better decision-making and interpersonal effectiveness.</a:t>
            </a:r>
          </a:p>
          <a:p>
            <a:pPr marL="0" marR="0" algn="just">
              <a:lnSpc>
                <a:spcPct val="115000"/>
              </a:lnSpc>
              <a:spcBef>
                <a:spcPts val="0"/>
              </a:spcBef>
              <a:spcAft>
                <a:spcPts val="1000"/>
              </a:spcAft>
            </a:pPr>
            <a:r>
              <a:rPr lang="en-US" dirty="0">
                <a:effectLst/>
                <a:latin typeface="Arial" panose="020B0604020202020204" pitchFamily="34" charset="0"/>
                <a:ea typeface="Times New Roman" panose="02020603050405020304" pitchFamily="18" charset="0"/>
                <a:cs typeface="Arial" panose="020B0604020202020204" pitchFamily="34" charset="0"/>
              </a:rPr>
              <a:t>Focus on Physical Activity</a:t>
            </a:r>
          </a:p>
          <a:p>
            <a:pPr marL="0" marR="0" algn="just">
              <a:lnSpc>
                <a:spcPct val="115000"/>
              </a:lnSpc>
              <a:spcBef>
                <a:spcPts val="0"/>
              </a:spcBef>
              <a:spcAft>
                <a:spcPts val="1000"/>
              </a:spcAft>
            </a:pPr>
            <a:r>
              <a:rPr lang="en-US" dirty="0">
                <a:effectLst/>
                <a:latin typeface="Arial" panose="020B0604020202020204" pitchFamily="34" charset="0"/>
                <a:ea typeface="Times New Roman" panose="02020603050405020304" pitchFamily="18" charset="0"/>
                <a:cs typeface="Arial" panose="020B0604020202020204" pitchFamily="34" charset="0"/>
              </a:rPr>
              <a:t>There is an association between frequent physical activity and better mental well-being/emotional regulation, both constituents of emotional health.</a:t>
            </a:r>
          </a:p>
          <a:p>
            <a:pPr marL="0" marR="0" algn="just">
              <a:lnSpc>
                <a:spcPct val="115000"/>
              </a:lnSpc>
              <a:spcBef>
                <a:spcPts val="0"/>
              </a:spcBef>
              <a:spcAft>
                <a:spcPts val="1000"/>
              </a:spcAft>
            </a:pPr>
            <a:r>
              <a:rPr lang="en-US" dirty="0">
                <a:effectLst/>
                <a:latin typeface="Arial" panose="020B0604020202020204" pitchFamily="34" charset="0"/>
                <a:ea typeface="Times New Roman" panose="02020603050405020304" pitchFamily="18" charset="0"/>
                <a:cs typeface="Arial" panose="020B0604020202020204" pitchFamily="34" charset="0"/>
              </a:rPr>
              <a:t>Meet New People</a:t>
            </a:r>
          </a:p>
          <a:p>
            <a:pPr marL="0" marR="0" algn="just">
              <a:lnSpc>
                <a:spcPct val="115000"/>
              </a:lnSpc>
              <a:spcBef>
                <a:spcPts val="0"/>
              </a:spcBef>
              <a:spcAft>
                <a:spcPts val="1000"/>
              </a:spcAft>
            </a:pPr>
            <a:r>
              <a:rPr lang="en-US" dirty="0">
                <a:effectLst/>
                <a:latin typeface="Arial" panose="020B0604020202020204" pitchFamily="34" charset="0"/>
                <a:ea typeface="Times New Roman" panose="02020603050405020304" pitchFamily="18" charset="0"/>
                <a:cs typeface="Arial" panose="020B0604020202020204" pitchFamily="34" charset="0"/>
              </a:rPr>
              <a:t>Social contact with a wide variety of people expands your emotional repertoire and raises social intelligence.</a:t>
            </a:r>
          </a:p>
          <a:p>
            <a:pPr marL="0" marR="0" algn="just">
              <a:lnSpc>
                <a:spcPct val="115000"/>
              </a:lnSpc>
              <a:spcBef>
                <a:spcPts val="0"/>
              </a:spcBef>
              <a:spcAft>
                <a:spcPts val="1000"/>
              </a:spcAft>
            </a:pPr>
            <a:r>
              <a:rPr lang="en-US" dirty="0">
                <a:effectLst/>
                <a:latin typeface="Arial" panose="020B0604020202020204" pitchFamily="34" charset="0"/>
                <a:ea typeface="Times New Roman" panose="02020603050405020304" pitchFamily="18" charset="0"/>
                <a:cs typeface="Arial" panose="020B0604020202020204" pitchFamily="34" charset="0"/>
              </a:rPr>
              <a:t>Pay Attention to Yourself</a:t>
            </a:r>
          </a:p>
          <a:p>
            <a:pPr marL="0" marR="0" algn="just">
              <a:lnSpc>
                <a:spcPct val="115000"/>
              </a:lnSpc>
              <a:spcBef>
                <a:spcPts val="0"/>
              </a:spcBef>
              <a:spcAft>
                <a:spcPts val="1000"/>
              </a:spcAft>
            </a:pPr>
            <a:r>
              <a:rPr lang="en-US" dirty="0">
                <a:effectLst/>
                <a:latin typeface="Arial" panose="020B0604020202020204" pitchFamily="34" charset="0"/>
                <a:ea typeface="Times New Roman" panose="02020603050405020304" pitchFamily="18" charset="0"/>
                <a:cs typeface="Arial" panose="020B0604020202020204" pitchFamily="34" charset="0"/>
              </a:rPr>
              <a:t>Activities that increase self-awareness, such as mindfulness, are associated with both emotional regulation and emotional understanding.</a:t>
            </a:r>
          </a:p>
          <a:p>
            <a:pPr marL="0" marR="0" algn="just">
              <a:lnSpc>
                <a:spcPct val="115000"/>
              </a:lnSpc>
              <a:spcBef>
                <a:spcPts val="0"/>
              </a:spcBef>
              <a:spcAft>
                <a:spcPts val="1000"/>
              </a:spcAft>
            </a:pPr>
            <a:r>
              <a:rPr lang="en-US" dirty="0">
                <a:effectLst/>
                <a:latin typeface="Arial" panose="020B0604020202020204" pitchFamily="34" charset="0"/>
                <a:ea typeface="Times New Roman" panose="02020603050405020304" pitchFamily="18" charset="0"/>
                <a:cs typeface="Arial" panose="020B0604020202020204" pitchFamily="34" charset="0"/>
              </a:rPr>
              <a:t>Take Inspiration from Others</a:t>
            </a:r>
          </a:p>
          <a:p>
            <a:pPr marL="0" marR="0" algn="just">
              <a:lnSpc>
                <a:spcPct val="115000"/>
              </a:lnSpc>
              <a:spcBef>
                <a:spcPts val="0"/>
              </a:spcBef>
              <a:spcAft>
                <a:spcPts val="1000"/>
              </a:spcAft>
            </a:pPr>
            <a:r>
              <a:rPr lang="en-US" dirty="0">
                <a:effectLst/>
                <a:latin typeface="Arial" panose="020B0604020202020204" pitchFamily="34" charset="0"/>
                <a:ea typeface="Times New Roman" panose="02020603050405020304" pitchFamily="18" charset="0"/>
                <a:cs typeface="Arial" panose="020B0604020202020204" pitchFamily="34" charset="0"/>
              </a:rPr>
              <a:t>Watching and learning from individuals who possess high EI offers some salient lessons when it comes to emotional management.</a:t>
            </a:r>
          </a:p>
          <a:p>
            <a:pPr marL="0" marR="0" algn="just">
              <a:lnSpc>
                <a:spcPct val="115000"/>
              </a:lnSpc>
              <a:spcBef>
                <a:spcPts val="0"/>
              </a:spcBef>
              <a:spcAft>
                <a:spcPts val="1000"/>
              </a:spcAft>
            </a:pPr>
            <a:r>
              <a:rPr lang="en-US" dirty="0">
                <a:effectLst/>
                <a:latin typeface="Arial" panose="020B0604020202020204" pitchFamily="34" charset="0"/>
                <a:ea typeface="Times New Roman" panose="02020603050405020304" pitchFamily="18" charset="0"/>
                <a:cs typeface="Arial" panose="020B0604020202020204" pitchFamily="34" charset="0"/>
              </a:rPr>
              <a:t>Take the First Step</a:t>
            </a:r>
          </a:p>
          <a:p>
            <a:pPr marL="0" marR="0" algn="just">
              <a:lnSpc>
                <a:spcPct val="115000"/>
              </a:lnSpc>
              <a:spcBef>
                <a:spcPts val="0"/>
              </a:spcBef>
              <a:spcAft>
                <a:spcPts val="1000"/>
              </a:spcAft>
            </a:pPr>
            <a:r>
              <a:rPr lang="en-US" dirty="0">
                <a:effectLst/>
                <a:latin typeface="Arial" panose="020B0604020202020204" pitchFamily="34" charset="0"/>
                <a:ea typeface="Times New Roman" panose="02020603050405020304" pitchFamily="18" charset="0"/>
                <a:cs typeface="Arial" panose="020B0604020202020204" pitchFamily="34" charset="0"/>
              </a:rPr>
              <a:t>This leads to discussions and builds relationships, creating networks and then further strengthening social networks.</a:t>
            </a:r>
          </a:p>
          <a:p>
            <a:pPr marL="0" marR="0" algn="just">
              <a:lnSpc>
                <a:spcPct val="115000"/>
              </a:lnSpc>
              <a:spcBef>
                <a:spcPts val="0"/>
              </a:spcBef>
              <a:spcAft>
                <a:spcPts val="1000"/>
              </a:spcAft>
            </a:pPr>
            <a:r>
              <a:rPr lang="en-US" dirty="0">
                <a:effectLst/>
                <a:latin typeface="Arial" panose="020B0604020202020204" pitchFamily="34" charset="0"/>
                <a:ea typeface="Times New Roman" panose="02020603050405020304" pitchFamily="18" charset="0"/>
                <a:cs typeface="Arial" panose="020B0604020202020204" pitchFamily="34" charset="0"/>
              </a:rPr>
              <a:t>Write It Down</a:t>
            </a:r>
          </a:p>
          <a:p>
            <a:pPr marL="0" marR="0" algn="just">
              <a:lnSpc>
                <a:spcPct val="115000"/>
              </a:lnSpc>
              <a:spcBef>
                <a:spcPts val="0"/>
              </a:spcBef>
              <a:spcAft>
                <a:spcPts val="1000"/>
              </a:spcAft>
            </a:pPr>
            <a:r>
              <a:rPr lang="en-US" dirty="0">
                <a:effectLst/>
                <a:latin typeface="Arial" panose="020B0604020202020204" pitchFamily="34" charset="0"/>
                <a:ea typeface="Times New Roman" panose="02020603050405020304" pitchFamily="18" charset="0"/>
                <a:cs typeface="Arial" panose="020B0604020202020204" pitchFamily="34" charset="0"/>
              </a:rPr>
              <a:t>Journaling thoughts and feelings can help clarify those thoughts and emotions and encourage reflection about personal growth.</a:t>
            </a:r>
          </a:p>
          <a:p>
            <a:endParaRPr lang="en-US" dirty="0"/>
          </a:p>
        </p:txBody>
      </p:sp>
      <p:sp>
        <p:nvSpPr>
          <p:cNvPr id="4" name="Slide Number Placeholder 3"/>
          <p:cNvSpPr>
            <a:spLocks noGrp="1"/>
          </p:cNvSpPr>
          <p:nvPr>
            <p:ph type="sldNum" sz="quarter" idx="5"/>
          </p:nvPr>
        </p:nvSpPr>
        <p:spPr/>
        <p:txBody>
          <a:bodyPr/>
          <a:lstStyle/>
          <a:p>
            <a:fld id="{75EDBEA0-5015-45EE-A753-DC8A32DF7E98}" type="slidenum">
              <a:rPr lang="en-US" smtClean="0"/>
              <a:t>5</a:t>
            </a:fld>
            <a:endParaRPr lang="en-US"/>
          </a:p>
        </p:txBody>
      </p:sp>
    </p:spTree>
    <p:extLst>
      <p:ext uri="{BB962C8B-B14F-4D97-AF65-F5344CB8AC3E}">
        <p14:creationId xmlns:p14="http://schemas.microsoft.com/office/powerpoint/2010/main" val="24737610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6C85778-9509-4A08-8220-E27447432D60}" type="datetimeFigureOut">
              <a:rPr lang="en-US" smtClean="0"/>
              <a:t>10/13/2024</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B7788237-691D-4A5A-931E-92BD388382FD}" type="slidenum">
              <a:rPr lang="en-US" smtClean="0"/>
              <a:t>‹#›</a:t>
            </a:fld>
            <a:endParaRPr lang="en-US"/>
          </a:p>
        </p:txBody>
      </p:sp>
    </p:spTree>
    <p:extLst>
      <p:ext uri="{BB962C8B-B14F-4D97-AF65-F5344CB8AC3E}">
        <p14:creationId xmlns:p14="http://schemas.microsoft.com/office/powerpoint/2010/main" val="32740543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6C85778-9509-4A08-8220-E27447432D60}" type="datetimeFigureOut">
              <a:rPr lang="en-US" smtClean="0"/>
              <a:t>10/13/2024</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7788237-691D-4A5A-931E-92BD388382FD}" type="slidenum">
              <a:rPr lang="en-US" smtClean="0"/>
              <a:t>‹#›</a:t>
            </a:fld>
            <a:endParaRPr lang="en-US"/>
          </a:p>
        </p:txBody>
      </p:sp>
    </p:spTree>
    <p:extLst>
      <p:ext uri="{BB962C8B-B14F-4D97-AF65-F5344CB8AC3E}">
        <p14:creationId xmlns:p14="http://schemas.microsoft.com/office/powerpoint/2010/main" val="11350103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6C85778-9509-4A08-8220-E27447432D60}" type="datetimeFigureOut">
              <a:rPr lang="en-US" smtClean="0"/>
              <a:t>10/13/2024</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7788237-691D-4A5A-931E-92BD388382FD}" type="slidenum">
              <a:rPr lang="en-US" smtClean="0"/>
              <a:t>‹#›</a:t>
            </a:fld>
            <a:endParaRPr lang="en-US"/>
          </a:p>
        </p:txBody>
      </p:sp>
    </p:spTree>
    <p:extLst>
      <p:ext uri="{BB962C8B-B14F-4D97-AF65-F5344CB8AC3E}">
        <p14:creationId xmlns:p14="http://schemas.microsoft.com/office/powerpoint/2010/main" val="41945180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6C85778-9509-4A08-8220-E27447432D60}" type="datetimeFigureOut">
              <a:rPr lang="en-US" smtClean="0"/>
              <a:t>10/13/2024</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B7788237-691D-4A5A-931E-92BD388382FD}" type="slidenum">
              <a:rPr lang="en-US" smtClean="0"/>
              <a:t>‹#›</a:t>
            </a:fld>
            <a:endParaRPr lang="en-US"/>
          </a:p>
        </p:txBody>
      </p:sp>
    </p:spTree>
    <p:extLst>
      <p:ext uri="{BB962C8B-B14F-4D97-AF65-F5344CB8AC3E}">
        <p14:creationId xmlns:p14="http://schemas.microsoft.com/office/powerpoint/2010/main" val="12014933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6C85778-9509-4A08-8220-E27447432D60}" type="datetimeFigureOut">
              <a:rPr lang="en-US" smtClean="0"/>
              <a:t>10/13/2024</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B7788237-691D-4A5A-931E-92BD388382FD}" type="slidenum">
              <a:rPr lang="en-US" smtClean="0"/>
              <a:t>‹#›</a:t>
            </a:fld>
            <a:endParaRPr lang="en-US"/>
          </a:p>
        </p:txBody>
      </p:sp>
    </p:spTree>
    <p:extLst>
      <p:ext uri="{BB962C8B-B14F-4D97-AF65-F5344CB8AC3E}">
        <p14:creationId xmlns:p14="http://schemas.microsoft.com/office/powerpoint/2010/main" val="39507175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6C85778-9509-4A08-8220-E27447432D60}" type="datetimeFigureOut">
              <a:rPr lang="en-US" smtClean="0"/>
              <a:t>10/13/2024</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B7788237-691D-4A5A-931E-92BD388382FD}" type="slidenum">
              <a:rPr lang="en-US" smtClean="0"/>
              <a:t>‹#›</a:t>
            </a:fld>
            <a:endParaRPr lang="en-US"/>
          </a:p>
        </p:txBody>
      </p:sp>
    </p:spTree>
    <p:extLst>
      <p:ext uri="{BB962C8B-B14F-4D97-AF65-F5344CB8AC3E}">
        <p14:creationId xmlns:p14="http://schemas.microsoft.com/office/powerpoint/2010/main" val="27291210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6C85778-9509-4A08-8220-E27447432D60}" type="datetimeFigureOut">
              <a:rPr lang="en-US" smtClean="0"/>
              <a:t>10/13/2024</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B7788237-691D-4A5A-931E-92BD388382FD}" type="slidenum">
              <a:rPr lang="en-US" smtClean="0"/>
              <a:t>‹#›</a:t>
            </a:fld>
            <a:endParaRPr lang="en-US"/>
          </a:p>
        </p:txBody>
      </p:sp>
    </p:spTree>
    <p:extLst>
      <p:ext uri="{BB962C8B-B14F-4D97-AF65-F5344CB8AC3E}">
        <p14:creationId xmlns:p14="http://schemas.microsoft.com/office/powerpoint/2010/main" val="2812108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6C85778-9509-4A08-8220-E27447432D60}" type="datetimeFigureOut">
              <a:rPr lang="en-US" smtClean="0"/>
              <a:t>10/13/2024</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B7788237-691D-4A5A-931E-92BD388382FD}" type="slidenum">
              <a:rPr lang="en-US" smtClean="0"/>
              <a:t>‹#›</a:t>
            </a:fld>
            <a:endParaRPr lang="en-US"/>
          </a:p>
        </p:txBody>
      </p:sp>
    </p:spTree>
    <p:extLst>
      <p:ext uri="{BB962C8B-B14F-4D97-AF65-F5344CB8AC3E}">
        <p14:creationId xmlns:p14="http://schemas.microsoft.com/office/powerpoint/2010/main" val="31773332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6C85778-9509-4A08-8220-E27447432D60}" type="datetimeFigureOut">
              <a:rPr lang="en-US" smtClean="0"/>
              <a:t>10/13/2024</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7788237-691D-4A5A-931E-92BD388382FD}" type="slidenum">
              <a:rPr lang="en-US" smtClean="0"/>
              <a:t>‹#›</a:t>
            </a:fld>
            <a:endParaRPr lang="en-US"/>
          </a:p>
        </p:txBody>
      </p:sp>
    </p:spTree>
    <p:extLst>
      <p:ext uri="{BB962C8B-B14F-4D97-AF65-F5344CB8AC3E}">
        <p14:creationId xmlns:p14="http://schemas.microsoft.com/office/powerpoint/2010/main" val="40007619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6C85778-9509-4A08-8220-E27447432D60}" type="datetimeFigureOut">
              <a:rPr lang="en-US" smtClean="0"/>
              <a:t>10/13/2024</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7788237-691D-4A5A-931E-92BD388382FD}" type="slidenum">
              <a:rPr lang="en-US" smtClean="0"/>
              <a:t>‹#›</a:t>
            </a:fld>
            <a:endParaRPr lang="en-US"/>
          </a:p>
        </p:txBody>
      </p:sp>
    </p:spTree>
    <p:extLst>
      <p:ext uri="{BB962C8B-B14F-4D97-AF65-F5344CB8AC3E}">
        <p14:creationId xmlns:p14="http://schemas.microsoft.com/office/powerpoint/2010/main" val="41409631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6C85778-9509-4A08-8220-E27447432D60}" type="datetimeFigureOut">
              <a:rPr lang="en-US" smtClean="0"/>
              <a:t>10/13/2024</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7788237-691D-4A5A-931E-92BD388382FD}"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7520779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86C85778-9509-4A08-8220-E27447432D60}" type="datetimeFigureOut">
              <a:rPr lang="en-US" smtClean="0"/>
              <a:t>10/13/2024</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7788237-691D-4A5A-931E-92BD388382FD}" type="slidenum">
              <a:rPr lang="en-US" smtClean="0"/>
              <a:t>‹#›</a:t>
            </a:fld>
            <a:endParaRPr lang="en-US"/>
          </a:p>
        </p:txBody>
      </p:sp>
    </p:spTree>
    <p:extLst>
      <p:ext uri="{BB962C8B-B14F-4D97-AF65-F5344CB8AC3E}">
        <p14:creationId xmlns:p14="http://schemas.microsoft.com/office/powerpoint/2010/main" val="13935642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86C85778-9509-4A08-8220-E27447432D60}" type="datetimeFigureOut">
              <a:rPr lang="en-US" smtClean="0"/>
              <a:t>10/13/2024</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7788237-691D-4A5A-931E-92BD388382FD}"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67200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86C85778-9509-4A08-8220-E27447432D60}" type="datetimeFigureOut">
              <a:rPr lang="en-US" smtClean="0"/>
              <a:t>10/13/2024</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7788237-691D-4A5A-931E-92BD388382FD}" type="slidenum">
              <a:rPr lang="en-US" smtClean="0"/>
              <a:t>‹#›</a:t>
            </a:fld>
            <a:endParaRPr lang="en-US"/>
          </a:p>
        </p:txBody>
      </p:sp>
    </p:spTree>
    <p:extLst>
      <p:ext uri="{BB962C8B-B14F-4D97-AF65-F5344CB8AC3E}">
        <p14:creationId xmlns:p14="http://schemas.microsoft.com/office/powerpoint/2010/main" val="37483092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6C85778-9509-4A08-8220-E27447432D60}" type="datetimeFigureOut">
              <a:rPr lang="en-US" smtClean="0"/>
              <a:t>10/13/2024</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7788237-691D-4A5A-931E-92BD388382FD}" type="slidenum">
              <a:rPr lang="en-US" smtClean="0"/>
              <a:t>‹#›</a:t>
            </a:fld>
            <a:endParaRPr lang="en-US"/>
          </a:p>
        </p:txBody>
      </p:sp>
    </p:spTree>
    <p:extLst>
      <p:ext uri="{BB962C8B-B14F-4D97-AF65-F5344CB8AC3E}">
        <p14:creationId xmlns:p14="http://schemas.microsoft.com/office/powerpoint/2010/main" val="10167532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6C85778-9509-4A08-8220-E27447432D60}" type="datetimeFigureOut">
              <a:rPr lang="en-US" smtClean="0"/>
              <a:t>10/13/2024</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7788237-691D-4A5A-931E-92BD388382FD}" type="slidenum">
              <a:rPr lang="en-US" smtClean="0"/>
              <a:t>‹#›</a:t>
            </a:fld>
            <a:endParaRPr lang="en-US"/>
          </a:p>
        </p:txBody>
      </p:sp>
    </p:spTree>
    <p:extLst>
      <p:ext uri="{BB962C8B-B14F-4D97-AF65-F5344CB8AC3E}">
        <p14:creationId xmlns:p14="http://schemas.microsoft.com/office/powerpoint/2010/main" val="7228402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6C85778-9509-4A08-8220-E27447432D60}" type="datetimeFigureOut">
              <a:rPr lang="en-US" smtClean="0"/>
              <a:t>10/13/2024</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B7788237-691D-4A5A-931E-92BD388382FD}" type="slidenum">
              <a:rPr lang="en-US" smtClean="0"/>
              <a:t>‹#›</a:t>
            </a:fld>
            <a:endParaRPr lang="en-US"/>
          </a:p>
        </p:txBody>
      </p:sp>
    </p:spTree>
    <p:extLst>
      <p:ext uri="{BB962C8B-B14F-4D97-AF65-F5344CB8AC3E}">
        <p14:creationId xmlns:p14="http://schemas.microsoft.com/office/powerpoint/2010/main" val="1486606455"/>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 id="2147483746" r:id="rId14"/>
    <p:sldLayoutId id="2147483747" r:id="rId15"/>
    <p:sldLayoutId id="2147483748"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277996-7C9E-9C71-9E5D-CBCA1084DCEB}"/>
              </a:ext>
            </a:extLst>
          </p:cNvPr>
          <p:cNvSpPr>
            <a:spLocks noGrp="1"/>
          </p:cNvSpPr>
          <p:nvPr>
            <p:ph type="ctrTitle"/>
          </p:nvPr>
        </p:nvSpPr>
        <p:spPr/>
        <p:txBody>
          <a:bodyPr>
            <a:normAutofit fontScale="90000"/>
          </a:bodyPr>
          <a:lstStyle/>
          <a:p>
            <a:pPr algn="ctr"/>
            <a:r>
              <a:rPr lang="en-US" sz="3600" dirty="0"/>
              <a:t>BMSW6106-Developing Emotional Intelligence Skills for the Workplace</a:t>
            </a:r>
            <a:br>
              <a:rPr lang="en-US" sz="4400" dirty="0"/>
            </a:br>
            <a:br>
              <a:rPr lang="en-US" sz="4400" dirty="0"/>
            </a:br>
            <a:endParaRPr lang="en-US" sz="4400" dirty="0"/>
          </a:p>
        </p:txBody>
      </p:sp>
      <p:sp>
        <p:nvSpPr>
          <p:cNvPr id="3" name="Subtitle 2">
            <a:extLst>
              <a:ext uri="{FF2B5EF4-FFF2-40B4-BE49-F238E27FC236}">
                <a16:creationId xmlns:a16="http://schemas.microsoft.com/office/drawing/2014/main" id="{12695749-BF69-46D9-6246-85895F62C9D2}"/>
              </a:ext>
            </a:extLst>
          </p:cNvPr>
          <p:cNvSpPr>
            <a:spLocks noGrp="1"/>
          </p:cNvSpPr>
          <p:nvPr>
            <p:ph type="subTitle" idx="1"/>
          </p:nvPr>
        </p:nvSpPr>
        <p:spPr>
          <a:xfrm>
            <a:off x="1154955" y="4017725"/>
            <a:ext cx="8825658" cy="861420"/>
          </a:xfrm>
        </p:spPr>
        <p:txBody>
          <a:bodyPr/>
          <a:lstStyle/>
          <a:p>
            <a:pPr algn="ctr"/>
            <a:r>
              <a:rPr lang="en-US" dirty="0"/>
              <a:t>The Benefits and Development of Emotional Intelligence in Personal and Professional Life</a:t>
            </a:r>
          </a:p>
        </p:txBody>
      </p:sp>
    </p:spTree>
    <p:extLst>
      <p:ext uri="{BB962C8B-B14F-4D97-AF65-F5344CB8AC3E}">
        <p14:creationId xmlns:p14="http://schemas.microsoft.com/office/powerpoint/2010/main" val="18703310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CDDDD-CFEB-71F2-79A0-6557F200FE4C}"/>
              </a:ext>
            </a:extLst>
          </p:cNvPr>
          <p:cNvSpPr>
            <a:spLocks noGrp="1"/>
          </p:cNvSpPr>
          <p:nvPr>
            <p:ph type="title"/>
          </p:nvPr>
        </p:nvSpPr>
        <p:spPr/>
        <p:txBody>
          <a:bodyPr/>
          <a:lstStyle/>
          <a:p>
            <a:r>
              <a:rPr lang="en-US" dirty="0"/>
              <a:t>My Own Reflection about EI</a:t>
            </a:r>
            <a:br>
              <a:rPr lang="en-US" dirty="0"/>
            </a:br>
            <a:endParaRPr lang="en-US" dirty="0"/>
          </a:p>
        </p:txBody>
      </p:sp>
      <p:sp>
        <p:nvSpPr>
          <p:cNvPr id="3" name="Content Placeholder 2">
            <a:extLst>
              <a:ext uri="{FF2B5EF4-FFF2-40B4-BE49-F238E27FC236}">
                <a16:creationId xmlns:a16="http://schemas.microsoft.com/office/drawing/2014/main" id="{2F09234B-FE05-C9BD-494D-610B4E86E378}"/>
              </a:ext>
            </a:extLst>
          </p:cNvPr>
          <p:cNvSpPr>
            <a:spLocks noGrp="1"/>
          </p:cNvSpPr>
          <p:nvPr>
            <p:ph idx="1"/>
          </p:nvPr>
        </p:nvSpPr>
        <p:spPr>
          <a:xfrm>
            <a:off x="2589212" y="2133600"/>
            <a:ext cx="3952265" cy="3777622"/>
          </a:xfrm>
        </p:spPr>
        <p:txBody>
          <a:bodyPr>
            <a:normAutofit fontScale="92500" lnSpcReduction="20000"/>
          </a:bodyPr>
          <a:lstStyle/>
          <a:p>
            <a:pPr marL="0" marR="0" lvl="0" indent="0" algn="just" defTabSz="457200" rtl="0" eaLnBrk="1" fontAlgn="auto" latinLnBrk="0" hangingPunct="1">
              <a:lnSpc>
                <a:spcPct val="115000"/>
              </a:lnSpc>
              <a:spcBef>
                <a:spcPts val="0"/>
              </a:spcBef>
              <a:spcAft>
                <a:spcPts val="100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Times New Roman" panose="02020603050405020304" pitchFamily="18" charset="0"/>
                <a:cs typeface="Arial" panose="020B0604020202020204" pitchFamily="34" charset="0"/>
              </a:rPr>
              <a:t>Emotional intelligence plays a huge role in personal and professional relationships. I am quick to admit that my own EI strengths are in areas of communication and empathy, but decision-making tends to stress me out. </a:t>
            </a:r>
          </a:p>
          <a:p>
            <a:pPr marL="0" marR="0" lvl="0" indent="0" algn="just" defTabSz="457200" rtl="0" eaLnBrk="1" fontAlgn="auto" latinLnBrk="0" hangingPunct="1">
              <a:lnSpc>
                <a:spcPct val="115000"/>
              </a:lnSpc>
              <a:spcBef>
                <a:spcPts val="0"/>
              </a:spcBef>
              <a:spcAft>
                <a:spcPts val="100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Times New Roman" panose="02020603050405020304" pitchFamily="18" charset="0"/>
                <a:cs typeface="Arial" panose="020B0604020202020204" pitchFamily="34" charset="0"/>
              </a:rPr>
              <a:t>The fact that I am able to be cognizant of this gives me a very good starting point on which to improve my skills in EI because knowing how I feel or what motivates me forms the basis necessary for handling difficult interactions.</a:t>
            </a:r>
          </a:p>
        </p:txBody>
      </p:sp>
      <p:pic>
        <p:nvPicPr>
          <p:cNvPr id="5" name="Picture 4">
            <a:extLst>
              <a:ext uri="{FF2B5EF4-FFF2-40B4-BE49-F238E27FC236}">
                <a16:creationId xmlns:a16="http://schemas.microsoft.com/office/drawing/2014/main" id="{821BFD2E-5017-BBAF-DD44-D5343A8999A9}"/>
              </a:ext>
            </a:extLst>
          </p:cNvPr>
          <p:cNvPicPr>
            <a:picLocks noChangeAspect="1"/>
          </p:cNvPicPr>
          <p:nvPr/>
        </p:nvPicPr>
        <p:blipFill>
          <a:blip r:embed="rId2"/>
          <a:stretch>
            <a:fillRect/>
          </a:stretch>
        </p:blipFill>
        <p:spPr>
          <a:xfrm>
            <a:off x="7112756" y="2133600"/>
            <a:ext cx="4569165" cy="3377712"/>
          </a:xfrm>
          <a:prstGeom prst="rect">
            <a:avLst/>
          </a:prstGeom>
        </p:spPr>
      </p:pic>
    </p:spTree>
    <p:extLst>
      <p:ext uri="{BB962C8B-B14F-4D97-AF65-F5344CB8AC3E}">
        <p14:creationId xmlns:p14="http://schemas.microsoft.com/office/powerpoint/2010/main" val="11418761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DA36EE-688C-AC2B-1AFF-FB80D24485F3}"/>
              </a:ext>
            </a:extLst>
          </p:cNvPr>
          <p:cNvSpPr>
            <a:spLocks noGrp="1"/>
          </p:cNvSpPr>
          <p:nvPr>
            <p:ph type="title"/>
          </p:nvPr>
        </p:nvSpPr>
        <p:spPr/>
        <p:txBody>
          <a:bodyPr/>
          <a:lstStyle/>
          <a:p>
            <a:r>
              <a:rPr lang="en-US" dirty="0"/>
              <a:t>Potential Benefits of EI</a:t>
            </a:r>
            <a:br>
              <a:rPr lang="en-US" dirty="0"/>
            </a:br>
            <a:endParaRPr lang="en-US" dirty="0"/>
          </a:p>
        </p:txBody>
      </p:sp>
      <p:graphicFrame>
        <p:nvGraphicFramePr>
          <p:cNvPr id="4" name="Content Placeholder 3">
            <a:extLst>
              <a:ext uri="{FF2B5EF4-FFF2-40B4-BE49-F238E27FC236}">
                <a16:creationId xmlns:a16="http://schemas.microsoft.com/office/drawing/2014/main" id="{0FB38AC4-F5B9-135C-9A1D-CA56082FA929}"/>
              </a:ext>
            </a:extLst>
          </p:cNvPr>
          <p:cNvGraphicFramePr>
            <a:graphicFrameLocks noGrp="1"/>
          </p:cNvGraphicFramePr>
          <p:nvPr>
            <p:ph idx="1"/>
            <p:extLst>
              <p:ext uri="{D42A27DB-BD31-4B8C-83A1-F6EECF244321}">
                <p14:modId xmlns:p14="http://schemas.microsoft.com/office/powerpoint/2010/main" val="55242085"/>
              </p:ext>
            </p:extLst>
          </p:nvPr>
        </p:nvGraphicFramePr>
        <p:xfrm>
          <a:off x="326571" y="1904999"/>
          <a:ext cx="7706082" cy="45937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58BE4A93-1B0B-D903-8E9F-6300DCF6DAA3}"/>
              </a:ext>
            </a:extLst>
          </p:cNvPr>
          <p:cNvPicPr>
            <a:picLocks noChangeAspect="1"/>
          </p:cNvPicPr>
          <p:nvPr/>
        </p:nvPicPr>
        <p:blipFill>
          <a:blip r:embed="rId8"/>
          <a:stretch>
            <a:fillRect/>
          </a:stretch>
        </p:blipFill>
        <p:spPr>
          <a:xfrm>
            <a:off x="8229600" y="2032335"/>
            <a:ext cx="3773669" cy="3777622"/>
          </a:xfrm>
          <a:prstGeom prst="rect">
            <a:avLst/>
          </a:prstGeom>
        </p:spPr>
      </p:pic>
    </p:spTree>
    <p:extLst>
      <p:ext uri="{BB962C8B-B14F-4D97-AF65-F5344CB8AC3E}">
        <p14:creationId xmlns:p14="http://schemas.microsoft.com/office/powerpoint/2010/main" val="35948556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AE4216-9947-62D5-2000-AE788EF67473}"/>
              </a:ext>
            </a:extLst>
          </p:cNvPr>
          <p:cNvSpPr>
            <a:spLocks noGrp="1"/>
          </p:cNvSpPr>
          <p:nvPr>
            <p:ph type="title"/>
          </p:nvPr>
        </p:nvSpPr>
        <p:spPr/>
        <p:txBody>
          <a:bodyPr/>
          <a:lstStyle/>
          <a:p>
            <a:r>
              <a:rPr lang="en-US" dirty="0"/>
              <a:t>Type of EI Skills</a:t>
            </a:r>
          </a:p>
        </p:txBody>
      </p:sp>
      <p:graphicFrame>
        <p:nvGraphicFramePr>
          <p:cNvPr id="4" name="Content Placeholder 3">
            <a:extLst>
              <a:ext uri="{FF2B5EF4-FFF2-40B4-BE49-F238E27FC236}">
                <a16:creationId xmlns:a16="http://schemas.microsoft.com/office/drawing/2014/main" id="{BB63B10D-E80D-6794-EBFF-B2D8C52B0A7A}"/>
              </a:ext>
            </a:extLst>
          </p:cNvPr>
          <p:cNvGraphicFramePr>
            <a:graphicFrameLocks noGrp="1"/>
          </p:cNvGraphicFramePr>
          <p:nvPr>
            <p:ph idx="1"/>
            <p:extLst>
              <p:ext uri="{D42A27DB-BD31-4B8C-83A1-F6EECF244321}">
                <p14:modId xmlns:p14="http://schemas.microsoft.com/office/powerpoint/2010/main" val="856346279"/>
              </p:ext>
            </p:extLst>
          </p:nvPr>
        </p:nvGraphicFramePr>
        <p:xfrm>
          <a:off x="2589212" y="2133600"/>
          <a:ext cx="8915400" cy="37776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977499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A8478-2946-7163-C53E-54B342B0C0D9}"/>
              </a:ext>
            </a:extLst>
          </p:cNvPr>
          <p:cNvSpPr>
            <a:spLocks noGrp="1"/>
          </p:cNvSpPr>
          <p:nvPr>
            <p:ph type="title"/>
          </p:nvPr>
        </p:nvSpPr>
        <p:spPr/>
        <p:txBody>
          <a:bodyPr/>
          <a:lstStyle/>
          <a:p>
            <a:r>
              <a:rPr lang="en-US" dirty="0"/>
              <a:t>How to Improve Your EI</a:t>
            </a:r>
          </a:p>
        </p:txBody>
      </p:sp>
      <p:sp>
        <p:nvSpPr>
          <p:cNvPr id="3" name="Content Placeholder 2">
            <a:extLst>
              <a:ext uri="{FF2B5EF4-FFF2-40B4-BE49-F238E27FC236}">
                <a16:creationId xmlns:a16="http://schemas.microsoft.com/office/drawing/2014/main" id="{821EE9A0-BB6D-8247-3417-992E5C164C66}"/>
              </a:ext>
            </a:extLst>
          </p:cNvPr>
          <p:cNvSpPr>
            <a:spLocks noGrp="1"/>
          </p:cNvSpPr>
          <p:nvPr>
            <p:ph idx="1"/>
          </p:nvPr>
        </p:nvSpPr>
        <p:spPr>
          <a:xfrm>
            <a:off x="2124223" y="1905001"/>
            <a:ext cx="9720774" cy="4833424"/>
          </a:xfrm>
        </p:spPr>
        <p:txBody>
          <a:bodyPr numCol="2">
            <a:normAutofit fontScale="92500"/>
          </a:bodyPr>
          <a:lstStyle/>
          <a:p>
            <a:pPr marL="0" marR="0">
              <a:lnSpc>
                <a:spcPct val="107000"/>
              </a:lnSpc>
              <a:spcBef>
                <a:spcPts val="0"/>
              </a:spcBef>
              <a:spcAft>
                <a:spcPts val="800"/>
              </a:spcAft>
            </a:pPr>
            <a:r>
              <a:rPr lang="en-US" sz="1600" b="1" kern="100" dirty="0">
                <a:effectLst/>
                <a:latin typeface="Calibri" panose="020F0502020204030204" pitchFamily="34" charset="0"/>
                <a:ea typeface="Calibri" panose="020F0502020204030204" pitchFamily="34" charset="0"/>
                <a:cs typeface="Times New Roman" panose="02020603050405020304" pitchFamily="18" charset="0"/>
              </a:rPr>
              <a:t>Accept the Fact:</a:t>
            </a:r>
            <a:endParaRPr lang="en-US"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Recognizing emotional signals helps shorten reactions.</a:t>
            </a:r>
          </a:p>
          <a:p>
            <a:pPr marL="0" marR="0">
              <a:lnSpc>
                <a:spcPct val="107000"/>
              </a:lnSpc>
              <a:spcBef>
                <a:spcPts val="0"/>
              </a:spcBef>
              <a:spcAft>
                <a:spcPts val="800"/>
              </a:spcAft>
            </a:pPr>
            <a:r>
              <a:rPr lang="en-US" sz="1600" b="1" kern="100" dirty="0">
                <a:effectLst/>
                <a:latin typeface="Calibri" panose="020F0502020204030204" pitchFamily="34" charset="0"/>
                <a:ea typeface="Calibri" panose="020F0502020204030204" pitchFamily="34" charset="0"/>
                <a:cs typeface="Times New Roman" panose="02020603050405020304" pitchFamily="18" charset="0"/>
              </a:rPr>
              <a:t>Accept Responsibility:</a:t>
            </a:r>
            <a:endParaRPr lang="en-US"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Owning your feelings fosters growth.</a:t>
            </a:r>
          </a:p>
          <a:p>
            <a:pPr marL="0" marR="0">
              <a:lnSpc>
                <a:spcPct val="107000"/>
              </a:lnSpc>
              <a:spcBef>
                <a:spcPts val="0"/>
              </a:spcBef>
              <a:spcAft>
                <a:spcPts val="800"/>
              </a:spcAft>
            </a:pPr>
            <a:r>
              <a:rPr lang="en-US" sz="1600" b="1" kern="100" dirty="0">
                <a:effectLst/>
                <a:latin typeface="Calibri" panose="020F0502020204030204" pitchFamily="34" charset="0"/>
                <a:ea typeface="Calibri" panose="020F0502020204030204" pitchFamily="34" charset="0"/>
                <a:cs typeface="Times New Roman" panose="02020603050405020304" pitchFamily="18" charset="0"/>
              </a:rPr>
              <a:t>Understand Others’ Feelings:</a:t>
            </a:r>
            <a:endParaRPr lang="en-US"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Listening and validating others strengthens relationships.</a:t>
            </a:r>
          </a:p>
          <a:p>
            <a:pPr marL="0" marR="0">
              <a:lnSpc>
                <a:spcPct val="107000"/>
              </a:lnSpc>
              <a:spcBef>
                <a:spcPts val="0"/>
              </a:spcBef>
              <a:spcAft>
                <a:spcPts val="800"/>
              </a:spcAft>
            </a:pPr>
            <a:r>
              <a:rPr lang="en-US" sz="1600" b="1" kern="100" dirty="0">
                <a:effectLst/>
                <a:latin typeface="Calibri" panose="020F0502020204030204" pitchFamily="34" charset="0"/>
                <a:ea typeface="Calibri" panose="020F0502020204030204" pitchFamily="34" charset="0"/>
                <a:cs typeface="Times New Roman" panose="02020603050405020304" pitchFamily="18" charset="0"/>
              </a:rPr>
              <a:t>Feel Positive and Confident:</a:t>
            </a:r>
            <a:endParaRPr lang="en-US"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Self-validation boosts decision-making and confidence.</a:t>
            </a:r>
          </a:p>
          <a:p>
            <a:pPr marL="0" marR="0">
              <a:lnSpc>
                <a:spcPct val="107000"/>
              </a:lnSpc>
              <a:spcBef>
                <a:spcPts val="0"/>
              </a:spcBef>
              <a:spcAft>
                <a:spcPts val="800"/>
              </a:spcAft>
            </a:pPr>
            <a:r>
              <a:rPr lang="en-US" sz="1600" b="1" kern="100" dirty="0">
                <a:effectLst/>
                <a:latin typeface="Calibri" panose="020F0502020204030204" pitchFamily="34" charset="0"/>
                <a:ea typeface="Calibri" panose="020F0502020204030204" pitchFamily="34" charset="0"/>
                <a:cs typeface="Times New Roman" panose="02020603050405020304" pitchFamily="18" charset="0"/>
              </a:rPr>
              <a:t>Focus on Physical Activity:</a:t>
            </a:r>
            <a:endParaRPr lang="en-US"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Physical activity improves emotional well-being.</a:t>
            </a:r>
          </a:p>
          <a:p>
            <a:pPr marL="0" marR="0">
              <a:lnSpc>
                <a:spcPct val="107000"/>
              </a:lnSpc>
              <a:spcBef>
                <a:spcPts val="0"/>
              </a:spcBef>
              <a:spcAft>
                <a:spcPts val="800"/>
              </a:spcAft>
            </a:pPr>
            <a:r>
              <a:rPr lang="en-US" sz="1600" b="1" kern="100" dirty="0">
                <a:effectLst/>
                <a:latin typeface="Calibri" panose="020F0502020204030204" pitchFamily="34" charset="0"/>
                <a:ea typeface="Calibri" panose="020F0502020204030204" pitchFamily="34" charset="0"/>
                <a:cs typeface="Times New Roman" panose="02020603050405020304" pitchFamily="18" charset="0"/>
              </a:rPr>
              <a:t>Meet New People:</a:t>
            </a:r>
            <a:endParaRPr lang="en-US"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Social interactions expand emotional intelligence.</a:t>
            </a:r>
          </a:p>
          <a:p>
            <a:pPr marL="0" marR="0">
              <a:lnSpc>
                <a:spcPct val="107000"/>
              </a:lnSpc>
              <a:spcBef>
                <a:spcPts val="0"/>
              </a:spcBef>
              <a:spcAft>
                <a:spcPts val="800"/>
              </a:spcAft>
            </a:pPr>
            <a:r>
              <a:rPr lang="en-US" sz="1600" b="1" kern="100" dirty="0">
                <a:effectLst/>
                <a:latin typeface="Calibri" panose="020F0502020204030204" pitchFamily="34" charset="0"/>
                <a:ea typeface="Calibri" panose="020F0502020204030204" pitchFamily="34" charset="0"/>
                <a:cs typeface="Times New Roman" panose="02020603050405020304" pitchFamily="18" charset="0"/>
              </a:rPr>
              <a:t>Pay Attention to Yourself:</a:t>
            </a:r>
            <a:endParaRPr lang="en-US"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Mindfulness enhances self-awareness and emotional regulation.</a:t>
            </a:r>
          </a:p>
          <a:p>
            <a:pPr marL="0" marR="0">
              <a:lnSpc>
                <a:spcPct val="107000"/>
              </a:lnSpc>
              <a:spcBef>
                <a:spcPts val="0"/>
              </a:spcBef>
              <a:spcAft>
                <a:spcPts val="800"/>
              </a:spcAft>
            </a:pPr>
            <a:r>
              <a:rPr lang="en-US" sz="1600" b="1" kern="100" dirty="0">
                <a:effectLst/>
                <a:latin typeface="Calibri" panose="020F0502020204030204" pitchFamily="34" charset="0"/>
                <a:ea typeface="Calibri" panose="020F0502020204030204" pitchFamily="34" charset="0"/>
                <a:cs typeface="Times New Roman" panose="02020603050405020304" pitchFamily="18" charset="0"/>
              </a:rPr>
              <a:t>Take Inspiration from Others:</a:t>
            </a:r>
            <a:endParaRPr lang="en-US"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Learning from emotionally intelligent individuals aids emotional management.</a:t>
            </a:r>
          </a:p>
          <a:p>
            <a:pPr marL="0" marR="0">
              <a:lnSpc>
                <a:spcPct val="107000"/>
              </a:lnSpc>
              <a:spcBef>
                <a:spcPts val="0"/>
              </a:spcBef>
              <a:spcAft>
                <a:spcPts val="800"/>
              </a:spcAft>
            </a:pPr>
            <a:r>
              <a:rPr lang="en-US" sz="1600" b="1" kern="100" dirty="0">
                <a:effectLst/>
                <a:latin typeface="Calibri" panose="020F0502020204030204" pitchFamily="34" charset="0"/>
                <a:ea typeface="Calibri" panose="020F0502020204030204" pitchFamily="34" charset="0"/>
                <a:cs typeface="Times New Roman" panose="02020603050405020304" pitchFamily="18" charset="0"/>
              </a:rPr>
              <a:t>Take the First Step:</a:t>
            </a:r>
            <a:endParaRPr lang="en-US"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Initiating conversations builds and strengthens social networks.</a:t>
            </a:r>
          </a:p>
          <a:p>
            <a:pPr marL="0" marR="0">
              <a:lnSpc>
                <a:spcPct val="107000"/>
              </a:lnSpc>
              <a:spcBef>
                <a:spcPts val="0"/>
              </a:spcBef>
              <a:spcAft>
                <a:spcPts val="800"/>
              </a:spcAft>
            </a:pPr>
            <a:r>
              <a:rPr lang="en-US" sz="1600" b="1" kern="100" dirty="0">
                <a:effectLst/>
                <a:latin typeface="Calibri" panose="020F0502020204030204" pitchFamily="34" charset="0"/>
                <a:ea typeface="Calibri" panose="020F0502020204030204" pitchFamily="34" charset="0"/>
                <a:cs typeface="Times New Roman" panose="02020603050405020304" pitchFamily="18" charset="0"/>
              </a:rPr>
              <a:t>Write It Down:</a:t>
            </a:r>
            <a:endParaRPr lang="en-US"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Journaling encourages reflection and personal growth.</a:t>
            </a:r>
          </a:p>
        </p:txBody>
      </p:sp>
    </p:spTree>
    <p:extLst>
      <p:ext uri="{BB962C8B-B14F-4D97-AF65-F5344CB8AC3E}">
        <p14:creationId xmlns:p14="http://schemas.microsoft.com/office/powerpoint/2010/main" val="6401694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D1E38-26F2-8E96-1AFE-5DD8AE2BFF17}"/>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4CFB7DA7-29FD-7964-1491-15C285B6BCED}"/>
              </a:ext>
            </a:extLst>
          </p:cNvPr>
          <p:cNvSpPr>
            <a:spLocks noGrp="1"/>
          </p:cNvSpPr>
          <p:nvPr>
            <p:ph idx="1"/>
          </p:nvPr>
        </p:nvSpPr>
        <p:spPr>
          <a:xfrm>
            <a:off x="2366474" y="1735015"/>
            <a:ext cx="8915400" cy="3777622"/>
          </a:xfrm>
        </p:spPr>
        <p:txBody>
          <a:bodyPr/>
          <a:lstStyle/>
          <a:p>
            <a:r>
              <a:rPr lang="en-US" dirty="0"/>
              <a:t>Reflecting upon personal EI, the benefits it provides, and my emotional abilities serves as the opportunity to create a support mechanism in both the work environment and home. This dedication towards personal growth concerning these issues will improve overall performance and give value to relations with others.</a:t>
            </a:r>
          </a:p>
          <a:p>
            <a:endParaRPr lang="en-US" dirty="0"/>
          </a:p>
          <a:p>
            <a:endParaRPr lang="en-US" dirty="0"/>
          </a:p>
        </p:txBody>
      </p:sp>
    </p:spTree>
    <p:extLst>
      <p:ext uri="{BB962C8B-B14F-4D97-AF65-F5344CB8AC3E}">
        <p14:creationId xmlns:p14="http://schemas.microsoft.com/office/powerpoint/2010/main" val="25142100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89034-07D8-A73C-4662-4464E3DC1D51}"/>
              </a:ext>
            </a:extLst>
          </p:cNvPr>
          <p:cNvSpPr>
            <a:spLocks noGrp="1"/>
          </p:cNvSpPr>
          <p:nvPr>
            <p:ph type="title"/>
          </p:nvPr>
        </p:nvSpPr>
        <p:spPr/>
        <p:txBody>
          <a:bodyPr/>
          <a:lstStyle/>
          <a:p>
            <a:r>
              <a:rPr lang="en-US" dirty="0">
                <a:effectLst/>
                <a:latin typeface="Arial" panose="020B0604020202020204" pitchFamily="34" charset="0"/>
                <a:ea typeface="Times New Roman" panose="02020603050405020304" pitchFamily="18" charset="0"/>
                <a:cs typeface="Arial" panose="020B0604020202020204" pitchFamily="34" charset="0"/>
              </a:rPr>
              <a:t>References</a:t>
            </a:r>
            <a:endParaRPr lang="en-US" dirty="0"/>
          </a:p>
        </p:txBody>
      </p:sp>
      <p:sp>
        <p:nvSpPr>
          <p:cNvPr id="3" name="Content Placeholder 2">
            <a:extLst>
              <a:ext uri="{FF2B5EF4-FFF2-40B4-BE49-F238E27FC236}">
                <a16:creationId xmlns:a16="http://schemas.microsoft.com/office/drawing/2014/main" id="{C6AD7998-8CBF-C9A1-876E-ABCA0F85BE1F}"/>
              </a:ext>
            </a:extLst>
          </p:cNvPr>
          <p:cNvSpPr>
            <a:spLocks noGrp="1"/>
          </p:cNvSpPr>
          <p:nvPr>
            <p:ph idx="1"/>
          </p:nvPr>
        </p:nvSpPr>
        <p:spPr>
          <a:xfrm>
            <a:off x="2296135" y="1264555"/>
            <a:ext cx="8915400" cy="3777622"/>
          </a:xfrm>
        </p:spPr>
        <p:txBody>
          <a:bodyPr/>
          <a:lstStyle/>
          <a:p>
            <a:pPr marL="0" marR="0" indent="0" algn="just">
              <a:lnSpc>
                <a:spcPct val="115000"/>
              </a:lnSpc>
              <a:spcBef>
                <a:spcPts val="0"/>
              </a:spcBef>
              <a:spcAft>
                <a:spcPts val="1000"/>
              </a:spcAft>
              <a:buNone/>
            </a:pPr>
            <a:endParaRPr lang="en-US" dirty="0">
              <a:effectLst/>
              <a:latin typeface="Arial" panose="020B0604020202020204" pitchFamily="34" charset="0"/>
              <a:ea typeface="Times New Roman" panose="02020603050405020304" pitchFamily="18" charset="0"/>
              <a:cs typeface="Arial" panose="020B0604020202020204" pitchFamily="34" charset="0"/>
            </a:endParaRPr>
          </a:p>
          <a:p>
            <a:pPr marL="342900" marR="0" lvl="0" indent="-342900" algn="just">
              <a:lnSpc>
                <a:spcPct val="115000"/>
              </a:lnSpc>
              <a:spcBef>
                <a:spcPts val="0"/>
              </a:spcBef>
              <a:spcAft>
                <a:spcPts val="1000"/>
              </a:spcAft>
              <a:buSzPts val="1000"/>
              <a:buFont typeface="Symbol" panose="05050102010706020507" pitchFamily="18" charset="2"/>
              <a:buChar char=""/>
              <a:tabLst>
                <a:tab pos="457200" algn="l"/>
              </a:tabLst>
            </a:pPr>
            <a:r>
              <a:rPr lang="en-US" dirty="0">
                <a:effectLst/>
                <a:latin typeface="Arial" panose="020B0604020202020204" pitchFamily="34" charset="0"/>
                <a:ea typeface="Times New Roman" panose="02020603050405020304" pitchFamily="18" charset="0"/>
                <a:cs typeface="Arial" panose="020B0604020202020204" pitchFamily="34" charset="0"/>
              </a:rPr>
              <a:t>Goleman, D. (1998). </a:t>
            </a:r>
            <a:r>
              <a:rPr lang="en-US" i="1" dirty="0">
                <a:effectLst/>
                <a:latin typeface="Arial" panose="020B0604020202020204" pitchFamily="34" charset="0"/>
                <a:ea typeface="Times New Roman" panose="02020603050405020304" pitchFamily="18" charset="0"/>
                <a:cs typeface="Arial" panose="020B0604020202020204" pitchFamily="34" charset="0"/>
              </a:rPr>
              <a:t>Working with Emotional Intelligence</a:t>
            </a:r>
            <a:r>
              <a:rPr lang="en-US" dirty="0">
                <a:effectLst/>
                <a:latin typeface="Arial" panose="020B0604020202020204" pitchFamily="34" charset="0"/>
                <a:ea typeface="Times New Roman" panose="02020603050405020304" pitchFamily="18" charset="0"/>
                <a:cs typeface="Arial" panose="020B0604020202020204" pitchFamily="34" charset="0"/>
              </a:rPr>
              <a:t>. New York: Bantam Books.</a:t>
            </a:r>
          </a:p>
          <a:p>
            <a:pPr marL="342900" marR="0" lvl="0" indent="-342900" algn="just">
              <a:lnSpc>
                <a:spcPct val="115000"/>
              </a:lnSpc>
              <a:spcBef>
                <a:spcPts val="0"/>
              </a:spcBef>
              <a:spcAft>
                <a:spcPts val="1000"/>
              </a:spcAft>
              <a:buSzPts val="1000"/>
              <a:buFont typeface="Symbol" panose="05050102010706020507" pitchFamily="18" charset="2"/>
              <a:buChar char=""/>
              <a:tabLst>
                <a:tab pos="457200" algn="l"/>
              </a:tabLst>
            </a:pPr>
            <a:r>
              <a:rPr lang="en-US" dirty="0">
                <a:effectLst/>
                <a:latin typeface="Arial" panose="020B0604020202020204" pitchFamily="34" charset="0"/>
                <a:ea typeface="Times New Roman" panose="02020603050405020304" pitchFamily="18" charset="0"/>
                <a:cs typeface="Arial" panose="020B0604020202020204" pitchFamily="34" charset="0"/>
              </a:rPr>
              <a:t>Mayer, J. D., Salovey, P., &amp; Caruso, D. R. (2008). Emotional intelligence: New ability or eclectic traits? </a:t>
            </a:r>
            <a:r>
              <a:rPr lang="en-US" i="1" dirty="0">
                <a:effectLst/>
                <a:latin typeface="Arial" panose="020B0604020202020204" pitchFamily="34" charset="0"/>
                <a:ea typeface="Times New Roman" panose="02020603050405020304" pitchFamily="18" charset="0"/>
                <a:cs typeface="Arial" panose="020B0604020202020204" pitchFamily="34" charset="0"/>
              </a:rPr>
              <a:t>American Psychologist</a:t>
            </a:r>
            <a:r>
              <a:rPr lang="en-US" dirty="0">
                <a:effectLst/>
                <a:latin typeface="Arial" panose="020B0604020202020204" pitchFamily="34" charset="0"/>
                <a:ea typeface="Times New Roman" panose="02020603050405020304" pitchFamily="18" charset="0"/>
                <a:cs typeface="Arial" panose="020B0604020202020204" pitchFamily="34" charset="0"/>
              </a:rPr>
              <a:t>, 63(6), 503-517.</a:t>
            </a:r>
          </a:p>
          <a:p>
            <a:pPr marL="342900" marR="0" lvl="0" indent="-342900" algn="just">
              <a:lnSpc>
                <a:spcPct val="115000"/>
              </a:lnSpc>
              <a:spcBef>
                <a:spcPts val="0"/>
              </a:spcBef>
              <a:spcAft>
                <a:spcPts val="1000"/>
              </a:spcAft>
              <a:buSzPts val="1000"/>
              <a:buFont typeface="Symbol" panose="05050102010706020507" pitchFamily="18" charset="2"/>
              <a:buChar char=""/>
              <a:tabLst>
                <a:tab pos="457200" algn="l"/>
              </a:tabLst>
            </a:pPr>
            <a:r>
              <a:rPr lang="en-US" dirty="0">
                <a:effectLst/>
                <a:latin typeface="Arial" panose="020B0604020202020204" pitchFamily="34" charset="0"/>
                <a:ea typeface="Times New Roman" panose="02020603050405020304" pitchFamily="18" charset="0"/>
                <a:cs typeface="Arial" panose="020B0604020202020204" pitchFamily="34" charset="0"/>
              </a:rPr>
              <a:t>Schutte, N. S., </a:t>
            </a:r>
            <a:r>
              <a:rPr lang="en-US" dirty="0" err="1">
                <a:effectLst/>
                <a:latin typeface="Arial" panose="020B0604020202020204" pitchFamily="34" charset="0"/>
                <a:ea typeface="Times New Roman" panose="02020603050405020304" pitchFamily="18" charset="0"/>
                <a:cs typeface="Arial" panose="020B0604020202020204" pitchFamily="34" charset="0"/>
              </a:rPr>
              <a:t>Malouff</a:t>
            </a:r>
            <a:r>
              <a:rPr lang="en-US" dirty="0">
                <a:effectLst/>
                <a:latin typeface="Arial" panose="020B0604020202020204" pitchFamily="34" charset="0"/>
                <a:ea typeface="Times New Roman" panose="02020603050405020304" pitchFamily="18" charset="0"/>
                <a:cs typeface="Arial" panose="020B0604020202020204" pitchFamily="34" charset="0"/>
              </a:rPr>
              <a:t>, J. M., Hall, L. E., Haggerty, D. J., &amp; Cooper, J. (2002). Development and validation of a scale for measuring emotional intelligence. </a:t>
            </a:r>
            <a:r>
              <a:rPr lang="en-US" i="1" dirty="0">
                <a:effectLst/>
                <a:latin typeface="Arial" panose="020B0604020202020204" pitchFamily="34" charset="0"/>
                <a:ea typeface="Times New Roman" panose="02020603050405020304" pitchFamily="18" charset="0"/>
                <a:cs typeface="Arial" panose="020B0604020202020204" pitchFamily="34" charset="0"/>
              </a:rPr>
              <a:t>Personality and Individual Differences</a:t>
            </a:r>
            <a:r>
              <a:rPr lang="en-US" dirty="0">
                <a:effectLst/>
                <a:latin typeface="Arial" panose="020B0604020202020204" pitchFamily="34" charset="0"/>
                <a:ea typeface="Times New Roman" panose="02020603050405020304" pitchFamily="18" charset="0"/>
                <a:cs typeface="Arial" panose="020B0604020202020204" pitchFamily="34" charset="0"/>
              </a:rPr>
              <a:t>, 25(2), 167-177.</a:t>
            </a:r>
          </a:p>
          <a:p>
            <a:endParaRPr lang="en-US" dirty="0"/>
          </a:p>
        </p:txBody>
      </p:sp>
    </p:spTree>
    <p:extLst>
      <p:ext uri="{BB962C8B-B14F-4D97-AF65-F5344CB8AC3E}">
        <p14:creationId xmlns:p14="http://schemas.microsoft.com/office/powerpoint/2010/main" val="795810337"/>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19</TotalTime>
  <Words>1065</Words>
  <Application>Microsoft Office PowerPoint</Application>
  <PresentationFormat>Widescreen</PresentationFormat>
  <Paragraphs>96</Paragraphs>
  <Slides>7</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Calibri</vt:lpstr>
      <vt:lpstr>Century Gothic</vt:lpstr>
      <vt:lpstr>Symbol</vt:lpstr>
      <vt:lpstr>Wingdings 3</vt:lpstr>
      <vt:lpstr>Wisp</vt:lpstr>
      <vt:lpstr>BMSW6106-Developing Emotional Intelligence Skills for the Workplace  </vt:lpstr>
      <vt:lpstr>My Own Reflection about EI </vt:lpstr>
      <vt:lpstr>Potential Benefits of EI </vt:lpstr>
      <vt:lpstr>Type of EI Skills</vt:lpstr>
      <vt:lpstr>How to Improve Your EI</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Ishfaq</dc:creator>
  <dcterms:created xsi:type="dcterms:W3CDTF">2024-10-13T15:53:16Z</dcterms:created>
  <dcterms:modified xsi:type="dcterms:W3CDTF">2024-10-13T19:03:18Z</dcterms:modified>
</cp:coreProperties>
</file>