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30"/>
  </p:notesMasterIdLst>
  <p:sldIdLst>
    <p:sldId id="783" r:id="rId2"/>
    <p:sldId id="762" r:id="rId3"/>
    <p:sldId id="759" r:id="rId4"/>
    <p:sldId id="760" r:id="rId5"/>
    <p:sldId id="758" r:id="rId6"/>
    <p:sldId id="733" r:id="rId7"/>
    <p:sldId id="261" r:id="rId8"/>
    <p:sldId id="750" r:id="rId9"/>
    <p:sldId id="739" r:id="rId10"/>
    <p:sldId id="763" r:id="rId11"/>
    <p:sldId id="765" r:id="rId12"/>
    <p:sldId id="781" r:id="rId13"/>
    <p:sldId id="736" r:id="rId14"/>
    <p:sldId id="764" r:id="rId15"/>
    <p:sldId id="766" r:id="rId16"/>
    <p:sldId id="767" r:id="rId17"/>
    <p:sldId id="768" r:id="rId18"/>
    <p:sldId id="782" r:id="rId19"/>
    <p:sldId id="776" r:id="rId20"/>
    <p:sldId id="770" r:id="rId21"/>
    <p:sldId id="771" r:id="rId22"/>
    <p:sldId id="772" r:id="rId23"/>
    <p:sldId id="774" r:id="rId24"/>
    <p:sldId id="779" r:id="rId25"/>
    <p:sldId id="775" r:id="rId26"/>
    <p:sldId id="777" r:id="rId27"/>
    <p:sldId id="778" r:id="rId28"/>
    <p:sldId id="780"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E2975-4323-4A38-A7B1-B24F42B1ABB2}" v="601" dt="2024-11-07T07:24:55.0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94660"/>
  </p:normalViewPr>
  <p:slideViewPr>
    <p:cSldViewPr snapToGrid="0">
      <p:cViewPr varScale="1">
        <p:scale>
          <a:sx n="49" d="100"/>
          <a:sy n="49" d="100"/>
        </p:scale>
        <p:origin x="67" y="4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u Florea" userId="75dc6f0e9a7be90a" providerId="LiveId" clId="{066E2975-4323-4A38-A7B1-B24F42B1ABB2}"/>
    <pc:docChg chg="modSld sldOrd">
      <pc:chgData name="Claudiu Florea" userId="75dc6f0e9a7be90a" providerId="LiveId" clId="{066E2975-4323-4A38-A7B1-B24F42B1ABB2}" dt="2024-11-07T13:55:14.442" v="20" actId="20577"/>
      <pc:docMkLst>
        <pc:docMk/>
      </pc:docMkLst>
      <pc:sldChg chg="ord">
        <pc:chgData name="Claudiu Florea" userId="75dc6f0e9a7be90a" providerId="LiveId" clId="{066E2975-4323-4A38-A7B1-B24F42B1ABB2}" dt="2024-11-07T13:54:32.164" v="4"/>
        <pc:sldMkLst>
          <pc:docMk/>
          <pc:sldMk cId="3503053755" sldId="261"/>
        </pc:sldMkLst>
      </pc:sldChg>
      <pc:sldChg chg="modSp mod">
        <pc:chgData name="Claudiu Florea" userId="75dc6f0e9a7be90a" providerId="LiveId" clId="{066E2975-4323-4A38-A7B1-B24F42B1ABB2}" dt="2024-11-07T13:55:14.442" v="20" actId="20577"/>
        <pc:sldMkLst>
          <pc:docMk/>
          <pc:sldMk cId="2118934495" sldId="759"/>
        </pc:sldMkLst>
        <pc:spChg chg="mod">
          <ac:chgData name="Claudiu Florea" userId="75dc6f0e9a7be90a" providerId="LiveId" clId="{066E2975-4323-4A38-A7B1-B24F42B1ABB2}" dt="2024-11-07T13:50:21.402" v="2" actId="1076"/>
          <ac:spMkLst>
            <pc:docMk/>
            <pc:sldMk cId="2118934495" sldId="759"/>
            <ac:spMk id="2" creationId="{805D157E-9BC0-9301-ACF5-D6A484CE4A0A}"/>
          </ac:spMkLst>
        </pc:spChg>
        <pc:spChg chg="mod">
          <ac:chgData name="Claudiu Florea" userId="75dc6f0e9a7be90a" providerId="LiveId" clId="{066E2975-4323-4A38-A7B1-B24F42B1ABB2}" dt="2024-11-07T13:50:02.648" v="1" actId="20577"/>
          <ac:spMkLst>
            <pc:docMk/>
            <pc:sldMk cId="2118934495" sldId="759"/>
            <ac:spMk id="16" creationId="{BACE80B3-A479-8532-4BAB-651D76F23E3F}"/>
          </ac:spMkLst>
        </pc:spChg>
        <pc:spChg chg="mod">
          <ac:chgData name="Claudiu Florea" userId="75dc6f0e9a7be90a" providerId="LiveId" clId="{066E2975-4323-4A38-A7B1-B24F42B1ABB2}" dt="2024-11-07T13:55:14.442" v="20" actId="20577"/>
          <ac:spMkLst>
            <pc:docMk/>
            <pc:sldMk cId="2118934495" sldId="759"/>
            <ac:spMk id="17" creationId="{CD964FD5-3BF7-1980-0EAD-44F77D3ACEDD}"/>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Column1</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FF2-4AD8-9422-9941B0FF0CE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0FF2-4AD8-9422-9941B0FF0CE3}"/>
              </c:ext>
            </c:extLst>
          </c:dPt>
          <c:dPt>
            <c:idx val="2"/>
            <c:bubble3D val="0"/>
            <c:spPr>
              <a:solidFill>
                <a:schemeClr val="tx1">
                  <a:lumMod val="50000"/>
                  <a:lumOff val="50000"/>
                </a:schemeClr>
              </a:solidFill>
              <a:ln w="19050">
                <a:solidFill>
                  <a:schemeClr val="lt1"/>
                </a:solidFill>
              </a:ln>
              <a:effectLst/>
            </c:spPr>
            <c:extLst>
              <c:ext xmlns:c16="http://schemas.microsoft.com/office/drawing/2014/chart" uri="{C3380CC4-5D6E-409C-BE32-E72D297353CC}">
                <c16:uniqueId val="{00000001-B6AE-47FB-BCDE-982177D377F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0FF2-4AD8-9422-9941B0FF0CE3}"/>
              </c:ext>
            </c:extLst>
          </c:dPt>
          <c:cat>
            <c:strRef>
              <c:f>Sheet1!$A$2:$A$5</c:f>
              <c:strCache>
                <c:ptCount val="4"/>
                <c:pt idx="0">
                  <c:v>Strenghts</c:v>
                </c:pt>
                <c:pt idx="1">
                  <c:v>Weaknesses</c:v>
                </c:pt>
                <c:pt idx="2">
                  <c:v>Opportunities</c:v>
                </c:pt>
                <c:pt idx="3">
                  <c:v>Threats</c:v>
                </c:pt>
              </c:strCache>
            </c:strRef>
          </c:cat>
          <c:val>
            <c:numRef>
              <c:f>Sheet1!$B$2:$B$5</c:f>
              <c:numCache>
                <c:formatCode>0%</c:formatCode>
                <c:ptCount val="4"/>
                <c:pt idx="0">
                  <c:v>0.25</c:v>
                </c:pt>
                <c:pt idx="1">
                  <c:v>0.25</c:v>
                </c:pt>
                <c:pt idx="2">
                  <c:v>0.25</c:v>
                </c:pt>
                <c:pt idx="3">
                  <c:v>0.25</c:v>
                </c:pt>
              </c:numCache>
            </c:numRef>
          </c:val>
          <c:extLst>
            <c:ext xmlns:c16="http://schemas.microsoft.com/office/drawing/2014/chart" uri="{C3380CC4-5D6E-409C-BE32-E72D297353CC}">
              <c16:uniqueId val="{00000000-B6AE-47FB-BCDE-982177D377F6}"/>
            </c:ext>
          </c:extLst>
        </c:ser>
        <c:dLbls>
          <c:showLegendKey val="0"/>
          <c:showVal val="0"/>
          <c:showCatName val="0"/>
          <c:showSerName val="0"/>
          <c:showPercent val="0"/>
          <c:showBubbleSize val="0"/>
          <c:showLeaderLines val="1"/>
        </c:dLbls>
        <c:firstSliceAng val="349"/>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AF0F0A-03FA-425E-8251-19B1738BA931}"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475F3F-64A9-49D1-9911-1455374CE5FE}" type="slidenum">
              <a:rPr lang="en-GB" smtClean="0"/>
              <a:t>‹#›</a:t>
            </a:fld>
            <a:endParaRPr lang="en-GB"/>
          </a:p>
        </p:txBody>
      </p:sp>
    </p:spTree>
    <p:extLst>
      <p:ext uri="{BB962C8B-B14F-4D97-AF65-F5344CB8AC3E}">
        <p14:creationId xmlns:p14="http://schemas.microsoft.com/office/powerpoint/2010/main" val="653275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7F220CB7-DCA5-4E5B-97F1-300CDD8D2AAB}" type="slidenum">
              <a:rPr lang="en-GB" smtClean="0"/>
              <a:t>6</a:t>
            </a:fld>
            <a:endParaRPr lang="en-GB"/>
          </a:p>
        </p:txBody>
      </p:sp>
    </p:spTree>
    <p:extLst>
      <p:ext uri="{BB962C8B-B14F-4D97-AF65-F5344CB8AC3E}">
        <p14:creationId xmlns:p14="http://schemas.microsoft.com/office/powerpoint/2010/main" val="3911923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7F220CB7-DCA5-4E5B-97F1-300CDD8D2AAB}" type="slidenum">
              <a:rPr lang="en-GB" smtClean="0"/>
              <a:t>7</a:t>
            </a:fld>
            <a:endParaRPr lang="en-GB"/>
          </a:p>
        </p:txBody>
      </p:sp>
    </p:spTree>
    <p:extLst>
      <p:ext uri="{BB962C8B-B14F-4D97-AF65-F5344CB8AC3E}">
        <p14:creationId xmlns:p14="http://schemas.microsoft.com/office/powerpoint/2010/main" val="686636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456A4-F779-13A5-3873-9B13A6F770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CCDFAE-2EF2-7A6D-8CFB-9039B6F141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265D31-CF46-3167-3853-F66BFEDA152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D6B87A-BFA2-D3C5-98DE-FA553E9B9CB5}"/>
              </a:ext>
            </a:extLst>
          </p:cNvPr>
          <p:cNvSpPr>
            <a:spLocks noGrp="1"/>
          </p:cNvSpPr>
          <p:nvPr>
            <p:ph type="sldNum" sz="quarter" idx="5"/>
          </p:nvPr>
        </p:nvSpPr>
        <p:spPr/>
        <p:txBody>
          <a:bodyPr/>
          <a:lstStyle/>
          <a:p>
            <a:pPr rtl="0"/>
            <a:fld id="{7F220CB7-DCA5-4E5B-97F1-300CDD8D2AAB}" type="slidenum">
              <a:rPr lang="en-GB" noProof="0" smtClean="0"/>
              <a:t>8</a:t>
            </a:fld>
            <a:endParaRPr lang="en-GB" noProof="0"/>
          </a:p>
        </p:txBody>
      </p:sp>
    </p:spTree>
    <p:extLst>
      <p:ext uri="{BB962C8B-B14F-4D97-AF65-F5344CB8AC3E}">
        <p14:creationId xmlns:p14="http://schemas.microsoft.com/office/powerpoint/2010/main" val="4271552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7F220CB7-DCA5-4E5B-97F1-300CDD8D2AAB}" type="slidenum">
              <a:rPr lang="en-GB" smtClean="0"/>
              <a:t>9</a:t>
            </a:fld>
            <a:endParaRPr lang="en-GB"/>
          </a:p>
        </p:txBody>
      </p:sp>
    </p:spTree>
    <p:extLst>
      <p:ext uri="{BB962C8B-B14F-4D97-AF65-F5344CB8AC3E}">
        <p14:creationId xmlns:p14="http://schemas.microsoft.com/office/powerpoint/2010/main" val="3198814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7F220CB7-DCA5-4E5B-97F1-300CDD8D2AAB}" type="slidenum">
              <a:rPr lang="en-GB" smtClean="0"/>
              <a:t>13</a:t>
            </a:fld>
            <a:endParaRPr lang="en-GB"/>
          </a:p>
        </p:txBody>
      </p:sp>
    </p:spTree>
    <p:extLst>
      <p:ext uri="{BB962C8B-B14F-4D97-AF65-F5344CB8AC3E}">
        <p14:creationId xmlns:p14="http://schemas.microsoft.com/office/powerpoint/2010/main" val="178655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11/7/2024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67939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141942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20969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25342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11/7/2024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8817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11/7/2024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315818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11/7/2024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83883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42337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040025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4381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20861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9600201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602677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356366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73482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283046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1EF1-BFC9-4361-B215-2D83B16ABB49}"/>
              </a:ext>
            </a:extLst>
          </p:cNvPr>
          <p:cNvSpPr>
            <a:spLocks noGrp="1"/>
          </p:cNvSpPr>
          <p:nvPr>
            <p:ph type="title"/>
          </p:nvPr>
        </p:nvSpPr>
        <p:spPr>
          <a:xfrm>
            <a:off x="838200" y="365125"/>
            <a:ext cx="10515600" cy="1325563"/>
          </a:xfrm>
          <a:prstGeom prst="rect">
            <a:avLst/>
          </a:prstGeo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6705428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1_Custom Layout">
    <p:spTree>
      <p:nvGrpSpPr>
        <p:cNvPr id="1" name=""/>
        <p:cNvGrpSpPr/>
        <p:nvPr/>
      </p:nvGrpSpPr>
      <p:grpSpPr>
        <a:xfrm>
          <a:off x="0" y="0"/>
          <a:ext cx="0" cy="0"/>
          <a:chOff x="0" y="0"/>
          <a:chExt cx="0" cy="0"/>
        </a:xfrm>
      </p:grpSpPr>
      <p:sp>
        <p:nvSpPr>
          <p:cNvPr id="4" name="Picture Placeholder 3"/>
          <p:cNvSpPr>
            <a:spLocks noGrp="1"/>
          </p:cNvSpPr>
          <p:nvPr>
            <p:ph type="pic" sz="quarter" idx="10" hasCustomPrompt="1"/>
          </p:nvPr>
        </p:nvSpPr>
        <p:spPr>
          <a:xfrm>
            <a:off x="0" y="0"/>
            <a:ext cx="12192000" cy="6858000"/>
          </a:xfrm>
          <a:prstGeom prst="rect">
            <a:avLst/>
          </a:prstGeom>
        </p:spPr>
        <p:txBody>
          <a:bodyPr rtlCol="0"/>
          <a:lstStyle>
            <a:lvl1pPr marL="0" indent="0">
              <a:buNone/>
              <a:defRPr/>
            </a:lvl1pPr>
          </a:lstStyle>
          <a:p>
            <a:pPr rtl="0"/>
            <a:r>
              <a:rPr lang="en-GB" noProof="0"/>
              <a:t>Drag and Drop Image Here</a:t>
            </a:r>
          </a:p>
        </p:txBody>
      </p:sp>
      <p:sp>
        <p:nvSpPr>
          <p:cNvPr id="2" name="Title 1">
            <a:extLst>
              <a:ext uri="{FF2B5EF4-FFF2-40B4-BE49-F238E27FC236}">
                <a16:creationId xmlns:a16="http://schemas.microsoft.com/office/drawing/2014/main" id="{AAB8A1A3-5BFE-4E68-81F1-F52462776C9B}"/>
              </a:ext>
            </a:extLst>
          </p:cNvPr>
          <p:cNvSpPr>
            <a:spLocks noGrp="1"/>
          </p:cNvSpPr>
          <p:nvPr>
            <p:ph type="title"/>
          </p:nvPr>
        </p:nvSpPr>
        <p:spPr>
          <a:xfrm>
            <a:off x="838200" y="365125"/>
            <a:ext cx="10515600" cy="1325563"/>
          </a:xfrm>
          <a:prstGeom prst="rect">
            <a:avLst/>
          </a:prstGeo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723050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2345051-2045-45DA-935E-2E3CA1A69ADC}" type="datetimeFigureOut">
              <a:rPr lang="en-US" smtClean="0"/>
              <a:t>11/7/2024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275031892"/>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 id="2147483731" r:id="rId18"/>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17.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xml"/><Relationship Id="rId1" Type="http://schemas.openxmlformats.org/officeDocument/2006/relationships/slideLayout" Target="../slideLayouts/slideLayout17.xml"/><Relationship Id="rId5" Type="http://schemas.openxmlformats.org/officeDocument/2006/relationships/image" Target="../media/image13.jp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17.xml"/><Relationship Id="rId7" Type="http://schemas.openxmlformats.org/officeDocument/2006/relationships/image" Target="../media/image18.png"/><Relationship Id="rId12" Type="http://schemas.openxmlformats.org/officeDocument/2006/relationships/image" Target="../media/image2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7.pn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notesSlide" Target="../notesSlides/notesSlide3.xml"/><Relationship Id="rId9"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hyperlink" Target="https://stories.starbucks.com/leadership/brian-niccol/" TargetMode="External"/><Relationship Id="rId7" Type="http://schemas.openxmlformats.org/officeDocument/2006/relationships/hyperlink" Target="https://about.starbucks.com/stories/2024/starbucks-coffee-bean-to-cup/" TargetMode="External"/><Relationship Id="rId2" Type="http://schemas.openxmlformats.org/officeDocument/2006/relationships/hyperlink" Target="https://stories.starbucks.com/leadership/brady-brewer/" TargetMode="External"/><Relationship Id="rId1" Type="http://schemas.openxmlformats.org/officeDocument/2006/relationships/slideLayout" Target="../slideLayouts/slideLayout17.xml"/><Relationship Id="rId6" Type="http://schemas.openxmlformats.org/officeDocument/2006/relationships/hyperlink" Target="https://about.starbucks.com/mission/" TargetMode="External"/><Relationship Id="rId5" Type="http://schemas.openxmlformats.org/officeDocument/2006/relationships/hyperlink" Target="https://www.starbucks.com/about-us/" TargetMode="External"/><Relationship Id="rId4" Type="http://schemas.openxmlformats.org/officeDocument/2006/relationships/hyperlink" Target="https://www.starbucks.co.uk/our-coffees"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hyperlink" Target="https://www.mindtools.com/amtbj63/swot-analysis" TargetMode="Externa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AD82E-045B-B98F-20ED-36085BA64C0B}"/>
              </a:ext>
            </a:extLst>
          </p:cNvPr>
          <p:cNvSpPr>
            <a:spLocks noGrp="1"/>
          </p:cNvSpPr>
          <p:nvPr>
            <p:ph type="title"/>
          </p:nvPr>
        </p:nvSpPr>
        <p:spPr>
          <a:xfrm>
            <a:off x="1130711" y="89821"/>
            <a:ext cx="9851922" cy="6768179"/>
          </a:xfrm>
        </p:spPr>
        <p:txBody>
          <a:bodyPr>
            <a:normAutofit/>
          </a:bodyPr>
          <a:lstStyle/>
          <a:p>
            <a:pPr algn="ctr"/>
            <a:r>
              <a:rPr lang="en-GB" sz="2600" i="1" dirty="0">
                <a:solidFill>
                  <a:schemeClr val="bg1"/>
                </a:solidFill>
                <a:latin typeface="Arial" panose="020B0604020202020204" pitchFamily="34" charset="0"/>
                <a:cs typeface="Arial" panose="020B0604020202020204" pitchFamily="34" charset="0"/>
              </a:rPr>
              <a:t>Certificate of Higher Education in Employability Skills Level 4</a:t>
            </a:r>
            <a:br>
              <a:rPr lang="en-GB" sz="2600" i="1" dirty="0">
                <a:solidFill>
                  <a:schemeClr val="bg1"/>
                </a:solidFill>
                <a:latin typeface="Arial" panose="020B0604020202020204" pitchFamily="34" charset="0"/>
                <a:cs typeface="Arial" panose="020B0604020202020204" pitchFamily="34" charset="0"/>
              </a:rPr>
            </a:br>
            <a:br>
              <a:rPr lang="en-GB" sz="2600" i="1" dirty="0">
                <a:solidFill>
                  <a:schemeClr val="bg1"/>
                </a:solidFill>
                <a:latin typeface="Arial" panose="020B0604020202020204" pitchFamily="34" charset="0"/>
                <a:cs typeface="Arial" panose="020B0604020202020204" pitchFamily="34" charset="0"/>
              </a:rPr>
            </a:br>
            <a:r>
              <a:rPr lang="en-GB" sz="2600" i="1" dirty="0">
                <a:solidFill>
                  <a:schemeClr val="bg1"/>
                </a:solidFill>
                <a:latin typeface="Arial" panose="020B0604020202020204" pitchFamily="34" charset="0"/>
                <a:cs typeface="Arial" panose="020B0604020202020204" pitchFamily="34" charset="0"/>
              </a:rPr>
              <a:t>Problem Solving and Innovation (BMSW4014_SWAN)</a:t>
            </a:r>
            <a:br>
              <a:rPr lang="en-GB" sz="2600" i="1" dirty="0">
                <a:solidFill>
                  <a:schemeClr val="bg1"/>
                </a:solidFill>
                <a:latin typeface="Arial" panose="020B0604020202020204" pitchFamily="34" charset="0"/>
                <a:cs typeface="Arial" panose="020B0604020202020204" pitchFamily="34" charset="0"/>
              </a:rPr>
            </a:br>
            <a:br>
              <a:rPr lang="en-GB" sz="2600" i="1" dirty="0">
                <a:solidFill>
                  <a:schemeClr val="bg1"/>
                </a:solidFill>
                <a:latin typeface="Arial" panose="020B0604020202020204" pitchFamily="34" charset="0"/>
                <a:cs typeface="Arial" panose="020B0604020202020204" pitchFamily="34" charset="0"/>
              </a:rPr>
            </a:br>
            <a:r>
              <a:rPr lang="en-GB" sz="2600" i="1" dirty="0">
                <a:solidFill>
                  <a:schemeClr val="bg1"/>
                </a:solidFill>
                <a:latin typeface="Arial" panose="020B0604020202020204" pitchFamily="34" charset="0"/>
                <a:cs typeface="Arial" panose="020B0604020202020204" pitchFamily="34" charset="0"/>
              </a:rPr>
              <a:t>Rhiannon Akers</a:t>
            </a:r>
            <a:r>
              <a:rPr lang="en-US" sz="2600" dirty="0"/>
              <a:t> </a:t>
            </a:r>
            <a:r>
              <a:rPr lang="en-US" sz="2600" dirty="0">
                <a:solidFill>
                  <a:schemeClr val="bg1"/>
                </a:solidFill>
                <a:latin typeface="Arial" panose="020B0604020202020204" pitchFamily="34" charset="0"/>
                <a:cs typeface="Arial" panose="020B0604020202020204" pitchFamily="34" charset="0"/>
              </a:rPr>
              <a:t>(Module Lead) </a:t>
            </a: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Email: r.akers@uwtsd.ac.uk</a:t>
            </a:r>
            <a:br>
              <a:rPr lang="en-GB" sz="2600" i="1" dirty="0">
                <a:solidFill>
                  <a:schemeClr val="bg1"/>
                </a:solidFill>
                <a:latin typeface="Arial" panose="020B0604020202020204" pitchFamily="34" charset="0"/>
                <a:cs typeface="Arial" panose="020B0604020202020204" pitchFamily="34" charset="0"/>
              </a:rPr>
            </a:br>
            <a:br>
              <a:rPr lang="en-GB" sz="2600" i="1" dirty="0">
                <a:solidFill>
                  <a:schemeClr val="bg1"/>
                </a:solidFill>
                <a:latin typeface="Arial" panose="020B0604020202020204" pitchFamily="34" charset="0"/>
                <a:cs typeface="Arial" panose="020B0604020202020204" pitchFamily="34" charset="0"/>
              </a:rPr>
            </a:br>
            <a:r>
              <a:rPr lang="en-GB" sz="2600" i="1" dirty="0">
                <a:solidFill>
                  <a:schemeClr val="bg1"/>
                </a:solidFill>
                <a:latin typeface="Arial" panose="020B0604020202020204" pitchFamily="34" charset="0"/>
                <a:cs typeface="Arial" panose="020B0604020202020204" pitchFamily="34" charset="0"/>
              </a:rPr>
              <a:t>2024-2025</a:t>
            </a:r>
            <a:br>
              <a:rPr lang="en-GB" sz="2600" i="1" dirty="0">
                <a:solidFill>
                  <a:schemeClr val="bg1"/>
                </a:solidFill>
                <a:latin typeface="Arial" panose="020B0604020202020204" pitchFamily="34" charset="0"/>
                <a:cs typeface="Arial" panose="020B0604020202020204" pitchFamily="34" charset="0"/>
              </a:rPr>
            </a:br>
            <a:br>
              <a:rPr lang="en-GB" sz="2600" i="1" dirty="0">
                <a:solidFill>
                  <a:schemeClr val="bg1"/>
                </a:solidFill>
                <a:latin typeface="Arial" panose="020B0604020202020204" pitchFamily="34" charset="0"/>
                <a:cs typeface="Arial" panose="020B0604020202020204" pitchFamily="34" charset="0"/>
              </a:rPr>
            </a:br>
            <a:r>
              <a:rPr lang="en-GB" sz="2400" dirty="0">
                <a:solidFill>
                  <a:schemeClr val="bg1"/>
                </a:solidFill>
                <a:effectLst/>
                <a:latin typeface="Arial" panose="020B0604020202020204" pitchFamily="34" charset="0"/>
                <a:ea typeface="Times New Roman" panose="02020603050405020304" pitchFamily="18" charset="0"/>
              </a:rPr>
              <a:t>Assignment Title</a:t>
            </a:r>
            <a:r>
              <a:rPr lang="en-GB" sz="2600" i="1" dirty="0">
                <a:solidFill>
                  <a:schemeClr val="bg1"/>
                </a:solidFill>
                <a:latin typeface="Arial" panose="020B0604020202020204" pitchFamily="34" charset="0"/>
                <a:cs typeface="Arial" panose="020B0604020202020204" pitchFamily="34" charset="0"/>
              </a:rPr>
              <a:t>: </a:t>
            </a:r>
            <a:r>
              <a:rPr lang="en-GB" sz="2400" dirty="0">
                <a:solidFill>
                  <a:schemeClr val="bg1"/>
                </a:solidFill>
                <a:effectLst/>
                <a:latin typeface="Arial" panose="020B0604020202020204" pitchFamily="34" charset="0"/>
                <a:ea typeface="Times New Roman" panose="02020603050405020304" pitchFamily="18" charset="0"/>
              </a:rPr>
              <a:t>A SWOT analysis of Starbucks in the UK. </a:t>
            </a:r>
            <a:br>
              <a:rPr lang="en-GB" sz="1800" dirty="0">
                <a:effectLst/>
                <a:latin typeface="Times New Roman" panose="02020603050405020304" pitchFamily="18" charset="0"/>
                <a:ea typeface="Times New Roman" panose="02020603050405020304" pitchFamily="18" charset="0"/>
              </a:rPr>
            </a:br>
            <a:br>
              <a:rPr lang="en-GB" sz="2600" i="1" dirty="0">
                <a:solidFill>
                  <a:schemeClr val="bg1"/>
                </a:solidFill>
                <a:latin typeface="Arial" panose="020B0604020202020204" pitchFamily="34" charset="0"/>
                <a:cs typeface="Arial" panose="020B0604020202020204" pitchFamily="34" charset="0"/>
              </a:rPr>
            </a:br>
            <a:r>
              <a:rPr lang="en-GB" sz="2600" i="1" dirty="0">
                <a:solidFill>
                  <a:schemeClr val="bg1"/>
                </a:solidFill>
                <a:latin typeface="Arial" panose="020B0604020202020204" pitchFamily="34" charset="0"/>
                <a:cs typeface="Arial" panose="020B0604020202020204" pitchFamily="34" charset="0"/>
              </a:rPr>
              <a:t>Claudiu Florea (2330390)</a:t>
            </a:r>
            <a:br>
              <a:rPr lang="en-GB" sz="1600" i="1" dirty="0">
                <a:solidFill>
                  <a:schemeClr val="bg1"/>
                </a:solidFill>
                <a:latin typeface="Arial" panose="020B0604020202020204" pitchFamily="34" charset="0"/>
                <a:cs typeface="Arial" panose="020B0604020202020204" pitchFamily="34" charset="0"/>
              </a:rPr>
            </a:br>
            <a:r>
              <a:rPr lang="en-GB" sz="2600" i="1" dirty="0">
                <a:solidFill>
                  <a:schemeClr val="bg1"/>
                </a:solidFill>
                <a:latin typeface="Arial" panose="020B0604020202020204" pitchFamily="34" charset="0"/>
                <a:cs typeface="Arial" panose="020B0604020202020204" pitchFamily="34" charset="0"/>
              </a:rPr>
              <a:t>Piotr </a:t>
            </a:r>
            <a:r>
              <a:rPr lang="en-GB" sz="2600" i="1" dirty="0" err="1">
                <a:solidFill>
                  <a:schemeClr val="bg1"/>
                </a:solidFill>
                <a:latin typeface="Arial" panose="020B0604020202020204" pitchFamily="34" charset="0"/>
                <a:cs typeface="Arial" panose="020B0604020202020204" pitchFamily="34" charset="0"/>
              </a:rPr>
              <a:t>Czubinski</a:t>
            </a:r>
            <a:r>
              <a:rPr lang="en-GB" sz="2600" i="1" dirty="0">
                <a:solidFill>
                  <a:schemeClr val="bg1"/>
                </a:solidFill>
                <a:latin typeface="Arial" panose="020B0604020202020204" pitchFamily="34" charset="0"/>
                <a:cs typeface="Arial" panose="020B0604020202020204" pitchFamily="34" charset="0"/>
              </a:rPr>
              <a:t> (2237463)</a:t>
            </a:r>
            <a:br>
              <a:rPr lang="en-GB" sz="2600" i="1" dirty="0">
                <a:solidFill>
                  <a:schemeClr val="bg1"/>
                </a:solidFill>
                <a:latin typeface="Arial" panose="020B0604020202020204" pitchFamily="34" charset="0"/>
                <a:cs typeface="Arial" panose="020B0604020202020204" pitchFamily="34" charset="0"/>
              </a:rPr>
            </a:br>
            <a:r>
              <a:rPr lang="en-GB" sz="2600" i="1" dirty="0">
                <a:solidFill>
                  <a:schemeClr val="bg1"/>
                </a:solidFill>
                <a:latin typeface="Arial" panose="020B0604020202020204" pitchFamily="34" charset="0"/>
                <a:cs typeface="Arial" panose="020B0604020202020204" pitchFamily="34" charset="0"/>
              </a:rPr>
              <a:t>Razvan Lungu (2332163)</a:t>
            </a:r>
            <a:br>
              <a:rPr lang="en-GB" sz="2600" i="1" dirty="0">
                <a:solidFill>
                  <a:schemeClr val="bg1"/>
                </a:solidFill>
                <a:latin typeface="Arial" panose="020B0604020202020204" pitchFamily="34" charset="0"/>
                <a:cs typeface="Arial" panose="020B0604020202020204" pitchFamily="34" charset="0"/>
              </a:rPr>
            </a:br>
            <a:r>
              <a:rPr lang="en-GB" sz="2600" i="1" dirty="0">
                <a:solidFill>
                  <a:schemeClr val="bg1"/>
                </a:solidFill>
                <a:latin typeface="Arial" panose="020B0604020202020204" pitchFamily="34" charset="0"/>
                <a:cs typeface="Arial" panose="020B0604020202020204" pitchFamily="34" charset="0"/>
              </a:rPr>
              <a:t>Stanislav </a:t>
            </a:r>
            <a:r>
              <a:rPr lang="en-GB" sz="2600" i="1" dirty="0" err="1">
                <a:solidFill>
                  <a:schemeClr val="bg1"/>
                </a:solidFill>
                <a:latin typeface="Arial" panose="020B0604020202020204" pitchFamily="34" charset="0"/>
                <a:cs typeface="Arial" panose="020B0604020202020204" pitchFamily="34" charset="0"/>
              </a:rPr>
              <a:t>Mavrodinov</a:t>
            </a:r>
            <a:r>
              <a:rPr lang="en-GB" sz="2600" i="1" dirty="0">
                <a:solidFill>
                  <a:schemeClr val="bg1"/>
                </a:solidFill>
                <a:latin typeface="Arial" panose="020B0604020202020204" pitchFamily="34" charset="0"/>
                <a:cs typeface="Arial" panose="020B0604020202020204" pitchFamily="34" charset="0"/>
              </a:rPr>
              <a:t> (2326682)</a:t>
            </a:r>
            <a:br>
              <a:rPr lang="en-GB" sz="2600" i="1" dirty="0">
                <a:solidFill>
                  <a:schemeClr val="bg1"/>
                </a:solidFill>
                <a:latin typeface="Arial" panose="020B0604020202020204" pitchFamily="34" charset="0"/>
                <a:cs typeface="Arial" panose="020B0604020202020204" pitchFamily="34" charset="0"/>
              </a:rPr>
            </a:br>
            <a:r>
              <a:rPr lang="en-GB" sz="2600" i="1" dirty="0">
                <a:solidFill>
                  <a:schemeClr val="bg1"/>
                </a:solidFill>
                <a:latin typeface="Arial" panose="020B0604020202020204" pitchFamily="34" charset="0"/>
                <a:cs typeface="Arial" panose="020B0604020202020204" pitchFamily="34" charset="0"/>
              </a:rPr>
              <a:t>Nicolas Dumitru (2331904)</a:t>
            </a:r>
            <a:endParaRPr lang="en-GB" dirty="0">
              <a:solidFill>
                <a:schemeClr val="bg1"/>
              </a:solidFill>
            </a:endParaRPr>
          </a:p>
        </p:txBody>
      </p:sp>
    </p:spTree>
    <p:extLst>
      <p:ext uri="{BB962C8B-B14F-4D97-AF65-F5344CB8AC3E}">
        <p14:creationId xmlns:p14="http://schemas.microsoft.com/office/powerpoint/2010/main" val="321988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0DB536-D065-1D70-CA62-F9DF75FABEC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D2F8D55-401E-310A-2694-5F492895CAF5}"/>
              </a:ext>
            </a:extLst>
          </p:cNvPr>
          <p:cNvPicPr>
            <a:picLocks noChangeAspect="1"/>
          </p:cNvPicPr>
          <p:nvPr/>
        </p:nvPicPr>
        <p:blipFill>
          <a:blip r:embed="rId2">
            <a:extLst>
              <a:ext uri="{28A0092B-C50C-407E-A947-70E740481C1C}">
                <a14:useLocalDpi xmlns:a14="http://schemas.microsoft.com/office/drawing/2010/main" val="0"/>
              </a:ext>
            </a:extLst>
          </a:blip>
          <a:srcRect r="25"/>
          <a:stretch/>
        </p:blipFill>
        <p:spPr>
          <a:xfrm flipH="1">
            <a:off x="3069" y="0"/>
            <a:ext cx="12188931" cy="6857989"/>
          </a:xfrm>
          <a:prstGeom prst="rect">
            <a:avLst/>
          </a:prstGeom>
        </p:spPr>
      </p:pic>
      <p:sp>
        <p:nvSpPr>
          <p:cNvPr id="2" name="Title 1">
            <a:extLst>
              <a:ext uri="{FF2B5EF4-FFF2-40B4-BE49-F238E27FC236}">
                <a16:creationId xmlns:a16="http://schemas.microsoft.com/office/drawing/2014/main" id="{3BDD3D01-AF2B-7C4C-700A-67C29D4E2EB7}"/>
              </a:ext>
            </a:extLst>
          </p:cNvPr>
          <p:cNvSpPr>
            <a:spLocks noGrp="1"/>
          </p:cNvSpPr>
          <p:nvPr>
            <p:ph type="title"/>
          </p:nvPr>
        </p:nvSpPr>
        <p:spPr>
          <a:xfrm>
            <a:off x="759647" y="3428994"/>
            <a:ext cx="5336354" cy="918736"/>
          </a:xfrm>
        </p:spPr>
        <p:txBody>
          <a:bodyPr vert="horz" lIns="91440" tIns="45720" rIns="91440" bIns="45720" rtlCol="0" anchor="b">
            <a:normAutofit/>
          </a:bodyPr>
          <a:lstStyle/>
          <a:p>
            <a:r>
              <a:rPr lang="en-US" sz="5200">
                <a:solidFill>
                  <a:schemeClr val="accent1"/>
                </a:solidFill>
                <a:latin typeface="Arial" panose="020B0604020202020204" pitchFamily="34" charset="0"/>
                <a:cs typeface="Arial" panose="020B0604020202020204" pitchFamily="34" charset="0"/>
              </a:rPr>
              <a:t>STARBUCKS</a:t>
            </a:r>
            <a:endParaRPr lang="en-US" sz="5200" dirty="0">
              <a:solidFill>
                <a:schemeClr val="accent1"/>
              </a:solidFill>
              <a:latin typeface="Arial" panose="020B0604020202020204" pitchFamily="34" charset="0"/>
              <a:cs typeface="Arial" panose="020B0604020202020204" pitchFamily="34" charset="0"/>
            </a:endParaRPr>
          </a:p>
        </p:txBody>
      </p:sp>
      <p:pic>
        <p:nvPicPr>
          <p:cNvPr id="6" name="Picture 5" descr="A hand holding a cup of coffee&#10;&#10;Description automatically generated">
            <a:extLst>
              <a:ext uri="{FF2B5EF4-FFF2-40B4-BE49-F238E27FC236}">
                <a16:creationId xmlns:a16="http://schemas.microsoft.com/office/drawing/2014/main" id="{B7B61CD1-C635-06A2-183A-4EEEA5EB8F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2164" y="555067"/>
            <a:ext cx="3821071" cy="2649750"/>
          </a:xfrm>
          <a:prstGeom prst="rect">
            <a:avLst/>
          </a:prstGeom>
        </p:spPr>
      </p:pic>
      <p:sp>
        <p:nvSpPr>
          <p:cNvPr id="7" name="TextBox 6">
            <a:extLst>
              <a:ext uri="{FF2B5EF4-FFF2-40B4-BE49-F238E27FC236}">
                <a16:creationId xmlns:a16="http://schemas.microsoft.com/office/drawing/2014/main" id="{95B85D5B-CB54-71C8-75BF-F8CD4ED53FC6}"/>
              </a:ext>
            </a:extLst>
          </p:cNvPr>
          <p:cNvSpPr txBox="1"/>
          <p:nvPr/>
        </p:nvSpPr>
        <p:spPr>
          <a:xfrm>
            <a:off x="9600364" y="6433173"/>
            <a:ext cx="2316332" cy="292388"/>
          </a:xfrm>
          <a:prstGeom prst="rect">
            <a:avLst/>
          </a:prstGeom>
          <a:noFill/>
        </p:spPr>
        <p:txBody>
          <a:bodyPr wrap="square" rtlCol="0">
            <a:spAutoFit/>
          </a:bodyPr>
          <a:lstStyle/>
          <a:p>
            <a:r>
              <a:rPr lang="en-GB" sz="1300" dirty="0">
                <a:solidFill>
                  <a:srgbClr val="FFFF00"/>
                </a:solidFill>
                <a:latin typeface="Calibri" panose="020F0502020204030204" pitchFamily="34" charset="0"/>
                <a:ea typeface="Calibri" panose="020F0502020204030204" pitchFamily="34" charset="0"/>
                <a:cs typeface="Calibri" panose="020F0502020204030204" pitchFamily="34" charset="0"/>
              </a:rPr>
              <a:t>Starbucks (2024).</a:t>
            </a:r>
          </a:p>
        </p:txBody>
      </p:sp>
    </p:spTree>
    <p:extLst>
      <p:ext uri="{BB962C8B-B14F-4D97-AF65-F5344CB8AC3E}">
        <p14:creationId xmlns:p14="http://schemas.microsoft.com/office/powerpoint/2010/main" val="282457058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7215F4-9FEE-591A-2C6E-7A793AC3CCB7}"/>
              </a:ext>
            </a:extLst>
          </p:cNvPr>
          <p:cNvPicPr>
            <a:picLocks noChangeAspect="1"/>
          </p:cNvPicPr>
          <p:nvPr/>
        </p:nvPicPr>
        <p:blipFill>
          <a:blip r:embed="rId2">
            <a:extLst>
              <a:ext uri="{28A0092B-C50C-407E-A947-70E740481C1C}">
                <a14:useLocalDpi xmlns:a14="http://schemas.microsoft.com/office/drawing/2010/main" val="0"/>
              </a:ext>
            </a:extLst>
          </a:blip>
          <a:srcRect r="25"/>
          <a:stretch/>
        </p:blipFill>
        <p:spPr>
          <a:xfrm flipH="1">
            <a:off x="3069" y="11"/>
            <a:ext cx="12188931" cy="6857989"/>
          </a:xfrm>
          <a:prstGeom prst="rect">
            <a:avLst/>
          </a:prstGeom>
        </p:spPr>
      </p:pic>
      <p:sp>
        <p:nvSpPr>
          <p:cNvPr id="2" name="Title 1">
            <a:extLst>
              <a:ext uri="{FF2B5EF4-FFF2-40B4-BE49-F238E27FC236}">
                <a16:creationId xmlns:a16="http://schemas.microsoft.com/office/drawing/2014/main" id="{805D157E-9BC0-9301-ACF5-D6A484CE4A0A}"/>
              </a:ext>
            </a:extLst>
          </p:cNvPr>
          <p:cNvSpPr>
            <a:spLocks noGrp="1"/>
          </p:cNvSpPr>
          <p:nvPr>
            <p:ph type="title"/>
          </p:nvPr>
        </p:nvSpPr>
        <p:spPr>
          <a:xfrm>
            <a:off x="7627341" y="5686377"/>
            <a:ext cx="4731808" cy="1083712"/>
          </a:xfrm>
        </p:spPr>
        <p:txBody>
          <a:bodyPr vert="horz" lIns="91440" tIns="45720" rIns="91440" bIns="45720" rtlCol="0" anchor="b">
            <a:normAutofit/>
          </a:bodyPr>
          <a:lstStyle/>
          <a:p>
            <a:r>
              <a:rPr lang="en-US" sz="5200" dirty="0">
                <a:solidFill>
                  <a:schemeClr val="accent1"/>
                </a:solidFill>
                <a:latin typeface="Arial" panose="020B0604020202020204" pitchFamily="34" charset="0"/>
                <a:cs typeface="Arial" panose="020B0604020202020204" pitchFamily="34" charset="0"/>
              </a:rPr>
              <a:t>STARBUCKS</a:t>
            </a:r>
          </a:p>
        </p:txBody>
      </p:sp>
      <p:sp>
        <p:nvSpPr>
          <p:cNvPr id="6" name="TextBox 5">
            <a:extLst>
              <a:ext uri="{FF2B5EF4-FFF2-40B4-BE49-F238E27FC236}">
                <a16:creationId xmlns:a16="http://schemas.microsoft.com/office/drawing/2014/main" id="{3EBEAD2D-88AC-066D-F4DD-635ED77CC23C}"/>
              </a:ext>
            </a:extLst>
          </p:cNvPr>
          <p:cNvSpPr txBox="1"/>
          <p:nvPr/>
        </p:nvSpPr>
        <p:spPr>
          <a:xfrm>
            <a:off x="1423680" y="1044384"/>
            <a:ext cx="5277360" cy="369332"/>
          </a:xfrm>
          <a:prstGeom prst="rect">
            <a:avLst/>
          </a:prstGeom>
          <a:noFill/>
        </p:spPr>
        <p:txBody>
          <a:bodyPr wrap="square" rtlCol="0">
            <a:spAutoFit/>
          </a:bodyPr>
          <a:lstStyle/>
          <a:p>
            <a:r>
              <a:rPr lang="en-GB" sz="1800" b="1" dirty="0">
                <a:solidFill>
                  <a:schemeClr val="accent1"/>
                </a:solidFill>
                <a:effectLst/>
                <a:latin typeface="Arial" panose="020B0604020202020204" pitchFamily="34" charset="0"/>
                <a:ea typeface="Times New Roman" panose="02020603050405020304" pitchFamily="18" charset="0"/>
                <a:cs typeface="Arial" panose="020B0604020202020204" pitchFamily="34" charset="0"/>
              </a:rPr>
              <a:t>Company background and current situation.</a:t>
            </a:r>
            <a:endParaRPr lang="en-GB" b="1" dirty="0">
              <a:solidFill>
                <a:schemeClr val="accent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A022A1E-F548-F7E1-A468-F5A74966561B}"/>
              </a:ext>
            </a:extLst>
          </p:cNvPr>
          <p:cNvSpPr txBox="1"/>
          <p:nvPr/>
        </p:nvSpPr>
        <p:spPr>
          <a:xfrm>
            <a:off x="1995692" y="3619115"/>
            <a:ext cx="4473677" cy="369332"/>
          </a:xfrm>
          <a:prstGeom prst="rect">
            <a:avLst/>
          </a:prstGeom>
          <a:noFill/>
        </p:spPr>
        <p:txBody>
          <a:bodyPr wrap="square" rtlCol="0">
            <a:spAutoFit/>
          </a:bodyPr>
          <a:lstStyle/>
          <a:p>
            <a:r>
              <a:rPr lang="en-GB" b="1" dirty="0">
                <a:solidFill>
                  <a:schemeClr val="accent1"/>
                </a:solidFill>
                <a:latin typeface="Arial" panose="020B0604020202020204" pitchFamily="34" charset="0"/>
                <a:cs typeface="Arial" panose="020B0604020202020204" pitchFamily="34" charset="0"/>
              </a:rPr>
              <a:t>SWOT Analysis.</a:t>
            </a:r>
          </a:p>
        </p:txBody>
      </p:sp>
      <p:sp>
        <p:nvSpPr>
          <p:cNvPr id="9" name="TextBox 8">
            <a:extLst>
              <a:ext uri="{FF2B5EF4-FFF2-40B4-BE49-F238E27FC236}">
                <a16:creationId xmlns:a16="http://schemas.microsoft.com/office/drawing/2014/main" id="{7CEDC4C8-7DDE-AB3C-A894-3093FF54E5DD}"/>
              </a:ext>
            </a:extLst>
          </p:cNvPr>
          <p:cNvSpPr txBox="1"/>
          <p:nvPr/>
        </p:nvSpPr>
        <p:spPr>
          <a:xfrm>
            <a:off x="1142429" y="4110543"/>
            <a:ext cx="3689916" cy="369332"/>
          </a:xfrm>
          <a:prstGeom prst="rect">
            <a:avLst/>
          </a:prstGeom>
          <a:noFill/>
        </p:spPr>
        <p:txBody>
          <a:bodyPr wrap="square" rtlCol="0">
            <a:spAutoFit/>
          </a:bodyPr>
          <a:lstStyle/>
          <a:p>
            <a:r>
              <a:rPr lang="en-GB" sz="1800" b="1" dirty="0">
                <a:solidFill>
                  <a:schemeClr val="accent1"/>
                </a:solidFill>
                <a:effectLst/>
                <a:latin typeface="Arial" panose="020B0604020202020204" pitchFamily="34" charset="0"/>
                <a:ea typeface="Times New Roman" panose="02020603050405020304" pitchFamily="18" charset="0"/>
                <a:cs typeface="Arial" panose="020B0604020202020204" pitchFamily="34" charset="0"/>
              </a:rPr>
              <a:t>Recommendations for the CEO.</a:t>
            </a:r>
            <a:endParaRPr lang="en-GB" b="1" dirty="0">
              <a:solidFill>
                <a:schemeClr val="accent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2CEA803C-500A-A806-BC17-34E874737266}"/>
              </a:ext>
            </a:extLst>
          </p:cNvPr>
          <p:cNvSpPr txBox="1"/>
          <p:nvPr/>
        </p:nvSpPr>
        <p:spPr>
          <a:xfrm>
            <a:off x="1995692" y="2594155"/>
            <a:ext cx="4149213" cy="369332"/>
          </a:xfrm>
          <a:prstGeom prst="rect">
            <a:avLst/>
          </a:prstGeom>
          <a:noFill/>
        </p:spPr>
        <p:txBody>
          <a:bodyPr wrap="square" rtlCol="0">
            <a:spAutoFit/>
          </a:bodyPr>
          <a:lstStyle/>
          <a:p>
            <a:r>
              <a:rPr lang="en-GB" b="1" dirty="0">
                <a:solidFill>
                  <a:schemeClr val="accent1"/>
                </a:solidFill>
                <a:latin typeface="Arial" panose="020B0604020202020204" pitchFamily="34" charset="0"/>
                <a:cs typeface="Arial" panose="020B0604020202020204" pitchFamily="34" charset="0"/>
              </a:rPr>
              <a:t>Meet the Leadership Team. </a:t>
            </a:r>
          </a:p>
        </p:txBody>
      </p:sp>
      <p:sp>
        <p:nvSpPr>
          <p:cNvPr id="13" name="TextBox 12">
            <a:extLst>
              <a:ext uri="{FF2B5EF4-FFF2-40B4-BE49-F238E27FC236}">
                <a16:creationId xmlns:a16="http://schemas.microsoft.com/office/drawing/2014/main" id="{656DD535-F812-0856-69D8-6526E9DD09F9}"/>
              </a:ext>
            </a:extLst>
          </p:cNvPr>
          <p:cNvSpPr txBox="1"/>
          <p:nvPr/>
        </p:nvSpPr>
        <p:spPr>
          <a:xfrm>
            <a:off x="1210080" y="3106635"/>
            <a:ext cx="4063285" cy="369332"/>
          </a:xfrm>
          <a:prstGeom prst="rect">
            <a:avLst/>
          </a:prstGeom>
          <a:noFill/>
        </p:spPr>
        <p:txBody>
          <a:bodyPr wrap="square" rtlCol="0">
            <a:spAutoFit/>
          </a:bodyPr>
          <a:lstStyle/>
          <a:p>
            <a:r>
              <a:rPr lang="en-GB" b="1" dirty="0">
                <a:solidFill>
                  <a:schemeClr val="accent1"/>
                </a:solidFill>
                <a:latin typeface="Arial" panose="020B0604020202020204" pitchFamily="34" charset="0"/>
                <a:cs typeface="Arial" panose="020B0604020202020204" pitchFamily="34" charset="0"/>
              </a:rPr>
              <a:t>Our coffee – our beans.</a:t>
            </a:r>
          </a:p>
        </p:txBody>
      </p:sp>
      <p:sp>
        <p:nvSpPr>
          <p:cNvPr id="15" name="TextBox 14">
            <a:extLst>
              <a:ext uri="{FF2B5EF4-FFF2-40B4-BE49-F238E27FC236}">
                <a16:creationId xmlns:a16="http://schemas.microsoft.com/office/drawing/2014/main" id="{DF1B79C0-3575-AB50-85EC-C00D8FC7953A}"/>
              </a:ext>
            </a:extLst>
          </p:cNvPr>
          <p:cNvSpPr txBox="1"/>
          <p:nvPr/>
        </p:nvSpPr>
        <p:spPr>
          <a:xfrm>
            <a:off x="3351625" y="172137"/>
            <a:ext cx="2228998" cy="553998"/>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3000" b="1" u="sng" dirty="0">
                <a:solidFill>
                  <a:schemeClr val="accent1"/>
                </a:solidFill>
                <a:latin typeface="+mj-lt"/>
              </a:rPr>
              <a:t>Summary:</a:t>
            </a:r>
          </a:p>
        </p:txBody>
      </p:sp>
      <p:sp>
        <p:nvSpPr>
          <p:cNvPr id="16" name="TextBox 15">
            <a:extLst>
              <a:ext uri="{FF2B5EF4-FFF2-40B4-BE49-F238E27FC236}">
                <a16:creationId xmlns:a16="http://schemas.microsoft.com/office/drawing/2014/main" id="{BACE80B3-A479-8532-4BAB-651D76F23E3F}"/>
              </a:ext>
            </a:extLst>
          </p:cNvPr>
          <p:cNvSpPr txBox="1"/>
          <p:nvPr/>
        </p:nvSpPr>
        <p:spPr>
          <a:xfrm>
            <a:off x="1275983" y="2050493"/>
            <a:ext cx="3927422" cy="369332"/>
          </a:xfrm>
          <a:prstGeom prst="rect">
            <a:avLst/>
          </a:prstGeom>
          <a:noFill/>
        </p:spPr>
        <p:txBody>
          <a:bodyPr wrap="square" rtlCol="0">
            <a:spAutoFit/>
          </a:bodyPr>
          <a:lstStyle/>
          <a:p>
            <a:r>
              <a:rPr lang="en-GB" b="1" dirty="0">
                <a:solidFill>
                  <a:schemeClr val="accent1"/>
                </a:solidFill>
                <a:latin typeface="Arial" panose="020B0604020202020204" pitchFamily="34" charset="0"/>
                <a:cs typeface="Arial" panose="020B0604020202020204" pitchFamily="34" charset="0"/>
              </a:rPr>
              <a:t>Starbucks mission and values.</a:t>
            </a:r>
          </a:p>
        </p:txBody>
      </p:sp>
      <p:sp>
        <p:nvSpPr>
          <p:cNvPr id="17" name="TextBox 16">
            <a:extLst>
              <a:ext uri="{FF2B5EF4-FFF2-40B4-BE49-F238E27FC236}">
                <a16:creationId xmlns:a16="http://schemas.microsoft.com/office/drawing/2014/main" id="{CD964FD5-3BF7-1980-0EAD-44F77D3ACEDD}"/>
              </a:ext>
            </a:extLst>
          </p:cNvPr>
          <p:cNvSpPr txBox="1"/>
          <p:nvPr/>
        </p:nvSpPr>
        <p:spPr>
          <a:xfrm>
            <a:off x="1995692" y="1563721"/>
            <a:ext cx="3386650" cy="369332"/>
          </a:xfrm>
          <a:prstGeom prst="rect">
            <a:avLst/>
          </a:prstGeom>
          <a:noFill/>
        </p:spPr>
        <p:txBody>
          <a:bodyPr wrap="square" rtlCol="0">
            <a:spAutoFit/>
          </a:bodyPr>
          <a:lstStyle/>
          <a:p>
            <a:r>
              <a:rPr lang="en-GB" dirty="0">
                <a:solidFill>
                  <a:schemeClr val="accent1"/>
                </a:solidFill>
                <a:latin typeface="Arial" panose="020B0604020202020204" pitchFamily="34" charset="0"/>
                <a:cs typeface="Arial" panose="020B0604020202020204" pitchFamily="34" charset="0"/>
              </a:rPr>
              <a:t> </a:t>
            </a:r>
            <a:r>
              <a:rPr lang="en-GB">
                <a:solidFill>
                  <a:schemeClr val="accent1"/>
                </a:solidFill>
                <a:latin typeface="Arial" panose="020B0604020202020204" pitchFamily="34" charset="0"/>
                <a:cs typeface="Arial" panose="020B0604020202020204" pitchFamily="34" charset="0"/>
              </a:rPr>
              <a:t>Our History</a:t>
            </a:r>
            <a:endParaRPr lang="en-GB" dirty="0">
              <a:solidFill>
                <a:schemeClr val="accent1"/>
              </a:solidFill>
              <a:latin typeface="Arial" panose="020B0604020202020204" pitchFamily="34" charset="0"/>
              <a:cs typeface="Arial" panose="020B0604020202020204" pitchFamily="34" charset="0"/>
            </a:endParaRPr>
          </a:p>
        </p:txBody>
      </p:sp>
      <p:sp>
        <p:nvSpPr>
          <p:cNvPr id="26" name="Star: 4 Points 25">
            <a:extLst>
              <a:ext uri="{FF2B5EF4-FFF2-40B4-BE49-F238E27FC236}">
                <a16:creationId xmlns:a16="http://schemas.microsoft.com/office/drawing/2014/main" id="{AB53F1ED-1791-4814-01EA-B509361608F1}"/>
              </a:ext>
            </a:extLst>
          </p:cNvPr>
          <p:cNvSpPr/>
          <p:nvPr/>
        </p:nvSpPr>
        <p:spPr>
          <a:xfrm>
            <a:off x="935469" y="1063410"/>
            <a:ext cx="274611" cy="462287"/>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Star: 4 Points 26">
            <a:extLst>
              <a:ext uri="{FF2B5EF4-FFF2-40B4-BE49-F238E27FC236}">
                <a16:creationId xmlns:a16="http://schemas.microsoft.com/office/drawing/2014/main" id="{2CFBD296-C3A1-40C8-D40B-C6205FE2045B}"/>
              </a:ext>
            </a:extLst>
          </p:cNvPr>
          <p:cNvSpPr/>
          <p:nvPr/>
        </p:nvSpPr>
        <p:spPr>
          <a:xfrm>
            <a:off x="1732864" y="1506137"/>
            <a:ext cx="302201" cy="459948"/>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Star: 4 Points 27">
            <a:extLst>
              <a:ext uri="{FF2B5EF4-FFF2-40B4-BE49-F238E27FC236}">
                <a16:creationId xmlns:a16="http://schemas.microsoft.com/office/drawing/2014/main" id="{A020D97C-BE07-75DF-D077-F8F49D472D97}"/>
              </a:ext>
            </a:extLst>
          </p:cNvPr>
          <p:cNvSpPr/>
          <p:nvPr/>
        </p:nvSpPr>
        <p:spPr>
          <a:xfrm>
            <a:off x="1716557" y="2569643"/>
            <a:ext cx="307328" cy="465418"/>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Star: 4 Points 28">
            <a:extLst>
              <a:ext uri="{FF2B5EF4-FFF2-40B4-BE49-F238E27FC236}">
                <a16:creationId xmlns:a16="http://schemas.microsoft.com/office/drawing/2014/main" id="{7DA1A26E-2644-9A68-C409-A37994A15F94}"/>
              </a:ext>
            </a:extLst>
          </p:cNvPr>
          <p:cNvSpPr/>
          <p:nvPr/>
        </p:nvSpPr>
        <p:spPr>
          <a:xfrm>
            <a:off x="901693" y="4041793"/>
            <a:ext cx="310486" cy="506832"/>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Star: 4 Points 29">
            <a:extLst>
              <a:ext uri="{FF2B5EF4-FFF2-40B4-BE49-F238E27FC236}">
                <a16:creationId xmlns:a16="http://schemas.microsoft.com/office/drawing/2014/main" id="{5E22D18E-3138-A549-6852-46C957A1BFBC}"/>
              </a:ext>
            </a:extLst>
          </p:cNvPr>
          <p:cNvSpPr/>
          <p:nvPr/>
        </p:nvSpPr>
        <p:spPr>
          <a:xfrm>
            <a:off x="931565" y="2010296"/>
            <a:ext cx="278515" cy="449725"/>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Star: 4 Points 30">
            <a:extLst>
              <a:ext uri="{FF2B5EF4-FFF2-40B4-BE49-F238E27FC236}">
                <a16:creationId xmlns:a16="http://schemas.microsoft.com/office/drawing/2014/main" id="{B13A7E2E-1940-FBC4-48E0-F5BB15CA3997}"/>
              </a:ext>
            </a:extLst>
          </p:cNvPr>
          <p:cNvSpPr/>
          <p:nvPr/>
        </p:nvSpPr>
        <p:spPr>
          <a:xfrm>
            <a:off x="919630" y="3025847"/>
            <a:ext cx="274611" cy="474162"/>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Star: 4 Points 31">
            <a:extLst>
              <a:ext uri="{FF2B5EF4-FFF2-40B4-BE49-F238E27FC236}">
                <a16:creationId xmlns:a16="http://schemas.microsoft.com/office/drawing/2014/main" id="{0E48D656-B9CB-EDC5-B9F2-1485F3120C92}"/>
              </a:ext>
            </a:extLst>
          </p:cNvPr>
          <p:cNvSpPr/>
          <p:nvPr/>
        </p:nvSpPr>
        <p:spPr>
          <a:xfrm>
            <a:off x="1716557" y="3566699"/>
            <a:ext cx="281168" cy="474163"/>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1893449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9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D0CAC-7264-5294-1A13-9B2BD7F8A415}"/>
              </a:ext>
            </a:extLst>
          </p:cNvPr>
          <p:cNvSpPr>
            <a:spLocks noGrp="1"/>
          </p:cNvSpPr>
          <p:nvPr>
            <p:ph type="title"/>
          </p:nvPr>
        </p:nvSpPr>
        <p:spPr>
          <a:xfrm>
            <a:off x="3908093" y="693885"/>
            <a:ext cx="5051311" cy="1325563"/>
          </a:xfrm>
        </p:spPr>
        <p:txBody>
          <a:bodyPr>
            <a:normAutofit/>
          </a:bodyPr>
          <a:lstStyle/>
          <a:p>
            <a:r>
              <a:rPr lang="en-GB" sz="4200" b="1" i="1" dirty="0">
                <a:solidFill>
                  <a:srgbClr val="000000"/>
                </a:solidFill>
                <a:effectLst/>
                <a:latin typeface="Arial" panose="020B0604020202020204" pitchFamily="34" charset="0"/>
                <a:cs typeface="Arial" panose="020B0604020202020204" pitchFamily="34" charset="0"/>
              </a:rPr>
              <a:t>Our Heritage</a:t>
            </a:r>
            <a:br>
              <a:rPr lang="en-GB" b="1" i="1" dirty="0">
                <a:solidFill>
                  <a:srgbClr val="000000"/>
                </a:solidFill>
                <a:effectLst/>
                <a:latin typeface="Arial" panose="020B0604020202020204" pitchFamily="34" charset="0"/>
                <a:cs typeface="Arial" panose="020B0604020202020204" pitchFamily="34" charset="0"/>
              </a:rPr>
            </a:br>
            <a:endParaRPr lang="en-GB" i="1" dirty="0">
              <a:latin typeface="Arial" panose="020B0604020202020204" pitchFamily="34" charset="0"/>
              <a:cs typeface="Arial" panose="020B0604020202020204" pitchFamily="34" charset="0"/>
            </a:endParaRPr>
          </a:p>
        </p:txBody>
      </p:sp>
      <p:pic>
        <p:nvPicPr>
          <p:cNvPr id="4" name="Picture 3" descr="A store front with a sign&#10;&#10;Description automatically generated">
            <a:extLst>
              <a:ext uri="{FF2B5EF4-FFF2-40B4-BE49-F238E27FC236}">
                <a16:creationId xmlns:a16="http://schemas.microsoft.com/office/drawing/2014/main" id="{2E20115B-CC1B-4DA6-47EE-B42AE0EC32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467" y="3262934"/>
            <a:ext cx="3900354" cy="3184904"/>
          </a:xfrm>
          <a:prstGeom prst="rect">
            <a:avLst/>
          </a:prstGeom>
        </p:spPr>
      </p:pic>
      <p:sp>
        <p:nvSpPr>
          <p:cNvPr id="5" name="TextBox 4">
            <a:extLst>
              <a:ext uri="{FF2B5EF4-FFF2-40B4-BE49-F238E27FC236}">
                <a16:creationId xmlns:a16="http://schemas.microsoft.com/office/drawing/2014/main" id="{E4102223-9C6C-6473-F9D0-4CFECFCB10A5}"/>
              </a:ext>
            </a:extLst>
          </p:cNvPr>
          <p:cNvSpPr txBox="1"/>
          <p:nvPr/>
        </p:nvSpPr>
        <p:spPr>
          <a:xfrm>
            <a:off x="206371" y="6488668"/>
            <a:ext cx="5496339" cy="369332"/>
          </a:xfrm>
          <a:prstGeom prst="rect">
            <a:avLst/>
          </a:prstGeom>
          <a:noFill/>
        </p:spPr>
        <p:txBody>
          <a:bodyPr wrap="square" rtlCol="0">
            <a:spAutoFit/>
          </a:bodyPr>
          <a:lstStyle/>
          <a:p>
            <a:r>
              <a:rPr lang="en-GB" sz="1800" dirty="0">
                <a:effectLst/>
                <a:latin typeface="Arial" panose="020B0604020202020204" pitchFamily="34" charset="0"/>
                <a:ea typeface="Aptos" panose="020B0004020202020204" pitchFamily="34" charset="0"/>
              </a:rPr>
              <a:t>Starbucks (2024).</a:t>
            </a:r>
            <a:endParaRPr lang="en-GB"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descr="A person and person in green aprons&#10;&#10;Description automatically generated">
            <a:extLst>
              <a:ext uri="{FF2B5EF4-FFF2-40B4-BE49-F238E27FC236}">
                <a16:creationId xmlns:a16="http://schemas.microsoft.com/office/drawing/2014/main" id="{A78FB435-ADC4-614F-567C-4375837649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13950" y="166879"/>
            <a:ext cx="4464465" cy="3184904"/>
          </a:xfrm>
          <a:prstGeom prst="rect">
            <a:avLst/>
          </a:prstGeom>
        </p:spPr>
      </p:pic>
      <p:sp>
        <p:nvSpPr>
          <p:cNvPr id="8" name="TextBox 7">
            <a:extLst>
              <a:ext uri="{FF2B5EF4-FFF2-40B4-BE49-F238E27FC236}">
                <a16:creationId xmlns:a16="http://schemas.microsoft.com/office/drawing/2014/main" id="{FCE5153D-FD3A-BA7B-CA32-F61B813C9644}"/>
              </a:ext>
            </a:extLst>
          </p:cNvPr>
          <p:cNvSpPr txBox="1"/>
          <p:nvPr/>
        </p:nvSpPr>
        <p:spPr>
          <a:xfrm>
            <a:off x="5702709" y="3715168"/>
            <a:ext cx="6019800" cy="2246769"/>
          </a:xfrm>
          <a:prstGeom prst="rect">
            <a:avLst/>
          </a:prstGeom>
          <a:noFill/>
        </p:spPr>
        <p:txBody>
          <a:bodyPr wrap="square" rtlCol="0">
            <a:spAutoFit/>
          </a:bodyPr>
          <a:lstStyle/>
          <a:p>
            <a:br>
              <a:rPr lang="en-US" sz="2000" b="1"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Globally, we are expecting to approach 45,000 stores by the end of 2025, and we are well on track to reach approximately 55,000 stores by 2030, as projected at the 2020 Investor Day.</a:t>
            </a:r>
            <a:br>
              <a:rPr lang="en-US"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5CEDE94B-22FE-C0E2-1EC3-7FE4848FEDD3}"/>
              </a:ext>
            </a:extLst>
          </p:cNvPr>
          <p:cNvSpPr txBox="1"/>
          <p:nvPr/>
        </p:nvSpPr>
        <p:spPr>
          <a:xfrm>
            <a:off x="550537" y="489461"/>
            <a:ext cx="3174693" cy="3170099"/>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Our company`s story begins in the Pike Place Market Seattle in 1971.</a:t>
            </a:r>
            <a:br>
              <a:rPr lang="en-GB"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Today we are privileged to connect with millions of customers every day in more than 80 markets. </a:t>
            </a: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10F967FE-1ED1-C429-8F7C-A9EDCE09E700}"/>
              </a:ext>
            </a:extLst>
          </p:cNvPr>
          <p:cNvPicPr>
            <a:picLocks noChangeAspect="1"/>
          </p:cNvPicPr>
          <p:nvPr/>
        </p:nvPicPr>
        <p:blipFill>
          <a:blip r:embed="rId5"/>
          <a:stretch>
            <a:fillRect/>
          </a:stretch>
        </p:blipFill>
        <p:spPr>
          <a:xfrm>
            <a:off x="5194884" y="1806161"/>
            <a:ext cx="1015651" cy="899578"/>
          </a:xfrm>
          <a:prstGeom prst="rect">
            <a:avLst/>
          </a:prstGeom>
        </p:spPr>
      </p:pic>
    </p:spTree>
    <p:extLst>
      <p:ext uri="{BB962C8B-B14F-4D97-AF65-F5344CB8AC3E}">
        <p14:creationId xmlns:p14="http://schemas.microsoft.com/office/powerpoint/2010/main" val="1665337041"/>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F9E64B-686A-1DA9-CCCB-B15789AC42F5}"/>
              </a:ext>
            </a:extLst>
          </p:cNvPr>
          <p:cNvSpPr>
            <a:spLocks noGrp="1"/>
          </p:cNvSpPr>
          <p:nvPr>
            <p:ph idx="1"/>
          </p:nvPr>
        </p:nvSpPr>
        <p:spPr>
          <a:xfrm>
            <a:off x="5846508" y="2109540"/>
            <a:ext cx="6073288" cy="4635853"/>
          </a:xfrm>
        </p:spPr>
        <p:style>
          <a:lnRef idx="1">
            <a:schemeClr val="dk1"/>
          </a:lnRef>
          <a:fillRef idx="3">
            <a:schemeClr val="dk1"/>
          </a:fillRef>
          <a:effectRef idx="2">
            <a:schemeClr val="dk1"/>
          </a:effectRef>
          <a:fontRef idx="minor">
            <a:schemeClr val="lt1"/>
          </a:fontRef>
        </p:style>
        <p:txBody>
          <a:bodyPr>
            <a:normAutofit fontScale="92500" lnSpcReduction="10000"/>
          </a:bodyPr>
          <a:lstStyle/>
          <a:p>
            <a:pPr marL="0" indent="0" algn="ctr">
              <a:buNone/>
            </a:pPr>
            <a:r>
              <a:rPr lang="en-US" sz="2400" b="1" u="sng" dirty="0">
                <a:latin typeface="Arial" panose="020B0604020202020204" pitchFamily="34" charset="0"/>
                <a:ea typeface="Calibri" panose="020F0502020204030204" pitchFamily="34" charset="0"/>
                <a:cs typeface="Arial" panose="020B0604020202020204" pitchFamily="34" charset="0"/>
              </a:rPr>
              <a:t>Starbucks Values</a:t>
            </a:r>
            <a:br>
              <a:rPr lang="en-US" sz="2400" dirty="0">
                <a:latin typeface="Arial" panose="020B0604020202020204" pitchFamily="34" charset="0"/>
                <a:ea typeface="Calibri" panose="020F0502020204030204" pitchFamily="34" charset="0"/>
                <a:cs typeface="Arial" panose="020B0604020202020204" pitchFamily="34" charset="0"/>
              </a:rPr>
            </a:br>
            <a:endParaRPr lang="en-US" sz="2400" dirty="0">
              <a:latin typeface="Arial" panose="020B0604020202020204" pitchFamily="34" charset="0"/>
              <a:ea typeface="Calibri" panose="020F0502020204030204" pitchFamily="34" charset="0"/>
              <a:cs typeface="Arial" panose="020B0604020202020204" pitchFamily="34" charset="0"/>
            </a:endParaRPr>
          </a:p>
          <a:p>
            <a:pPr marL="0" indent="0">
              <a:buNone/>
            </a:pPr>
            <a:br>
              <a:rPr lang="en-US" sz="2300" b="1" dirty="0">
                <a:solidFill>
                  <a:schemeClr val="accent2">
                    <a:lumMod val="60000"/>
                    <a:lumOff val="40000"/>
                  </a:schemeClr>
                </a:solidFill>
                <a:latin typeface="Arial" panose="020B0604020202020204" pitchFamily="34" charset="0"/>
                <a:cs typeface="Arial" panose="020B0604020202020204" pitchFamily="34" charset="0"/>
              </a:rPr>
            </a:br>
            <a:br>
              <a:rPr lang="en-US" sz="2300" b="1" dirty="0">
                <a:solidFill>
                  <a:schemeClr val="accent2">
                    <a:lumMod val="60000"/>
                    <a:lumOff val="40000"/>
                  </a:schemeClr>
                </a:solidFill>
                <a:latin typeface="Arial" panose="020B0604020202020204" pitchFamily="34" charset="0"/>
                <a:cs typeface="Arial" panose="020B0604020202020204" pitchFamily="34" charset="0"/>
              </a:rPr>
            </a:br>
            <a:r>
              <a:rPr lang="en-GB" sz="2300" b="1" u="sng" dirty="0">
                <a:solidFill>
                  <a:schemeClr val="accent2">
                    <a:lumMod val="60000"/>
                    <a:lumOff val="40000"/>
                  </a:schemeClr>
                </a:solidFill>
                <a:latin typeface="Arial" panose="020B0604020202020204" pitchFamily="34" charset="0"/>
                <a:cs typeface="Arial" panose="020B0604020202020204" pitchFamily="34" charset="0"/>
              </a:rPr>
              <a:t>Craft</a:t>
            </a:r>
            <a:br>
              <a:rPr lang="en-GB" sz="2300" b="1" dirty="0">
                <a:solidFill>
                  <a:schemeClr val="accent2">
                    <a:lumMod val="60000"/>
                    <a:lumOff val="40000"/>
                  </a:schemeClr>
                </a:solidFill>
                <a:latin typeface="Arial" panose="020B0604020202020204" pitchFamily="34" charset="0"/>
                <a:cs typeface="Arial" panose="020B0604020202020204" pitchFamily="34" charset="0"/>
              </a:rPr>
            </a:br>
            <a:r>
              <a:rPr lang="en-US" sz="2300" b="1" dirty="0">
                <a:solidFill>
                  <a:schemeClr val="accent2">
                    <a:lumMod val="60000"/>
                    <a:lumOff val="40000"/>
                  </a:schemeClr>
                </a:solidFill>
                <a:latin typeface="Arial" panose="020B0604020202020204" pitchFamily="34" charset="0"/>
                <a:cs typeface="Arial" panose="020B0604020202020204" pitchFamily="34" charset="0"/>
              </a:rPr>
              <a:t>Starbucks deliver excellence with passion and creativity.</a:t>
            </a:r>
            <a:br>
              <a:rPr lang="en-US" sz="2300" b="1" dirty="0">
                <a:solidFill>
                  <a:schemeClr val="accent2">
                    <a:lumMod val="60000"/>
                    <a:lumOff val="40000"/>
                  </a:schemeClr>
                </a:solidFill>
                <a:latin typeface="Arial" panose="020B0604020202020204" pitchFamily="34" charset="0"/>
                <a:cs typeface="Arial" panose="020B0604020202020204" pitchFamily="34" charset="0"/>
              </a:rPr>
            </a:br>
            <a:br>
              <a:rPr lang="en-US" sz="2300" b="1" dirty="0">
                <a:solidFill>
                  <a:schemeClr val="accent2">
                    <a:lumMod val="60000"/>
                    <a:lumOff val="40000"/>
                  </a:schemeClr>
                </a:solidFill>
                <a:latin typeface="Arial" panose="020B0604020202020204" pitchFamily="34" charset="0"/>
                <a:cs typeface="Arial" panose="020B0604020202020204" pitchFamily="34" charset="0"/>
              </a:rPr>
            </a:br>
            <a:r>
              <a:rPr lang="en-GB" sz="2300" b="1" u="sng" dirty="0">
                <a:solidFill>
                  <a:schemeClr val="accent2">
                    <a:lumMod val="60000"/>
                    <a:lumOff val="40000"/>
                  </a:schemeClr>
                </a:solidFill>
                <a:latin typeface="Arial" panose="020B0604020202020204" pitchFamily="34" charset="0"/>
                <a:cs typeface="Arial" panose="020B0604020202020204" pitchFamily="34" charset="0"/>
              </a:rPr>
              <a:t>Courage</a:t>
            </a:r>
            <a:br>
              <a:rPr lang="en-GB" sz="2300" b="1" dirty="0">
                <a:solidFill>
                  <a:schemeClr val="accent2">
                    <a:lumMod val="60000"/>
                    <a:lumOff val="40000"/>
                  </a:schemeClr>
                </a:solidFill>
                <a:latin typeface="Arial" panose="020B0604020202020204" pitchFamily="34" charset="0"/>
                <a:cs typeface="Arial" panose="020B0604020202020204" pitchFamily="34" charset="0"/>
              </a:rPr>
            </a:br>
            <a:r>
              <a:rPr lang="en-US" sz="2300" b="1" dirty="0">
                <a:solidFill>
                  <a:schemeClr val="accent2">
                    <a:lumMod val="60000"/>
                    <a:lumOff val="40000"/>
                  </a:schemeClr>
                </a:solidFill>
                <a:latin typeface="Arial" panose="020B0604020202020204" pitchFamily="34" charset="0"/>
                <a:cs typeface="Arial" panose="020B0604020202020204" pitchFamily="34" charset="0"/>
              </a:rPr>
              <a:t>We embrace difficult conversations, with respect, to make us all better. </a:t>
            </a:r>
            <a:br>
              <a:rPr lang="en-US" sz="2300" b="1" dirty="0">
                <a:solidFill>
                  <a:schemeClr val="accent2">
                    <a:lumMod val="60000"/>
                    <a:lumOff val="40000"/>
                  </a:schemeClr>
                </a:solidFill>
                <a:latin typeface="Arial" panose="020B0604020202020204" pitchFamily="34" charset="0"/>
                <a:cs typeface="Arial" panose="020B0604020202020204" pitchFamily="34" charset="0"/>
              </a:rPr>
            </a:br>
            <a:br>
              <a:rPr lang="en-US" sz="2300" b="1" dirty="0">
                <a:solidFill>
                  <a:schemeClr val="accent2">
                    <a:lumMod val="60000"/>
                    <a:lumOff val="40000"/>
                  </a:schemeClr>
                </a:solidFill>
                <a:latin typeface="Arial" panose="020B0604020202020204" pitchFamily="34" charset="0"/>
                <a:cs typeface="Arial" panose="020B0604020202020204" pitchFamily="34" charset="0"/>
              </a:rPr>
            </a:br>
            <a:r>
              <a:rPr lang="en-GB" sz="2300" b="1" u="sng" dirty="0">
                <a:solidFill>
                  <a:schemeClr val="accent2">
                    <a:lumMod val="60000"/>
                    <a:lumOff val="40000"/>
                  </a:schemeClr>
                </a:solidFill>
                <a:latin typeface="Arial" panose="020B0604020202020204" pitchFamily="34" charset="0"/>
                <a:cs typeface="Arial" panose="020B0604020202020204" pitchFamily="34" charset="0"/>
              </a:rPr>
              <a:t>Joy</a:t>
            </a:r>
            <a:br>
              <a:rPr lang="en-GB" sz="2300" b="1" dirty="0">
                <a:solidFill>
                  <a:schemeClr val="accent2">
                    <a:lumMod val="60000"/>
                    <a:lumOff val="40000"/>
                  </a:schemeClr>
                </a:solidFill>
                <a:latin typeface="Arial" panose="020B0604020202020204" pitchFamily="34" charset="0"/>
                <a:cs typeface="Arial" panose="020B0604020202020204" pitchFamily="34" charset="0"/>
              </a:rPr>
            </a:br>
            <a:r>
              <a:rPr lang="en-US" sz="2300" b="1" dirty="0">
                <a:solidFill>
                  <a:schemeClr val="accent2">
                    <a:lumMod val="60000"/>
                    <a:lumOff val="40000"/>
                  </a:schemeClr>
                </a:solidFill>
                <a:latin typeface="Arial" panose="020B0604020202020204" pitchFamily="34" charset="0"/>
                <a:cs typeface="Arial" panose="020B0604020202020204" pitchFamily="34" charset="0"/>
              </a:rPr>
              <a:t>We take pride in our work and have fun while doing it. </a:t>
            </a:r>
            <a:endParaRPr lang="en-GB" sz="2300" b="1" dirty="0">
              <a:solidFill>
                <a:schemeClr val="accent2">
                  <a:lumMod val="60000"/>
                  <a:lumOff val="40000"/>
                </a:schemeClr>
              </a:solidFill>
              <a:latin typeface="Arial" panose="020B0604020202020204" pitchFamily="34" charset="0"/>
              <a:cs typeface="Arial" panose="020B0604020202020204" pitchFamily="34" charset="0"/>
            </a:endParaRPr>
          </a:p>
        </p:txBody>
      </p:sp>
      <p:pic>
        <p:nvPicPr>
          <p:cNvPr id="10" name="Picture 9" descr="Coffee mug icon">
            <a:extLst>
              <a:ext uri="{FF2B5EF4-FFF2-40B4-BE49-F238E27FC236}">
                <a16:creationId xmlns:a16="http://schemas.microsoft.com/office/drawing/2014/main" id="{89A6363B-46F9-51B9-E74C-4A982430D432}"/>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8560530" y="2574295"/>
            <a:ext cx="645244" cy="929509"/>
          </a:xfrm>
          <a:prstGeom prst="rect">
            <a:avLst/>
          </a:prstGeom>
        </p:spPr>
      </p:pic>
      <p:sp>
        <p:nvSpPr>
          <p:cNvPr id="11" name="TextBox 10">
            <a:extLst>
              <a:ext uri="{FF2B5EF4-FFF2-40B4-BE49-F238E27FC236}">
                <a16:creationId xmlns:a16="http://schemas.microsoft.com/office/drawing/2014/main" id="{AD5681A4-0BD9-6376-3606-C98856541198}"/>
              </a:ext>
            </a:extLst>
          </p:cNvPr>
          <p:cNvSpPr txBox="1"/>
          <p:nvPr/>
        </p:nvSpPr>
        <p:spPr>
          <a:xfrm>
            <a:off x="272204" y="1520331"/>
            <a:ext cx="3084874" cy="769441"/>
          </a:xfrm>
          <a:prstGeom prst="rect">
            <a:avLst/>
          </a:prstGeom>
          <a:noFill/>
        </p:spPr>
        <p:txBody>
          <a:bodyPr wrap="square" rtlCol="0">
            <a:spAutoFit/>
          </a:bodyPr>
          <a:lstStyle/>
          <a:p>
            <a:pPr marL="0" indent="0">
              <a:buNone/>
            </a:pPr>
            <a:r>
              <a:rPr lang="en-US" sz="2200" dirty="0">
                <a:latin typeface="Arial" panose="020B0604020202020204" pitchFamily="34" charset="0"/>
                <a:cs typeface="Arial" panose="020B0604020202020204" pitchFamily="34" charset="0"/>
              </a:rPr>
              <a:t> </a:t>
            </a:r>
            <a:r>
              <a:rPr lang="en-US" sz="2200" b="1" u="sng" dirty="0">
                <a:latin typeface="Arial" panose="020B0604020202020204" pitchFamily="34" charset="0"/>
                <a:ea typeface="Calibri" panose="020F0502020204030204" pitchFamily="34" charset="0"/>
                <a:cs typeface="Arial" panose="020B0604020202020204" pitchFamily="34" charset="0"/>
              </a:rPr>
              <a:t>Starbucks Mission</a:t>
            </a:r>
            <a:br>
              <a:rPr lang="en-US"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CE76DDAD-2745-D378-1EA0-DD422F67FAE2}"/>
              </a:ext>
            </a:extLst>
          </p:cNvPr>
          <p:cNvSpPr txBox="1"/>
          <p:nvPr/>
        </p:nvSpPr>
        <p:spPr>
          <a:xfrm>
            <a:off x="0" y="6524885"/>
            <a:ext cx="4930877" cy="292388"/>
          </a:xfrm>
          <a:prstGeom prst="rect">
            <a:avLst/>
          </a:prstGeom>
          <a:noFill/>
        </p:spPr>
        <p:txBody>
          <a:bodyPr wrap="square" rtlCol="0">
            <a:spAutoFit/>
          </a:bodyPr>
          <a:lstStyle/>
          <a:p>
            <a:r>
              <a:rPr lang="en-GB" sz="1300" b="1" dirty="0">
                <a:latin typeface="Arial" panose="020B0604020202020204" pitchFamily="34" charset="0"/>
                <a:cs typeface="Arial" panose="020B0604020202020204" pitchFamily="34" charset="0"/>
              </a:rPr>
              <a:t>Starbucks (2024)</a:t>
            </a:r>
            <a:r>
              <a:rPr lang="en-GB" sz="1300" dirty="0">
                <a:latin typeface="Arial" panose="020B0604020202020204" pitchFamily="34" charset="0"/>
                <a:cs typeface="Arial" panose="020B0604020202020204" pitchFamily="34" charset="0"/>
              </a:rPr>
              <a:t>.</a:t>
            </a:r>
          </a:p>
        </p:txBody>
      </p:sp>
      <p:pic>
        <p:nvPicPr>
          <p:cNvPr id="14" name="Picture 13">
            <a:extLst>
              <a:ext uri="{FF2B5EF4-FFF2-40B4-BE49-F238E27FC236}">
                <a16:creationId xmlns:a16="http://schemas.microsoft.com/office/drawing/2014/main" id="{24CF59BB-3113-5594-A5C7-E1E1BC388DF5}"/>
              </a:ext>
            </a:extLst>
          </p:cNvPr>
          <p:cNvPicPr>
            <a:picLocks noChangeAspect="1"/>
          </p:cNvPicPr>
          <p:nvPr/>
        </p:nvPicPr>
        <p:blipFill>
          <a:blip r:embed="rId4"/>
          <a:stretch>
            <a:fillRect/>
          </a:stretch>
        </p:blipFill>
        <p:spPr>
          <a:xfrm>
            <a:off x="3798844" y="142933"/>
            <a:ext cx="3750801" cy="1188441"/>
          </a:xfrm>
          <a:prstGeom prst="rect">
            <a:avLst/>
          </a:prstGeom>
        </p:spPr>
      </p:pic>
      <p:pic>
        <p:nvPicPr>
          <p:cNvPr id="2" name="Picture 1" descr="Coffee mug icon">
            <a:extLst>
              <a:ext uri="{FF2B5EF4-FFF2-40B4-BE49-F238E27FC236}">
                <a16:creationId xmlns:a16="http://schemas.microsoft.com/office/drawing/2014/main" id="{5A332116-07EB-B08E-3F74-97F3E5ADD52F}"/>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87835" y="2109541"/>
            <a:ext cx="645244" cy="929509"/>
          </a:xfrm>
          <a:prstGeom prst="rect">
            <a:avLst/>
          </a:prstGeom>
        </p:spPr>
      </p:pic>
      <p:sp>
        <p:nvSpPr>
          <p:cNvPr id="4" name="TextBox 3">
            <a:extLst>
              <a:ext uri="{FF2B5EF4-FFF2-40B4-BE49-F238E27FC236}">
                <a16:creationId xmlns:a16="http://schemas.microsoft.com/office/drawing/2014/main" id="{CC2F4FFD-A79A-960A-EE86-C5DC33F07883}"/>
              </a:ext>
            </a:extLst>
          </p:cNvPr>
          <p:cNvSpPr txBox="1"/>
          <p:nvPr/>
        </p:nvSpPr>
        <p:spPr>
          <a:xfrm rot="20475740">
            <a:off x="451818" y="3465969"/>
            <a:ext cx="4157139" cy="1508105"/>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pPr marL="0" indent="0">
              <a:buNone/>
            </a:pPr>
            <a:r>
              <a:rPr lang="en-US" sz="2300" dirty="0">
                <a:solidFill>
                  <a:schemeClr val="accent2">
                    <a:lumMod val="60000"/>
                    <a:lumOff val="40000"/>
                  </a:schemeClr>
                </a:solidFill>
                <a:latin typeface="Arial" panose="020B0604020202020204" pitchFamily="34" charset="0"/>
                <a:cs typeface="Arial" panose="020B0604020202020204" pitchFamily="34" charset="0"/>
              </a:rPr>
              <a:t>With every cup, and every conversation – our mission is human connection.</a:t>
            </a:r>
            <a:br>
              <a:rPr lang="en-US" sz="2300" dirty="0">
                <a:solidFill>
                  <a:schemeClr val="accent2">
                    <a:lumMod val="60000"/>
                    <a:lumOff val="40000"/>
                  </a:schemeClr>
                </a:solidFill>
                <a:latin typeface="Arial" panose="020B0604020202020204" pitchFamily="34" charset="0"/>
                <a:cs typeface="Arial" panose="020B0604020202020204" pitchFamily="34" charset="0"/>
              </a:rPr>
            </a:br>
            <a:r>
              <a:rPr lang="en-US" sz="2300" dirty="0">
                <a:solidFill>
                  <a:schemeClr val="accent2">
                    <a:lumMod val="60000"/>
                    <a:lumOff val="40000"/>
                  </a:schemeClr>
                </a:solidFill>
                <a:latin typeface="Arial" panose="020B0604020202020204" pitchFamily="34" charset="0"/>
                <a:cs typeface="Arial" panose="020B0604020202020204" pitchFamily="34" charset="0"/>
              </a:rPr>
              <a:t> </a:t>
            </a:r>
            <a:endParaRPr lang="en-GB" sz="2300" dirty="0">
              <a:solidFill>
                <a:schemeClr val="accent2">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044777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par>
                                <p:cTn id="10" presetID="26" presetClass="emph" presetSubtype="0" fill="hold" nodeType="withEffect">
                                  <p:stCondLst>
                                    <p:cond delay="250"/>
                                  </p:stCondLst>
                                  <p:childTnLst>
                                    <p:animEffect transition="out" filter="fade">
                                      <p:cBhvr>
                                        <p:cTn id="11" dur="500" tmFilter="0, 0; .2, .5; .8, .5; 1, 0"/>
                                        <p:tgtEl>
                                          <p:spTgt spid="10"/>
                                        </p:tgtEl>
                                      </p:cBhvr>
                                    </p:animEffect>
                                    <p:animScale>
                                      <p:cBhvr>
                                        <p:cTn id="12" dur="250" autoRev="1" fill="hold"/>
                                        <p:tgtEl>
                                          <p:spTgt spid="10"/>
                                        </p:tgtEl>
                                      </p:cBhvr>
                                      <p:by x="105000" y="105000"/>
                                    </p:animScale>
                                  </p:childTnLst>
                                </p:cTn>
                              </p:par>
                            </p:childTnLst>
                          </p:cTn>
                        </p:par>
                        <p:par>
                          <p:cTn id="13" fill="hold">
                            <p:stCondLst>
                              <p:cond delay="750"/>
                            </p:stCondLst>
                            <p:childTnLst>
                              <p:par>
                                <p:cTn id="14" presetID="53" presetClass="entr" presetSubtype="16" fill="hold" nodeType="after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p:cTn id="16" dur="500" fill="hold"/>
                                        <p:tgtEl>
                                          <p:spTgt spid="2"/>
                                        </p:tgtEl>
                                        <p:attrNameLst>
                                          <p:attrName>ppt_w</p:attrName>
                                        </p:attrNameLst>
                                      </p:cBhvr>
                                      <p:tavLst>
                                        <p:tav tm="0">
                                          <p:val>
                                            <p:fltVal val="0"/>
                                          </p:val>
                                        </p:tav>
                                        <p:tav tm="100000">
                                          <p:val>
                                            <p:strVal val="#ppt_w"/>
                                          </p:val>
                                        </p:tav>
                                      </p:tavLst>
                                    </p:anim>
                                    <p:anim calcmode="lin" valueType="num">
                                      <p:cBhvr>
                                        <p:cTn id="17" dur="500" fill="hold"/>
                                        <p:tgtEl>
                                          <p:spTgt spid="2"/>
                                        </p:tgtEl>
                                        <p:attrNameLst>
                                          <p:attrName>ppt_h</p:attrName>
                                        </p:attrNameLst>
                                      </p:cBhvr>
                                      <p:tavLst>
                                        <p:tav tm="0">
                                          <p:val>
                                            <p:fltVal val="0"/>
                                          </p:val>
                                        </p:tav>
                                        <p:tav tm="100000">
                                          <p:val>
                                            <p:strVal val="#ppt_h"/>
                                          </p:val>
                                        </p:tav>
                                      </p:tavLst>
                                    </p:anim>
                                    <p:animEffect transition="in" filter="fade">
                                      <p:cBhvr>
                                        <p:cTn id="18" dur="500"/>
                                        <p:tgtEl>
                                          <p:spTgt spid="2"/>
                                        </p:tgtEl>
                                      </p:cBhvr>
                                    </p:animEffect>
                                  </p:childTnLst>
                                </p:cTn>
                              </p:par>
                              <p:par>
                                <p:cTn id="19" presetID="26" presetClass="emph" presetSubtype="0" fill="hold" nodeType="withEffect">
                                  <p:stCondLst>
                                    <p:cond delay="250"/>
                                  </p:stCondLst>
                                  <p:childTnLst>
                                    <p:animEffect transition="out" filter="fade">
                                      <p:cBhvr>
                                        <p:cTn id="20" dur="500" tmFilter="0, 0; .2, .5; .8, .5; 1, 0"/>
                                        <p:tgtEl>
                                          <p:spTgt spid="2"/>
                                        </p:tgtEl>
                                      </p:cBhvr>
                                    </p:animEffect>
                                    <p:animScale>
                                      <p:cBhvr>
                                        <p:cTn id="21" dur="25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4" name="TextBox 23"/>
          <p:cNvSpPr txBox="1"/>
          <p:nvPr/>
        </p:nvSpPr>
        <p:spPr>
          <a:xfrm>
            <a:off x="381000" y="243235"/>
            <a:ext cx="6099463" cy="495905"/>
          </a:xfrm>
          <a:prstGeom prst="rect">
            <a:avLst/>
          </a:prstGeom>
          <a:noFill/>
        </p:spPr>
        <p:txBody>
          <a:bodyPr wrap="square" rtlCol="0">
            <a:spAutoFit/>
          </a:bodyPr>
          <a:lstStyle/>
          <a:p>
            <a:pPr rtl="0">
              <a:lnSpc>
                <a:spcPct val="80000"/>
              </a:lnSpc>
            </a:pPr>
            <a:r>
              <a:rPr lang="en-GB" sz="3200">
                <a:solidFill>
                  <a:schemeClr val="accent1"/>
                </a:solidFill>
                <a:latin typeface="Arial Black" panose="020B0A04020102020204" pitchFamily="34" charset="0"/>
                <a:ea typeface="Lato Black" panose="020F0502020204030203" pitchFamily="34" charset="0"/>
                <a:cs typeface="Lato Black" panose="020F0502020204030203" pitchFamily="34" charset="0"/>
              </a:rPr>
              <a:t>LEADERSHIP TEAM</a:t>
            </a:r>
            <a:endParaRPr lang="en-GB" sz="3200" dirty="0">
              <a:solidFill>
                <a:schemeClr val="accent1"/>
              </a:solidFill>
              <a:latin typeface="Arial Black" panose="020B0A04020102020204" pitchFamily="34" charset="0"/>
              <a:ea typeface="Lato Black" panose="020F0502020204030203" pitchFamily="34" charset="0"/>
              <a:cs typeface="Lato Black" panose="020F0502020204030203" pitchFamily="34" charset="0"/>
            </a:endParaRPr>
          </a:p>
        </p:txBody>
      </p:sp>
      <p:grpSp>
        <p:nvGrpSpPr>
          <p:cNvPr id="25" name="Group 24">
            <a:extLst>
              <a:ext uri="{C183D7F6-B498-43B3-948B-1728B52AA6E4}">
                <adec:decorative xmlns:adec="http://schemas.microsoft.com/office/drawing/2017/decorative" val="1"/>
              </a:ext>
            </a:extLst>
          </p:cNvPr>
          <p:cNvGrpSpPr/>
          <p:nvPr/>
        </p:nvGrpSpPr>
        <p:grpSpPr>
          <a:xfrm>
            <a:off x="0" y="148425"/>
            <a:ext cx="342900" cy="590715"/>
            <a:chOff x="0" y="148425"/>
            <a:chExt cx="342900" cy="590715"/>
          </a:xfrm>
        </p:grpSpPr>
        <p:sp>
          <p:nvSpPr>
            <p:cNvPr id="26" name="Rectangle 25"/>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7" name="Rectangle 26"/>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
        <p:nvSpPr>
          <p:cNvPr id="9" name="TextBox 8"/>
          <p:cNvSpPr txBox="1"/>
          <p:nvPr/>
        </p:nvSpPr>
        <p:spPr>
          <a:xfrm>
            <a:off x="494189" y="4216065"/>
            <a:ext cx="3342262" cy="338554"/>
          </a:xfrm>
          <a:prstGeom prst="rect">
            <a:avLst/>
          </a:prstGeom>
          <a:noFill/>
        </p:spPr>
        <p:txBody>
          <a:bodyPr wrap="none" rtlCol="0">
            <a:spAutoFit/>
          </a:bodyPr>
          <a:lstStyle/>
          <a:p>
            <a:pPr algn="ctr"/>
            <a:r>
              <a:rPr lang="en-US" sz="1600" b="1" dirty="0">
                <a:solidFill>
                  <a:schemeClr val="accent6"/>
                </a:solidFill>
                <a:latin typeface="Calibri" panose="020F0502020204030204" pitchFamily="34" charset="0"/>
                <a:ea typeface="Calibri" panose="020F0502020204030204" pitchFamily="34" charset="0"/>
                <a:cs typeface="Calibri" panose="020F0502020204030204" pitchFamily="34" charset="0"/>
              </a:rPr>
              <a:t>Chairman and Chief Executive Officer</a:t>
            </a:r>
            <a:endParaRPr lang="en-GB" sz="1600" b="1" dirty="0">
              <a:solidFill>
                <a:schemeClr val="accent6"/>
              </a:solidFill>
              <a:latin typeface="Calibri" panose="020F0502020204030204" pitchFamily="34" charset="0"/>
              <a:ea typeface="Calibri" panose="020F0502020204030204" pitchFamily="34" charset="0"/>
              <a:cs typeface="Calibri" panose="020F0502020204030204" pitchFamily="34" charset="0"/>
            </a:endParaRPr>
          </a:p>
        </p:txBody>
      </p:sp>
      <p:cxnSp>
        <p:nvCxnSpPr>
          <p:cNvPr id="3" name="Straight Connector 2">
            <a:extLst>
              <a:ext uri="{C183D7F6-B498-43B3-948B-1728B52AA6E4}">
                <adec:decorative xmlns:adec="http://schemas.microsoft.com/office/drawing/2017/decorative" val="1"/>
              </a:ext>
            </a:extLst>
          </p:cNvPr>
          <p:cNvCxnSpPr/>
          <p:nvPr/>
        </p:nvCxnSpPr>
        <p:spPr>
          <a:xfrm>
            <a:off x="1308893" y="4493064"/>
            <a:ext cx="1619915" cy="0"/>
          </a:xfrm>
          <a:prstGeom prst="line">
            <a:avLst/>
          </a:prstGeom>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1139975" y="4600786"/>
            <a:ext cx="2050690" cy="338554"/>
          </a:xfrm>
          <a:prstGeom prst="rect">
            <a:avLst/>
          </a:prstGeom>
          <a:noFill/>
        </p:spPr>
        <p:txBody>
          <a:bodyPr wrap="none" rtlCol="0">
            <a:spAutoFit/>
          </a:bodyPr>
          <a:lstStyle/>
          <a:p>
            <a:pPr algn="ctr" rtl="0"/>
            <a:r>
              <a:rPr lang="en-GB" sz="1600" dirty="0">
                <a:solidFill>
                  <a:schemeClr val="accent6"/>
                </a:solidFill>
                <a:latin typeface="Calibri" panose="020F0502020204030204" pitchFamily="34" charset="0"/>
                <a:ea typeface="Lato" panose="020F0502020204030203" pitchFamily="34" charset="0"/>
                <a:cs typeface="Calibri" panose="020F0502020204030204" pitchFamily="34" charset="0"/>
              </a:rPr>
              <a:t>Since September 2024</a:t>
            </a:r>
          </a:p>
        </p:txBody>
      </p:sp>
      <p:sp>
        <p:nvSpPr>
          <p:cNvPr id="36" name="TextBox 35"/>
          <p:cNvSpPr txBox="1"/>
          <p:nvPr/>
        </p:nvSpPr>
        <p:spPr>
          <a:xfrm>
            <a:off x="4403767" y="3569735"/>
            <a:ext cx="3584956" cy="338554"/>
          </a:xfrm>
          <a:prstGeom prst="rect">
            <a:avLst/>
          </a:prstGeom>
          <a:noFill/>
        </p:spPr>
        <p:txBody>
          <a:bodyPr wrap="none" rtlCol="0">
            <a:spAutoFit/>
          </a:bodyPr>
          <a:lstStyle/>
          <a:p>
            <a:pPr algn="ctr"/>
            <a:r>
              <a:rPr lang="en-US" sz="1600" b="1" dirty="0">
                <a:solidFill>
                  <a:schemeClr val="accent6"/>
                </a:solidFill>
                <a:latin typeface="Calibri" panose="020F0502020204030204" pitchFamily="34" charset="0"/>
                <a:ea typeface="Calibri" panose="020F0502020204030204" pitchFamily="34" charset="0"/>
                <a:cs typeface="Calibri" panose="020F0502020204030204" pitchFamily="34" charset="0"/>
              </a:rPr>
              <a:t>Vice President and General Manager UK</a:t>
            </a:r>
            <a:endParaRPr lang="en-GB" sz="1600" b="1" dirty="0">
              <a:solidFill>
                <a:schemeClr val="accent6"/>
              </a:solidFill>
              <a:latin typeface="Calibri" panose="020F0502020204030204" pitchFamily="34" charset="0"/>
              <a:ea typeface="Calibri" panose="020F0502020204030204" pitchFamily="34" charset="0"/>
              <a:cs typeface="Calibri" panose="020F0502020204030204" pitchFamily="34" charset="0"/>
            </a:endParaRPr>
          </a:p>
        </p:txBody>
      </p:sp>
      <p:cxnSp>
        <p:nvCxnSpPr>
          <p:cNvPr id="38" name="Straight Connector 37">
            <a:extLst>
              <a:ext uri="{C183D7F6-B498-43B3-948B-1728B52AA6E4}">
                <adec:decorative xmlns:adec="http://schemas.microsoft.com/office/drawing/2017/decorative" val="1"/>
              </a:ext>
            </a:extLst>
          </p:cNvPr>
          <p:cNvCxnSpPr/>
          <p:nvPr/>
        </p:nvCxnSpPr>
        <p:spPr>
          <a:xfrm>
            <a:off x="5396958" y="3866121"/>
            <a:ext cx="1619915" cy="0"/>
          </a:xfrm>
          <a:prstGeom prst="line">
            <a:avLst/>
          </a:prstGeom>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5653467" y="3924466"/>
            <a:ext cx="1085554" cy="338554"/>
          </a:xfrm>
          <a:prstGeom prst="rect">
            <a:avLst/>
          </a:prstGeom>
          <a:noFill/>
        </p:spPr>
        <p:txBody>
          <a:bodyPr wrap="none" rtlCol="0">
            <a:spAutoFit/>
          </a:bodyPr>
          <a:lstStyle/>
          <a:p>
            <a:pPr algn="ctr" rtl="0"/>
            <a:r>
              <a:rPr lang="en-GB" sz="1600" dirty="0">
                <a:solidFill>
                  <a:schemeClr val="accent6"/>
                </a:solidFill>
                <a:latin typeface="Calibri" panose="020F0502020204030204" pitchFamily="34" charset="0"/>
                <a:ea typeface="Lato" panose="020F0502020204030203" pitchFamily="34" charset="0"/>
                <a:cs typeface="Calibri" panose="020F0502020204030204" pitchFamily="34" charset="0"/>
              </a:rPr>
              <a:t>Since 2017</a:t>
            </a:r>
          </a:p>
        </p:txBody>
      </p:sp>
      <p:sp>
        <p:nvSpPr>
          <p:cNvPr id="40" name="TextBox 39"/>
          <p:cNvSpPr txBox="1"/>
          <p:nvPr/>
        </p:nvSpPr>
        <p:spPr>
          <a:xfrm>
            <a:off x="8081444" y="4078846"/>
            <a:ext cx="4171591" cy="338554"/>
          </a:xfrm>
          <a:prstGeom prst="rect">
            <a:avLst/>
          </a:prstGeom>
          <a:noFill/>
        </p:spPr>
        <p:txBody>
          <a:bodyPr wrap="none" rtlCol="0">
            <a:spAutoFit/>
          </a:bodyPr>
          <a:lstStyle/>
          <a:p>
            <a:pPr algn="ctr"/>
            <a:r>
              <a:rPr lang="en-US" sz="1600" b="1" dirty="0">
                <a:solidFill>
                  <a:schemeClr val="accent6"/>
                </a:solidFill>
                <a:latin typeface="Calibri" panose="020F0502020204030204" pitchFamily="34" charset="0"/>
                <a:ea typeface="Calibri" panose="020F0502020204030204" pitchFamily="34" charset="0"/>
                <a:cs typeface="Calibri" panose="020F0502020204030204" pitchFamily="34" charset="0"/>
              </a:rPr>
              <a:t>Chief Executive Officer, Starbucks International</a:t>
            </a:r>
            <a:endParaRPr lang="en-GB" sz="1600" b="1" dirty="0">
              <a:solidFill>
                <a:schemeClr val="accent6"/>
              </a:solidFill>
              <a:latin typeface="Calibri" panose="020F0502020204030204" pitchFamily="34" charset="0"/>
              <a:ea typeface="Calibri" panose="020F0502020204030204" pitchFamily="34" charset="0"/>
              <a:cs typeface="Calibri" panose="020F0502020204030204" pitchFamily="34" charset="0"/>
            </a:endParaRPr>
          </a:p>
        </p:txBody>
      </p:sp>
      <p:cxnSp>
        <p:nvCxnSpPr>
          <p:cNvPr id="42" name="Straight Connector 41">
            <a:extLst>
              <a:ext uri="{C183D7F6-B498-43B3-948B-1728B52AA6E4}">
                <adec:decorative xmlns:adec="http://schemas.microsoft.com/office/drawing/2017/decorative" val="1"/>
              </a:ext>
            </a:extLst>
          </p:cNvPr>
          <p:cNvCxnSpPr/>
          <p:nvPr/>
        </p:nvCxnSpPr>
        <p:spPr>
          <a:xfrm>
            <a:off x="9225637" y="4379589"/>
            <a:ext cx="1619915" cy="0"/>
          </a:xfrm>
          <a:prstGeom prst="line">
            <a:avLst/>
          </a:prstGeom>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9624463" y="4431509"/>
            <a:ext cx="1085554" cy="338554"/>
          </a:xfrm>
          <a:prstGeom prst="rect">
            <a:avLst/>
          </a:prstGeom>
          <a:noFill/>
        </p:spPr>
        <p:txBody>
          <a:bodyPr wrap="none" rtlCol="0">
            <a:spAutoFit/>
          </a:bodyPr>
          <a:lstStyle/>
          <a:p>
            <a:pPr algn="ctr" rtl="0"/>
            <a:r>
              <a:rPr lang="en-GB" sz="1600" dirty="0">
                <a:solidFill>
                  <a:schemeClr val="accent6"/>
                </a:solidFill>
                <a:latin typeface="Calibri" panose="020F0502020204030204" pitchFamily="34" charset="0"/>
                <a:ea typeface="Lato" panose="020F0502020204030203" pitchFamily="34" charset="0"/>
                <a:cs typeface="Calibri" panose="020F0502020204030204" pitchFamily="34" charset="0"/>
              </a:rPr>
              <a:t>Since 2001</a:t>
            </a:r>
          </a:p>
        </p:txBody>
      </p:sp>
      <p:sp>
        <p:nvSpPr>
          <p:cNvPr id="2" name="Title 1" hidden="1">
            <a:extLst>
              <a:ext uri="{FF2B5EF4-FFF2-40B4-BE49-F238E27FC236}">
                <a16:creationId xmlns:a16="http://schemas.microsoft.com/office/drawing/2014/main" id="{049816CA-D25A-4DA3-944B-4F935E1EC6A5}"/>
              </a:ext>
            </a:extLst>
          </p:cNvPr>
          <p:cNvSpPr>
            <a:spLocks noGrp="1"/>
          </p:cNvSpPr>
          <p:nvPr>
            <p:ph type="title"/>
          </p:nvPr>
        </p:nvSpPr>
        <p:spPr/>
        <p:txBody>
          <a:bodyPr rtlCol="0"/>
          <a:lstStyle/>
          <a:p>
            <a:pPr rtl="0"/>
            <a:r>
              <a:rPr lang="en-GB" dirty="0"/>
              <a:t>Slide 10</a:t>
            </a:r>
          </a:p>
        </p:txBody>
      </p:sp>
      <p:pic>
        <p:nvPicPr>
          <p:cNvPr id="7" name="Picture 6" descr="A person in a suit holding a cup of coffee&#10;&#10;Description automatically generated">
            <a:extLst>
              <a:ext uri="{FF2B5EF4-FFF2-40B4-BE49-F238E27FC236}">
                <a16:creationId xmlns:a16="http://schemas.microsoft.com/office/drawing/2014/main" id="{07B74313-6484-9DEB-DB2A-C01313FEE208}"/>
              </a:ext>
            </a:extLst>
          </p:cNvPr>
          <p:cNvPicPr>
            <a:picLocks noChangeAspect="1"/>
          </p:cNvPicPr>
          <p:nvPr/>
        </p:nvPicPr>
        <p:blipFill>
          <a:blip r:embed="rId3"/>
          <a:stretch>
            <a:fillRect/>
          </a:stretch>
        </p:blipFill>
        <p:spPr>
          <a:xfrm>
            <a:off x="949449" y="1293137"/>
            <a:ext cx="2357891" cy="2815206"/>
          </a:xfrm>
          <a:prstGeom prst="rect">
            <a:avLst/>
          </a:prstGeom>
        </p:spPr>
      </p:pic>
      <p:sp>
        <p:nvSpPr>
          <p:cNvPr id="8" name="TextBox 7">
            <a:extLst>
              <a:ext uri="{FF2B5EF4-FFF2-40B4-BE49-F238E27FC236}">
                <a16:creationId xmlns:a16="http://schemas.microsoft.com/office/drawing/2014/main" id="{51C3673D-5570-E37E-B4FE-18C5281D2F6C}"/>
              </a:ext>
            </a:extLst>
          </p:cNvPr>
          <p:cNvSpPr txBox="1"/>
          <p:nvPr/>
        </p:nvSpPr>
        <p:spPr>
          <a:xfrm>
            <a:off x="381000" y="5047061"/>
            <a:ext cx="3669890" cy="1184940"/>
          </a:xfrm>
          <a:prstGeom prst="rect">
            <a:avLst/>
          </a:prstGeom>
          <a:noFill/>
        </p:spPr>
        <p:txBody>
          <a:bodyPr wrap="square" rtlCol="0">
            <a:spAutoFit/>
          </a:bodyPr>
          <a:lstStyle/>
          <a:p>
            <a:r>
              <a:rPr lang="en-US" sz="2000" b="1" i="1" dirty="0"/>
              <a:t>“</a:t>
            </a:r>
            <a:r>
              <a:rPr lang="en-US" sz="1700" b="1" i="1" dirty="0">
                <a:latin typeface="Arial" panose="020B0604020202020204" pitchFamily="34" charset="0"/>
                <a:cs typeface="Arial" panose="020B0604020202020204" pitchFamily="34" charset="0"/>
              </a:rPr>
              <a:t>Brian spent more than 25 years in leadership, marketing and operations roles for some of the world’s most respected brands”.</a:t>
            </a:r>
            <a:endParaRPr lang="en-GB" sz="1700" b="1" i="1"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6AF9825A-FC08-A52C-C76B-318FF519EB5C}"/>
              </a:ext>
            </a:extLst>
          </p:cNvPr>
          <p:cNvPicPr>
            <a:picLocks noChangeAspect="1"/>
          </p:cNvPicPr>
          <p:nvPr/>
        </p:nvPicPr>
        <p:blipFill>
          <a:blip r:embed="rId4"/>
          <a:stretch>
            <a:fillRect/>
          </a:stretch>
        </p:blipFill>
        <p:spPr>
          <a:xfrm>
            <a:off x="5027969" y="732932"/>
            <a:ext cx="2357891" cy="2836353"/>
          </a:xfrm>
          <a:prstGeom prst="rect">
            <a:avLst/>
          </a:prstGeom>
        </p:spPr>
      </p:pic>
      <p:sp>
        <p:nvSpPr>
          <p:cNvPr id="14" name="TextBox 13">
            <a:extLst>
              <a:ext uri="{FF2B5EF4-FFF2-40B4-BE49-F238E27FC236}">
                <a16:creationId xmlns:a16="http://schemas.microsoft.com/office/drawing/2014/main" id="{E8716BB5-7281-4C66-A8C0-71006089E5F3}"/>
              </a:ext>
            </a:extLst>
          </p:cNvPr>
          <p:cNvSpPr txBox="1"/>
          <p:nvPr/>
        </p:nvSpPr>
        <p:spPr>
          <a:xfrm>
            <a:off x="4533089" y="4370741"/>
            <a:ext cx="3435986" cy="1661993"/>
          </a:xfrm>
          <a:prstGeom prst="rect">
            <a:avLst/>
          </a:prstGeom>
          <a:noFill/>
        </p:spPr>
        <p:txBody>
          <a:bodyPr wrap="square" rtlCol="0">
            <a:spAutoFit/>
          </a:bodyPr>
          <a:lstStyle/>
          <a:p>
            <a:r>
              <a:rPr lang="en-US" sz="1700" b="1" i="1" dirty="0">
                <a:latin typeface="Arial" panose="020B0604020202020204" pitchFamily="34" charset="0"/>
                <a:cs typeface="Arial" panose="020B0604020202020204" pitchFamily="34" charset="0"/>
              </a:rPr>
              <a:t>“Starbucks UK operations are led by Alex Rayner, whose extensive retail experience includes senior roles Marks &amp; Spencer, Bodyshop and Waterstones”.</a:t>
            </a:r>
            <a:endParaRPr lang="en-GB" sz="1700" b="1" i="1" dirty="0">
              <a:latin typeface="Arial" panose="020B0604020202020204" pitchFamily="34" charset="0"/>
              <a:cs typeface="Arial" panose="020B0604020202020204" pitchFamily="34" charset="0"/>
            </a:endParaRPr>
          </a:p>
        </p:txBody>
      </p:sp>
      <p:pic>
        <p:nvPicPr>
          <p:cNvPr id="28" name="Picture 27" descr="A person smiling at the camera&#10;&#10;Description automatically generated">
            <a:extLst>
              <a:ext uri="{FF2B5EF4-FFF2-40B4-BE49-F238E27FC236}">
                <a16:creationId xmlns:a16="http://schemas.microsoft.com/office/drawing/2014/main" id="{EEFEEC92-1C82-9637-2EE5-92FAB2C8CF32}"/>
              </a:ext>
            </a:extLst>
          </p:cNvPr>
          <p:cNvPicPr>
            <a:picLocks noChangeAspect="1"/>
          </p:cNvPicPr>
          <p:nvPr/>
        </p:nvPicPr>
        <p:blipFill>
          <a:blip r:embed="rId5"/>
          <a:stretch>
            <a:fillRect/>
          </a:stretch>
        </p:blipFill>
        <p:spPr>
          <a:xfrm>
            <a:off x="8828639" y="1275697"/>
            <a:ext cx="2413912" cy="2743567"/>
          </a:xfrm>
          <a:prstGeom prst="rect">
            <a:avLst/>
          </a:prstGeom>
        </p:spPr>
      </p:pic>
      <p:sp>
        <p:nvSpPr>
          <p:cNvPr id="29" name="TextBox 28">
            <a:extLst>
              <a:ext uri="{FF2B5EF4-FFF2-40B4-BE49-F238E27FC236}">
                <a16:creationId xmlns:a16="http://schemas.microsoft.com/office/drawing/2014/main" id="{0D47E95F-DF6D-2706-1B34-6E23906882FC}"/>
              </a:ext>
            </a:extLst>
          </p:cNvPr>
          <p:cNvSpPr txBox="1"/>
          <p:nvPr/>
        </p:nvSpPr>
        <p:spPr>
          <a:xfrm>
            <a:off x="10243842" y="6441236"/>
            <a:ext cx="1624825" cy="307777"/>
          </a:xfrm>
          <a:prstGeom prst="rect">
            <a:avLst/>
          </a:prstGeom>
          <a:noFill/>
        </p:spPr>
        <p:txBody>
          <a:bodyPr wrap="square" rtlCol="0">
            <a:spAutoFit/>
          </a:bodyPr>
          <a:lstStyle/>
          <a:p>
            <a:r>
              <a:rPr lang="en-GB" sz="1400" dirty="0"/>
              <a:t>Starbucks (2024).</a:t>
            </a:r>
          </a:p>
        </p:txBody>
      </p:sp>
      <p:sp>
        <p:nvSpPr>
          <p:cNvPr id="30" name="TextBox 29">
            <a:extLst>
              <a:ext uri="{FF2B5EF4-FFF2-40B4-BE49-F238E27FC236}">
                <a16:creationId xmlns:a16="http://schemas.microsoft.com/office/drawing/2014/main" id="{94EF7BBF-5FCB-C988-392E-A331DEB4435B}"/>
              </a:ext>
            </a:extLst>
          </p:cNvPr>
          <p:cNvSpPr txBox="1"/>
          <p:nvPr/>
        </p:nvSpPr>
        <p:spPr>
          <a:xfrm>
            <a:off x="5027969" y="6456625"/>
            <a:ext cx="2077065" cy="292388"/>
          </a:xfrm>
          <a:prstGeom prst="rect">
            <a:avLst/>
          </a:prstGeom>
          <a:noFill/>
        </p:spPr>
        <p:txBody>
          <a:bodyPr wrap="square" rtlCol="0">
            <a:spAutoFit/>
          </a:bodyPr>
          <a:lstStyle/>
          <a:p>
            <a:r>
              <a:rPr lang="en-GB" sz="1300" dirty="0"/>
              <a:t>Rayner (2023).</a:t>
            </a:r>
          </a:p>
        </p:txBody>
      </p:sp>
      <p:sp>
        <p:nvSpPr>
          <p:cNvPr id="31" name="TextBox 30">
            <a:extLst>
              <a:ext uri="{FF2B5EF4-FFF2-40B4-BE49-F238E27FC236}">
                <a16:creationId xmlns:a16="http://schemas.microsoft.com/office/drawing/2014/main" id="{B8E8F785-73B3-2F7C-54AA-04625490FAEF}"/>
              </a:ext>
            </a:extLst>
          </p:cNvPr>
          <p:cNvSpPr txBox="1"/>
          <p:nvPr/>
        </p:nvSpPr>
        <p:spPr>
          <a:xfrm>
            <a:off x="8262688" y="4748378"/>
            <a:ext cx="4106293" cy="1923604"/>
          </a:xfrm>
          <a:prstGeom prst="rect">
            <a:avLst/>
          </a:prstGeom>
          <a:noFill/>
        </p:spPr>
        <p:txBody>
          <a:bodyPr wrap="square" rtlCol="0">
            <a:spAutoFit/>
          </a:bodyPr>
          <a:lstStyle/>
          <a:p>
            <a:r>
              <a:rPr lang="en-US" sz="1700" b="1" i="1" dirty="0">
                <a:latin typeface="Arial" panose="020B0604020202020204" pitchFamily="34" charset="0"/>
                <a:cs typeface="Arial" panose="020B0604020202020204" pitchFamily="34" charset="0"/>
              </a:rPr>
              <a:t>Brady has contributed to our company`s success since 2001 and have helped define the modern Starbucks experience by stepping up in various Starbucks Leadership roles globally.</a:t>
            </a:r>
            <a:br>
              <a:rPr lang="en-US" sz="1700" b="1" i="1" dirty="0">
                <a:latin typeface="Arial" panose="020B0604020202020204" pitchFamily="34" charset="0"/>
                <a:cs typeface="Arial" panose="020B0604020202020204" pitchFamily="34" charset="0"/>
              </a:rPr>
            </a:br>
            <a:endParaRPr lang="en-GB" sz="1700" b="1" i="1"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873BD8C4-904C-F7E6-8EC3-45FB15F917B0}"/>
              </a:ext>
            </a:extLst>
          </p:cNvPr>
          <p:cNvSpPr txBox="1"/>
          <p:nvPr/>
        </p:nvSpPr>
        <p:spPr>
          <a:xfrm>
            <a:off x="1453850" y="906365"/>
            <a:ext cx="6808838" cy="369332"/>
          </a:xfrm>
          <a:prstGeom prst="rect">
            <a:avLst/>
          </a:prstGeom>
          <a:noFill/>
        </p:spPr>
        <p:txBody>
          <a:bodyPr wrap="square">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Brian Niccol</a:t>
            </a:r>
          </a:p>
        </p:txBody>
      </p:sp>
      <p:sp>
        <p:nvSpPr>
          <p:cNvPr id="39" name="TextBox 38">
            <a:extLst>
              <a:ext uri="{FF2B5EF4-FFF2-40B4-BE49-F238E27FC236}">
                <a16:creationId xmlns:a16="http://schemas.microsoft.com/office/drawing/2014/main" id="{81C7A1B1-6A30-0A44-1417-51A26CF366F9}"/>
              </a:ext>
            </a:extLst>
          </p:cNvPr>
          <p:cNvSpPr txBox="1"/>
          <p:nvPr/>
        </p:nvSpPr>
        <p:spPr>
          <a:xfrm>
            <a:off x="9360626" y="830143"/>
            <a:ext cx="1705261" cy="646331"/>
          </a:xfrm>
          <a:prstGeom prst="rect">
            <a:avLst/>
          </a:prstGeom>
          <a:noFill/>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Brady Brewer</a:t>
            </a:r>
          </a:p>
          <a:p>
            <a:endParaRPr lang="en-GB" dirty="0"/>
          </a:p>
        </p:txBody>
      </p:sp>
      <p:sp>
        <p:nvSpPr>
          <p:cNvPr id="44" name="TextBox 43">
            <a:extLst>
              <a:ext uri="{FF2B5EF4-FFF2-40B4-BE49-F238E27FC236}">
                <a16:creationId xmlns:a16="http://schemas.microsoft.com/office/drawing/2014/main" id="{4168CD23-A684-799E-AEBA-7596072FEED4}"/>
              </a:ext>
            </a:extLst>
          </p:cNvPr>
          <p:cNvSpPr txBox="1"/>
          <p:nvPr/>
        </p:nvSpPr>
        <p:spPr>
          <a:xfrm>
            <a:off x="5569756" y="295398"/>
            <a:ext cx="1363406" cy="369332"/>
          </a:xfrm>
          <a:prstGeom prst="rect">
            <a:avLst/>
          </a:prstGeom>
          <a:noFill/>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Alex Rayner</a:t>
            </a:r>
          </a:p>
        </p:txBody>
      </p:sp>
      <p:sp>
        <p:nvSpPr>
          <p:cNvPr id="4" name="TextBox 3">
            <a:extLst>
              <a:ext uri="{FF2B5EF4-FFF2-40B4-BE49-F238E27FC236}">
                <a16:creationId xmlns:a16="http://schemas.microsoft.com/office/drawing/2014/main" id="{A585A90A-0292-435F-E92B-A9385982BDAB}"/>
              </a:ext>
            </a:extLst>
          </p:cNvPr>
          <p:cNvSpPr txBox="1"/>
          <p:nvPr/>
        </p:nvSpPr>
        <p:spPr>
          <a:xfrm>
            <a:off x="342900" y="6456625"/>
            <a:ext cx="2077065" cy="307777"/>
          </a:xfrm>
          <a:prstGeom prst="rect">
            <a:avLst/>
          </a:prstGeom>
          <a:noFill/>
        </p:spPr>
        <p:txBody>
          <a:bodyPr wrap="square" rtlCol="0">
            <a:spAutoFit/>
          </a:bodyPr>
          <a:lstStyle/>
          <a:p>
            <a:r>
              <a:rPr lang="en-GB" sz="1400" dirty="0"/>
              <a:t>Starbucks (2024).</a:t>
            </a:r>
          </a:p>
        </p:txBody>
      </p:sp>
    </p:spTree>
    <p:extLst>
      <p:ext uri="{BB962C8B-B14F-4D97-AF65-F5344CB8AC3E}">
        <p14:creationId xmlns:p14="http://schemas.microsoft.com/office/powerpoint/2010/main" val="247118012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6"/>
                                        </p:tgtEl>
                                        <p:attrNameLst>
                                          <p:attrName>style.visibility</p:attrName>
                                        </p:attrNameLst>
                                      </p:cBhvr>
                                      <p:to>
                                        <p:strVal val="visible"/>
                                      </p:to>
                                    </p:set>
                                    <p:animEffect transition="in" filter="fade">
                                      <p:cBhvr>
                                        <p:cTn id="11" dur="500"/>
                                        <p:tgtEl>
                                          <p:spTgt spid="36"/>
                                        </p:tgtEl>
                                      </p:cBhvr>
                                    </p:animEffect>
                                  </p:childTnLst>
                                </p:cTn>
                              </p:par>
                            </p:childTnLst>
                          </p:cTn>
                        </p:par>
                        <p:par>
                          <p:cTn id="12" fill="hold">
                            <p:stCondLst>
                              <p:cond delay="1000"/>
                            </p:stCondLst>
                            <p:childTnLst>
                              <p:par>
                                <p:cTn id="13" presetID="16" presetClass="entr" presetSubtype="21" fill="hold" nodeType="afterEffect">
                                  <p:stCondLst>
                                    <p:cond delay="0"/>
                                  </p:stCondLst>
                                  <p:childTnLst>
                                    <p:set>
                                      <p:cBhvr>
                                        <p:cTn id="14" dur="1" fill="hold">
                                          <p:stCondLst>
                                            <p:cond delay="0"/>
                                          </p:stCondLst>
                                        </p:cTn>
                                        <p:tgtEl>
                                          <p:spTgt spid="38"/>
                                        </p:tgtEl>
                                        <p:attrNameLst>
                                          <p:attrName>style.visibility</p:attrName>
                                        </p:attrNameLst>
                                      </p:cBhvr>
                                      <p:to>
                                        <p:strVal val="visible"/>
                                      </p:to>
                                    </p:set>
                                    <p:animEffect transition="in" filter="barn(inVertical)">
                                      <p:cBhvr>
                                        <p:cTn id="15" dur="500"/>
                                        <p:tgtEl>
                                          <p:spTgt spid="38"/>
                                        </p:tgtEl>
                                      </p:cBhvr>
                                    </p:animEffect>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fade">
                                      <p:cBhvr>
                                        <p:cTn id="19" dur="1000"/>
                                        <p:tgtEl>
                                          <p:spTgt spid="37"/>
                                        </p:tgtEl>
                                      </p:cBhvr>
                                    </p:animEffect>
                                    <p:anim calcmode="lin" valueType="num">
                                      <p:cBhvr>
                                        <p:cTn id="20" dur="1000" fill="hold"/>
                                        <p:tgtEl>
                                          <p:spTgt spid="37"/>
                                        </p:tgtEl>
                                        <p:attrNameLst>
                                          <p:attrName>ppt_x</p:attrName>
                                        </p:attrNameLst>
                                      </p:cBhvr>
                                      <p:tavLst>
                                        <p:tav tm="0">
                                          <p:val>
                                            <p:strVal val="#ppt_x"/>
                                          </p:val>
                                        </p:tav>
                                        <p:tav tm="100000">
                                          <p:val>
                                            <p:strVal val="#ppt_x"/>
                                          </p:val>
                                        </p:tav>
                                      </p:tavLst>
                                    </p:anim>
                                    <p:anim calcmode="lin" valueType="num">
                                      <p:cBhvr>
                                        <p:cTn id="21" dur="1000" fill="hold"/>
                                        <p:tgtEl>
                                          <p:spTgt spid="37"/>
                                        </p:tgtEl>
                                        <p:attrNameLst>
                                          <p:attrName>ppt_y</p:attrName>
                                        </p:attrNameLst>
                                      </p:cBhvr>
                                      <p:tavLst>
                                        <p:tav tm="0">
                                          <p:val>
                                            <p:strVal val="#ppt_y+.1"/>
                                          </p:val>
                                        </p:tav>
                                        <p:tav tm="100000">
                                          <p:val>
                                            <p:strVal val="#ppt_y"/>
                                          </p:val>
                                        </p:tav>
                                      </p:tavLst>
                                    </p:anim>
                                  </p:childTnLst>
                                </p:cTn>
                              </p:par>
                            </p:childTnLst>
                          </p:cTn>
                        </p:par>
                        <p:par>
                          <p:cTn id="22" fill="hold">
                            <p:stCondLst>
                              <p:cond delay="2500"/>
                            </p:stCondLst>
                            <p:childTnLst>
                              <p:par>
                                <p:cTn id="23" presetID="10"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par>
                          <p:cTn id="26" fill="hold">
                            <p:stCondLst>
                              <p:cond delay="3000"/>
                            </p:stCondLst>
                            <p:childTnLst>
                              <p:par>
                                <p:cTn id="27" presetID="16" presetClass="entr" presetSubtype="21" fill="hold" nodeType="after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barn(inVertical)">
                                      <p:cBhvr>
                                        <p:cTn id="29" dur="500"/>
                                        <p:tgtEl>
                                          <p:spTgt spid="3"/>
                                        </p:tgtEl>
                                      </p:cBhvr>
                                    </p:animEffect>
                                  </p:childTnLst>
                                </p:cTn>
                              </p:par>
                            </p:childTnLst>
                          </p:cTn>
                        </p:par>
                        <p:par>
                          <p:cTn id="30" fill="hold">
                            <p:stCondLst>
                              <p:cond delay="3500"/>
                            </p:stCondLst>
                            <p:childTnLst>
                              <p:par>
                                <p:cTn id="31" presetID="42" presetClass="entr" presetSubtype="0" fill="hold" grpId="0" nodeType="afterEffect">
                                  <p:stCondLst>
                                    <p:cond delay="0"/>
                                  </p:stCondLst>
                                  <p:childTnLst>
                                    <p:set>
                                      <p:cBhvr>
                                        <p:cTn id="32" dur="1" fill="hold">
                                          <p:stCondLst>
                                            <p:cond delay="0"/>
                                          </p:stCondLst>
                                        </p:cTn>
                                        <p:tgtEl>
                                          <p:spTgt spid="23"/>
                                        </p:tgtEl>
                                        <p:attrNameLst>
                                          <p:attrName>style.visibility</p:attrName>
                                        </p:attrNameLst>
                                      </p:cBhvr>
                                      <p:to>
                                        <p:strVal val="visible"/>
                                      </p:to>
                                    </p:set>
                                    <p:animEffect transition="in" filter="fade">
                                      <p:cBhvr>
                                        <p:cTn id="33" dur="1000"/>
                                        <p:tgtEl>
                                          <p:spTgt spid="23"/>
                                        </p:tgtEl>
                                      </p:cBhvr>
                                    </p:animEffect>
                                    <p:anim calcmode="lin" valueType="num">
                                      <p:cBhvr>
                                        <p:cTn id="34" dur="1000" fill="hold"/>
                                        <p:tgtEl>
                                          <p:spTgt spid="23"/>
                                        </p:tgtEl>
                                        <p:attrNameLst>
                                          <p:attrName>ppt_x</p:attrName>
                                        </p:attrNameLst>
                                      </p:cBhvr>
                                      <p:tavLst>
                                        <p:tav tm="0">
                                          <p:val>
                                            <p:strVal val="#ppt_x"/>
                                          </p:val>
                                        </p:tav>
                                        <p:tav tm="100000">
                                          <p:val>
                                            <p:strVal val="#ppt_x"/>
                                          </p:val>
                                        </p:tav>
                                      </p:tavLst>
                                    </p:anim>
                                    <p:anim calcmode="lin" valueType="num">
                                      <p:cBhvr>
                                        <p:cTn id="35" dur="1000" fill="hold"/>
                                        <p:tgtEl>
                                          <p:spTgt spid="23"/>
                                        </p:tgtEl>
                                        <p:attrNameLst>
                                          <p:attrName>ppt_y</p:attrName>
                                        </p:attrNameLst>
                                      </p:cBhvr>
                                      <p:tavLst>
                                        <p:tav tm="0">
                                          <p:val>
                                            <p:strVal val="#ppt_y+.1"/>
                                          </p:val>
                                        </p:tav>
                                        <p:tav tm="100000">
                                          <p:val>
                                            <p:strVal val="#ppt_y"/>
                                          </p:val>
                                        </p:tav>
                                      </p:tavLst>
                                    </p:anim>
                                  </p:childTnLst>
                                </p:cTn>
                              </p:par>
                            </p:childTnLst>
                          </p:cTn>
                        </p:par>
                        <p:par>
                          <p:cTn id="36" fill="hold">
                            <p:stCondLst>
                              <p:cond delay="4500"/>
                            </p:stCondLst>
                            <p:childTnLst>
                              <p:par>
                                <p:cTn id="37" presetID="10" presetClass="entr" presetSubtype="0" fill="hold" grpId="0" nodeType="afterEffect">
                                  <p:stCondLst>
                                    <p:cond delay="0"/>
                                  </p:stCondLst>
                                  <p:childTnLst>
                                    <p:set>
                                      <p:cBhvr>
                                        <p:cTn id="38" dur="1" fill="hold">
                                          <p:stCondLst>
                                            <p:cond delay="0"/>
                                          </p:stCondLst>
                                        </p:cTn>
                                        <p:tgtEl>
                                          <p:spTgt spid="40"/>
                                        </p:tgtEl>
                                        <p:attrNameLst>
                                          <p:attrName>style.visibility</p:attrName>
                                        </p:attrNameLst>
                                      </p:cBhvr>
                                      <p:to>
                                        <p:strVal val="visible"/>
                                      </p:to>
                                    </p:set>
                                    <p:animEffect transition="in" filter="fade">
                                      <p:cBhvr>
                                        <p:cTn id="39" dur="500"/>
                                        <p:tgtEl>
                                          <p:spTgt spid="40"/>
                                        </p:tgtEl>
                                      </p:cBhvr>
                                    </p:animEffect>
                                  </p:childTnLst>
                                </p:cTn>
                              </p:par>
                            </p:childTnLst>
                          </p:cTn>
                        </p:par>
                        <p:par>
                          <p:cTn id="40" fill="hold">
                            <p:stCondLst>
                              <p:cond delay="5000"/>
                            </p:stCondLst>
                            <p:childTnLst>
                              <p:par>
                                <p:cTn id="41" presetID="16" presetClass="entr" presetSubtype="21" fill="hold" nodeType="afterEffect">
                                  <p:stCondLst>
                                    <p:cond delay="0"/>
                                  </p:stCondLst>
                                  <p:childTnLst>
                                    <p:set>
                                      <p:cBhvr>
                                        <p:cTn id="42" dur="1" fill="hold">
                                          <p:stCondLst>
                                            <p:cond delay="0"/>
                                          </p:stCondLst>
                                        </p:cTn>
                                        <p:tgtEl>
                                          <p:spTgt spid="42"/>
                                        </p:tgtEl>
                                        <p:attrNameLst>
                                          <p:attrName>style.visibility</p:attrName>
                                        </p:attrNameLst>
                                      </p:cBhvr>
                                      <p:to>
                                        <p:strVal val="visible"/>
                                      </p:to>
                                    </p:set>
                                    <p:animEffect transition="in" filter="barn(inVertical)">
                                      <p:cBhvr>
                                        <p:cTn id="43" dur="500"/>
                                        <p:tgtEl>
                                          <p:spTgt spid="42"/>
                                        </p:tgtEl>
                                      </p:cBhvr>
                                    </p:animEffect>
                                  </p:childTnLst>
                                </p:cTn>
                              </p:par>
                            </p:childTnLst>
                          </p:cTn>
                        </p:par>
                        <p:par>
                          <p:cTn id="44" fill="hold">
                            <p:stCondLst>
                              <p:cond delay="5500"/>
                            </p:stCondLst>
                            <p:childTnLst>
                              <p:par>
                                <p:cTn id="45" presetID="42" presetClass="entr" presetSubtype="0" fill="hold" grpId="0" nodeType="after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fade">
                                      <p:cBhvr>
                                        <p:cTn id="47" dur="1000"/>
                                        <p:tgtEl>
                                          <p:spTgt spid="41"/>
                                        </p:tgtEl>
                                      </p:cBhvr>
                                    </p:animEffect>
                                    <p:anim calcmode="lin" valueType="num">
                                      <p:cBhvr>
                                        <p:cTn id="48" dur="1000" fill="hold"/>
                                        <p:tgtEl>
                                          <p:spTgt spid="41"/>
                                        </p:tgtEl>
                                        <p:attrNameLst>
                                          <p:attrName>ppt_x</p:attrName>
                                        </p:attrNameLst>
                                      </p:cBhvr>
                                      <p:tavLst>
                                        <p:tav tm="0">
                                          <p:val>
                                            <p:strVal val="#ppt_x"/>
                                          </p:val>
                                        </p:tav>
                                        <p:tav tm="100000">
                                          <p:val>
                                            <p:strVal val="#ppt_x"/>
                                          </p:val>
                                        </p:tav>
                                      </p:tavLst>
                                    </p:anim>
                                    <p:anim calcmode="lin" valueType="num">
                                      <p:cBhvr>
                                        <p:cTn id="49"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9" grpId="0"/>
      <p:bldP spid="23" grpId="0"/>
      <p:bldP spid="36" grpId="0"/>
      <p:bldP spid="37" grpId="0"/>
      <p:bldP spid="40" grpId="0"/>
      <p:bldP spid="4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hotograph of coffee mug filled, on a table and surrounded by coffee bea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Rectangle 10">
            <a:extLst>
              <a:ext uri="{C183D7F6-B498-43B3-948B-1728B52AA6E4}">
                <adec:decorative xmlns:adec="http://schemas.microsoft.com/office/drawing/2017/decorative" val="1"/>
              </a:ext>
            </a:extLst>
          </p:cNvPr>
          <p:cNvSpPr/>
          <p:nvPr/>
        </p:nvSpPr>
        <p:spPr>
          <a:xfrm>
            <a:off x="-2" y="0"/>
            <a:ext cx="12192001" cy="6858000"/>
          </a:xfrm>
          <a:prstGeom prst="rect">
            <a:avLst/>
          </a:prstGeom>
          <a:solidFill>
            <a:schemeClr val="tx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8" name="TextBox 17"/>
          <p:cNvSpPr txBox="1"/>
          <p:nvPr/>
        </p:nvSpPr>
        <p:spPr>
          <a:xfrm>
            <a:off x="1395565" y="914091"/>
            <a:ext cx="4288093" cy="659861"/>
          </a:xfrm>
          <a:prstGeom prst="rect">
            <a:avLst/>
          </a:prstGeom>
          <a:noFill/>
        </p:spPr>
        <p:txBody>
          <a:bodyPr wrap="square" rtlCol="0">
            <a:spAutoFit/>
          </a:bodyPr>
          <a:lstStyle/>
          <a:p>
            <a:pPr rtl="0">
              <a:lnSpc>
                <a:spcPct val="80000"/>
              </a:lnSpc>
            </a:pPr>
            <a:r>
              <a:rPr lang="en-GB" sz="4500"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STARBUCKS</a:t>
            </a:r>
          </a:p>
        </p:txBody>
      </p:sp>
      <p:pic>
        <p:nvPicPr>
          <p:cNvPr id="3" name="Picture 2" descr="A person throwing seeds in the air&#10;&#10;Description automatically generated">
            <a:extLst>
              <a:ext uri="{FF2B5EF4-FFF2-40B4-BE49-F238E27FC236}">
                <a16:creationId xmlns:a16="http://schemas.microsoft.com/office/drawing/2014/main" id="{FEBBB579-D2A5-CA09-B240-2723942ABB28}"/>
              </a:ext>
            </a:extLst>
          </p:cNvPr>
          <p:cNvPicPr>
            <a:picLocks noChangeAspect="1"/>
          </p:cNvPicPr>
          <p:nvPr/>
        </p:nvPicPr>
        <p:blipFill>
          <a:blip r:embed="rId4"/>
          <a:stretch>
            <a:fillRect/>
          </a:stretch>
        </p:blipFill>
        <p:spPr>
          <a:xfrm>
            <a:off x="1129062" y="2488042"/>
            <a:ext cx="4288093" cy="3658798"/>
          </a:xfrm>
          <a:prstGeom prst="rect">
            <a:avLst/>
          </a:prstGeom>
        </p:spPr>
      </p:pic>
      <p:sp>
        <p:nvSpPr>
          <p:cNvPr id="5" name="TextBox 4">
            <a:extLst>
              <a:ext uri="{FF2B5EF4-FFF2-40B4-BE49-F238E27FC236}">
                <a16:creationId xmlns:a16="http://schemas.microsoft.com/office/drawing/2014/main" id="{3B594817-A7AA-0DF7-BE4C-9A221A89BD57}"/>
              </a:ext>
            </a:extLst>
          </p:cNvPr>
          <p:cNvSpPr txBox="1"/>
          <p:nvPr/>
        </p:nvSpPr>
        <p:spPr>
          <a:xfrm>
            <a:off x="0" y="6469330"/>
            <a:ext cx="8219768" cy="369332"/>
          </a:xfrm>
          <a:prstGeom prst="rect">
            <a:avLst/>
          </a:prstGeom>
          <a:noFill/>
        </p:spPr>
        <p:txBody>
          <a:bodyPr wrap="square" rtlCol="0">
            <a:spAutoFit/>
          </a:bodyPr>
          <a:lstStyle/>
          <a:p>
            <a:r>
              <a:rPr lang="en-GB" dirty="0">
                <a:solidFill>
                  <a:schemeClr val="bg1"/>
                </a:solidFill>
              </a:rPr>
              <a:t>Starbucks (2024).</a:t>
            </a:r>
          </a:p>
        </p:txBody>
      </p:sp>
      <p:sp>
        <p:nvSpPr>
          <p:cNvPr id="7" name="TextBox 6">
            <a:extLst>
              <a:ext uri="{FF2B5EF4-FFF2-40B4-BE49-F238E27FC236}">
                <a16:creationId xmlns:a16="http://schemas.microsoft.com/office/drawing/2014/main" id="{B06ADF74-A8C7-9C37-BFFF-CE7D37B55613}"/>
              </a:ext>
            </a:extLst>
          </p:cNvPr>
          <p:cNvSpPr txBox="1"/>
          <p:nvPr/>
        </p:nvSpPr>
        <p:spPr>
          <a:xfrm>
            <a:off x="6302829" y="1328057"/>
            <a:ext cx="3810000" cy="4108817"/>
          </a:xfrm>
          <a:prstGeom prst="rect">
            <a:avLst/>
          </a:prstGeom>
          <a:noFill/>
        </p:spPr>
        <p:txBody>
          <a:bodyPr wrap="square" rtlCol="0">
            <a:spAutoFit/>
          </a:bodyPr>
          <a:lstStyle/>
          <a:p>
            <a:r>
              <a:rPr lang="en-US" sz="2900" dirty="0">
                <a:solidFill>
                  <a:schemeClr val="accent4"/>
                </a:solidFill>
                <a:latin typeface="Arial" panose="020B0604020202020204" pitchFamily="34" charset="0"/>
                <a:cs typeface="Arial" panose="020B0604020202020204" pitchFamily="34" charset="0"/>
              </a:rPr>
              <a:t>Our company proudly sources 100% arabica coffee from more than 450,000 farmers in 30 markets along “The Coffee Belt” – in Latin America, Asia Pacific and Africa. </a:t>
            </a:r>
            <a:endParaRPr lang="en-GB" sz="2900" dirty="0">
              <a:solidFill>
                <a:schemeClr val="accent4"/>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30537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ppt_x</p:attrName>
                                        </p:attrNameLst>
                                      </p:cBhvr>
                                      <p:tavLst>
                                        <p:tav tm="0">
                                          <p:val>
                                            <p:strVal val="#ppt_x-#ppt_w*1.125000"/>
                                          </p:val>
                                        </p:tav>
                                        <p:tav tm="100000">
                                          <p:val>
                                            <p:strVal val="#ppt_x"/>
                                          </p:val>
                                        </p:tav>
                                      </p:tavLst>
                                    </p:anim>
                                    <p:animEffect transition="in" filter="wipe(right)">
                                      <p:cBhvr>
                                        <p:cTn id="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3D2017-FB75-F391-7B73-3F39FA11757F}"/>
            </a:ext>
          </a:extLst>
        </p:cNvPr>
        <p:cNvGrpSpPr/>
        <p:nvPr/>
      </p:nvGrpSpPr>
      <p:grpSpPr>
        <a:xfrm>
          <a:off x="0" y="0"/>
          <a:ext cx="0" cy="0"/>
          <a:chOff x="0" y="0"/>
          <a:chExt cx="0" cy="0"/>
        </a:xfrm>
      </p:grpSpPr>
      <p:pic>
        <p:nvPicPr>
          <p:cNvPr id="3" name="Video 2" descr="Drops Of Coffee Beans">
            <a:extLst>
              <a:ext uri="{FF2B5EF4-FFF2-40B4-BE49-F238E27FC236}">
                <a16:creationId xmlns:a16="http://schemas.microsoft.com/office/drawing/2014/main" id="{AA40CFC5-C28E-1D5C-8F7C-C24C94EBCD74}"/>
              </a:ext>
            </a:extLst>
          </p:cNvPr>
          <p:cNvPicPr>
            <a:picLocks noChangeAspect="1"/>
          </p:cNvPicPr>
          <p:nvPr>
            <a:videoFile r:link="rId2"/>
            <p:extLst>
              <p:ext uri="{DAA4B4D4-6D71-4841-9C94-3DE7FCFB9230}">
                <p14:media xmlns:p14="http://schemas.microsoft.com/office/powerpoint/2010/main" r:embed="rId1"/>
              </p:ext>
            </p:extLst>
          </p:nvPr>
        </p:nvPicPr>
        <p:blipFill>
          <a:blip r:embed="rId5">
            <a:alphaModFix/>
          </a:blip>
          <a:srcRect t="259" r="-1" b="-1"/>
          <a:stretch/>
        </p:blipFill>
        <p:spPr>
          <a:xfrm>
            <a:off x="3070" y="-4003"/>
            <a:ext cx="12188930" cy="6857990"/>
          </a:xfrm>
          <a:prstGeom prst="rect">
            <a:avLst/>
          </a:prstGeom>
        </p:spPr>
      </p:pic>
      <p:sp>
        <p:nvSpPr>
          <p:cNvPr id="2" name="Title 1">
            <a:extLst>
              <a:ext uri="{FF2B5EF4-FFF2-40B4-BE49-F238E27FC236}">
                <a16:creationId xmlns:a16="http://schemas.microsoft.com/office/drawing/2014/main" id="{B395DE87-8699-CBC8-D0DB-AD1D096D58CB}"/>
              </a:ext>
            </a:extLst>
          </p:cNvPr>
          <p:cNvSpPr>
            <a:spLocks noGrp="1"/>
          </p:cNvSpPr>
          <p:nvPr>
            <p:ph type="title"/>
          </p:nvPr>
        </p:nvSpPr>
        <p:spPr>
          <a:xfrm>
            <a:off x="1522476" y="3022140"/>
            <a:ext cx="9144000" cy="984658"/>
          </a:xfrm>
        </p:spPr>
        <p:txBody>
          <a:bodyPr vert="horz" lIns="91440" tIns="45720" rIns="91440" bIns="45720" rtlCol="0" anchor="b">
            <a:normAutofit/>
          </a:bodyPr>
          <a:lstStyle/>
          <a:p>
            <a:pPr algn="ctr">
              <a:lnSpc>
                <a:spcPct val="90000"/>
              </a:lnSpc>
            </a:pPr>
            <a:r>
              <a:rPr lang="en-US" sz="4000" dirty="0">
                <a:solidFill>
                  <a:srgbClr val="FFFF00"/>
                </a:solidFill>
                <a:latin typeface="Arial" panose="020B0604020202020204" pitchFamily="34" charset="0"/>
                <a:cs typeface="Arial" panose="020B0604020202020204" pitchFamily="34" charset="0"/>
              </a:rPr>
              <a:t>Our beans and coffees</a:t>
            </a:r>
          </a:p>
        </p:txBody>
      </p:sp>
      <p:sp>
        <p:nvSpPr>
          <p:cNvPr id="23" name="TextBox 22">
            <a:extLst>
              <a:ext uri="{FF2B5EF4-FFF2-40B4-BE49-F238E27FC236}">
                <a16:creationId xmlns:a16="http://schemas.microsoft.com/office/drawing/2014/main" id="{4F908230-7A5A-4FA0-F91C-D49A1AE6A311}"/>
              </a:ext>
            </a:extLst>
          </p:cNvPr>
          <p:cNvSpPr txBox="1"/>
          <p:nvPr/>
        </p:nvSpPr>
        <p:spPr>
          <a:xfrm>
            <a:off x="1165152" y="6010123"/>
            <a:ext cx="9144000" cy="1037606"/>
          </a:xfrm>
          <a:prstGeom prst="rect">
            <a:avLst/>
          </a:prstGeom>
        </p:spPr>
        <p:txBody>
          <a:bodyPr vert="horz" lIns="91440" tIns="45720" rIns="91440" bIns="45720" rtlCol="0">
            <a:normAutofit/>
          </a:bodyPr>
          <a:lstStyle/>
          <a:p>
            <a:pPr algn="ctr" defTabSz="914400">
              <a:lnSpc>
                <a:spcPct val="110000"/>
              </a:lnSpc>
              <a:spcBef>
                <a:spcPts val="1000"/>
              </a:spcBef>
            </a:pPr>
            <a:r>
              <a:rPr lang="en-US" sz="3200" dirty="0">
                <a:solidFill>
                  <a:schemeClr val="bg1"/>
                </a:solidFill>
              </a:rPr>
              <a:t>Starbucks (2024).</a:t>
            </a:r>
          </a:p>
        </p:txBody>
      </p:sp>
      <p:sp>
        <p:nvSpPr>
          <p:cNvPr id="4" name="Rectangle 3">
            <a:extLst>
              <a:ext uri="{FF2B5EF4-FFF2-40B4-BE49-F238E27FC236}">
                <a16:creationId xmlns:a16="http://schemas.microsoft.com/office/drawing/2014/main" id="{E200EADD-B8D9-6A00-1639-267306EE059B}"/>
              </a:ext>
            </a:extLst>
          </p:cNvPr>
          <p:cNvSpPr/>
          <p:nvPr/>
        </p:nvSpPr>
        <p:spPr>
          <a:xfrm>
            <a:off x="947306" y="264815"/>
            <a:ext cx="701101" cy="15891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836FD3D-644D-2C63-FED0-9808E01F033A}"/>
              </a:ext>
            </a:extLst>
          </p:cNvPr>
          <p:cNvSpPr/>
          <p:nvPr/>
        </p:nvSpPr>
        <p:spPr>
          <a:xfrm>
            <a:off x="1572624" y="4566442"/>
            <a:ext cx="943896" cy="15087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77947EE-F6C7-AFDA-99ED-7C73F0504B4C}"/>
              </a:ext>
            </a:extLst>
          </p:cNvPr>
          <p:cNvSpPr/>
          <p:nvPr/>
        </p:nvSpPr>
        <p:spPr>
          <a:xfrm>
            <a:off x="3314911" y="302579"/>
            <a:ext cx="823032" cy="15696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0A534C9-6619-49B7-B325-F772AA83C042}"/>
              </a:ext>
            </a:extLst>
          </p:cNvPr>
          <p:cNvSpPr/>
          <p:nvPr/>
        </p:nvSpPr>
        <p:spPr>
          <a:xfrm>
            <a:off x="10412574" y="443881"/>
            <a:ext cx="746825" cy="15696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4EC9E71-15C3-2AD9-C44A-B9E204F2E8C9}"/>
              </a:ext>
            </a:extLst>
          </p:cNvPr>
          <p:cNvSpPr/>
          <p:nvPr/>
        </p:nvSpPr>
        <p:spPr>
          <a:xfrm>
            <a:off x="8104818" y="462487"/>
            <a:ext cx="800169" cy="15136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6CAB89D-5D2D-A5E3-4B4F-E10B734E50C5}"/>
              </a:ext>
            </a:extLst>
          </p:cNvPr>
          <p:cNvSpPr/>
          <p:nvPr/>
        </p:nvSpPr>
        <p:spPr>
          <a:xfrm>
            <a:off x="10323871" y="4549271"/>
            <a:ext cx="764753" cy="14549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13185225-3C80-0A59-504F-04E8746D6FA6}"/>
              </a:ext>
            </a:extLst>
          </p:cNvPr>
          <p:cNvPicPr>
            <a:picLocks noChangeAspect="1"/>
          </p:cNvPicPr>
          <p:nvPr/>
        </p:nvPicPr>
        <p:blipFill>
          <a:blip r:embed="rId6"/>
          <a:stretch>
            <a:fillRect/>
          </a:stretch>
        </p:blipFill>
        <p:spPr>
          <a:xfrm>
            <a:off x="435714" y="264813"/>
            <a:ext cx="1461912" cy="2748777"/>
          </a:xfrm>
          <a:prstGeom prst="rect">
            <a:avLst/>
          </a:prstGeom>
        </p:spPr>
      </p:pic>
      <p:pic>
        <p:nvPicPr>
          <p:cNvPr id="13" name="Picture 12">
            <a:extLst>
              <a:ext uri="{FF2B5EF4-FFF2-40B4-BE49-F238E27FC236}">
                <a16:creationId xmlns:a16="http://schemas.microsoft.com/office/drawing/2014/main" id="{66D75032-27AE-57FF-64F1-323DF24ADC49}"/>
              </a:ext>
            </a:extLst>
          </p:cNvPr>
          <p:cNvPicPr>
            <a:picLocks noChangeAspect="1"/>
          </p:cNvPicPr>
          <p:nvPr/>
        </p:nvPicPr>
        <p:blipFill>
          <a:blip r:embed="rId7"/>
          <a:stretch>
            <a:fillRect/>
          </a:stretch>
        </p:blipFill>
        <p:spPr>
          <a:xfrm>
            <a:off x="2910833" y="294030"/>
            <a:ext cx="1388198" cy="2680430"/>
          </a:xfrm>
          <a:prstGeom prst="rect">
            <a:avLst/>
          </a:prstGeom>
        </p:spPr>
      </p:pic>
      <p:pic>
        <p:nvPicPr>
          <p:cNvPr id="15" name="Picture 14">
            <a:extLst>
              <a:ext uri="{FF2B5EF4-FFF2-40B4-BE49-F238E27FC236}">
                <a16:creationId xmlns:a16="http://schemas.microsoft.com/office/drawing/2014/main" id="{6CAC2CA5-F7EC-D5E2-476F-DD00C4E1018B}"/>
              </a:ext>
            </a:extLst>
          </p:cNvPr>
          <p:cNvPicPr>
            <a:picLocks noChangeAspect="1"/>
          </p:cNvPicPr>
          <p:nvPr/>
        </p:nvPicPr>
        <p:blipFill>
          <a:blip r:embed="rId8"/>
          <a:stretch>
            <a:fillRect/>
          </a:stretch>
        </p:blipFill>
        <p:spPr>
          <a:xfrm>
            <a:off x="8104818" y="462487"/>
            <a:ext cx="1388198" cy="2617746"/>
          </a:xfrm>
          <a:prstGeom prst="rect">
            <a:avLst/>
          </a:prstGeom>
        </p:spPr>
      </p:pic>
      <p:pic>
        <p:nvPicPr>
          <p:cNvPr id="17" name="Picture 16">
            <a:extLst>
              <a:ext uri="{FF2B5EF4-FFF2-40B4-BE49-F238E27FC236}">
                <a16:creationId xmlns:a16="http://schemas.microsoft.com/office/drawing/2014/main" id="{BE00FBEF-9C0B-519D-32B7-7D910C0A276A}"/>
              </a:ext>
            </a:extLst>
          </p:cNvPr>
          <p:cNvPicPr>
            <a:picLocks noChangeAspect="1"/>
          </p:cNvPicPr>
          <p:nvPr/>
        </p:nvPicPr>
        <p:blipFill>
          <a:blip r:embed="rId9"/>
          <a:stretch>
            <a:fillRect/>
          </a:stretch>
        </p:blipFill>
        <p:spPr>
          <a:xfrm>
            <a:off x="10412574" y="443871"/>
            <a:ext cx="1379162" cy="2636362"/>
          </a:xfrm>
          <a:prstGeom prst="rect">
            <a:avLst/>
          </a:prstGeom>
        </p:spPr>
      </p:pic>
      <p:pic>
        <p:nvPicPr>
          <p:cNvPr id="19" name="Picture 18">
            <a:extLst>
              <a:ext uri="{FF2B5EF4-FFF2-40B4-BE49-F238E27FC236}">
                <a16:creationId xmlns:a16="http://schemas.microsoft.com/office/drawing/2014/main" id="{219C3138-D9C7-34E1-7E59-A354F927D38E}"/>
              </a:ext>
            </a:extLst>
          </p:cNvPr>
          <p:cNvPicPr>
            <a:picLocks noChangeAspect="1"/>
          </p:cNvPicPr>
          <p:nvPr/>
        </p:nvPicPr>
        <p:blipFill>
          <a:blip r:embed="rId10"/>
          <a:stretch>
            <a:fillRect/>
          </a:stretch>
        </p:blipFill>
        <p:spPr>
          <a:xfrm>
            <a:off x="1377001" y="3671781"/>
            <a:ext cx="1533832" cy="2437844"/>
          </a:xfrm>
          <a:prstGeom prst="rect">
            <a:avLst/>
          </a:prstGeom>
        </p:spPr>
      </p:pic>
      <p:pic>
        <p:nvPicPr>
          <p:cNvPr id="21" name="Picture 20">
            <a:extLst>
              <a:ext uri="{FF2B5EF4-FFF2-40B4-BE49-F238E27FC236}">
                <a16:creationId xmlns:a16="http://schemas.microsoft.com/office/drawing/2014/main" id="{A593DE3C-8221-A38E-3205-5EF83297F3F9}"/>
              </a:ext>
            </a:extLst>
          </p:cNvPr>
          <p:cNvPicPr>
            <a:picLocks noChangeAspect="1"/>
          </p:cNvPicPr>
          <p:nvPr/>
        </p:nvPicPr>
        <p:blipFill>
          <a:blip r:embed="rId11"/>
          <a:stretch>
            <a:fillRect/>
          </a:stretch>
        </p:blipFill>
        <p:spPr>
          <a:xfrm>
            <a:off x="9493016" y="3575275"/>
            <a:ext cx="1533832" cy="2630855"/>
          </a:xfrm>
          <a:prstGeom prst="rect">
            <a:avLst/>
          </a:prstGeom>
        </p:spPr>
      </p:pic>
      <p:pic>
        <p:nvPicPr>
          <p:cNvPr id="24" name="Picture 23">
            <a:extLst>
              <a:ext uri="{FF2B5EF4-FFF2-40B4-BE49-F238E27FC236}">
                <a16:creationId xmlns:a16="http://schemas.microsoft.com/office/drawing/2014/main" id="{2CA9461C-9D47-AAA4-1C59-2DC395A8F69A}"/>
              </a:ext>
            </a:extLst>
          </p:cNvPr>
          <p:cNvPicPr>
            <a:picLocks noChangeAspect="1"/>
          </p:cNvPicPr>
          <p:nvPr/>
        </p:nvPicPr>
        <p:blipFill>
          <a:blip r:embed="rId12"/>
          <a:stretch>
            <a:fillRect/>
          </a:stretch>
        </p:blipFill>
        <p:spPr>
          <a:xfrm>
            <a:off x="5115662" y="1054304"/>
            <a:ext cx="2159596" cy="1851082"/>
          </a:xfrm>
          <a:prstGeom prst="rect">
            <a:avLst/>
          </a:prstGeom>
        </p:spPr>
      </p:pic>
      <p:sp>
        <p:nvSpPr>
          <p:cNvPr id="25" name="TextBox 24">
            <a:extLst>
              <a:ext uri="{FF2B5EF4-FFF2-40B4-BE49-F238E27FC236}">
                <a16:creationId xmlns:a16="http://schemas.microsoft.com/office/drawing/2014/main" id="{F68BF527-1E16-E95B-3F29-DDD92EAB0FD1}"/>
              </a:ext>
            </a:extLst>
          </p:cNvPr>
          <p:cNvSpPr txBox="1"/>
          <p:nvPr/>
        </p:nvSpPr>
        <p:spPr>
          <a:xfrm>
            <a:off x="6782967" y="5131412"/>
            <a:ext cx="2648273" cy="646331"/>
          </a:xfrm>
          <a:prstGeom prst="rect">
            <a:avLst/>
          </a:prstGeom>
          <a:noFill/>
        </p:spPr>
        <p:txBody>
          <a:bodyPr wrap="square" rtlCol="0">
            <a:spAutoFit/>
          </a:bodyPr>
          <a:lstStyle/>
          <a:p>
            <a:r>
              <a:rPr lang="en-GB" b="1" dirty="0">
                <a:solidFill>
                  <a:srgbClr val="FFFF00"/>
                </a:solidFill>
                <a:latin typeface="Arial" panose="020B0604020202020204" pitchFamily="34" charset="0"/>
                <a:ea typeface="Calibri" panose="020F0502020204030204" pitchFamily="34" charset="0"/>
                <a:cs typeface="Arial" panose="020B0604020202020204" pitchFamily="34" charset="0"/>
              </a:rPr>
              <a:t>Decaf Espresso Roast</a:t>
            </a:r>
          </a:p>
          <a:p>
            <a:endParaRPr lang="en-GB" dirty="0"/>
          </a:p>
        </p:txBody>
      </p:sp>
      <p:sp>
        <p:nvSpPr>
          <p:cNvPr id="26" name="TextBox 25">
            <a:extLst>
              <a:ext uri="{FF2B5EF4-FFF2-40B4-BE49-F238E27FC236}">
                <a16:creationId xmlns:a16="http://schemas.microsoft.com/office/drawing/2014/main" id="{D90C5A3C-B69A-4E20-9E90-406813A83FF9}"/>
              </a:ext>
            </a:extLst>
          </p:cNvPr>
          <p:cNvSpPr txBox="1"/>
          <p:nvPr/>
        </p:nvSpPr>
        <p:spPr>
          <a:xfrm>
            <a:off x="3152172" y="5161029"/>
            <a:ext cx="2355574" cy="677108"/>
          </a:xfrm>
          <a:prstGeom prst="rect">
            <a:avLst/>
          </a:prstGeom>
          <a:noFill/>
        </p:spPr>
        <p:txBody>
          <a:bodyPr wrap="square" rtlCol="0">
            <a:spAutoFit/>
          </a:bodyPr>
          <a:lstStyle/>
          <a:p>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Espresso Roast</a:t>
            </a:r>
          </a:p>
          <a:p>
            <a:endParaRPr lang="en-GB" dirty="0"/>
          </a:p>
        </p:txBody>
      </p:sp>
      <p:sp>
        <p:nvSpPr>
          <p:cNvPr id="33" name="TextBox 32">
            <a:extLst>
              <a:ext uri="{FF2B5EF4-FFF2-40B4-BE49-F238E27FC236}">
                <a16:creationId xmlns:a16="http://schemas.microsoft.com/office/drawing/2014/main" id="{F4152CD1-04FE-FC24-FC4D-483D0841616D}"/>
              </a:ext>
            </a:extLst>
          </p:cNvPr>
          <p:cNvSpPr txBox="1"/>
          <p:nvPr/>
        </p:nvSpPr>
        <p:spPr>
          <a:xfrm>
            <a:off x="4632916" y="370349"/>
            <a:ext cx="3546586" cy="461665"/>
          </a:xfrm>
          <a:prstGeom prst="rect">
            <a:avLst/>
          </a:prstGeom>
          <a:noFill/>
        </p:spPr>
        <p:txBody>
          <a:bodyPr wrap="square" rtlCol="0">
            <a:spAutoFit/>
          </a:bodyPr>
          <a:lstStyle/>
          <a:p>
            <a:r>
              <a:rPr lang="en-GB" sz="2400" b="1" dirty="0">
                <a:solidFill>
                  <a:srgbClr val="FFFF00"/>
                </a:solidFill>
                <a:latin typeface="Arial" panose="020B0604020202020204" pitchFamily="34" charset="0"/>
                <a:ea typeface="Calibri" panose="020F0502020204030204" pitchFamily="34" charset="0"/>
                <a:cs typeface="Arial" panose="020B0604020202020204" pitchFamily="34" charset="0"/>
              </a:rPr>
              <a:t>Medium &amp; Dark Roasts</a:t>
            </a:r>
          </a:p>
        </p:txBody>
      </p:sp>
    </p:spTree>
    <p:extLst>
      <p:ext uri="{BB962C8B-B14F-4D97-AF65-F5344CB8AC3E}">
        <p14:creationId xmlns:p14="http://schemas.microsoft.com/office/powerpoint/2010/main" val="366889755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par>
                    <p:cTn id="12" fill="hold">
                      <p:stCondLst>
                        <p:cond delay="indefinite"/>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
                                        </p:tgtEl>
                                      </p:cBhvr>
                                    </p:cmd>
                                  </p:childTnLst>
                                </p:cTn>
                              </p:par>
                            </p:childTnLst>
                          </p:cTn>
                        </p:par>
                      </p:childTnLst>
                    </p:cTn>
                  </p:par>
                </p:childTnLst>
              </p:cTn>
              <p:nextCondLst>
                <p:cond evt="onClick" delay="0">
                  <p:tgtEl>
                    <p:spTgt spid="3"/>
                  </p:tgtEl>
                </p:cond>
              </p:nextCondLst>
            </p:seq>
            <p:video>
              <p:cMediaNode>
                <p:cTn id="16" fill="hold" display="0">
                  <p:stCondLst>
                    <p:cond delay="indefinite"/>
                  </p:stCondLst>
                </p:cTn>
                <p:tgtEl>
                  <p:spTgt spid="3"/>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81000" y="243235"/>
            <a:ext cx="6099463" cy="634020"/>
          </a:xfrm>
          <a:prstGeom prst="rect">
            <a:avLst/>
          </a:prstGeom>
          <a:noFill/>
        </p:spPr>
        <p:txBody>
          <a:bodyPr wrap="square" rtlCol="0">
            <a:spAutoFit/>
          </a:bodyPr>
          <a:lstStyle/>
          <a:p>
            <a:pPr rtl="0">
              <a:lnSpc>
                <a:spcPct val="80000"/>
              </a:lnSpc>
            </a:pPr>
            <a:r>
              <a:rPr lang="en-GB" sz="4400" dirty="0">
                <a:solidFill>
                  <a:schemeClr val="accent1"/>
                </a:solidFill>
                <a:latin typeface="Arial" panose="020B0604020202020204" pitchFamily="34" charset="0"/>
                <a:ea typeface="Lato Black" panose="020F0502020204030203" pitchFamily="34" charset="0"/>
                <a:cs typeface="Arial" panose="020B0604020202020204" pitchFamily="34" charset="0"/>
              </a:rPr>
              <a:t>SWOT ANALYSIS</a:t>
            </a:r>
          </a:p>
        </p:txBody>
      </p:sp>
      <p:grpSp>
        <p:nvGrpSpPr>
          <p:cNvPr id="3" name="Group 2">
            <a:extLst>
              <a:ext uri="{C183D7F6-B498-43B3-948B-1728B52AA6E4}">
                <adec:decorative xmlns:adec="http://schemas.microsoft.com/office/drawing/2017/decorative" val="1"/>
              </a:ext>
            </a:extLst>
          </p:cNvPr>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graphicFrame>
        <p:nvGraphicFramePr>
          <p:cNvPr id="6" name="Chart 5" descr="Pie Chart"/>
          <p:cNvGraphicFramePr/>
          <p:nvPr/>
        </p:nvGraphicFramePr>
        <p:xfrm>
          <a:off x="1347983" y="2814998"/>
          <a:ext cx="5132480" cy="3331469"/>
        </p:xfrm>
        <a:graphic>
          <a:graphicData uri="http://schemas.openxmlformats.org/drawingml/2006/chart">
            <c:chart xmlns:c="http://schemas.openxmlformats.org/drawingml/2006/chart" xmlns:r="http://schemas.openxmlformats.org/officeDocument/2006/relationships" r:id="rId3"/>
          </a:graphicData>
        </a:graphic>
      </p:graphicFrame>
      <p:grpSp>
        <p:nvGrpSpPr>
          <p:cNvPr id="7" name="Group 6" descr="Caption"/>
          <p:cNvGrpSpPr/>
          <p:nvPr/>
        </p:nvGrpSpPr>
        <p:grpSpPr>
          <a:xfrm>
            <a:off x="-9314" y="2329725"/>
            <a:ext cx="2801105" cy="836421"/>
            <a:chOff x="-442779" y="1881497"/>
            <a:chExt cx="3138349" cy="836421"/>
          </a:xfrm>
        </p:grpSpPr>
        <p:sp>
          <p:nvSpPr>
            <p:cNvPr id="56" name="Rectangle 55"/>
            <p:cNvSpPr/>
            <p:nvPr/>
          </p:nvSpPr>
          <p:spPr>
            <a:xfrm>
              <a:off x="-432344" y="1881497"/>
              <a:ext cx="3127914" cy="368049"/>
            </a:xfrm>
            <a:prstGeom prst="rect">
              <a:avLst/>
            </a:prstGeom>
          </p:spPr>
          <p:txBody>
            <a:bodyPr wrap="square" rtlCol="0">
              <a:spAutoFit/>
            </a:bodyPr>
            <a:lstStyle/>
            <a:p>
              <a:pPr algn="r" rtl="0">
                <a:lnSpc>
                  <a:spcPct val="120000"/>
                </a:lnSpc>
              </a:pPr>
              <a:endParaRPr lang="en-GB" sz="1600" b="1" dirty="0">
                <a:solidFill>
                  <a:schemeClr val="accent1"/>
                </a:solidFill>
                <a:latin typeface="Calibri" panose="020F0502020204030204" pitchFamily="34" charset="0"/>
                <a:ea typeface="Lato" panose="020F0502020204030203" pitchFamily="34" charset="0"/>
                <a:cs typeface="Calibri" panose="020F0502020204030204" pitchFamily="34" charset="0"/>
              </a:endParaRPr>
            </a:p>
          </p:txBody>
        </p:sp>
        <p:sp>
          <p:nvSpPr>
            <p:cNvPr id="57" name="Rectangle 56"/>
            <p:cNvSpPr/>
            <p:nvPr/>
          </p:nvSpPr>
          <p:spPr>
            <a:xfrm>
              <a:off x="-442779" y="2323708"/>
              <a:ext cx="2118474" cy="394210"/>
            </a:xfrm>
            <a:prstGeom prst="rect">
              <a:avLst/>
            </a:prstGeom>
          </p:spPr>
          <p:txBody>
            <a:bodyPr wrap="square" rtlCol="0">
              <a:spAutoFit/>
            </a:bodyPr>
            <a:lstStyle/>
            <a:p>
              <a:pPr algn="r" rtl="0">
                <a:lnSpc>
                  <a:spcPct val="120000"/>
                </a:lnSpc>
              </a:pPr>
              <a:r>
                <a:rPr lang="en-GB" b="1" dirty="0" err="1">
                  <a:solidFill>
                    <a:schemeClr val="accent5"/>
                  </a:solidFill>
                  <a:highlight>
                    <a:srgbClr val="F7F7F7"/>
                  </a:highlight>
                  <a:latin typeface="Arial" panose="020B0604020202020204" pitchFamily="34" charset="0"/>
                  <a:ea typeface="Lato" panose="020F0502020204030203" pitchFamily="34" charset="0"/>
                  <a:cs typeface="Arial" panose="020B0604020202020204" pitchFamily="34" charset="0"/>
                </a:rPr>
                <a:t>Strenghts</a:t>
              </a:r>
              <a:endParaRPr lang="en-GB" b="1" dirty="0">
                <a:solidFill>
                  <a:schemeClr val="accent5"/>
                </a:solidFill>
                <a:highlight>
                  <a:srgbClr val="F7F7F7"/>
                </a:highlight>
                <a:latin typeface="Arial" panose="020B0604020202020204" pitchFamily="34" charset="0"/>
                <a:ea typeface="Lato" panose="020F0502020204030203" pitchFamily="34" charset="0"/>
                <a:cs typeface="Arial" panose="020B0604020202020204" pitchFamily="34" charset="0"/>
              </a:endParaRPr>
            </a:p>
          </p:txBody>
        </p:sp>
      </p:grpSp>
      <p:cxnSp>
        <p:nvCxnSpPr>
          <p:cNvPr id="5" name="Elbow Connector 4">
            <a:extLst>
              <a:ext uri="{C183D7F6-B498-43B3-948B-1728B52AA6E4}">
                <adec:decorative xmlns:adec="http://schemas.microsoft.com/office/drawing/2017/decorative" val="1"/>
              </a:ext>
            </a:extLst>
          </p:cNvPr>
          <p:cNvCxnSpPr/>
          <p:nvPr/>
        </p:nvCxnSpPr>
        <p:spPr>
          <a:xfrm rot="10800000">
            <a:off x="774591" y="3209208"/>
            <a:ext cx="1744980" cy="356001"/>
          </a:xfrm>
          <a:prstGeom prst="bentConnector3">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nvGrpSpPr>
          <p:cNvPr id="30" name="Group 29" descr="Caption"/>
          <p:cNvGrpSpPr/>
          <p:nvPr/>
        </p:nvGrpSpPr>
        <p:grpSpPr>
          <a:xfrm>
            <a:off x="0" y="5778418"/>
            <a:ext cx="2791791" cy="527369"/>
            <a:chOff x="-432344" y="1881497"/>
            <a:chExt cx="3127914" cy="527369"/>
          </a:xfrm>
        </p:grpSpPr>
        <p:sp>
          <p:nvSpPr>
            <p:cNvPr id="31" name="Rectangle 30"/>
            <p:cNvSpPr/>
            <p:nvPr/>
          </p:nvSpPr>
          <p:spPr>
            <a:xfrm>
              <a:off x="-432344" y="1881497"/>
              <a:ext cx="3127914" cy="368049"/>
            </a:xfrm>
            <a:prstGeom prst="rect">
              <a:avLst/>
            </a:prstGeom>
          </p:spPr>
          <p:txBody>
            <a:bodyPr wrap="square" rtlCol="0">
              <a:spAutoFit/>
            </a:bodyPr>
            <a:lstStyle/>
            <a:p>
              <a:pPr algn="r" rtl="0">
                <a:lnSpc>
                  <a:spcPct val="120000"/>
                </a:lnSpc>
              </a:pPr>
              <a:endParaRPr lang="en-GB" sz="1600" b="1" dirty="0">
                <a:solidFill>
                  <a:schemeClr val="accent1"/>
                </a:solidFill>
                <a:latin typeface="Calibri" panose="020F0502020204030204" pitchFamily="34" charset="0"/>
                <a:ea typeface="Lato" panose="020F0502020204030203" pitchFamily="34" charset="0"/>
                <a:cs typeface="Calibri" panose="020F0502020204030204" pitchFamily="34" charset="0"/>
              </a:endParaRPr>
            </a:p>
          </p:txBody>
        </p:sp>
        <p:sp>
          <p:nvSpPr>
            <p:cNvPr id="32" name="Rectangle 31"/>
            <p:cNvSpPr/>
            <p:nvPr/>
          </p:nvSpPr>
          <p:spPr>
            <a:xfrm>
              <a:off x="191212" y="2014656"/>
              <a:ext cx="2118474" cy="394210"/>
            </a:xfrm>
            <a:prstGeom prst="rect">
              <a:avLst/>
            </a:prstGeom>
          </p:spPr>
          <p:txBody>
            <a:bodyPr wrap="square" rtlCol="0">
              <a:spAutoFit/>
            </a:bodyPr>
            <a:lstStyle/>
            <a:p>
              <a:pPr algn="r" rtl="0">
                <a:lnSpc>
                  <a:spcPct val="120000"/>
                </a:lnSpc>
              </a:pPr>
              <a:r>
                <a:rPr lang="en-GB" b="1" dirty="0">
                  <a:solidFill>
                    <a:schemeClr val="tx1">
                      <a:lumMod val="50000"/>
                      <a:lumOff val="50000"/>
                    </a:schemeClr>
                  </a:solidFill>
                  <a:latin typeface="Arial" panose="020B0604020202020204" pitchFamily="34" charset="0"/>
                  <a:ea typeface="Lato" panose="020F0502020204030203" pitchFamily="34" charset="0"/>
                  <a:cs typeface="Arial" panose="020B0604020202020204" pitchFamily="34" charset="0"/>
                </a:rPr>
                <a:t>Weaknesses</a:t>
              </a:r>
            </a:p>
          </p:txBody>
        </p:sp>
      </p:grpSp>
      <p:cxnSp>
        <p:nvCxnSpPr>
          <p:cNvPr id="34" name="Elbow Connector 33">
            <a:extLst>
              <a:ext uri="{C183D7F6-B498-43B3-948B-1728B52AA6E4}">
                <adec:decorative xmlns:adec="http://schemas.microsoft.com/office/drawing/2017/decorative" val="1"/>
              </a:ext>
            </a:extLst>
          </p:cNvPr>
          <p:cNvCxnSpPr/>
          <p:nvPr/>
        </p:nvCxnSpPr>
        <p:spPr>
          <a:xfrm rot="10800000" flipV="1">
            <a:off x="968433" y="5560429"/>
            <a:ext cx="1744980" cy="356001"/>
          </a:xfrm>
          <a:prstGeom prst="bentConnector3">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35" name="Elbow Connector 34">
            <a:extLst>
              <a:ext uri="{C183D7F6-B498-43B3-948B-1728B52AA6E4}">
                <adec:decorative xmlns:adec="http://schemas.microsoft.com/office/drawing/2017/decorative" val="1"/>
              </a:ext>
            </a:extLst>
          </p:cNvPr>
          <p:cNvCxnSpPr/>
          <p:nvPr/>
        </p:nvCxnSpPr>
        <p:spPr>
          <a:xfrm rot="10800000" flipH="1">
            <a:off x="5213545" y="3157715"/>
            <a:ext cx="1744980" cy="356001"/>
          </a:xfrm>
          <a:prstGeom prst="bentConnector3">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nvGrpSpPr>
          <p:cNvPr id="45" name="Group 44" descr="Caption"/>
          <p:cNvGrpSpPr/>
          <p:nvPr/>
        </p:nvGrpSpPr>
        <p:grpSpPr>
          <a:xfrm>
            <a:off x="5444760" y="2296744"/>
            <a:ext cx="6679631" cy="869402"/>
            <a:chOff x="-4788267" y="1881497"/>
            <a:chExt cx="7483837" cy="869402"/>
          </a:xfrm>
        </p:grpSpPr>
        <p:sp>
          <p:nvSpPr>
            <p:cNvPr id="46" name="Rectangle 45"/>
            <p:cNvSpPr/>
            <p:nvPr/>
          </p:nvSpPr>
          <p:spPr>
            <a:xfrm>
              <a:off x="-432344" y="1881497"/>
              <a:ext cx="3127914" cy="368049"/>
            </a:xfrm>
            <a:prstGeom prst="rect">
              <a:avLst/>
            </a:prstGeom>
          </p:spPr>
          <p:txBody>
            <a:bodyPr wrap="square" rtlCol="0">
              <a:spAutoFit/>
            </a:bodyPr>
            <a:lstStyle/>
            <a:p>
              <a:pPr rtl="0">
                <a:lnSpc>
                  <a:spcPct val="120000"/>
                </a:lnSpc>
              </a:pPr>
              <a:endParaRPr lang="en-GB" sz="1600" b="1" dirty="0">
                <a:solidFill>
                  <a:schemeClr val="accent1"/>
                </a:solidFill>
                <a:latin typeface="Calibri" panose="020F0502020204030204" pitchFamily="34" charset="0"/>
                <a:ea typeface="Lato" panose="020F0502020204030203" pitchFamily="34" charset="0"/>
                <a:cs typeface="Calibri" panose="020F0502020204030204" pitchFamily="34" charset="0"/>
              </a:endParaRPr>
            </a:p>
          </p:txBody>
        </p:sp>
        <p:sp>
          <p:nvSpPr>
            <p:cNvPr id="47" name="Rectangle 46"/>
            <p:cNvSpPr/>
            <p:nvPr/>
          </p:nvSpPr>
          <p:spPr>
            <a:xfrm>
              <a:off x="-4788267" y="2356689"/>
              <a:ext cx="3171290" cy="394210"/>
            </a:xfrm>
            <a:prstGeom prst="rect">
              <a:avLst/>
            </a:prstGeom>
          </p:spPr>
          <p:txBody>
            <a:bodyPr wrap="square" rtlCol="0">
              <a:spAutoFit/>
            </a:bodyPr>
            <a:lstStyle/>
            <a:p>
              <a:pPr rtl="0">
                <a:lnSpc>
                  <a:spcPct val="120000"/>
                </a:lnSpc>
              </a:pPr>
              <a:r>
                <a:rPr lang="en-GB" b="1" dirty="0">
                  <a:solidFill>
                    <a:schemeClr val="accent1"/>
                  </a:solidFill>
                  <a:latin typeface="Arial" panose="020B0604020202020204" pitchFamily="34" charset="0"/>
                  <a:ea typeface="Lato" panose="020F0502020204030203" pitchFamily="34" charset="0"/>
                  <a:cs typeface="Arial" panose="020B0604020202020204" pitchFamily="34" charset="0"/>
                </a:rPr>
                <a:t>Opportunities</a:t>
              </a:r>
            </a:p>
          </p:txBody>
        </p:sp>
      </p:grpSp>
      <p:cxnSp>
        <p:nvCxnSpPr>
          <p:cNvPr id="48" name="Elbow Connector 47">
            <a:extLst>
              <a:ext uri="{C183D7F6-B498-43B3-948B-1728B52AA6E4}">
                <adec:decorative xmlns:adec="http://schemas.microsoft.com/office/drawing/2017/decorative" val="1"/>
              </a:ext>
            </a:extLst>
          </p:cNvPr>
          <p:cNvCxnSpPr/>
          <p:nvPr/>
        </p:nvCxnSpPr>
        <p:spPr>
          <a:xfrm rot="10800000" flipH="1" flipV="1">
            <a:off x="5115033" y="5511040"/>
            <a:ext cx="1744980" cy="356001"/>
          </a:xfrm>
          <a:prstGeom prst="bentConnector3">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nvGrpSpPr>
          <p:cNvPr id="54" name="Group 53" descr="Caption"/>
          <p:cNvGrpSpPr/>
          <p:nvPr/>
        </p:nvGrpSpPr>
        <p:grpSpPr>
          <a:xfrm>
            <a:off x="5922310" y="5778418"/>
            <a:ext cx="6202081" cy="475706"/>
            <a:chOff x="-4253221" y="1881497"/>
            <a:chExt cx="6948791" cy="475706"/>
          </a:xfrm>
        </p:grpSpPr>
        <p:sp>
          <p:nvSpPr>
            <p:cNvPr id="55" name="Rectangle 54"/>
            <p:cNvSpPr/>
            <p:nvPr/>
          </p:nvSpPr>
          <p:spPr>
            <a:xfrm>
              <a:off x="-432344" y="1881497"/>
              <a:ext cx="3127914" cy="368049"/>
            </a:xfrm>
            <a:prstGeom prst="rect">
              <a:avLst/>
            </a:prstGeom>
          </p:spPr>
          <p:txBody>
            <a:bodyPr wrap="square" rtlCol="0">
              <a:spAutoFit/>
            </a:bodyPr>
            <a:lstStyle/>
            <a:p>
              <a:pPr rtl="0">
                <a:lnSpc>
                  <a:spcPct val="120000"/>
                </a:lnSpc>
              </a:pPr>
              <a:endParaRPr lang="en-GB" sz="1600" b="1" dirty="0">
                <a:solidFill>
                  <a:schemeClr val="accent1"/>
                </a:solidFill>
                <a:latin typeface="Calibri" panose="020F0502020204030204" pitchFamily="34" charset="0"/>
                <a:ea typeface="Lato" panose="020F0502020204030203" pitchFamily="34" charset="0"/>
                <a:cs typeface="Calibri" panose="020F0502020204030204" pitchFamily="34" charset="0"/>
              </a:endParaRPr>
            </a:p>
          </p:txBody>
        </p:sp>
        <p:sp>
          <p:nvSpPr>
            <p:cNvPr id="58" name="Rectangle 57"/>
            <p:cNvSpPr/>
            <p:nvPr/>
          </p:nvSpPr>
          <p:spPr>
            <a:xfrm>
              <a:off x="-4253221" y="1962993"/>
              <a:ext cx="3171290" cy="394210"/>
            </a:xfrm>
            <a:prstGeom prst="rect">
              <a:avLst/>
            </a:prstGeom>
          </p:spPr>
          <p:txBody>
            <a:bodyPr wrap="square" rtlCol="0">
              <a:spAutoFit/>
            </a:bodyPr>
            <a:lstStyle/>
            <a:p>
              <a:pPr rtl="0">
                <a:lnSpc>
                  <a:spcPct val="120000"/>
                </a:lnSpc>
              </a:pPr>
              <a:r>
                <a:rPr lang="en-GB" b="1" dirty="0">
                  <a:solidFill>
                    <a:schemeClr val="accent2">
                      <a:lumMod val="75000"/>
                    </a:schemeClr>
                  </a:solidFill>
                  <a:latin typeface="Arial" panose="020B0604020202020204" pitchFamily="34" charset="0"/>
                  <a:ea typeface="Lato" panose="020F0502020204030203" pitchFamily="34" charset="0"/>
                  <a:cs typeface="Arial" panose="020B0604020202020204" pitchFamily="34" charset="0"/>
                </a:rPr>
                <a:t>Threats</a:t>
              </a:r>
            </a:p>
          </p:txBody>
        </p:sp>
      </p:grpSp>
      <p:sp>
        <p:nvSpPr>
          <p:cNvPr id="4" name="Title 3" hidden="1">
            <a:extLst>
              <a:ext uri="{FF2B5EF4-FFF2-40B4-BE49-F238E27FC236}">
                <a16:creationId xmlns:a16="http://schemas.microsoft.com/office/drawing/2014/main" id="{F91C6773-6F00-4113-8130-E882AB54AE30}"/>
              </a:ext>
            </a:extLst>
          </p:cNvPr>
          <p:cNvSpPr>
            <a:spLocks noGrp="1"/>
          </p:cNvSpPr>
          <p:nvPr>
            <p:ph type="title"/>
          </p:nvPr>
        </p:nvSpPr>
        <p:spPr/>
        <p:txBody>
          <a:bodyPr rtlCol="0"/>
          <a:lstStyle/>
          <a:p>
            <a:pPr rtl="0"/>
            <a:r>
              <a:rPr lang="en-GB" dirty="0"/>
              <a:t>Slide 13</a:t>
            </a:r>
          </a:p>
        </p:txBody>
      </p:sp>
      <p:sp>
        <p:nvSpPr>
          <p:cNvPr id="8" name="TextBox 7">
            <a:extLst>
              <a:ext uri="{FF2B5EF4-FFF2-40B4-BE49-F238E27FC236}">
                <a16:creationId xmlns:a16="http://schemas.microsoft.com/office/drawing/2014/main" id="{9968F8B7-C800-6CB8-E945-14DDA04AB952}"/>
              </a:ext>
            </a:extLst>
          </p:cNvPr>
          <p:cNvSpPr txBox="1"/>
          <p:nvPr/>
        </p:nvSpPr>
        <p:spPr>
          <a:xfrm>
            <a:off x="7767376" y="877255"/>
            <a:ext cx="4071139" cy="5447645"/>
          </a:xfrm>
          <a:prstGeom prst="rect">
            <a:avLst/>
          </a:prstGeom>
          <a:noFill/>
        </p:spPr>
        <p:txBody>
          <a:bodyPr wrap="square" rtlCol="0">
            <a:spAutoFit/>
          </a:bodyPr>
          <a:lstStyle/>
          <a:p>
            <a:r>
              <a:rPr lang="en-GB" sz="2100" dirty="0">
                <a:effectLst/>
                <a:latin typeface="Abadi" panose="020F0502020204030204" pitchFamily="34" charset="0"/>
                <a:ea typeface="Times New Roman" panose="02020603050405020304" pitchFamily="18" charset="0"/>
                <a:cs typeface="Times New Roman" panose="02020603050405020304" pitchFamily="18" charset="0"/>
              </a:rPr>
              <a:t>SWOT Analysis identifies an organization's strengths, weaknesses, opportunities, and threats.</a:t>
            </a:r>
            <a:br>
              <a:rPr lang="en-GB" sz="2100" dirty="0">
                <a:effectLst/>
                <a:latin typeface="Abadi" panose="020F0502020204030204" pitchFamily="34" charset="0"/>
                <a:ea typeface="Times New Roman" panose="02020603050405020304" pitchFamily="18" charset="0"/>
                <a:cs typeface="Times New Roman" panose="02020603050405020304" pitchFamily="18" charset="0"/>
              </a:rPr>
            </a:br>
            <a:br>
              <a:rPr lang="en-GB" sz="2100" dirty="0">
                <a:effectLst/>
                <a:latin typeface="Abadi" panose="020F0502020204030204" pitchFamily="34" charset="0"/>
                <a:ea typeface="Times New Roman" panose="02020603050405020304" pitchFamily="18" charset="0"/>
                <a:cs typeface="Times New Roman" panose="02020603050405020304" pitchFamily="18" charset="0"/>
              </a:rPr>
            </a:br>
            <a:br>
              <a:rPr lang="en-GB" sz="2100" dirty="0">
                <a:effectLst/>
                <a:latin typeface="Abadi" panose="020F0502020204030204" pitchFamily="34" charset="0"/>
                <a:ea typeface="Times New Roman" panose="02020603050405020304" pitchFamily="18" charset="0"/>
                <a:cs typeface="Times New Roman" panose="02020603050405020304" pitchFamily="18" charset="0"/>
              </a:rPr>
            </a:br>
            <a:r>
              <a:rPr lang="en-GB" sz="2100" dirty="0">
                <a:effectLst/>
                <a:latin typeface="Abadi" panose="020B0604020104020204" pitchFamily="34" charset="0"/>
                <a:ea typeface="Times New Roman" panose="02020603050405020304" pitchFamily="18" charset="0"/>
                <a:cs typeface="Times New Roman" panose="02020603050405020304" pitchFamily="18" charset="0"/>
              </a:rPr>
              <a:t>It helps us develop strengths, address weaknesses, identify new opportunities, and reduce risks. </a:t>
            </a:r>
            <a:br>
              <a:rPr lang="en-GB" sz="2100" dirty="0">
                <a:effectLst/>
                <a:latin typeface="Abadi" panose="020B0604020104020204" pitchFamily="34" charset="0"/>
                <a:ea typeface="Times New Roman" panose="02020603050405020304" pitchFamily="18" charset="0"/>
                <a:cs typeface="Times New Roman" panose="02020603050405020304" pitchFamily="18" charset="0"/>
              </a:rPr>
            </a:br>
            <a:br>
              <a:rPr lang="en-GB" sz="2100" dirty="0">
                <a:effectLst/>
                <a:latin typeface="Abadi" panose="020B0604020104020204" pitchFamily="34" charset="0"/>
                <a:ea typeface="Times New Roman" panose="02020603050405020304" pitchFamily="18" charset="0"/>
                <a:cs typeface="Times New Roman" panose="02020603050405020304" pitchFamily="18" charset="0"/>
              </a:rPr>
            </a:br>
            <a:br>
              <a:rPr lang="en-GB" sz="2100" dirty="0">
                <a:effectLst/>
                <a:latin typeface="Abadi" panose="020B0604020104020204" pitchFamily="34" charset="0"/>
                <a:ea typeface="Times New Roman" panose="02020603050405020304" pitchFamily="18" charset="0"/>
                <a:cs typeface="Times New Roman" panose="02020603050405020304" pitchFamily="18" charset="0"/>
              </a:rPr>
            </a:br>
            <a:r>
              <a:rPr lang="en-GB" sz="2100" dirty="0">
                <a:effectLst/>
                <a:latin typeface="Abadi" panose="020B0604020104020204" pitchFamily="34" charset="0"/>
                <a:ea typeface="Times New Roman" panose="02020603050405020304" pitchFamily="18" charset="0"/>
                <a:cs typeface="Times New Roman" panose="02020603050405020304" pitchFamily="18" charset="0"/>
              </a:rPr>
              <a:t>It helps us develop strengths, address weaknesses, identify new opportunities, and reduce risks. </a:t>
            </a:r>
            <a:br>
              <a:rPr lang="en-GB" sz="1800" dirty="0">
                <a:effectLst/>
                <a:latin typeface="Abadi" panose="020B0604020104020204" pitchFamily="34" charset="0"/>
                <a:ea typeface="Times New Roman" panose="02020603050405020304" pitchFamily="18" charset="0"/>
                <a:cs typeface="Times New Roman" panose="02020603050405020304" pitchFamily="18" charset="0"/>
              </a:rPr>
            </a:br>
            <a:br>
              <a:rPr lang="en-GB" sz="1800" dirty="0">
                <a:effectLst/>
                <a:latin typeface="Abadi" panose="020F0502020204030204" pitchFamily="34" charset="0"/>
                <a:ea typeface="Times New Roman" panose="02020603050405020304" pitchFamily="18" charset="0"/>
                <a:cs typeface="Times New Roman" panose="02020603050405020304" pitchFamily="18" charset="0"/>
              </a:rPr>
            </a:br>
            <a:br>
              <a:rPr lang="en-GB" sz="1800" dirty="0">
                <a:effectLst/>
                <a:latin typeface="Abadi" panose="020F0502020204030204" pitchFamily="34" charset="0"/>
                <a:ea typeface="Times New Roman" panose="02020603050405020304" pitchFamily="18" charset="0"/>
                <a:cs typeface="Times New Roman" panose="02020603050405020304" pitchFamily="18" charset="0"/>
              </a:rPr>
            </a:br>
            <a:endParaRPr lang="en-GB" dirty="0"/>
          </a:p>
        </p:txBody>
      </p:sp>
      <p:sp>
        <p:nvSpPr>
          <p:cNvPr id="9" name="TextBox 8">
            <a:extLst>
              <a:ext uri="{FF2B5EF4-FFF2-40B4-BE49-F238E27FC236}">
                <a16:creationId xmlns:a16="http://schemas.microsoft.com/office/drawing/2014/main" id="{1369FE64-8661-A0EF-4EE6-DB74B14A6609}"/>
              </a:ext>
            </a:extLst>
          </p:cNvPr>
          <p:cNvSpPr txBox="1"/>
          <p:nvPr/>
        </p:nvSpPr>
        <p:spPr>
          <a:xfrm>
            <a:off x="9366094" y="6542885"/>
            <a:ext cx="2472421" cy="276999"/>
          </a:xfrm>
          <a:prstGeom prst="rect">
            <a:avLst/>
          </a:prstGeom>
          <a:noFill/>
        </p:spPr>
        <p:txBody>
          <a:bodyPr wrap="square" rtlCol="0">
            <a:spAutoFit/>
          </a:bodyPr>
          <a:lstStyle/>
          <a:p>
            <a:r>
              <a:rPr lang="en-GB" sz="1200" dirty="0">
                <a:effectLst/>
                <a:latin typeface="Arial" panose="020B0604020202020204" pitchFamily="34" charset="0"/>
                <a:ea typeface="Calibri" panose="020F0502020204030204" pitchFamily="34" charset="0"/>
                <a:cs typeface="Arial" panose="020B0604020202020204" pitchFamily="34" charset="0"/>
              </a:rPr>
              <a:t>Mind Tools (2024). </a:t>
            </a:r>
            <a:endParaRPr lang="en-GB" sz="1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84EDBCE-C7AE-5FF5-8D36-2FEDB2C9452A}"/>
              </a:ext>
            </a:extLst>
          </p:cNvPr>
          <p:cNvSpPr txBox="1"/>
          <p:nvPr/>
        </p:nvSpPr>
        <p:spPr>
          <a:xfrm>
            <a:off x="353485" y="1522108"/>
            <a:ext cx="7388279" cy="430887"/>
          </a:xfrm>
          <a:prstGeom prst="rect">
            <a:avLst/>
          </a:prstGeom>
          <a:noFill/>
        </p:spPr>
        <p:txBody>
          <a:bodyPr wrap="square" rtlCol="0">
            <a:spAutoFit/>
          </a:bodyPr>
          <a:lstStyle/>
          <a:p>
            <a:r>
              <a:rPr lang="en-GB" sz="2200" dirty="0">
                <a:effectLst/>
                <a:latin typeface="Arial" panose="020B0604020202020204" pitchFamily="34" charset="0"/>
                <a:ea typeface="Times New Roman" panose="02020603050405020304" pitchFamily="18" charset="0"/>
                <a:cs typeface="Arial" panose="020B0604020202020204" pitchFamily="34" charset="0"/>
              </a:rPr>
              <a:t>To be successful, the procedure must be done regularly.</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89794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6">
                                            <p:graphicEl>
                                              <a:chart seriesIdx="-3" categoryIdx="-3" bldStep="gridLegend"/>
                                            </p:graphicEl>
                                          </p:spTgt>
                                        </p:tgtEl>
                                        <p:attrNameLst>
                                          <p:attrName>style.visibility</p:attrName>
                                        </p:attrNameLst>
                                      </p:cBhvr>
                                      <p:to>
                                        <p:strVal val="visible"/>
                                      </p:to>
                                    </p:set>
                                    <p:anim calcmode="lin" valueType="num">
                                      <p:cBhvr>
                                        <p:cTn id="11" dur="500" fill="hold"/>
                                        <p:tgtEl>
                                          <p:spTgt spid="6">
                                            <p:graphicEl>
                                              <a:chart seriesIdx="-3" categoryIdx="-3" bldStep="gridLegend"/>
                                            </p:graphicEl>
                                          </p:spTgt>
                                        </p:tgtEl>
                                        <p:attrNameLst>
                                          <p:attrName>ppt_w</p:attrName>
                                        </p:attrNameLst>
                                      </p:cBhvr>
                                      <p:tavLst>
                                        <p:tav tm="0">
                                          <p:val>
                                            <p:fltVal val="0"/>
                                          </p:val>
                                        </p:tav>
                                        <p:tav tm="100000">
                                          <p:val>
                                            <p:strVal val="#ppt_w"/>
                                          </p:val>
                                        </p:tav>
                                      </p:tavLst>
                                    </p:anim>
                                    <p:anim calcmode="lin" valueType="num">
                                      <p:cBhvr>
                                        <p:cTn id="12" dur="500" fill="hold"/>
                                        <p:tgtEl>
                                          <p:spTgt spid="6">
                                            <p:graphicEl>
                                              <a:chart seriesIdx="-3" categoryIdx="-3" bldStep="gridLegend"/>
                                            </p:graphicEl>
                                          </p:spTgt>
                                        </p:tgtEl>
                                        <p:attrNameLst>
                                          <p:attrName>ppt_h</p:attrName>
                                        </p:attrNameLst>
                                      </p:cBhvr>
                                      <p:tavLst>
                                        <p:tav tm="0">
                                          <p:val>
                                            <p:fltVal val="0"/>
                                          </p:val>
                                        </p:tav>
                                        <p:tav tm="100000">
                                          <p:val>
                                            <p:strVal val="#ppt_h"/>
                                          </p:val>
                                        </p:tav>
                                      </p:tavLst>
                                    </p:anim>
                                    <p:animEffect transition="in" filter="fade">
                                      <p:cBhvr>
                                        <p:cTn id="13" dur="500"/>
                                        <p:tgtEl>
                                          <p:spTgt spid="6">
                                            <p:graphicEl>
                                              <a:chart seriesIdx="-3" categoryIdx="-3" bldStep="gridLegend"/>
                                            </p:graphicEl>
                                          </p:spTgt>
                                        </p:tgtEl>
                                      </p:cBhvr>
                                    </p:animEffect>
                                  </p:childTnLst>
                                </p:cTn>
                              </p:par>
                            </p:childTnLst>
                          </p:cTn>
                        </p:par>
                        <p:par>
                          <p:cTn id="14" fill="hold">
                            <p:stCondLst>
                              <p:cond delay="2000"/>
                            </p:stCondLst>
                            <p:childTnLst>
                              <p:par>
                                <p:cTn id="15" presetID="53" presetClass="entr" presetSubtype="16" fill="hold" grpId="0" nodeType="afterEffect">
                                  <p:stCondLst>
                                    <p:cond delay="0"/>
                                  </p:stCondLst>
                                  <p:childTnLst>
                                    <p:set>
                                      <p:cBhvr>
                                        <p:cTn id="16" dur="1" fill="hold">
                                          <p:stCondLst>
                                            <p:cond delay="0"/>
                                          </p:stCondLst>
                                        </p:cTn>
                                        <p:tgtEl>
                                          <p:spTgt spid="6">
                                            <p:graphicEl>
                                              <a:chart seriesIdx="-4" categoryIdx="0" bldStep="category"/>
                                            </p:graphicEl>
                                          </p:spTgt>
                                        </p:tgtEl>
                                        <p:attrNameLst>
                                          <p:attrName>style.visibility</p:attrName>
                                        </p:attrNameLst>
                                      </p:cBhvr>
                                      <p:to>
                                        <p:strVal val="visible"/>
                                      </p:to>
                                    </p:set>
                                    <p:anim calcmode="lin" valueType="num">
                                      <p:cBhvr>
                                        <p:cTn id="17" dur="500" fill="hold"/>
                                        <p:tgtEl>
                                          <p:spTgt spid="6">
                                            <p:graphicEl>
                                              <a:chart seriesIdx="-4" categoryIdx="0" bldStep="category"/>
                                            </p:graphicEl>
                                          </p:spTgt>
                                        </p:tgtEl>
                                        <p:attrNameLst>
                                          <p:attrName>ppt_w</p:attrName>
                                        </p:attrNameLst>
                                      </p:cBhvr>
                                      <p:tavLst>
                                        <p:tav tm="0">
                                          <p:val>
                                            <p:fltVal val="0"/>
                                          </p:val>
                                        </p:tav>
                                        <p:tav tm="100000">
                                          <p:val>
                                            <p:strVal val="#ppt_w"/>
                                          </p:val>
                                        </p:tav>
                                      </p:tavLst>
                                    </p:anim>
                                    <p:anim calcmode="lin" valueType="num">
                                      <p:cBhvr>
                                        <p:cTn id="18" dur="500" fill="hold"/>
                                        <p:tgtEl>
                                          <p:spTgt spid="6">
                                            <p:graphicEl>
                                              <a:chart seriesIdx="-4" categoryIdx="0" bldStep="category"/>
                                            </p:graphicEl>
                                          </p:spTgt>
                                        </p:tgtEl>
                                        <p:attrNameLst>
                                          <p:attrName>ppt_h</p:attrName>
                                        </p:attrNameLst>
                                      </p:cBhvr>
                                      <p:tavLst>
                                        <p:tav tm="0">
                                          <p:val>
                                            <p:fltVal val="0"/>
                                          </p:val>
                                        </p:tav>
                                        <p:tav tm="100000">
                                          <p:val>
                                            <p:strVal val="#ppt_h"/>
                                          </p:val>
                                        </p:tav>
                                      </p:tavLst>
                                    </p:anim>
                                    <p:animEffect transition="in" filter="fade">
                                      <p:cBhvr>
                                        <p:cTn id="19" dur="500"/>
                                        <p:tgtEl>
                                          <p:spTgt spid="6">
                                            <p:graphicEl>
                                              <a:chart seriesIdx="-4" categoryIdx="0" bldStep="category"/>
                                            </p:graphicEl>
                                          </p:spTgt>
                                        </p:tgtEl>
                                      </p:cBhvr>
                                    </p:animEffect>
                                  </p:childTnLst>
                                </p:cTn>
                              </p:par>
                            </p:childTnLst>
                          </p:cTn>
                        </p:par>
                        <p:par>
                          <p:cTn id="20" fill="hold">
                            <p:stCondLst>
                              <p:cond delay="2500"/>
                            </p:stCondLst>
                            <p:childTnLst>
                              <p:par>
                                <p:cTn id="21" presetID="22" presetClass="entr" presetSubtype="8" fill="hold" nodeType="afterEffect">
                                  <p:stCondLst>
                                    <p:cond delay="0"/>
                                  </p:stCondLst>
                                  <p:childTnLst>
                                    <p:set>
                                      <p:cBhvr>
                                        <p:cTn id="22" dur="1" fill="hold">
                                          <p:stCondLst>
                                            <p:cond delay="0"/>
                                          </p:stCondLst>
                                        </p:cTn>
                                        <p:tgtEl>
                                          <p:spTgt spid="35"/>
                                        </p:tgtEl>
                                        <p:attrNameLst>
                                          <p:attrName>style.visibility</p:attrName>
                                        </p:attrNameLst>
                                      </p:cBhvr>
                                      <p:to>
                                        <p:strVal val="visible"/>
                                      </p:to>
                                    </p:set>
                                    <p:animEffect transition="in" filter="wipe(left)">
                                      <p:cBhvr>
                                        <p:cTn id="23" dur="500"/>
                                        <p:tgtEl>
                                          <p:spTgt spid="35"/>
                                        </p:tgtEl>
                                      </p:cBhvr>
                                    </p:animEffect>
                                  </p:childTnLst>
                                </p:cTn>
                              </p:par>
                            </p:childTnLst>
                          </p:cTn>
                        </p:par>
                        <p:par>
                          <p:cTn id="24" fill="hold">
                            <p:stCondLst>
                              <p:cond delay="3000"/>
                            </p:stCondLst>
                            <p:childTnLst>
                              <p:par>
                                <p:cTn id="25" presetID="10" presetClass="entr" presetSubtype="0" fill="hold" nodeType="afterEffect">
                                  <p:stCondLst>
                                    <p:cond delay="0"/>
                                  </p:stCondLst>
                                  <p:childTnLst>
                                    <p:set>
                                      <p:cBhvr>
                                        <p:cTn id="26" dur="1" fill="hold">
                                          <p:stCondLst>
                                            <p:cond delay="0"/>
                                          </p:stCondLst>
                                        </p:cTn>
                                        <p:tgtEl>
                                          <p:spTgt spid="45"/>
                                        </p:tgtEl>
                                        <p:attrNameLst>
                                          <p:attrName>style.visibility</p:attrName>
                                        </p:attrNameLst>
                                      </p:cBhvr>
                                      <p:to>
                                        <p:strVal val="visible"/>
                                      </p:to>
                                    </p:set>
                                    <p:animEffect transition="in" filter="fade">
                                      <p:cBhvr>
                                        <p:cTn id="27" dur="500"/>
                                        <p:tgtEl>
                                          <p:spTgt spid="45"/>
                                        </p:tgtEl>
                                      </p:cBhvr>
                                    </p:animEffect>
                                  </p:childTnLst>
                                </p:cTn>
                              </p:par>
                            </p:childTnLst>
                          </p:cTn>
                        </p:par>
                        <p:par>
                          <p:cTn id="28" fill="hold">
                            <p:stCondLst>
                              <p:cond delay="4500"/>
                            </p:stCondLst>
                            <p:childTnLst>
                              <p:par>
                                <p:cTn id="29" presetID="53" presetClass="entr" presetSubtype="16" fill="hold" grpId="0" nodeType="afterEffect">
                                  <p:stCondLst>
                                    <p:cond delay="0"/>
                                  </p:stCondLst>
                                  <p:childTnLst>
                                    <p:set>
                                      <p:cBhvr>
                                        <p:cTn id="30" dur="1" fill="hold">
                                          <p:stCondLst>
                                            <p:cond delay="0"/>
                                          </p:stCondLst>
                                        </p:cTn>
                                        <p:tgtEl>
                                          <p:spTgt spid="6">
                                            <p:graphicEl>
                                              <a:chart seriesIdx="-4" categoryIdx="1" bldStep="category"/>
                                            </p:graphicEl>
                                          </p:spTgt>
                                        </p:tgtEl>
                                        <p:attrNameLst>
                                          <p:attrName>style.visibility</p:attrName>
                                        </p:attrNameLst>
                                      </p:cBhvr>
                                      <p:to>
                                        <p:strVal val="visible"/>
                                      </p:to>
                                    </p:set>
                                    <p:anim calcmode="lin" valueType="num">
                                      <p:cBhvr>
                                        <p:cTn id="31" dur="500" fill="hold"/>
                                        <p:tgtEl>
                                          <p:spTgt spid="6">
                                            <p:graphicEl>
                                              <a:chart seriesIdx="-4" categoryIdx="1" bldStep="category"/>
                                            </p:graphicEl>
                                          </p:spTgt>
                                        </p:tgtEl>
                                        <p:attrNameLst>
                                          <p:attrName>ppt_w</p:attrName>
                                        </p:attrNameLst>
                                      </p:cBhvr>
                                      <p:tavLst>
                                        <p:tav tm="0">
                                          <p:val>
                                            <p:fltVal val="0"/>
                                          </p:val>
                                        </p:tav>
                                        <p:tav tm="100000">
                                          <p:val>
                                            <p:strVal val="#ppt_w"/>
                                          </p:val>
                                        </p:tav>
                                      </p:tavLst>
                                    </p:anim>
                                    <p:anim calcmode="lin" valueType="num">
                                      <p:cBhvr>
                                        <p:cTn id="32" dur="500" fill="hold"/>
                                        <p:tgtEl>
                                          <p:spTgt spid="6">
                                            <p:graphicEl>
                                              <a:chart seriesIdx="-4" categoryIdx="1" bldStep="category"/>
                                            </p:graphicEl>
                                          </p:spTgt>
                                        </p:tgtEl>
                                        <p:attrNameLst>
                                          <p:attrName>ppt_h</p:attrName>
                                        </p:attrNameLst>
                                      </p:cBhvr>
                                      <p:tavLst>
                                        <p:tav tm="0">
                                          <p:val>
                                            <p:fltVal val="0"/>
                                          </p:val>
                                        </p:tav>
                                        <p:tav tm="100000">
                                          <p:val>
                                            <p:strVal val="#ppt_h"/>
                                          </p:val>
                                        </p:tav>
                                      </p:tavLst>
                                    </p:anim>
                                    <p:animEffect transition="in" filter="fade">
                                      <p:cBhvr>
                                        <p:cTn id="33" dur="500"/>
                                        <p:tgtEl>
                                          <p:spTgt spid="6">
                                            <p:graphicEl>
                                              <a:chart seriesIdx="-4" categoryIdx="1" bldStep="category"/>
                                            </p:graphicEl>
                                          </p:spTgt>
                                        </p:tgtEl>
                                      </p:cBhvr>
                                    </p:animEffect>
                                  </p:childTnLst>
                                </p:cTn>
                              </p:par>
                            </p:childTnLst>
                          </p:cTn>
                        </p:par>
                        <p:par>
                          <p:cTn id="34" fill="hold">
                            <p:stCondLst>
                              <p:cond delay="5000"/>
                            </p:stCondLst>
                            <p:childTnLst>
                              <p:par>
                                <p:cTn id="35" presetID="22" presetClass="entr" presetSubtype="8" fill="hold" nodeType="afterEffect">
                                  <p:stCondLst>
                                    <p:cond delay="0"/>
                                  </p:stCondLst>
                                  <p:childTnLst>
                                    <p:set>
                                      <p:cBhvr>
                                        <p:cTn id="36" dur="1" fill="hold">
                                          <p:stCondLst>
                                            <p:cond delay="0"/>
                                          </p:stCondLst>
                                        </p:cTn>
                                        <p:tgtEl>
                                          <p:spTgt spid="48"/>
                                        </p:tgtEl>
                                        <p:attrNameLst>
                                          <p:attrName>style.visibility</p:attrName>
                                        </p:attrNameLst>
                                      </p:cBhvr>
                                      <p:to>
                                        <p:strVal val="visible"/>
                                      </p:to>
                                    </p:set>
                                    <p:animEffect transition="in" filter="wipe(left)">
                                      <p:cBhvr>
                                        <p:cTn id="37" dur="500"/>
                                        <p:tgtEl>
                                          <p:spTgt spid="48"/>
                                        </p:tgtEl>
                                      </p:cBhvr>
                                    </p:animEffect>
                                  </p:childTnLst>
                                </p:cTn>
                              </p:par>
                            </p:childTnLst>
                          </p:cTn>
                        </p:par>
                        <p:par>
                          <p:cTn id="38" fill="hold">
                            <p:stCondLst>
                              <p:cond delay="5500"/>
                            </p:stCondLst>
                            <p:childTnLst>
                              <p:par>
                                <p:cTn id="39" presetID="10" presetClass="entr" presetSubtype="0" fill="hold" nodeType="afterEffect">
                                  <p:stCondLst>
                                    <p:cond delay="0"/>
                                  </p:stCondLst>
                                  <p:childTnLst>
                                    <p:set>
                                      <p:cBhvr>
                                        <p:cTn id="40" dur="1" fill="hold">
                                          <p:stCondLst>
                                            <p:cond delay="0"/>
                                          </p:stCondLst>
                                        </p:cTn>
                                        <p:tgtEl>
                                          <p:spTgt spid="54"/>
                                        </p:tgtEl>
                                        <p:attrNameLst>
                                          <p:attrName>style.visibility</p:attrName>
                                        </p:attrNameLst>
                                      </p:cBhvr>
                                      <p:to>
                                        <p:strVal val="visible"/>
                                      </p:to>
                                    </p:set>
                                    <p:animEffect transition="in" filter="fade">
                                      <p:cBhvr>
                                        <p:cTn id="41" dur="500"/>
                                        <p:tgtEl>
                                          <p:spTgt spid="54"/>
                                        </p:tgtEl>
                                      </p:cBhvr>
                                    </p:animEffect>
                                  </p:childTnLst>
                                </p:cTn>
                              </p:par>
                            </p:childTnLst>
                          </p:cTn>
                        </p:par>
                        <p:par>
                          <p:cTn id="42" fill="hold">
                            <p:stCondLst>
                              <p:cond delay="7000"/>
                            </p:stCondLst>
                            <p:childTnLst>
                              <p:par>
                                <p:cTn id="43" presetID="53" presetClass="entr" presetSubtype="16" fill="hold" grpId="0" nodeType="afterEffect">
                                  <p:stCondLst>
                                    <p:cond delay="0"/>
                                  </p:stCondLst>
                                  <p:childTnLst>
                                    <p:set>
                                      <p:cBhvr>
                                        <p:cTn id="44" dur="1" fill="hold">
                                          <p:stCondLst>
                                            <p:cond delay="0"/>
                                          </p:stCondLst>
                                        </p:cTn>
                                        <p:tgtEl>
                                          <p:spTgt spid="6">
                                            <p:graphicEl>
                                              <a:chart seriesIdx="-4" categoryIdx="2" bldStep="category"/>
                                            </p:graphicEl>
                                          </p:spTgt>
                                        </p:tgtEl>
                                        <p:attrNameLst>
                                          <p:attrName>style.visibility</p:attrName>
                                        </p:attrNameLst>
                                      </p:cBhvr>
                                      <p:to>
                                        <p:strVal val="visible"/>
                                      </p:to>
                                    </p:set>
                                    <p:anim calcmode="lin" valueType="num">
                                      <p:cBhvr>
                                        <p:cTn id="45" dur="500" fill="hold"/>
                                        <p:tgtEl>
                                          <p:spTgt spid="6">
                                            <p:graphicEl>
                                              <a:chart seriesIdx="-4" categoryIdx="2" bldStep="category"/>
                                            </p:graphicEl>
                                          </p:spTgt>
                                        </p:tgtEl>
                                        <p:attrNameLst>
                                          <p:attrName>ppt_w</p:attrName>
                                        </p:attrNameLst>
                                      </p:cBhvr>
                                      <p:tavLst>
                                        <p:tav tm="0">
                                          <p:val>
                                            <p:fltVal val="0"/>
                                          </p:val>
                                        </p:tav>
                                        <p:tav tm="100000">
                                          <p:val>
                                            <p:strVal val="#ppt_w"/>
                                          </p:val>
                                        </p:tav>
                                      </p:tavLst>
                                    </p:anim>
                                    <p:anim calcmode="lin" valueType="num">
                                      <p:cBhvr>
                                        <p:cTn id="46" dur="500" fill="hold"/>
                                        <p:tgtEl>
                                          <p:spTgt spid="6">
                                            <p:graphicEl>
                                              <a:chart seriesIdx="-4" categoryIdx="2" bldStep="category"/>
                                            </p:graphicEl>
                                          </p:spTgt>
                                        </p:tgtEl>
                                        <p:attrNameLst>
                                          <p:attrName>ppt_h</p:attrName>
                                        </p:attrNameLst>
                                      </p:cBhvr>
                                      <p:tavLst>
                                        <p:tav tm="0">
                                          <p:val>
                                            <p:fltVal val="0"/>
                                          </p:val>
                                        </p:tav>
                                        <p:tav tm="100000">
                                          <p:val>
                                            <p:strVal val="#ppt_h"/>
                                          </p:val>
                                        </p:tav>
                                      </p:tavLst>
                                    </p:anim>
                                    <p:animEffect transition="in" filter="fade">
                                      <p:cBhvr>
                                        <p:cTn id="47" dur="500"/>
                                        <p:tgtEl>
                                          <p:spTgt spid="6">
                                            <p:graphicEl>
                                              <a:chart seriesIdx="-4" categoryIdx="2" bldStep="category"/>
                                            </p:graphicEl>
                                          </p:spTgt>
                                        </p:tgtEl>
                                      </p:cBhvr>
                                    </p:animEffect>
                                  </p:childTnLst>
                                </p:cTn>
                              </p:par>
                            </p:childTnLst>
                          </p:cTn>
                        </p:par>
                        <p:par>
                          <p:cTn id="48" fill="hold">
                            <p:stCondLst>
                              <p:cond delay="7500"/>
                            </p:stCondLst>
                            <p:childTnLst>
                              <p:par>
                                <p:cTn id="49" presetID="22" presetClass="entr" presetSubtype="2" fill="hold" nodeType="afterEffect">
                                  <p:stCondLst>
                                    <p:cond delay="0"/>
                                  </p:stCondLst>
                                  <p:childTnLst>
                                    <p:set>
                                      <p:cBhvr>
                                        <p:cTn id="50" dur="1" fill="hold">
                                          <p:stCondLst>
                                            <p:cond delay="0"/>
                                          </p:stCondLst>
                                        </p:cTn>
                                        <p:tgtEl>
                                          <p:spTgt spid="34"/>
                                        </p:tgtEl>
                                        <p:attrNameLst>
                                          <p:attrName>style.visibility</p:attrName>
                                        </p:attrNameLst>
                                      </p:cBhvr>
                                      <p:to>
                                        <p:strVal val="visible"/>
                                      </p:to>
                                    </p:set>
                                    <p:animEffect transition="in" filter="wipe(right)">
                                      <p:cBhvr>
                                        <p:cTn id="51" dur="500"/>
                                        <p:tgtEl>
                                          <p:spTgt spid="34"/>
                                        </p:tgtEl>
                                      </p:cBhvr>
                                    </p:animEffect>
                                  </p:childTnLst>
                                </p:cTn>
                              </p:par>
                            </p:childTnLst>
                          </p:cTn>
                        </p:par>
                        <p:par>
                          <p:cTn id="52" fill="hold">
                            <p:stCondLst>
                              <p:cond delay="8000"/>
                            </p:stCondLst>
                            <p:childTnLst>
                              <p:par>
                                <p:cTn id="53" presetID="10" presetClass="entr" presetSubtype="0" fill="hold" nodeType="afterEffect">
                                  <p:stCondLst>
                                    <p:cond delay="0"/>
                                  </p:stCondLst>
                                  <p:childTnLst>
                                    <p:set>
                                      <p:cBhvr>
                                        <p:cTn id="54" dur="1" fill="hold">
                                          <p:stCondLst>
                                            <p:cond delay="0"/>
                                          </p:stCondLst>
                                        </p:cTn>
                                        <p:tgtEl>
                                          <p:spTgt spid="30"/>
                                        </p:tgtEl>
                                        <p:attrNameLst>
                                          <p:attrName>style.visibility</p:attrName>
                                        </p:attrNameLst>
                                      </p:cBhvr>
                                      <p:to>
                                        <p:strVal val="visible"/>
                                      </p:to>
                                    </p:set>
                                    <p:animEffect transition="in" filter="fade">
                                      <p:cBhvr>
                                        <p:cTn id="55" dur="500"/>
                                        <p:tgtEl>
                                          <p:spTgt spid="30"/>
                                        </p:tgtEl>
                                      </p:cBhvr>
                                    </p:animEffect>
                                  </p:childTnLst>
                                </p:cTn>
                              </p:par>
                            </p:childTnLst>
                          </p:cTn>
                        </p:par>
                        <p:par>
                          <p:cTn id="56" fill="hold">
                            <p:stCondLst>
                              <p:cond delay="8500"/>
                            </p:stCondLst>
                            <p:childTnLst>
                              <p:par>
                                <p:cTn id="57" presetID="53" presetClass="entr" presetSubtype="16" fill="hold" grpId="0" nodeType="afterEffect">
                                  <p:stCondLst>
                                    <p:cond delay="0"/>
                                  </p:stCondLst>
                                  <p:childTnLst>
                                    <p:set>
                                      <p:cBhvr>
                                        <p:cTn id="58" dur="1" fill="hold">
                                          <p:stCondLst>
                                            <p:cond delay="0"/>
                                          </p:stCondLst>
                                        </p:cTn>
                                        <p:tgtEl>
                                          <p:spTgt spid="6">
                                            <p:graphicEl>
                                              <a:chart seriesIdx="-4" categoryIdx="3" bldStep="category"/>
                                            </p:graphicEl>
                                          </p:spTgt>
                                        </p:tgtEl>
                                        <p:attrNameLst>
                                          <p:attrName>style.visibility</p:attrName>
                                        </p:attrNameLst>
                                      </p:cBhvr>
                                      <p:to>
                                        <p:strVal val="visible"/>
                                      </p:to>
                                    </p:set>
                                    <p:anim calcmode="lin" valueType="num">
                                      <p:cBhvr>
                                        <p:cTn id="59" dur="500" fill="hold"/>
                                        <p:tgtEl>
                                          <p:spTgt spid="6">
                                            <p:graphicEl>
                                              <a:chart seriesIdx="-4" categoryIdx="3" bldStep="category"/>
                                            </p:graphicEl>
                                          </p:spTgt>
                                        </p:tgtEl>
                                        <p:attrNameLst>
                                          <p:attrName>ppt_w</p:attrName>
                                        </p:attrNameLst>
                                      </p:cBhvr>
                                      <p:tavLst>
                                        <p:tav tm="0">
                                          <p:val>
                                            <p:fltVal val="0"/>
                                          </p:val>
                                        </p:tav>
                                        <p:tav tm="100000">
                                          <p:val>
                                            <p:strVal val="#ppt_w"/>
                                          </p:val>
                                        </p:tav>
                                      </p:tavLst>
                                    </p:anim>
                                    <p:anim calcmode="lin" valueType="num">
                                      <p:cBhvr>
                                        <p:cTn id="60" dur="500" fill="hold"/>
                                        <p:tgtEl>
                                          <p:spTgt spid="6">
                                            <p:graphicEl>
                                              <a:chart seriesIdx="-4" categoryIdx="3" bldStep="category"/>
                                            </p:graphicEl>
                                          </p:spTgt>
                                        </p:tgtEl>
                                        <p:attrNameLst>
                                          <p:attrName>ppt_h</p:attrName>
                                        </p:attrNameLst>
                                      </p:cBhvr>
                                      <p:tavLst>
                                        <p:tav tm="0">
                                          <p:val>
                                            <p:fltVal val="0"/>
                                          </p:val>
                                        </p:tav>
                                        <p:tav tm="100000">
                                          <p:val>
                                            <p:strVal val="#ppt_h"/>
                                          </p:val>
                                        </p:tav>
                                      </p:tavLst>
                                    </p:anim>
                                    <p:animEffect transition="in" filter="fade">
                                      <p:cBhvr>
                                        <p:cTn id="61" dur="500"/>
                                        <p:tgtEl>
                                          <p:spTgt spid="6">
                                            <p:graphicEl>
                                              <a:chart seriesIdx="-4" categoryIdx="3" bldStep="category"/>
                                            </p:graphicEl>
                                          </p:spTgt>
                                        </p:tgtEl>
                                      </p:cBhvr>
                                    </p:animEffect>
                                  </p:childTnLst>
                                </p:cTn>
                              </p:par>
                            </p:childTnLst>
                          </p:cTn>
                        </p:par>
                        <p:par>
                          <p:cTn id="62" fill="hold">
                            <p:stCondLst>
                              <p:cond delay="9000"/>
                            </p:stCondLst>
                            <p:childTnLst>
                              <p:par>
                                <p:cTn id="63" presetID="22" presetClass="entr" presetSubtype="2" fill="hold" nodeType="afterEffect">
                                  <p:stCondLst>
                                    <p:cond delay="0"/>
                                  </p:stCondLst>
                                  <p:childTnLst>
                                    <p:set>
                                      <p:cBhvr>
                                        <p:cTn id="64" dur="1" fill="hold">
                                          <p:stCondLst>
                                            <p:cond delay="0"/>
                                          </p:stCondLst>
                                        </p:cTn>
                                        <p:tgtEl>
                                          <p:spTgt spid="5"/>
                                        </p:tgtEl>
                                        <p:attrNameLst>
                                          <p:attrName>style.visibility</p:attrName>
                                        </p:attrNameLst>
                                      </p:cBhvr>
                                      <p:to>
                                        <p:strVal val="visible"/>
                                      </p:to>
                                    </p:set>
                                    <p:animEffect transition="in" filter="wipe(right)">
                                      <p:cBhvr>
                                        <p:cTn id="65" dur="500"/>
                                        <p:tgtEl>
                                          <p:spTgt spid="5"/>
                                        </p:tgtEl>
                                      </p:cBhvr>
                                    </p:animEffect>
                                  </p:childTnLst>
                                </p:cTn>
                              </p:par>
                            </p:childTnLst>
                          </p:cTn>
                        </p:par>
                        <p:par>
                          <p:cTn id="66" fill="hold">
                            <p:stCondLst>
                              <p:cond delay="9500"/>
                            </p:stCondLst>
                            <p:childTnLst>
                              <p:par>
                                <p:cTn id="67" presetID="10" presetClass="entr" presetSubtype="0" fill="hold" nodeType="afterEffect">
                                  <p:stCondLst>
                                    <p:cond delay="0"/>
                                  </p:stCondLst>
                                  <p:childTnLst>
                                    <p:set>
                                      <p:cBhvr>
                                        <p:cTn id="68" dur="1" fill="hold">
                                          <p:stCondLst>
                                            <p:cond delay="0"/>
                                          </p:stCondLst>
                                        </p:cTn>
                                        <p:tgtEl>
                                          <p:spTgt spid="7"/>
                                        </p:tgtEl>
                                        <p:attrNameLst>
                                          <p:attrName>style.visibility</p:attrName>
                                        </p:attrNameLst>
                                      </p:cBhvr>
                                      <p:to>
                                        <p:strVal val="visible"/>
                                      </p:to>
                                    </p:set>
                                    <p:animEffect transition="in" filter="fade">
                                      <p:cBhvr>
                                        <p:cTn id="6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Graphic spid="6" grpId="0" uiExpand="1">
        <p:bldSub>
          <a:bldChart bld="category"/>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1131C3-2CBD-6B86-489A-8318729F9EA9}"/>
              </a:ext>
            </a:extLst>
          </p:cNvPr>
          <p:cNvPicPr>
            <a:picLocks noChangeAspect="1"/>
          </p:cNvPicPr>
          <p:nvPr/>
        </p:nvPicPr>
        <p:blipFill>
          <a:blip r:embed="rId2"/>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D6518960-525B-4A2F-A67F-69803B585537}"/>
              </a:ext>
            </a:extLst>
          </p:cNvPr>
          <p:cNvSpPr txBox="1"/>
          <p:nvPr/>
        </p:nvSpPr>
        <p:spPr>
          <a:xfrm>
            <a:off x="174171" y="6389914"/>
            <a:ext cx="4245429" cy="646331"/>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CIPD (2024).</a:t>
            </a:r>
          </a:p>
          <a:p>
            <a:endParaRPr lang="en-GB" dirty="0"/>
          </a:p>
        </p:txBody>
      </p:sp>
    </p:spTree>
    <p:extLst>
      <p:ext uri="{BB962C8B-B14F-4D97-AF65-F5344CB8AC3E}">
        <p14:creationId xmlns:p14="http://schemas.microsoft.com/office/powerpoint/2010/main" val="1126487380"/>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445DE59-499F-0D3E-F8C3-3F8DBF6E3E8E}"/>
              </a:ext>
            </a:extLst>
          </p:cNvPr>
          <p:cNvPicPr>
            <a:picLocks noChangeAspect="1"/>
          </p:cNvPicPr>
          <p:nvPr/>
        </p:nvPicPr>
        <p:blipFill>
          <a:blip r:embed="rId2"/>
          <a:stretch>
            <a:fillRect/>
          </a:stretch>
        </p:blipFill>
        <p:spPr>
          <a:xfrm>
            <a:off x="0" y="0"/>
            <a:ext cx="12191999" cy="6858000"/>
          </a:xfrm>
          <a:prstGeom prst="rect">
            <a:avLst/>
          </a:prstGeom>
        </p:spPr>
      </p:pic>
      <p:sp>
        <p:nvSpPr>
          <p:cNvPr id="5" name="TextBox 4">
            <a:extLst>
              <a:ext uri="{FF2B5EF4-FFF2-40B4-BE49-F238E27FC236}">
                <a16:creationId xmlns:a16="http://schemas.microsoft.com/office/drawing/2014/main" id="{07BE3FA2-C60C-AAE0-E485-EA1F36F1A1BF}"/>
              </a:ext>
            </a:extLst>
          </p:cNvPr>
          <p:cNvSpPr txBox="1"/>
          <p:nvPr/>
        </p:nvSpPr>
        <p:spPr>
          <a:xfrm>
            <a:off x="174171" y="6389914"/>
            <a:ext cx="4245429" cy="646331"/>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CIPD (2024).</a:t>
            </a:r>
          </a:p>
          <a:p>
            <a:endParaRPr lang="en-GB" dirty="0"/>
          </a:p>
        </p:txBody>
      </p:sp>
    </p:spTree>
    <p:extLst>
      <p:ext uri="{BB962C8B-B14F-4D97-AF65-F5344CB8AC3E}">
        <p14:creationId xmlns:p14="http://schemas.microsoft.com/office/powerpoint/2010/main" val="410072824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C52FA-B242-1ECE-882C-C933B6664C1F}"/>
              </a:ext>
            </a:extLst>
          </p:cNvPr>
          <p:cNvSpPr>
            <a:spLocks noGrp="1"/>
          </p:cNvSpPr>
          <p:nvPr>
            <p:ph type="title"/>
          </p:nvPr>
        </p:nvSpPr>
        <p:spPr>
          <a:xfrm>
            <a:off x="983226" y="345828"/>
            <a:ext cx="8492613" cy="2132269"/>
          </a:xfrm>
        </p:spPr>
        <p:txBody>
          <a:bodyPr>
            <a:normAutofit/>
          </a:bodyPr>
          <a:lstStyle/>
          <a:p>
            <a:r>
              <a:rPr lang="en-US" sz="2900" b="1" dirty="0">
                <a:solidFill>
                  <a:schemeClr val="tx1"/>
                </a:solidFill>
                <a:latin typeface="Arial" panose="020B0604020202020204" pitchFamily="34" charset="0"/>
                <a:cs typeface="Arial" panose="020B0604020202020204" pitchFamily="34" charset="0"/>
              </a:rPr>
              <a:t>Starbucks brand awareness, usage, popularity, loyalty, and buzz among restaurant chain customers in the UK in 2022</a:t>
            </a:r>
            <a:br>
              <a:rPr lang="en-US" sz="2900" b="1" dirty="0">
                <a:solidFill>
                  <a:schemeClr val="tx1"/>
                </a:solidFill>
                <a:latin typeface="Arial" panose="020B0604020202020204" pitchFamily="34" charset="0"/>
                <a:cs typeface="Arial" panose="020B0604020202020204" pitchFamily="34" charset="0"/>
              </a:rPr>
            </a:br>
            <a:endParaRPr lang="en-GB" sz="2900" dirty="0">
              <a:solidFill>
                <a:schemeClr val="tx1"/>
              </a:solidFill>
              <a:latin typeface="Arial" panose="020B0604020202020204" pitchFamily="34" charset="0"/>
              <a:cs typeface="Arial" panose="020B0604020202020204" pitchFamily="34" charset="0"/>
            </a:endParaRPr>
          </a:p>
        </p:txBody>
      </p:sp>
      <p:pic>
        <p:nvPicPr>
          <p:cNvPr id="4" name="Picture 3" descr="A graph of blue squares&#10;&#10;Description automatically generated">
            <a:extLst>
              <a:ext uri="{FF2B5EF4-FFF2-40B4-BE49-F238E27FC236}">
                <a16:creationId xmlns:a16="http://schemas.microsoft.com/office/drawing/2014/main" id="{A96B6CD1-C20D-EB33-58B0-78C7AF87F6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3226" y="2074606"/>
            <a:ext cx="8131277" cy="4375663"/>
          </a:xfrm>
          <a:prstGeom prst="rect">
            <a:avLst/>
          </a:prstGeom>
        </p:spPr>
      </p:pic>
      <p:sp>
        <p:nvSpPr>
          <p:cNvPr id="7" name="TextBox 6">
            <a:extLst>
              <a:ext uri="{FF2B5EF4-FFF2-40B4-BE49-F238E27FC236}">
                <a16:creationId xmlns:a16="http://schemas.microsoft.com/office/drawing/2014/main" id="{92458B91-DF46-CC9A-103F-641ECFA1B63F}"/>
              </a:ext>
            </a:extLst>
          </p:cNvPr>
          <p:cNvSpPr txBox="1"/>
          <p:nvPr/>
        </p:nvSpPr>
        <p:spPr>
          <a:xfrm>
            <a:off x="9370448" y="6334261"/>
            <a:ext cx="415834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Kunst (2023).</a:t>
            </a:r>
          </a:p>
        </p:txBody>
      </p:sp>
    </p:spTree>
    <p:extLst>
      <p:ext uri="{BB962C8B-B14F-4D97-AF65-F5344CB8AC3E}">
        <p14:creationId xmlns:p14="http://schemas.microsoft.com/office/powerpoint/2010/main" val="20395843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1134" name="TextBox 1133"/>
          <p:cNvSpPr txBox="1"/>
          <p:nvPr/>
        </p:nvSpPr>
        <p:spPr>
          <a:xfrm>
            <a:off x="533399" y="234473"/>
            <a:ext cx="8675915" cy="647228"/>
          </a:xfrm>
          <a:prstGeom prst="rect">
            <a:avLst/>
          </a:prstGeom>
          <a:noFill/>
        </p:spPr>
        <p:txBody>
          <a:bodyPr wrap="square" rtlCol="0">
            <a:spAutoFit/>
          </a:bodyPr>
          <a:lstStyle/>
          <a:p>
            <a:pPr rtl="0">
              <a:lnSpc>
                <a:spcPct val="80000"/>
              </a:lnSpc>
            </a:pPr>
            <a:r>
              <a:rPr lang="en-GB" sz="4400" b="1" dirty="0">
                <a:solidFill>
                  <a:srgbClr val="FFFF00"/>
                </a:solidFill>
                <a:latin typeface="Arial Black" panose="020B0A04020102020204" pitchFamily="34" charset="0"/>
                <a:ea typeface="Lato Black" panose="020F0502020204030203" pitchFamily="34" charset="0"/>
                <a:cs typeface="Lato Black" panose="020F0502020204030203" pitchFamily="34" charset="0"/>
              </a:rPr>
              <a:t>The Strengths of Starbucks</a:t>
            </a:r>
          </a:p>
        </p:txBody>
      </p:sp>
      <p:grpSp>
        <p:nvGrpSpPr>
          <p:cNvPr id="3" name="Group 2">
            <a:extLst>
              <a:ext uri="{C183D7F6-B498-43B3-948B-1728B52AA6E4}">
                <adec:decorative xmlns:adec="http://schemas.microsoft.com/office/drawing/2017/decorative" val="1"/>
              </a:ext>
            </a:extLst>
          </p:cNvPr>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grpSp>
        <p:nvGrpSpPr>
          <p:cNvPr id="11" name="Group 10">
            <a:extLst>
              <a:ext uri="{C183D7F6-B498-43B3-948B-1728B52AA6E4}">
                <adec:decorative xmlns:adec="http://schemas.microsoft.com/office/drawing/2017/decorative" val="1"/>
              </a:ext>
            </a:extLst>
          </p:cNvPr>
          <p:cNvGrpSpPr/>
          <p:nvPr/>
        </p:nvGrpSpPr>
        <p:grpSpPr>
          <a:xfrm>
            <a:off x="847802" y="1695764"/>
            <a:ext cx="504578" cy="438624"/>
            <a:chOff x="2288721" y="2772229"/>
            <a:chExt cx="2471965" cy="2471965"/>
          </a:xfrm>
        </p:grpSpPr>
        <p:sp>
          <p:nvSpPr>
            <p:cNvPr id="15" name="Oval 14"/>
            <p:cNvSpPr/>
            <p:nvPr/>
          </p:nvSpPr>
          <p:spPr>
            <a:xfrm>
              <a:off x="2288721" y="2772229"/>
              <a:ext cx="2471965" cy="247196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latin typeface="Calibri" panose="020F0502020204030204" pitchFamily="34" charset="0"/>
                <a:ea typeface="Lato" panose="020F0502020204030203" pitchFamily="34" charset="0"/>
                <a:cs typeface="Calibri" panose="020F0502020204030204" pitchFamily="34" charset="0"/>
              </a:endParaRPr>
            </a:p>
          </p:txBody>
        </p:sp>
        <p:sp>
          <p:nvSpPr>
            <p:cNvPr id="16" name="Freeform 29"/>
            <p:cNvSpPr>
              <a:spLocks/>
            </p:cNvSpPr>
            <p:nvPr/>
          </p:nvSpPr>
          <p:spPr bwMode="auto">
            <a:xfrm>
              <a:off x="2804183" y="3513718"/>
              <a:ext cx="1503332" cy="1160049"/>
            </a:xfrm>
            <a:custGeom>
              <a:avLst/>
              <a:gdLst>
                <a:gd name="T0" fmla="*/ 198196 w 59"/>
                <a:gd name="T1" fmla="*/ 41487 h 45"/>
                <a:gd name="T2" fmla="*/ 102515 w 59"/>
                <a:gd name="T3" fmla="*/ 134832 h 45"/>
                <a:gd name="T4" fmla="*/ 85429 w 59"/>
                <a:gd name="T5" fmla="*/ 152118 h 45"/>
                <a:gd name="T6" fmla="*/ 78595 w 59"/>
                <a:gd name="T7" fmla="*/ 155575 h 45"/>
                <a:gd name="T8" fmla="*/ 68343 w 59"/>
                <a:gd name="T9" fmla="*/ 152118 h 45"/>
                <a:gd name="T10" fmla="*/ 51258 w 59"/>
                <a:gd name="T11" fmla="*/ 134832 h 45"/>
                <a:gd name="T12" fmla="*/ 3417 w 59"/>
                <a:gd name="T13" fmla="*/ 89888 h 45"/>
                <a:gd name="T14" fmla="*/ 0 w 59"/>
                <a:gd name="T15" fmla="*/ 79516 h 45"/>
                <a:gd name="T16" fmla="*/ 3417 w 59"/>
                <a:gd name="T17" fmla="*/ 69144 h 45"/>
                <a:gd name="T18" fmla="*/ 20503 w 59"/>
                <a:gd name="T19" fmla="*/ 51858 h 45"/>
                <a:gd name="T20" fmla="*/ 30755 w 59"/>
                <a:gd name="T21" fmla="*/ 48401 h 45"/>
                <a:gd name="T22" fmla="*/ 37589 w 59"/>
                <a:gd name="T23" fmla="*/ 51858 h 45"/>
                <a:gd name="T24" fmla="*/ 78595 w 59"/>
                <a:gd name="T25" fmla="*/ 89888 h 45"/>
                <a:gd name="T26" fmla="*/ 160607 w 59"/>
                <a:gd name="T27" fmla="*/ 3457 h 45"/>
                <a:gd name="T28" fmla="*/ 170858 w 59"/>
                <a:gd name="T29" fmla="*/ 0 h 45"/>
                <a:gd name="T30" fmla="*/ 181110 w 59"/>
                <a:gd name="T31" fmla="*/ 3457 h 45"/>
                <a:gd name="T32" fmla="*/ 198196 w 59"/>
                <a:gd name="T33" fmla="*/ 24201 h 45"/>
                <a:gd name="T34" fmla="*/ 201613 w 59"/>
                <a:gd name="T35" fmla="*/ 31115 h 45"/>
                <a:gd name="T36" fmla="*/ 198196 w 59"/>
                <a:gd name="T37" fmla="*/ 41487 h 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9" h="45">
                  <a:moveTo>
                    <a:pt x="58" y="12"/>
                  </a:moveTo>
                  <a:cubicBezTo>
                    <a:pt x="30" y="39"/>
                    <a:pt x="30" y="39"/>
                    <a:pt x="30" y="39"/>
                  </a:cubicBezTo>
                  <a:cubicBezTo>
                    <a:pt x="25" y="44"/>
                    <a:pt x="25" y="44"/>
                    <a:pt x="25" y="44"/>
                  </a:cubicBezTo>
                  <a:cubicBezTo>
                    <a:pt x="24" y="45"/>
                    <a:pt x="24" y="45"/>
                    <a:pt x="23" y="45"/>
                  </a:cubicBezTo>
                  <a:cubicBezTo>
                    <a:pt x="22" y="45"/>
                    <a:pt x="21" y="45"/>
                    <a:pt x="20" y="44"/>
                  </a:cubicBezTo>
                  <a:cubicBezTo>
                    <a:pt x="15" y="39"/>
                    <a:pt x="15" y="39"/>
                    <a:pt x="15" y="39"/>
                  </a:cubicBezTo>
                  <a:cubicBezTo>
                    <a:pt x="1" y="26"/>
                    <a:pt x="1" y="26"/>
                    <a:pt x="1" y="26"/>
                  </a:cubicBezTo>
                  <a:cubicBezTo>
                    <a:pt x="0" y="25"/>
                    <a:pt x="0" y="24"/>
                    <a:pt x="0" y="23"/>
                  </a:cubicBezTo>
                  <a:cubicBezTo>
                    <a:pt x="0" y="22"/>
                    <a:pt x="0" y="21"/>
                    <a:pt x="1" y="20"/>
                  </a:cubicBezTo>
                  <a:cubicBezTo>
                    <a:pt x="6" y="15"/>
                    <a:pt x="6" y="15"/>
                    <a:pt x="6" y="15"/>
                  </a:cubicBezTo>
                  <a:cubicBezTo>
                    <a:pt x="7" y="14"/>
                    <a:pt x="8" y="14"/>
                    <a:pt x="9" y="14"/>
                  </a:cubicBezTo>
                  <a:cubicBezTo>
                    <a:pt x="10" y="14"/>
                    <a:pt x="11" y="14"/>
                    <a:pt x="11" y="15"/>
                  </a:cubicBezTo>
                  <a:cubicBezTo>
                    <a:pt x="23" y="26"/>
                    <a:pt x="23" y="26"/>
                    <a:pt x="23" y="26"/>
                  </a:cubicBezTo>
                  <a:cubicBezTo>
                    <a:pt x="47" y="1"/>
                    <a:pt x="47" y="1"/>
                    <a:pt x="47" y="1"/>
                  </a:cubicBezTo>
                  <a:cubicBezTo>
                    <a:pt x="48" y="1"/>
                    <a:pt x="49" y="0"/>
                    <a:pt x="50" y="0"/>
                  </a:cubicBezTo>
                  <a:cubicBezTo>
                    <a:pt x="51" y="0"/>
                    <a:pt x="52" y="1"/>
                    <a:pt x="53" y="1"/>
                  </a:cubicBezTo>
                  <a:cubicBezTo>
                    <a:pt x="58" y="7"/>
                    <a:pt x="58" y="7"/>
                    <a:pt x="58" y="7"/>
                  </a:cubicBezTo>
                  <a:cubicBezTo>
                    <a:pt x="58" y="7"/>
                    <a:pt x="59" y="8"/>
                    <a:pt x="59" y="9"/>
                  </a:cubicBezTo>
                  <a:cubicBezTo>
                    <a:pt x="59" y="10"/>
                    <a:pt x="58" y="11"/>
                    <a:pt x="58" y="12"/>
                  </a:cubicBezTo>
                  <a:close/>
                </a:path>
              </a:pathLst>
            </a:custGeom>
            <a:solidFill>
              <a:schemeClr val="bg1"/>
            </a:solidFill>
            <a:ln>
              <a:noFill/>
            </a:ln>
            <a:extLst>
              <a:ext uri="{91240B29-F687-4f45-9708-019B960494DF}">
                <a14:hiddenLine xmlns:a14="http://schemas.microsoft.com/office/drawing/2010/main" xmlns="" w="9525">
                  <a:solidFill>
                    <a:srgbClr val="000000"/>
                  </a:solidFill>
                  <a:round/>
                  <a:headEnd/>
                  <a:tailEnd/>
                </a14:hiddenLine>
              </a:ext>
            </a:extLst>
          </p:spPr>
          <p:txBody>
            <a:bodyPr rtlCol="0"/>
            <a:lstStyle/>
            <a:p>
              <a:pPr rtl="0"/>
              <a:endParaRPr lang="en-GB">
                <a:latin typeface="Calibri" panose="020F0502020204030204" pitchFamily="34" charset="0"/>
                <a:ea typeface="Lato" panose="020F0502020204030203" pitchFamily="34" charset="0"/>
                <a:cs typeface="Calibri" panose="020F0502020204030204" pitchFamily="34" charset="0"/>
              </a:endParaRPr>
            </a:p>
          </p:txBody>
        </p:sp>
      </p:grpSp>
      <p:sp>
        <p:nvSpPr>
          <p:cNvPr id="13" name="Rectangle 12"/>
          <p:cNvSpPr/>
          <p:nvPr/>
        </p:nvSpPr>
        <p:spPr>
          <a:xfrm>
            <a:off x="1559370" y="1578484"/>
            <a:ext cx="6729224" cy="628955"/>
          </a:xfrm>
          <a:prstGeom prst="rect">
            <a:avLst/>
          </a:prstGeom>
        </p:spPr>
        <p:txBody>
          <a:bodyPr wrap="square" rtlCol="0">
            <a:spAutoFit/>
          </a:bodyPr>
          <a:lstStyle/>
          <a:p>
            <a:pPr rtl="0">
              <a:lnSpc>
                <a:spcPct val="120000"/>
              </a:lnSpc>
            </a:pPr>
            <a:r>
              <a:rPr lang="en-GB" sz="3200" b="1" dirty="0">
                <a:solidFill>
                  <a:schemeClr val="bg1"/>
                </a:solidFill>
                <a:latin typeface="Arial" panose="020B0604020202020204" pitchFamily="34" charset="0"/>
                <a:ea typeface="Lato" panose="020F0502020204030203" pitchFamily="34" charset="0"/>
                <a:cs typeface="Arial" panose="020B0604020202020204" pitchFamily="34" charset="0"/>
              </a:rPr>
              <a:t>Strong </a:t>
            </a:r>
            <a:r>
              <a:rPr lang="en-GB" sz="3200" b="1" dirty="0">
                <a:solidFill>
                  <a:srgbClr val="00B0F0"/>
                </a:solidFill>
                <a:latin typeface="Arial" panose="020B0604020202020204" pitchFamily="34" charset="0"/>
                <a:ea typeface="Lato" panose="020F0502020204030203" pitchFamily="34" charset="0"/>
                <a:cs typeface="Arial" panose="020B0604020202020204" pitchFamily="34" charset="0"/>
              </a:rPr>
              <a:t>brand</a:t>
            </a:r>
            <a:r>
              <a:rPr lang="en-GB" sz="3200" b="1" dirty="0">
                <a:solidFill>
                  <a:schemeClr val="bg1"/>
                </a:solidFill>
                <a:latin typeface="Arial" panose="020B0604020202020204" pitchFamily="34" charset="0"/>
                <a:ea typeface="Lato" panose="020F0502020204030203" pitchFamily="34" charset="0"/>
                <a:cs typeface="Arial" panose="020B0604020202020204" pitchFamily="34" charset="0"/>
              </a:rPr>
              <a:t> </a:t>
            </a:r>
            <a:r>
              <a:rPr lang="en-GB" sz="3200" b="1" dirty="0">
                <a:solidFill>
                  <a:srgbClr val="00B0F0"/>
                </a:solidFill>
                <a:latin typeface="Arial" panose="020B0604020202020204" pitchFamily="34" charset="0"/>
                <a:ea typeface="Lato" panose="020F0502020204030203" pitchFamily="34" charset="0"/>
                <a:cs typeface="Arial" panose="020B0604020202020204" pitchFamily="34" charset="0"/>
              </a:rPr>
              <a:t>recognition</a:t>
            </a:r>
          </a:p>
        </p:txBody>
      </p:sp>
      <p:sp>
        <p:nvSpPr>
          <p:cNvPr id="20" name="Rectangle 19"/>
          <p:cNvSpPr/>
          <p:nvPr/>
        </p:nvSpPr>
        <p:spPr>
          <a:xfrm>
            <a:off x="1516709" y="2920114"/>
            <a:ext cx="5618179" cy="628955"/>
          </a:xfrm>
          <a:prstGeom prst="rect">
            <a:avLst/>
          </a:prstGeom>
        </p:spPr>
        <p:txBody>
          <a:bodyPr wrap="square" rtlCol="0">
            <a:spAutoFit/>
          </a:bodyPr>
          <a:lstStyle/>
          <a:p>
            <a:pPr rtl="0">
              <a:lnSpc>
                <a:spcPct val="120000"/>
              </a:lnSpc>
            </a:pPr>
            <a:r>
              <a:rPr lang="en-GB" sz="3200" b="1" dirty="0">
                <a:solidFill>
                  <a:schemeClr val="bg1"/>
                </a:solidFill>
                <a:latin typeface="Arial" panose="020B0604020202020204" pitchFamily="34" charset="0"/>
                <a:ea typeface="Lato" panose="020F0502020204030203" pitchFamily="34" charset="0"/>
                <a:cs typeface="Arial" panose="020B0604020202020204" pitchFamily="34" charset="0"/>
              </a:rPr>
              <a:t>Strong </a:t>
            </a:r>
            <a:r>
              <a:rPr lang="en-GB" sz="3200" b="1" dirty="0">
                <a:solidFill>
                  <a:srgbClr val="00B0F0"/>
                </a:solidFill>
                <a:latin typeface="Arial" panose="020B0604020202020204" pitchFamily="34" charset="0"/>
                <a:ea typeface="Lato" panose="020F0502020204030203" pitchFamily="34" charset="0"/>
                <a:cs typeface="Arial" panose="020B0604020202020204" pitchFamily="34" charset="0"/>
              </a:rPr>
              <a:t>customer</a:t>
            </a:r>
            <a:r>
              <a:rPr lang="en-GB" sz="3200" b="1" dirty="0">
                <a:solidFill>
                  <a:schemeClr val="bg1"/>
                </a:solidFill>
                <a:latin typeface="Arial" panose="020B0604020202020204" pitchFamily="34" charset="0"/>
                <a:ea typeface="Lato" panose="020F0502020204030203" pitchFamily="34" charset="0"/>
                <a:cs typeface="Arial" panose="020B0604020202020204" pitchFamily="34" charset="0"/>
              </a:rPr>
              <a:t> </a:t>
            </a:r>
            <a:r>
              <a:rPr lang="en-GB" sz="3200" b="1" dirty="0">
                <a:solidFill>
                  <a:srgbClr val="00B0F0"/>
                </a:solidFill>
                <a:latin typeface="Arial" panose="020B0604020202020204" pitchFamily="34" charset="0"/>
                <a:ea typeface="Lato" panose="020F0502020204030203" pitchFamily="34" charset="0"/>
                <a:cs typeface="Arial" panose="020B0604020202020204" pitchFamily="34" charset="0"/>
              </a:rPr>
              <a:t>loyalty</a:t>
            </a:r>
          </a:p>
        </p:txBody>
      </p:sp>
      <p:sp>
        <p:nvSpPr>
          <p:cNvPr id="29" name="Rectangle 28"/>
          <p:cNvSpPr/>
          <p:nvPr/>
        </p:nvSpPr>
        <p:spPr>
          <a:xfrm>
            <a:off x="1516709" y="4285174"/>
            <a:ext cx="10190179" cy="628955"/>
          </a:xfrm>
          <a:prstGeom prst="rect">
            <a:avLst/>
          </a:prstGeom>
        </p:spPr>
        <p:txBody>
          <a:bodyPr wrap="square" rtlCol="0">
            <a:spAutoFit/>
          </a:bodyPr>
          <a:lstStyle/>
          <a:p>
            <a:pPr rtl="0">
              <a:lnSpc>
                <a:spcPct val="120000"/>
              </a:lnSpc>
            </a:pPr>
            <a:r>
              <a:rPr lang="en-GB" sz="3200" b="1" dirty="0">
                <a:solidFill>
                  <a:schemeClr val="bg1"/>
                </a:solidFill>
                <a:latin typeface="Arial" panose="020B0604020202020204" pitchFamily="34" charset="0"/>
                <a:ea typeface="Lato" panose="020F0502020204030203" pitchFamily="34" charset="0"/>
                <a:cs typeface="Arial" panose="020B0604020202020204" pitchFamily="34" charset="0"/>
              </a:rPr>
              <a:t>Quality coffee and exceptional </a:t>
            </a:r>
            <a:r>
              <a:rPr lang="en-GB" sz="3200" b="1" dirty="0">
                <a:solidFill>
                  <a:srgbClr val="00B0F0"/>
                </a:solidFill>
                <a:latin typeface="Arial" panose="020B0604020202020204" pitchFamily="34" charset="0"/>
                <a:ea typeface="Lato" panose="020F0502020204030203" pitchFamily="34" charset="0"/>
                <a:cs typeface="Arial" panose="020B0604020202020204" pitchFamily="34" charset="0"/>
              </a:rPr>
              <a:t>service</a:t>
            </a:r>
            <a:r>
              <a:rPr lang="en-GB" sz="3200" b="1" dirty="0">
                <a:solidFill>
                  <a:schemeClr val="bg1"/>
                </a:solidFill>
                <a:latin typeface="Arial" panose="020B0604020202020204" pitchFamily="34" charset="0"/>
                <a:ea typeface="Lato" panose="020F0502020204030203" pitchFamily="34" charset="0"/>
                <a:cs typeface="Arial" panose="020B0604020202020204" pitchFamily="34" charset="0"/>
              </a:rPr>
              <a:t> </a:t>
            </a:r>
            <a:r>
              <a:rPr lang="en-GB" sz="3200" b="1" dirty="0">
                <a:solidFill>
                  <a:srgbClr val="00B0F0"/>
                </a:solidFill>
                <a:latin typeface="Arial" panose="020B0604020202020204" pitchFamily="34" charset="0"/>
                <a:ea typeface="Lato" panose="020F0502020204030203" pitchFamily="34" charset="0"/>
                <a:cs typeface="Arial" panose="020B0604020202020204" pitchFamily="34" charset="0"/>
              </a:rPr>
              <a:t>experience</a:t>
            </a:r>
          </a:p>
        </p:txBody>
      </p:sp>
      <p:sp>
        <p:nvSpPr>
          <p:cNvPr id="4" name="Title 3" hidden="1">
            <a:extLst>
              <a:ext uri="{FF2B5EF4-FFF2-40B4-BE49-F238E27FC236}">
                <a16:creationId xmlns:a16="http://schemas.microsoft.com/office/drawing/2014/main" id="{A75E788A-4D7C-47BA-9326-D37D48290ED0}"/>
              </a:ext>
            </a:extLst>
          </p:cNvPr>
          <p:cNvSpPr>
            <a:spLocks noGrp="1"/>
          </p:cNvSpPr>
          <p:nvPr>
            <p:ph type="title"/>
          </p:nvPr>
        </p:nvSpPr>
        <p:spPr/>
        <p:txBody>
          <a:bodyPr rtlCol="0"/>
          <a:lstStyle/>
          <a:p>
            <a:pPr rtl="0"/>
            <a:r>
              <a:rPr lang="en-GB"/>
              <a:t>Slide 12</a:t>
            </a:r>
          </a:p>
        </p:txBody>
      </p:sp>
      <p:grpSp>
        <p:nvGrpSpPr>
          <p:cNvPr id="5" name="Group 4">
            <a:extLst>
              <a:ext uri="{FF2B5EF4-FFF2-40B4-BE49-F238E27FC236}">
                <a16:creationId xmlns:a16="http://schemas.microsoft.com/office/drawing/2014/main" id="{2CE1380E-25EB-4820-B880-6F01F794DF50}"/>
              </a:ext>
              <a:ext uri="{C183D7F6-B498-43B3-948B-1728B52AA6E4}">
                <adec:decorative xmlns:adec="http://schemas.microsoft.com/office/drawing/2017/decorative" val="1"/>
              </a:ext>
            </a:extLst>
          </p:cNvPr>
          <p:cNvGrpSpPr/>
          <p:nvPr/>
        </p:nvGrpSpPr>
        <p:grpSpPr>
          <a:xfrm>
            <a:off x="854159" y="3015279"/>
            <a:ext cx="504578" cy="438624"/>
            <a:chOff x="2288721" y="2772229"/>
            <a:chExt cx="2471965" cy="2471965"/>
          </a:xfrm>
        </p:grpSpPr>
        <p:sp>
          <p:nvSpPr>
            <p:cNvPr id="6" name="Oval 5">
              <a:extLst>
                <a:ext uri="{FF2B5EF4-FFF2-40B4-BE49-F238E27FC236}">
                  <a16:creationId xmlns:a16="http://schemas.microsoft.com/office/drawing/2014/main" id="{8D344888-63CD-F943-E572-F9AB1F74667D}"/>
                </a:ext>
              </a:extLst>
            </p:cNvPr>
            <p:cNvSpPr/>
            <p:nvPr/>
          </p:nvSpPr>
          <p:spPr>
            <a:xfrm>
              <a:off x="2288721" y="2772229"/>
              <a:ext cx="2471965" cy="247196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latin typeface="Calibri" panose="020F0502020204030204" pitchFamily="34" charset="0"/>
                <a:ea typeface="Lato" panose="020F0502020204030203" pitchFamily="34" charset="0"/>
                <a:cs typeface="Calibri" panose="020F0502020204030204" pitchFamily="34" charset="0"/>
              </a:endParaRPr>
            </a:p>
          </p:txBody>
        </p:sp>
        <p:sp>
          <p:nvSpPr>
            <p:cNvPr id="7" name="Freeform 29">
              <a:extLst>
                <a:ext uri="{FF2B5EF4-FFF2-40B4-BE49-F238E27FC236}">
                  <a16:creationId xmlns:a16="http://schemas.microsoft.com/office/drawing/2014/main" id="{225A6CED-E936-6830-5B39-580F10E704CB}"/>
                </a:ext>
              </a:extLst>
            </p:cNvPr>
            <p:cNvSpPr>
              <a:spLocks/>
            </p:cNvSpPr>
            <p:nvPr/>
          </p:nvSpPr>
          <p:spPr bwMode="auto">
            <a:xfrm>
              <a:off x="2804183" y="3513718"/>
              <a:ext cx="1503332" cy="1160049"/>
            </a:xfrm>
            <a:custGeom>
              <a:avLst/>
              <a:gdLst>
                <a:gd name="T0" fmla="*/ 198196 w 59"/>
                <a:gd name="T1" fmla="*/ 41487 h 45"/>
                <a:gd name="T2" fmla="*/ 102515 w 59"/>
                <a:gd name="T3" fmla="*/ 134832 h 45"/>
                <a:gd name="T4" fmla="*/ 85429 w 59"/>
                <a:gd name="T5" fmla="*/ 152118 h 45"/>
                <a:gd name="T6" fmla="*/ 78595 w 59"/>
                <a:gd name="T7" fmla="*/ 155575 h 45"/>
                <a:gd name="T8" fmla="*/ 68343 w 59"/>
                <a:gd name="T9" fmla="*/ 152118 h 45"/>
                <a:gd name="T10" fmla="*/ 51258 w 59"/>
                <a:gd name="T11" fmla="*/ 134832 h 45"/>
                <a:gd name="T12" fmla="*/ 3417 w 59"/>
                <a:gd name="T13" fmla="*/ 89888 h 45"/>
                <a:gd name="T14" fmla="*/ 0 w 59"/>
                <a:gd name="T15" fmla="*/ 79516 h 45"/>
                <a:gd name="T16" fmla="*/ 3417 w 59"/>
                <a:gd name="T17" fmla="*/ 69144 h 45"/>
                <a:gd name="T18" fmla="*/ 20503 w 59"/>
                <a:gd name="T19" fmla="*/ 51858 h 45"/>
                <a:gd name="T20" fmla="*/ 30755 w 59"/>
                <a:gd name="T21" fmla="*/ 48401 h 45"/>
                <a:gd name="T22" fmla="*/ 37589 w 59"/>
                <a:gd name="T23" fmla="*/ 51858 h 45"/>
                <a:gd name="T24" fmla="*/ 78595 w 59"/>
                <a:gd name="T25" fmla="*/ 89888 h 45"/>
                <a:gd name="T26" fmla="*/ 160607 w 59"/>
                <a:gd name="T27" fmla="*/ 3457 h 45"/>
                <a:gd name="T28" fmla="*/ 170858 w 59"/>
                <a:gd name="T29" fmla="*/ 0 h 45"/>
                <a:gd name="T30" fmla="*/ 181110 w 59"/>
                <a:gd name="T31" fmla="*/ 3457 h 45"/>
                <a:gd name="T32" fmla="*/ 198196 w 59"/>
                <a:gd name="T33" fmla="*/ 24201 h 45"/>
                <a:gd name="T34" fmla="*/ 201613 w 59"/>
                <a:gd name="T35" fmla="*/ 31115 h 45"/>
                <a:gd name="T36" fmla="*/ 198196 w 59"/>
                <a:gd name="T37" fmla="*/ 41487 h 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9" h="45">
                  <a:moveTo>
                    <a:pt x="58" y="12"/>
                  </a:moveTo>
                  <a:cubicBezTo>
                    <a:pt x="30" y="39"/>
                    <a:pt x="30" y="39"/>
                    <a:pt x="30" y="39"/>
                  </a:cubicBezTo>
                  <a:cubicBezTo>
                    <a:pt x="25" y="44"/>
                    <a:pt x="25" y="44"/>
                    <a:pt x="25" y="44"/>
                  </a:cubicBezTo>
                  <a:cubicBezTo>
                    <a:pt x="24" y="45"/>
                    <a:pt x="24" y="45"/>
                    <a:pt x="23" y="45"/>
                  </a:cubicBezTo>
                  <a:cubicBezTo>
                    <a:pt x="22" y="45"/>
                    <a:pt x="21" y="45"/>
                    <a:pt x="20" y="44"/>
                  </a:cubicBezTo>
                  <a:cubicBezTo>
                    <a:pt x="15" y="39"/>
                    <a:pt x="15" y="39"/>
                    <a:pt x="15" y="39"/>
                  </a:cubicBezTo>
                  <a:cubicBezTo>
                    <a:pt x="1" y="26"/>
                    <a:pt x="1" y="26"/>
                    <a:pt x="1" y="26"/>
                  </a:cubicBezTo>
                  <a:cubicBezTo>
                    <a:pt x="0" y="25"/>
                    <a:pt x="0" y="24"/>
                    <a:pt x="0" y="23"/>
                  </a:cubicBezTo>
                  <a:cubicBezTo>
                    <a:pt x="0" y="22"/>
                    <a:pt x="0" y="21"/>
                    <a:pt x="1" y="20"/>
                  </a:cubicBezTo>
                  <a:cubicBezTo>
                    <a:pt x="6" y="15"/>
                    <a:pt x="6" y="15"/>
                    <a:pt x="6" y="15"/>
                  </a:cubicBezTo>
                  <a:cubicBezTo>
                    <a:pt x="7" y="14"/>
                    <a:pt x="8" y="14"/>
                    <a:pt x="9" y="14"/>
                  </a:cubicBezTo>
                  <a:cubicBezTo>
                    <a:pt x="10" y="14"/>
                    <a:pt x="11" y="14"/>
                    <a:pt x="11" y="15"/>
                  </a:cubicBezTo>
                  <a:cubicBezTo>
                    <a:pt x="23" y="26"/>
                    <a:pt x="23" y="26"/>
                    <a:pt x="23" y="26"/>
                  </a:cubicBezTo>
                  <a:cubicBezTo>
                    <a:pt x="47" y="1"/>
                    <a:pt x="47" y="1"/>
                    <a:pt x="47" y="1"/>
                  </a:cubicBezTo>
                  <a:cubicBezTo>
                    <a:pt x="48" y="1"/>
                    <a:pt x="49" y="0"/>
                    <a:pt x="50" y="0"/>
                  </a:cubicBezTo>
                  <a:cubicBezTo>
                    <a:pt x="51" y="0"/>
                    <a:pt x="52" y="1"/>
                    <a:pt x="53" y="1"/>
                  </a:cubicBezTo>
                  <a:cubicBezTo>
                    <a:pt x="58" y="7"/>
                    <a:pt x="58" y="7"/>
                    <a:pt x="58" y="7"/>
                  </a:cubicBezTo>
                  <a:cubicBezTo>
                    <a:pt x="58" y="7"/>
                    <a:pt x="59" y="8"/>
                    <a:pt x="59" y="9"/>
                  </a:cubicBezTo>
                  <a:cubicBezTo>
                    <a:pt x="59" y="10"/>
                    <a:pt x="58" y="11"/>
                    <a:pt x="58" y="12"/>
                  </a:cubicBezTo>
                  <a:close/>
                </a:path>
              </a:pathLst>
            </a:custGeom>
            <a:solidFill>
              <a:schemeClr val="bg1"/>
            </a:solidFill>
            <a:ln>
              <a:noFill/>
            </a:ln>
            <a:extLst>
              <a:ext uri="{91240B29-F687-4f45-9708-019B960494DF}">
                <a14:hiddenLine xmlns:a14="http://schemas.microsoft.com/office/drawing/2010/main" xmlns="" w="9525">
                  <a:solidFill>
                    <a:srgbClr val="000000"/>
                  </a:solidFill>
                  <a:round/>
                  <a:headEnd/>
                  <a:tailEnd/>
                </a14:hiddenLine>
              </a:ext>
            </a:extLst>
          </p:spPr>
          <p:txBody>
            <a:bodyPr rtlCol="0"/>
            <a:lstStyle/>
            <a:p>
              <a:pPr rtl="0"/>
              <a:endParaRPr lang="en-GB">
                <a:latin typeface="Calibri" panose="020F0502020204030204" pitchFamily="34" charset="0"/>
                <a:ea typeface="Lato" panose="020F0502020204030203" pitchFamily="34" charset="0"/>
                <a:cs typeface="Calibri" panose="020F0502020204030204" pitchFamily="34" charset="0"/>
              </a:endParaRPr>
            </a:p>
          </p:txBody>
        </p:sp>
      </p:grpSp>
      <p:grpSp>
        <p:nvGrpSpPr>
          <p:cNvPr id="8" name="Group 7">
            <a:extLst>
              <a:ext uri="{FF2B5EF4-FFF2-40B4-BE49-F238E27FC236}">
                <a16:creationId xmlns:a16="http://schemas.microsoft.com/office/drawing/2014/main" id="{E5D6800A-4E78-C8E9-9EC8-8376D65B726E}"/>
              </a:ext>
              <a:ext uri="{C183D7F6-B498-43B3-948B-1728B52AA6E4}">
                <adec:decorative xmlns:adec="http://schemas.microsoft.com/office/drawing/2017/decorative" val="1"/>
              </a:ext>
            </a:extLst>
          </p:cNvPr>
          <p:cNvGrpSpPr/>
          <p:nvPr/>
        </p:nvGrpSpPr>
        <p:grpSpPr>
          <a:xfrm>
            <a:off x="860516" y="4463215"/>
            <a:ext cx="504578" cy="438624"/>
            <a:chOff x="2288721" y="2772229"/>
            <a:chExt cx="2471965" cy="2471965"/>
          </a:xfrm>
        </p:grpSpPr>
        <p:sp>
          <p:nvSpPr>
            <p:cNvPr id="9" name="Oval 8">
              <a:extLst>
                <a:ext uri="{FF2B5EF4-FFF2-40B4-BE49-F238E27FC236}">
                  <a16:creationId xmlns:a16="http://schemas.microsoft.com/office/drawing/2014/main" id="{59901808-5266-CD67-D889-1025D787B5F6}"/>
                </a:ext>
              </a:extLst>
            </p:cNvPr>
            <p:cNvSpPr/>
            <p:nvPr/>
          </p:nvSpPr>
          <p:spPr>
            <a:xfrm>
              <a:off x="2288721" y="2772229"/>
              <a:ext cx="2471965" cy="247196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latin typeface="Calibri" panose="020F0502020204030204" pitchFamily="34" charset="0"/>
                <a:ea typeface="Lato" panose="020F0502020204030203" pitchFamily="34" charset="0"/>
                <a:cs typeface="Calibri" panose="020F0502020204030204" pitchFamily="34" charset="0"/>
              </a:endParaRPr>
            </a:p>
          </p:txBody>
        </p:sp>
        <p:sp>
          <p:nvSpPr>
            <p:cNvPr id="10" name="Freeform 29">
              <a:extLst>
                <a:ext uri="{FF2B5EF4-FFF2-40B4-BE49-F238E27FC236}">
                  <a16:creationId xmlns:a16="http://schemas.microsoft.com/office/drawing/2014/main" id="{2061F004-A532-A505-C25D-E6D508587AAF}"/>
                </a:ext>
              </a:extLst>
            </p:cNvPr>
            <p:cNvSpPr>
              <a:spLocks/>
            </p:cNvSpPr>
            <p:nvPr/>
          </p:nvSpPr>
          <p:spPr bwMode="auto">
            <a:xfrm>
              <a:off x="2804183" y="3513718"/>
              <a:ext cx="1503332" cy="1160049"/>
            </a:xfrm>
            <a:custGeom>
              <a:avLst/>
              <a:gdLst>
                <a:gd name="T0" fmla="*/ 198196 w 59"/>
                <a:gd name="T1" fmla="*/ 41487 h 45"/>
                <a:gd name="T2" fmla="*/ 102515 w 59"/>
                <a:gd name="T3" fmla="*/ 134832 h 45"/>
                <a:gd name="T4" fmla="*/ 85429 w 59"/>
                <a:gd name="T5" fmla="*/ 152118 h 45"/>
                <a:gd name="T6" fmla="*/ 78595 w 59"/>
                <a:gd name="T7" fmla="*/ 155575 h 45"/>
                <a:gd name="T8" fmla="*/ 68343 w 59"/>
                <a:gd name="T9" fmla="*/ 152118 h 45"/>
                <a:gd name="T10" fmla="*/ 51258 w 59"/>
                <a:gd name="T11" fmla="*/ 134832 h 45"/>
                <a:gd name="T12" fmla="*/ 3417 w 59"/>
                <a:gd name="T13" fmla="*/ 89888 h 45"/>
                <a:gd name="T14" fmla="*/ 0 w 59"/>
                <a:gd name="T15" fmla="*/ 79516 h 45"/>
                <a:gd name="T16" fmla="*/ 3417 w 59"/>
                <a:gd name="T17" fmla="*/ 69144 h 45"/>
                <a:gd name="T18" fmla="*/ 20503 w 59"/>
                <a:gd name="T19" fmla="*/ 51858 h 45"/>
                <a:gd name="T20" fmla="*/ 30755 w 59"/>
                <a:gd name="T21" fmla="*/ 48401 h 45"/>
                <a:gd name="T22" fmla="*/ 37589 w 59"/>
                <a:gd name="T23" fmla="*/ 51858 h 45"/>
                <a:gd name="T24" fmla="*/ 78595 w 59"/>
                <a:gd name="T25" fmla="*/ 89888 h 45"/>
                <a:gd name="T26" fmla="*/ 160607 w 59"/>
                <a:gd name="T27" fmla="*/ 3457 h 45"/>
                <a:gd name="T28" fmla="*/ 170858 w 59"/>
                <a:gd name="T29" fmla="*/ 0 h 45"/>
                <a:gd name="T30" fmla="*/ 181110 w 59"/>
                <a:gd name="T31" fmla="*/ 3457 h 45"/>
                <a:gd name="T32" fmla="*/ 198196 w 59"/>
                <a:gd name="T33" fmla="*/ 24201 h 45"/>
                <a:gd name="T34" fmla="*/ 201613 w 59"/>
                <a:gd name="T35" fmla="*/ 31115 h 45"/>
                <a:gd name="T36" fmla="*/ 198196 w 59"/>
                <a:gd name="T37" fmla="*/ 41487 h 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9" h="45">
                  <a:moveTo>
                    <a:pt x="58" y="12"/>
                  </a:moveTo>
                  <a:cubicBezTo>
                    <a:pt x="30" y="39"/>
                    <a:pt x="30" y="39"/>
                    <a:pt x="30" y="39"/>
                  </a:cubicBezTo>
                  <a:cubicBezTo>
                    <a:pt x="25" y="44"/>
                    <a:pt x="25" y="44"/>
                    <a:pt x="25" y="44"/>
                  </a:cubicBezTo>
                  <a:cubicBezTo>
                    <a:pt x="24" y="45"/>
                    <a:pt x="24" y="45"/>
                    <a:pt x="23" y="45"/>
                  </a:cubicBezTo>
                  <a:cubicBezTo>
                    <a:pt x="22" y="45"/>
                    <a:pt x="21" y="45"/>
                    <a:pt x="20" y="44"/>
                  </a:cubicBezTo>
                  <a:cubicBezTo>
                    <a:pt x="15" y="39"/>
                    <a:pt x="15" y="39"/>
                    <a:pt x="15" y="39"/>
                  </a:cubicBezTo>
                  <a:cubicBezTo>
                    <a:pt x="1" y="26"/>
                    <a:pt x="1" y="26"/>
                    <a:pt x="1" y="26"/>
                  </a:cubicBezTo>
                  <a:cubicBezTo>
                    <a:pt x="0" y="25"/>
                    <a:pt x="0" y="24"/>
                    <a:pt x="0" y="23"/>
                  </a:cubicBezTo>
                  <a:cubicBezTo>
                    <a:pt x="0" y="22"/>
                    <a:pt x="0" y="21"/>
                    <a:pt x="1" y="20"/>
                  </a:cubicBezTo>
                  <a:cubicBezTo>
                    <a:pt x="6" y="15"/>
                    <a:pt x="6" y="15"/>
                    <a:pt x="6" y="15"/>
                  </a:cubicBezTo>
                  <a:cubicBezTo>
                    <a:pt x="7" y="14"/>
                    <a:pt x="8" y="14"/>
                    <a:pt x="9" y="14"/>
                  </a:cubicBezTo>
                  <a:cubicBezTo>
                    <a:pt x="10" y="14"/>
                    <a:pt x="11" y="14"/>
                    <a:pt x="11" y="15"/>
                  </a:cubicBezTo>
                  <a:cubicBezTo>
                    <a:pt x="23" y="26"/>
                    <a:pt x="23" y="26"/>
                    <a:pt x="23" y="26"/>
                  </a:cubicBezTo>
                  <a:cubicBezTo>
                    <a:pt x="47" y="1"/>
                    <a:pt x="47" y="1"/>
                    <a:pt x="47" y="1"/>
                  </a:cubicBezTo>
                  <a:cubicBezTo>
                    <a:pt x="48" y="1"/>
                    <a:pt x="49" y="0"/>
                    <a:pt x="50" y="0"/>
                  </a:cubicBezTo>
                  <a:cubicBezTo>
                    <a:pt x="51" y="0"/>
                    <a:pt x="52" y="1"/>
                    <a:pt x="53" y="1"/>
                  </a:cubicBezTo>
                  <a:cubicBezTo>
                    <a:pt x="58" y="7"/>
                    <a:pt x="58" y="7"/>
                    <a:pt x="58" y="7"/>
                  </a:cubicBezTo>
                  <a:cubicBezTo>
                    <a:pt x="58" y="7"/>
                    <a:pt x="59" y="8"/>
                    <a:pt x="59" y="9"/>
                  </a:cubicBezTo>
                  <a:cubicBezTo>
                    <a:pt x="59" y="10"/>
                    <a:pt x="58" y="11"/>
                    <a:pt x="58" y="12"/>
                  </a:cubicBezTo>
                  <a:close/>
                </a:path>
              </a:pathLst>
            </a:custGeom>
            <a:solidFill>
              <a:schemeClr val="bg1"/>
            </a:solidFill>
            <a:ln>
              <a:noFill/>
            </a:ln>
            <a:extLst>
              <a:ext uri="{91240B29-F687-4f45-9708-019B960494DF}">
                <a14:hiddenLine xmlns:a14="http://schemas.microsoft.com/office/drawing/2010/main" xmlns="" w="9525">
                  <a:solidFill>
                    <a:srgbClr val="000000"/>
                  </a:solidFill>
                  <a:round/>
                  <a:headEnd/>
                  <a:tailEnd/>
                </a14:hiddenLine>
              </a:ext>
            </a:extLst>
          </p:spPr>
          <p:txBody>
            <a:bodyPr rtlCol="0"/>
            <a:lstStyle/>
            <a:p>
              <a:pPr rtl="0"/>
              <a:endParaRPr lang="en-GB">
                <a:latin typeface="Calibri" panose="020F0502020204030204" pitchFamily="34" charset="0"/>
                <a:ea typeface="Lato" panose="020F0502020204030203" pitchFamily="34" charset="0"/>
                <a:cs typeface="Calibri" panose="020F0502020204030204" pitchFamily="34" charset="0"/>
              </a:endParaRPr>
            </a:p>
          </p:txBody>
        </p:sp>
      </p:grpSp>
      <p:sp>
        <p:nvSpPr>
          <p:cNvPr id="12" name="TextBox 11">
            <a:extLst>
              <a:ext uri="{FF2B5EF4-FFF2-40B4-BE49-F238E27FC236}">
                <a16:creationId xmlns:a16="http://schemas.microsoft.com/office/drawing/2014/main" id="{073C429F-6EA3-32AB-E977-C5DF352F76F3}"/>
              </a:ext>
            </a:extLst>
          </p:cNvPr>
          <p:cNvSpPr txBox="1"/>
          <p:nvPr/>
        </p:nvSpPr>
        <p:spPr>
          <a:xfrm>
            <a:off x="167455" y="6430099"/>
            <a:ext cx="4158343"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Kunst (2023).</a:t>
            </a:r>
          </a:p>
        </p:txBody>
      </p:sp>
    </p:spTree>
    <p:extLst>
      <p:ext uri="{BB962C8B-B14F-4D97-AF65-F5344CB8AC3E}">
        <p14:creationId xmlns:p14="http://schemas.microsoft.com/office/powerpoint/2010/main" val="3397304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p:cTn id="11" dur="500" fill="hold"/>
                                        <p:tgtEl>
                                          <p:spTgt spid="11"/>
                                        </p:tgtEl>
                                        <p:attrNameLst>
                                          <p:attrName>ppt_w</p:attrName>
                                        </p:attrNameLst>
                                      </p:cBhvr>
                                      <p:tavLst>
                                        <p:tav tm="0">
                                          <p:val>
                                            <p:fltVal val="0"/>
                                          </p:val>
                                        </p:tav>
                                        <p:tav tm="100000">
                                          <p:val>
                                            <p:strVal val="#ppt_w"/>
                                          </p:val>
                                        </p:tav>
                                      </p:tavLst>
                                    </p:anim>
                                    <p:anim calcmode="lin" valueType="num">
                                      <p:cBhvr>
                                        <p:cTn id="12" dur="500" fill="hold"/>
                                        <p:tgtEl>
                                          <p:spTgt spid="11"/>
                                        </p:tgtEl>
                                        <p:attrNameLst>
                                          <p:attrName>ppt_h</p:attrName>
                                        </p:attrNameLst>
                                      </p:cBhvr>
                                      <p:tavLst>
                                        <p:tav tm="0">
                                          <p:val>
                                            <p:fltVal val="0"/>
                                          </p:val>
                                        </p:tav>
                                        <p:tav tm="100000">
                                          <p:val>
                                            <p:strVal val="#ppt_h"/>
                                          </p:val>
                                        </p:tav>
                                      </p:tavLst>
                                    </p:anim>
                                    <p:animEffect transition="in" filter="fade">
                                      <p:cBhvr>
                                        <p:cTn id="13" dur="500"/>
                                        <p:tgtEl>
                                          <p:spTgt spid="11"/>
                                        </p:tgtEl>
                                      </p:cBhvr>
                                    </p:animEffect>
                                  </p:childTnLst>
                                </p:cTn>
                              </p:par>
                            </p:childTnLst>
                          </p:cTn>
                        </p:par>
                        <p:par>
                          <p:cTn id="14" fill="hold">
                            <p:stCondLst>
                              <p:cond delay="1000"/>
                            </p:stCondLst>
                            <p:childTnLst>
                              <p:par>
                                <p:cTn id="15" presetID="22" presetClass="entr" presetSubtype="8" fill="hold" grpId="0" nodeType="after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wipe(left)">
                                      <p:cBhvr>
                                        <p:cTn id="17" dur="500"/>
                                        <p:tgtEl>
                                          <p:spTgt spid="13"/>
                                        </p:tgtEl>
                                      </p:cBhvr>
                                    </p:animEffect>
                                  </p:childTnLst>
                                </p:cTn>
                              </p:par>
                            </p:childTnLst>
                          </p:cTn>
                        </p:par>
                        <p:par>
                          <p:cTn id="18" fill="hold">
                            <p:stCondLst>
                              <p:cond delay="1500"/>
                            </p:stCondLst>
                            <p:childTnLst>
                              <p:par>
                                <p:cTn id="19" presetID="22" presetClass="entr" presetSubtype="8" fill="hold" grpId="0" nodeType="after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wipe(left)">
                                      <p:cBhvr>
                                        <p:cTn id="21" dur="500"/>
                                        <p:tgtEl>
                                          <p:spTgt spid="20"/>
                                        </p:tgtEl>
                                      </p:cBhvr>
                                    </p:animEffect>
                                  </p:childTnLst>
                                </p:cTn>
                              </p:par>
                            </p:childTnLst>
                          </p:cTn>
                        </p:par>
                        <p:par>
                          <p:cTn id="22" fill="hold">
                            <p:stCondLst>
                              <p:cond delay="2000"/>
                            </p:stCondLst>
                            <p:childTnLst>
                              <p:par>
                                <p:cTn id="23" presetID="22" presetClass="entr" presetSubtype="8" fill="hold" grpId="0" nodeType="afterEffect">
                                  <p:stCondLst>
                                    <p:cond delay="0"/>
                                  </p:stCondLst>
                                  <p:childTnLst>
                                    <p:set>
                                      <p:cBhvr>
                                        <p:cTn id="24" dur="1" fill="hold">
                                          <p:stCondLst>
                                            <p:cond delay="0"/>
                                          </p:stCondLst>
                                        </p:cTn>
                                        <p:tgtEl>
                                          <p:spTgt spid="29"/>
                                        </p:tgtEl>
                                        <p:attrNameLst>
                                          <p:attrName>style.visibility</p:attrName>
                                        </p:attrNameLst>
                                      </p:cBhvr>
                                      <p:to>
                                        <p:strVal val="visible"/>
                                      </p:to>
                                    </p:set>
                                    <p:animEffect transition="in" filter="wipe(left)">
                                      <p:cBhvr>
                                        <p:cTn id="25" dur="500"/>
                                        <p:tgtEl>
                                          <p:spTgt spid="29"/>
                                        </p:tgtEl>
                                      </p:cBhvr>
                                    </p:animEffect>
                                  </p:childTnLst>
                                </p:cTn>
                              </p:par>
                            </p:childTnLst>
                          </p:cTn>
                        </p:par>
                        <p:par>
                          <p:cTn id="26" fill="hold">
                            <p:stCondLst>
                              <p:cond delay="2500"/>
                            </p:stCondLst>
                            <p:childTnLst>
                              <p:par>
                                <p:cTn id="27" presetID="53" presetClass="entr" presetSubtype="16" fill="hold" nodeType="after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p:cTn id="29" dur="500" fill="hold"/>
                                        <p:tgtEl>
                                          <p:spTgt spid="5"/>
                                        </p:tgtEl>
                                        <p:attrNameLst>
                                          <p:attrName>ppt_w</p:attrName>
                                        </p:attrNameLst>
                                      </p:cBhvr>
                                      <p:tavLst>
                                        <p:tav tm="0">
                                          <p:val>
                                            <p:fltVal val="0"/>
                                          </p:val>
                                        </p:tav>
                                        <p:tav tm="100000">
                                          <p:val>
                                            <p:strVal val="#ppt_w"/>
                                          </p:val>
                                        </p:tav>
                                      </p:tavLst>
                                    </p:anim>
                                    <p:anim calcmode="lin" valueType="num">
                                      <p:cBhvr>
                                        <p:cTn id="30" dur="500" fill="hold"/>
                                        <p:tgtEl>
                                          <p:spTgt spid="5"/>
                                        </p:tgtEl>
                                        <p:attrNameLst>
                                          <p:attrName>ppt_h</p:attrName>
                                        </p:attrNameLst>
                                      </p:cBhvr>
                                      <p:tavLst>
                                        <p:tav tm="0">
                                          <p:val>
                                            <p:fltVal val="0"/>
                                          </p:val>
                                        </p:tav>
                                        <p:tav tm="100000">
                                          <p:val>
                                            <p:strVal val="#ppt_h"/>
                                          </p:val>
                                        </p:tav>
                                      </p:tavLst>
                                    </p:anim>
                                    <p:animEffect transition="in" filter="fade">
                                      <p:cBhvr>
                                        <p:cTn id="31" dur="500"/>
                                        <p:tgtEl>
                                          <p:spTgt spid="5"/>
                                        </p:tgtEl>
                                      </p:cBhvr>
                                    </p:animEffect>
                                  </p:childTnLst>
                                </p:cTn>
                              </p:par>
                            </p:childTnLst>
                          </p:cTn>
                        </p:par>
                        <p:par>
                          <p:cTn id="32" fill="hold">
                            <p:stCondLst>
                              <p:cond delay="3000"/>
                            </p:stCondLst>
                            <p:childTnLst>
                              <p:par>
                                <p:cTn id="33" presetID="53" presetClass="entr" presetSubtype="16" fill="hold" nodeType="after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p:cTn id="35" dur="500" fill="hold"/>
                                        <p:tgtEl>
                                          <p:spTgt spid="8"/>
                                        </p:tgtEl>
                                        <p:attrNameLst>
                                          <p:attrName>ppt_w</p:attrName>
                                        </p:attrNameLst>
                                      </p:cBhvr>
                                      <p:tavLst>
                                        <p:tav tm="0">
                                          <p:val>
                                            <p:fltVal val="0"/>
                                          </p:val>
                                        </p:tav>
                                        <p:tav tm="100000">
                                          <p:val>
                                            <p:strVal val="#ppt_w"/>
                                          </p:val>
                                        </p:tav>
                                      </p:tavLst>
                                    </p:anim>
                                    <p:anim calcmode="lin" valueType="num">
                                      <p:cBhvr>
                                        <p:cTn id="36" dur="500" fill="hold"/>
                                        <p:tgtEl>
                                          <p:spTgt spid="8"/>
                                        </p:tgtEl>
                                        <p:attrNameLst>
                                          <p:attrName>ppt_h</p:attrName>
                                        </p:attrNameLst>
                                      </p:cBhvr>
                                      <p:tavLst>
                                        <p:tav tm="0">
                                          <p:val>
                                            <p:fltVal val="0"/>
                                          </p:val>
                                        </p:tav>
                                        <p:tav tm="100000">
                                          <p:val>
                                            <p:strVal val="#ppt_h"/>
                                          </p:val>
                                        </p:tav>
                                      </p:tavLst>
                                    </p:anim>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P spid="13" grpId="0"/>
      <p:bldP spid="20" grpId="0"/>
      <p:bldP spid="2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D91E6E3-1760-7E06-6F5C-3C1EEF2FE9B3}"/>
              </a:ext>
            </a:extLst>
          </p:cNvPr>
          <p:cNvSpPr txBox="1"/>
          <p:nvPr/>
        </p:nvSpPr>
        <p:spPr>
          <a:xfrm>
            <a:off x="591638" y="523059"/>
            <a:ext cx="4517572" cy="1384995"/>
          </a:xfrm>
          <a:prstGeom prst="rect">
            <a:avLst/>
          </a:prstGeom>
          <a:noFill/>
        </p:spPr>
        <p:txBody>
          <a:bodyPr wrap="square" rtlCol="0">
            <a:spAutoFit/>
          </a:bodyPr>
          <a:lstStyle/>
          <a:p>
            <a:r>
              <a:rPr lang="en-GB" sz="4200" b="1" dirty="0">
                <a:latin typeface="Arial" panose="020B0604020202020204" pitchFamily="34" charset="0"/>
                <a:cs typeface="Arial" panose="020B0604020202020204" pitchFamily="34" charset="0"/>
              </a:rPr>
              <a:t>The weaknesses of Starbucks</a:t>
            </a:r>
          </a:p>
        </p:txBody>
      </p:sp>
      <p:sp>
        <p:nvSpPr>
          <p:cNvPr id="9" name="TextBox 8">
            <a:extLst>
              <a:ext uri="{FF2B5EF4-FFF2-40B4-BE49-F238E27FC236}">
                <a16:creationId xmlns:a16="http://schemas.microsoft.com/office/drawing/2014/main" id="{7786B47F-0CA2-53A6-30CF-2AD5739FA6C9}"/>
              </a:ext>
            </a:extLst>
          </p:cNvPr>
          <p:cNvSpPr txBox="1"/>
          <p:nvPr/>
        </p:nvSpPr>
        <p:spPr>
          <a:xfrm>
            <a:off x="591638" y="2776946"/>
            <a:ext cx="4310743" cy="1554272"/>
          </a:xfrm>
          <a:prstGeom prst="rect">
            <a:avLst/>
          </a:prstGeom>
          <a:noFill/>
        </p:spPr>
        <p:txBody>
          <a:bodyPr wrap="square" rtlCol="0">
            <a:spAutoFit/>
          </a:bodyPr>
          <a:lstStyle/>
          <a:p>
            <a:r>
              <a:rPr lang="en-GB" sz="1900" dirty="0">
                <a:latin typeface="Arial" panose="020B0604020202020204" pitchFamily="34" charset="0"/>
                <a:cs typeface="Arial" panose="020B0604020202020204" pitchFamily="34" charset="0"/>
              </a:rPr>
              <a:t>High price of products</a:t>
            </a:r>
            <a:br>
              <a:rPr lang="en-GB" sz="1900" dirty="0">
                <a:latin typeface="Arial" panose="020B0604020202020204" pitchFamily="34" charset="0"/>
                <a:cs typeface="Arial" panose="020B0604020202020204" pitchFamily="34" charset="0"/>
              </a:rPr>
            </a:b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Negative product personal as a worst holiday drink</a:t>
            </a:r>
            <a:br>
              <a:rPr lang="en-GB" sz="1900" dirty="0">
                <a:latin typeface="Arial" panose="020B0604020202020204" pitchFamily="34" charset="0"/>
                <a:cs typeface="Arial" panose="020B0604020202020204" pitchFamily="34" charset="0"/>
              </a:rPr>
            </a:br>
            <a:endParaRPr lang="en-GB" sz="19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301698F8-5606-D7E1-927B-1A819DA93575}"/>
              </a:ext>
            </a:extLst>
          </p:cNvPr>
          <p:cNvPicPr>
            <a:picLocks noChangeAspect="1"/>
          </p:cNvPicPr>
          <p:nvPr/>
        </p:nvPicPr>
        <p:blipFill>
          <a:blip r:embed="rId2"/>
          <a:stretch>
            <a:fillRect/>
          </a:stretch>
        </p:blipFill>
        <p:spPr>
          <a:xfrm>
            <a:off x="4902381" y="14713"/>
            <a:ext cx="7289619" cy="6843287"/>
          </a:xfrm>
          <a:prstGeom prst="rect">
            <a:avLst/>
          </a:prstGeom>
        </p:spPr>
      </p:pic>
      <p:sp>
        <p:nvSpPr>
          <p:cNvPr id="12" name="TextBox 11">
            <a:extLst>
              <a:ext uri="{FF2B5EF4-FFF2-40B4-BE49-F238E27FC236}">
                <a16:creationId xmlns:a16="http://schemas.microsoft.com/office/drawing/2014/main" id="{DCACE151-7E25-42AB-DB97-528F91D5E314}"/>
              </a:ext>
            </a:extLst>
          </p:cNvPr>
          <p:cNvSpPr txBox="1"/>
          <p:nvPr/>
        </p:nvSpPr>
        <p:spPr>
          <a:xfrm>
            <a:off x="457201" y="6477000"/>
            <a:ext cx="6411685" cy="381000"/>
          </a:xfrm>
          <a:prstGeom prst="rect">
            <a:avLst/>
          </a:prstGeom>
          <a:noFill/>
        </p:spPr>
        <p:txBody>
          <a:bodyPr wrap="square" rtlCol="0">
            <a:spAutoFit/>
          </a:bodyPr>
          <a:lstStyle/>
          <a:p>
            <a:r>
              <a:rPr lang="en-GB" sz="1800" dirty="0">
                <a:effectLst/>
                <a:latin typeface="Times New Roman" panose="02020603050405020304" pitchFamily="18" charset="0"/>
                <a:ea typeface="Aptos" panose="020B0004020202020204" pitchFamily="34" charset="0"/>
              </a:rPr>
              <a:t>Starbucks (2024).</a:t>
            </a:r>
            <a:endParaRPr lang="en-GB" dirty="0"/>
          </a:p>
        </p:txBody>
      </p:sp>
    </p:spTree>
    <p:extLst>
      <p:ext uri="{BB962C8B-B14F-4D97-AF65-F5344CB8AC3E}">
        <p14:creationId xmlns:p14="http://schemas.microsoft.com/office/powerpoint/2010/main" val="242819508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0F946-8961-C2B7-7439-5054210959B1}"/>
              </a:ext>
            </a:extLst>
          </p:cNvPr>
          <p:cNvSpPr>
            <a:spLocks noGrp="1"/>
          </p:cNvSpPr>
          <p:nvPr>
            <p:ph type="title"/>
          </p:nvPr>
        </p:nvSpPr>
        <p:spPr/>
        <p:txBody>
          <a:bodyPr/>
          <a:lstStyle/>
          <a:p>
            <a:endParaRPr lang="en-GB"/>
          </a:p>
        </p:txBody>
      </p:sp>
      <p:pic>
        <p:nvPicPr>
          <p:cNvPr id="2050" name="Picture 2">
            <a:extLst>
              <a:ext uri="{FF2B5EF4-FFF2-40B4-BE49-F238E27FC236}">
                <a16:creationId xmlns:a16="http://schemas.microsoft.com/office/drawing/2014/main" id="{DBE21F95-6BCD-A353-87A3-52CA5B01CE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5739"/>
            <a:ext cx="12879229" cy="706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18CBAAFC-245F-BBC6-3F75-948E825E193E}"/>
              </a:ext>
            </a:extLst>
          </p:cNvPr>
          <p:cNvSpPr txBox="1"/>
          <p:nvPr/>
        </p:nvSpPr>
        <p:spPr>
          <a:xfrm>
            <a:off x="446315" y="6477000"/>
            <a:ext cx="6411685" cy="381000"/>
          </a:xfrm>
          <a:prstGeom prst="rect">
            <a:avLst/>
          </a:prstGeom>
          <a:noFill/>
        </p:spPr>
        <p:txBody>
          <a:bodyPr wrap="square" rtlCol="0">
            <a:spAutoFit/>
          </a:bodyPr>
          <a:lstStyle/>
          <a:p>
            <a:r>
              <a:rPr lang="en-GB" sz="1800" dirty="0">
                <a:effectLst/>
                <a:latin typeface="Times New Roman" panose="02020603050405020304" pitchFamily="18" charset="0"/>
                <a:ea typeface="Aptos" panose="020B0004020202020204" pitchFamily="34" charset="0"/>
              </a:rPr>
              <a:t>Starbucks (2024).</a:t>
            </a:r>
            <a:endParaRPr lang="en-GB" dirty="0"/>
          </a:p>
        </p:txBody>
      </p:sp>
    </p:spTree>
    <p:extLst>
      <p:ext uri="{BB962C8B-B14F-4D97-AF65-F5344CB8AC3E}">
        <p14:creationId xmlns:p14="http://schemas.microsoft.com/office/powerpoint/2010/main" val="19447894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86F16-A844-D348-29AE-892C3B6A6370}"/>
              </a:ext>
            </a:extLst>
          </p:cNvPr>
          <p:cNvSpPr>
            <a:spLocks noGrp="1"/>
          </p:cNvSpPr>
          <p:nvPr>
            <p:ph type="title"/>
          </p:nvPr>
        </p:nvSpPr>
        <p:spPr/>
        <p:txBody>
          <a:bodyPr/>
          <a:lstStyle/>
          <a:p>
            <a:endParaRPr lang="en-GB"/>
          </a:p>
        </p:txBody>
      </p:sp>
      <p:pic>
        <p:nvPicPr>
          <p:cNvPr id="3074" name="Picture 2">
            <a:extLst>
              <a:ext uri="{FF2B5EF4-FFF2-40B4-BE49-F238E27FC236}">
                <a16:creationId xmlns:a16="http://schemas.microsoft.com/office/drawing/2014/main" id="{2DA15C5D-AD2C-836B-593C-E84E88255E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2" y="3175"/>
            <a:ext cx="12282488" cy="685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734AD52E-6F24-A322-EE1C-E1ED58A5A7F7}"/>
              </a:ext>
            </a:extLst>
          </p:cNvPr>
          <p:cNvSpPr txBox="1"/>
          <p:nvPr/>
        </p:nvSpPr>
        <p:spPr>
          <a:xfrm>
            <a:off x="185058" y="6473825"/>
            <a:ext cx="6411685" cy="381000"/>
          </a:xfrm>
          <a:prstGeom prst="rect">
            <a:avLst/>
          </a:prstGeom>
          <a:noFill/>
        </p:spPr>
        <p:txBody>
          <a:bodyPr wrap="square" rtlCol="0">
            <a:spAutoFit/>
          </a:bodyPr>
          <a:lstStyle/>
          <a:p>
            <a:r>
              <a:rPr lang="en-GB" sz="1800" dirty="0">
                <a:effectLst/>
                <a:latin typeface="Times New Roman" panose="02020603050405020304" pitchFamily="18" charset="0"/>
                <a:ea typeface="Aptos" panose="020B0004020202020204" pitchFamily="34" charset="0"/>
              </a:rPr>
              <a:t>Starbucks (2024).</a:t>
            </a:r>
            <a:endParaRPr lang="en-GB" dirty="0"/>
          </a:p>
        </p:txBody>
      </p:sp>
    </p:spTree>
    <p:extLst>
      <p:ext uri="{BB962C8B-B14F-4D97-AF65-F5344CB8AC3E}">
        <p14:creationId xmlns:p14="http://schemas.microsoft.com/office/powerpoint/2010/main" val="252862979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FCCC8-DFCE-8924-A11C-61B5DE396542}"/>
              </a:ext>
            </a:extLst>
          </p:cNvPr>
          <p:cNvSpPr>
            <a:spLocks noGrp="1"/>
          </p:cNvSpPr>
          <p:nvPr>
            <p:ph type="title"/>
          </p:nvPr>
        </p:nvSpPr>
        <p:spPr/>
        <p:txBody>
          <a:bodyPr/>
          <a:lstStyle/>
          <a:p>
            <a:endParaRPr lang="en-GB"/>
          </a:p>
        </p:txBody>
      </p:sp>
      <p:pic>
        <p:nvPicPr>
          <p:cNvPr id="4098" name="Picture 2">
            <a:extLst>
              <a:ext uri="{FF2B5EF4-FFF2-40B4-BE49-F238E27FC236}">
                <a16:creationId xmlns:a16="http://schemas.microsoft.com/office/drawing/2014/main" id="{CD3FEF77-F830-6D40-3806-B528014AF8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272010" cy="6863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059B6B44-B4E1-6796-648F-281A03F26AA9}"/>
              </a:ext>
            </a:extLst>
          </p:cNvPr>
          <p:cNvSpPr txBox="1"/>
          <p:nvPr/>
        </p:nvSpPr>
        <p:spPr>
          <a:xfrm>
            <a:off x="174172" y="6477000"/>
            <a:ext cx="6411685" cy="381000"/>
          </a:xfrm>
          <a:prstGeom prst="rect">
            <a:avLst/>
          </a:prstGeom>
          <a:noFill/>
        </p:spPr>
        <p:txBody>
          <a:bodyPr wrap="square" rtlCol="0">
            <a:spAutoFit/>
          </a:bodyPr>
          <a:lstStyle/>
          <a:p>
            <a:r>
              <a:rPr lang="en-GB" sz="1800" dirty="0">
                <a:effectLst/>
                <a:latin typeface="Times New Roman" panose="02020603050405020304" pitchFamily="18" charset="0"/>
                <a:ea typeface="Aptos" panose="020B0004020202020204" pitchFamily="34" charset="0"/>
              </a:rPr>
              <a:t>Starbucks (2024).</a:t>
            </a:r>
            <a:endParaRPr lang="en-GB" dirty="0"/>
          </a:p>
        </p:txBody>
      </p:sp>
    </p:spTree>
    <p:extLst>
      <p:ext uri="{BB962C8B-B14F-4D97-AF65-F5344CB8AC3E}">
        <p14:creationId xmlns:p14="http://schemas.microsoft.com/office/powerpoint/2010/main" val="884023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143F2-E2BE-B740-A77C-14786D51D5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ABD046-DFB7-7424-4BEF-F22A956B0CAD}"/>
              </a:ext>
            </a:extLst>
          </p:cNvPr>
          <p:cNvSpPr>
            <a:spLocks noGrp="1"/>
          </p:cNvSpPr>
          <p:nvPr>
            <p:ph type="title"/>
          </p:nvPr>
        </p:nvSpPr>
        <p:spPr>
          <a:xfrm>
            <a:off x="1409700" y="150452"/>
            <a:ext cx="7263581" cy="814746"/>
          </a:xfrm>
        </p:spPr>
        <p:txBody>
          <a:bodyPr>
            <a:noAutofit/>
          </a:bodyPr>
          <a:lstStyle/>
          <a:p>
            <a:r>
              <a:rPr lang="en-GB" sz="3900" dirty="0">
                <a:solidFill>
                  <a:srgbClr val="FF0000"/>
                </a:solidFill>
                <a:latin typeface="Arial" panose="020B0604020202020204" pitchFamily="34" charset="0"/>
                <a:cs typeface="Arial" panose="020B0604020202020204" pitchFamily="34" charset="0"/>
              </a:rPr>
              <a:t>The threats of Starbucks</a:t>
            </a:r>
          </a:p>
        </p:txBody>
      </p:sp>
      <p:sp>
        <p:nvSpPr>
          <p:cNvPr id="8" name="TextBox 7">
            <a:extLst>
              <a:ext uri="{FF2B5EF4-FFF2-40B4-BE49-F238E27FC236}">
                <a16:creationId xmlns:a16="http://schemas.microsoft.com/office/drawing/2014/main" id="{353E8C1A-58E1-6CE5-5A42-21223E5C26D1}"/>
              </a:ext>
            </a:extLst>
          </p:cNvPr>
          <p:cNvSpPr txBox="1"/>
          <p:nvPr/>
        </p:nvSpPr>
        <p:spPr>
          <a:xfrm>
            <a:off x="7187380" y="6338216"/>
            <a:ext cx="3460955" cy="369332"/>
          </a:xfrm>
          <a:prstGeom prst="rect">
            <a:avLst/>
          </a:prstGeom>
          <a:noFill/>
        </p:spPr>
        <p:txBody>
          <a:bodyPr wrap="square" rtlCol="0">
            <a:spAutoFit/>
          </a:bodyPr>
          <a:lstStyle/>
          <a:p>
            <a:r>
              <a:rPr lang="en-GB" dirty="0"/>
              <a:t>Pereira (2023).</a:t>
            </a:r>
          </a:p>
        </p:txBody>
      </p:sp>
      <p:sp>
        <p:nvSpPr>
          <p:cNvPr id="4" name="TextBox 3">
            <a:extLst>
              <a:ext uri="{FF2B5EF4-FFF2-40B4-BE49-F238E27FC236}">
                <a16:creationId xmlns:a16="http://schemas.microsoft.com/office/drawing/2014/main" id="{948A11B9-8D40-20A0-422B-0291CAA56876}"/>
              </a:ext>
            </a:extLst>
          </p:cNvPr>
          <p:cNvSpPr txBox="1"/>
          <p:nvPr/>
        </p:nvSpPr>
        <p:spPr>
          <a:xfrm>
            <a:off x="911942" y="1129022"/>
            <a:ext cx="6127954" cy="400110"/>
          </a:xfrm>
          <a:prstGeom prst="rect">
            <a:avLst/>
          </a:prstGeom>
          <a:noFill/>
        </p:spPr>
        <p:txBody>
          <a:bodyPr wrap="square" rtlCol="0">
            <a:spAutoFit/>
          </a:bodyPr>
          <a:lstStyle/>
          <a:p>
            <a:r>
              <a:rPr lang="en-US" sz="2000" dirty="0">
                <a:solidFill>
                  <a:srgbClr val="FF0000"/>
                </a:solidFill>
                <a:effectLst/>
                <a:latin typeface="Arial" panose="020B0604020202020204" pitchFamily="34" charset="0"/>
                <a:cs typeface="Arial" panose="020B0604020202020204" pitchFamily="34" charset="0"/>
              </a:rPr>
              <a:t>Intense competition</a:t>
            </a:r>
            <a:endParaRPr lang="en-GB" sz="2000" dirty="0">
              <a:solidFill>
                <a:srgbClr val="FF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029A03E-EF28-F493-3D56-F14BD048C172}"/>
              </a:ext>
            </a:extLst>
          </p:cNvPr>
          <p:cNvSpPr txBox="1"/>
          <p:nvPr/>
        </p:nvSpPr>
        <p:spPr>
          <a:xfrm>
            <a:off x="911942" y="1729187"/>
            <a:ext cx="7514304" cy="646331"/>
          </a:xfrm>
          <a:prstGeom prst="rect">
            <a:avLst/>
          </a:prstGeom>
          <a:noFill/>
        </p:spPr>
        <p:txBody>
          <a:bodyPr wrap="square" rtlCol="0">
            <a:spAutoFit/>
          </a:bodyPr>
          <a:lstStyle/>
          <a:p>
            <a:r>
              <a:rPr lang="en-US" dirty="0">
                <a:effectLst/>
                <a:latin typeface="Arial" panose="020B0604020202020204" pitchFamily="34" charset="0"/>
                <a:cs typeface="Arial" panose="020B0604020202020204" pitchFamily="34" charset="0"/>
              </a:rPr>
              <a:t>Coffee shops in the area, as well as international and regional brands like MacDonald and Costa Coffee, compete with Starbucks.</a:t>
            </a:r>
            <a:endParaRPr lang="en-GB" dirty="0"/>
          </a:p>
        </p:txBody>
      </p:sp>
      <p:sp>
        <p:nvSpPr>
          <p:cNvPr id="6" name="TextBox 5">
            <a:extLst>
              <a:ext uri="{FF2B5EF4-FFF2-40B4-BE49-F238E27FC236}">
                <a16:creationId xmlns:a16="http://schemas.microsoft.com/office/drawing/2014/main" id="{2CEDFBB5-F943-8B09-35B0-B5468F75E378}"/>
              </a:ext>
            </a:extLst>
          </p:cNvPr>
          <p:cNvSpPr txBox="1"/>
          <p:nvPr/>
        </p:nvSpPr>
        <p:spPr>
          <a:xfrm>
            <a:off x="911942" y="2739397"/>
            <a:ext cx="6127954" cy="400110"/>
          </a:xfrm>
          <a:prstGeom prst="rect">
            <a:avLst/>
          </a:prstGeom>
          <a:noFill/>
        </p:spPr>
        <p:txBody>
          <a:bodyPr wrap="square" rtlCol="0">
            <a:spAutoFit/>
          </a:bodyPr>
          <a:lstStyle/>
          <a:p>
            <a:r>
              <a:rPr lang="en-US" sz="2000" dirty="0">
                <a:solidFill>
                  <a:srgbClr val="FF0000"/>
                </a:solidFill>
                <a:effectLst/>
                <a:latin typeface="Arial" panose="020B0604020202020204" pitchFamily="34" charset="0"/>
                <a:cs typeface="Arial" panose="020B0604020202020204" pitchFamily="34" charset="0"/>
              </a:rPr>
              <a:t>Economic downturns or marked instability</a:t>
            </a:r>
            <a:endParaRPr lang="en-GB" sz="2000" dirty="0">
              <a:solidFill>
                <a:srgbClr val="FF0000"/>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B46A6E95-7188-67EA-21C9-94CBA01D59F9}"/>
              </a:ext>
            </a:extLst>
          </p:cNvPr>
          <p:cNvSpPr txBox="1"/>
          <p:nvPr/>
        </p:nvSpPr>
        <p:spPr>
          <a:xfrm>
            <a:off x="911942" y="3282154"/>
            <a:ext cx="7761339" cy="1477328"/>
          </a:xfrm>
          <a:prstGeom prst="rect">
            <a:avLst/>
          </a:prstGeom>
          <a:noFill/>
        </p:spPr>
        <p:txBody>
          <a:bodyPr wrap="square" rtlCol="0">
            <a:spAutoFit/>
          </a:bodyPr>
          <a:lstStyle/>
          <a:p>
            <a:r>
              <a:rPr lang="en-US" dirty="0">
                <a:effectLst/>
                <a:latin typeface="Arial" panose="020B0604020202020204" pitchFamily="34" charset="0"/>
                <a:cs typeface="Arial" panose="020B0604020202020204" pitchFamily="34" charset="0"/>
              </a:rPr>
              <a:t>Starbucks may be at risk from market volatility or economic downturns since they may affect consumer spending and the demand for the company's goods and services. </a:t>
            </a:r>
            <a:br>
              <a:rPr lang="en-US"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endParaRPr lang="en-GB" dirty="0"/>
          </a:p>
        </p:txBody>
      </p:sp>
      <p:sp>
        <p:nvSpPr>
          <p:cNvPr id="15" name="TextBox 14">
            <a:extLst>
              <a:ext uri="{FF2B5EF4-FFF2-40B4-BE49-F238E27FC236}">
                <a16:creationId xmlns:a16="http://schemas.microsoft.com/office/drawing/2014/main" id="{A28C6C40-2E27-F6C5-30C8-237D2B0EBB31}"/>
              </a:ext>
            </a:extLst>
          </p:cNvPr>
          <p:cNvSpPr txBox="1"/>
          <p:nvPr/>
        </p:nvSpPr>
        <p:spPr>
          <a:xfrm>
            <a:off x="911942" y="4492419"/>
            <a:ext cx="6127954" cy="400110"/>
          </a:xfrm>
          <a:prstGeom prst="rect">
            <a:avLst/>
          </a:prstGeom>
          <a:noFill/>
        </p:spPr>
        <p:txBody>
          <a:bodyPr wrap="square" rtlCol="0">
            <a:spAutoFit/>
          </a:bodyPr>
          <a:lstStyle/>
          <a:p>
            <a:r>
              <a:rPr lang="en-US" sz="2000" dirty="0">
                <a:solidFill>
                  <a:srgbClr val="FF0000"/>
                </a:solidFill>
                <a:effectLst/>
                <a:latin typeface="Arial" panose="020B0604020202020204" pitchFamily="34" charset="0"/>
                <a:cs typeface="Arial" panose="020B0604020202020204" pitchFamily="34" charset="0"/>
              </a:rPr>
              <a:t>Supply chain Disruptions:</a:t>
            </a:r>
            <a:endParaRPr lang="en-GB" sz="2000" dirty="0">
              <a:solidFill>
                <a:srgbClr val="FF0000"/>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73F20574-7810-4EC9-A239-BCEC8CCDD459}"/>
              </a:ext>
            </a:extLst>
          </p:cNvPr>
          <p:cNvSpPr txBox="1"/>
          <p:nvPr/>
        </p:nvSpPr>
        <p:spPr>
          <a:xfrm>
            <a:off x="911942" y="4927454"/>
            <a:ext cx="7761339" cy="1477328"/>
          </a:xfrm>
          <a:prstGeom prst="rect">
            <a:avLst/>
          </a:prstGeom>
          <a:noFill/>
        </p:spPr>
        <p:txBody>
          <a:bodyPr wrap="square" rtlCol="0">
            <a:spAutoFit/>
          </a:bodyPr>
          <a:lstStyle/>
          <a:p>
            <a:r>
              <a:rPr lang="en-US" dirty="0">
                <a:effectLst/>
                <a:latin typeface="Arial" panose="020B0604020202020204" pitchFamily="34" charset="0"/>
                <a:cs typeface="Arial" panose="020B0604020202020204" pitchFamily="34" charset="0"/>
              </a:rPr>
              <a:t>A number of factors, including disease, trade restrictions and climate change, may have an effect on supply </a:t>
            </a:r>
            <a:r>
              <a:rPr lang="en-US" dirty="0" err="1">
                <a:effectLst/>
                <a:latin typeface="Arial" panose="020B0604020202020204" pitchFamily="34" charset="0"/>
                <a:cs typeface="Arial" panose="020B0604020202020204" pitchFamily="34" charset="0"/>
              </a:rPr>
              <a:t>chain,raising</a:t>
            </a:r>
            <a:r>
              <a:rPr lang="en-US" dirty="0">
                <a:effectLst/>
                <a:latin typeface="Arial" panose="020B0604020202020204" pitchFamily="34" charset="0"/>
                <a:cs typeface="Arial" panose="020B0604020202020204" pitchFamily="34" charset="0"/>
              </a:rPr>
              <a:t> prices and influencing availability. </a:t>
            </a:r>
            <a:br>
              <a:rPr lang="en-US"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2019417814"/>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0A87D-0A74-57A5-EB24-3943A4A661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1E869B-8566-7B4E-607D-EAA7BEAC1584}"/>
              </a:ext>
            </a:extLst>
          </p:cNvPr>
          <p:cNvSpPr>
            <a:spLocks noGrp="1"/>
          </p:cNvSpPr>
          <p:nvPr>
            <p:ph type="title"/>
          </p:nvPr>
        </p:nvSpPr>
        <p:spPr>
          <a:xfrm>
            <a:off x="1409700" y="150452"/>
            <a:ext cx="7263581" cy="814746"/>
          </a:xfrm>
        </p:spPr>
        <p:txBody>
          <a:bodyPr>
            <a:noAutofit/>
          </a:bodyPr>
          <a:lstStyle/>
          <a:p>
            <a:r>
              <a:rPr lang="en-GB" sz="3900" dirty="0">
                <a:solidFill>
                  <a:srgbClr val="FF0000"/>
                </a:solidFill>
                <a:latin typeface="Arial" panose="020B0604020202020204" pitchFamily="34" charset="0"/>
                <a:cs typeface="Arial" panose="020B0604020202020204" pitchFamily="34" charset="0"/>
              </a:rPr>
              <a:t>The threats of Starbucks</a:t>
            </a:r>
          </a:p>
        </p:txBody>
      </p:sp>
      <p:sp>
        <p:nvSpPr>
          <p:cNvPr id="4" name="TextBox 3">
            <a:extLst>
              <a:ext uri="{FF2B5EF4-FFF2-40B4-BE49-F238E27FC236}">
                <a16:creationId xmlns:a16="http://schemas.microsoft.com/office/drawing/2014/main" id="{8D8BB316-8BCB-20E5-FC13-6DC3C925E19E}"/>
              </a:ext>
            </a:extLst>
          </p:cNvPr>
          <p:cNvSpPr txBox="1"/>
          <p:nvPr/>
        </p:nvSpPr>
        <p:spPr>
          <a:xfrm>
            <a:off x="990601" y="1335378"/>
            <a:ext cx="5663380" cy="400110"/>
          </a:xfrm>
          <a:prstGeom prst="rect">
            <a:avLst/>
          </a:prstGeom>
          <a:noFill/>
        </p:spPr>
        <p:txBody>
          <a:bodyPr wrap="square" rtlCol="0">
            <a:spAutoFit/>
          </a:bodyPr>
          <a:lstStyle/>
          <a:p>
            <a:r>
              <a:rPr lang="en-GB" sz="2000" dirty="0">
                <a:solidFill>
                  <a:srgbClr val="FF0000"/>
                </a:solidFill>
                <a:latin typeface="Arial" panose="020B0604020202020204" pitchFamily="34" charset="0"/>
                <a:cs typeface="Arial" panose="020B0604020202020204" pitchFamily="34" charset="0"/>
              </a:rPr>
              <a:t>Changes in consumer preferences or trends</a:t>
            </a:r>
          </a:p>
        </p:txBody>
      </p:sp>
      <p:sp>
        <p:nvSpPr>
          <p:cNvPr id="10" name="TextBox 9">
            <a:extLst>
              <a:ext uri="{FF2B5EF4-FFF2-40B4-BE49-F238E27FC236}">
                <a16:creationId xmlns:a16="http://schemas.microsoft.com/office/drawing/2014/main" id="{5960CC5F-DB15-B442-B06D-6CAB7B616C3D}"/>
              </a:ext>
            </a:extLst>
          </p:cNvPr>
          <p:cNvSpPr txBox="1"/>
          <p:nvPr/>
        </p:nvSpPr>
        <p:spPr>
          <a:xfrm>
            <a:off x="958645" y="2031957"/>
            <a:ext cx="8165690" cy="923330"/>
          </a:xfrm>
          <a:prstGeom prst="rect">
            <a:avLst/>
          </a:prstGeom>
          <a:noFill/>
        </p:spPr>
        <p:txBody>
          <a:bodyPr wrap="square" rtlCol="0">
            <a:spAutoFit/>
          </a:bodyPr>
          <a:lstStyle/>
          <a:p>
            <a:r>
              <a:rPr lang="en-US" dirty="0">
                <a:effectLst/>
                <a:latin typeface="Arial" panose="020B0604020202020204" pitchFamily="34" charset="0"/>
                <a:cs typeface="Arial" panose="020B0604020202020204" pitchFamily="34" charset="0"/>
              </a:rPr>
              <a:t>Changes in consumer preferences, like a move towards online or app ordering, may influence Starbucks' business practices and necessitate operational adjustments to remain competitive.</a:t>
            </a:r>
            <a:endParaRPr lang="en-GB" dirty="0"/>
          </a:p>
        </p:txBody>
      </p:sp>
      <p:sp>
        <p:nvSpPr>
          <p:cNvPr id="12" name="TextBox 11">
            <a:extLst>
              <a:ext uri="{FF2B5EF4-FFF2-40B4-BE49-F238E27FC236}">
                <a16:creationId xmlns:a16="http://schemas.microsoft.com/office/drawing/2014/main" id="{02B7046B-E4E3-172A-91B8-4E731B9CCE70}"/>
              </a:ext>
            </a:extLst>
          </p:cNvPr>
          <p:cNvSpPr txBox="1"/>
          <p:nvPr/>
        </p:nvSpPr>
        <p:spPr>
          <a:xfrm>
            <a:off x="7108722" y="6229358"/>
            <a:ext cx="3460955" cy="369332"/>
          </a:xfrm>
          <a:prstGeom prst="rect">
            <a:avLst/>
          </a:prstGeom>
          <a:noFill/>
        </p:spPr>
        <p:txBody>
          <a:bodyPr wrap="square" rtlCol="0">
            <a:spAutoFit/>
          </a:bodyPr>
          <a:lstStyle/>
          <a:p>
            <a:r>
              <a:rPr lang="en-GB" dirty="0"/>
              <a:t>Pereira (2023).</a:t>
            </a:r>
          </a:p>
        </p:txBody>
      </p:sp>
      <p:sp>
        <p:nvSpPr>
          <p:cNvPr id="13" name="TextBox 12">
            <a:extLst>
              <a:ext uri="{FF2B5EF4-FFF2-40B4-BE49-F238E27FC236}">
                <a16:creationId xmlns:a16="http://schemas.microsoft.com/office/drawing/2014/main" id="{0E96070B-5912-39D8-6751-5E063B60BC49}"/>
              </a:ext>
            </a:extLst>
          </p:cNvPr>
          <p:cNvSpPr txBox="1"/>
          <p:nvPr/>
        </p:nvSpPr>
        <p:spPr>
          <a:xfrm>
            <a:off x="990601" y="3429000"/>
            <a:ext cx="5663380" cy="707886"/>
          </a:xfrm>
          <a:prstGeom prst="rect">
            <a:avLst/>
          </a:prstGeom>
          <a:noFill/>
        </p:spPr>
        <p:txBody>
          <a:bodyPr wrap="square" rtlCol="0">
            <a:spAutoFit/>
          </a:bodyPr>
          <a:lstStyle/>
          <a:p>
            <a:r>
              <a:rPr lang="en-GB" sz="2000" dirty="0">
                <a:solidFill>
                  <a:srgbClr val="FF0000"/>
                </a:solidFill>
                <a:latin typeface="Arial" panose="020B0604020202020204" pitchFamily="34" charset="0"/>
                <a:cs typeface="Arial" panose="020B0604020202020204" pitchFamily="34" charset="0"/>
              </a:rPr>
              <a:t>Regulatory and Political Challenges:</a:t>
            </a:r>
            <a:br>
              <a:rPr lang="en-GB" sz="2000" dirty="0">
                <a:solidFill>
                  <a:srgbClr val="FF0000"/>
                </a:solidFill>
                <a:latin typeface="Arial" panose="020B0604020202020204" pitchFamily="34" charset="0"/>
                <a:cs typeface="Arial" panose="020B0604020202020204" pitchFamily="34" charset="0"/>
              </a:rPr>
            </a:br>
            <a:endParaRPr lang="en-GB" sz="2000" dirty="0">
              <a:solidFill>
                <a:srgbClr val="FF0000"/>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992A3A8-6C02-272F-4D11-46B5D07DBE50}"/>
              </a:ext>
            </a:extLst>
          </p:cNvPr>
          <p:cNvSpPr txBox="1"/>
          <p:nvPr/>
        </p:nvSpPr>
        <p:spPr>
          <a:xfrm>
            <a:off x="958645" y="4206908"/>
            <a:ext cx="8165690" cy="923330"/>
          </a:xfrm>
          <a:prstGeom prst="rect">
            <a:avLst/>
          </a:prstGeom>
          <a:noFill/>
        </p:spPr>
        <p:txBody>
          <a:bodyPr wrap="square" rtlCol="0">
            <a:spAutoFit/>
          </a:bodyPr>
          <a:lstStyle/>
          <a:p>
            <a:r>
              <a:rPr lang="en-US" dirty="0">
                <a:effectLst/>
                <a:latin typeface="Arial" panose="020B0604020202020204" pitchFamily="34" charset="0"/>
                <a:cs typeface="Arial" panose="020B0604020202020204" pitchFamily="34" charset="0"/>
              </a:rPr>
              <a:t>Expanding regulations pertaining to food safety, </a:t>
            </a:r>
            <a:r>
              <a:rPr lang="en-US" dirty="0" err="1">
                <a:effectLst/>
                <a:latin typeface="Arial" panose="020B0604020202020204" pitchFamily="34" charset="0"/>
                <a:cs typeface="Arial" panose="020B0604020202020204" pitchFamily="34" charset="0"/>
              </a:rPr>
              <a:t>labour</a:t>
            </a:r>
            <a:r>
              <a:rPr lang="en-US" dirty="0">
                <a:latin typeface="Arial" panose="020B0604020202020204" pitchFamily="34" charset="0"/>
                <a:cs typeface="Arial" panose="020B0604020202020204" pitchFamily="34" charset="0"/>
              </a:rPr>
              <a:t>, and environmental standards, particularly in global markets, can affect operating costs and make growth more difficult for Starbucks.</a:t>
            </a:r>
            <a:endParaRPr lang="en-GB" dirty="0"/>
          </a:p>
        </p:txBody>
      </p:sp>
    </p:spTree>
    <p:extLst>
      <p:ext uri="{BB962C8B-B14F-4D97-AF65-F5344CB8AC3E}">
        <p14:creationId xmlns:p14="http://schemas.microsoft.com/office/powerpoint/2010/main" val="2387993130"/>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A80617-D4E4-0622-42C7-E403CA69DACD}"/>
              </a:ext>
            </a:extLst>
          </p:cNvPr>
          <p:cNvPicPr>
            <a:picLocks noChangeAspect="1"/>
          </p:cNvPicPr>
          <p:nvPr/>
        </p:nvPicPr>
        <p:blipFill>
          <a:blip r:embed="rId2"/>
          <a:stretch>
            <a:fillRect/>
          </a:stretch>
        </p:blipFill>
        <p:spPr>
          <a:xfrm>
            <a:off x="1" y="0"/>
            <a:ext cx="12240992" cy="6858000"/>
          </a:xfrm>
          <a:prstGeom prst="rect">
            <a:avLst/>
          </a:prstGeom>
        </p:spPr>
      </p:pic>
    </p:spTree>
    <p:extLst>
      <p:ext uri="{BB962C8B-B14F-4D97-AF65-F5344CB8AC3E}">
        <p14:creationId xmlns:p14="http://schemas.microsoft.com/office/powerpoint/2010/main" val="1716047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595774-6DB3-7921-E1BF-464C5AE6523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05658219"/>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8673EC-CEE5-A46B-A5C5-DD31C31D8C5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4747224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9D752-4F4A-B7E0-EFF1-6F203AFCA3E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5181E38-24EF-31AA-20E5-DE437A974FD9}"/>
              </a:ext>
            </a:extLst>
          </p:cNvPr>
          <p:cNvPicPr>
            <a:picLocks noChangeAspect="1"/>
          </p:cNvPicPr>
          <p:nvPr/>
        </p:nvPicPr>
        <p:blipFill>
          <a:blip r:embed="rId2">
            <a:extLst>
              <a:ext uri="{28A0092B-C50C-407E-A947-70E740481C1C}">
                <a14:useLocalDpi xmlns:a14="http://schemas.microsoft.com/office/drawing/2010/main" val="0"/>
              </a:ext>
            </a:extLst>
          </a:blip>
          <a:srcRect r="25"/>
          <a:stretch/>
        </p:blipFill>
        <p:spPr>
          <a:xfrm flipH="1">
            <a:off x="3069" y="0"/>
            <a:ext cx="12188931" cy="6857989"/>
          </a:xfrm>
          <a:prstGeom prst="rect">
            <a:avLst/>
          </a:prstGeom>
        </p:spPr>
      </p:pic>
      <p:sp>
        <p:nvSpPr>
          <p:cNvPr id="2" name="Title 1">
            <a:extLst>
              <a:ext uri="{FF2B5EF4-FFF2-40B4-BE49-F238E27FC236}">
                <a16:creationId xmlns:a16="http://schemas.microsoft.com/office/drawing/2014/main" id="{2E82E12C-3CEE-2B6A-243C-0B73BA2AA3FF}"/>
              </a:ext>
            </a:extLst>
          </p:cNvPr>
          <p:cNvSpPr>
            <a:spLocks noGrp="1"/>
          </p:cNvSpPr>
          <p:nvPr>
            <p:ph type="title"/>
          </p:nvPr>
        </p:nvSpPr>
        <p:spPr>
          <a:xfrm>
            <a:off x="1497066" y="2096766"/>
            <a:ext cx="4097489" cy="918736"/>
          </a:xfrm>
        </p:spPr>
        <p:txBody>
          <a:bodyPr vert="horz" lIns="91440" tIns="45720" rIns="91440" bIns="45720" rtlCol="0" anchor="b">
            <a:noAutofit/>
          </a:bodyPr>
          <a:lstStyle/>
          <a:p>
            <a:r>
              <a:rPr lang="en-US" sz="5800" dirty="0">
                <a:solidFill>
                  <a:schemeClr val="accent1"/>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270536848"/>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DCC5E-57E4-2DF2-EFE4-4F48D4DB08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38CD67-5D1B-1CA9-137E-93569829EAA0}"/>
              </a:ext>
            </a:extLst>
          </p:cNvPr>
          <p:cNvSpPr>
            <a:spLocks noGrp="1"/>
          </p:cNvSpPr>
          <p:nvPr>
            <p:ph type="title"/>
          </p:nvPr>
        </p:nvSpPr>
        <p:spPr>
          <a:xfrm>
            <a:off x="3915697" y="0"/>
            <a:ext cx="10515600" cy="1325563"/>
          </a:xfrm>
        </p:spPr>
        <p:txBody>
          <a:bodyPr/>
          <a:lstStyle/>
          <a:p>
            <a:r>
              <a:rPr lang="en-GB" dirty="0"/>
              <a:t>Reference list</a:t>
            </a:r>
          </a:p>
        </p:txBody>
      </p:sp>
      <p:sp>
        <p:nvSpPr>
          <p:cNvPr id="3" name="TextBox 2">
            <a:extLst>
              <a:ext uri="{FF2B5EF4-FFF2-40B4-BE49-F238E27FC236}">
                <a16:creationId xmlns:a16="http://schemas.microsoft.com/office/drawing/2014/main" id="{3006171B-58C6-DCD4-6814-3B006235BA35}"/>
              </a:ext>
            </a:extLst>
          </p:cNvPr>
          <p:cNvSpPr txBox="1"/>
          <p:nvPr/>
        </p:nvSpPr>
        <p:spPr>
          <a:xfrm>
            <a:off x="3559277" y="662781"/>
            <a:ext cx="9920748" cy="369332"/>
          </a:xfrm>
          <a:prstGeom prst="rect">
            <a:avLst/>
          </a:prstGeom>
          <a:noFill/>
        </p:spPr>
        <p:txBody>
          <a:bodyPr wrap="square" rtlCol="0">
            <a:spAutoFit/>
          </a:bodyPr>
          <a:lstStyle/>
          <a:p>
            <a:r>
              <a:rPr lang="en-GB" dirty="0" err="1"/>
              <a:t>Claudiu`s</a:t>
            </a:r>
            <a:r>
              <a:rPr lang="en-GB" dirty="0"/>
              <a:t> references (Slides 1-8):</a:t>
            </a:r>
          </a:p>
        </p:txBody>
      </p:sp>
      <p:sp>
        <p:nvSpPr>
          <p:cNvPr id="4" name="TextBox 3">
            <a:extLst>
              <a:ext uri="{FF2B5EF4-FFF2-40B4-BE49-F238E27FC236}">
                <a16:creationId xmlns:a16="http://schemas.microsoft.com/office/drawing/2014/main" id="{04C4B00C-86A6-E0EB-9BC6-0D97D109D1A2}"/>
              </a:ext>
            </a:extLst>
          </p:cNvPr>
          <p:cNvSpPr txBox="1"/>
          <p:nvPr/>
        </p:nvSpPr>
        <p:spPr>
          <a:xfrm>
            <a:off x="619432" y="1032113"/>
            <a:ext cx="8386916" cy="5907643"/>
          </a:xfrm>
          <a:prstGeom prst="rect">
            <a:avLst/>
          </a:prstGeom>
          <a:noFill/>
        </p:spPr>
        <p:txBody>
          <a:bodyPr wrap="square" rtlCol="0">
            <a:spAutoFit/>
          </a:bodyPr>
          <a:lstStyle/>
          <a:p>
            <a:pPr>
              <a:lnSpc>
                <a:spcPct val="107000"/>
              </a:lnSpc>
              <a:spcAft>
                <a:spcPts val="800"/>
              </a:spcAft>
            </a:pPr>
            <a:r>
              <a:rPr lang="en-GB" sz="1300" dirty="0">
                <a:effectLst/>
                <a:latin typeface="Arial" panose="020B0604020202020204" pitchFamily="34" charset="0"/>
                <a:ea typeface="Aptos" panose="020B0004020202020204" pitchFamily="34" charset="0"/>
                <a:cs typeface="Arial" panose="020B0604020202020204" pitchFamily="34" charset="0"/>
              </a:rPr>
              <a:t>Rayner, A. (2023) </a:t>
            </a:r>
            <a:r>
              <a:rPr lang="en-GB" sz="1300" i="1" dirty="0">
                <a:effectLst/>
                <a:latin typeface="Arial" panose="020B0604020202020204" pitchFamily="34" charset="0"/>
                <a:ea typeface="Aptos" panose="020B0004020202020204" pitchFamily="34" charset="0"/>
                <a:cs typeface="Arial" panose="020B0604020202020204" pitchFamily="34" charset="0"/>
              </a:rPr>
              <a:t>A relentless appetite for innovation: Alex Rayner on 25 years of Starbucks in the UK</a:t>
            </a:r>
            <a:r>
              <a:rPr lang="en-GB" sz="1300" dirty="0">
                <a:effectLst/>
                <a:latin typeface="Arial" panose="020B0604020202020204" pitchFamily="34" charset="0"/>
                <a:ea typeface="Aptos" panose="020B0004020202020204" pitchFamily="34" charset="0"/>
                <a:cs typeface="Arial" panose="020B0604020202020204" pitchFamily="34" charset="0"/>
              </a:rPr>
              <a:t>. Available at: https://www.worldcoffeeportal.com/Latest/InsightAnalysis/2023/September/Starbucks-at-25-in-the-UK-%E2%80%93-Q-A-with-Alex-Rayner </a:t>
            </a:r>
            <a:br>
              <a:rPr lang="en-GB" sz="1300" dirty="0">
                <a:effectLst/>
                <a:latin typeface="Arial" panose="020B0604020202020204" pitchFamily="34" charset="0"/>
                <a:ea typeface="Aptos" panose="020B0004020202020204" pitchFamily="34" charset="0"/>
                <a:cs typeface="Arial" panose="020B0604020202020204" pitchFamily="34" charset="0"/>
              </a:rPr>
            </a:br>
            <a:r>
              <a:rPr lang="en-GB" sz="1300" dirty="0">
                <a:effectLst/>
                <a:latin typeface="Arial" panose="020B0604020202020204" pitchFamily="34" charset="0"/>
                <a:ea typeface="Aptos" panose="020B0004020202020204" pitchFamily="34" charset="0"/>
                <a:cs typeface="Arial" panose="020B0604020202020204" pitchFamily="34" charset="0"/>
              </a:rPr>
              <a:t>(Accessed 6 November 2024)</a:t>
            </a:r>
            <a:br>
              <a:rPr lang="en-GB" sz="1300" dirty="0">
                <a:effectLst/>
                <a:latin typeface="Arial" panose="020B0604020202020204" pitchFamily="34" charset="0"/>
                <a:ea typeface="Aptos" panose="020B0004020202020204" pitchFamily="34" charset="0"/>
                <a:cs typeface="Arial" panose="020B0604020202020204" pitchFamily="34" charset="0"/>
              </a:rPr>
            </a:br>
            <a:br>
              <a:rPr lang="en-GB" sz="1300" dirty="0">
                <a:effectLst/>
                <a:latin typeface="Arial" panose="020B0604020202020204" pitchFamily="34" charset="0"/>
                <a:ea typeface="Aptos" panose="020B0004020202020204" pitchFamily="34" charset="0"/>
                <a:cs typeface="Arial" panose="020B0604020202020204" pitchFamily="34" charset="0"/>
              </a:rPr>
            </a:br>
            <a:r>
              <a:rPr lang="en-GB" sz="1300" dirty="0">
                <a:effectLst/>
                <a:latin typeface="Arial" panose="020B0604020202020204" pitchFamily="34" charset="0"/>
                <a:ea typeface="Aptos" panose="020B0004020202020204" pitchFamily="34" charset="0"/>
                <a:cs typeface="Arial" panose="020B0604020202020204" pitchFamily="34" charset="0"/>
              </a:rPr>
              <a:t>Sherman, N. (2024) “Coffee giant Starbucks replaces boss after global sales slump”, </a:t>
            </a:r>
            <a:r>
              <a:rPr lang="en-GB" sz="1300" i="1" dirty="0">
                <a:effectLst/>
                <a:latin typeface="Arial" panose="020B0604020202020204" pitchFamily="34" charset="0"/>
                <a:ea typeface="Aptos" panose="020B0004020202020204" pitchFamily="34" charset="0"/>
                <a:cs typeface="Arial" panose="020B0604020202020204" pitchFamily="34" charset="0"/>
              </a:rPr>
              <a:t>BBC News</a:t>
            </a:r>
            <a:r>
              <a:rPr lang="en-GB" sz="1300" dirty="0">
                <a:effectLst/>
                <a:latin typeface="Arial" panose="020B0604020202020204" pitchFamily="34" charset="0"/>
                <a:ea typeface="Aptos" panose="020B0004020202020204" pitchFamily="34" charset="0"/>
                <a:cs typeface="Arial" panose="020B0604020202020204" pitchFamily="34" charset="0"/>
              </a:rPr>
              <a:t>. Available at: https://www.bbc.co.uk/news/articles/cy0npj1n6rko </a:t>
            </a:r>
            <a:br>
              <a:rPr lang="en-GB" sz="1300" dirty="0">
                <a:effectLst/>
                <a:latin typeface="Arial" panose="020B0604020202020204" pitchFamily="34" charset="0"/>
                <a:ea typeface="Aptos" panose="020B0004020202020204" pitchFamily="34" charset="0"/>
                <a:cs typeface="Arial" panose="020B0604020202020204" pitchFamily="34" charset="0"/>
              </a:rPr>
            </a:br>
            <a:r>
              <a:rPr lang="en-GB" sz="1300" dirty="0">
                <a:effectLst/>
                <a:latin typeface="Arial" panose="020B0604020202020204" pitchFamily="34" charset="0"/>
                <a:ea typeface="Aptos" panose="020B0004020202020204" pitchFamily="34" charset="0"/>
                <a:cs typeface="Arial" panose="020B0604020202020204" pitchFamily="34" charset="0"/>
              </a:rPr>
              <a:t>(Accessed 28 Oct. 2024).</a:t>
            </a:r>
          </a:p>
          <a:p>
            <a:pPr>
              <a:lnSpc>
                <a:spcPct val="107000"/>
              </a:lnSpc>
              <a:spcAft>
                <a:spcPts val="800"/>
              </a:spcAft>
            </a:pPr>
            <a:r>
              <a:rPr lang="en-GB" sz="1300" dirty="0">
                <a:effectLst/>
                <a:latin typeface="Arial" panose="020B0604020202020204" pitchFamily="34" charset="0"/>
                <a:ea typeface="Aptos" panose="020B0004020202020204" pitchFamily="34" charset="0"/>
                <a:cs typeface="Arial" panose="020B0604020202020204" pitchFamily="34" charset="0"/>
              </a:rPr>
              <a:t>Starbucks (2024) </a:t>
            </a:r>
            <a:r>
              <a:rPr lang="en-GB" sz="1300" i="1" dirty="0">
                <a:effectLst/>
                <a:latin typeface="Arial" panose="020B0604020202020204" pitchFamily="34" charset="0"/>
                <a:ea typeface="Aptos" panose="020B0004020202020204" pitchFamily="34" charset="0"/>
                <a:cs typeface="Arial" panose="020B0604020202020204" pitchFamily="34" charset="0"/>
              </a:rPr>
              <a:t>Brady Brewer</a:t>
            </a:r>
            <a:r>
              <a:rPr lang="en-GB" sz="1300" dirty="0">
                <a:effectLst/>
                <a:latin typeface="Arial" panose="020B0604020202020204" pitchFamily="34" charset="0"/>
                <a:ea typeface="Aptos" panose="020B0004020202020204" pitchFamily="34" charset="0"/>
                <a:cs typeface="Arial" panose="020B0604020202020204" pitchFamily="34" charset="0"/>
              </a:rPr>
              <a:t>. Starbucks. Available at: </a:t>
            </a:r>
            <a:r>
              <a:rPr lang="en-GB" sz="13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https://stories.starbucks.com/leadership/brady-brewer/</a:t>
            </a:r>
            <a:r>
              <a:rPr lang="en-GB" sz="1300" dirty="0">
                <a:effectLst/>
                <a:latin typeface="Arial" panose="020B0604020202020204" pitchFamily="34" charset="0"/>
                <a:ea typeface="Aptos" panose="020B0004020202020204" pitchFamily="34" charset="0"/>
                <a:cs typeface="Arial" panose="020B0604020202020204" pitchFamily="34" charset="0"/>
              </a:rPr>
              <a:t> </a:t>
            </a:r>
            <a:br>
              <a:rPr lang="en-GB" sz="1300" dirty="0">
                <a:effectLst/>
                <a:latin typeface="Arial" panose="020B0604020202020204" pitchFamily="34" charset="0"/>
                <a:ea typeface="Aptos" panose="020B0004020202020204" pitchFamily="34" charset="0"/>
                <a:cs typeface="Arial" panose="020B0604020202020204" pitchFamily="34" charset="0"/>
              </a:rPr>
            </a:br>
            <a:r>
              <a:rPr lang="en-GB" sz="1300" dirty="0">
                <a:effectLst/>
                <a:latin typeface="Arial" panose="020B0604020202020204" pitchFamily="34" charset="0"/>
                <a:ea typeface="Aptos" panose="020B0004020202020204" pitchFamily="34" charset="0"/>
                <a:cs typeface="Arial" panose="020B0604020202020204" pitchFamily="34" charset="0"/>
              </a:rPr>
              <a:t>(Accessed: 6 November 2024).</a:t>
            </a:r>
          </a:p>
          <a:p>
            <a:pPr>
              <a:lnSpc>
                <a:spcPct val="107000"/>
              </a:lnSpc>
              <a:spcAft>
                <a:spcPts val="800"/>
              </a:spcAft>
            </a:pPr>
            <a:r>
              <a:rPr lang="en-GB" sz="1300" dirty="0">
                <a:effectLst/>
                <a:latin typeface="Arial" panose="020B0604020202020204" pitchFamily="34" charset="0"/>
                <a:ea typeface="Aptos" panose="020B0004020202020204" pitchFamily="34" charset="0"/>
                <a:cs typeface="Arial" panose="020B0604020202020204" pitchFamily="34" charset="0"/>
              </a:rPr>
              <a:t>Starbucks (2024) </a:t>
            </a:r>
            <a:r>
              <a:rPr lang="en-GB" sz="1300" i="1" dirty="0">
                <a:effectLst/>
                <a:latin typeface="Arial" panose="020B0604020202020204" pitchFamily="34" charset="0"/>
                <a:ea typeface="Aptos" panose="020B0004020202020204" pitchFamily="34" charset="0"/>
                <a:cs typeface="Arial" panose="020B0604020202020204" pitchFamily="34" charset="0"/>
              </a:rPr>
              <a:t>Brian Niccol</a:t>
            </a:r>
            <a:r>
              <a:rPr lang="en-GB" sz="1300" dirty="0">
                <a:effectLst/>
                <a:latin typeface="Arial" panose="020B0604020202020204" pitchFamily="34" charset="0"/>
                <a:ea typeface="Aptos" panose="020B0004020202020204" pitchFamily="34" charset="0"/>
                <a:cs typeface="Arial" panose="020B0604020202020204" pitchFamily="34" charset="0"/>
              </a:rPr>
              <a:t>. Starbucks. Available at: </a:t>
            </a:r>
            <a:r>
              <a:rPr lang="en-GB" sz="13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https://stories.starbucks.com/leadership/brian-niccol/</a:t>
            </a:r>
            <a:r>
              <a:rPr lang="en-GB" sz="1300" dirty="0">
                <a:effectLst/>
                <a:latin typeface="Arial" panose="020B0604020202020204" pitchFamily="34" charset="0"/>
                <a:ea typeface="Aptos" panose="020B0004020202020204" pitchFamily="34" charset="0"/>
                <a:cs typeface="Arial" panose="020B0604020202020204" pitchFamily="34" charset="0"/>
              </a:rPr>
              <a:t> </a:t>
            </a:r>
            <a:br>
              <a:rPr lang="en-GB" sz="1300" dirty="0">
                <a:effectLst/>
                <a:latin typeface="Arial" panose="020B0604020202020204" pitchFamily="34" charset="0"/>
                <a:ea typeface="Aptos" panose="020B0004020202020204" pitchFamily="34" charset="0"/>
                <a:cs typeface="Arial" panose="020B0604020202020204" pitchFamily="34" charset="0"/>
              </a:rPr>
            </a:br>
            <a:r>
              <a:rPr lang="en-GB" sz="1300" dirty="0">
                <a:effectLst/>
                <a:latin typeface="Arial" panose="020B0604020202020204" pitchFamily="34" charset="0"/>
                <a:ea typeface="Aptos" panose="020B0004020202020204" pitchFamily="34" charset="0"/>
                <a:cs typeface="Arial" panose="020B0604020202020204" pitchFamily="34" charset="0"/>
              </a:rPr>
              <a:t>(Accessed: 6 November 2024).</a:t>
            </a:r>
          </a:p>
          <a:p>
            <a:pPr>
              <a:lnSpc>
                <a:spcPct val="107000"/>
              </a:lnSpc>
              <a:spcAft>
                <a:spcPts val="800"/>
              </a:spcAft>
            </a:pPr>
            <a:r>
              <a:rPr lang="en-GB" sz="1300" dirty="0">
                <a:effectLst/>
                <a:latin typeface="Arial" panose="020B0604020202020204" pitchFamily="34" charset="0"/>
                <a:ea typeface="Aptos" panose="020B0004020202020204" pitchFamily="34" charset="0"/>
                <a:cs typeface="Arial" panose="020B0604020202020204" pitchFamily="34" charset="0"/>
              </a:rPr>
              <a:t>Starbucks (2024) </a:t>
            </a:r>
            <a:r>
              <a:rPr lang="en-GB" sz="1300" i="1" dirty="0">
                <a:effectLst/>
                <a:latin typeface="Arial" panose="020B0604020202020204" pitchFamily="34" charset="0"/>
                <a:ea typeface="Aptos" panose="020B0004020202020204" pitchFamily="34" charset="0"/>
                <a:cs typeface="Arial" panose="020B0604020202020204" pitchFamily="34" charset="0"/>
              </a:rPr>
              <a:t>Our coffees</a:t>
            </a:r>
            <a:r>
              <a:rPr lang="en-GB" sz="1300" dirty="0">
                <a:effectLst/>
                <a:latin typeface="Arial" panose="020B0604020202020204" pitchFamily="34" charset="0"/>
                <a:ea typeface="Aptos" panose="020B0004020202020204" pitchFamily="34" charset="0"/>
                <a:cs typeface="Arial" panose="020B0604020202020204" pitchFamily="34" charset="0"/>
              </a:rPr>
              <a:t>. Starbucks UK. Available at: </a:t>
            </a:r>
            <a:r>
              <a:rPr lang="en-GB" sz="13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https://www.starbucks.co.uk/our-coffees</a:t>
            </a:r>
            <a:r>
              <a:rPr lang="en-GB" sz="1300" dirty="0">
                <a:effectLst/>
                <a:latin typeface="Arial" panose="020B0604020202020204" pitchFamily="34" charset="0"/>
                <a:ea typeface="Aptos" panose="020B0004020202020204" pitchFamily="34" charset="0"/>
                <a:cs typeface="Arial" panose="020B0604020202020204" pitchFamily="34" charset="0"/>
              </a:rPr>
              <a:t> </a:t>
            </a:r>
            <a:br>
              <a:rPr lang="en-GB" sz="1300" dirty="0">
                <a:effectLst/>
                <a:latin typeface="Arial" panose="020B0604020202020204" pitchFamily="34" charset="0"/>
                <a:ea typeface="Aptos" panose="020B0004020202020204" pitchFamily="34" charset="0"/>
                <a:cs typeface="Arial" panose="020B0604020202020204" pitchFamily="34" charset="0"/>
              </a:rPr>
            </a:br>
            <a:r>
              <a:rPr lang="en-GB" sz="1300" dirty="0">
                <a:effectLst/>
                <a:latin typeface="Arial" panose="020B0604020202020204" pitchFamily="34" charset="0"/>
                <a:ea typeface="Aptos" panose="020B0004020202020204" pitchFamily="34" charset="0"/>
                <a:cs typeface="Arial" panose="020B0604020202020204" pitchFamily="34" charset="0"/>
              </a:rPr>
              <a:t>(Accessed: 6 November 2024).</a:t>
            </a:r>
            <a:br>
              <a:rPr lang="en-GB" sz="1300" dirty="0">
                <a:effectLst/>
                <a:latin typeface="Arial" panose="020B0604020202020204" pitchFamily="34" charset="0"/>
                <a:ea typeface="Aptos" panose="020B0004020202020204" pitchFamily="34" charset="0"/>
                <a:cs typeface="Arial" panose="020B0604020202020204" pitchFamily="34" charset="0"/>
              </a:rPr>
            </a:br>
            <a:br>
              <a:rPr lang="en-GB" sz="1300" dirty="0">
                <a:effectLst/>
                <a:latin typeface="Arial" panose="020B0604020202020204" pitchFamily="34" charset="0"/>
                <a:ea typeface="Aptos" panose="020B0004020202020204" pitchFamily="34" charset="0"/>
                <a:cs typeface="Arial" panose="020B0604020202020204" pitchFamily="34" charset="0"/>
              </a:rPr>
            </a:br>
            <a:r>
              <a:rPr lang="en-GB" sz="1300" dirty="0">
                <a:effectLst/>
                <a:latin typeface="Arial" panose="020B0604020202020204" pitchFamily="34" charset="0"/>
                <a:ea typeface="Aptos" panose="020B0004020202020204" pitchFamily="34" charset="0"/>
                <a:cs typeface="Arial" panose="020B0604020202020204" pitchFamily="34" charset="0"/>
              </a:rPr>
              <a:t>Starbucks (2024). </a:t>
            </a:r>
            <a:r>
              <a:rPr lang="en-GB" sz="1300" i="1" dirty="0">
                <a:effectLst/>
                <a:latin typeface="Arial" panose="020B0604020202020204" pitchFamily="34" charset="0"/>
                <a:ea typeface="Aptos" panose="020B0004020202020204" pitchFamily="34" charset="0"/>
                <a:cs typeface="Arial" panose="020B0604020202020204" pitchFamily="34" charset="0"/>
              </a:rPr>
              <a:t>Our Company.</a:t>
            </a:r>
            <a:r>
              <a:rPr lang="en-GB" sz="1300" dirty="0">
                <a:effectLst/>
                <a:latin typeface="Arial" panose="020B0604020202020204" pitchFamily="34" charset="0"/>
                <a:ea typeface="Aptos" panose="020B0004020202020204" pitchFamily="34" charset="0"/>
                <a:cs typeface="Arial" panose="020B0604020202020204" pitchFamily="34" charset="0"/>
              </a:rPr>
              <a:t> Starbucks Coffee Company. Available at: </a:t>
            </a:r>
            <a:r>
              <a:rPr lang="en-GB" sz="13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https://www.starbucks.com/about-us/</a:t>
            </a:r>
            <a:r>
              <a:rPr lang="en-GB" sz="1300" dirty="0">
                <a:effectLst/>
                <a:latin typeface="Arial" panose="020B0604020202020204" pitchFamily="34" charset="0"/>
                <a:ea typeface="Aptos" panose="020B0004020202020204" pitchFamily="34" charset="0"/>
                <a:cs typeface="Arial" panose="020B0604020202020204" pitchFamily="34" charset="0"/>
              </a:rPr>
              <a:t>. </a:t>
            </a:r>
            <a:br>
              <a:rPr lang="en-GB" sz="1300" dirty="0">
                <a:effectLst/>
                <a:latin typeface="Arial" panose="020B0604020202020204" pitchFamily="34" charset="0"/>
                <a:ea typeface="Aptos" panose="020B0004020202020204" pitchFamily="34" charset="0"/>
                <a:cs typeface="Arial" panose="020B0604020202020204" pitchFamily="34" charset="0"/>
              </a:rPr>
            </a:br>
            <a:r>
              <a:rPr lang="en-GB" sz="1300" dirty="0">
                <a:effectLst/>
                <a:latin typeface="Arial" panose="020B0604020202020204" pitchFamily="34" charset="0"/>
                <a:ea typeface="Aptos" panose="020B0004020202020204" pitchFamily="34" charset="0"/>
                <a:cs typeface="Arial" panose="020B0604020202020204" pitchFamily="34" charset="0"/>
              </a:rPr>
              <a:t>(Accessed 28 Oct. 2024).</a:t>
            </a:r>
          </a:p>
          <a:p>
            <a:pPr>
              <a:lnSpc>
                <a:spcPct val="107000"/>
              </a:lnSpc>
              <a:spcAft>
                <a:spcPts val="800"/>
              </a:spcAft>
            </a:pPr>
            <a:r>
              <a:rPr lang="en-GB" sz="1300" dirty="0">
                <a:effectLst/>
                <a:latin typeface="Arial" panose="020B0604020202020204" pitchFamily="34" charset="0"/>
                <a:ea typeface="Aptos" panose="020B0004020202020204" pitchFamily="34" charset="0"/>
                <a:cs typeface="Arial" panose="020B0604020202020204" pitchFamily="34" charset="0"/>
              </a:rPr>
              <a:t>Starbucks (2024). </a:t>
            </a:r>
            <a:r>
              <a:rPr lang="en-GB" sz="1300" i="1" dirty="0">
                <a:effectLst/>
                <a:latin typeface="Arial" panose="020B0604020202020204" pitchFamily="34" charset="0"/>
                <a:ea typeface="Aptos" panose="020B0004020202020204" pitchFamily="34" charset="0"/>
                <a:cs typeface="Arial" panose="020B0604020202020204" pitchFamily="34" charset="0"/>
              </a:rPr>
              <a:t>Our Mission</a:t>
            </a:r>
            <a:r>
              <a:rPr lang="en-GB" sz="1300" dirty="0">
                <a:effectLst/>
                <a:latin typeface="Arial" panose="020B0604020202020204" pitchFamily="34" charset="0"/>
                <a:ea typeface="Aptos" panose="020B0004020202020204" pitchFamily="34" charset="0"/>
                <a:cs typeface="Arial" panose="020B0604020202020204" pitchFamily="34" charset="0"/>
              </a:rPr>
              <a:t>. About Starbucks. Available at: </a:t>
            </a:r>
            <a:r>
              <a:rPr lang="en-GB" sz="13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Our Mission</a:t>
            </a:r>
            <a:r>
              <a:rPr lang="en-GB" sz="1300" dirty="0">
                <a:effectLst/>
                <a:latin typeface="Arial" panose="020B0604020202020204" pitchFamily="34" charset="0"/>
                <a:ea typeface="Aptos" panose="020B0004020202020204" pitchFamily="34" charset="0"/>
                <a:cs typeface="Arial" panose="020B0604020202020204" pitchFamily="34" charset="0"/>
              </a:rPr>
              <a:t>. </a:t>
            </a:r>
            <a:br>
              <a:rPr lang="en-GB" sz="1300" dirty="0">
                <a:effectLst/>
                <a:latin typeface="Arial" panose="020B0604020202020204" pitchFamily="34" charset="0"/>
                <a:ea typeface="Aptos" panose="020B0004020202020204" pitchFamily="34" charset="0"/>
                <a:cs typeface="Arial" panose="020B0604020202020204" pitchFamily="34" charset="0"/>
              </a:rPr>
            </a:br>
            <a:r>
              <a:rPr lang="en-GB" sz="1300" dirty="0">
                <a:effectLst/>
                <a:latin typeface="Arial" panose="020B0604020202020204" pitchFamily="34" charset="0"/>
                <a:ea typeface="Aptos" panose="020B0004020202020204" pitchFamily="34" charset="0"/>
                <a:cs typeface="Arial" panose="020B0604020202020204" pitchFamily="34" charset="0"/>
              </a:rPr>
              <a:t>(Accessed 28 Oct. 2024).</a:t>
            </a:r>
          </a:p>
          <a:p>
            <a:pPr>
              <a:lnSpc>
                <a:spcPct val="107000"/>
              </a:lnSpc>
              <a:spcAft>
                <a:spcPts val="800"/>
              </a:spcAft>
            </a:pPr>
            <a:r>
              <a:rPr lang="en-GB" sz="1300" dirty="0">
                <a:effectLst/>
                <a:latin typeface="Arial" panose="020B0604020202020204" pitchFamily="34" charset="0"/>
                <a:ea typeface="Aptos" panose="020B0004020202020204" pitchFamily="34" charset="0"/>
                <a:cs typeface="Arial" panose="020B0604020202020204" pitchFamily="34" charset="0"/>
              </a:rPr>
              <a:t>Starbucks (2024) </a:t>
            </a:r>
            <a:r>
              <a:rPr lang="en-GB" sz="1300" i="1" dirty="0">
                <a:effectLst/>
                <a:latin typeface="Arial" panose="020B0604020202020204" pitchFamily="34" charset="0"/>
                <a:ea typeface="Aptos" panose="020B0004020202020204" pitchFamily="34" charset="0"/>
                <a:cs typeface="Arial" panose="020B0604020202020204" pitchFamily="34" charset="0"/>
              </a:rPr>
              <a:t>Starbucks coffee: From bean to cup</a:t>
            </a:r>
            <a:r>
              <a:rPr lang="en-GB" sz="1300" dirty="0">
                <a:effectLst/>
                <a:latin typeface="Arial" panose="020B0604020202020204" pitchFamily="34" charset="0"/>
                <a:ea typeface="Aptos" panose="020B0004020202020204" pitchFamily="34" charset="0"/>
                <a:cs typeface="Arial" panose="020B0604020202020204" pitchFamily="34" charset="0"/>
              </a:rPr>
              <a:t>. Starbucks. Available at: </a:t>
            </a:r>
            <a:r>
              <a:rPr lang="en-GB" sz="13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https://about.starbucks.com/stories/2024/starbucks-coffee-bean-to-cup/</a:t>
            </a:r>
            <a:r>
              <a:rPr lang="en-GB" sz="1300" dirty="0">
                <a:effectLst/>
                <a:latin typeface="Arial" panose="020B0604020202020204" pitchFamily="34" charset="0"/>
                <a:ea typeface="Aptos" panose="020B0004020202020204" pitchFamily="34" charset="0"/>
                <a:cs typeface="Arial" panose="020B0604020202020204" pitchFamily="34" charset="0"/>
              </a:rPr>
              <a:t> </a:t>
            </a:r>
            <a:br>
              <a:rPr lang="en-GB" sz="1300" dirty="0">
                <a:effectLst/>
                <a:latin typeface="Arial" panose="020B0604020202020204" pitchFamily="34" charset="0"/>
                <a:ea typeface="Aptos" panose="020B0004020202020204" pitchFamily="34" charset="0"/>
                <a:cs typeface="Arial" panose="020B0604020202020204" pitchFamily="34" charset="0"/>
              </a:rPr>
            </a:br>
            <a:r>
              <a:rPr lang="en-GB" sz="1300" dirty="0">
                <a:effectLst/>
                <a:latin typeface="Arial" panose="020B0604020202020204" pitchFamily="34" charset="0"/>
                <a:ea typeface="Aptos" panose="020B0004020202020204" pitchFamily="34" charset="0"/>
                <a:cs typeface="Arial" panose="020B0604020202020204" pitchFamily="34" charset="0"/>
              </a:rPr>
              <a:t>(Accessed: 6 November 2024).</a:t>
            </a:r>
          </a:p>
          <a:p>
            <a:endParaRPr lang="en-GB" dirty="0"/>
          </a:p>
        </p:txBody>
      </p:sp>
    </p:spTree>
    <p:extLst>
      <p:ext uri="{BB962C8B-B14F-4D97-AF65-F5344CB8AC3E}">
        <p14:creationId xmlns:p14="http://schemas.microsoft.com/office/powerpoint/2010/main" val="8745436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6BBB3-11CB-7868-C203-C6868F2D0AC4}"/>
              </a:ext>
            </a:extLst>
          </p:cNvPr>
          <p:cNvSpPr>
            <a:spLocks noGrp="1"/>
          </p:cNvSpPr>
          <p:nvPr>
            <p:ph type="title"/>
          </p:nvPr>
        </p:nvSpPr>
        <p:spPr>
          <a:xfrm>
            <a:off x="3915697" y="0"/>
            <a:ext cx="10515600" cy="1325563"/>
          </a:xfrm>
        </p:spPr>
        <p:txBody>
          <a:bodyPr/>
          <a:lstStyle/>
          <a:p>
            <a:r>
              <a:rPr lang="en-GB" dirty="0"/>
              <a:t>Reference list</a:t>
            </a:r>
          </a:p>
        </p:txBody>
      </p:sp>
      <p:sp>
        <p:nvSpPr>
          <p:cNvPr id="3" name="TextBox 2">
            <a:extLst>
              <a:ext uri="{FF2B5EF4-FFF2-40B4-BE49-F238E27FC236}">
                <a16:creationId xmlns:a16="http://schemas.microsoft.com/office/drawing/2014/main" id="{7D1F1136-87B4-6D09-D7C7-C781B3BE462C}"/>
              </a:ext>
            </a:extLst>
          </p:cNvPr>
          <p:cNvSpPr txBox="1"/>
          <p:nvPr/>
        </p:nvSpPr>
        <p:spPr>
          <a:xfrm>
            <a:off x="3559277" y="662781"/>
            <a:ext cx="3805084" cy="369332"/>
          </a:xfrm>
          <a:prstGeom prst="rect">
            <a:avLst/>
          </a:prstGeom>
          <a:noFill/>
        </p:spPr>
        <p:txBody>
          <a:bodyPr wrap="square" rtlCol="0">
            <a:spAutoFit/>
          </a:bodyPr>
          <a:lstStyle/>
          <a:p>
            <a:r>
              <a:rPr lang="en-GB" dirty="0"/>
              <a:t>Piotr`s references (Slides 9-13):</a:t>
            </a:r>
          </a:p>
        </p:txBody>
      </p:sp>
      <p:sp>
        <p:nvSpPr>
          <p:cNvPr id="4" name="TextBox 3">
            <a:extLst>
              <a:ext uri="{FF2B5EF4-FFF2-40B4-BE49-F238E27FC236}">
                <a16:creationId xmlns:a16="http://schemas.microsoft.com/office/drawing/2014/main" id="{B880E644-F1A8-0117-64E7-776857399120}"/>
              </a:ext>
            </a:extLst>
          </p:cNvPr>
          <p:cNvSpPr txBox="1"/>
          <p:nvPr/>
        </p:nvSpPr>
        <p:spPr>
          <a:xfrm>
            <a:off x="1435510" y="1246905"/>
            <a:ext cx="7737987" cy="3820918"/>
          </a:xfrm>
          <a:prstGeom prst="rect">
            <a:avLst/>
          </a:prstGeom>
          <a:noFill/>
        </p:spPr>
        <p:txBody>
          <a:bodyPr wrap="square" rtlCol="0">
            <a:spAutoFit/>
          </a:bodyPr>
          <a:lstStyle/>
          <a:p>
            <a:pPr>
              <a:lnSpc>
                <a:spcPct val="107000"/>
              </a:lnSpc>
              <a:spcAft>
                <a:spcPts val="800"/>
              </a:spcAft>
            </a:pPr>
            <a:r>
              <a:rPr lang="en-GB" sz="1800" dirty="0">
                <a:effectLst/>
                <a:latin typeface="Abadi" panose="020B0604020104020204" pitchFamily="34" charset="0"/>
                <a:ea typeface="Calibri" panose="020F0502020204030204" pitchFamily="34" charset="0"/>
                <a:cs typeface="Times New Roman" panose="02020603050405020304" pitchFamily="18" charset="0"/>
              </a:rPr>
              <a:t>Mind Tools (2024) SWOT analysis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https://www.mindtools.com/amtbj63/swot-analysis</a:t>
            </a:r>
            <a:b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br>
            <a:b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CIPD (2024) SWOT analysis </a:t>
            </a:r>
          </a:p>
          <a:p>
            <a:pPr>
              <a:lnSpc>
                <a:spcPct val="107000"/>
              </a:lnSpc>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https://www.cipd.org/uk/knowledge/factsheets/swot-analysis-factsheet/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br>
              <a:rPr lang="en-GB" dirty="0"/>
            </a:br>
            <a:r>
              <a:rPr lang="en-GB" sz="1800" dirty="0">
                <a:effectLst/>
                <a:latin typeface="Calibri" panose="020F0502020204030204" pitchFamily="34" charset="0"/>
                <a:ea typeface="Calibri" panose="020F0502020204030204" pitchFamily="34" charset="0"/>
                <a:cs typeface="Times New Roman" panose="02020603050405020304" pitchFamily="18" charset="0"/>
              </a:rPr>
              <a:t>https://www.statista.com/forecasts/1335711/starbucks-restaurant-chains-brand-profile-in-the-uk#:~:text=How%20high%20is%20the%20brand,and%20the%20written%20brand%20name.</a:t>
            </a:r>
          </a:p>
          <a:p>
            <a:br>
              <a:rPr lang="en-GB" dirty="0"/>
            </a:br>
            <a:endParaRPr lang="en-GB" dirty="0"/>
          </a:p>
        </p:txBody>
      </p:sp>
    </p:spTree>
    <p:extLst>
      <p:ext uri="{BB962C8B-B14F-4D97-AF65-F5344CB8AC3E}">
        <p14:creationId xmlns:p14="http://schemas.microsoft.com/office/powerpoint/2010/main" val="2070403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B5D6D-B7A8-647B-19BC-A0E40A7629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D1042B-85F8-D98C-56C9-2C1D25D5C973}"/>
              </a:ext>
            </a:extLst>
          </p:cNvPr>
          <p:cNvSpPr>
            <a:spLocks noGrp="1"/>
          </p:cNvSpPr>
          <p:nvPr>
            <p:ph type="title"/>
          </p:nvPr>
        </p:nvSpPr>
        <p:spPr>
          <a:xfrm>
            <a:off x="3915697" y="0"/>
            <a:ext cx="10515600" cy="1325563"/>
          </a:xfrm>
        </p:spPr>
        <p:txBody>
          <a:bodyPr/>
          <a:lstStyle/>
          <a:p>
            <a:r>
              <a:rPr lang="en-GB" dirty="0"/>
              <a:t>Reference list</a:t>
            </a:r>
          </a:p>
        </p:txBody>
      </p:sp>
      <p:sp>
        <p:nvSpPr>
          <p:cNvPr id="3" name="TextBox 2">
            <a:extLst>
              <a:ext uri="{FF2B5EF4-FFF2-40B4-BE49-F238E27FC236}">
                <a16:creationId xmlns:a16="http://schemas.microsoft.com/office/drawing/2014/main" id="{0FF66152-B596-E134-17B6-A9118F332BB1}"/>
              </a:ext>
            </a:extLst>
          </p:cNvPr>
          <p:cNvSpPr txBox="1"/>
          <p:nvPr/>
        </p:nvSpPr>
        <p:spPr>
          <a:xfrm>
            <a:off x="3559277" y="662781"/>
            <a:ext cx="4139381" cy="369332"/>
          </a:xfrm>
          <a:prstGeom prst="rect">
            <a:avLst/>
          </a:prstGeom>
          <a:noFill/>
        </p:spPr>
        <p:txBody>
          <a:bodyPr wrap="square" rtlCol="0">
            <a:spAutoFit/>
          </a:bodyPr>
          <a:lstStyle/>
          <a:p>
            <a:r>
              <a:rPr lang="en-GB" dirty="0"/>
              <a:t>Razvan`s references (Slides 14-17):</a:t>
            </a:r>
          </a:p>
        </p:txBody>
      </p:sp>
      <p:sp>
        <p:nvSpPr>
          <p:cNvPr id="4" name="TextBox 3">
            <a:extLst>
              <a:ext uri="{FF2B5EF4-FFF2-40B4-BE49-F238E27FC236}">
                <a16:creationId xmlns:a16="http://schemas.microsoft.com/office/drawing/2014/main" id="{C95E969B-D8FF-8F4C-FC07-F78662873BCF}"/>
              </a:ext>
            </a:extLst>
          </p:cNvPr>
          <p:cNvSpPr txBox="1"/>
          <p:nvPr/>
        </p:nvSpPr>
        <p:spPr>
          <a:xfrm>
            <a:off x="216310" y="1563328"/>
            <a:ext cx="9674942" cy="4242187"/>
          </a:xfrm>
          <a:prstGeom prst="rect">
            <a:avLst/>
          </a:prstGeom>
          <a:noFill/>
        </p:spPr>
        <p:txBody>
          <a:bodyPr wrap="square" rtlCol="0">
            <a:spAutoFit/>
          </a:bodyPr>
          <a:lstStyle/>
          <a:p>
            <a:pPr>
              <a:lnSpc>
                <a:spcPct val="150000"/>
              </a:lnSpc>
              <a:spcAft>
                <a:spcPts val="800"/>
              </a:spcAft>
            </a:pPr>
            <a:r>
              <a:rPr lang="en-GB" sz="1500" kern="100" dirty="0">
                <a:effectLst/>
                <a:latin typeface="Arial" panose="020B0604020202020204" pitchFamily="34" charset="0"/>
                <a:ea typeface="Aptos" panose="020B0004020202020204" pitchFamily="34" charset="0"/>
                <a:cs typeface="Arial" panose="020B0604020202020204" pitchFamily="34" charset="0"/>
              </a:rPr>
              <a:t>CPSC.gov, 2024. </a:t>
            </a:r>
            <a:r>
              <a:rPr lang="en-GB" sz="1500" i="1" kern="100" dirty="0">
                <a:effectLst/>
                <a:latin typeface="Arial" panose="020B0604020202020204" pitchFamily="34" charset="0"/>
                <a:ea typeface="Aptos" panose="020B0004020202020204" pitchFamily="34" charset="0"/>
                <a:cs typeface="Arial" panose="020B0604020202020204" pitchFamily="34" charset="0"/>
              </a:rPr>
              <a:t>Nestle USA Recalls Metallic Mugs Sold with Starbucks-Branded Gift Sets due to Burn and Laceration Hazards. </a:t>
            </a:r>
            <a:br>
              <a:rPr lang="en-GB" sz="1500" i="1" kern="100" dirty="0">
                <a:effectLst/>
                <a:latin typeface="Arial" panose="020B0604020202020204" pitchFamily="34" charset="0"/>
                <a:ea typeface="Aptos" panose="020B0004020202020204" pitchFamily="34" charset="0"/>
                <a:cs typeface="Arial" panose="020B0604020202020204" pitchFamily="34" charset="0"/>
              </a:rPr>
            </a:br>
            <a:r>
              <a:rPr lang="en-GB" sz="1500" kern="100" dirty="0">
                <a:effectLst/>
                <a:latin typeface="Arial" panose="020B0604020202020204" pitchFamily="34" charset="0"/>
                <a:ea typeface="Aptos" panose="020B0004020202020204" pitchFamily="34" charset="0"/>
                <a:cs typeface="Arial" panose="020B0604020202020204" pitchFamily="34" charset="0"/>
              </a:rPr>
              <a:t>Available at: https://www.cpsc.gov/Recalls/2024/Nestle-USA-Recalls-Metallic-Mugs-Sold-with-Starbucks-Branded-Gift-Sets-Due-to-Burn-and-Laceration-Hazards. [Accessed on 29</a:t>
            </a:r>
            <a:r>
              <a:rPr lang="en-GB" sz="15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500" kern="100" dirty="0">
                <a:effectLst/>
                <a:latin typeface="Arial" panose="020B0604020202020204" pitchFamily="34" charset="0"/>
                <a:ea typeface="Aptos" panose="020B0004020202020204" pitchFamily="34" charset="0"/>
                <a:cs typeface="Arial" panose="020B0604020202020204" pitchFamily="34" charset="0"/>
              </a:rPr>
              <a:t> October 2024]</a:t>
            </a:r>
          </a:p>
          <a:p>
            <a:pPr>
              <a:lnSpc>
                <a:spcPct val="150000"/>
              </a:lnSpc>
              <a:spcAft>
                <a:spcPts val="800"/>
              </a:spcAft>
            </a:pPr>
            <a:r>
              <a:rPr lang="en-GB" sz="1500" kern="100" dirty="0">
                <a:effectLst/>
                <a:latin typeface="Arial" panose="020B0604020202020204" pitchFamily="34" charset="0"/>
                <a:ea typeface="Aptos" panose="020B0004020202020204" pitchFamily="34" charset="0"/>
                <a:cs typeface="Arial" panose="020B0604020202020204" pitchFamily="34" charset="0"/>
              </a:rPr>
              <a:t>Fact.MR, 2024. </a:t>
            </a:r>
            <a:r>
              <a:rPr lang="en-GB" sz="1500" i="1" kern="100" dirty="0">
                <a:effectLst/>
                <a:latin typeface="Arial" panose="020B0604020202020204" pitchFamily="34" charset="0"/>
                <a:ea typeface="Aptos" panose="020B0004020202020204" pitchFamily="34" charset="0"/>
                <a:cs typeface="Arial" panose="020B0604020202020204" pitchFamily="34" charset="0"/>
              </a:rPr>
              <a:t>Coffee Subscription Market. </a:t>
            </a:r>
            <a:r>
              <a:rPr lang="en-GB" sz="1500" kern="100" dirty="0">
                <a:effectLst/>
                <a:latin typeface="Arial" panose="020B0604020202020204" pitchFamily="34" charset="0"/>
                <a:ea typeface="Aptos" panose="020B0004020202020204" pitchFamily="34" charset="0"/>
                <a:cs typeface="Arial" panose="020B0604020202020204" pitchFamily="34" charset="0"/>
              </a:rPr>
              <a:t>Available at: https://www.factmr.com/report/coffee-subscription-market [Accessed on 29</a:t>
            </a:r>
            <a:r>
              <a:rPr lang="en-GB" sz="15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500" kern="100" dirty="0">
                <a:effectLst/>
                <a:latin typeface="Arial" panose="020B0604020202020204" pitchFamily="34" charset="0"/>
                <a:ea typeface="Aptos" panose="020B0004020202020204" pitchFamily="34" charset="0"/>
                <a:cs typeface="Arial" panose="020B0604020202020204" pitchFamily="34" charset="0"/>
              </a:rPr>
              <a:t> October 2024]</a:t>
            </a:r>
          </a:p>
          <a:p>
            <a:pPr>
              <a:lnSpc>
                <a:spcPct val="150000"/>
              </a:lnSpc>
              <a:spcAft>
                <a:spcPts val="800"/>
              </a:spcAft>
            </a:pPr>
            <a:r>
              <a:rPr lang="en-GB" sz="1500" kern="100" dirty="0" err="1">
                <a:effectLst/>
                <a:latin typeface="Arial" panose="020B0604020202020204" pitchFamily="34" charset="0"/>
                <a:ea typeface="Aptos" panose="020B0004020202020204" pitchFamily="34" charset="0"/>
                <a:cs typeface="Arial" panose="020B0604020202020204" pitchFamily="34" charset="0"/>
              </a:rPr>
              <a:t>Musonera</a:t>
            </a:r>
            <a:r>
              <a:rPr lang="en-GB" sz="1500" kern="100" dirty="0">
                <a:effectLst/>
                <a:latin typeface="Arial" panose="020B0604020202020204" pitchFamily="34" charset="0"/>
                <a:ea typeface="Aptos" panose="020B0004020202020204" pitchFamily="34" charset="0"/>
                <a:cs typeface="Arial" panose="020B0604020202020204" pitchFamily="34" charset="0"/>
              </a:rPr>
              <a:t>, E., 2021. Strategic marketing case analysis: Starbucks. </a:t>
            </a:r>
            <a:r>
              <a:rPr lang="en-GB" sz="1500" i="1" kern="100" dirty="0">
                <a:effectLst/>
                <a:latin typeface="Arial" panose="020B0604020202020204" pitchFamily="34" charset="0"/>
                <a:ea typeface="Aptos" panose="020B0004020202020204" pitchFamily="34" charset="0"/>
                <a:cs typeface="Arial" panose="020B0604020202020204" pitchFamily="34" charset="0"/>
              </a:rPr>
              <a:t>Journal of Business and Social Science Review</a:t>
            </a:r>
            <a:r>
              <a:rPr lang="en-GB" sz="1500" kern="100" dirty="0">
                <a:effectLst/>
                <a:latin typeface="Arial" panose="020B0604020202020204" pitchFamily="34" charset="0"/>
                <a:ea typeface="Aptos" panose="020B0004020202020204" pitchFamily="34" charset="0"/>
                <a:cs typeface="Arial" panose="020B0604020202020204" pitchFamily="34" charset="0"/>
              </a:rPr>
              <a:t>, </a:t>
            </a:r>
            <a:r>
              <a:rPr lang="en-GB" sz="1500" i="1" kern="100" dirty="0">
                <a:effectLst/>
                <a:latin typeface="Arial" panose="020B0604020202020204" pitchFamily="34" charset="0"/>
                <a:ea typeface="Aptos" panose="020B0004020202020204" pitchFamily="34" charset="0"/>
                <a:cs typeface="Arial" panose="020B0604020202020204" pitchFamily="34" charset="0"/>
              </a:rPr>
              <a:t>2</a:t>
            </a:r>
            <a:r>
              <a:rPr lang="en-GB" sz="1500" kern="100" dirty="0">
                <a:effectLst/>
                <a:latin typeface="Arial" panose="020B0604020202020204" pitchFamily="34" charset="0"/>
                <a:ea typeface="Aptos" panose="020B0004020202020204" pitchFamily="34" charset="0"/>
                <a:cs typeface="Arial" panose="020B0604020202020204" pitchFamily="34" charset="0"/>
              </a:rPr>
              <a:t>(11), pp.12-22.</a:t>
            </a:r>
          </a:p>
          <a:p>
            <a:pPr>
              <a:lnSpc>
                <a:spcPct val="150000"/>
              </a:lnSpc>
              <a:spcAft>
                <a:spcPts val="800"/>
              </a:spcAft>
            </a:pPr>
            <a:r>
              <a:rPr lang="en-GB" sz="1500" kern="100" dirty="0">
                <a:effectLst/>
                <a:latin typeface="Arial" panose="020B0604020202020204" pitchFamily="34" charset="0"/>
                <a:ea typeface="Aptos" panose="020B0004020202020204" pitchFamily="34" charset="0"/>
                <a:cs typeface="Arial" panose="020B0604020202020204" pitchFamily="34" charset="0"/>
              </a:rPr>
              <a:t>Starbucks, 2024. </a:t>
            </a:r>
            <a:r>
              <a:rPr lang="en-GB" sz="1500" i="1" kern="100" dirty="0">
                <a:effectLst/>
                <a:latin typeface="Arial" panose="020B0604020202020204" pitchFamily="34" charset="0"/>
                <a:ea typeface="Aptos" panose="020B0004020202020204" pitchFamily="34" charset="0"/>
                <a:cs typeface="Arial" panose="020B0604020202020204" pitchFamily="34" charset="0"/>
              </a:rPr>
              <a:t>Becoming Resource Positive. </a:t>
            </a:r>
            <a:r>
              <a:rPr lang="en-GB" sz="1500" kern="100" dirty="0">
                <a:effectLst/>
                <a:latin typeface="Arial" panose="020B0604020202020204" pitchFamily="34" charset="0"/>
                <a:ea typeface="Aptos" panose="020B0004020202020204" pitchFamily="34" charset="0"/>
                <a:cs typeface="Arial" panose="020B0604020202020204" pitchFamily="34" charset="0"/>
              </a:rPr>
              <a:t>Available at: https://www.starbucks.com/responsibility/planet/ [Accessed on 29</a:t>
            </a:r>
            <a:r>
              <a:rPr lang="en-GB" sz="15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500" kern="100" dirty="0">
                <a:effectLst/>
                <a:latin typeface="Arial" panose="020B0604020202020204" pitchFamily="34" charset="0"/>
                <a:ea typeface="Aptos" panose="020B0004020202020204" pitchFamily="34" charset="0"/>
                <a:cs typeface="Arial" panose="020B0604020202020204" pitchFamily="34" charset="0"/>
              </a:rPr>
              <a:t> October 2024]</a:t>
            </a:r>
          </a:p>
          <a:p>
            <a:endParaRPr lang="en-GB" dirty="0"/>
          </a:p>
        </p:txBody>
      </p:sp>
    </p:spTree>
    <p:extLst>
      <p:ext uri="{BB962C8B-B14F-4D97-AF65-F5344CB8AC3E}">
        <p14:creationId xmlns:p14="http://schemas.microsoft.com/office/powerpoint/2010/main" val="38174714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AC52B9-D150-9BDC-7775-7E4128C8FD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5824C3-FA51-E032-EF76-10567531FE23}"/>
              </a:ext>
            </a:extLst>
          </p:cNvPr>
          <p:cNvSpPr>
            <a:spLocks noGrp="1"/>
          </p:cNvSpPr>
          <p:nvPr>
            <p:ph type="title"/>
          </p:nvPr>
        </p:nvSpPr>
        <p:spPr>
          <a:xfrm>
            <a:off x="3559277" y="88491"/>
            <a:ext cx="4267200" cy="1325563"/>
          </a:xfrm>
        </p:spPr>
        <p:txBody>
          <a:bodyPr/>
          <a:lstStyle/>
          <a:p>
            <a:r>
              <a:rPr lang="en-GB" dirty="0"/>
              <a:t>Reference list</a:t>
            </a:r>
          </a:p>
        </p:txBody>
      </p:sp>
      <p:sp>
        <p:nvSpPr>
          <p:cNvPr id="3" name="TextBox 2">
            <a:extLst>
              <a:ext uri="{FF2B5EF4-FFF2-40B4-BE49-F238E27FC236}">
                <a16:creationId xmlns:a16="http://schemas.microsoft.com/office/drawing/2014/main" id="{9ABF653A-BB23-C6C1-8D67-EF2F0EF17753}"/>
              </a:ext>
            </a:extLst>
          </p:cNvPr>
          <p:cNvSpPr txBox="1"/>
          <p:nvPr/>
        </p:nvSpPr>
        <p:spPr>
          <a:xfrm>
            <a:off x="3559277" y="662781"/>
            <a:ext cx="4267200" cy="369332"/>
          </a:xfrm>
          <a:prstGeom prst="rect">
            <a:avLst/>
          </a:prstGeom>
          <a:noFill/>
        </p:spPr>
        <p:txBody>
          <a:bodyPr wrap="square" rtlCol="0">
            <a:spAutoFit/>
          </a:bodyPr>
          <a:lstStyle/>
          <a:p>
            <a:r>
              <a:rPr lang="en-GB" dirty="0"/>
              <a:t>Nicholas`s references (Slides 18-19):</a:t>
            </a:r>
          </a:p>
        </p:txBody>
      </p:sp>
      <p:sp>
        <p:nvSpPr>
          <p:cNvPr id="5" name="TextBox 4">
            <a:extLst>
              <a:ext uri="{FF2B5EF4-FFF2-40B4-BE49-F238E27FC236}">
                <a16:creationId xmlns:a16="http://schemas.microsoft.com/office/drawing/2014/main" id="{5442CD90-B12C-C6F0-9816-E29DBF78145C}"/>
              </a:ext>
            </a:extLst>
          </p:cNvPr>
          <p:cNvSpPr txBox="1"/>
          <p:nvPr/>
        </p:nvSpPr>
        <p:spPr>
          <a:xfrm>
            <a:off x="953730" y="1495535"/>
            <a:ext cx="8691716" cy="4699684"/>
          </a:xfrm>
          <a:prstGeom prst="rect">
            <a:avLst/>
          </a:prstGeom>
          <a:noFill/>
        </p:spPr>
        <p:txBody>
          <a:bodyPr wrap="square" rtlCol="0">
            <a:spAutoFit/>
          </a:bodyPr>
          <a:lstStyle/>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 Marketing Scoop. (2023). Starbucks under siege: An in-depth look at the</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coffee king's fiercest rivals. Available at:</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https://www.marketingscoop.com</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 The Stock Dork. (2023). Starbucks competitors analysis: Who stacks up</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against this coffee giant? Available at:</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https://www.thestockdork.com</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 The Stock Dork. (2023). Starbucks competitors analysis: Who stacks up</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against this coffee giant? Available at: https://www.thestockdork.com</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 Marketing Scoop. (2023). Starbucks under siege: An in-depth look at the</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coffee king's fiercest rivals. Available at:</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https://www.marketingscoop.com</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 •Business Chronicler. (2023). Starbucks competitors analysis. Available at:</a:t>
            </a:r>
          </a:p>
          <a:p>
            <a:pPr>
              <a:lnSpc>
                <a:spcPct val="107000"/>
              </a:lnSpc>
              <a:spcAft>
                <a:spcPts val="800"/>
              </a:spcAft>
            </a:pPr>
            <a:r>
              <a:rPr lang="en-GB" sz="1400" dirty="0">
                <a:effectLst/>
                <a:latin typeface="Arial" panose="020B0604020202020204" pitchFamily="34" charset="0"/>
                <a:ea typeface="Aptos" panose="020B0004020202020204" pitchFamily="34" charset="0"/>
                <a:cs typeface="Arial" panose="020B0604020202020204" pitchFamily="34" charset="0"/>
              </a:rPr>
              <a:t>https://www.businesschronic</a:t>
            </a:r>
          </a:p>
          <a:p>
            <a:endParaRPr lang="en-GB" dirty="0"/>
          </a:p>
        </p:txBody>
      </p:sp>
    </p:spTree>
    <p:extLst>
      <p:ext uri="{BB962C8B-B14F-4D97-AF65-F5344CB8AC3E}">
        <p14:creationId xmlns:p14="http://schemas.microsoft.com/office/powerpoint/2010/main" val="10024014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E89B6F6-B385-0412-BE59-6C2E0D4A8EA1}"/>
              </a:ext>
            </a:extLst>
          </p:cNvPr>
          <p:cNvSpPr txBox="1">
            <a:spLocks/>
          </p:cNvSpPr>
          <p:nvPr/>
        </p:nvSpPr>
        <p:spPr>
          <a:xfrm>
            <a:off x="3559277" y="88491"/>
            <a:ext cx="4267200"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Reference list</a:t>
            </a:r>
            <a:endParaRPr lang="en-GB" dirty="0"/>
          </a:p>
        </p:txBody>
      </p:sp>
      <p:sp>
        <p:nvSpPr>
          <p:cNvPr id="5" name="TextBox 4">
            <a:extLst>
              <a:ext uri="{FF2B5EF4-FFF2-40B4-BE49-F238E27FC236}">
                <a16:creationId xmlns:a16="http://schemas.microsoft.com/office/drawing/2014/main" id="{630060B0-3F5F-7A77-AB2D-E0CE7CB97AA6}"/>
              </a:ext>
            </a:extLst>
          </p:cNvPr>
          <p:cNvSpPr txBox="1"/>
          <p:nvPr/>
        </p:nvSpPr>
        <p:spPr>
          <a:xfrm>
            <a:off x="2932470" y="857553"/>
            <a:ext cx="6100916" cy="369332"/>
          </a:xfrm>
          <a:prstGeom prst="rect">
            <a:avLst/>
          </a:prstGeom>
          <a:noFill/>
        </p:spPr>
        <p:txBody>
          <a:bodyPr wrap="square">
            <a:spAutoFit/>
          </a:bodyPr>
          <a:lstStyle/>
          <a:p>
            <a:r>
              <a:rPr lang="en-GB" dirty="0"/>
              <a:t>Stan`s references (Slides 20-22):</a:t>
            </a:r>
          </a:p>
        </p:txBody>
      </p:sp>
      <p:sp>
        <p:nvSpPr>
          <p:cNvPr id="6" name="TextBox 5">
            <a:extLst>
              <a:ext uri="{FF2B5EF4-FFF2-40B4-BE49-F238E27FC236}">
                <a16:creationId xmlns:a16="http://schemas.microsoft.com/office/drawing/2014/main" id="{4635D9B6-B74F-F060-1F6F-1E0A49F15D52}"/>
              </a:ext>
            </a:extLst>
          </p:cNvPr>
          <p:cNvSpPr txBox="1"/>
          <p:nvPr/>
        </p:nvSpPr>
        <p:spPr>
          <a:xfrm>
            <a:off x="1199536" y="1414054"/>
            <a:ext cx="8288593" cy="4801314"/>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Ali, B.J. and Anwar, G., 2021. Marketing Strategy: Pricing strategies and its influence on consumer purchasing decision. Ali, BJ, &amp; Anwar, G.(2021). Marketing Strategy: Pricing strategies and its influence on consumer purchasing decision. International journal of Rural Development, Environment and Health Research, 5(2), pp.26-39.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Bashir, M.A., Sheng, B., </a:t>
            </a:r>
            <a:r>
              <a:rPr lang="en-GB" dirty="0" err="1">
                <a:latin typeface="Arial" panose="020B0604020202020204" pitchFamily="34" charset="0"/>
                <a:cs typeface="Arial" panose="020B0604020202020204" pitchFamily="34" charset="0"/>
              </a:rPr>
              <a:t>Doğan</a:t>
            </a:r>
            <a:r>
              <a:rPr lang="en-GB" dirty="0">
                <a:latin typeface="Arial" panose="020B0604020202020204" pitchFamily="34" charset="0"/>
                <a:cs typeface="Arial" panose="020B0604020202020204" pitchFamily="34" charset="0"/>
              </a:rPr>
              <a:t>, B., Sarwar, S. and Shahzad, U., 2020. Export product diversification and energy efficiency: Empirical evidence from OECD countries. Structural Change and Economic Dynamics, 55, pp.232-243.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Ekechukwu</a:t>
            </a:r>
            <a:r>
              <a:rPr lang="en-GB" dirty="0">
                <a:latin typeface="Arial" panose="020B0604020202020204" pitchFamily="34" charset="0"/>
                <a:cs typeface="Arial" panose="020B0604020202020204" pitchFamily="34" charset="0"/>
              </a:rPr>
              <a:t>, D.E., 2021. Overview of sustainable sourcing strategies in global value chains: a pathway to responsible business practices. International Journal of Multidisciplinary Research in Science, Technology and Innovation, 3(1), pp.1-12.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Gupta, V., Ivanov, D. and Choi, T.M., 2021. Competitive pricing of substitute products under supply disruption. Omega, 101, p.102279</a:t>
            </a:r>
          </a:p>
        </p:txBody>
      </p:sp>
    </p:spTree>
    <p:extLst>
      <p:ext uri="{BB962C8B-B14F-4D97-AF65-F5344CB8AC3E}">
        <p14:creationId xmlns:p14="http://schemas.microsoft.com/office/powerpoint/2010/main" val="178114872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2652</TotalTime>
  <Words>1729</Words>
  <Application>Microsoft Office PowerPoint</Application>
  <PresentationFormat>Widescreen</PresentationFormat>
  <Paragraphs>130</Paragraphs>
  <Slides>28</Slides>
  <Notes>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Abadi</vt:lpstr>
      <vt:lpstr>Aptos</vt:lpstr>
      <vt:lpstr>Arial</vt:lpstr>
      <vt:lpstr>Arial Black</vt:lpstr>
      <vt:lpstr>Calibri</vt:lpstr>
      <vt:lpstr>Times New Roman</vt:lpstr>
      <vt:lpstr>Trebuchet MS</vt:lpstr>
      <vt:lpstr>Wingdings 3</vt:lpstr>
      <vt:lpstr>Facet</vt:lpstr>
      <vt:lpstr>Certificate of Higher Education in Employability Skills Level 4  Problem Solving and Innovation (BMSW4014_SWAN)  Rhiannon Akers (Module Lead)  Email: r.akers@uwtsd.ac.uk  2024-2025  Assignment Title: A SWOT analysis of Starbucks in the UK.   Claudiu Florea (2330390) Piotr Czubinski (2237463) Razvan Lungu (2332163) Stanislav Mavrodinov (2326682) Nicolas Dumitru (2331904)</vt:lpstr>
      <vt:lpstr>STARBUCKS</vt:lpstr>
      <vt:lpstr>STARBUCKS</vt:lpstr>
      <vt:lpstr>Our Heritage </vt:lpstr>
      <vt:lpstr>PowerPoint Presentation</vt:lpstr>
      <vt:lpstr>Slide 10</vt:lpstr>
      <vt:lpstr>PowerPoint Presentation</vt:lpstr>
      <vt:lpstr>Our beans and coffees</vt:lpstr>
      <vt:lpstr>Slide 13</vt:lpstr>
      <vt:lpstr>PowerPoint Presentation</vt:lpstr>
      <vt:lpstr>PowerPoint Presentation</vt:lpstr>
      <vt:lpstr>Starbucks brand awareness, usage, popularity, loyalty, and buzz among restaurant chain customers in the UK in 2022 </vt:lpstr>
      <vt:lpstr>Slide 12</vt:lpstr>
      <vt:lpstr>PowerPoint Presentation</vt:lpstr>
      <vt:lpstr>PowerPoint Presentation</vt:lpstr>
      <vt:lpstr>PowerPoint Presentation</vt:lpstr>
      <vt:lpstr>PowerPoint Presentation</vt:lpstr>
      <vt:lpstr>The threats of Starbucks</vt:lpstr>
      <vt:lpstr>The threats of Starbucks</vt:lpstr>
      <vt:lpstr>PowerPoint Presentation</vt:lpstr>
      <vt:lpstr>PowerPoint Presentation</vt:lpstr>
      <vt:lpstr>PowerPoint Presentation</vt:lpstr>
      <vt:lpstr>Thank you!</vt:lpstr>
      <vt:lpstr>Reference list</vt:lpstr>
      <vt:lpstr>Reference list</vt:lpstr>
      <vt:lpstr>Reference list</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Claudiu Florea</dc:creator>
  <cp:lastModifiedBy>Claudiu Florea (2330390)</cp:lastModifiedBy>
  <cp:revision>3</cp:revision>
  <dcterms:created xsi:type="dcterms:W3CDTF">2024-10-31T00:30:43Z</dcterms:created>
  <dcterms:modified xsi:type="dcterms:W3CDTF">2024-11-07T13:55:16Z</dcterms:modified>
</cp:coreProperties>
</file>