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8" r:id="rId1"/>
  </p:sldMasterIdLst>
  <p:notesMasterIdLst>
    <p:notesMasterId r:id="rId20"/>
  </p:notesMasterIdLst>
  <p:sldIdLst>
    <p:sldId id="285" r:id="rId2"/>
    <p:sldId id="287" r:id="rId3"/>
    <p:sldId id="286" r:id="rId4"/>
    <p:sldId id="290" r:id="rId5"/>
    <p:sldId id="291" r:id="rId6"/>
    <p:sldId id="294" r:id="rId7"/>
    <p:sldId id="295" r:id="rId8"/>
    <p:sldId id="276" r:id="rId9"/>
    <p:sldId id="277" r:id="rId10"/>
    <p:sldId id="279" r:id="rId11"/>
    <p:sldId id="280" r:id="rId12"/>
    <p:sldId id="281" r:id="rId13"/>
    <p:sldId id="271" r:id="rId14"/>
    <p:sldId id="282" r:id="rId15"/>
    <p:sldId id="274" r:id="rId16"/>
    <p:sldId id="297" r:id="rId17"/>
    <p:sldId id="283" r:id="rId18"/>
    <p:sldId id="28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408" autoAdjust="0"/>
    <p:restoredTop sz="94674"/>
  </p:normalViewPr>
  <p:slideViewPr>
    <p:cSldViewPr>
      <p:cViewPr varScale="1">
        <p:scale>
          <a:sx n="69" d="100"/>
          <a:sy n="69" d="100"/>
        </p:scale>
        <p:origin x="1260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1B676C-E78F-D549-840B-F9EBCCE92A0E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D318FD-9E9C-6B48-99B2-CF31B33D82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9721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650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Nerys:</a:t>
            </a:r>
          </a:p>
          <a:p>
            <a:endParaRPr lang="en-US" dirty="0"/>
          </a:p>
          <a:p>
            <a:r>
              <a:rPr lang="en-US" dirty="0" err="1"/>
              <a:t>Trefn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wythnos</a:t>
            </a:r>
            <a:r>
              <a:rPr lang="en-US" dirty="0"/>
              <a:t> / Timetable</a:t>
            </a:r>
          </a:p>
          <a:p>
            <a:endParaRPr lang="en-US" dirty="0"/>
          </a:p>
          <a:p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wythnos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gyfle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fwynhau</a:t>
            </a:r>
            <a:r>
              <a:rPr lang="en-US" baseline="0" dirty="0"/>
              <a:t> </a:t>
            </a:r>
            <a:r>
              <a:rPr lang="mr-IN" baseline="0" dirty="0"/>
              <a:t>–</a:t>
            </a:r>
            <a:r>
              <a:rPr lang="en-US" baseline="0" dirty="0"/>
              <a:t> </a:t>
            </a:r>
            <a:r>
              <a:rPr lang="en-US" baseline="0" dirty="0" err="1"/>
              <a:t>gwneud</a:t>
            </a:r>
            <a:r>
              <a:rPr lang="en-US" baseline="0" dirty="0"/>
              <a:t> </a:t>
            </a:r>
            <a:r>
              <a:rPr lang="en-US" baseline="0" dirty="0" err="1"/>
              <a:t>ffrindiau</a:t>
            </a:r>
            <a:r>
              <a:rPr lang="en-US" baseline="0" dirty="0"/>
              <a:t> </a:t>
            </a:r>
            <a:r>
              <a:rPr lang="en-US" baseline="0" dirty="0" err="1"/>
              <a:t>cyfarfod</a:t>
            </a:r>
            <a:r>
              <a:rPr lang="en-US" baseline="0" dirty="0"/>
              <a:t> </a:t>
            </a:r>
            <a:r>
              <a:rPr lang="en-US" baseline="0" dirty="0" err="1"/>
              <a:t>pobl</a:t>
            </a:r>
            <a:r>
              <a:rPr lang="en-US" baseline="0" dirty="0"/>
              <a:t> </a:t>
            </a:r>
            <a:r>
              <a:rPr lang="en-US" baseline="0" dirty="0" err="1"/>
              <a:t>newydd</a:t>
            </a:r>
            <a:endParaRPr lang="en-US" baseline="0" dirty="0"/>
          </a:p>
          <a:p>
            <a:endParaRPr lang="en-US" baseline="0" dirty="0"/>
          </a:p>
          <a:p>
            <a:r>
              <a:rPr lang="en-US" baseline="0" dirty="0" err="1"/>
              <a:t>Gofalwch</a:t>
            </a:r>
            <a:r>
              <a:rPr lang="en-US" baseline="0" dirty="0"/>
              <a:t> </a:t>
            </a:r>
            <a:r>
              <a:rPr lang="en-US" baseline="0" dirty="0" err="1"/>
              <a:t>amdanoch</a:t>
            </a:r>
            <a:r>
              <a:rPr lang="en-US" baseline="0" dirty="0"/>
              <a:t> </a:t>
            </a:r>
            <a:r>
              <a:rPr lang="en-US" baseline="0" dirty="0" err="1"/>
              <a:t>hun</a:t>
            </a:r>
            <a:endParaRPr lang="en-US" baseline="0" dirty="0"/>
          </a:p>
          <a:p>
            <a:endParaRPr lang="en-US" baseline="0" dirty="0"/>
          </a:p>
          <a:p>
            <a:r>
              <a:rPr lang="en-US" baseline="0" dirty="0"/>
              <a:t>Mae </a:t>
            </a:r>
            <a:r>
              <a:rPr lang="en-US" baseline="0" dirty="0" err="1"/>
              <a:t>ennill</a:t>
            </a:r>
            <a:r>
              <a:rPr lang="en-US" baseline="0" dirty="0"/>
              <a:t> </a:t>
            </a:r>
            <a:r>
              <a:rPr lang="en-US" baseline="0" dirty="0" err="1"/>
              <a:t>gradd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daith</a:t>
            </a:r>
            <a:endParaRPr lang="en-US" baseline="0" dirty="0"/>
          </a:p>
          <a:p>
            <a:endParaRPr lang="en-US" baseline="0" dirty="0"/>
          </a:p>
          <a:p>
            <a:r>
              <a:rPr lang="en-US" baseline="0" dirty="0" err="1"/>
              <a:t>Dangos</a:t>
            </a:r>
            <a:r>
              <a:rPr lang="en-US" baseline="0" dirty="0"/>
              <a:t> </a:t>
            </a:r>
            <a:r>
              <a:rPr lang="en-US" baseline="0" dirty="0" err="1"/>
              <a:t>llun</a:t>
            </a:r>
            <a:r>
              <a:rPr lang="en-US" baseline="0" dirty="0"/>
              <a:t> y </a:t>
            </a:r>
            <a:r>
              <a:rPr lang="en-US" baseline="0" dirty="0" err="1"/>
              <a:t>crwban</a:t>
            </a:r>
            <a:r>
              <a:rPr lang="en-US" baseline="0" dirty="0"/>
              <a:t> </a:t>
            </a:r>
            <a:r>
              <a:rPr lang="en-US" baseline="0" dirty="0" err="1"/>
              <a:t>a’r</a:t>
            </a:r>
            <a:r>
              <a:rPr lang="en-US" baseline="0" dirty="0"/>
              <a:t> </a:t>
            </a:r>
            <a:r>
              <a:rPr lang="en-US" baseline="0" dirty="0" err="1"/>
              <a:t>sgwarnog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251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Linoit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353421-352E-E84B-B041-030E591C6B6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3013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How does today’s session link with the assignment?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D318FD-9E9C-6B48-99B2-CF31B33D82F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948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E2755-8343-1F44-A1FB-B704F0ADCF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365EB4-A3D3-1D41-9945-23F19ACD83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E0EE5-B67E-4A4E-9CC2-D1FB1864E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3A1E29-1FBE-7D42-B777-AB68FD15D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E44A31-740A-7B4D-ABBA-190E58F27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957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5E45C-99DE-464F-9A0A-0CC1D9083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F9BA0-FBF7-604F-B0AC-9C9DD7A660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AB217B-9F23-0943-BEC1-DCB64EBD77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D6DFAA-CE41-3647-A2B5-569E5D2CA7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DB3078-486A-6D44-8F63-176D511F5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536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5782C-35C7-6940-9FBD-6776385AC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90D995-CB73-5541-9723-ABC9CA6E9B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EACD7B-6410-0746-8794-16732C875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1B2429-25B2-944D-99EE-CA42294823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4A90E-0290-BA40-BD82-3F78969FF5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119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EA41D9-4677-A04D-9668-F0C0764E4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894DE0-8683-F64C-BCF0-FB1C2D35B9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FE0A94-E7A0-9543-83FA-3EA67BCEF1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D02517-0F94-F947-AEB4-25C59E4BE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DAA89-651C-0D4C-94A9-EA9D808C1E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A0F12A-F602-604A-830B-63FB32F81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092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563C0-0D73-9547-8CA4-45E3DC6A14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D9C195-F628-9648-BCF1-D5520AD935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61FF98-BBAB-D44A-86FE-D66B550FCD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C8925C-3DC4-EC4B-A8F4-07C108A4B9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29DD7C-1B8C-C441-941C-4EE0BDCAB0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0CBB23-DCC9-044F-AF9E-D42B9EE8DA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C839FC-BFB8-C240-9D2F-A548BFE25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BAD5D5-1FF2-BC4B-86A0-C22728D3A2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685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F8211-7056-6C46-84A9-20CDEDAAF7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710378-ED6A-2446-AD09-8D32920252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1DDFAD-8D57-6C41-B744-B3AE61D201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C523B4-81B7-EA43-B0AA-54B5467AA5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5567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9AEC04-EC8F-DC46-84F3-1C380F13A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13D7F0-3865-3F40-AA05-A8CD59B7AD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F1B756-CFA3-3343-981D-20845CEC7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642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0C9C0-5802-AB47-923C-D30336918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629AEC-D917-D348-AC17-1B76AE8587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F2CEC5-0D22-6540-864E-3FF4AF47FF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524BF1-AAC2-654E-9367-1CD8EC293A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C1F395-82CE-0045-83A3-0F9EFA554A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00831E-DF54-8848-BC3C-B13FF1B79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5141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9D6B3-9F09-CD4D-879E-5245545451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C34EFF-1B8C-BF4B-9E2B-A46701274C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9B1E24-BA2E-4F49-990D-9A19EACD0F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1A9259-BDA6-0345-A784-632E5F7427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CEBA56-7745-3D4A-BA62-AA90F6E495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39D25D-B7C6-284F-BC1C-6C0EF2595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989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3BA0D5-6D7C-A94D-B644-E92699E7EF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44AFC9-A1B2-DD40-A3F5-55DD25DF62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16D3F1-3C70-BC45-A0A5-13B07176DE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153D5F-A572-1C4D-95C8-471C5B137D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E42EF4-321E-6443-803C-6D73B6CFE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511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46D2B1-7179-7E4E-996C-9EA3F71543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63C0A6-D4F3-0E4B-858E-2721F3036D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CABBDA-F5E0-5148-94AE-5BA33692B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F40D1D-F7DC-5847-96E2-B4672C826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AE6056-B697-9149-9861-0FDF5CEE9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0165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13114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9981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8329DE-E1F9-E643-8E10-E74CCE192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531FA1-E287-634F-936C-FDBF714A3C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A31158-AB3B-BA4F-A1FE-BDB97B5D1B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806446-D6C8-4173-8E38-2B9FE1EEE4D9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5B1278-1195-9441-B3BC-2732D32AE1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AB2696-82D5-864B-B921-5026367AF7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634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9" r:id="rId1"/>
    <p:sldLayoutId id="2147483850" r:id="rId2"/>
    <p:sldLayoutId id="2147483851" r:id="rId3"/>
    <p:sldLayoutId id="2147483852" r:id="rId4"/>
    <p:sldLayoutId id="2147483853" r:id="rId5"/>
    <p:sldLayoutId id="2147483854" r:id="rId6"/>
    <p:sldLayoutId id="2147483855" r:id="rId7"/>
    <p:sldLayoutId id="2147483856" r:id="rId8"/>
    <p:sldLayoutId id="2147483857" r:id="rId9"/>
    <p:sldLayoutId id="2147483858" r:id="rId10"/>
    <p:sldLayoutId id="2147483859" r:id="rId11"/>
    <p:sldLayoutId id="2147483860" r:id="rId12"/>
    <p:sldLayoutId id="2147483861" r:id="rId1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ng.com/videos/search?q=teachers+tv+dyscalculia&amp;&amp;view=detail&amp;mid=9A2019E97F906F843CF79A2019E97F906F843CF7&amp;&amp;FORM=VRDGAR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pluginfile.php/63312/mod_folder/content/0/MathematicsNumberPlans.pdf?forcedownload=1" TargetMode="Externa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www.tes.com/teaching-resource/teachers-tv-dyscalculia-6083958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thematicshed.com/maths-intervention-shed.html" TargetMode="External"/><Relationship Id="rId2" Type="http://schemas.openxmlformats.org/officeDocument/2006/relationships/hyperlink" Target="http://www.communication4all.co.uk/HomePage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hyperlink" Target="https://www.ncetm.org.uk/resources/46689" TargetMode="External"/><Relationship Id="rId4" Type="http://schemas.openxmlformats.org/officeDocument/2006/relationships/hyperlink" Target="http://www.nrich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1531" y="1102515"/>
            <a:ext cx="8667750" cy="1523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500" dirty="0">
                <a:solidFill>
                  <a:schemeClr val="bg1"/>
                </a:solidFill>
              </a:rPr>
              <a:t>ECAD5004</a:t>
            </a:r>
          </a:p>
          <a:p>
            <a:pPr algn="ctr"/>
            <a:r>
              <a:rPr lang="en-US" sz="4800" dirty="0">
                <a:solidFill>
                  <a:schemeClr val="bg1"/>
                </a:solidFill>
              </a:rPr>
              <a:t>Supporting all learners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31531" y="4258954"/>
            <a:ext cx="8667750" cy="854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</a:rPr>
              <a:t>11-10-2018</a:t>
            </a:r>
          </a:p>
          <a:p>
            <a:pPr algn="ctr"/>
            <a:endParaRPr lang="en-US" sz="135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029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82B3EEB-7181-164C-921F-57F111CF5366}"/>
              </a:ext>
            </a:extLst>
          </p:cNvPr>
          <p:cNvSpPr txBox="1"/>
          <p:nvPr/>
        </p:nvSpPr>
        <p:spPr>
          <a:xfrm>
            <a:off x="323528" y="548680"/>
            <a:ext cx="8496944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Starting activity</a:t>
            </a:r>
          </a:p>
          <a:p>
            <a:pPr algn="ctr"/>
            <a:endParaRPr lang="en-US" sz="4000" dirty="0"/>
          </a:p>
          <a:p>
            <a:pPr algn="ctr"/>
            <a:r>
              <a:rPr lang="en-US" sz="3600" dirty="0"/>
              <a:t>Think back to when you were a pupil. </a:t>
            </a:r>
          </a:p>
          <a:p>
            <a:pPr algn="ctr"/>
            <a:r>
              <a:rPr lang="en-US" sz="3600" dirty="0"/>
              <a:t>How did you learn mathematics?</a:t>
            </a:r>
          </a:p>
          <a:p>
            <a:pPr algn="ctr"/>
            <a:r>
              <a:rPr lang="en-US" sz="3600" dirty="0"/>
              <a:t>Think, Pair, Share</a:t>
            </a:r>
          </a:p>
          <a:p>
            <a:pPr algn="ctr"/>
            <a:endParaRPr lang="en-US" sz="3600" dirty="0"/>
          </a:p>
          <a:p>
            <a:pPr algn="ctr"/>
            <a:r>
              <a:rPr lang="en-US" sz="3600" dirty="0"/>
              <a:t>E.g. Learning by rote, practice, examples, role modelling, problem solving, discovery/ investigation, tricks </a:t>
            </a:r>
            <a:r>
              <a:rPr lang="en-US" sz="3600" dirty="0" err="1"/>
              <a:t>etc</a:t>
            </a:r>
            <a:endParaRPr lang="en-US" sz="3600" dirty="0"/>
          </a:p>
          <a:p>
            <a:pPr algn="ctr"/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82226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 txBox="1">
            <a:spLocks/>
          </p:cNvSpPr>
          <p:nvPr/>
        </p:nvSpPr>
        <p:spPr>
          <a:xfrm>
            <a:off x="1327219" y="1210507"/>
            <a:ext cx="6618515" cy="955997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7200" dirty="0"/>
              <a:t>Session Objectives</a:t>
            </a:r>
            <a:r>
              <a:rPr lang="en-GB" sz="3975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975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932309" y="2348880"/>
            <a:ext cx="7408333" cy="3450696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Understand general principles for supporting all learners in mathematics</a:t>
            </a:r>
          </a:p>
          <a:p>
            <a:r>
              <a:rPr lang="en-GB"/>
              <a:t>Consider principles for differentiation</a:t>
            </a:r>
          </a:p>
          <a:p>
            <a:r>
              <a:rPr lang="en-GB"/>
              <a:t>Identify strategies and resources that can support/extend learners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6153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1782924-F722-3F48-9318-A7133BCC7267}"/>
              </a:ext>
            </a:extLst>
          </p:cNvPr>
          <p:cNvSpPr txBox="1"/>
          <p:nvPr/>
        </p:nvSpPr>
        <p:spPr>
          <a:xfrm>
            <a:off x="755577" y="980728"/>
            <a:ext cx="777686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What is your understanding  of the phrase </a:t>
            </a:r>
          </a:p>
          <a:p>
            <a:r>
              <a:rPr lang="en-US" sz="3200" dirty="0"/>
              <a:t>‘supporting all learners in mathematics?</a:t>
            </a:r>
          </a:p>
          <a:p>
            <a:endParaRPr lang="en-US" sz="3200" dirty="0"/>
          </a:p>
          <a:p>
            <a:endParaRPr lang="en-US" sz="3200" dirty="0"/>
          </a:p>
          <a:p>
            <a:endParaRPr lang="en-US" sz="3200" dirty="0"/>
          </a:p>
          <a:p>
            <a:endParaRPr lang="en-US" sz="3200" dirty="0"/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974182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65C7789-E18F-E64B-85B7-577ABB7B15D4}"/>
              </a:ext>
            </a:extLst>
          </p:cNvPr>
          <p:cNvSpPr txBox="1"/>
          <p:nvPr/>
        </p:nvSpPr>
        <p:spPr>
          <a:xfrm>
            <a:off x="539552" y="620688"/>
            <a:ext cx="7632848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400" dirty="0"/>
              <a:t>Kirsty Williams, Cabinet Secretary for Education said</a:t>
            </a:r>
            <a:r>
              <a:rPr lang="en-GB" sz="2400" dirty="0" smtClean="0"/>
              <a:t>…….</a:t>
            </a:r>
          </a:p>
          <a:p>
            <a:pPr fontAlgn="base"/>
            <a:endParaRPr lang="en-GB" sz="2400" dirty="0"/>
          </a:p>
          <a:p>
            <a:pPr fontAlgn="base"/>
            <a:r>
              <a:rPr lang="en-GB" sz="2400" i="1" dirty="0"/>
              <a:t>My – and the Government’s – driving purpose in education reform is that we raise standards for all and reduce the attainment gap.</a:t>
            </a:r>
          </a:p>
          <a:p>
            <a:pPr fontAlgn="base"/>
            <a:r>
              <a:rPr lang="en-GB" sz="2400" i="1" dirty="0"/>
              <a:t>We don’t write off anyone, or anywhere.</a:t>
            </a:r>
          </a:p>
          <a:p>
            <a:pPr fontAlgn="base"/>
            <a:r>
              <a:rPr lang="en-GB" sz="2400" i="1" dirty="0"/>
              <a:t>High expectations –with the right support, at the right time – for all students, schools and settings.</a:t>
            </a:r>
          </a:p>
          <a:p>
            <a:pPr fontAlgn="base"/>
            <a:r>
              <a:rPr lang="en-GB" sz="2400" i="1" dirty="0"/>
              <a:t>But that doesn’t mean that we don’t recognise differe</a:t>
            </a:r>
            <a:r>
              <a:rPr lang="en-GB" sz="2400" dirty="0"/>
              <a:t>nces.</a:t>
            </a:r>
          </a:p>
          <a:p>
            <a:pPr fontAlgn="base"/>
            <a:endParaRPr lang="en-GB" sz="2400" dirty="0"/>
          </a:p>
          <a:p>
            <a:pPr fontAlgn="base"/>
            <a:r>
              <a:rPr lang="en-GB" sz="2400" dirty="0"/>
              <a:t>(A speech in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Athrofa</a:t>
            </a:r>
            <a:r>
              <a:rPr lang="en-GB" sz="2400" dirty="0"/>
              <a:t> event in the </a:t>
            </a:r>
            <a:r>
              <a:rPr lang="en-GB" sz="2400" dirty="0" err="1"/>
              <a:t>Tramshed</a:t>
            </a:r>
            <a:r>
              <a:rPr lang="en-GB" sz="2400" dirty="0"/>
              <a:t>, Cardiff, March 2018) http://</a:t>
            </a:r>
            <a:r>
              <a:rPr lang="en-GB" sz="2400" dirty="0" err="1"/>
              <a:t>learning.gov.wales</a:t>
            </a:r>
            <a:r>
              <a:rPr lang="en-GB" sz="2400" dirty="0"/>
              <a:t>/news/speeches/standards-and-values-in-welsh-education/?</a:t>
            </a:r>
            <a:r>
              <a:rPr lang="en-GB" sz="2400" dirty="0" err="1"/>
              <a:t>lang</a:t>
            </a:r>
            <a:r>
              <a:rPr lang="en-GB" sz="2400" dirty="0"/>
              <a:t>=</a:t>
            </a:r>
            <a:r>
              <a:rPr lang="en-GB" sz="2400" dirty="0" err="1"/>
              <a:t>en</a:t>
            </a:r>
            <a:endParaRPr lang="en-GB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2499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251520" y="332656"/>
            <a:ext cx="4197017" cy="3450696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200" dirty="0" err="1" smtClean="0"/>
              <a:t>Gan</a:t>
            </a:r>
            <a:r>
              <a:rPr lang="en-GB" sz="3200" dirty="0" smtClean="0"/>
              <a:t> </a:t>
            </a:r>
            <a:r>
              <a:rPr lang="en-GB" sz="3200" dirty="0" err="1" smtClean="0"/>
              <a:t>feddwl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ôl</a:t>
            </a:r>
            <a:r>
              <a:rPr lang="en-GB" sz="3200" dirty="0" smtClean="0"/>
              <a:t> </a:t>
            </a:r>
            <a:r>
              <a:rPr lang="en-GB" sz="3200" dirty="0" err="1" smtClean="0"/>
              <a:t>i’ch</a:t>
            </a:r>
            <a:r>
              <a:rPr lang="en-GB" sz="3200" dirty="0" smtClean="0"/>
              <a:t> </a:t>
            </a:r>
            <a:r>
              <a:rPr lang="en-GB" sz="3200" dirty="0" err="1" smtClean="0"/>
              <a:t>profiadau</a:t>
            </a:r>
            <a:r>
              <a:rPr lang="en-GB" sz="3200" dirty="0" smtClean="0"/>
              <a:t> </a:t>
            </a:r>
            <a:r>
              <a:rPr lang="en-GB" sz="3200" dirty="0" err="1" smtClean="0"/>
              <a:t>ysgol</a:t>
            </a:r>
            <a:r>
              <a:rPr lang="en-GB" sz="3200" dirty="0" smtClean="0"/>
              <a:t> o </a:t>
            </a:r>
            <a:r>
              <a:rPr lang="en-GB" sz="3200" dirty="0" err="1" smtClean="0"/>
              <a:t>Flwyddyn</a:t>
            </a:r>
            <a:r>
              <a:rPr lang="en-GB" sz="3200" dirty="0" smtClean="0"/>
              <a:t> 1. </a:t>
            </a:r>
          </a:p>
          <a:p>
            <a:pPr marL="0" indent="0" algn="ctr">
              <a:buNone/>
            </a:pPr>
            <a:r>
              <a:rPr lang="en-GB" sz="3200" dirty="0" smtClean="0"/>
              <a:t>Pa </a:t>
            </a:r>
            <a:r>
              <a:rPr lang="en-GB" sz="3200" dirty="0" err="1" smtClean="0"/>
              <a:t>strategaethu</a:t>
            </a:r>
            <a:r>
              <a:rPr lang="en-GB" sz="3200" dirty="0" smtClean="0"/>
              <a:t> </a:t>
            </a:r>
            <a:r>
              <a:rPr lang="en-GB" sz="3200" dirty="0" err="1" smtClean="0"/>
              <a:t>wnaethoch</a:t>
            </a:r>
            <a:r>
              <a:rPr lang="en-GB" sz="3200" dirty="0" smtClean="0"/>
              <a:t> </a:t>
            </a:r>
            <a:r>
              <a:rPr lang="en-GB" sz="3200" dirty="0" err="1" smtClean="0"/>
              <a:t>ddefnyddio</a:t>
            </a:r>
            <a:r>
              <a:rPr lang="en-GB" sz="3200" dirty="0" smtClean="0"/>
              <a:t> / </a:t>
            </a:r>
            <a:r>
              <a:rPr lang="en-GB" sz="3200" dirty="0" err="1" smtClean="0"/>
              <a:t>arsylwi</a:t>
            </a:r>
            <a:r>
              <a:rPr lang="en-GB" sz="3200" dirty="0" smtClean="0"/>
              <a:t> </a:t>
            </a:r>
            <a:r>
              <a:rPr lang="en-GB" sz="3200" dirty="0" err="1" smtClean="0"/>
              <a:t>er</a:t>
            </a:r>
            <a:r>
              <a:rPr lang="en-GB" sz="3200" dirty="0" smtClean="0"/>
              <a:t> </a:t>
            </a:r>
            <a:r>
              <a:rPr lang="en-GB" sz="3200" dirty="0" err="1" smtClean="0"/>
              <a:t>mwyn</a:t>
            </a:r>
            <a:r>
              <a:rPr lang="en-GB" sz="3200" dirty="0" smtClean="0"/>
              <a:t> </a:t>
            </a:r>
            <a:r>
              <a:rPr lang="en-GB" sz="3200" dirty="0" err="1" smtClean="0"/>
              <a:t>cefnogi</a:t>
            </a:r>
            <a:r>
              <a:rPr lang="en-GB" sz="3200" dirty="0" smtClean="0"/>
              <a:t> </a:t>
            </a:r>
            <a:r>
              <a:rPr lang="en-GB" sz="3200" dirty="0" err="1" smtClean="0"/>
              <a:t>pob</a:t>
            </a:r>
            <a:r>
              <a:rPr lang="en-GB" sz="3200" dirty="0" smtClean="0"/>
              <a:t> </a:t>
            </a:r>
            <a:r>
              <a:rPr lang="en-GB" sz="3200" dirty="0" err="1" smtClean="0"/>
              <a:t>dysgwr</a:t>
            </a:r>
            <a:r>
              <a:rPr lang="en-GB" sz="3200" dirty="0" smtClean="0"/>
              <a:t> </a:t>
            </a:r>
            <a:r>
              <a:rPr lang="en-GB" sz="3200" dirty="0" err="1" smtClean="0"/>
              <a:t>mewn</a:t>
            </a:r>
            <a:r>
              <a:rPr lang="en-GB" sz="3200" dirty="0" smtClean="0"/>
              <a:t> </a:t>
            </a:r>
            <a:r>
              <a:rPr lang="en-GB" sz="3200" dirty="0" err="1" smtClean="0"/>
              <a:t>mathemateg</a:t>
            </a:r>
            <a:r>
              <a:rPr lang="en-GB" sz="3200" dirty="0" smtClean="0"/>
              <a:t>?</a:t>
            </a:r>
          </a:p>
          <a:p>
            <a:pPr marL="0" indent="0" algn="ctr">
              <a:buNone/>
            </a:pPr>
            <a:r>
              <a:rPr lang="en-GB" sz="3200" dirty="0" err="1" smtClean="0"/>
              <a:t>Strategaethau</a:t>
            </a:r>
            <a:r>
              <a:rPr lang="en-GB" sz="3200" dirty="0" smtClean="0"/>
              <a:t>?</a:t>
            </a:r>
          </a:p>
          <a:p>
            <a:pPr marL="0" indent="0" algn="ctr">
              <a:buNone/>
            </a:pPr>
            <a:r>
              <a:rPr lang="en-GB" sz="3200" dirty="0" err="1" smtClean="0"/>
              <a:t>Heriau</a:t>
            </a:r>
            <a:r>
              <a:rPr lang="en-GB" sz="3200" dirty="0" smtClean="0"/>
              <a:t>?</a:t>
            </a:r>
          </a:p>
          <a:p>
            <a:endParaRPr lang="en-GB" dirty="0" smtClean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004048" y="548680"/>
            <a:ext cx="3807839" cy="4896544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200" dirty="0" smtClean="0"/>
              <a:t>Think back to your Year 1 school experiences. </a:t>
            </a:r>
          </a:p>
          <a:p>
            <a:pPr marL="0" indent="0" algn="ctr">
              <a:buNone/>
            </a:pPr>
            <a:r>
              <a:rPr lang="en-GB" sz="3200" dirty="0" smtClean="0"/>
              <a:t>What strategies did you use / observe  to supporting learners in mathematics?</a:t>
            </a:r>
          </a:p>
          <a:p>
            <a:pPr marL="0" indent="0" algn="ctr">
              <a:buNone/>
            </a:pPr>
            <a:r>
              <a:rPr lang="en-GB" sz="3200" dirty="0" smtClean="0"/>
              <a:t>Strategies?</a:t>
            </a:r>
          </a:p>
          <a:p>
            <a:pPr marL="0" indent="0" algn="ctr">
              <a:buNone/>
            </a:pPr>
            <a:r>
              <a:rPr lang="en-GB" sz="3200" dirty="0" smtClean="0"/>
              <a:t>Challenges</a:t>
            </a:r>
          </a:p>
        </p:txBody>
      </p:sp>
    </p:spTree>
    <p:extLst>
      <p:ext uri="{BB962C8B-B14F-4D97-AF65-F5344CB8AC3E}">
        <p14:creationId xmlns:p14="http://schemas.microsoft.com/office/powerpoint/2010/main" val="736088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735236" y="0"/>
            <a:ext cx="7886700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b="1" dirty="0" smtClean="0">
                <a:solidFill>
                  <a:schemeClr val="accent1">
                    <a:lumMod val="75000"/>
                  </a:schemeClr>
                </a:solidFill>
              </a:rPr>
              <a:t>7 </a:t>
            </a:r>
            <a:r>
              <a:rPr lang="en-GB" sz="4000" b="1" dirty="0" err="1" smtClean="0">
                <a:solidFill>
                  <a:schemeClr val="accent1">
                    <a:lumMod val="75000"/>
                  </a:schemeClr>
                </a:solidFill>
              </a:rPr>
              <a:t>agwedd</a:t>
            </a:r>
            <a:r>
              <a:rPr lang="en-GB" sz="4000" b="1" dirty="0" smtClean="0">
                <a:solidFill>
                  <a:schemeClr val="accent1">
                    <a:lumMod val="75000"/>
                  </a:schemeClr>
                </a:solidFill>
              </a:rPr>
              <a:t> o </a:t>
            </a:r>
            <a:r>
              <a:rPr lang="en-GB" sz="4000" b="1" dirty="0" err="1" smtClean="0">
                <a:solidFill>
                  <a:schemeClr val="accent1">
                    <a:lumMod val="75000"/>
                  </a:schemeClr>
                </a:solidFill>
              </a:rPr>
              <a:t>Wahaniaethu</a:t>
            </a:r>
            <a:r>
              <a:rPr lang="en-GB" sz="4000" b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4000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4000" b="1" dirty="0" smtClean="0">
                <a:solidFill>
                  <a:schemeClr val="accent1">
                    <a:lumMod val="75000"/>
                  </a:schemeClr>
                </a:solidFill>
              </a:rPr>
              <a:t>‘The 7 T’s of Differentiation’</a:t>
            </a:r>
            <a:endParaRPr lang="en-GB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1"/>
          <p:cNvSpPr txBox="1">
            <a:spLocks/>
          </p:cNvSpPr>
          <p:nvPr/>
        </p:nvSpPr>
        <p:spPr>
          <a:xfrm>
            <a:off x="482180" y="1196752"/>
            <a:ext cx="8139756" cy="3450696"/>
          </a:xfrm>
          <a:prstGeom prst="rect">
            <a:avLst/>
          </a:prstGeom>
        </p:spPr>
        <p:txBody>
          <a:bodyPr>
            <a:no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 smtClean="0"/>
              <a:t>Top and Tail / </a:t>
            </a:r>
            <a:r>
              <a:rPr lang="en-GB" sz="2800" dirty="0" err="1" smtClean="0"/>
              <a:t>Uchaf</a:t>
            </a:r>
            <a:r>
              <a:rPr lang="en-GB" sz="2800" dirty="0" smtClean="0"/>
              <a:t> ac </a:t>
            </a:r>
            <a:r>
              <a:rPr lang="en-GB" sz="2800" dirty="0" err="1" smtClean="0"/>
              <a:t>Isaf</a:t>
            </a:r>
            <a:endParaRPr lang="en-GB" sz="2800" dirty="0" smtClean="0"/>
          </a:p>
          <a:p>
            <a:r>
              <a:rPr lang="en-GB" sz="2800" dirty="0" smtClean="0"/>
              <a:t>Time / </a:t>
            </a:r>
            <a:r>
              <a:rPr lang="en-GB" sz="2800" dirty="0" err="1" smtClean="0"/>
              <a:t>Amser</a:t>
            </a:r>
            <a:endParaRPr lang="en-GB" sz="2800" dirty="0" smtClean="0"/>
          </a:p>
          <a:p>
            <a:r>
              <a:rPr lang="en-GB" sz="2800" dirty="0" smtClean="0"/>
              <a:t>Targets / </a:t>
            </a:r>
            <a:r>
              <a:rPr lang="en-GB" sz="2800" dirty="0" err="1" smtClean="0"/>
              <a:t>Targedau</a:t>
            </a:r>
            <a:endParaRPr lang="en-GB" sz="2800" dirty="0" smtClean="0"/>
          </a:p>
          <a:p>
            <a:r>
              <a:rPr lang="en-GB" sz="2800" dirty="0" smtClean="0"/>
              <a:t>Teamwork / </a:t>
            </a:r>
            <a:r>
              <a:rPr lang="en-GB" sz="2800" dirty="0" err="1" smtClean="0"/>
              <a:t>Gwaith</a:t>
            </a:r>
            <a:r>
              <a:rPr lang="en-GB" sz="2800" dirty="0" smtClean="0"/>
              <a:t> </a:t>
            </a:r>
            <a:r>
              <a:rPr lang="en-GB" sz="2800" dirty="0" err="1" smtClean="0"/>
              <a:t>Tîm</a:t>
            </a:r>
            <a:endParaRPr lang="en-GB" sz="2800" dirty="0" smtClean="0"/>
          </a:p>
          <a:p>
            <a:r>
              <a:rPr lang="en-GB" sz="2800" dirty="0" smtClean="0"/>
              <a:t>Thinking Skills / </a:t>
            </a:r>
            <a:r>
              <a:rPr lang="en-GB" sz="2800" dirty="0" err="1" smtClean="0"/>
              <a:t>Sgiliau</a:t>
            </a:r>
            <a:r>
              <a:rPr lang="en-GB" sz="2800" dirty="0" smtClean="0"/>
              <a:t> </a:t>
            </a:r>
            <a:r>
              <a:rPr lang="en-GB" sz="2800" dirty="0" err="1" smtClean="0"/>
              <a:t>Meddwl</a:t>
            </a:r>
            <a:endParaRPr lang="en-GB" sz="2800" dirty="0" smtClean="0"/>
          </a:p>
          <a:p>
            <a:r>
              <a:rPr lang="en-GB" sz="2800" dirty="0" smtClean="0"/>
              <a:t>Things / </a:t>
            </a:r>
            <a:r>
              <a:rPr lang="en-GB" sz="2800" dirty="0" err="1" smtClean="0"/>
              <a:t>Adnoddau</a:t>
            </a:r>
            <a:endParaRPr lang="en-GB" sz="2800" dirty="0" smtClean="0"/>
          </a:p>
          <a:p>
            <a:r>
              <a:rPr lang="en-GB" sz="2800" dirty="0" smtClean="0"/>
              <a:t>Technology / </a:t>
            </a:r>
            <a:r>
              <a:rPr lang="en-GB" sz="2800" dirty="0" err="1" smtClean="0"/>
              <a:t>Technoleg</a:t>
            </a:r>
            <a:endParaRPr lang="en-GB" sz="2800" dirty="0" smtClean="0"/>
          </a:p>
          <a:p>
            <a:endParaRPr lang="en-GB" sz="1400" dirty="0" smtClean="0"/>
          </a:p>
          <a:p>
            <a:pPr marL="0" indent="0">
              <a:buFont typeface="Arial"/>
              <a:buNone/>
            </a:pPr>
            <a:r>
              <a:rPr lang="en-GB" sz="2800" dirty="0" err="1" smtClean="0"/>
              <a:t>Cowley</a:t>
            </a:r>
            <a:r>
              <a:rPr lang="en-GB" sz="2800" dirty="0" smtClean="0"/>
              <a:t>, S. (2013) </a:t>
            </a:r>
            <a:r>
              <a:rPr lang="en-GB" sz="2800" i="1" dirty="0" smtClean="0"/>
              <a:t>The Seven T’s of Practical Differentiation </a:t>
            </a:r>
            <a:r>
              <a:rPr lang="en-GB" sz="2800" dirty="0" smtClean="0"/>
              <a:t>Sue </a:t>
            </a:r>
            <a:r>
              <a:rPr lang="en-GB" sz="2800" dirty="0" err="1" smtClean="0"/>
              <a:t>Cowley</a:t>
            </a:r>
            <a:r>
              <a:rPr lang="en-GB" sz="2800" dirty="0" smtClean="0"/>
              <a:t> Books Ltd Bristol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67686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B2B5F-F06A-4F39-904B-FFB791AAE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ea typeface="ＭＳ Ｐゴシック" charset="0"/>
              </a:rPr>
              <a:t>General Principles for Inclusive Mathematics Teaching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78EE08F9-8F83-4EF6-9D33-CFC1D91FEE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844824"/>
            <a:ext cx="7992888" cy="4674848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sz="3100" dirty="0"/>
              <a:t>Use concrete materials and images to explain concepts alongside symbolic notation</a:t>
            </a:r>
          </a:p>
          <a:p>
            <a:r>
              <a:rPr lang="en-GB" altLang="en-US" sz="3100" dirty="0"/>
              <a:t>Encourage visualisation – ICT tools can be useful for ‘bridging’ between concrete and pictures/images</a:t>
            </a:r>
          </a:p>
          <a:p>
            <a:r>
              <a:rPr lang="en-GB" altLang="en-US" sz="3100" dirty="0"/>
              <a:t>Develop talk and encourage partner/group talk as part of mathematics work</a:t>
            </a:r>
          </a:p>
          <a:p>
            <a:r>
              <a:rPr lang="en-GB" altLang="en-US" sz="3100" dirty="0"/>
              <a:t>Use ‘High Ceiling Low Threshold’ tasks/tasks that can be adapted to suit a wide range of needs – extend through reasoning (think Bloom’s!)</a:t>
            </a:r>
          </a:p>
          <a:p>
            <a:r>
              <a:rPr lang="en-GB" altLang="en-US" sz="3100" dirty="0"/>
              <a:t>Make links between one fact and lots of others (e.g. if I know, then I also know…)</a:t>
            </a:r>
          </a:p>
          <a:p>
            <a:r>
              <a:rPr lang="en-GB" altLang="en-US" sz="3100" dirty="0"/>
              <a:t>Provide choice of tasks in certain situations and encourage learners to challenge themselves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4743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6C662-31AB-458D-B145-44454D7C9A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b="1" dirty="0">
                <a:ea typeface="ＭＳ Ｐゴシック" charset="0"/>
              </a:rPr>
              <a:t>Specific Learning </a:t>
            </a:r>
            <a:r>
              <a:rPr lang="en-GB" b="1" dirty="0" smtClean="0">
                <a:ea typeface="ＭＳ Ｐゴシック" charset="0"/>
              </a:rPr>
              <a:t>Difficulties</a:t>
            </a:r>
            <a:r>
              <a:rPr lang="en-GB" dirty="0" smtClean="0">
                <a:ea typeface="ＭＳ Ｐゴシック" charset="0"/>
              </a:rPr>
              <a:t/>
            </a:r>
            <a:br>
              <a:rPr lang="en-GB" dirty="0" smtClean="0">
                <a:ea typeface="ＭＳ Ｐゴシック" charset="0"/>
              </a:rPr>
            </a:br>
            <a:r>
              <a:rPr lang="en-GB" dirty="0" smtClean="0">
                <a:ea typeface="ＭＳ Ｐゴシック" charset="0"/>
              </a:rPr>
              <a:t/>
            </a:r>
            <a:br>
              <a:rPr lang="en-GB" dirty="0" smtClean="0">
                <a:ea typeface="ＭＳ Ｐゴシック" charset="0"/>
              </a:rPr>
            </a:br>
            <a:r>
              <a:rPr lang="en-GB" dirty="0" smtClean="0">
                <a:latin typeface="+mn-lt"/>
                <a:ea typeface="ＭＳ Ｐゴシック" charset="0"/>
              </a:rPr>
              <a:t>What is dyscalculia?</a:t>
            </a:r>
            <a:endParaRPr lang="en-GB" dirty="0">
              <a:latin typeface="+mn-lt"/>
              <a:ea typeface="ＭＳ Ｐゴシック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B813E-5B98-44BC-B7B2-81C76502A3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988840"/>
            <a:ext cx="8119814" cy="4188123"/>
          </a:xfrm>
        </p:spPr>
        <p:txBody>
          <a:bodyPr>
            <a:normAutofit lnSpcReduction="10000"/>
          </a:bodyPr>
          <a:lstStyle/>
          <a:p>
            <a:pPr marL="114300" indent="0">
              <a:buFont typeface="Arial" panose="020B0604020202020204" pitchFamily="34" charset="0"/>
              <a:buNone/>
              <a:defRPr/>
            </a:pPr>
            <a:r>
              <a:rPr lang="en-GB" sz="3200" dirty="0">
                <a:ea typeface="ＭＳ Ｐゴシック" charset="0"/>
              </a:rPr>
              <a:t>Look </a:t>
            </a:r>
            <a:r>
              <a:rPr lang="en-GB" sz="3200" dirty="0" smtClean="0">
                <a:ea typeface="ＭＳ Ｐゴシック" charset="0"/>
              </a:rPr>
              <a:t>at ‘Overcoming Difficulties with Number’ p 3-5</a:t>
            </a:r>
            <a:endParaRPr lang="en-GB" sz="3200" dirty="0">
              <a:ea typeface="ＭＳ Ｐゴシック" charset="0"/>
            </a:endParaRPr>
          </a:p>
          <a:p>
            <a:pPr marL="571500" indent="-457200">
              <a:defRPr/>
            </a:pPr>
            <a:r>
              <a:rPr lang="en-GB" sz="3200" dirty="0" smtClean="0">
                <a:ea typeface="ＭＳ Ｐゴシック" charset="0"/>
              </a:rPr>
              <a:t>What </a:t>
            </a:r>
            <a:r>
              <a:rPr lang="en-GB" sz="3200" dirty="0">
                <a:ea typeface="ＭＳ Ｐゴシック" charset="0"/>
              </a:rPr>
              <a:t>kind of teaching do dyscalculic learners need</a:t>
            </a:r>
            <a:r>
              <a:rPr lang="en-GB" sz="3200" dirty="0" smtClean="0">
                <a:ea typeface="ＭＳ Ｐゴシック" charset="0"/>
              </a:rPr>
              <a:t>?</a:t>
            </a:r>
            <a:endParaRPr lang="en-GB" sz="3200" dirty="0">
              <a:ea typeface="ＭＳ Ｐゴシック" charset="0"/>
            </a:endParaRPr>
          </a:p>
          <a:p>
            <a:pPr marL="571500" indent="-457200">
              <a:defRPr/>
            </a:pPr>
            <a:r>
              <a:rPr lang="en-GB" sz="3200" dirty="0">
                <a:ea typeface="ＭＳ Ｐゴシック" charset="0"/>
              </a:rPr>
              <a:t>Key points?  </a:t>
            </a:r>
          </a:p>
          <a:p>
            <a:pPr marL="571500" indent="-457200">
              <a:defRPr/>
            </a:pPr>
            <a:r>
              <a:rPr lang="en-GB" sz="3200" dirty="0">
                <a:ea typeface="ＭＳ Ｐゴシック" charset="0"/>
              </a:rPr>
              <a:t>Relationship to pedagogies? </a:t>
            </a:r>
          </a:p>
          <a:p>
            <a:pPr marL="571500" indent="-457200">
              <a:defRPr/>
            </a:pPr>
            <a:r>
              <a:rPr lang="en-GB" sz="3200" dirty="0">
                <a:ea typeface="ＭＳ Ｐゴシック" charset="0"/>
              </a:rPr>
              <a:t>Implications for practice</a:t>
            </a:r>
            <a:r>
              <a:rPr lang="en-GB" sz="3200" dirty="0" smtClean="0">
                <a:ea typeface="ＭＳ Ｐゴシック" charset="0"/>
              </a:rPr>
              <a:t>?</a:t>
            </a:r>
          </a:p>
          <a:p>
            <a:pPr marL="114300" indent="0">
              <a:buNone/>
              <a:defRPr/>
            </a:pPr>
            <a:r>
              <a:rPr lang="en-GB" dirty="0">
                <a:ea typeface="ＭＳ Ｐゴシック" charset="0"/>
                <a:hlinkClick r:id="rId2"/>
              </a:rPr>
              <a:t>https://www.bing.com/videos/search?q=teachers+tv+dyscalculia&amp;&amp;view=detail&amp;mid=9A2019E97F906F843CF79A2019E97F906F843CF7&amp;&amp;</a:t>
            </a:r>
            <a:r>
              <a:rPr lang="en-GB" dirty="0" smtClean="0">
                <a:ea typeface="ＭＳ Ｐゴシック" charset="0"/>
                <a:hlinkClick r:id="rId2"/>
              </a:rPr>
              <a:t>FORM=VRDGAR</a:t>
            </a:r>
            <a:endParaRPr lang="en-GB" dirty="0" smtClean="0">
              <a:ea typeface="ＭＳ Ｐゴシック" charset="0"/>
            </a:endParaRPr>
          </a:p>
          <a:p>
            <a:pPr marL="114300" indent="0">
              <a:buNone/>
              <a:defRPr/>
            </a:pPr>
            <a:endParaRPr lang="en-GB" dirty="0">
              <a:ea typeface="ＭＳ Ｐゴシック" charset="0"/>
            </a:endParaRPr>
          </a:p>
          <a:p>
            <a:pPr>
              <a:defRPr/>
            </a:pPr>
            <a:endParaRPr lang="en-GB" dirty="0">
              <a:ea typeface="ＭＳ Ｐゴシック" charset="0"/>
            </a:endParaRPr>
          </a:p>
          <a:p>
            <a:pPr>
              <a:defRPr/>
            </a:pPr>
            <a:endParaRPr lang="en-GB" dirty="0">
              <a:ea typeface="ＭＳ Ｐゴシック" charset="0"/>
            </a:endParaRPr>
          </a:p>
          <a:p>
            <a:pPr>
              <a:defRPr/>
            </a:pPr>
            <a:endParaRPr lang="en-GB" dirty="0">
              <a:ea typeface="ＭＳ Ｐゴシック" charset="0"/>
            </a:endParaRPr>
          </a:p>
          <a:p>
            <a:pPr>
              <a:defRPr/>
            </a:pPr>
            <a:endParaRPr lang="en-GB" dirty="0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4712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42BC4-7E4E-4C47-B2EF-F9D4784B1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0"/>
            <a:ext cx="7620000" cy="1143000"/>
          </a:xfrm>
        </p:spPr>
        <p:txBody>
          <a:bodyPr/>
          <a:lstStyle/>
          <a:p>
            <a:pPr>
              <a:defRPr/>
            </a:pPr>
            <a:r>
              <a:rPr lang="en-GB" dirty="0">
                <a:ea typeface="ＭＳ Ｐゴシック" charset="0"/>
              </a:rPr>
              <a:t>Examples of challenge… Year 1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DDB4DE8-C1AE-439B-BB69-D7528AB44F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981075"/>
            <a:ext cx="4608512" cy="256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C4B8CDB-492C-4629-85A2-B8CDF19137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3644900"/>
            <a:ext cx="3008312" cy="273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TextBox 2">
            <a:extLst>
              <a:ext uri="{FF2B5EF4-FFF2-40B4-BE49-F238E27FC236}">
                <a16:creationId xmlns:a16="http://schemas.microsoft.com/office/drawing/2014/main" id="{BCB1C404-DA24-4B85-B823-5AA3123B30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35375" y="4087813"/>
            <a:ext cx="454501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9BBB59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8064A2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Taken from: ‘Teaching for Mastery’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NCETM website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https://www.ncetm.org.uk/resources/46689</a:t>
            </a:r>
          </a:p>
        </p:txBody>
      </p:sp>
    </p:spTree>
    <p:extLst>
      <p:ext uri="{BB962C8B-B14F-4D97-AF65-F5344CB8AC3E}">
        <p14:creationId xmlns:p14="http://schemas.microsoft.com/office/powerpoint/2010/main" val="4079523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E87C6-B30C-4F1A-9DAD-727CA183C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188" y="188913"/>
            <a:ext cx="8074025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ea typeface="ＭＳ Ｐゴシック" charset="0"/>
              </a:rPr>
              <a:t>Examples of challenge… Year 3/4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B9A1DAF-5E19-49D5-93FA-2D7BBAE4B3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395413"/>
            <a:ext cx="7620000" cy="1820862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506ACAD-E37C-4DD3-9A6E-D0F63473FA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4076700"/>
            <a:ext cx="7594600" cy="1804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7" name="TextBox 5">
            <a:extLst>
              <a:ext uri="{FF2B5EF4-FFF2-40B4-BE49-F238E27FC236}">
                <a16:creationId xmlns:a16="http://schemas.microsoft.com/office/drawing/2014/main" id="{7CE038FC-3A77-489E-8E4C-371A19912D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24300" y="5827713"/>
            <a:ext cx="4545013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9BBB59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8064A2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Taken from: ‘Teaching for Mastery’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NCETM website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https://www.ncetm.org.uk/resources/46689</a:t>
            </a:r>
          </a:p>
        </p:txBody>
      </p:sp>
    </p:spTree>
    <p:extLst>
      <p:ext uri="{BB962C8B-B14F-4D97-AF65-F5344CB8AC3E}">
        <p14:creationId xmlns:p14="http://schemas.microsoft.com/office/powerpoint/2010/main" val="2472318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147F5-1E03-40E1-940F-5334EB481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388" y="61913"/>
            <a:ext cx="8064500" cy="1143000"/>
          </a:xfrm>
        </p:spPr>
        <p:txBody>
          <a:bodyPr/>
          <a:lstStyle/>
          <a:p>
            <a:pPr>
              <a:defRPr/>
            </a:pPr>
            <a:r>
              <a:rPr lang="en-GB" dirty="0">
                <a:ea typeface="ＭＳ Ｐゴシック" charset="0"/>
              </a:rPr>
              <a:t>Examples of challenge…Year 5/6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EF6500E-FF83-4BDF-9064-D91A146B7D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1209250"/>
            <a:ext cx="4895850" cy="2874963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AAA5E3B-99A2-4FB0-936B-1FAF2828F3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3933825"/>
            <a:ext cx="5594350" cy="272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1" name="TextBox 5">
            <a:extLst>
              <a:ext uri="{FF2B5EF4-FFF2-40B4-BE49-F238E27FC236}">
                <a16:creationId xmlns:a16="http://schemas.microsoft.com/office/drawing/2014/main" id="{20E686D3-96E7-4723-9984-D116EFDFA7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37038" y="4903788"/>
            <a:ext cx="38639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9BBB59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8064A2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Taken from: ‘Teaching for Mastery’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NCETM website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https://www.ncetm.org.uk/resources/46689</a:t>
            </a:r>
          </a:p>
        </p:txBody>
      </p:sp>
    </p:spTree>
    <p:extLst>
      <p:ext uri="{BB962C8B-B14F-4D97-AF65-F5344CB8AC3E}">
        <p14:creationId xmlns:p14="http://schemas.microsoft.com/office/powerpoint/2010/main" val="4093677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32656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/>
              <a:t>Task…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658219"/>
            <a:ext cx="78867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Think about these </a:t>
            </a:r>
            <a:r>
              <a:rPr lang="en-GB" sz="3200" dirty="0"/>
              <a:t>ideas for </a:t>
            </a:r>
            <a:r>
              <a:rPr lang="en-GB" sz="3200" dirty="0" smtClean="0"/>
              <a:t>‘Differentiating Learning in Mathematics’ and the ‘</a:t>
            </a:r>
            <a:r>
              <a:rPr lang="en-GB" sz="3200" dirty="0" err="1" smtClean="0"/>
              <a:t>Differentation</a:t>
            </a:r>
            <a:r>
              <a:rPr lang="en-GB" sz="3200" dirty="0" smtClean="0"/>
              <a:t> Divisor’ 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 smtClean="0"/>
              <a:t>Complete a PMI grid.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997473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5">
            <a:extLst>
              <a:ext uri="{FF2B5EF4-FFF2-40B4-BE49-F238E27FC236}">
                <a16:creationId xmlns:a16="http://schemas.microsoft.com/office/drawing/2014/main" id="{DEB1B2A5-BD67-4FED-86E6-4F4BC1CAC9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586"/>
          <a:stretch>
            <a:fillRect/>
          </a:stretch>
        </p:blipFill>
        <p:spPr bwMode="auto">
          <a:xfrm>
            <a:off x="6227763" y="5121275"/>
            <a:ext cx="2697162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55AF46-5C5F-494E-A6E7-6AD4852C4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6563" y="0"/>
            <a:ext cx="7620000" cy="1143000"/>
          </a:xfrm>
        </p:spPr>
        <p:txBody>
          <a:bodyPr/>
          <a:lstStyle/>
          <a:p>
            <a:pPr>
              <a:defRPr/>
            </a:pPr>
            <a:r>
              <a:rPr lang="en-GB" dirty="0">
                <a:ea typeface="ＭＳ Ｐゴシック" charset="0"/>
              </a:rPr>
              <a:t>Whole School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DC5B3-C32C-4933-84D0-35C2432C5E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575" y="1143000"/>
            <a:ext cx="7620000" cy="5526088"/>
          </a:xfrm>
        </p:spPr>
        <p:txBody>
          <a:bodyPr>
            <a:normAutofit/>
          </a:bodyPr>
          <a:lstStyle/>
          <a:p>
            <a:pPr marL="114300" indent="0">
              <a:buFont typeface="Arial" panose="020B0604020202020204" pitchFamily="34" charset="0"/>
              <a:buNone/>
              <a:defRPr/>
            </a:pPr>
            <a:r>
              <a:rPr lang="en-GB" sz="2800" dirty="0">
                <a:ea typeface="ＭＳ Ｐゴシック" charset="0"/>
              </a:rPr>
              <a:t>What strategies are you aware of from your PTE experiences?</a:t>
            </a:r>
          </a:p>
          <a:p>
            <a:pPr marL="114300" indent="0">
              <a:buFont typeface="Arial" panose="020B0604020202020204" pitchFamily="34" charset="0"/>
              <a:buNone/>
              <a:defRPr/>
            </a:pPr>
            <a:r>
              <a:rPr lang="en-GB" sz="2800" dirty="0">
                <a:ea typeface="ＭＳ Ｐゴシック" charset="0"/>
              </a:rPr>
              <a:t>Some possible strategies:</a:t>
            </a:r>
          </a:p>
          <a:p>
            <a:pPr>
              <a:defRPr/>
            </a:pPr>
            <a:r>
              <a:rPr lang="en-GB" sz="2400" dirty="0">
                <a:ea typeface="ＭＳ Ｐゴシック" charset="0"/>
              </a:rPr>
              <a:t>TT Rock Stars</a:t>
            </a:r>
          </a:p>
          <a:p>
            <a:pPr>
              <a:defRPr/>
            </a:pPr>
            <a:r>
              <a:rPr lang="en-GB" sz="2400" dirty="0">
                <a:ea typeface="ＭＳ Ｐゴシック" charset="0"/>
              </a:rPr>
              <a:t>Numicon intervention scheme</a:t>
            </a:r>
          </a:p>
          <a:p>
            <a:pPr>
              <a:defRPr/>
            </a:pPr>
            <a:r>
              <a:rPr lang="en-GB" sz="2400" dirty="0">
                <a:ea typeface="ＭＳ Ｐゴシック" charset="0"/>
              </a:rPr>
              <a:t>Rapid Maths</a:t>
            </a:r>
          </a:p>
          <a:p>
            <a:pPr>
              <a:defRPr/>
            </a:pPr>
            <a:r>
              <a:rPr lang="en-GB" sz="2400" dirty="0" err="1">
                <a:ea typeface="ＭＳ Ｐゴシック" charset="0"/>
              </a:rPr>
              <a:t>Sumdog</a:t>
            </a:r>
            <a:endParaRPr lang="en-GB" sz="2400" dirty="0">
              <a:ea typeface="ＭＳ Ｐゴシック" charset="0"/>
            </a:endParaRPr>
          </a:p>
          <a:p>
            <a:pPr>
              <a:defRPr/>
            </a:pPr>
            <a:r>
              <a:rPr lang="en-GB" sz="2400" dirty="0">
                <a:ea typeface="ＭＳ Ｐゴシック" charset="0"/>
              </a:rPr>
              <a:t>Little Big Maths / Big Maths</a:t>
            </a:r>
          </a:p>
          <a:p>
            <a:pPr>
              <a:defRPr/>
            </a:pPr>
            <a:r>
              <a:rPr lang="en-GB" sz="2400" dirty="0">
                <a:ea typeface="ＭＳ Ｐゴシック" charset="0"/>
              </a:rPr>
              <a:t>Springboard</a:t>
            </a:r>
          </a:p>
          <a:p>
            <a:pPr>
              <a:defRPr/>
            </a:pPr>
            <a:r>
              <a:rPr lang="en-GB" sz="2400" dirty="0">
                <a:ea typeface="ＭＳ Ｐゴシック" charset="0"/>
              </a:rPr>
              <a:t>Plus 1</a:t>
            </a:r>
          </a:p>
          <a:p>
            <a:pPr>
              <a:defRPr/>
            </a:pPr>
            <a:r>
              <a:rPr lang="en-GB" sz="2400" dirty="0">
                <a:ea typeface="ＭＳ Ｐゴシック" charset="0"/>
              </a:rPr>
              <a:t>Power of 2</a:t>
            </a:r>
          </a:p>
          <a:p>
            <a:pPr>
              <a:defRPr/>
            </a:pPr>
            <a:r>
              <a:rPr lang="en-GB" sz="2400" dirty="0">
                <a:ea typeface="ＭＳ Ｐゴシック" charset="0"/>
              </a:rPr>
              <a:t>Courses for parents</a:t>
            </a:r>
          </a:p>
          <a:p>
            <a:pPr>
              <a:defRPr/>
            </a:pPr>
            <a:endParaRPr lang="en-GB" dirty="0">
              <a:ea typeface="ＭＳ Ｐゴシック" charset="0"/>
            </a:endParaRPr>
          </a:p>
          <a:p>
            <a:pPr>
              <a:defRPr/>
            </a:pPr>
            <a:endParaRPr lang="en-GB" dirty="0">
              <a:ea typeface="ＭＳ Ｐゴシック" charset="0"/>
            </a:endParaRPr>
          </a:p>
        </p:txBody>
      </p:sp>
      <p:pic>
        <p:nvPicPr>
          <p:cNvPr id="21509" name="Picture 3">
            <a:extLst>
              <a:ext uri="{FF2B5EF4-FFF2-40B4-BE49-F238E27FC236}">
                <a16:creationId xmlns:a16="http://schemas.microsoft.com/office/drawing/2014/main" id="{AC67C55C-2919-4F94-BAEC-E001237594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1844675"/>
            <a:ext cx="2376488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0" name="Picture 4">
            <a:extLst>
              <a:ext uri="{FF2B5EF4-FFF2-40B4-BE49-F238E27FC236}">
                <a16:creationId xmlns:a16="http://schemas.microsoft.com/office/drawing/2014/main" id="{D53FD6AE-4B97-462F-826C-EC177AAC490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3933825"/>
            <a:ext cx="1898650" cy="170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369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273" y="1340768"/>
            <a:ext cx="7033063" cy="527170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2278E0C-62AC-F649-B095-5C2358956087}"/>
              </a:ext>
            </a:extLst>
          </p:cNvPr>
          <p:cNvSpPr txBox="1"/>
          <p:nvPr/>
        </p:nvSpPr>
        <p:spPr>
          <a:xfrm>
            <a:off x="2312276" y="609600"/>
            <a:ext cx="3699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Assignment </a:t>
            </a:r>
          </a:p>
        </p:txBody>
      </p:sp>
    </p:spTree>
    <p:extLst>
      <p:ext uri="{BB962C8B-B14F-4D97-AF65-F5344CB8AC3E}">
        <p14:creationId xmlns:p14="http://schemas.microsoft.com/office/powerpoint/2010/main" val="3828198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467544" y="171449"/>
            <a:ext cx="8785225" cy="1143000"/>
          </a:xfrm>
          <a:prstGeom prst="rect">
            <a:avLst/>
          </a:prstGeom>
        </p:spPr>
        <p:txBody>
          <a:bodyPr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600" kern="1200" spc="-100">
                <a:solidFill>
                  <a:schemeClr val="tx2"/>
                </a:solidFill>
                <a:latin typeface="+mj-lt"/>
                <a:ea typeface="ＭＳ Ｐゴシック" charset="0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9pPr>
          </a:lstStyle>
          <a:p>
            <a:pPr>
              <a:defRPr/>
            </a:pPr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dan</a:t>
            </a:r>
            <a:r>
              <a:rPr lang="en-GB" dirty="0" smtClean="0"/>
              <a:t> </a:t>
            </a:r>
            <a:r>
              <a:rPr lang="en-GB" dirty="0" err="1" smtClean="0"/>
              <a:t>arweiniad</a:t>
            </a:r>
            <a:r>
              <a:rPr lang="en-GB" dirty="0" smtClean="0"/>
              <a:t> </a:t>
            </a:r>
            <a:r>
              <a:rPr lang="mr-IN" dirty="0" smtClean="0"/>
              <a:t>–</a:t>
            </a:r>
            <a:r>
              <a:rPr lang="en-GB" dirty="0" smtClean="0"/>
              <a:t> Directed Task</a:t>
            </a:r>
            <a:endParaRPr lang="en-GB" dirty="0"/>
          </a:p>
        </p:txBody>
      </p:sp>
      <p:sp>
        <p:nvSpPr>
          <p:cNvPr id="37890" name="Content Placeholder 4"/>
          <p:cNvSpPr txBox="1">
            <a:spLocks/>
          </p:cNvSpPr>
          <p:nvPr/>
        </p:nvSpPr>
        <p:spPr bwMode="auto">
          <a:xfrm>
            <a:off x="4602163" y="1260475"/>
            <a:ext cx="4362450" cy="4256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defTabSz="4572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  <a:defRPr sz="2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1pPr>
            <a:lvl2pPr marL="742950" indent="-285750" defTabSz="457200">
              <a:spcBef>
                <a:spcPct val="20000"/>
              </a:spcBef>
              <a:buClr>
                <a:schemeClr val="accent2"/>
              </a:buClr>
              <a:buFont typeface="Arial" charset="0"/>
              <a:buChar char="•"/>
              <a:defRPr sz="20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2pPr>
            <a:lvl3pPr marL="1143000" indent="-228600" defTabSz="457200">
              <a:spcBef>
                <a:spcPct val="20000"/>
              </a:spcBef>
              <a:buClr>
                <a:srgbClr val="9BBB59"/>
              </a:buClr>
              <a:buFont typeface="Arial" charset="0"/>
              <a:buChar char="•"/>
              <a:defRPr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3pPr>
            <a:lvl4pPr marL="1600200" indent="-228600" defTabSz="457200">
              <a:spcBef>
                <a:spcPct val="20000"/>
              </a:spcBef>
              <a:buClr>
                <a:srgbClr val="8064A2"/>
              </a:buClr>
              <a:buFont typeface="Arial" charset="0"/>
              <a:buChar char="•"/>
              <a:defRPr sz="16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4pPr>
            <a:lvl5pPr marL="2057400" indent="-228600" defTabSz="457200">
              <a:spcBef>
                <a:spcPct val="20000"/>
              </a:spcBef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9pPr>
          </a:lstStyle>
          <a:p>
            <a:pPr eaLnBrk="1" hangingPunct="1">
              <a:spcAft>
                <a:spcPts val="1200"/>
              </a:spcAft>
              <a:buClrTx/>
            </a:pPr>
            <a:r>
              <a:rPr lang="en-US" altLang="x-none" sz="2400" dirty="0" smtClean="0"/>
              <a:t>Choose a Mathematics Number Plan from the </a:t>
            </a:r>
            <a:r>
              <a:rPr lang="en-US" altLang="x-none" sz="2400" dirty="0" smtClean="0">
                <a:hlinkClick r:id="rId2"/>
              </a:rPr>
              <a:t>Moodle</a:t>
            </a:r>
            <a:r>
              <a:rPr lang="en-US" altLang="x-none" sz="2400" dirty="0" smtClean="0"/>
              <a:t> document (linked)</a:t>
            </a:r>
          </a:p>
          <a:p>
            <a:pPr eaLnBrk="1" hangingPunct="1">
              <a:spcAft>
                <a:spcPts val="1200"/>
              </a:spcAft>
              <a:buClrTx/>
            </a:pPr>
            <a:r>
              <a:rPr lang="en-US" altLang="x-none" sz="2400" dirty="0" smtClean="0"/>
              <a:t>Identify the strategies used to support a range of learners within the lesson</a:t>
            </a:r>
          </a:p>
          <a:p>
            <a:pPr eaLnBrk="1" hangingPunct="1">
              <a:spcAft>
                <a:spcPts val="1200"/>
              </a:spcAft>
              <a:buClrTx/>
            </a:pPr>
            <a:r>
              <a:rPr lang="en-US" altLang="x-none" sz="2400" dirty="0" smtClean="0"/>
              <a:t>You have two weeks to complete this task                   (by 25-10-2018)</a:t>
            </a:r>
            <a:endParaRPr lang="en-US" altLang="x-none" sz="2400" dirty="0"/>
          </a:p>
        </p:txBody>
      </p:sp>
      <p:sp>
        <p:nvSpPr>
          <p:cNvPr id="7" name="Content Placeholder 8"/>
          <p:cNvSpPr txBox="1">
            <a:spLocks/>
          </p:cNvSpPr>
          <p:nvPr/>
        </p:nvSpPr>
        <p:spPr>
          <a:xfrm>
            <a:off x="255588" y="1333500"/>
            <a:ext cx="4318000" cy="4110038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2400" dirty="0" err="1" smtClean="0"/>
              <a:t>Dewisiwch</a:t>
            </a:r>
            <a:r>
              <a:rPr lang="en-US" sz="2400" dirty="0" smtClean="0"/>
              <a:t> un </a:t>
            </a:r>
            <a:r>
              <a:rPr lang="en-US" sz="2400" dirty="0" err="1" smtClean="0"/>
              <a:t>cynllun</a:t>
            </a:r>
            <a:r>
              <a:rPr lang="en-US" sz="2400" dirty="0" smtClean="0"/>
              <a:t> </a:t>
            </a:r>
            <a:r>
              <a:rPr lang="en-US" sz="2400" dirty="0" err="1" smtClean="0"/>
              <a:t>gwers</a:t>
            </a:r>
            <a:r>
              <a:rPr lang="en-US" sz="2400" dirty="0" smtClean="0"/>
              <a:t> (</a:t>
            </a:r>
            <a:r>
              <a:rPr lang="en-US" sz="2400" dirty="0" err="1" smtClean="0"/>
              <a:t>cyfrwng</a:t>
            </a:r>
            <a:r>
              <a:rPr lang="en-US" sz="2400" dirty="0" smtClean="0"/>
              <a:t> </a:t>
            </a:r>
            <a:r>
              <a:rPr lang="en-US" sz="2400" dirty="0" err="1" smtClean="0"/>
              <a:t>Saesneg</a:t>
            </a:r>
            <a:r>
              <a:rPr lang="en-US" sz="2400" dirty="0" smtClean="0"/>
              <a:t>) </a:t>
            </a:r>
            <a:r>
              <a:rPr lang="en-US" sz="2400" dirty="0" err="1" smtClean="0"/>
              <a:t>o’r</a:t>
            </a:r>
            <a:r>
              <a:rPr lang="en-US" sz="2400" dirty="0" smtClean="0"/>
              <a:t> </a:t>
            </a:r>
            <a:r>
              <a:rPr lang="en-US" sz="2400" dirty="0" err="1" smtClean="0"/>
              <a:t>ffeil</a:t>
            </a:r>
            <a:r>
              <a:rPr lang="en-US" sz="2400" dirty="0" smtClean="0"/>
              <a:t> Mathematics </a:t>
            </a:r>
            <a:r>
              <a:rPr lang="en-US" sz="2400" dirty="0"/>
              <a:t>N</a:t>
            </a:r>
            <a:r>
              <a:rPr lang="en-US" sz="2400" dirty="0" smtClean="0"/>
              <a:t>umber Plans </a:t>
            </a:r>
            <a:r>
              <a:rPr lang="en-US" sz="2400" dirty="0" err="1" smtClean="0"/>
              <a:t>ar</a:t>
            </a:r>
            <a:r>
              <a:rPr lang="en-US" sz="2400" dirty="0" smtClean="0"/>
              <a:t> </a:t>
            </a:r>
            <a:r>
              <a:rPr lang="en-US" sz="2400" dirty="0" smtClean="0">
                <a:hlinkClick r:id="rId2"/>
              </a:rPr>
              <a:t>Moodle</a:t>
            </a:r>
            <a:r>
              <a:rPr lang="en-US" sz="2400" dirty="0" smtClean="0"/>
              <a:t> (</a:t>
            </a:r>
            <a:r>
              <a:rPr lang="en-US" sz="2400" dirty="0" err="1" smtClean="0"/>
              <a:t>gweler</a:t>
            </a:r>
            <a:r>
              <a:rPr lang="en-US" sz="2400" dirty="0" smtClean="0"/>
              <a:t> </a:t>
            </a:r>
            <a:r>
              <a:rPr lang="en-US" sz="2400" dirty="0" err="1" smtClean="0"/>
              <a:t>linc</a:t>
            </a:r>
            <a:r>
              <a:rPr lang="en-US" sz="2400" dirty="0" smtClean="0"/>
              <a:t>)</a:t>
            </a:r>
          </a:p>
          <a:p>
            <a:pPr>
              <a:defRPr/>
            </a:pPr>
            <a:r>
              <a:rPr lang="en-US" sz="2400" dirty="0" err="1" smtClean="0"/>
              <a:t>Ewch</a:t>
            </a:r>
            <a:r>
              <a:rPr lang="en-US" sz="2400" dirty="0" smtClean="0"/>
              <a:t> </a:t>
            </a:r>
            <a:r>
              <a:rPr lang="en-US" sz="2400" dirty="0" err="1" smtClean="0"/>
              <a:t>ati</a:t>
            </a:r>
            <a:r>
              <a:rPr lang="en-US" sz="2400" dirty="0" smtClean="0"/>
              <a:t> </a:t>
            </a:r>
            <a:r>
              <a:rPr lang="en-US" sz="2400" dirty="0" err="1" smtClean="0"/>
              <a:t>i</a:t>
            </a:r>
            <a:r>
              <a:rPr lang="en-US" sz="2400" dirty="0" smtClean="0"/>
              <a:t> </a:t>
            </a:r>
            <a:r>
              <a:rPr lang="en-US" sz="2400" dirty="0" err="1" smtClean="0"/>
              <a:t>adnabod</a:t>
            </a:r>
            <a:r>
              <a:rPr lang="en-US" sz="2400" dirty="0" smtClean="0"/>
              <a:t> y </a:t>
            </a:r>
            <a:r>
              <a:rPr lang="en-US" sz="2400" dirty="0" err="1" smtClean="0"/>
              <a:t>strategaethau</a:t>
            </a:r>
            <a:r>
              <a:rPr lang="en-US" sz="2400" dirty="0" smtClean="0"/>
              <a:t> </a:t>
            </a:r>
            <a:r>
              <a:rPr lang="en-US" sz="2400" dirty="0" err="1" smtClean="0"/>
              <a:t>sydd</a:t>
            </a:r>
            <a:r>
              <a:rPr lang="en-US" sz="2400" dirty="0" smtClean="0"/>
              <a:t> </a:t>
            </a:r>
            <a:r>
              <a:rPr lang="en-US" sz="2400" dirty="0" err="1" smtClean="0"/>
              <a:t>yno</a:t>
            </a:r>
            <a:r>
              <a:rPr lang="en-US" sz="2400" dirty="0" smtClean="0"/>
              <a:t> </a:t>
            </a:r>
            <a:r>
              <a:rPr lang="en-US" sz="2400" dirty="0" err="1" smtClean="0"/>
              <a:t>i</a:t>
            </a:r>
            <a:r>
              <a:rPr lang="en-US" sz="2400" dirty="0" smtClean="0"/>
              <a:t> </a:t>
            </a:r>
            <a:r>
              <a:rPr lang="en-US" sz="2400" dirty="0" err="1" smtClean="0"/>
              <a:t>gefnogi</a:t>
            </a:r>
            <a:r>
              <a:rPr lang="en-US" sz="2400" dirty="0" smtClean="0"/>
              <a:t> </a:t>
            </a:r>
            <a:r>
              <a:rPr lang="en-US" sz="2400" dirty="0" err="1" smtClean="0"/>
              <a:t>ystod</a:t>
            </a:r>
            <a:r>
              <a:rPr lang="en-US" sz="2400" dirty="0" smtClean="0"/>
              <a:t> o </a:t>
            </a:r>
            <a:r>
              <a:rPr lang="en-US" sz="2400" dirty="0" err="1" smtClean="0"/>
              <a:t>ddysgwyr</a:t>
            </a:r>
            <a:r>
              <a:rPr lang="en-US" sz="2400" dirty="0" smtClean="0"/>
              <a:t> o </a:t>
            </a:r>
            <a:r>
              <a:rPr lang="en-US" sz="2400" dirty="0" err="1" smtClean="0"/>
              <a:t>fewn</a:t>
            </a:r>
            <a:r>
              <a:rPr lang="en-US" sz="2400" dirty="0" smtClean="0"/>
              <a:t> y </a:t>
            </a:r>
            <a:r>
              <a:rPr lang="en-US" sz="2400" dirty="0" err="1" smtClean="0"/>
              <a:t>wers</a:t>
            </a:r>
            <a:endParaRPr lang="en-US" sz="2400" dirty="0" smtClean="0"/>
          </a:p>
          <a:p>
            <a:pPr>
              <a:defRPr/>
            </a:pPr>
            <a:r>
              <a:rPr lang="en-US" sz="2400" dirty="0" smtClean="0"/>
              <a:t>Mae </a:t>
            </a:r>
            <a:r>
              <a:rPr lang="en-US" sz="2400" dirty="0" err="1" smtClean="0"/>
              <a:t>gennych</a:t>
            </a:r>
            <a:r>
              <a:rPr lang="en-US" sz="2400" dirty="0" smtClean="0"/>
              <a:t> </a:t>
            </a:r>
            <a:r>
              <a:rPr lang="en-US" sz="2400" dirty="0" err="1" smtClean="0"/>
              <a:t>bythefnos</a:t>
            </a:r>
            <a:r>
              <a:rPr lang="en-US" sz="2400" dirty="0" smtClean="0"/>
              <a:t> </a:t>
            </a:r>
            <a:r>
              <a:rPr lang="en-US" sz="2400" dirty="0" err="1" smtClean="0"/>
              <a:t>i</a:t>
            </a:r>
            <a:r>
              <a:rPr lang="en-US" sz="2400" dirty="0" smtClean="0"/>
              <a:t> </a:t>
            </a:r>
            <a:r>
              <a:rPr lang="en-US" sz="2400" dirty="0" err="1" smtClean="0"/>
              <a:t>gwblhau’r</a:t>
            </a:r>
            <a:r>
              <a:rPr lang="en-US" sz="2400" dirty="0" smtClean="0"/>
              <a:t> </a:t>
            </a:r>
            <a:r>
              <a:rPr lang="en-US" sz="2400" dirty="0" err="1" smtClean="0"/>
              <a:t>dasg</a:t>
            </a:r>
            <a:r>
              <a:rPr lang="en-US" sz="2400" dirty="0" smtClean="0"/>
              <a:t> hon (</a:t>
            </a:r>
            <a:r>
              <a:rPr lang="en-US" sz="2400" dirty="0" err="1" smtClean="0"/>
              <a:t>erbyn</a:t>
            </a:r>
            <a:r>
              <a:rPr lang="en-US" sz="2400" dirty="0" smtClean="0"/>
              <a:t>  25-10-2018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87210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F0144-1902-404E-AAF4-6E5359F7C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ea typeface="ＭＳ Ｐゴシック" charset="0"/>
              </a:rPr>
              <a:t>Further Study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4356AF7A-0150-461B-A703-9B66CB56E0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Font typeface="Arial" panose="020B0604020202020204" pitchFamily="34" charset="0"/>
              <a:buNone/>
            </a:pPr>
            <a:r>
              <a:rPr lang="en-GB" altLang="en-US">
                <a:hlinkClick r:id="rId2"/>
              </a:rPr>
              <a:t>https://www.tes.com/teaching-resource/teachers-tv-dyscalculia-6083958</a:t>
            </a:r>
            <a:r>
              <a:rPr lang="en-GB" altLang="en-US"/>
              <a:t> - an overview of Dyscalculia</a:t>
            </a:r>
          </a:p>
          <a:p>
            <a:pPr marL="114300" indent="0">
              <a:buFont typeface="Arial" panose="020B0604020202020204" pitchFamily="34" charset="0"/>
              <a:buNone/>
            </a:pPr>
            <a:r>
              <a:rPr lang="en-GB" altLang="en-US"/>
              <a:t>Chapter 7 of McAteer, M. (ed.) (2012) Improving Primary Mathematics Teaching and Learning discusses learning difficulties in mathematics</a:t>
            </a:r>
          </a:p>
          <a:p>
            <a:pPr marL="114300" indent="0">
              <a:buFont typeface="Arial" panose="020B0604020202020204" pitchFamily="34" charset="0"/>
              <a:buNone/>
            </a:pPr>
            <a:r>
              <a:rPr lang="en-GB" altLang="en-US"/>
              <a:t>Chapter 8 of McAteer, M (ed.) (2012) Improving Primary Mathematics Teaching and Learning discusses highly able children in mathematics</a:t>
            </a:r>
          </a:p>
          <a:p>
            <a:pPr marL="114300" indent="0">
              <a:buFont typeface="Arial" panose="020B0604020202020204" pitchFamily="34" charset="0"/>
              <a:buNone/>
            </a:pPr>
            <a:endParaRPr lang="en-GB" altLang="en-US"/>
          </a:p>
        </p:txBody>
      </p:sp>
      <p:pic>
        <p:nvPicPr>
          <p:cNvPr id="22532" name="Picture 3">
            <a:extLst>
              <a:ext uri="{FF2B5EF4-FFF2-40B4-BE49-F238E27FC236}">
                <a16:creationId xmlns:a16="http://schemas.microsoft.com/office/drawing/2014/main" id="{CAB46D64-B9B5-497B-91B8-A3ADCCC84A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45889">
            <a:off x="7887802" y="5190410"/>
            <a:ext cx="921571" cy="13911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1748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A2665-E11A-4270-BD96-611CD7A2F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7620000" cy="1143000"/>
          </a:xfrm>
        </p:spPr>
        <p:txBody>
          <a:bodyPr/>
          <a:lstStyle/>
          <a:p>
            <a:pPr>
              <a:defRPr/>
            </a:pPr>
            <a:r>
              <a:rPr lang="en-GB" dirty="0">
                <a:ea typeface="ＭＳ Ｐゴシック" charset="0"/>
              </a:rPr>
              <a:t>Classroom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34F60-1C22-4017-B98A-A8A6D32FB6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2067" y="2263984"/>
            <a:ext cx="8020413" cy="3862179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>
                <a:ea typeface="ＭＳ Ｐゴシック" charset="0"/>
              </a:rPr>
              <a:t>The Dyscalculia Toolkit</a:t>
            </a:r>
          </a:p>
          <a:p>
            <a:pPr>
              <a:defRPr/>
            </a:pPr>
            <a:endParaRPr lang="en-GB" dirty="0">
              <a:ea typeface="ＭＳ Ｐゴシック" charset="0"/>
            </a:endParaRPr>
          </a:p>
          <a:p>
            <a:pPr>
              <a:defRPr/>
            </a:pPr>
            <a:r>
              <a:rPr lang="en-GB" dirty="0">
                <a:ea typeface="ＭＳ Ｐゴシック" charset="0"/>
                <a:hlinkClick r:id="rId2"/>
              </a:rPr>
              <a:t>http://www.communication4all.co.uk/HomePage.htm</a:t>
            </a:r>
            <a:endParaRPr lang="en-GB" dirty="0">
              <a:ea typeface="ＭＳ Ｐゴシック" charset="0"/>
            </a:endParaRPr>
          </a:p>
          <a:p>
            <a:pPr marL="114300" indent="0">
              <a:buFont typeface="Arial" panose="020B0604020202020204" pitchFamily="34" charset="0"/>
              <a:buNone/>
              <a:defRPr/>
            </a:pPr>
            <a:r>
              <a:rPr lang="en-GB" dirty="0">
                <a:ea typeface="ＭＳ Ｐゴシック" charset="0"/>
              </a:rPr>
              <a:t>   - this has useful numeracy support materials for the classroom</a:t>
            </a:r>
          </a:p>
          <a:p>
            <a:pPr>
              <a:defRPr/>
            </a:pPr>
            <a:r>
              <a:rPr lang="en-GB" dirty="0">
                <a:ea typeface="ＭＳ Ｐゴシック" charset="0"/>
                <a:hlinkClick r:id="rId3"/>
              </a:rPr>
              <a:t>http://www.mathematicshed.com/maths-intervention-shed.html</a:t>
            </a:r>
            <a:r>
              <a:rPr lang="en-GB" dirty="0">
                <a:ea typeface="ＭＳ Ｐゴシック" charset="0"/>
              </a:rPr>
              <a:t> - this has many useful intervention/supporting gaps material to download – look for the Wave 3 materials</a:t>
            </a:r>
          </a:p>
          <a:p>
            <a:pPr>
              <a:defRPr/>
            </a:pPr>
            <a:r>
              <a:rPr lang="en-GB" dirty="0">
                <a:ea typeface="ＭＳ Ｐゴシック" charset="0"/>
                <a:hlinkClick r:id="rId4"/>
              </a:rPr>
              <a:t>www.nrich.org.uk</a:t>
            </a:r>
            <a:r>
              <a:rPr lang="en-GB" dirty="0">
                <a:ea typeface="ＭＳ Ｐゴシック" charset="0"/>
              </a:rPr>
              <a:t> for HCLS tasks to challenge learners</a:t>
            </a:r>
          </a:p>
          <a:p>
            <a:pPr>
              <a:defRPr/>
            </a:pPr>
            <a:r>
              <a:rPr lang="en-GB" dirty="0">
                <a:ea typeface="ＭＳ Ｐゴシック" charset="0"/>
                <a:hlinkClick r:id="rId5"/>
              </a:rPr>
              <a:t>https://www.ncetm.org.uk/resources/46689</a:t>
            </a:r>
            <a:r>
              <a:rPr lang="en-GB" dirty="0">
                <a:ea typeface="ＭＳ Ｐゴシック" charset="0"/>
              </a:rPr>
              <a:t> - you need to be an </a:t>
            </a:r>
            <a:r>
              <a:rPr lang="en-GB" dirty="0" err="1">
                <a:ea typeface="ＭＳ Ｐゴシック" charset="0"/>
              </a:rPr>
              <a:t>ncetm</a:t>
            </a:r>
            <a:r>
              <a:rPr lang="en-GB" dirty="0">
                <a:ea typeface="ＭＳ Ｐゴシック" charset="0"/>
              </a:rPr>
              <a:t> member (free) to access these.  These materials give great ideas for how to ‘extend’ a question for higher attaining learners</a:t>
            </a:r>
          </a:p>
          <a:p>
            <a:pPr marL="114300" indent="0">
              <a:buFont typeface="Arial" panose="020B0604020202020204" pitchFamily="34" charset="0"/>
              <a:buNone/>
              <a:defRPr/>
            </a:pPr>
            <a:endParaRPr lang="en-GB" dirty="0">
              <a:ea typeface="ＭＳ Ｐゴシック" charset="0"/>
            </a:endParaRPr>
          </a:p>
          <a:p>
            <a:pPr>
              <a:defRPr/>
            </a:pPr>
            <a:endParaRPr lang="en-GB" dirty="0">
              <a:ea typeface="ＭＳ Ｐゴシック" charset="0"/>
            </a:endParaRPr>
          </a:p>
          <a:p>
            <a:pPr>
              <a:defRPr/>
            </a:pPr>
            <a:endParaRPr lang="en-GB" dirty="0">
              <a:ea typeface="ＭＳ Ｐゴシック" charset="0"/>
            </a:endParaRPr>
          </a:p>
          <a:p>
            <a:pPr>
              <a:defRPr/>
            </a:pPr>
            <a:endParaRPr lang="en-GB" dirty="0">
              <a:ea typeface="ＭＳ Ｐゴシック" charset="0"/>
            </a:endParaRPr>
          </a:p>
          <a:p>
            <a:pPr>
              <a:defRPr/>
            </a:pPr>
            <a:endParaRPr lang="en-GB" dirty="0">
              <a:ea typeface="ＭＳ Ｐゴシック" charset="0"/>
            </a:endParaRPr>
          </a:p>
          <a:p>
            <a:pPr>
              <a:defRPr/>
            </a:pPr>
            <a:endParaRPr lang="en-GB" dirty="0">
              <a:ea typeface="ＭＳ Ｐゴシック" charset="0"/>
            </a:endParaRPr>
          </a:p>
          <a:p>
            <a:pPr marL="114300" indent="0">
              <a:buFont typeface="Arial" panose="020B0604020202020204" pitchFamily="34" charset="0"/>
              <a:buNone/>
              <a:defRPr/>
            </a:pPr>
            <a:endParaRPr lang="en-GB" dirty="0">
              <a:ea typeface="ＭＳ Ｐゴシック" charset="0"/>
            </a:endParaRPr>
          </a:p>
          <a:p>
            <a:pPr>
              <a:defRPr/>
            </a:pPr>
            <a:endParaRPr lang="en-GB" dirty="0">
              <a:ea typeface="ＭＳ Ｐゴシック" charset="0"/>
            </a:endParaRPr>
          </a:p>
        </p:txBody>
      </p:sp>
      <p:pic>
        <p:nvPicPr>
          <p:cNvPr id="23556" name="Picture 3">
            <a:extLst>
              <a:ext uri="{FF2B5EF4-FFF2-40B4-BE49-F238E27FC236}">
                <a16:creationId xmlns:a16="http://schemas.microsoft.com/office/drawing/2014/main" id="{BCCBC35A-9B27-4BA0-8D6E-0FFEC2F1A9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94517">
            <a:off x="7518399" y="1339835"/>
            <a:ext cx="1117600" cy="1579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4293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1156</TotalTime>
  <Words>826</Words>
  <Application>Microsoft Office PowerPoint</Application>
  <PresentationFormat>On-screen Show (4:3)</PresentationFormat>
  <Paragraphs>133</Paragraphs>
  <Slides>18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MS PGothic</vt:lpstr>
      <vt:lpstr>MS PGothic</vt:lpstr>
      <vt:lpstr>Arial</vt:lpstr>
      <vt:lpstr>Calibri</vt:lpstr>
      <vt:lpstr>Calibri Light</vt:lpstr>
      <vt:lpstr>Mangal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General Principles for Inclusive Mathematics Teaching</vt:lpstr>
      <vt:lpstr>Specific Learning Difficulties  What is dyscalculia?</vt:lpstr>
      <vt:lpstr>Examples of challenge… Year 1</vt:lpstr>
      <vt:lpstr>Examples of challenge… Year 3/4</vt:lpstr>
      <vt:lpstr>Examples of challenge…Year 5/6</vt:lpstr>
      <vt:lpstr>Task…</vt:lpstr>
      <vt:lpstr>Whole School Strategies</vt:lpstr>
      <vt:lpstr>PowerPoint Presentation</vt:lpstr>
      <vt:lpstr>PowerPoint Presentation</vt:lpstr>
      <vt:lpstr>Further Study</vt:lpstr>
      <vt:lpstr>Classroom 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Helen Denny</cp:lastModifiedBy>
  <cp:revision>57</cp:revision>
  <dcterms:created xsi:type="dcterms:W3CDTF">2015-09-25T10:03:35Z</dcterms:created>
  <dcterms:modified xsi:type="dcterms:W3CDTF">2018-10-11T13:55:31Z</dcterms:modified>
</cp:coreProperties>
</file>