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9"/>
  </p:notesMasterIdLst>
  <p:sldIdLst>
    <p:sldId id="256" r:id="rId2"/>
    <p:sldId id="258" r:id="rId3"/>
    <p:sldId id="260" r:id="rId4"/>
    <p:sldId id="257" r:id="rId5"/>
    <p:sldId id="259"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B15CD7-1870-42D5-8865-A7161FE23CFA}" v="61" dt="2020-02-10T14:20:34.7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249" autoAdjust="0"/>
  </p:normalViewPr>
  <p:slideViewPr>
    <p:cSldViewPr snapToGrid="0">
      <p:cViewPr>
        <p:scale>
          <a:sx n="80" d="100"/>
          <a:sy n="80" d="100"/>
        </p:scale>
        <p:origin x="378"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éad Cherrington" userId="e87085958b0419a0" providerId="LiveId" clId="{A1B15CD7-1870-42D5-8865-A7161FE23CFA}"/>
    <pc:docChg chg="undo redo custSel mod addSld delSld modSld sldOrd">
      <pc:chgData name="Sinéad Cherrington" userId="e87085958b0419a0" providerId="LiveId" clId="{A1B15CD7-1870-42D5-8865-A7161FE23CFA}" dt="2020-02-10T14:21:35.077" v="1531" actId="27636"/>
      <pc:docMkLst>
        <pc:docMk/>
      </pc:docMkLst>
      <pc:sldChg chg="addSp delSp modSp mod setBg setClrOvrMap">
        <pc:chgData name="Sinéad Cherrington" userId="e87085958b0419a0" providerId="LiveId" clId="{A1B15CD7-1870-42D5-8865-A7161FE23CFA}" dt="2020-01-30T20:58:10.237" v="3" actId="26606"/>
        <pc:sldMkLst>
          <pc:docMk/>
          <pc:sldMk cId="4029130590" sldId="256"/>
        </pc:sldMkLst>
        <pc:spChg chg="mod ord">
          <ac:chgData name="Sinéad Cherrington" userId="e87085958b0419a0" providerId="LiveId" clId="{A1B15CD7-1870-42D5-8865-A7161FE23CFA}" dt="2020-01-30T20:58:10.237" v="3" actId="26606"/>
          <ac:spMkLst>
            <pc:docMk/>
            <pc:sldMk cId="4029130590" sldId="256"/>
            <ac:spMk id="2" creationId="{321F3805-DD0D-4B1D-B3E1-42E938524651}"/>
          </ac:spMkLst>
        </pc:spChg>
        <pc:spChg chg="mod">
          <ac:chgData name="Sinéad Cherrington" userId="e87085958b0419a0" providerId="LiveId" clId="{A1B15CD7-1870-42D5-8865-A7161FE23CFA}" dt="2020-01-30T20:58:10.237" v="3" actId="26606"/>
          <ac:spMkLst>
            <pc:docMk/>
            <pc:sldMk cId="4029130590" sldId="256"/>
            <ac:spMk id="3" creationId="{3AD9C561-22A5-4572-9ED6-E70EDADB610E}"/>
          </ac:spMkLst>
        </pc:spChg>
        <pc:spChg chg="add del">
          <ac:chgData name="Sinéad Cherrington" userId="e87085958b0419a0" providerId="LiveId" clId="{A1B15CD7-1870-42D5-8865-A7161FE23CFA}" dt="2020-01-30T20:58:01.231" v="1" actId="26606"/>
          <ac:spMkLst>
            <pc:docMk/>
            <pc:sldMk cId="4029130590" sldId="256"/>
            <ac:spMk id="8" creationId="{2BFC186A-5A9F-4A9A-A72D-DFBBE9934418}"/>
          </ac:spMkLst>
        </pc:spChg>
        <pc:spChg chg="add del">
          <ac:chgData name="Sinéad Cherrington" userId="e87085958b0419a0" providerId="LiveId" clId="{A1B15CD7-1870-42D5-8865-A7161FE23CFA}" dt="2020-01-30T20:58:01.231" v="1" actId="26606"/>
          <ac:spMkLst>
            <pc:docMk/>
            <pc:sldMk cId="4029130590" sldId="256"/>
            <ac:spMk id="10" creationId="{E8EE1E2B-262B-4EE5-9AB3-125FAB1A8A40}"/>
          </ac:spMkLst>
        </pc:spChg>
        <pc:spChg chg="add del">
          <ac:chgData name="Sinéad Cherrington" userId="e87085958b0419a0" providerId="LiveId" clId="{A1B15CD7-1870-42D5-8865-A7161FE23CFA}" dt="2020-01-30T20:58:10.237" v="3" actId="26606"/>
          <ac:spMkLst>
            <pc:docMk/>
            <pc:sldMk cId="4029130590" sldId="256"/>
            <ac:spMk id="14" creationId="{1976BAAA-75A1-48AA-B7DE-B6B8070992D3}"/>
          </ac:spMkLst>
        </pc:spChg>
        <pc:spChg chg="add del">
          <ac:chgData name="Sinéad Cherrington" userId="e87085958b0419a0" providerId="LiveId" clId="{A1B15CD7-1870-42D5-8865-A7161FE23CFA}" dt="2020-01-30T20:58:10.237" v="3" actId="26606"/>
          <ac:spMkLst>
            <pc:docMk/>
            <pc:sldMk cId="4029130590" sldId="256"/>
            <ac:spMk id="15" creationId="{65A5F259-CDF7-4A15-A66C-A9939D23E346}"/>
          </ac:spMkLst>
        </pc:spChg>
        <pc:cxnChg chg="add del">
          <ac:chgData name="Sinéad Cherrington" userId="e87085958b0419a0" providerId="LiveId" clId="{A1B15CD7-1870-42D5-8865-A7161FE23CFA}" dt="2020-01-30T20:58:01.231" v="1" actId="26606"/>
          <ac:cxnSpMkLst>
            <pc:docMk/>
            <pc:sldMk cId="4029130590" sldId="256"/>
            <ac:cxnSpMk id="12" creationId="{862CADB7-E9BE-4376-8036-0D21CBDC96A7}"/>
          </ac:cxnSpMkLst>
        </pc:cxnChg>
      </pc:sldChg>
      <pc:sldChg chg="addSp modSp mod setBg">
        <pc:chgData name="Sinéad Cherrington" userId="e87085958b0419a0" providerId="LiveId" clId="{A1B15CD7-1870-42D5-8865-A7161FE23CFA}" dt="2020-02-03T22:05:08.240" v="1317" actId="20577"/>
        <pc:sldMkLst>
          <pc:docMk/>
          <pc:sldMk cId="2697062527" sldId="257"/>
        </pc:sldMkLst>
        <pc:spChg chg="mod">
          <ac:chgData name="Sinéad Cherrington" userId="e87085958b0419a0" providerId="LiveId" clId="{A1B15CD7-1870-42D5-8865-A7161FE23CFA}" dt="2020-02-03T22:04:02.617" v="1289" actId="26606"/>
          <ac:spMkLst>
            <pc:docMk/>
            <pc:sldMk cId="2697062527" sldId="257"/>
            <ac:spMk id="2" creationId="{5B8542C9-044C-4E21-BA3F-2DCC976C9B07}"/>
          </ac:spMkLst>
        </pc:spChg>
        <pc:spChg chg="mod">
          <ac:chgData name="Sinéad Cherrington" userId="e87085958b0419a0" providerId="LiveId" clId="{A1B15CD7-1870-42D5-8865-A7161FE23CFA}" dt="2020-02-03T22:04:02.617" v="1289" actId="26606"/>
          <ac:spMkLst>
            <pc:docMk/>
            <pc:sldMk cId="2697062527" sldId="257"/>
            <ac:spMk id="3" creationId="{253AF257-BD36-47A8-A560-642211298BD7}"/>
          </ac:spMkLst>
        </pc:spChg>
        <pc:spChg chg="add mod">
          <ac:chgData name="Sinéad Cherrington" userId="e87085958b0419a0" providerId="LiveId" clId="{A1B15CD7-1870-42D5-8865-A7161FE23CFA}" dt="2020-02-03T22:05:08.240" v="1317" actId="20577"/>
          <ac:spMkLst>
            <pc:docMk/>
            <pc:sldMk cId="2697062527" sldId="257"/>
            <ac:spMk id="6" creationId="{6CB7614F-565F-41A3-BB9B-FF4DDBDF7D6F}"/>
          </ac:spMkLst>
        </pc:spChg>
        <pc:picChg chg="add mod">
          <ac:chgData name="Sinéad Cherrington" userId="e87085958b0419a0" providerId="LiveId" clId="{A1B15CD7-1870-42D5-8865-A7161FE23CFA}" dt="2020-02-03T22:04:02.617" v="1289" actId="26606"/>
          <ac:picMkLst>
            <pc:docMk/>
            <pc:sldMk cId="2697062527" sldId="257"/>
            <ac:picMk id="4" creationId="{4906CE27-8C52-4011-A1C6-EAAC938D12F0}"/>
          </ac:picMkLst>
        </pc:picChg>
        <pc:picChg chg="add">
          <ac:chgData name="Sinéad Cherrington" userId="e87085958b0419a0" providerId="LiveId" clId="{A1B15CD7-1870-42D5-8865-A7161FE23CFA}" dt="2020-02-03T22:04:02.617" v="1289" actId="26606"/>
          <ac:picMkLst>
            <pc:docMk/>
            <pc:sldMk cId="2697062527" sldId="257"/>
            <ac:picMk id="9" creationId="{AD661026-DE64-47F1-9F88-0847B5FB3560}"/>
          </ac:picMkLst>
        </pc:picChg>
      </pc:sldChg>
      <pc:sldChg chg="addSp delSp modSp add mod ord setBg modClrScheme setClrOvrMap chgLayout modNotesTx">
        <pc:chgData name="Sinéad Cherrington" userId="e87085958b0419a0" providerId="LiveId" clId="{A1B15CD7-1870-42D5-8865-A7161FE23CFA}" dt="2020-02-10T14:18:20.570" v="1492" actId="20577"/>
        <pc:sldMkLst>
          <pc:docMk/>
          <pc:sldMk cId="119836016" sldId="258"/>
        </pc:sldMkLst>
        <pc:spChg chg="mod ord">
          <ac:chgData name="Sinéad Cherrington" userId="e87085958b0419a0" providerId="LiveId" clId="{A1B15CD7-1870-42D5-8865-A7161FE23CFA}" dt="2020-02-03T21:36:46.675" v="1207" actId="26606"/>
          <ac:spMkLst>
            <pc:docMk/>
            <pc:sldMk cId="119836016" sldId="258"/>
            <ac:spMk id="2" creationId="{5B8542C9-044C-4E21-BA3F-2DCC976C9B07}"/>
          </ac:spMkLst>
        </pc:spChg>
        <pc:spChg chg="mod ord">
          <ac:chgData name="Sinéad Cherrington" userId="e87085958b0419a0" providerId="LiveId" clId="{A1B15CD7-1870-42D5-8865-A7161FE23CFA}" dt="2020-02-10T14:18:20.570" v="1492" actId="20577"/>
          <ac:spMkLst>
            <pc:docMk/>
            <pc:sldMk cId="119836016" sldId="258"/>
            <ac:spMk id="3" creationId="{253AF257-BD36-47A8-A560-642211298BD7}"/>
          </ac:spMkLst>
        </pc:spChg>
        <pc:spChg chg="add del mod ord">
          <ac:chgData name="Sinéad Cherrington" userId="e87085958b0419a0" providerId="LiveId" clId="{A1B15CD7-1870-42D5-8865-A7161FE23CFA}" dt="2020-02-03T21:04:40.653" v="1134" actId="700"/>
          <ac:spMkLst>
            <pc:docMk/>
            <pc:sldMk cId="119836016" sldId="258"/>
            <ac:spMk id="4" creationId="{F32568B8-4CA3-4593-B2AC-5C57E5390AAC}"/>
          </ac:spMkLst>
        </pc:spChg>
        <pc:spChg chg="add del mod ord">
          <ac:chgData name="Sinéad Cherrington" userId="e87085958b0419a0" providerId="LiveId" clId="{A1B15CD7-1870-42D5-8865-A7161FE23CFA}" dt="2020-02-03T21:04:40.653" v="1134" actId="700"/>
          <ac:spMkLst>
            <pc:docMk/>
            <pc:sldMk cId="119836016" sldId="258"/>
            <ac:spMk id="5" creationId="{93891B78-0D8F-43A4-BAAB-4A441E3B41A2}"/>
          </ac:spMkLst>
        </pc:spChg>
        <pc:spChg chg="add del mod ord">
          <ac:chgData name="Sinéad Cherrington" userId="e87085958b0419a0" providerId="LiveId" clId="{A1B15CD7-1870-42D5-8865-A7161FE23CFA}" dt="2020-02-03T21:04:40.653" v="1134" actId="700"/>
          <ac:spMkLst>
            <pc:docMk/>
            <pc:sldMk cId="119836016" sldId="258"/>
            <ac:spMk id="6" creationId="{69A95DDD-65D5-4CDA-BB15-70D350FCF229}"/>
          </ac:spMkLst>
        </pc:spChg>
        <pc:spChg chg="add del mod">
          <ac:chgData name="Sinéad Cherrington" userId="e87085958b0419a0" providerId="LiveId" clId="{A1B15CD7-1870-42D5-8865-A7161FE23CFA}" dt="2020-02-03T21:32:37.997" v="1183" actId="767"/>
          <ac:spMkLst>
            <pc:docMk/>
            <pc:sldMk cId="119836016" sldId="258"/>
            <ac:spMk id="8" creationId="{75A4EDCA-6A7D-4C84-B731-CB5D09B031A5}"/>
          </ac:spMkLst>
        </pc:spChg>
        <pc:spChg chg="add del">
          <ac:chgData name="Sinéad Cherrington" userId="e87085958b0419a0" providerId="LiveId" clId="{A1B15CD7-1870-42D5-8865-A7161FE23CFA}" dt="2020-02-03T21:13:53.354" v="1159" actId="26606"/>
          <ac:spMkLst>
            <pc:docMk/>
            <pc:sldMk cId="119836016" sldId="258"/>
            <ac:spMk id="17" creationId="{13766711-9004-4A0C-AFCA-7F52B72A6EBA}"/>
          </ac:spMkLst>
        </pc:spChg>
        <pc:spChg chg="add del">
          <ac:chgData name="Sinéad Cherrington" userId="e87085958b0419a0" providerId="LiveId" clId="{A1B15CD7-1870-42D5-8865-A7161FE23CFA}" dt="2020-02-03T21:13:53.354" v="1159" actId="26606"/>
          <ac:spMkLst>
            <pc:docMk/>
            <pc:sldMk cId="119836016" sldId="258"/>
            <ac:spMk id="18" creationId="{29D87990-4B89-42C0-89D8-E13079968B1D}"/>
          </ac:spMkLst>
        </pc:spChg>
        <pc:spChg chg="add del mod">
          <ac:chgData name="Sinéad Cherrington" userId="e87085958b0419a0" providerId="LiveId" clId="{A1B15CD7-1870-42D5-8865-A7161FE23CFA}" dt="2020-02-03T21:39:27.569" v="1237" actId="20577"/>
          <ac:spMkLst>
            <pc:docMk/>
            <pc:sldMk cId="119836016" sldId="258"/>
            <ac:spMk id="23" creationId="{F7FC517B-8B58-44CD-AD26-6AED5CA37076}"/>
          </ac:spMkLst>
        </pc:spChg>
        <pc:spChg chg="add del">
          <ac:chgData name="Sinéad Cherrington" userId="e87085958b0419a0" providerId="LiveId" clId="{A1B15CD7-1870-42D5-8865-A7161FE23CFA}" dt="2020-02-03T21:36:46.578" v="1206" actId="26606"/>
          <ac:spMkLst>
            <pc:docMk/>
            <pc:sldMk cId="119836016" sldId="258"/>
            <ac:spMk id="24" creationId="{95CB840F-8E41-4CA5-B79B-25CC80AD234A}"/>
          </ac:spMkLst>
        </pc:spChg>
        <pc:picChg chg="add del mod ord">
          <ac:chgData name="Sinéad Cherrington" userId="e87085958b0419a0" providerId="LiveId" clId="{A1B15CD7-1870-42D5-8865-A7161FE23CFA}" dt="2020-02-03T21:32:41.391" v="1189"/>
          <ac:picMkLst>
            <pc:docMk/>
            <pc:sldMk cId="119836016" sldId="258"/>
            <ac:picMk id="7" creationId="{3B2D13F4-FB10-4D39-A8CA-59909FE372F1}"/>
          </ac:picMkLst>
        </pc:picChg>
        <pc:picChg chg="add del">
          <ac:chgData name="Sinéad Cherrington" userId="e87085958b0419a0" providerId="LiveId" clId="{A1B15CD7-1870-42D5-8865-A7161FE23CFA}" dt="2020-02-03T21:13:33.165" v="1149" actId="26606"/>
          <ac:picMkLst>
            <pc:docMk/>
            <pc:sldMk cId="119836016" sldId="258"/>
            <ac:picMk id="9" creationId="{1CF706DA-13E8-4A4F-9260-551FB8127BDD}"/>
          </ac:picMkLst>
        </pc:picChg>
        <pc:picChg chg="add del">
          <ac:chgData name="Sinéad Cherrington" userId="e87085958b0419a0" providerId="LiveId" clId="{A1B15CD7-1870-42D5-8865-A7161FE23CFA}" dt="2020-02-03T21:13:39.863" v="1153" actId="26606"/>
          <ac:picMkLst>
            <pc:docMk/>
            <pc:sldMk cId="119836016" sldId="258"/>
            <ac:picMk id="10" creationId="{7AEE9CAC-347C-43C2-AE87-6BC5566E6068}"/>
          </ac:picMkLst>
        </pc:picChg>
        <pc:picChg chg="add mod ord">
          <ac:chgData name="Sinéad Cherrington" userId="e87085958b0419a0" providerId="LiveId" clId="{A1B15CD7-1870-42D5-8865-A7161FE23CFA}" dt="2020-02-03T21:36:46.675" v="1207" actId="26606"/>
          <ac:picMkLst>
            <pc:docMk/>
            <pc:sldMk cId="119836016" sldId="258"/>
            <ac:picMk id="11" creationId="{930DF81C-F689-4F00-A40C-BF82CF932B89}"/>
          </ac:picMkLst>
        </pc:picChg>
        <pc:picChg chg="add del">
          <ac:chgData name="Sinéad Cherrington" userId="e87085958b0419a0" providerId="LiveId" clId="{A1B15CD7-1870-42D5-8865-A7161FE23CFA}" dt="2020-02-03T21:13:00.659" v="1141" actId="26606"/>
          <ac:picMkLst>
            <pc:docMk/>
            <pc:sldMk cId="119836016" sldId="258"/>
            <ac:picMk id="12" creationId="{7AEE9CAC-347C-43C2-AE87-6BC5566E6068}"/>
          </ac:picMkLst>
        </pc:picChg>
        <pc:picChg chg="add del">
          <ac:chgData name="Sinéad Cherrington" userId="e87085958b0419a0" providerId="LiveId" clId="{A1B15CD7-1870-42D5-8865-A7161FE23CFA}" dt="2020-02-03T21:13:43.837" v="1155" actId="26606"/>
          <ac:picMkLst>
            <pc:docMk/>
            <pc:sldMk cId="119836016" sldId="258"/>
            <ac:picMk id="13" creationId="{1CF706DA-13E8-4A4F-9260-551FB8127BDD}"/>
          </ac:picMkLst>
        </pc:picChg>
        <pc:picChg chg="add del">
          <ac:chgData name="Sinéad Cherrington" userId="e87085958b0419a0" providerId="LiveId" clId="{A1B15CD7-1870-42D5-8865-A7161FE23CFA}" dt="2020-02-03T21:13:09.836" v="1143" actId="26606"/>
          <ac:picMkLst>
            <pc:docMk/>
            <pc:sldMk cId="119836016" sldId="258"/>
            <ac:picMk id="14" creationId="{1CF706DA-13E8-4A4F-9260-551FB8127BDD}"/>
          </ac:picMkLst>
        </pc:picChg>
        <pc:picChg chg="add del">
          <ac:chgData name="Sinéad Cherrington" userId="e87085958b0419a0" providerId="LiveId" clId="{A1B15CD7-1870-42D5-8865-A7161FE23CFA}" dt="2020-02-03T21:13:46.026" v="1157" actId="26606"/>
          <ac:picMkLst>
            <pc:docMk/>
            <pc:sldMk cId="119836016" sldId="258"/>
            <ac:picMk id="15" creationId="{B536FA4E-0152-4E27-91DA-0FC22D1846BB}"/>
          </ac:picMkLst>
        </pc:picChg>
        <pc:picChg chg="add del">
          <ac:chgData name="Sinéad Cherrington" userId="e87085958b0419a0" providerId="LiveId" clId="{A1B15CD7-1870-42D5-8865-A7161FE23CFA}" dt="2020-02-03T21:13:25.281" v="1145" actId="26606"/>
          <ac:picMkLst>
            <pc:docMk/>
            <pc:sldMk cId="119836016" sldId="258"/>
            <ac:picMk id="16" creationId="{AD661026-DE64-47F1-9F88-0847B5FB3560}"/>
          </ac:picMkLst>
        </pc:picChg>
        <pc:picChg chg="add del">
          <ac:chgData name="Sinéad Cherrington" userId="e87085958b0419a0" providerId="LiveId" clId="{A1B15CD7-1870-42D5-8865-A7161FE23CFA}" dt="2020-02-03T21:36:27.302" v="1196" actId="26606"/>
          <ac:picMkLst>
            <pc:docMk/>
            <pc:sldMk cId="119836016" sldId="258"/>
            <ac:picMk id="19" creationId="{1CF706DA-13E8-4A4F-9260-551FB8127BDD}"/>
          </ac:picMkLst>
        </pc:picChg>
        <pc:picChg chg="add del">
          <ac:chgData name="Sinéad Cherrington" userId="e87085958b0419a0" providerId="LiveId" clId="{A1B15CD7-1870-42D5-8865-A7161FE23CFA}" dt="2020-02-03T21:32:39.180" v="1185" actId="26606"/>
          <ac:picMkLst>
            <pc:docMk/>
            <pc:sldMk cId="119836016" sldId="258"/>
            <ac:picMk id="20" creationId="{AD661026-DE64-47F1-9F88-0847B5FB3560}"/>
          </ac:picMkLst>
        </pc:picChg>
        <pc:picChg chg="add del">
          <ac:chgData name="Sinéad Cherrington" userId="e87085958b0419a0" providerId="LiveId" clId="{A1B15CD7-1870-42D5-8865-A7161FE23CFA}" dt="2020-02-03T21:36:31.717" v="1200" actId="26606"/>
          <ac:picMkLst>
            <pc:docMk/>
            <pc:sldMk cId="119836016" sldId="258"/>
            <ac:picMk id="21" creationId="{AD661026-DE64-47F1-9F88-0847B5FB3560}"/>
          </ac:picMkLst>
        </pc:picChg>
        <pc:picChg chg="add del">
          <ac:chgData name="Sinéad Cherrington" userId="e87085958b0419a0" providerId="LiveId" clId="{A1B15CD7-1870-42D5-8865-A7161FE23CFA}" dt="2020-02-03T21:36:39.654" v="1204" actId="26606"/>
          <ac:picMkLst>
            <pc:docMk/>
            <pc:sldMk cId="119836016" sldId="258"/>
            <ac:picMk id="22" creationId="{B536FA4E-0152-4E27-91DA-0FC22D1846BB}"/>
          </ac:picMkLst>
        </pc:picChg>
        <pc:picChg chg="add del">
          <ac:chgData name="Sinéad Cherrington" userId="e87085958b0419a0" providerId="LiveId" clId="{A1B15CD7-1870-42D5-8865-A7161FE23CFA}" dt="2020-02-03T21:14:41.923" v="1164" actId="26606"/>
          <ac:picMkLst>
            <pc:docMk/>
            <pc:sldMk cId="119836016" sldId="258"/>
            <ac:picMk id="25" creationId="{1CF706DA-13E8-4A4F-9260-551FB8127BDD}"/>
          </ac:picMkLst>
        </pc:picChg>
        <pc:picChg chg="add">
          <ac:chgData name="Sinéad Cherrington" userId="e87085958b0419a0" providerId="LiveId" clId="{A1B15CD7-1870-42D5-8865-A7161FE23CFA}" dt="2020-02-03T21:36:46.675" v="1207" actId="26606"/>
          <ac:picMkLst>
            <pc:docMk/>
            <pc:sldMk cId="119836016" sldId="258"/>
            <ac:picMk id="26" creationId="{AD661026-DE64-47F1-9F88-0847B5FB3560}"/>
          </ac:picMkLst>
        </pc:picChg>
        <pc:picChg chg="add del">
          <ac:chgData name="Sinéad Cherrington" userId="e87085958b0419a0" providerId="LiveId" clId="{A1B15CD7-1870-42D5-8865-A7161FE23CFA}" dt="2020-02-03T21:32:38.333" v="1184" actId="26606"/>
          <ac:picMkLst>
            <pc:docMk/>
            <pc:sldMk cId="119836016" sldId="258"/>
            <ac:picMk id="27" creationId="{AD661026-DE64-47F1-9F88-0847B5FB3560}"/>
          </ac:picMkLst>
        </pc:picChg>
      </pc:sldChg>
      <pc:sldChg chg="addSp modSp add mod setBg">
        <pc:chgData name="Sinéad Cherrington" userId="e87085958b0419a0" providerId="LiveId" clId="{A1B15CD7-1870-42D5-8865-A7161FE23CFA}" dt="2020-02-10T14:21:35.077" v="1531" actId="27636"/>
        <pc:sldMkLst>
          <pc:docMk/>
          <pc:sldMk cId="311547639" sldId="259"/>
        </pc:sldMkLst>
        <pc:spChg chg="mod">
          <ac:chgData name="Sinéad Cherrington" userId="e87085958b0419a0" providerId="LiveId" clId="{A1B15CD7-1870-42D5-8865-A7161FE23CFA}" dt="2020-02-03T22:20:14.208" v="1323" actId="26606"/>
          <ac:spMkLst>
            <pc:docMk/>
            <pc:sldMk cId="311547639" sldId="259"/>
            <ac:spMk id="2" creationId="{5B8542C9-044C-4E21-BA3F-2DCC976C9B07}"/>
          </ac:spMkLst>
        </pc:spChg>
        <pc:spChg chg="mod">
          <ac:chgData name="Sinéad Cherrington" userId="e87085958b0419a0" providerId="LiveId" clId="{A1B15CD7-1870-42D5-8865-A7161FE23CFA}" dt="2020-02-10T14:21:35.077" v="1531" actId="27636"/>
          <ac:spMkLst>
            <pc:docMk/>
            <pc:sldMk cId="311547639" sldId="259"/>
            <ac:spMk id="3" creationId="{253AF257-BD36-47A8-A560-642211298BD7}"/>
          </ac:spMkLst>
        </pc:spChg>
        <pc:spChg chg="add mod">
          <ac:chgData name="Sinéad Cherrington" userId="e87085958b0419a0" providerId="LiveId" clId="{A1B15CD7-1870-42D5-8865-A7161FE23CFA}" dt="2020-02-03T22:20:47.127" v="1341" actId="20577"/>
          <ac:spMkLst>
            <pc:docMk/>
            <pc:sldMk cId="311547639" sldId="259"/>
            <ac:spMk id="6" creationId="{2F922E37-B9B1-4DAD-A28C-0A5C5BBE370B}"/>
          </ac:spMkLst>
        </pc:spChg>
        <pc:picChg chg="add mod">
          <ac:chgData name="Sinéad Cherrington" userId="e87085958b0419a0" providerId="LiveId" clId="{A1B15CD7-1870-42D5-8865-A7161FE23CFA}" dt="2020-02-03T22:20:14.208" v="1323" actId="26606"/>
          <ac:picMkLst>
            <pc:docMk/>
            <pc:sldMk cId="311547639" sldId="259"/>
            <ac:picMk id="4" creationId="{9EFD8A79-89BE-4E9F-BEDD-57BDCA948BBE}"/>
          </ac:picMkLst>
        </pc:picChg>
        <pc:picChg chg="add">
          <ac:chgData name="Sinéad Cherrington" userId="e87085958b0419a0" providerId="LiveId" clId="{A1B15CD7-1870-42D5-8865-A7161FE23CFA}" dt="2020-02-03T22:20:14.208" v="1323" actId="26606"/>
          <ac:picMkLst>
            <pc:docMk/>
            <pc:sldMk cId="311547639" sldId="259"/>
            <ac:picMk id="9" creationId="{AD661026-DE64-47F1-9F88-0847B5FB3560}"/>
          </ac:picMkLst>
        </pc:picChg>
      </pc:sldChg>
      <pc:sldChg chg="addSp delSp modSp add mod setBg modNotesTx">
        <pc:chgData name="Sinéad Cherrington" userId="e87085958b0419a0" providerId="LiveId" clId="{A1B15CD7-1870-42D5-8865-A7161FE23CFA}" dt="2020-02-10T14:19:19.634" v="1504" actId="27636"/>
        <pc:sldMkLst>
          <pc:docMk/>
          <pc:sldMk cId="1343980465" sldId="260"/>
        </pc:sldMkLst>
        <pc:spChg chg="mod">
          <ac:chgData name="Sinéad Cherrington" userId="e87085958b0419a0" providerId="LiveId" clId="{A1B15CD7-1870-42D5-8865-A7161FE23CFA}" dt="2020-02-03T21:47:12.489" v="1246" actId="26606"/>
          <ac:spMkLst>
            <pc:docMk/>
            <pc:sldMk cId="1343980465" sldId="260"/>
            <ac:spMk id="2" creationId="{5B8542C9-044C-4E21-BA3F-2DCC976C9B07}"/>
          </ac:spMkLst>
        </pc:spChg>
        <pc:spChg chg="mod">
          <ac:chgData name="Sinéad Cherrington" userId="e87085958b0419a0" providerId="LiveId" clId="{A1B15CD7-1870-42D5-8865-A7161FE23CFA}" dt="2020-02-10T14:19:19.634" v="1504" actId="27636"/>
          <ac:spMkLst>
            <pc:docMk/>
            <pc:sldMk cId="1343980465" sldId="260"/>
            <ac:spMk id="3" creationId="{253AF257-BD36-47A8-A560-642211298BD7}"/>
          </ac:spMkLst>
        </pc:spChg>
        <pc:spChg chg="add mod">
          <ac:chgData name="Sinéad Cherrington" userId="e87085958b0419a0" providerId="LiveId" clId="{A1B15CD7-1870-42D5-8865-A7161FE23CFA}" dt="2020-02-03T21:49:15.421" v="1285" actId="20577"/>
          <ac:spMkLst>
            <pc:docMk/>
            <pc:sldMk cId="1343980465" sldId="260"/>
            <ac:spMk id="8" creationId="{612AEEF3-AB53-4BA5-AB60-2460EF6FA057}"/>
          </ac:spMkLst>
        </pc:spChg>
        <pc:picChg chg="add del mod modCrop">
          <ac:chgData name="Sinéad Cherrington" userId="e87085958b0419a0" providerId="LiveId" clId="{A1B15CD7-1870-42D5-8865-A7161FE23CFA}" dt="2020-02-03T21:48:19.849" v="1254" actId="478"/>
          <ac:picMkLst>
            <pc:docMk/>
            <pc:sldMk cId="1343980465" sldId="260"/>
            <ac:picMk id="4" creationId="{AA5FCA27-98E5-4F7A-A306-FC75B8715F06}"/>
          </ac:picMkLst>
        </pc:picChg>
        <pc:picChg chg="add mod">
          <ac:chgData name="Sinéad Cherrington" userId="e87085958b0419a0" providerId="LiveId" clId="{A1B15CD7-1870-42D5-8865-A7161FE23CFA}" dt="2020-02-03T21:48:25.906" v="1257" actId="26606"/>
          <ac:picMkLst>
            <pc:docMk/>
            <pc:sldMk cId="1343980465" sldId="260"/>
            <ac:picMk id="5" creationId="{ADEC57C8-03C6-4D74-9FD9-5E4834E53E23}"/>
          </ac:picMkLst>
        </pc:picChg>
        <pc:picChg chg="add del">
          <ac:chgData name="Sinéad Cherrington" userId="e87085958b0419a0" providerId="LiveId" clId="{A1B15CD7-1870-42D5-8865-A7161FE23CFA}" dt="2020-02-03T21:48:12.853" v="1252" actId="26606"/>
          <ac:picMkLst>
            <pc:docMk/>
            <pc:sldMk cId="1343980465" sldId="260"/>
            <ac:picMk id="9" creationId="{AD661026-DE64-47F1-9F88-0847B5FB3560}"/>
          </ac:picMkLst>
        </pc:picChg>
        <pc:picChg chg="add">
          <ac:chgData name="Sinéad Cherrington" userId="e87085958b0419a0" providerId="LiveId" clId="{A1B15CD7-1870-42D5-8865-A7161FE23CFA}" dt="2020-02-03T21:48:25.906" v="1257" actId="26606"/>
          <ac:picMkLst>
            <pc:docMk/>
            <pc:sldMk cId="1343980465" sldId="260"/>
            <ac:picMk id="10" creationId="{AD661026-DE64-47F1-9F88-0847B5FB3560}"/>
          </ac:picMkLst>
        </pc:picChg>
      </pc:sldChg>
      <pc:sldChg chg="addSp modSp add mod setBg modNotesTx">
        <pc:chgData name="Sinéad Cherrington" userId="e87085958b0419a0" providerId="LiveId" clId="{A1B15CD7-1870-42D5-8865-A7161FE23CFA}" dt="2020-02-10T14:15:16.296" v="1415" actId="20577"/>
        <pc:sldMkLst>
          <pc:docMk/>
          <pc:sldMk cId="2002156937" sldId="261"/>
        </pc:sldMkLst>
        <pc:spChg chg="mod">
          <ac:chgData name="Sinéad Cherrington" userId="e87085958b0419a0" providerId="LiveId" clId="{A1B15CD7-1870-42D5-8865-A7161FE23CFA}" dt="2020-02-03T22:33:20.637" v="1344" actId="26606"/>
          <ac:spMkLst>
            <pc:docMk/>
            <pc:sldMk cId="2002156937" sldId="261"/>
            <ac:spMk id="2" creationId="{5B8542C9-044C-4E21-BA3F-2DCC976C9B07}"/>
          </ac:spMkLst>
        </pc:spChg>
        <pc:spChg chg="mod">
          <ac:chgData name="Sinéad Cherrington" userId="e87085958b0419a0" providerId="LiveId" clId="{A1B15CD7-1870-42D5-8865-A7161FE23CFA}" dt="2020-02-03T22:33:20.637" v="1344" actId="26606"/>
          <ac:spMkLst>
            <pc:docMk/>
            <pc:sldMk cId="2002156937" sldId="261"/>
            <ac:spMk id="3" creationId="{253AF257-BD36-47A8-A560-642211298BD7}"/>
          </ac:spMkLst>
        </pc:spChg>
        <pc:spChg chg="add mod">
          <ac:chgData name="Sinéad Cherrington" userId="e87085958b0419a0" providerId="LiveId" clId="{A1B15CD7-1870-42D5-8865-A7161FE23CFA}" dt="2020-02-03T22:34:22.147" v="1359" actId="20577"/>
          <ac:spMkLst>
            <pc:docMk/>
            <pc:sldMk cId="2002156937" sldId="261"/>
            <ac:spMk id="6" creationId="{F9A0E4D1-965D-4354-A002-28BC80315FEC}"/>
          </ac:spMkLst>
        </pc:spChg>
        <pc:picChg chg="add mod">
          <ac:chgData name="Sinéad Cherrington" userId="e87085958b0419a0" providerId="LiveId" clId="{A1B15CD7-1870-42D5-8865-A7161FE23CFA}" dt="2020-02-03T22:33:20.637" v="1344" actId="26606"/>
          <ac:picMkLst>
            <pc:docMk/>
            <pc:sldMk cId="2002156937" sldId="261"/>
            <ac:picMk id="4" creationId="{6FFDAB98-41A8-493F-A5D5-2A4CA4BA83DD}"/>
          </ac:picMkLst>
        </pc:picChg>
        <pc:picChg chg="add">
          <ac:chgData name="Sinéad Cherrington" userId="e87085958b0419a0" providerId="LiveId" clId="{A1B15CD7-1870-42D5-8865-A7161FE23CFA}" dt="2020-02-03T22:33:20.637" v="1344" actId="26606"/>
          <ac:picMkLst>
            <pc:docMk/>
            <pc:sldMk cId="2002156937" sldId="261"/>
            <ac:picMk id="9" creationId="{AD661026-DE64-47F1-9F88-0847B5FB3560}"/>
          </ac:picMkLst>
        </pc:picChg>
      </pc:sldChg>
      <pc:sldChg chg="modSp add mod">
        <pc:chgData name="Sinéad Cherrington" userId="e87085958b0419a0" providerId="LiveId" clId="{A1B15CD7-1870-42D5-8865-A7161FE23CFA}" dt="2020-02-03T22:43:08.692" v="1409" actId="20577"/>
        <pc:sldMkLst>
          <pc:docMk/>
          <pc:sldMk cId="1818111553" sldId="262"/>
        </pc:sldMkLst>
        <pc:spChg chg="mod">
          <ac:chgData name="Sinéad Cherrington" userId="e87085958b0419a0" providerId="LiveId" clId="{A1B15CD7-1870-42D5-8865-A7161FE23CFA}" dt="2020-02-03T22:38:12.509" v="1375" actId="20577"/>
          <ac:spMkLst>
            <pc:docMk/>
            <pc:sldMk cId="1818111553" sldId="262"/>
            <ac:spMk id="2" creationId="{98147737-F192-4A2B-941C-CF5B3D6B2FE9}"/>
          </ac:spMkLst>
        </pc:spChg>
        <pc:spChg chg="mod">
          <ac:chgData name="Sinéad Cherrington" userId="e87085958b0419a0" providerId="LiveId" clId="{A1B15CD7-1870-42D5-8865-A7161FE23CFA}" dt="2020-02-03T22:43:08.692" v="1409" actId="20577"/>
          <ac:spMkLst>
            <pc:docMk/>
            <pc:sldMk cId="1818111553" sldId="262"/>
            <ac:spMk id="3" creationId="{5273374C-E097-463A-BAFD-58D2C84EE856}"/>
          </ac:spMkLst>
        </pc:spChg>
      </pc:sldChg>
      <pc:sldChg chg="delSp modSp add del mod">
        <pc:chgData name="Sinéad Cherrington" userId="e87085958b0419a0" providerId="LiveId" clId="{A1B15CD7-1870-42D5-8865-A7161FE23CFA}" dt="2020-02-03T22:37:28.934" v="1363" actId="2696"/>
        <pc:sldMkLst>
          <pc:docMk/>
          <pc:sldMk cId="3546771389" sldId="262"/>
        </pc:sldMkLst>
        <pc:spChg chg="mod">
          <ac:chgData name="Sinéad Cherrington" userId="e87085958b0419a0" providerId="LiveId" clId="{A1B15CD7-1870-42D5-8865-A7161FE23CFA}" dt="2020-02-03T22:37:16.517" v="1361" actId="20577"/>
          <ac:spMkLst>
            <pc:docMk/>
            <pc:sldMk cId="3546771389" sldId="262"/>
            <ac:spMk id="3" creationId="{253AF257-BD36-47A8-A560-642211298BD7}"/>
          </ac:spMkLst>
        </pc:spChg>
        <pc:picChg chg="del">
          <ac:chgData name="Sinéad Cherrington" userId="e87085958b0419a0" providerId="LiveId" clId="{A1B15CD7-1870-42D5-8865-A7161FE23CFA}" dt="2020-02-03T22:37:21.962" v="1362" actId="478"/>
          <ac:picMkLst>
            <pc:docMk/>
            <pc:sldMk cId="3546771389" sldId="262"/>
            <ac:picMk id="4" creationId="{6FFDAB98-41A8-493F-A5D5-2A4CA4BA83DD}"/>
          </ac:picMkLst>
        </pc:picChg>
      </pc:sldChg>
      <pc:sldChg chg="add del">
        <pc:chgData name="Sinéad Cherrington" userId="e87085958b0419a0" providerId="LiveId" clId="{A1B15CD7-1870-42D5-8865-A7161FE23CFA}" dt="2020-02-03T22:38:25.906" v="1378"/>
        <pc:sldMkLst>
          <pc:docMk/>
          <pc:sldMk cId="4180023231" sldId="26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D1B20-540D-4F14-B630-6D7D1E69CDA5}" type="datetimeFigureOut">
              <a:rPr lang="en-GB" smtClean="0"/>
              <a:t>10/02/2020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3FC532-61F2-4FED-89B7-5FF999F13477}" type="slidenum">
              <a:rPr lang="en-GB" smtClean="0"/>
              <a:t>‹#›</a:t>
            </a:fld>
            <a:endParaRPr lang="en-GB"/>
          </a:p>
        </p:txBody>
      </p:sp>
    </p:spTree>
    <p:extLst>
      <p:ext uri="{BB962C8B-B14F-4D97-AF65-F5344CB8AC3E}">
        <p14:creationId xmlns:p14="http://schemas.microsoft.com/office/powerpoint/2010/main" val="483539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going to be talking about Families and Schools Together also known as FAST, which is an initiative designed to reduce the gap between poverty and attainment and I will be exploring its implementation. </a:t>
            </a:r>
          </a:p>
          <a:p>
            <a:r>
              <a:rPr lang="en-GB" dirty="0"/>
              <a:t>Families and Schools Together are a non-profit organisation founded by </a:t>
            </a:r>
            <a:r>
              <a:rPr lang="en-GB" dirty="0" err="1"/>
              <a:t>Dr.</a:t>
            </a:r>
            <a:r>
              <a:rPr lang="en-GB" dirty="0"/>
              <a:t> Lynn McDonald that was established in order to support children from disadvantage backgrounds (Families and Schools Together, 2020).</a:t>
            </a:r>
          </a:p>
          <a:p>
            <a:r>
              <a:rPr lang="en-GB" dirty="0"/>
              <a:t>In the UK 1 in 5 children leave school unable to read that well and for children who are from the most disadvantage backgrounds the number increases to more than 1 in 3 unable to fully read (</a:t>
            </a:r>
            <a:r>
              <a:rPr lang="en-GB" dirty="0" err="1"/>
              <a:t>SaveTheChildren</a:t>
            </a:r>
            <a:r>
              <a:rPr lang="en-GB" dirty="0"/>
              <a:t>, 2018). Macdonald, Livingstone and Valentine (2017) stated that children who are in families living in poverty, especially persistent poverty, have a higher risk of low educational outcomes. There are many complex reasons for this, some factors are the level of individual interaction, family, school and community.</a:t>
            </a:r>
          </a:p>
          <a:p>
            <a:r>
              <a:rPr lang="en-GB" dirty="0"/>
              <a:t>In 1988 </a:t>
            </a:r>
            <a:r>
              <a:rPr lang="en-GB" dirty="0" err="1"/>
              <a:t>Dr.</a:t>
            </a:r>
            <a:r>
              <a:rPr lang="en-GB" dirty="0"/>
              <a:t> McDonald started up FAST.  FAST is researched-based program that involves parents and the goal is to increase attainment, and social and emotional outcomes. In order to achieve this goal, they improve connections between the families, community and schools (Education Endowment Foundation, 2018).</a:t>
            </a:r>
          </a:p>
          <a:p>
            <a:endParaRPr lang="en-GB" dirty="0"/>
          </a:p>
        </p:txBody>
      </p:sp>
      <p:sp>
        <p:nvSpPr>
          <p:cNvPr id="4" name="Slide Number Placeholder 3"/>
          <p:cNvSpPr>
            <a:spLocks noGrp="1"/>
          </p:cNvSpPr>
          <p:nvPr>
            <p:ph type="sldNum" sz="quarter" idx="5"/>
          </p:nvPr>
        </p:nvSpPr>
        <p:spPr/>
        <p:txBody>
          <a:bodyPr/>
          <a:lstStyle/>
          <a:p>
            <a:fld id="{9D3FC532-61F2-4FED-89B7-5FF999F13477}" type="slidenum">
              <a:rPr lang="en-GB" smtClean="0"/>
              <a:t>2</a:t>
            </a:fld>
            <a:endParaRPr lang="en-GB"/>
          </a:p>
        </p:txBody>
      </p:sp>
    </p:spTree>
    <p:extLst>
      <p:ext uri="{BB962C8B-B14F-4D97-AF65-F5344CB8AC3E}">
        <p14:creationId xmlns:p14="http://schemas.microsoft.com/office/powerpoint/2010/main" val="1775642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and scientific principles are incorporated in a replicable method to provide constant positive results throughout ‘ethnicity, culture, language, and socio-economic situation in rural and urban settings’. FAST use evidence-based methods that was developed from social, behavioural, and physiological science in order to create protective elements that concentrate on the child’s interpersonal bonds, the family system, parent-to-parent support, parent peer social network, parent empowerment training, and school and community relationship.</a:t>
            </a:r>
          </a:p>
          <a:p>
            <a:r>
              <a:rPr lang="en-GB" dirty="0"/>
              <a:t>Families involved in the program will all meet up once a week after school for two and a half hours where they eat a meal together, spend time with each other and other families and play games. There will be a trained worker in these sessions who guides the families through ‘educational, fun and emotionally rewarding’ activities to support helpful parenting skills which will then diminish family stress. Some of the activities are done in a group whilst others are one to one with the parent and child (Families and Schools Together, 2020).</a:t>
            </a:r>
          </a:p>
          <a:p>
            <a:endParaRPr lang="en-GB" dirty="0"/>
          </a:p>
        </p:txBody>
      </p:sp>
      <p:sp>
        <p:nvSpPr>
          <p:cNvPr id="4" name="Slide Number Placeholder 3"/>
          <p:cNvSpPr>
            <a:spLocks noGrp="1"/>
          </p:cNvSpPr>
          <p:nvPr>
            <p:ph type="sldNum" sz="quarter" idx="5"/>
          </p:nvPr>
        </p:nvSpPr>
        <p:spPr/>
        <p:txBody>
          <a:bodyPr/>
          <a:lstStyle/>
          <a:p>
            <a:fld id="{9D3FC532-61F2-4FED-89B7-5FF999F13477}" type="slidenum">
              <a:rPr lang="en-GB" smtClean="0"/>
              <a:t>3</a:t>
            </a:fld>
            <a:endParaRPr lang="en-GB"/>
          </a:p>
        </p:txBody>
      </p:sp>
    </p:spTree>
    <p:extLst>
      <p:ext uri="{BB962C8B-B14F-4D97-AF65-F5344CB8AC3E}">
        <p14:creationId xmlns:p14="http://schemas.microsoft.com/office/powerpoint/2010/main" val="20220834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FAST trains school staff using whole-school workshops and continuing coaching to connect with families to support children’s education and well-being. The training that is provided by FAST helps schools to establish a friendlier environment at schools for families of all ‘racial, cultural, linguistic, and socioeconomic backgrounds’ which as a result the school and families work together, families feel more able to advocate for their child and children’s academic achievement is improved.</a:t>
            </a:r>
          </a:p>
          <a:p>
            <a:r>
              <a:rPr lang="en-GB" dirty="0"/>
              <a:t>One aspect that the training provides is help for schools to be able to detect and address any barriers to family engagement for example, transport can be an issue for some families. Therefore, by the school offering transport to get the child to and from school even for homework clubs and revision sessions this gives all children equal opportunities no matter their situation.  Adding to that, they teach the schools the significance of family engagement and guide them to involve ‘families in culturally diverse settings, bridge racial, class, and cultural differences, and reduce disparities among socially excluded groups’ (Families and Schools Together, 2020).</a:t>
            </a:r>
          </a:p>
          <a:p>
            <a:r>
              <a:rPr lang="en-GB" dirty="0"/>
              <a:t>Furthermore, in the FAST sessions with the families there are interactive tasks that have a clear learning goal, and the learning is done in a mutual support environment instead of passive parental‐education or training. Positive and supportive behaviours are encouraged whilst learning and FAST workers try to diminish any conflict or criticism, (Macdonald, Livingstone and Valentine, 2017) which allows the child to learn in a positive way and not be scared to make mistakes.</a:t>
            </a:r>
          </a:p>
          <a:p>
            <a:endParaRPr lang="en-GB" dirty="0"/>
          </a:p>
        </p:txBody>
      </p:sp>
      <p:sp>
        <p:nvSpPr>
          <p:cNvPr id="4" name="Slide Number Placeholder 3"/>
          <p:cNvSpPr>
            <a:spLocks noGrp="1"/>
          </p:cNvSpPr>
          <p:nvPr>
            <p:ph type="sldNum" sz="quarter" idx="5"/>
          </p:nvPr>
        </p:nvSpPr>
        <p:spPr/>
        <p:txBody>
          <a:bodyPr/>
          <a:lstStyle/>
          <a:p>
            <a:fld id="{9D3FC532-61F2-4FED-89B7-5FF999F13477}" type="slidenum">
              <a:rPr lang="en-GB" smtClean="0"/>
              <a:t>4</a:t>
            </a:fld>
            <a:endParaRPr lang="en-GB"/>
          </a:p>
        </p:txBody>
      </p:sp>
    </p:spTree>
    <p:extLst>
      <p:ext uri="{BB962C8B-B14F-4D97-AF65-F5344CB8AC3E}">
        <p14:creationId xmlns:p14="http://schemas.microsoft.com/office/powerpoint/2010/main" val="39024575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Families and Schools Together, (2020) stated that their program takes place in 20 countries across the world and 80% of all families who go to one session will finish the program successfully. This figure is one of the greatest compared to other parent empowerment programs. After completing a FAST Cycle, it was found that the children’s behaviour at school is better and emotional problems are reduced both at home and school. The child’s relationship with parents and their peers are improved with 67% of parents saying that they believe their relationship has improved with their child. Adding to that, it’s been said by teachers that the child’s academic performance improves, their attendance increases, and the child has a better attitude towards school in general. </a:t>
            </a:r>
          </a:p>
          <a:p>
            <a:r>
              <a:rPr lang="en-GB" dirty="0"/>
              <a:t>In a trial to see if FAST helped children in England, evidence found that socially and emotionally this program had a positive impact. However, when looking at academic attainment results there was no evidence discovered that this program helped to improve their academic achievements. Many parental engagement programmes that do not have a clear concentration on academics have struggled to enhance student attainment (Education Endowment Foundation, 2018) which could be the reason for FAST not enhancing pupil’s academic performances.</a:t>
            </a:r>
          </a:p>
          <a:p>
            <a:endParaRPr lang="en-GB" dirty="0"/>
          </a:p>
        </p:txBody>
      </p:sp>
      <p:sp>
        <p:nvSpPr>
          <p:cNvPr id="4" name="Slide Number Placeholder 3"/>
          <p:cNvSpPr>
            <a:spLocks noGrp="1"/>
          </p:cNvSpPr>
          <p:nvPr>
            <p:ph type="sldNum" sz="quarter" idx="5"/>
          </p:nvPr>
        </p:nvSpPr>
        <p:spPr/>
        <p:txBody>
          <a:bodyPr/>
          <a:lstStyle/>
          <a:p>
            <a:fld id="{9D3FC532-61F2-4FED-89B7-5FF999F13477}" type="slidenum">
              <a:rPr lang="en-GB" smtClean="0"/>
              <a:t>5</a:t>
            </a:fld>
            <a:endParaRPr lang="en-GB"/>
          </a:p>
        </p:txBody>
      </p:sp>
    </p:spTree>
    <p:extLst>
      <p:ext uri="{BB962C8B-B14F-4D97-AF65-F5344CB8AC3E}">
        <p14:creationId xmlns:p14="http://schemas.microsoft.com/office/powerpoint/2010/main" val="25684307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it comes to improving the relationship with the families, school and community it is clear that FAST is using the right approach to achieve this goal and FAST improve children’s wellbeing. However, academically there is not much evidence that this program helps children to reach their potential. One way FAST could improve is by adding time in the sessions to work on the child’s schoolwork with them and identify where the child is struggling, to add more focus into the area which is more difficult to the child. Adding to that, FAST could offer a group session with parents and teachers from the children’s school in order for the teachers to go over what they are teaching the child in school and show the parents how they could help at home. Some parents especially those living in poverty may not have had the best education when they was younger and on top of that, what children learn at school has changed over the years and as a result the parents could struggle to support their child academically.  Therefore, by informing parents of the work that the child is learning and teaching them how to help if needed could assist parents to help their child at home which in affect would enhance the child’s knowledge, allowing them to reach their full potential. </a:t>
            </a:r>
          </a:p>
          <a:p>
            <a:r>
              <a:rPr lang="en-GB" dirty="0"/>
              <a:t>Thank you for listening. </a:t>
            </a:r>
          </a:p>
          <a:p>
            <a:endParaRPr lang="en-GB" dirty="0"/>
          </a:p>
        </p:txBody>
      </p:sp>
      <p:sp>
        <p:nvSpPr>
          <p:cNvPr id="4" name="Slide Number Placeholder 3"/>
          <p:cNvSpPr>
            <a:spLocks noGrp="1"/>
          </p:cNvSpPr>
          <p:nvPr>
            <p:ph type="sldNum" sz="quarter" idx="5"/>
          </p:nvPr>
        </p:nvSpPr>
        <p:spPr/>
        <p:txBody>
          <a:bodyPr/>
          <a:lstStyle/>
          <a:p>
            <a:fld id="{9D3FC532-61F2-4FED-89B7-5FF999F13477}" type="slidenum">
              <a:rPr lang="en-GB" smtClean="0"/>
              <a:t>6</a:t>
            </a:fld>
            <a:endParaRPr lang="en-GB"/>
          </a:p>
        </p:txBody>
      </p:sp>
    </p:spTree>
    <p:extLst>
      <p:ext uri="{BB962C8B-B14F-4D97-AF65-F5344CB8AC3E}">
        <p14:creationId xmlns:p14="http://schemas.microsoft.com/office/powerpoint/2010/main" val="3480707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7C7290-90D2-4562-8524-F5E5AA03B438}"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186306801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C7290-90D2-4562-8524-F5E5AA03B438}"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11971593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C7290-90D2-4562-8524-F5E5AA03B438}"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4052673146"/>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3014886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7C7290-90D2-4562-8524-F5E5AA03B438}" type="datetimeFigureOut">
              <a:rPr lang="en-GB" smtClean="0"/>
              <a:t>03/02/2020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518748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7C7290-90D2-4562-8524-F5E5AA03B438}" type="datetimeFigureOut">
              <a:rPr lang="en-GB" smtClean="0"/>
              <a:t>03/02/2020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2129288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7C7290-90D2-4562-8524-F5E5AA03B438}" type="datetimeFigureOut">
              <a:rPr lang="en-GB" smtClean="0"/>
              <a:t>03/02/2020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438414229"/>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249330243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1804463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36043149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10466270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27266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C7290-90D2-4562-8524-F5E5AA03B438}" type="datetimeFigureOut">
              <a:rPr lang="en-GB" smtClean="0"/>
              <a:t>03/02/2020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3229281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7C7290-90D2-4562-8524-F5E5AA03B438}" type="datetimeFigureOut">
              <a:rPr lang="en-GB" smtClean="0"/>
              <a:t>03/02/2020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3949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7C7290-90D2-4562-8524-F5E5AA03B438}" type="datetimeFigureOut">
              <a:rPr lang="en-GB" smtClean="0"/>
              <a:t>03/02/2020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2123867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C7290-90D2-4562-8524-F5E5AA03B438}"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6810151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C7290-90D2-4562-8524-F5E5AA03B438}" type="datetimeFigureOut">
              <a:rPr lang="en-GB" smtClean="0"/>
              <a:t>03/02/2020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8ECDD4-EA46-4163-9DDB-44A1A2AFF6B9}" type="slidenum">
              <a:rPr lang="en-GB" smtClean="0"/>
              <a:t>‹#›</a:t>
            </a:fld>
            <a:endParaRPr lang="en-GB"/>
          </a:p>
        </p:txBody>
      </p:sp>
    </p:spTree>
    <p:extLst>
      <p:ext uri="{BB962C8B-B14F-4D97-AF65-F5344CB8AC3E}">
        <p14:creationId xmlns:p14="http://schemas.microsoft.com/office/powerpoint/2010/main" val="4226719064"/>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07C7290-90D2-4562-8524-F5E5AA03B438}" type="datetimeFigureOut">
              <a:rPr lang="en-GB" smtClean="0"/>
              <a:t>03/02/2020</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E68ECDD4-EA46-4163-9DDB-44A1A2AFF6B9}" type="slidenum">
              <a:rPr lang="en-GB" smtClean="0"/>
              <a:t>‹#›</a:t>
            </a:fld>
            <a:endParaRPr lang="en-GB"/>
          </a:p>
        </p:txBody>
      </p:sp>
    </p:spTree>
    <p:extLst>
      <p:ext uri="{BB962C8B-B14F-4D97-AF65-F5344CB8AC3E}">
        <p14:creationId xmlns:p14="http://schemas.microsoft.com/office/powerpoint/2010/main" val="1296152847"/>
      </p:ext>
    </p:extLst>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 id="2147483820"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hyperlink" Target="https://www.cochranelibrary.com/cdsr/doi/10.1002/14651858.CD012760/full" TargetMode="External"/><Relationship Id="rId3" Type="http://schemas.openxmlformats.org/officeDocument/2006/relationships/hyperlink" Target="https://www.understood.org/en/learning-thinking-differences/child-learning-disabilities/reading-issues/8-reasons-kids-might-read-slowly" TargetMode="External"/><Relationship Id="rId7" Type="http://schemas.openxmlformats.org/officeDocument/2006/relationships/hyperlink" Target="https://www.dailymail.co.uk/news/article-2905552/Two-thirds-parents-admit-t-help-children-school-homework-s-hard.html" TargetMode="External"/><Relationship Id="rId2" Type="http://schemas.openxmlformats.org/officeDocument/2006/relationships/hyperlink" Target="https://www.gettingsmart.com/2017/01/developing-leadership-qualities-through-sel/" TargetMode="External"/><Relationship Id="rId1" Type="http://schemas.openxmlformats.org/officeDocument/2006/relationships/slideLayout" Target="../slideLayouts/slideLayout2.xml"/><Relationship Id="rId6" Type="http://schemas.openxmlformats.org/officeDocument/2006/relationships/hyperlink" Target="https://www.familiesandschools.org/what-we-do/fast-program/" TargetMode="External"/><Relationship Id="rId5" Type="http://schemas.openxmlformats.org/officeDocument/2006/relationships/hyperlink" Target="https://edukidsinc.wordpress.com/2010/03/29/how-to-build-positive-parent-teacher-relationships/" TargetMode="External"/><Relationship Id="rId10" Type="http://schemas.openxmlformats.org/officeDocument/2006/relationships/hyperlink" Target="https://www.savethechildren.org.uk/what-we-do/uk-work/in-schools/fast" TargetMode="External"/><Relationship Id="rId4" Type="http://schemas.openxmlformats.org/officeDocument/2006/relationships/hyperlink" Target="https://educationendowmentfoundation.org.uk/projects-and-evaluation/projects/families-and-schools-together-fast/" TargetMode="External"/><Relationship Id="rId9" Type="http://schemas.openxmlformats.org/officeDocument/2006/relationships/hyperlink" Target="https://www.google.nl/url?sa=i&amp;rct=j&amp;q=&amp;esrc=s&amp;source=images&amp;cd=&amp;ved=2ahUKEwjAsaHTrbbnAhUFz4UKHeODADkQjRx6BAgBEAQ&amp;url=https%3A%2F%2Fwww.youtube.com%2Fwatch%3Fv%3DCVj3FXimv_U&amp;psig=AOvVaw3_fffdm_imiK1zDuvp29vE&amp;ust=15808526379570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F3805-DD0D-4B1D-B3E1-42E938524651}"/>
              </a:ext>
            </a:extLst>
          </p:cNvPr>
          <p:cNvSpPr>
            <a:spLocks noGrp="1"/>
          </p:cNvSpPr>
          <p:nvPr>
            <p:ph type="ctrTitle"/>
          </p:nvPr>
        </p:nvSpPr>
        <p:spPr>
          <a:xfrm>
            <a:off x="1370693" y="2514599"/>
            <a:ext cx="9440034" cy="1828801"/>
          </a:xfrm>
        </p:spPr>
        <p:txBody>
          <a:bodyPr/>
          <a:lstStyle/>
          <a:p>
            <a:r>
              <a:rPr lang="en-GB" b="1" dirty="0">
                <a:latin typeface="Imprint MT Shadow" panose="04020605060303030202" pitchFamily="82" charset="0"/>
              </a:rPr>
              <a:t>Families and Schools Together (FAST)</a:t>
            </a:r>
          </a:p>
        </p:txBody>
      </p:sp>
      <p:sp>
        <p:nvSpPr>
          <p:cNvPr id="3" name="Subtitle 2">
            <a:extLst>
              <a:ext uri="{FF2B5EF4-FFF2-40B4-BE49-F238E27FC236}">
                <a16:creationId xmlns:a16="http://schemas.microsoft.com/office/drawing/2014/main" id="{3AD9C561-22A5-4572-9ED6-E70EDADB610E}"/>
              </a:ext>
            </a:extLst>
          </p:cNvPr>
          <p:cNvSpPr>
            <a:spLocks noGrp="1"/>
          </p:cNvSpPr>
          <p:nvPr>
            <p:ph type="subTitle" idx="1"/>
          </p:nvPr>
        </p:nvSpPr>
        <p:spPr>
          <a:xfrm>
            <a:off x="1370693" y="6278234"/>
            <a:ext cx="9440034" cy="396886"/>
          </a:xfrm>
        </p:spPr>
        <p:txBody>
          <a:bodyPr>
            <a:normAutofit fontScale="92500" lnSpcReduction="10000"/>
          </a:bodyPr>
          <a:lstStyle/>
          <a:p>
            <a:r>
              <a:rPr lang="en-GB" sz="2400" b="1"/>
              <a:t>By Sinead Cherrington</a:t>
            </a:r>
            <a:endParaRPr lang="en-GB" sz="2400" b="1" dirty="0"/>
          </a:p>
        </p:txBody>
      </p:sp>
    </p:spTree>
    <p:extLst>
      <p:ext uri="{BB962C8B-B14F-4D97-AF65-F5344CB8AC3E}">
        <p14:creationId xmlns:p14="http://schemas.microsoft.com/office/powerpoint/2010/main" val="40291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42C9-044C-4E21-BA3F-2DCC976C9B07}"/>
              </a:ext>
            </a:extLst>
          </p:cNvPr>
          <p:cNvSpPr>
            <a:spLocks noGrp="1"/>
          </p:cNvSpPr>
          <p:nvPr>
            <p:ph type="title"/>
          </p:nvPr>
        </p:nvSpPr>
        <p:spPr>
          <a:xfrm>
            <a:off x="913795" y="609600"/>
            <a:ext cx="10353762" cy="970450"/>
          </a:xfrm>
        </p:spPr>
        <p:txBody>
          <a:bodyPr>
            <a:normAutofit/>
          </a:bodyPr>
          <a:lstStyle/>
          <a:p>
            <a:r>
              <a:rPr lang="en-GB">
                <a:latin typeface="Imprint MT Shadow" panose="04020605060303030202" pitchFamily="82" charset="0"/>
              </a:rPr>
              <a:t>Background</a:t>
            </a:r>
            <a:endParaRPr lang="en-GB" dirty="0">
              <a:latin typeface="Imprint MT Shadow" panose="04020605060303030202" pitchFamily="82" charset="0"/>
            </a:endParaRPr>
          </a:p>
        </p:txBody>
      </p:sp>
      <p:sp>
        <p:nvSpPr>
          <p:cNvPr id="3" name="Content Placeholder 2">
            <a:extLst>
              <a:ext uri="{FF2B5EF4-FFF2-40B4-BE49-F238E27FC236}">
                <a16:creationId xmlns:a16="http://schemas.microsoft.com/office/drawing/2014/main" id="{253AF257-BD36-47A8-A560-642211298BD7}"/>
              </a:ext>
            </a:extLst>
          </p:cNvPr>
          <p:cNvSpPr>
            <a:spLocks noGrp="1"/>
          </p:cNvSpPr>
          <p:nvPr>
            <p:ph idx="1"/>
          </p:nvPr>
        </p:nvSpPr>
        <p:spPr>
          <a:xfrm>
            <a:off x="913795" y="1732449"/>
            <a:ext cx="5546272" cy="4058751"/>
          </a:xfrm>
        </p:spPr>
        <p:txBody>
          <a:bodyPr anchor="ctr">
            <a:normAutofit fontScale="92500"/>
          </a:bodyPr>
          <a:lstStyle/>
          <a:p>
            <a:pPr>
              <a:lnSpc>
                <a:spcPct val="90000"/>
              </a:lnSpc>
              <a:buClr>
                <a:srgbClr val="DB8404"/>
              </a:buClr>
            </a:pPr>
            <a:r>
              <a:rPr lang="en-GB" sz="1700" dirty="0">
                <a:latin typeface="Imprint MT Shadow" panose="04020605060303030202" pitchFamily="82" charset="0"/>
              </a:rPr>
              <a:t>1 in 5 children can’t read well (</a:t>
            </a:r>
            <a:r>
              <a:rPr lang="en-GB" sz="1700" dirty="0" err="1">
                <a:latin typeface="Imprint MT Shadow" panose="04020605060303030202" pitchFamily="82" charset="0"/>
              </a:rPr>
              <a:t>SaveTheChildren</a:t>
            </a:r>
            <a:r>
              <a:rPr lang="en-GB" sz="1700" dirty="0">
                <a:latin typeface="Imprint MT Shadow" panose="04020605060303030202" pitchFamily="82" charset="0"/>
              </a:rPr>
              <a:t>, 2018).</a:t>
            </a:r>
          </a:p>
          <a:p>
            <a:pPr>
              <a:lnSpc>
                <a:spcPct val="90000"/>
              </a:lnSpc>
              <a:buClr>
                <a:srgbClr val="DB8404"/>
              </a:buClr>
            </a:pPr>
            <a:r>
              <a:rPr lang="en-GB" sz="1700" dirty="0">
                <a:latin typeface="Imprint MT Shadow" panose="04020605060303030202" pitchFamily="82" charset="0"/>
              </a:rPr>
              <a:t>1 in 3 children from disadvantage backgrounds can't read well (</a:t>
            </a:r>
            <a:r>
              <a:rPr lang="en-GB" sz="1700" dirty="0" err="1">
                <a:latin typeface="Imprint MT Shadow" panose="04020605060303030202" pitchFamily="82" charset="0"/>
              </a:rPr>
              <a:t>SaveTheChildren</a:t>
            </a:r>
            <a:r>
              <a:rPr lang="en-GB" sz="1700" dirty="0">
                <a:latin typeface="Imprint MT Shadow" panose="04020605060303030202" pitchFamily="82" charset="0"/>
              </a:rPr>
              <a:t>, 2018). </a:t>
            </a:r>
          </a:p>
          <a:p>
            <a:pPr>
              <a:lnSpc>
                <a:spcPct val="90000"/>
              </a:lnSpc>
              <a:buClr>
                <a:srgbClr val="DB8404"/>
              </a:buClr>
            </a:pPr>
            <a:r>
              <a:rPr lang="en-GB" sz="1700" dirty="0">
                <a:latin typeface="Imprint MT Shadow" panose="04020605060303030202" pitchFamily="82" charset="0"/>
              </a:rPr>
              <a:t>Living in poverty = higher risk of low educational outcomes (Macdonald, Livingstone and Valentine, 2017).</a:t>
            </a:r>
          </a:p>
          <a:p>
            <a:pPr>
              <a:lnSpc>
                <a:spcPct val="90000"/>
              </a:lnSpc>
              <a:buClr>
                <a:srgbClr val="DB8404"/>
              </a:buClr>
            </a:pPr>
            <a:r>
              <a:rPr lang="en-GB" sz="1700" dirty="0" err="1">
                <a:latin typeface="Imprint MT Shadow" panose="04020605060303030202" pitchFamily="82" charset="0"/>
              </a:rPr>
              <a:t>Dr.</a:t>
            </a:r>
            <a:r>
              <a:rPr lang="en-GB" sz="1700" dirty="0">
                <a:latin typeface="Imprint MT Shadow" panose="04020605060303030202" pitchFamily="82" charset="0"/>
              </a:rPr>
              <a:t> Lynn McDonald started FAST in 1988 (Families and Schools Together, 2020).</a:t>
            </a:r>
          </a:p>
          <a:p>
            <a:pPr>
              <a:lnSpc>
                <a:spcPct val="90000"/>
              </a:lnSpc>
              <a:buClr>
                <a:srgbClr val="DB8404"/>
              </a:buClr>
            </a:pPr>
            <a:r>
              <a:rPr lang="en-GB" sz="1700" dirty="0">
                <a:latin typeface="Imprint MT Shadow" panose="04020605060303030202" pitchFamily="82" charset="0"/>
              </a:rPr>
              <a:t>Support children from disadvantage backgrounds</a:t>
            </a:r>
          </a:p>
          <a:p>
            <a:pPr>
              <a:lnSpc>
                <a:spcPct val="90000"/>
              </a:lnSpc>
              <a:buClr>
                <a:srgbClr val="DB8404"/>
              </a:buClr>
            </a:pPr>
            <a:r>
              <a:rPr lang="en-GB" sz="1700" dirty="0">
                <a:latin typeface="Imprint MT Shadow" panose="04020605060303030202" pitchFamily="82" charset="0"/>
              </a:rPr>
              <a:t>Research-based</a:t>
            </a:r>
          </a:p>
          <a:p>
            <a:pPr>
              <a:lnSpc>
                <a:spcPct val="90000"/>
              </a:lnSpc>
              <a:buClr>
                <a:srgbClr val="DB8404"/>
              </a:buClr>
            </a:pPr>
            <a:r>
              <a:rPr lang="en-GB" sz="1700" dirty="0">
                <a:latin typeface="Imprint MT Shadow" panose="04020605060303030202" pitchFamily="82" charset="0"/>
              </a:rPr>
              <a:t>Increase attainment, and social and emotional outcomes</a:t>
            </a:r>
          </a:p>
          <a:p>
            <a:pPr>
              <a:lnSpc>
                <a:spcPct val="90000"/>
              </a:lnSpc>
              <a:buClr>
                <a:srgbClr val="DB8404"/>
              </a:buClr>
            </a:pPr>
            <a:r>
              <a:rPr lang="en-GB" sz="1700" dirty="0">
                <a:effectLst/>
              </a:rPr>
              <a:t>Improve connections between the families, community and school</a:t>
            </a:r>
            <a:endParaRPr lang="en-GB" sz="1700" dirty="0">
              <a:latin typeface="Imprint MT Shadow" panose="04020605060303030202" pitchFamily="82" charset="0"/>
            </a:endParaRPr>
          </a:p>
          <a:p>
            <a:pPr>
              <a:lnSpc>
                <a:spcPct val="90000"/>
              </a:lnSpc>
              <a:buClr>
                <a:srgbClr val="DB8404"/>
              </a:buClr>
            </a:pPr>
            <a:endParaRPr lang="en-GB" sz="1700" dirty="0">
              <a:latin typeface="Imprint MT Shadow" panose="04020605060303030202" pitchFamily="82" charset="0"/>
            </a:endParaRPr>
          </a:p>
        </p:txBody>
      </p:sp>
      <p:pic>
        <p:nvPicPr>
          <p:cNvPr id="26" name="Picture 15">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11" name="Picture 10">
            <a:extLst>
              <a:ext uri="{FF2B5EF4-FFF2-40B4-BE49-F238E27FC236}">
                <a16:creationId xmlns:a16="http://schemas.microsoft.com/office/drawing/2014/main" id="{930DF81C-F689-4F00-A40C-BF82CF932B89}"/>
              </a:ext>
            </a:extLst>
          </p:cNvPr>
          <p:cNvPicPr>
            <a:picLocks noChangeAspect="1"/>
          </p:cNvPicPr>
          <p:nvPr/>
        </p:nvPicPr>
        <p:blipFill rotWithShape="1">
          <a:blip r:embed="rId5"/>
          <a:srcRect l="6412"/>
          <a:stretch/>
        </p:blipFill>
        <p:spPr>
          <a:xfrm>
            <a:off x="7066560" y="2132822"/>
            <a:ext cx="4065464" cy="3258006"/>
          </a:xfrm>
          <a:prstGeom prst="rect">
            <a:avLst/>
          </a:prstGeom>
        </p:spPr>
      </p:pic>
      <p:sp>
        <p:nvSpPr>
          <p:cNvPr id="23" name="TextBox 22">
            <a:extLst>
              <a:ext uri="{FF2B5EF4-FFF2-40B4-BE49-F238E27FC236}">
                <a16:creationId xmlns:a16="http://schemas.microsoft.com/office/drawing/2014/main" id="{F7FC517B-8B58-44CD-AD26-6AED5CA37076}"/>
              </a:ext>
            </a:extLst>
          </p:cNvPr>
          <p:cNvSpPr txBox="1"/>
          <p:nvPr/>
        </p:nvSpPr>
        <p:spPr>
          <a:xfrm>
            <a:off x="6933926" y="5519209"/>
            <a:ext cx="4333631" cy="276999"/>
          </a:xfrm>
          <a:prstGeom prst="rect">
            <a:avLst/>
          </a:prstGeom>
          <a:noFill/>
        </p:spPr>
        <p:txBody>
          <a:bodyPr wrap="square" rtlCol="0">
            <a:spAutoFit/>
          </a:bodyPr>
          <a:lstStyle/>
          <a:p>
            <a:pPr algn="ctr"/>
            <a:r>
              <a:rPr lang="en-GB" sz="1200" dirty="0"/>
              <a:t>(Cunningham, 2014)</a:t>
            </a:r>
          </a:p>
        </p:txBody>
      </p:sp>
    </p:spTree>
    <p:extLst>
      <p:ext uri="{BB962C8B-B14F-4D97-AF65-F5344CB8AC3E}">
        <p14:creationId xmlns:p14="http://schemas.microsoft.com/office/powerpoint/2010/main" val="11983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42C9-044C-4E21-BA3F-2DCC976C9B07}"/>
              </a:ext>
            </a:extLst>
          </p:cNvPr>
          <p:cNvSpPr>
            <a:spLocks noGrp="1"/>
          </p:cNvSpPr>
          <p:nvPr>
            <p:ph type="title"/>
          </p:nvPr>
        </p:nvSpPr>
        <p:spPr>
          <a:xfrm>
            <a:off x="913795" y="609600"/>
            <a:ext cx="10353762" cy="970450"/>
          </a:xfrm>
        </p:spPr>
        <p:txBody>
          <a:bodyPr>
            <a:normAutofit/>
          </a:bodyPr>
          <a:lstStyle/>
          <a:p>
            <a:r>
              <a:rPr lang="en-GB" dirty="0">
                <a:latin typeface="Imprint MT Shadow" panose="04020605060303030202" pitchFamily="82" charset="0"/>
              </a:rPr>
              <a:t>FAST</a:t>
            </a:r>
          </a:p>
        </p:txBody>
      </p:sp>
      <p:sp>
        <p:nvSpPr>
          <p:cNvPr id="3" name="Content Placeholder 2">
            <a:extLst>
              <a:ext uri="{FF2B5EF4-FFF2-40B4-BE49-F238E27FC236}">
                <a16:creationId xmlns:a16="http://schemas.microsoft.com/office/drawing/2014/main" id="{253AF257-BD36-47A8-A560-642211298BD7}"/>
              </a:ext>
            </a:extLst>
          </p:cNvPr>
          <p:cNvSpPr>
            <a:spLocks noGrp="1"/>
          </p:cNvSpPr>
          <p:nvPr>
            <p:ph idx="1"/>
          </p:nvPr>
        </p:nvSpPr>
        <p:spPr>
          <a:xfrm>
            <a:off x="913795" y="1732449"/>
            <a:ext cx="5546272" cy="4058751"/>
          </a:xfrm>
        </p:spPr>
        <p:txBody>
          <a:bodyPr anchor="ctr">
            <a:normAutofit fontScale="92500"/>
          </a:bodyPr>
          <a:lstStyle/>
          <a:p>
            <a:pPr>
              <a:buClr>
                <a:srgbClr val="DFE273"/>
              </a:buClr>
            </a:pPr>
            <a:r>
              <a:rPr lang="en-GB" dirty="0">
                <a:latin typeface="Imprint MT Shadow" panose="04020605060303030202" pitchFamily="82" charset="0"/>
              </a:rPr>
              <a:t>Research and scientific principles </a:t>
            </a:r>
          </a:p>
          <a:p>
            <a:pPr>
              <a:buClr>
                <a:srgbClr val="DFE273"/>
              </a:buClr>
            </a:pPr>
            <a:r>
              <a:rPr lang="en-GB" dirty="0">
                <a:latin typeface="Imprint MT Shadow" panose="04020605060303030202" pitchFamily="82" charset="0"/>
              </a:rPr>
              <a:t>Provide positive results throughout ‘ethnicity, culture, language, and socio-economic situation in rural and urban settings’ (Families and Schools Together, 2020).</a:t>
            </a:r>
          </a:p>
          <a:p>
            <a:pPr>
              <a:buClr>
                <a:srgbClr val="DFE273"/>
              </a:buClr>
            </a:pPr>
            <a:r>
              <a:rPr lang="en-GB" dirty="0">
                <a:latin typeface="Imprint MT Shadow" panose="04020605060303030202" pitchFamily="82" charset="0"/>
              </a:rPr>
              <a:t>Social, behavioural, and physiological science </a:t>
            </a:r>
          </a:p>
          <a:p>
            <a:pPr>
              <a:buClr>
                <a:srgbClr val="DFE273"/>
              </a:buClr>
            </a:pPr>
            <a:r>
              <a:rPr lang="en-GB" dirty="0">
                <a:latin typeface="Imprint MT Shadow" panose="04020605060303030202" pitchFamily="82" charset="0"/>
              </a:rPr>
              <a:t>2.5 hours once a week</a:t>
            </a:r>
          </a:p>
          <a:p>
            <a:pPr>
              <a:buClr>
                <a:srgbClr val="DFE273"/>
              </a:buClr>
            </a:pPr>
            <a:r>
              <a:rPr lang="en-GB" dirty="0">
                <a:latin typeface="Imprint MT Shadow" panose="04020605060303030202" pitchFamily="82" charset="0"/>
              </a:rPr>
              <a:t>Trained worker guides the families through ‘educational, fun and emotionally rewarding’ activities (Families and Schools Together, 2020).</a:t>
            </a:r>
          </a:p>
          <a:p>
            <a:pPr>
              <a:buClr>
                <a:srgbClr val="DFE273"/>
              </a:buClr>
            </a:pPr>
            <a:r>
              <a:rPr lang="en-GB" dirty="0">
                <a:latin typeface="Imprint MT Shadow" panose="04020605060303030202" pitchFamily="82" charset="0"/>
              </a:rPr>
              <a:t>Diminish family stress</a:t>
            </a:r>
          </a:p>
        </p:txBody>
      </p:sp>
      <p:pic>
        <p:nvPicPr>
          <p:cNvPr id="10" name="Picture 9">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5" name="Picture 4">
            <a:extLst>
              <a:ext uri="{FF2B5EF4-FFF2-40B4-BE49-F238E27FC236}">
                <a16:creationId xmlns:a16="http://schemas.microsoft.com/office/drawing/2014/main" id="{ADEC57C8-03C6-4D74-9FD9-5E4834E53E23}"/>
              </a:ext>
            </a:extLst>
          </p:cNvPr>
          <p:cNvPicPr>
            <a:picLocks noChangeAspect="1"/>
          </p:cNvPicPr>
          <p:nvPr/>
        </p:nvPicPr>
        <p:blipFill rotWithShape="1">
          <a:blip r:embed="rId5"/>
          <a:srcRect l="11563" r="17313" b="3"/>
          <a:stretch/>
        </p:blipFill>
        <p:spPr>
          <a:xfrm>
            <a:off x="7066560" y="2132822"/>
            <a:ext cx="4065464" cy="3258006"/>
          </a:xfrm>
          <a:prstGeom prst="rect">
            <a:avLst/>
          </a:prstGeom>
        </p:spPr>
      </p:pic>
      <p:sp>
        <p:nvSpPr>
          <p:cNvPr id="8" name="TextBox 7">
            <a:extLst>
              <a:ext uri="{FF2B5EF4-FFF2-40B4-BE49-F238E27FC236}">
                <a16:creationId xmlns:a16="http://schemas.microsoft.com/office/drawing/2014/main" id="{612AEEF3-AB53-4BA5-AB60-2460EF6FA057}"/>
              </a:ext>
            </a:extLst>
          </p:cNvPr>
          <p:cNvSpPr txBox="1"/>
          <p:nvPr/>
        </p:nvSpPr>
        <p:spPr>
          <a:xfrm>
            <a:off x="6933926" y="5519209"/>
            <a:ext cx="4333631" cy="276999"/>
          </a:xfrm>
          <a:prstGeom prst="rect">
            <a:avLst/>
          </a:prstGeom>
          <a:noFill/>
        </p:spPr>
        <p:txBody>
          <a:bodyPr wrap="square" rtlCol="0">
            <a:spAutoFit/>
          </a:bodyPr>
          <a:lstStyle/>
          <a:p>
            <a:pPr algn="ctr"/>
            <a:r>
              <a:rPr lang="en-GB" sz="1200" dirty="0"/>
              <a:t>(</a:t>
            </a:r>
            <a:r>
              <a:rPr lang="en-GB" sz="1200" dirty="0" err="1"/>
              <a:t>SaveTheChildren</a:t>
            </a:r>
            <a:r>
              <a:rPr lang="en-GB" sz="1200" dirty="0"/>
              <a:t>, 2011)</a:t>
            </a:r>
          </a:p>
        </p:txBody>
      </p:sp>
    </p:spTree>
    <p:extLst>
      <p:ext uri="{BB962C8B-B14F-4D97-AF65-F5344CB8AC3E}">
        <p14:creationId xmlns:p14="http://schemas.microsoft.com/office/powerpoint/2010/main" val="1343980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42C9-044C-4E21-BA3F-2DCC976C9B07}"/>
              </a:ext>
            </a:extLst>
          </p:cNvPr>
          <p:cNvSpPr>
            <a:spLocks noGrp="1"/>
          </p:cNvSpPr>
          <p:nvPr>
            <p:ph type="title"/>
          </p:nvPr>
        </p:nvSpPr>
        <p:spPr>
          <a:xfrm>
            <a:off x="913795" y="609600"/>
            <a:ext cx="10353762" cy="970450"/>
          </a:xfrm>
        </p:spPr>
        <p:txBody>
          <a:bodyPr>
            <a:normAutofit/>
          </a:bodyPr>
          <a:lstStyle/>
          <a:p>
            <a:pPr>
              <a:lnSpc>
                <a:spcPct val="90000"/>
              </a:lnSpc>
            </a:pPr>
            <a:r>
              <a:rPr lang="en-GB" sz="3100">
                <a:latin typeface="Imprint MT Shadow" panose="04020605060303030202" pitchFamily="82" charset="0"/>
              </a:rPr>
              <a:t>How it reduces the gap between poverty and attainment</a:t>
            </a:r>
          </a:p>
        </p:txBody>
      </p:sp>
      <p:sp>
        <p:nvSpPr>
          <p:cNvPr id="3" name="Content Placeholder 2">
            <a:extLst>
              <a:ext uri="{FF2B5EF4-FFF2-40B4-BE49-F238E27FC236}">
                <a16:creationId xmlns:a16="http://schemas.microsoft.com/office/drawing/2014/main" id="{253AF257-BD36-47A8-A560-642211298BD7}"/>
              </a:ext>
            </a:extLst>
          </p:cNvPr>
          <p:cNvSpPr>
            <a:spLocks noGrp="1"/>
          </p:cNvSpPr>
          <p:nvPr>
            <p:ph idx="1"/>
          </p:nvPr>
        </p:nvSpPr>
        <p:spPr>
          <a:xfrm>
            <a:off x="913795" y="1732449"/>
            <a:ext cx="5546272" cy="4058751"/>
          </a:xfrm>
        </p:spPr>
        <p:txBody>
          <a:bodyPr anchor="ctr">
            <a:normAutofit/>
          </a:bodyPr>
          <a:lstStyle/>
          <a:p>
            <a:pPr>
              <a:buClr>
                <a:srgbClr val="E5A53D"/>
              </a:buClr>
            </a:pPr>
            <a:r>
              <a:rPr lang="en-GB" dirty="0">
                <a:latin typeface="Imprint MT Shadow" panose="04020605060303030202" pitchFamily="82" charset="0"/>
              </a:rPr>
              <a:t>School staff trained to connect with families </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Friendlier school environment</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Families advocate for their child</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Schools detect and address barriers </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Equal opportunities </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Interactive tasks</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Mutual support</a:t>
            </a:r>
            <a:endParaRPr lang="en-GB">
              <a:latin typeface="Imprint MT Shadow" panose="04020605060303030202" pitchFamily="82" charset="0"/>
            </a:endParaRPr>
          </a:p>
          <a:p>
            <a:pPr>
              <a:buClr>
                <a:srgbClr val="E5A53D"/>
              </a:buClr>
            </a:pPr>
            <a:r>
              <a:rPr lang="en-GB" dirty="0">
                <a:latin typeface="Imprint MT Shadow" panose="04020605060303030202" pitchFamily="82" charset="0"/>
              </a:rPr>
              <a:t>Positive and supportive</a:t>
            </a:r>
            <a:endParaRPr lang="en-GB">
              <a:latin typeface="Imprint MT Shadow" panose="04020605060303030202" pitchFamily="82" charset="0"/>
            </a:endParaRPr>
          </a:p>
        </p:txBody>
      </p:sp>
      <p:pic>
        <p:nvPicPr>
          <p:cNvPr id="9" name="Picture 8">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4" name="Picture 3">
            <a:extLst>
              <a:ext uri="{FF2B5EF4-FFF2-40B4-BE49-F238E27FC236}">
                <a16:creationId xmlns:a16="http://schemas.microsoft.com/office/drawing/2014/main" id="{4906CE27-8C52-4011-A1C6-EAAC938D12F0}"/>
              </a:ext>
            </a:extLst>
          </p:cNvPr>
          <p:cNvPicPr>
            <a:picLocks noChangeAspect="1"/>
          </p:cNvPicPr>
          <p:nvPr/>
        </p:nvPicPr>
        <p:blipFill rotWithShape="1">
          <a:blip r:embed="rId5"/>
          <a:srcRect l="14780" r="2238" b="-1"/>
          <a:stretch/>
        </p:blipFill>
        <p:spPr>
          <a:xfrm>
            <a:off x="7066560" y="2132822"/>
            <a:ext cx="4065464" cy="3258006"/>
          </a:xfrm>
          <a:prstGeom prst="rect">
            <a:avLst/>
          </a:prstGeom>
        </p:spPr>
      </p:pic>
      <p:sp>
        <p:nvSpPr>
          <p:cNvPr id="6" name="TextBox 5">
            <a:extLst>
              <a:ext uri="{FF2B5EF4-FFF2-40B4-BE49-F238E27FC236}">
                <a16:creationId xmlns:a16="http://schemas.microsoft.com/office/drawing/2014/main" id="{6CB7614F-565F-41A3-BB9B-FF4DDBDF7D6F}"/>
              </a:ext>
            </a:extLst>
          </p:cNvPr>
          <p:cNvSpPr txBox="1"/>
          <p:nvPr/>
        </p:nvSpPr>
        <p:spPr>
          <a:xfrm>
            <a:off x="6933926" y="5519209"/>
            <a:ext cx="4333631" cy="276999"/>
          </a:xfrm>
          <a:prstGeom prst="rect">
            <a:avLst/>
          </a:prstGeom>
          <a:noFill/>
        </p:spPr>
        <p:txBody>
          <a:bodyPr wrap="square" rtlCol="0">
            <a:spAutoFit/>
          </a:bodyPr>
          <a:lstStyle/>
          <a:p>
            <a:pPr algn="ctr"/>
            <a:r>
              <a:rPr lang="en-GB" sz="1200" dirty="0"/>
              <a:t>(</a:t>
            </a:r>
            <a:r>
              <a:rPr lang="en-GB" sz="1200" dirty="0" err="1"/>
              <a:t>EduKidsInc</a:t>
            </a:r>
            <a:r>
              <a:rPr lang="en-GB" sz="1200" dirty="0"/>
              <a:t>, 2010)</a:t>
            </a:r>
          </a:p>
        </p:txBody>
      </p:sp>
    </p:spTree>
    <p:extLst>
      <p:ext uri="{BB962C8B-B14F-4D97-AF65-F5344CB8AC3E}">
        <p14:creationId xmlns:p14="http://schemas.microsoft.com/office/powerpoint/2010/main" val="2697062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42C9-044C-4E21-BA3F-2DCC976C9B07}"/>
              </a:ext>
            </a:extLst>
          </p:cNvPr>
          <p:cNvSpPr>
            <a:spLocks noGrp="1"/>
          </p:cNvSpPr>
          <p:nvPr>
            <p:ph type="title"/>
          </p:nvPr>
        </p:nvSpPr>
        <p:spPr>
          <a:xfrm>
            <a:off x="913795" y="609600"/>
            <a:ext cx="10353762" cy="970450"/>
          </a:xfrm>
        </p:spPr>
        <p:txBody>
          <a:bodyPr>
            <a:normAutofit/>
          </a:bodyPr>
          <a:lstStyle/>
          <a:p>
            <a:r>
              <a:rPr lang="en-GB" dirty="0">
                <a:latin typeface="Imprint MT Shadow" panose="04020605060303030202" pitchFamily="82" charset="0"/>
              </a:rPr>
              <a:t>Statistics </a:t>
            </a:r>
          </a:p>
        </p:txBody>
      </p:sp>
      <p:sp>
        <p:nvSpPr>
          <p:cNvPr id="3" name="Content Placeholder 2">
            <a:extLst>
              <a:ext uri="{FF2B5EF4-FFF2-40B4-BE49-F238E27FC236}">
                <a16:creationId xmlns:a16="http://schemas.microsoft.com/office/drawing/2014/main" id="{253AF257-BD36-47A8-A560-642211298BD7}"/>
              </a:ext>
            </a:extLst>
          </p:cNvPr>
          <p:cNvSpPr>
            <a:spLocks noGrp="1"/>
          </p:cNvSpPr>
          <p:nvPr>
            <p:ph idx="1"/>
          </p:nvPr>
        </p:nvSpPr>
        <p:spPr>
          <a:xfrm>
            <a:off x="924168" y="1998133"/>
            <a:ext cx="5546272" cy="4198034"/>
          </a:xfrm>
        </p:spPr>
        <p:txBody>
          <a:bodyPr anchor="ctr">
            <a:normAutofit lnSpcReduction="10000"/>
          </a:bodyPr>
          <a:lstStyle/>
          <a:p>
            <a:pPr>
              <a:buClr>
                <a:srgbClr val="9FD35F"/>
              </a:buClr>
            </a:pPr>
            <a:r>
              <a:rPr lang="en-GB" dirty="0">
                <a:latin typeface="Imprint MT Shadow" panose="04020605060303030202" pitchFamily="82" charset="0"/>
              </a:rPr>
              <a:t>Run in 20 countries (Families and Schools Together, 2020).</a:t>
            </a:r>
          </a:p>
          <a:p>
            <a:pPr>
              <a:buClr>
                <a:srgbClr val="9FD35F"/>
              </a:buClr>
            </a:pPr>
            <a:r>
              <a:rPr lang="en-GB" dirty="0">
                <a:latin typeface="Imprint MT Shadow" panose="04020605060303030202" pitchFamily="82" charset="0"/>
              </a:rPr>
              <a:t>80% families successfully finish the program (Families and Schools Together, 2020).</a:t>
            </a:r>
          </a:p>
          <a:p>
            <a:pPr>
              <a:buClr>
                <a:srgbClr val="9FD35F"/>
              </a:buClr>
            </a:pPr>
            <a:r>
              <a:rPr lang="en-GB" dirty="0">
                <a:latin typeface="Imprint MT Shadow" panose="04020605060303030202" pitchFamily="82" charset="0"/>
              </a:rPr>
              <a:t>Better behaved at school</a:t>
            </a:r>
          </a:p>
          <a:p>
            <a:pPr>
              <a:buClr>
                <a:srgbClr val="9FD35F"/>
              </a:buClr>
            </a:pPr>
            <a:r>
              <a:rPr lang="en-GB" dirty="0">
                <a:latin typeface="Imprint MT Shadow" panose="04020605060303030202" pitchFamily="82" charset="0"/>
              </a:rPr>
              <a:t>Emotional problems reduced at home and school</a:t>
            </a:r>
          </a:p>
          <a:p>
            <a:pPr>
              <a:buClr>
                <a:srgbClr val="9FD35F"/>
              </a:buClr>
            </a:pPr>
            <a:r>
              <a:rPr lang="en-GB" dirty="0">
                <a:latin typeface="Imprint MT Shadow" panose="04020605060303030202" pitchFamily="82" charset="0"/>
              </a:rPr>
              <a:t>67% parents say relationship has improved (Families and Schools Together, 2020).</a:t>
            </a:r>
          </a:p>
          <a:p>
            <a:pPr>
              <a:buClr>
                <a:srgbClr val="9FD35F"/>
              </a:buClr>
            </a:pPr>
            <a:r>
              <a:rPr lang="en-GB" dirty="0">
                <a:latin typeface="Imprint MT Shadow" panose="04020605060303030202" pitchFamily="82" charset="0"/>
              </a:rPr>
              <a:t>Positive impact socially and emotionally</a:t>
            </a:r>
          </a:p>
          <a:p>
            <a:pPr>
              <a:buClr>
                <a:srgbClr val="9FD35F"/>
              </a:buClr>
            </a:pPr>
            <a:r>
              <a:rPr lang="en-GB" dirty="0">
                <a:latin typeface="Imprint MT Shadow" panose="04020605060303030202" pitchFamily="82" charset="0"/>
              </a:rPr>
              <a:t>No evidence for academic results</a:t>
            </a:r>
          </a:p>
          <a:p>
            <a:pPr>
              <a:buClr>
                <a:srgbClr val="9FD35F"/>
              </a:buClr>
            </a:pPr>
            <a:endParaRPr lang="en-GB" dirty="0">
              <a:latin typeface="Imprint MT Shadow" panose="04020605060303030202" pitchFamily="82" charset="0"/>
            </a:endParaRPr>
          </a:p>
          <a:p>
            <a:pPr>
              <a:buClr>
                <a:srgbClr val="9FD35F"/>
              </a:buClr>
            </a:pPr>
            <a:endParaRPr lang="en-GB" dirty="0">
              <a:latin typeface="Imprint MT Shadow" panose="04020605060303030202" pitchFamily="82" charset="0"/>
            </a:endParaRPr>
          </a:p>
        </p:txBody>
      </p:sp>
      <p:pic>
        <p:nvPicPr>
          <p:cNvPr id="9" name="Picture 8">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4" name="Picture 3">
            <a:extLst>
              <a:ext uri="{FF2B5EF4-FFF2-40B4-BE49-F238E27FC236}">
                <a16:creationId xmlns:a16="http://schemas.microsoft.com/office/drawing/2014/main" id="{9EFD8A79-89BE-4E9F-BEDD-57BDCA948BBE}"/>
              </a:ext>
            </a:extLst>
          </p:cNvPr>
          <p:cNvPicPr>
            <a:picLocks noChangeAspect="1"/>
          </p:cNvPicPr>
          <p:nvPr/>
        </p:nvPicPr>
        <p:blipFill rotWithShape="1">
          <a:blip r:embed="rId5"/>
          <a:srcRect l="19528" r="9655" b="-3"/>
          <a:stretch/>
        </p:blipFill>
        <p:spPr>
          <a:xfrm>
            <a:off x="7066560" y="2132822"/>
            <a:ext cx="4065464" cy="3258006"/>
          </a:xfrm>
          <a:prstGeom prst="rect">
            <a:avLst/>
          </a:prstGeom>
        </p:spPr>
      </p:pic>
      <p:sp>
        <p:nvSpPr>
          <p:cNvPr id="6" name="TextBox 5">
            <a:extLst>
              <a:ext uri="{FF2B5EF4-FFF2-40B4-BE49-F238E27FC236}">
                <a16:creationId xmlns:a16="http://schemas.microsoft.com/office/drawing/2014/main" id="{2F922E37-B9B1-4DAD-A28C-0A5C5BBE370B}"/>
              </a:ext>
            </a:extLst>
          </p:cNvPr>
          <p:cNvSpPr txBox="1"/>
          <p:nvPr/>
        </p:nvSpPr>
        <p:spPr>
          <a:xfrm>
            <a:off x="6933926" y="5519209"/>
            <a:ext cx="4333631" cy="276999"/>
          </a:xfrm>
          <a:prstGeom prst="rect">
            <a:avLst/>
          </a:prstGeom>
          <a:noFill/>
        </p:spPr>
        <p:txBody>
          <a:bodyPr wrap="square" rtlCol="0">
            <a:spAutoFit/>
          </a:bodyPr>
          <a:lstStyle/>
          <a:p>
            <a:pPr algn="ctr"/>
            <a:r>
              <a:rPr lang="en-GB" sz="1200" dirty="0"/>
              <a:t>(Clark, 2017)</a:t>
            </a:r>
          </a:p>
        </p:txBody>
      </p:sp>
    </p:spTree>
    <p:extLst>
      <p:ext uri="{BB962C8B-B14F-4D97-AF65-F5344CB8AC3E}">
        <p14:creationId xmlns:p14="http://schemas.microsoft.com/office/powerpoint/2010/main" val="3115476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542C9-044C-4E21-BA3F-2DCC976C9B07}"/>
              </a:ext>
            </a:extLst>
          </p:cNvPr>
          <p:cNvSpPr>
            <a:spLocks noGrp="1"/>
          </p:cNvSpPr>
          <p:nvPr>
            <p:ph type="title"/>
          </p:nvPr>
        </p:nvSpPr>
        <p:spPr>
          <a:xfrm>
            <a:off x="913795" y="609600"/>
            <a:ext cx="10353762" cy="970450"/>
          </a:xfrm>
        </p:spPr>
        <p:txBody>
          <a:bodyPr>
            <a:normAutofit/>
          </a:bodyPr>
          <a:lstStyle/>
          <a:p>
            <a:r>
              <a:rPr lang="en-GB" dirty="0">
                <a:latin typeface="Imprint MT Shadow" panose="04020605060303030202" pitchFamily="82" charset="0"/>
              </a:rPr>
              <a:t>Improvements</a:t>
            </a:r>
          </a:p>
        </p:txBody>
      </p:sp>
      <p:sp>
        <p:nvSpPr>
          <p:cNvPr id="3" name="Content Placeholder 2">
            <a:extLst>
              <a:ext uri="{FF2B5EF4-FFF2-40B4-BE49-F238E27FC236}">
                <a16:creationId xmlns:a16="http://schemas.microsoft.com/office/drawing/2014/main" id="{253AF257-BD36-47A8-A560-642211298BD7}"/>
              </a:ext>
            </a:extLst>
          </p:cNvPr>
          <p:cNvSpPr>
            <a:spLocks noGrp="1"/>
          </p:cNvSpPr>
          <p:nvPr>
            <p:ph idx="1"/>
          </p:nvPr>
        </p:nvSpPr>
        <p:spPr>
          <a:xfrm>
            <a:off x="913795" y="1732449"/>
            <a:ext cx="5546272" cy="4058751"/>
          </a:xfrm>
        </p:spPr>
        <p:txBody>
          <a:bodyPr anchor="ctr">
            <a:normAutofit/>
          </a:bodyPr>
          <a:lstStyle/>
          <a:p>
            <a:pPr>
              <a:buClr>
                <a:srgbClr val="E264BC"/>
              </a:buClr>
            </a:pPr>
            <a:r>
              <a:rPr lang="en-GB" dirty="0">
                <a:latin typeface="Imprint MT Shadow" panose="04020605060303030202" pitchFamily="82" charset="0"/>
              </a:rPr>
              <a:t>Right approach to relationships and wellbeing </a:t>
            </a:r>
          </a:p>
          <a:p>
            <a:pPr>
              <a:buClr>
                <a:srgbClr val="E264BC"/>
              </a:buClr>
            </a:pPr>
            <a:r>
              <a:rPr lang="en-GB" dirty="0">
                <a:latin typeface="Imprint MT Shadow" panose="04020605060303030202" pitchFamily="82" charset="0"/>
              </a:rPr>
              <a:t>Time to do schoolwork</a:t>
            </a:r>
          </a:p>
          <a:p>
            <a:pPr>
              <a:buClr>
                <a:srgbClr val="E264BC"/>
              </a:buClr>
            </a:pPr>
            <a:r>
              <a:rPr lang="en-GB" dirty="0">
                <a:latin typeface="Imprint MT Shadow" panose="04020605060303030202" pitchFamily="82" charset="0"/>
              </a:rPr>
              <a:t>Inform parents how to help with schoolwork</a:t>
            </a:r>
          </a:p>
          <a:p>
            <a:pPr>
              <a:buClr>
                <a:srgbClr val="E264BC"/>
              </a:buClr>
            </a:pPr>
            <a:endParaRPr lang="en-GB" dirty="0">
              <a:latin typeface="Imprint MT Shadow" panose="04020605060303030202" pitchFamily="82" charset="0"/>
            </a:endParaRPr>
          </a:p>
        </p:txBody>
      </p:sp>
      <p:pic>
        <p:nvPicPr>
          <p:cNvPr id="9" name="Picture 8">
            <a:extLst>
              <a:ext uri="{FF2B5EF4-FFF2-40B4-BE49-F238E27FC236}">
                <a16:creationId xmlns:a16="http://schemas.microsoft.com/office/drawing/2014/main" id="{AD661026-DE64-47F1-9F88-0847B5FB35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6934200" y="1998132"/>
            <a:ext cx="4333632" cy="3521077"/>
          </a:xfrm>
          <a:prstGeom prst="rect">
            <a:avLst/>
          </a:prstGeom>
        </p:spPr>
      </p:pic>
      <p:pic>
        <p:nvPicPr>
          <p:cNvPr id="4" name="Picture 3">
            <a:extLst>
              <a:ext uri="{FF2B5EF4-FFF2-40B4-BE49-F238E27FC236}">
                <a16:creationId xmlns:a16="http://schemas.microsoft.com/office/drawing/2014/main" id="{6FFDAB98-41A8-493F-A5D5-2A4CA4BA83DD}"/>
              </a:ext>
            </a:extLst>
          </p:cNvPr>
          <p:cNvPicPr>
            <a:picLocks noChangeAspect="1"/>
          </p:cNvPicPr>
          <p:nvPr/>
        </p:nvPicPr>
        <p:blipFill rotWithShape="1">
          <a:blip r:embed="rId5"/>
          <a:srcRect l="7467" r="10488" b="1"/>
          <a:stretch/>
        </p:blipFill>
        <p:spPr>
          <a:xfrm>
            <a:off x="7066560" y="2132822"/>
            <a:ext cx="4065464" cy="3258006"/>
          </a:xfrm>
          <a:prstGeom prst="rect">
            <a:avLst/>
          </a:prstGeom>
        </p:spPr>
      </p:pic>
      <p:sp>
        <p:nvSpPr>
          <p:cNvPr id="6" name="TextBox 5">
            <a:extLst>
              <a:ext uri="{FF2B5EF4-FFF2-40B4-BE49-F238E27FC236}">
                <a16:creationId xmlns:a16="http://schemas.microsoft.com/office/drawing/2014/main" id="{F9A0E4D1-965D-4354-A002-28BC80315FEC}"/>
              </a:ext>
            </a:extLst>
          </p:cNvPr>
          <p:cNvSpPr txBox="1"/>
          <p:nvPr/>
        </p:nvSpPr>
        <p:spPr>
          <a:xfrm>
            <a:off x="6933926" y="5519209"/>
            <a:ext cx="4333631" cy="276999"/>
          </a:xfrm>
          <a:prstGeom prst="rect">
            <a:avLst/>
          </a:prstGeom>
          <a:noFill/>
        </p:spPr>
        <p:txBody>
          <a:bodyPr wrap="square" rtlCol="0">
            <a:spAutoFit/>
          </a:bodyPr>
          <a:lstStyle/>
          <a:p>
            <a:pPr algn="ctr"/>
            <a:r>
              <a:rPr lang="en-GB" sz="1200" dirty="0"/>
              <a:t>(Gillman, 2015)</a:t>
            </a:r>
          </a:p>
        </p:txBody>
      </p:sp>
    </p:spTree>
    <p:extLst>
      <p:ext uri="{BB962C8B-B14F-4D97-AF65-F5344CB8AC3E}">
        <p14:creationId xmlns:p14="http://schemas.microsoft.com/office/powerpoint/2010/main" val="2002156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47737-F192-4A2B-941C-CF5B3D6B2FE9}"/>
              </a:ext>
            </a:extLst>
          </p:cNvPr>
          <p:cNvSpPr>
            <a:spLocks noGrp="1"/>
          </p:cNvSpPr>
          <p:nvPr>
            <p:ph type="title"/>
          </p:nvPr>
        </p:nvSpPr>
        <p:spPr/>
        <p:txBody>
          <a:bodyPr/>
          <a:lstStyle/>
          <a:p>
            <a:r>
              <a:rPr lang="en-GB" dirty="0">
                <a:latin typeface="Imprint MT Shadow" panose="04020605060303030202" pitchFamily="82" charset="0"/>
              </a:rPr>
              <a:t>References</a:t>
            </a:r>
          </a:p>
        </p:txBody>
      </p:sp>
      <p:sp>
        <p:nvSpPr>
          <p:cNvPr id="3" name="Content Placeholder 2">
            <a:extLst>
              <a:ext uri="{FF2B5EF4-FFF2-40B4-BE49-F238E27FC236}">
                <a16:creationId xmlns:a16="http://schemas.microsoft.com/office/drawing/2014/main" id="{5273374C-E097-463A-BAFD-58D2C84EE856}"/>
              </a:ext>
            </a:extLst>
          </p:cNvPr>
          <p:cNvSpPr>
            <a:spLocks noGrp="1"/>
          </p:cNvSpPr>
          <p:nvPr>
            <p:ph idx="1"/>
          </p:nvPr>
        </p:nvSpPr>
        <p:spPr>
          <a:xfrm>
            <a:off x="156411" y="1732449"/>
            <a:ext cx="11875168" cy="4704445"/>
          </a:xfrm>
        </p:spPr>
        <p:txBody>
          <a:bodyPr>
            <a:normAutofit fontScale="62500" lnSpcReduction="20000"/>
          </a:bodyPr>
          <a:lstStyle/>
          <a:p>
            <a:r>
              <a:rPr lang="en-GB" dirty="0">
                <a:latin typeface="Imprint MT Shadow" panose="04020605060303030202" pitchFamily="82" charset="0"/>
              </a:rPr>
              <a:t>Clark, D. (2017).  Developing Leadership Qualities in the Classroom Through SEL. [image] Available at: </a:t>
            </a:r>
            <a:r>
              <a:rPr lang="en-GB" dirty="0">
                <a:latin typeface="Imprint MT Shadow" panose="04020605060303030202" pitchFamily="82" charset="0"/>
                <a:hlinkClick r:id="rId2"/>
              </a:rPr>
              <a:t>https://www.gettingsmart.com/2017/01/developing-leadership-qualities-through-sel/</a:t>
            </a:r>
            <a:r>
              <a:rPr lang="en-GB" dirty="0">
                <a:latin typeface="Imprint MT Shadow" panose="04020605060303030202" pitchFamily="82" charset="0"/>
              </a:rPr>
              <a:t> [Accessed 03 Feb. 2020]. </a:t>
            </a:r>
          </a:p>
          <a:p>
            <a:r>
              <a:rPr lang="en-GB" dirty="0">
                <a:latin typeface="Imprint MT Shadow" panose="04020605060303030202" pitchFamily="82" charset="0"/>
              </a:rPr>
              <a:t>Cunningham, B. (2014). 8 Reasons Kids Might Read Slowly. [image] Available at: </a:t>
            </a:r>
            <a:r>
              <a:rPr lang="en-GB" dirty="0">
                <a:latin typeface="Imprint MT Shadow" panose="04020605060303030202" pitchFamily="82" charset="0"/>
                <a:hlinkClick r:id="rId3"/>
              </a:rPr>
              <a:t>https://www.understood.org/en/learning-thinking-differences/child-learning-disabilities/reading-issues/8-reasons-kids-might-read-slowly</a:t>
            </a:r>
            <a:r>
              <a:rPr lang="en-GB" dirty="0">
                <a:latin typeface="Imprint MT Shadow" panose="04020605060303030202" pitchFamily="82" charset="0"/>
              </a:rPr>
              <a:t> [Accessed 03 Feb. 2020]. </a:t>
            </a:r>
          </a:p>
          <a:p>
            <a:r>
              <a:rPr lang="en-GB" dirty="0">
                <a:latin typeface="Imprint MT Shadow" panose="04020605060303030202" pitchFamily="82" charset="0"/>
              </a:rPr>
              <a:t>Education Endowment Foundation, (2018). Families and Schools Together (FAST). [online] Available at: </a:t>
            </a:r>
            <a:r>
              <a:rPr lang="en-GB" dirty="0">
                <a:latin typeface="Imprint MT Shadow" panose="04020605060303030202" pitchFamily="82" charset="0"/>
                <a:hlinkClick r:id="rId4"/>
              </a:rPr>
              <a:t>https://educationendowmentfoundation.org.uk/projects-and-evaluation/projects/families-and-schools-together-fast/</a:t>
            </a:r>
            <a:r>
              <a:rPr lang="en-GB" dirty="0">
                <a:latin typeface="Imprint MT Shadow" panose="04020605060303030202" pitchFamily="82" charset="0"/>
              </a:rPr>
              <a:t> [Accessed 01 Feb. 2020]. </a:t>
            </a:r>
          </a:p>
          <a:p>
            <a:r>
              <a:rPr lang="en-GB" dirty="0" err="1">
                <a:latin typeface="Imprint MT Shadow" panose="04020605060303030202" pitchFamily="82" charset="0"/>
              </a:rPr>
              <a:t>EduKidsInc</a:t>
            </a:r>
            <a:r>
              <a:rPr lang="en-GB" dirty="0">
                <a:latin typeface="Imprint MT Shadow" panose="04020605060303030202" pitchFamily="82" charset="0"/>
              </a:rPr>
              <a:t>, (2010). How to Build Positive Parent-Teacher Relationships. [image] Available at: </a:t>
            </a:r>
            <a:r>
              <a:rPr lang="en-GB" dirty="0">
                <a:latin typeface="Imprint MT Shadow" panose="04020605060303030202" pitchFamily="82" charset="0"/>
                <a:hlinkClick r:id="rId5"/>
              </a:rPr>
              <a:t>https://edukidsinc.wordpress.com/2010/03/29/how-to-build-positive-parent-teacher-relationships/</a:t>
            </a:r>
            <a:r>
              <a:rPr lang="en-GB" dirty="0">
                <a:latin typeface="Imprint MT Shadow" panose="04020605060303030202" pitchFamily="82" charset="0"/>
              </a:rPr>
              <a:t> [Accessed 03 Feb. 2020]. </a:t>
            </a:r>
          </a:p>
          <a:p>
            <a:r>
              <a:rPr lang="en-GB" dirty="0">
                <a:latin typeface="Imprint MT Shadow" panose="04020605060303030202" pitchFamily="82" charset="0"/>
              </a:rPr>
              <a:t>Families and Schools Together, (2020). FAST Families and Schools Together. [online] Available at: </a:t>
            </a:r>
            <a:r>
              <a:rPr lang="en-GB" dirty="0">
                <a:latin typeface="Imprint MT Shadow" panose="04020605060303030202" pitchFamily="82" charset="0"/>
                <a:hlinkClick r:id="rId6"/>
              </a:rPr>
              <a:t>https://www.familiesandschools.org/what-we-do/fast-program/</a:t>
            </a:r>
            <a:r>
              <a:rPr lang="en-GB" dirty="0">
                <a:latin typeface="Imprint MT Shadow" panose="04020605060303030202" pitchFamily="82" charset="0"/>
              </a:rPr>
              <a:t> [Accessed 30 Jan. 2020]. </a:t>
            </a:r>
          </a:p>
          <a:p>
            <a:r>
              <a:rPr lang="en-GB" dirty="0">
                <a:latin typeface="Imprint MT Shadow" panose="04020605060303030202" pitchFamily="82" charset="0"/>
              </a:rPr>
              <a:t>Gillman, O. (2015). Two thirds of parents admit they can't help their children with school homework because it's too hard. [image] Available at: </a:t>
            </a:r>
            <a:r>
              <a:rPr lang="en-GB" dirty="0">
                <a:latin typeface="Imprint MT Shadow" panose="04020605060303030202" pitchFamily="82" charset="0"/>
                <a:hlinkClick r:id="rId7"/>
              </a:rPr>
              <a:t>https://www.dailymail.co.uk/news/article-2905552/Two-thirds-parents-admit-t-help-children-school-homework-s-hard.html</a:t>
            </a:r>
            <a:r>
              <a:rPr lang="en-GB" dirty="0">
                <a:latin typeface="Imprint MT Shadow" panose="04020605060303030202" pitchFamily="82" charset="0"/>
              </a:rPr>
              <a:t> [Accessed 03 Feb. 2020]. </a:t>
            </a:r>
          </a:p>
          <a:p>
            <a:r>
              <a:rPr lang="en-GB" dirty="0">
                <a:latin typeface="Imprint MT Shadow" panose="04020605060303030202" pitchFamily="82" charset="0"/>
              </a:rPr>
              <a:t>Macdonald, G., Livingstone, N. and Valentine, J. (2017). Families and Schools Together (FAST) for improving outcomes for children and their families. Cochrane Database of Systematic Reviews, [online] Volume 1 (8), p. 1. Available at: </a:t>
            </a:r>
            <a:r>
              <a:rPr lang="en-GB" dirty="0">
                <a:latin typeface="Imprint MT Shadow" panose="04020605060303030202" pitchFamily="82" charset="0"/>
                <a:hlinkClick r:id="rId8"/>
              </a:rPr>
              <a:t>https://www.cochranelibrary.com/cdsr/doi/10.1002/14651858.CD012760/full</a:t>
            </a:r>
            <a:r>
              <a:rPr lang="en-GB" dirty="0">
                <a:latin typeface="Imprint MT Shadow" panose="04020605060303030202" pitchFamily="82" charset="0"/>
              </a:rPr>
              <a:t> [Accessed 03 Feb. 2020].</a:t>
            </a:r>
          </a:p>
          <a:p>
            <a:r>
              <a:rPr lang="en-GB" dirty="0" err="1">
                <a:latin typeface="Imprint MT Shadow" panose="04020605060303030202" pitchFamily="82" charset="0"/>
              </a:rPr>
              <a:t>SaveTheChildren</a:t>
            </a:r>
            <a:r>
              <a:rPr lang="en-GB" dirty="0">
                <a:latin typeface="Imprint MT Shadow" panose="04020605060303030202" pitchFamily="82" charset="0"/>
              </a:rPr>
              <a:t>, (2011).  Families and Schools Together, Northern Ireland. [image] Available at: </a:t>
            </a:r>
            <a:r>
              <a:rPr lang="en-GB" dirty="0">
                <a:latin typeface="Imprint MT Shadow" panose="04020605060303030202" pitchFamily="82" charset="0"/>
                <a:hlinkClick r:id="rId9"/>
              </a:rPr>
              <a:t>https://www.google.nl/url?sa=i&amp;rct=j&amp;q=&amp;esrc=s&amp;source=images&amp;cd=&amp;ved=2ahUKEwjAsaHTrbbnAhUFz4UKHeODADkQjRx6BAgBEAQ&amp;url=https%3A%2F%2Fwww.youtube.com%2Fwatch%3Fv%3DCVj3FXimv_U&amp;psig=AOvVaw3_fffdm_imiK1zDuvp29vE&amp;ust=1580852637957014</a:t>
            </a:r>
            <a:r>
              <a:rPr lang="en-GB" dirty="0">
                <a:latin typeface="Imprint MT Shadow" panose="04020605060303030202" pitchFamily="82" charset="0"/>
              </a:rPr>
              <a:t> [Accessed 03 Feb. 2020]. </a:t>
            </a:r>
          </a:p>
          <a:p>
            <a:r>
              <a:rPr lang="en-GB" dirty="0" err="1">
                <a:latin typeface="Imprint MT Shadow" panose="04020605060303030202" pitchFamily="82" charset="0"/>
              </a:rPr>
              <a:t>SaveTheChildren</a:t>
            </a:r>
            <a:r>
              <a:rPr lang="en-GB" dirty="0">
                <a:latin typeface="Imprint MT Shadow" panose="04020605060303030202" pitchFamily="82" charset="0"/>
              </a:rPr>
              <a:t>, (2018). Families And Schools Together An award-winning programme. [online] Available at:  </a:t>
            </a:r>
            <a:r>
              <a:rPr lang="en-GB" dirty="0">
                <a:latin typeface="Imprint MT Shadow" panose="04020605060303030202" pitchFamily="82" charset="0"/>
                <a:hlinkClick r:id="rId10"/>
              </a:rPr>
              <a:t>https://www.savethechildren.org.uk/what-we-do/uk-work/in-schools/fast</a:t>
            </a:r>
            <a:r>
              <a:rPr lang="en-GB" dirty="0">
                <a:latin typeface="Imprint MT Shadow" panose="04020605060303030202" pitchFamily="82" charset="0"/>
              </a:rPr>
              <a:t> [Accessed 30 Jan. 2020].</a:t>
            </a:r>
          </a:p>
          <a:p>
            <a:endParaRPr lang="en-GB" dirty="0">
              <a:latin typeface="Imprint MT Shadow" panose="04020605060303030202" pitchFamily="82" charset="0"/>
            </a:endParaRPr>
          </a:p>
        </p:txBody>
      </p:sp>
    </p:spTree>
    <p:extLst>
      <p:ext uri="{BB962C8B-B14F-4D97-AF65-F5344CB8AC3E}">
        <p14:creationId xmlns:p14="http://schemas.microsoft.com/office/powerpoint/2010/main" val="18181115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9601</TotalTime>
  <Words>1940</Words>
  <Application>Microsoft Office PowerPoint</Application>
  <PresentationFormat>Widescreen</PresentationFormat>
  <Paragraphs>72</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Calibri</vt:lpstr>
      <vt:lpstr>Calisto MT</vt:lpstr>
      <vt:lpstr>Imprint MT Shadow</vt:lpstr>
      <vt:lpstr>Wingdings 2</vt:lpstr>
      <vt:lpstr>Slate</vt:lpstr>
      <vt:lpstr>Families and Schools Together (FAST)</vt:lpstr>
      <vt:lpstr>Background</vt:lpstr>
      <vt:lpstr>FAST</vt:lpstr>
      <vt:lpstr>How it reduces the gap between poverty and attainment</vt:lpstr>
      <vt:lpstr>Statistics </vt:lpstr>
      <vt:lpstr>Improvements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Families and Schools Together (FAST)</dc:title>
  <dc:creator>Sinéad Cherrington</dc:creator>
  <cp:lastModifiedBy>Sinéad Cherrington</cp:lastModifiedBy>
  <cp:revision>1</cp:revision>
  <dcterms:created xsi:type="dcterms:W3CDTF">2020-02-03T22:20:14Z</dcterms:created>
  <dcterms:modified xsi:type="dcterms:W3CDTF">2020-02-10T14:21:44Z</dcterms:modified>
</cp:coreProperties>
</file>