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adia Zainab" initials="WZ" lastIdx="1" clrIdx="0">
    <p:extLst>
      <p:ext uri="{19B8F6BF-5375-455C-9EA6-DF929625EA0E}">
        <p15:presenceInfo xmlns:p15="http://schemas.microsoft.com/office/powerpoint/2012/main" userId="d4c1306198f597d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5BE263C-DBD7-4A20-BB59-AAB30ACAA65A}" styleName="Medium Style 3 –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91" autoAdjust="0"/>
    <p:restoredTop sz="94206" autoAdjust="0"/>
  </p:normalViewPr>
  <p:slideViewPr>
    <p:cSldViewPr snapToGrid="0">
      <p:cViewPr varScale="1">
        <p:scale>
          <a:sx n="111" d="100"/>
          <a:sy n="111" d="100"/>
        </p:scale>
        <p:origin x="39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400"/>
            </a:pPr>
            <a:r>
              <a:rPr lang="en-US" sz="1400"/>
              <a:t>Sales index (2019 = 100)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 index</c:v>
                </c:pt>
              </c:strCache>
            </c:strRef>
          </c:tx>
          <c:invertIfNegative val="1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/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2019
baseline</c:v>
                </c:pt>
                <c:pt idx="1">
                  <c:v>Current
case level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100</c:v>
                </c:pt>
                <c:pt idx="1">
                  <c:v>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3B7-46C5-B176-D61BA4F35744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000"/>
            </a:pPr>
            <a:endParaRPr lang="en-US"/>
          </a:p>
        </c:txPr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  <c:max val="11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900"/>
            </a:pPr>
            <a:endParaRPr lang="en-US"/>
          </a:p>
        </c:txPr>
        <c:crossAx val="-2068027336"/>
        <c:crosses val="autoZero"/>
        <c:crossBetween val="between"/>
        <c:majorUnit val="25"/>
      </c:valAx>
    </c:plotArea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4T11:34:06.5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0 24575,'-2'2'0,"0"0"0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employmentandlabourmarket/peopleinwork/employmentandemployeetypes/articles/whoarethehybridworkers/2024-11-11" TargetMode="External"/><Relationship Id="rId3" Type="http://schemas.openxmlformats.org/officeDocument/2006/relationships/hyperlink" Target="https://brc.org.uk/news-and-events/news/corporate-affairs/2026/ungated/retailers-fight-to-keep-prices-low-amidst-rising-costs/" TargetMode="External"/><Relationship Id="rId7" Type="http://schemas.openxmlformats.org/officeDocument/2006/relationships/hyperlink" Target="https://doi.org/10.12776/qip.v23i2.1243" TargetMode="External"/><Relationship Id="rId2" Type="http://schemas.openxmlformats.org/officeDocument/2006/relationships/hyperlink" Target="https://brc.org.uk/news-and-events/news/corporate-affairs/2026/ungated/footfall-falters-as-shoppers-hold-out-for-sa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library.parliament.uk/research-briefings/cdp-2026-0004/" TargetMode="External"/><Relationship Id="rId5" Type="http://schemas.openxmlformats.org/officeDocument/2006/relationships/hyperlink" Target="https://euacademic.org/UploadArticle/831.pdf" TargetMode="External"/><Relationship Id="rId4" Type="http://schemas.openxmlformats.org/officeDocument/2006/relationships/hyperlink" Target="https://www.food.gov.uk/business-guidance/allergen-information-for-non-prepacked-foods-best-practice-distance-selling-and-pre-orderin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12912" y="1448413"/>
            <a:ext cx="3290965" cy="732508"/>
          </a:xfrm>
          <a:prstGeom prst="rect">
            <a:avLst/>
          </a:prstGeom>
          <a:noFill/>
        </p:spPr>
        <p:txBody>
          <a:bodyPr wrap="square" lIns="73152" tIns="27432" rIns="73152" bIns="27432" anchor="t"/>
          <a:lstStyle/>
          <a:p>
            <a:pPr algn="ctr">
              <a:defRPr sz="3400" b="1">
                <a:solidFill>
                  <a:srgbClr val="467D91"/>
                </a:solidFill>
                <a:latin typeface="Calibri"/>
              </a:defRPr>
            </a:pPr>
            <a:r>
              <a:rPr sz="3000" b="1" dirty="0">
                <a:solidFill>
                  <a:srgbClr val="367E91"/>
                </a:solidFill>
                <a:latin typeface="Calibri"/>
              </a:rPr>
              <a:t>Basil’s Bakery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73564" y="2501455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MODULE NAME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293803" y="2501455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13260" y="2501455"/>
            <a:ext cx="6035040" cy="45720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PROBLEMS SOLVING AND</a:t>
            </a:r>
            <a:br/>
            <a:r>
              <a:t>DECISION MAKING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373564" y="3187255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MODULE CODE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293803" y="3187255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513260" y="3187255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LCLM4004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373564" y="3626167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rPr dirty="0"/>
              <a:t>STUDENT NAME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93803" y="3626167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13260" y="3626167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EVA DE JESUS FATIMA MARTINS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373564" y="4065078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STUDENT ID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293803" y="4065078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513260" y="4065078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2528903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73564" y="4503991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LECTURER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293803" y="4503991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513260" y="4503991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THOMAS ADEYEMI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373564" y="4942903"/>
            <a:ext cx="178308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ASSIGNMENT 1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293803" y="4942903"/>
            <a:ext cx="164592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: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513260" y="4942903"/>
            <a:ext cx="6035040" cy="274320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l">
              <a:defRPr sz="1550" b="1">
                <a:solidFill>
                  <a:srgbClr val="467D91"/>
                </a:solidFill>
                <a:latin typeface="Calibri"/>
              </a:defRPr>
            </a:pPr>
            <a:r>
              <a:t>PRESENTATION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6EB1499-02FA-E35E-E50C-29A95E761E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5068" y="-1"/>
            <a:ext cx="1357467" cy="1357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73613" y="310896"/>
            <a:ext cx="1522853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Overview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CC7E0FB-16AB-300C-2980-E9C7106505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6750" y="1697415"/>
            <a:ext cx="7604044" cy="409244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Introduction 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Company background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Problem: nature and scope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PESTLE ANALYSIS: Basil’s Bakery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Cause and effect analysis: Fishbone diagram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Conclusion</a:t>
            </a: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64005" y="310896"/>
            <a:ext cx="1942070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Introduction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77240" y="1234440"/>
            <a:ext cx="3291840" cy="155448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600" b="1">
                <a:solidFill>
                  <a:srgbClr val="467D91"/>
                </a:solidFill>
              </a:defRPr>
            </a:pPr>
            <a:r>
              <a:rPr sz="1400" b="1" dirty="0">
                <a:solidFill>
                  <a:srgbClr val="282828"/>
                </a:solidFill>
                <a:latin typeface="Calibri"/>
              </a:rPr>
              <a:t>Purpose</a:t>
            </a:r>
          </a:p>
          <a:p>
            <a:r>
              <a:rPr sz="1400" b="0" dirty="0">
                <a:solidFill>
                  <a:srgbClr val="282828"/>
                </a:solidFill>
                <a:latin typeface="Calibri"/>
              </a:rPr>
              <a:t>Define why sales remain about 25% below 2019.</a:t>
            </a:r>
          </a:p>
          <a:p>
            <a:r>
              <a:rPr sz="1400" b="0" dirty="0">
                <a:solidFill>
                  <a:srgbClr val="282828"/>
                </a:solidFill>
                <a:latin typeface="Calibri"/>
              </a:rPr>
              <a:t>Separate symptoms from likely root causes.</a:t>
            </a:r>
          </a:p>
          <a:p>
            <a:r>
              <a:rPr sz="1400" b="0" dirty="0">
                <a:solidFill>
                  <a:srgbClr val="282828"/>
                </a:solidFill>
                <a:latin typeface="Calibri"/>
              </a:rPr>
              <a:t>Use evidence before recommending business-model change.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434840" y="1234440"/>
            <a:ext cx="3291840" cy="155448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600" b="1">
                <a:solidFill>
                  <a:srgbClr val="467D91"/>
                </a:solidFill>
              </a:defRPr>
            </a:pPr>
            <a:r>
              <a:rPr sz="1400" b="1">
                <a:solidFill>
                  <a:srgbClr val="282828"/>
                </a:solidFill>
                <a:latin typeface="Calibri"/>
              </a:rPr>
              <a:t>Analytical tools</a:t>
            </a:r>
          </a:p>
          <a:p>
            <a:r>
              <a:rPr sz="1400" b="0">
                <a:solidFill>
                  <a:srgbClr val="282828"/>
                </a:solidFill>
                <a:latin typeface="Calibri"/>
              </a:rPr>
              <a:t>5W2H frames the problem precisely.</a:t>
            </a:r>
          </a:p>
          <a:p>
            <a:r>
              <a:rPr sz="1400" b="0">
                <a:solidFill>
                  <a:srgbClr val="282828"/>
                </a:solidFill>
                <a:latin typeface="Calibri"/>
              </a:rPr>
              <a:t>PESTEL reviews external pressures.</a:t>
            </a:r>
          </a:p>
          <a:p>
            <a:r>
              <a:rPr sz="1400" b="0">
                <a:solidFill>
                  <a:srgbClr val="282828"/>
                </a:solidFill>
                <a:latin typeface="Calibri"/>
              </a:rPr>
              <a:t>Fishbone groups probable root causes.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092440" y="1234440"/>
            <a:ext cx="2971800" cy="155448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600" b="1">
                <a:solidFill>
                  <a:srgbClr val="467D91"/>
                </a:solidFill>
              </a:defRPr>
            </a:pPr>
            <a:r>
              <a:rPr sz="1400" b="1" dirty="0">
                <a:solidFill>
                  <a:srgbClr val="282828"/>
                </a:solidFill>
                <a:latin typeface="Calibri"/>
              </a:rPr>
              <a:t>Scope</a:t>
            </a:r>
          </a:p>
          <a:p>
            <a:r>
              <a:rPr sz="1400" b="0" dirty="0">
                <a:solidFill>
                  <a:srgbClr val="282828"/>
                </a:solidFill>
                <a:latin typeface="Calibri"/>
              </a:rPr>
              <a:t>Diagnostic presentation, not a full turnaround plan.</a:t>
            </a:r>
          </a:p>
          <a:p>
            <a:r>
              <a:rPr lang="en-US" sz="1400" b="0" dirty="0">
                <a:solidFill>
                  <a:srgbClr val="282828"/>
                </a:solidFill>
                <a:latin typeface="Calibri"/>
              </a:rPr>
              <a:t>Three key challenges are access, convenience, capacity and costs</a:t>
            </a:r>
            <a:r>
              <a:rPr sz="14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51363" y="5208490"/>
            <a:ext cx="8715176" cy="578620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ctr">
              <a:defRPr sz="1700" b="1">
                <a:solidFill>
                  <a:srgbClr val="467D91"/>
                </a:solidFill>
                <a:latin typeface="Calibri"/>
              </a:defRPr>
            </a:pPr>
            <a:r>
              <a:rPr lang="en-US" sz="1500" b="0" dirty="0">
                <a:solidFill>
                  <a:srgbClr val="282828"/>
                </a:solidFill>
                <a:latin typeface="Calibri"/>
              </a:rPr>
              <a:t>Considering the evidence, a new emphasis has emerged, not so much on product quality, but much more on issues of market access and weakness of services, channel capacity and costs</a:t>
            </a:r>
            <a:r>
              <a:rPr sz="15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22221" y="6437376"/>
            <a:ext cx="7669779" cy="420624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r">
              <a:defRPr sz="819" b="0">
                <a:solidFill>
                  <a:srgbClr val="5A5A5A"/>
                </a:solidFill>
                <a:latin typeface="Calibri"/>
              </a:defRPr>
            </a:pPr>
            <a:r>
              <a:rPr sz="1200" b="0" dirty="0">
                <a:solidFill>
                  <a:srgbClr val="5C5C5C"/>
                </a:solidFill>
                <a:latin typeface="Calibri"/>
              </a:rPr>
              <a:t>Basil’s Bakery case study</a:t>
            </a:r>
            <a:r>
              <a:rPr lang="en-US" sz="1200" dirty="0">
                <a:solidFill>
                  <a:srgbClr val="5C5C5C"/>
                </a:solidFill>
                <a:latin typeface="Calibri"/>
              </a:rPr>
              <a:t> and </a:t>
            </a:r>
            <a:r>
              <a:rPr lang="en-US" sz="1200" dirty="0" err="1">
                <a:solidFill>
                  <a:srgbClr val="5C5C5C"/>
                </a:solidFill>
                <a:latin typeface="Calibri"/>
              </a:rPr>
              <a:t>Nagyova</a:t>
            </a:r>
            <a:r>
              <a:rPr lang="en-US" sz="1200" dirty="0">
                <a:solidFill>
                  <a:srgbClr val="5C5C5C"/>
                </a:solidFill>
                <a:latin typeface="Calibri"/>
              </a:rPr>
              <a:t> et al. (2019)</a:t>
            </a:r>
            <a:endParaRPr sz="1200" b="0" dirty="0">
              <a:solidFill>
                <a:srgbClr val="5C5C5C"/>
              </a:solidFill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D638C65-E989-7FC4-363D-55A931C3040D}"/>
              </a:ext>
            </a:extLst>
          </p:cNvPr>
          <p:cNvSpPr/>
          <p:nvPr/>
        </p:nvSpPr>
        <p:spPr>
          <a:xfrm>
            <a:off x="1944547" y="3541853"/>
            <a:ext cx="7951807" cy="116904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Is Basil experiencing  minor fall in footfall at their business or a change in customer </a:t>
            </a:r>
            <a:r>
              <a:rPr lang="en-US" sz="1400" dirty="0" err="1"/>
              <a:t>behaviour</a:t>
            </a:r>
            <a:r>
              <a:rPr lang="en-US" sz="1400" dirty="0"/>
              <a:t>  they are purchasing bakery products?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28052" y="164592"/>
            <a:ext cx="2221698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lang="en-US" dirty="0"/>
              <a:t>BACKGROUND</a:t>
            </a:r>
            <a:endParaRPr dirty="0"/>
          </a:p>
        </p:txBody>
      </p:sp>
      <p:sp>
        <p:nvSpPr>
          <p:cNvPr id="4" name="Rounded Rectangle 3"/>
          <p:cNvSpPr/>
          <p:nvPr/>
        </p:nvSpPr>
        <p:spPr>
          <a:xfrm>
            <a:off x="1813111" y="1467593"/>
            <a:ext cx="3267187" cy="305087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50" b="1">
                <a:solidFill>
                  <a:srgbClr val="467D91"/>
                </a:solidFill>
              </a:defRPr>
            </a:pPr>
            <a:r>
              <a:rPr sz="2400" b="1" dirty="0">
                <a:solidFill>
                  <a:srgbClr val="282828"/>
                </a:solidFill>
                <a:latin typeface="Calibri"/>
              </a:rPr>
              <a:t>Business profile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Small, independent bakery in retail park, Coventry.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The site was opened in 2015 and sales increase year on year until 2020.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Around quality: fresh baking, organic ingredients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196391" y="1467593"/>
            <a:ext cx="3267187" cy="305087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50" b="1">
                <a:solidFill>
                  <a:srgbClr val="467D91"/>
                </a:solidFill>
              </a:defRPr>
            </a:pPr>
            <a:r>
              <a:rPr sz="2400" b="1" dirty="0">
                <a:solidFill>
                  <a:srgbClr val="282828"/>
                </a:solidFill>
                <a:latin typeface="Calibri"/>
              </a:rPr>
              <a:t>Customer base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Local residents and people who shop in the retail parks.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Local office, retail and warehouse employees.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The routine convenience visit was a key aspect of demand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579671" y="1467593"/>
            <a:ext cx="3267187" cy="305087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50" b="1">
                <a:solidFill>
                  <a:srgbClr val="467D91"/>
                </a:solidFill>
              </a:defRPr>
            </a:pPr>
            <a:r>
              <a:rPr sz="2400" b="1" dirty="0">
                <a:solidFill>
                  <a:srgbClr val="282828"/>
                </a:solidFill>
                <a:latin typeface="Calibri"/>
              </a:rPr>
              <a:t>Current pressure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Retail park is calmer and there has been some units shuttering down.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Some devoted customers lost their jobs or changed their lifestyle.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For regular office workers, hybrid working lessens the number of their trips to the office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980452" y="6587157"/>
            <a:ext cx="2544094" cy="270843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ctr">
              <a:defRPr sz="819" b="0">
                <a:solidFill>
                  <a:srgbClr val="5A5A5A"/>
                </a:solidFill>
                <a:latin typeface="Calibri"/>
              </a:defRPr>
            </a:pPr>
            <a:r>
              <a:rPr sz="1200" b="0" dirty="0">
                <a:solidFill>
                  <a:srgbClr val="5C5C5C"/>
                </a:solidFill>
                <a:latin typeface="Calibri"/>
              </a:rPr>
              <a:t>Basil’s Bakery case study.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92982" y="177260"/>
            <a:ext cx="4021998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Problem: nature and scope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07903" y="1097280"/>
            <a:ext cx="2819233" cy="27853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1450" b="1">
                <a:solidFill>
                  <a:srgbClr val="467D91"/>
                </a:solidFill>
                <a:latin typeface="Calibri"/>
              </a:defRPr>
            </a:pPr>
            <a:r>
              <a:rPr dirty="0"/>
              <a:t>Sales index from the case evidence</a:t>
            </a:r>
          </a:p>
        </p:txBody>
      </p:sp>
      <p:graphicFrame>
        <p:nvGraphicFramePr>
          <p:cNvPr id="5" name="Char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3292197"/>
              </p:ext>
            </p:extLst>
          </p:nvPr>
        </p:nvGraphicFramePr>
        <p:xfrm>
          <a:off x="1607903" y="1623772"/>
          <a:ext cx="4807184" cy="36609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230170"/>
              </p:ext>
            </p:extLst>
          </p:nvPr>
        </p:nvGraphicFramePr>
        <p:xfrm>
          <a:off x="6529386" y="896112"/>
          <a:ext cx="5526405" cy="45499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81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077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504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FFFFFF"/>
                          </a:solidFill>
                          <a:latin typeface="Calibri"/>
                        </a:rPr>
                        <a:t>Area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FFFFFF"/>
                          </a:solidFill>
                          <a:latin typeface="Calibri"/>
                        </a:rPr>
                        <a:t>What the case shows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FFFFFF"/>
                          </a:solidFill>
                          <a:latin typeface="Calibri"/>
                        </a:rPr>
                        <a:t>Diagnosis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Demand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Fewer retail-park visitors and closed units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Lower routine footfall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Channel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Customers ask for delivery; no delivery route exists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Demand is not captured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Operations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Queues and missed phone orders at busy periods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Capacity bottleneck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9989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Costs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Higher utilities, rent, rates, insurance and ingredients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Margin squeeze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4B2045B8-D999-113E-4EB7-CE1BF3D661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0425" y="6547104"/>
            <a:ext cx="6541575" cy="323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63896" y="310896"/>
            <a:ext cx="4142288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5W2H model: Basil’s Bakery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853800"/>
              </p:ext>
            </p:extLst>
          </p:nvPr>
        </p:nvGraphicFramePr>
        <p:xfrm>
          <a:off x="1783080" y="1186425"/>
          <a:ext cx="1028700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52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FFFFFF"/>
                          </a:solidFill>
                          <a:latin typeface="Calibri"/>
                        </a:rPr>
                        <a:t>Question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FFFFFF"/>
                          </a:solidFill>
                          <a:latin typeface="Calibri"/>
                        </a:rPr>
                        <a:t>Application to Basil’s Bakery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What?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Viability and sales stress, current sales are approximately 25% down from 2019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Why?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Less retail-park visits/sales, closed units, hybrid working, no delivery route, fluctuation in pre-orders and higher costs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Who?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Diverse group of Basil, local shoppers, retail employees, office/warehouse workers and former loyal customers.</a:t>
                      </a:r>
                      <a:endParaRPr sz="1600" b="0" dirty="0">
                        <a:solidFill>
                          <a:srgbClr val="282828"/>
                        </a:solidFill>
                        <a:latin typeface="Calibri"/>
                      </a:endParaRP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Where?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Shopping retail park in Coventry and the nearby office/industrial catchment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When?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Shock occurred in 2020 and stagnation was observed up to 2023–2025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How?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Less parallel or low traffic rates, queues, missed orders over the phone and no digital channel to offset the lack of footfall.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282828"/>
                          </a:solidFill>
                          <a:latin typeface="Calibri"/>
                        </a:rPr>
                        <a:t>How much?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Sales are about 25% down from 2019 and overheads and organic input costs are higher</a:t>
                      </a:r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5FA352C1-2935-311E-3BF7-DDB8FE6E53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3677" y="6534884"/>
            <a:ext cx="5578323" cy="323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50454" y="310896"/>
            <a:ext cx="5169171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t>PESTEL analysis: external pressures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310265" y="1046970"/>
            <a:ext cx="2971800" cy="1993392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Political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Fixed costs are impacted by business rates, socially important stipulations and local planning.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Regeneration plans for retail parks can impact their attractiveness as destinations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464945" y="1046970"/>
            <a:ext cx="2971800" cy="1993392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Economic</a:t>
            </a:r>
          </a:p>
          <a:p>
            <a:pPr algn="justLow"/>
            <a:r>
              <a:rPr lang="en-US" sz="1600" b="0" dirty="0">
                <a:solidFill>
                  <a:srgbClr val="282828"/>
                </a:solidFill>
                <a:latin typeface="Calibri"/>
              </a:rPr>
              <a:t>The costs of food and inputs squeeze margins, as do energy-related costs.</a:t>
            </a:r>
          </a:p>
          <a:p>
            <a:pPr algn="justLow"/>
            <a:r>
              <a:rPr lang="en-US" sz="1600" b="0" dirty="0">
                <a:solidFill>
                  <a:srgbClr val="282828"/>
                </a:solidFill>
                <a:latin typeface="Calibri"/>
              </a:rPr>
              <a:t>Lack of physical footfall diminishes impulse and lunch sales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619625" y="1046970"/>
            <a:ext cx="2971800" cy="1993392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Social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Hybrid working diminishes the number of commuters coming into the office on working days.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Pre-ordering and delivery are important factors in delivering convenience for customers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949824" y="6615702"/>
            <a:ext cx="8170432" cy="445920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ctr">
              <a:defRPr sz="819" b="0">
                <a:solidFill>
                  <a:srgbClr val="5A5A5A"/>
                </a:solidFill>
                <a:latin typeface="Calibri"/>
              </a:defRPr>
            </a:pPr>
            <a:endParaRPr sz="1400" b="0" dirty="0">
              <a:solidFill>
                <a:srgbClr val="5C5C5C"/>
              </a:solidFill>
              <a:latin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E18AA46-7025-7B83-FB7A-5AF75C3734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8349" y="6615702"/>
            <a:ext cx="7413379" cy="377985"/>
          </a:xfrm>
          <a:prstGeom prst="rect">
            <a:avLst/>
          </a:pr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51CCE1A-CA9B-DF14-1F44-6A5BA6C4F6B8}"/>
              </a:ext>
            </a:extLst>
          </p:cNvPr>
          <p:cNvSpPr/>
          <p:nvPr/>
        </p:nvSpPr>
        <p:spPr>
          <a:xfrm>
            <a:off x="2310265" y="3252486"/>
            <a:ext cx="2971800" cy="228021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2A59CED-43C1-E195-94C3-8A69BC5549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6153415"/>
              </p:ext>
            </p:extLst>
          </p:nvPr>
        </p:nvGraphicFramePr>
        <p:xfrm>
          <a:off x="2467852" y="3305538"/>
          <a:ext cx="6151773" cy="245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19479">
                  <a:extLst>
                    <a:ext uri="{9D8B030D-6E8A-4147-A177-3AD203B41FA5}">
                      <a16:colId xmlns:a16="http://schemas.microsoft.com/office/drawing/2014/main" val="1980922906"/>
                    </a:ext>
                  </a:extLst>
                </a:gridCol>
                <a:gridCol w="1632294">
                  <a:extLst>
                    <a:ext uri="{9D8B030D-6E8A-4147-A177-3AD203B41FA5}">
                      <a16:colId xmlns:a16="http://schemas.microsoft.com/office/drawing/2014/main" val="2990946684"/>
                    </a:ext>
                  </a:extLst>
                </a:gridCol>
              </a:tblGrid>
              <a:tr h="568560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FFFFFF"/>
                          </a:solidFill>
                          <a:latin typeface="Calibri"/>
                        </a:rPr>
                        <a:t>BRC-NIQ Shop Price Index, May 2026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1">
                          <a:solidFill>
                            <a:srgbClr val="FFFFFF"/>
                          </a:solidFill>
                          <a:latin typeface="Calibri"/>
                        </a:rPr>
                        <a:t>YoY change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6464571"/>
                  </a:ext>
                </a:extLst>
              </a:tr>
              <a:tr h="598056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282828"/>
                          </a:solidFill>
                          <a:latin typeface="Calibri"/>
                        </a:rPr>
                        <a:t>Food inflation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2.7%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3908724"/>
                  </a:ext>
                </a:extLst>
              </a:tr>
              <a:tr h="598056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282828"/>
                          </a:solidFill>
                          <a:latin typeface="Calibri"/>
                        </a:rPr>
                        <a:t>Fresh food inflation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>
                          <a:solidFill>
                            <a:srgbClr val="282828"/>
                          </a:solidFill>
                          <a:latin typeface="Calibri"/>
                        </a:rPr>
                        <a:t>3.4%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2387702"/>
                  </a:ext>
                </a:extLst>
              </a:tr>
              <a:tr h="694968">
                <a:tc>
                  <a:txBody>
                    <a:bodyPr/>
                    <a:lstStyle/>
                    <a:p>
                      <a:pPr algn="ctr"/>
                      <a:r>
                        <a:rPr sz="1600" b="1" dirty="0">
                          <a:solidFill>
                            <a:srgbClr val="282828"/>
                          </a:solidFill>
                          <a:latin typeface="Calibri"/>
                        </a:rPr>
                        <a:t>Ambient food inflation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600" b="0" dirty="0">
                          <a:solidFill>
                            <a:srgbClr val="282828"/>
                          </a:solidFill>
                          <a:latin typeface="Calibri"/>
                        </a:rPr>
                        <a:t>1.6%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7866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42242" y="310896"/>
            <a:ext cx="4985596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PESTEL analysis: controllable gaps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1484555" y="1010394"/>
            <a:ext cx="3063240" cy="2533240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Technological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No reliable sourcing link for online ordering and delivery.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No customer traceability for tracking demand peaks and repeat orders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913554" y="1010394"/>
            <a:ext cx="3517751" cy="2418606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just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endParaRPr lang="en-US" sz="1600" b="1" dirty="0">
              <a:solidFill>
                <a:srgbClr val="282828"/>
              </a:solidFill>
              <a:latin typeface="Calibri"/>
            </a:endParaRPr>
          </a:p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Legal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Allergen information should be provided understandably when ordering via the internet or by phone.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The requirement for food hygiene, Industry and consumer information needs must be incorporated into any channel change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850854" y="1010394"/>
            <a:ext cx="3063240" cy="2418606"/>
          </a:xfrm>
          <a:prstGeom prst="roundRect">
            <a:avLst/>
          </a:prstGeom>
          <a:solidFill>
            <a:srgbClr val="EBF7FA"/>
          </a:solidFill>
          <a:ln w="12700">
            <a:solidFill>
              <a:srgbClr val="36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rIns="73152" rtlCol="0" anchor="ctr"/>
          <a:lstStyle/>
          <a:p>
            <a:pPr algn="ctr">
              <a:spcAft>
                <a:spcPts val="500"/>
              </a:spcAft>
              <a:defRPr sz="1520" b="1">
                <a:solidFill>
                  <a:srgbClr val="467D91"/>
                </a:solidFill>
              </a:defRPr>
            </a:pPr>
            <a:r>
              <a:rPr sz="1600" b="1" dirty="0">
                <a:solidFill>
                  <a:srgbClr val="282828"/>
                </a:solidFill>
                <a:latin typeface="Calibri"/>
              </a:rPr>
              <a:t>Environmental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Availability of organic ingredients may be indicated by fluctuations in supply and in crop yields.</a:t>
            </a:r>
          </a:p>
          <a:p>
            <a:pPr algn="just"/>
            <a:r>
              <a:rPr lang="en-US" sz="1600" b="0" dirty="0">
                <a:solidFill>
                  <a:srgbClr val="282828"/>
                </a:solidFill>
                <a:latin typeface="Calibri"/>
              </a:rPr>
              <a:t>Sustainable sourcing can benefit the brand but might restrict the flexibility of supplier(s)</a:t>
            </a:r>
            <a:r>
              <a:rPr sz="1600" b="0" dirty="0">
                <a:solidFill>
                  <a:srgbClr val="282828"/>
                </a:solidFill>
                <a:latin typeface="Calibri"/>
              </a:rPr>
              <a:t>.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7948531"/>
              </p:ext>
            </p:extLst>
          </p:nvPr>
        </p:nvGraphicFramePr>
        <p:xfrm>
          <a:off x="2011680" y="3862598"/>
          <a:ext cx="10012680" cy="22558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1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52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52849">
                <a:tc>
                  <a:txBody>
                    <a:bodyPr/>
                    <a:lstStyle/>
                    <a:p>
                      <a:pPr algn="ctr"/>
                      <a:r>
                        <a:rPr sz="1400" b="1" dirty="0">
                          <a:solidFill>
                            <a:srgbClr val="FFFFFF"/>
                          </a:solidFill>
                          <a:latin typeface="Calibri"/>
                        </a:rPr>
                        <a:t>Issue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FFFFFF"/>
                          </a:solidFill>
                          <a:latin typeface="Calibri"/>
                        </a:rPr>
                        <a:t>Controllability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FFFFFF"/>
                          </a:solidFill>
                          <a:latin typeface="Calibri"/>
                        </a:rPr>
                        <a:t>Practical implication for Basil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2849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Online ordering gap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High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Test click-and-collect before larger delivery investment.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7266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Allergen / hygiene information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Medium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Build written allergen information into pre-order and delivery steps.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2849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solidFill>
                            <a:srgbClr val="282828"/>
                          </a:solidFill>
                          <a:latin typeface="Calibri"/>
                        </a:rPr>
                        <a:t>Volatility of organic supply sources</a:t>
                      </a:r>
                      <a:endParaRPr sz="1400" b="1" dirty="0">
                        <a:solidFill>
                          <a:srgbClr val="282828"/>
                        </a:solidFill>
                        <a:latin typeface="Calibri"/>
                      </a:endParaRP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Medium / Low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Find alternative suppliers if needed, but do not undermine artisans' position</a:t>
                      </a:r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8170976" y="6437375"/>
            <a:ext cx="3743118" cy="263149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r">
              <a:defRPr sz="819" b="0">
                <a:solidFill>
                  <a:srgbClr val="5A5A5A"/>
                </a:solidFill>
                <a:latin typeface="Calibri"/>
              </a:defRPr>
            </a:pPr>
            <a:r>
              <a:rPr sz="1200" b="0" dirty="0">
                <a:solidFill>
                  <a:srgbClr val="5C5C5C"/>
                </a:solidFill>
                <a:latin typeface="Calibri"/>
              </a:rPr>
              <a:t>Sources: Basil’s Bakery case study; Ho (2014); Food Standards Agency (2025).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98866" y="310896"/>
            <a:ext cx="6472348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dirty="0"/>
              <a:t>Cause-and-effect analysis: fishbone diagram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557247" y="6274134"/>
            <a:ext cx="4634753" cy="462839"/>
          </a:xfrm>
          <a:prstGeom prst="rect">
            <a:avLst/>
          </a:prstGeom>
          <a:noFill/>
        </p:spPr>
        <p:txBody>
          <a:bodyPr wrap="square" lIns="73152" rIns="73152" anchor="t"/>
          <a:lstStyle/>
          <a:p>
            <a:pPr algn="r">
              <a:defRPr sz="819" b="0">
                <a:solidFill>
                  <a:srgbClr val="5A5A5A"/>
                </a:solidFill>
                <a:latin typeface="Calibri"/>
              </a:defRPr>
            </a:pPr>
            <a:endParaRPr sz="1200" b="0" dirty="0">
              <a:solidFill>
                <a:srgbClr val="5C5C5C"/>
              </a:solidFill>
              <a:latin typeface="Calibri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81FD12C-27C0-285F-EB15-27A79CFAA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0744" y="6457013"/>
            <a:ext cx="4651651" cy="323116"/>
          </a:xfrm>
          <a:prstGeom prst="rect">
            <a:avLst/>
          </a:prstGeom>
        </p:spPr>
      </p:pic>
      <p:sp>
        <p:nvSpPr>
          <p:cNvPr id="3" name="Line 43">
            <a:extLst>
              <a:ext uri="{FF2B5EF4-FFF2-40B4-BE49-F238E27FC236}">
                <a16:creationId xmlns:a16="http://schemas.microsoft.com/office/drawing/2014/main" id="{1C14065B-0684-770F-F792-D42CB5532DB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97558" y="2316907"/>
            <a:ext cx="325436" cy="47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Text Box 42">
            <a:extLst>
              <a:ext uri="{FF2B5EF4-FFF2-40B4-BE49-F238E27FC236}">
                <a16:creationId xmlns:a16="http://schemas.microsoft.com/office/drawing/2014/main" id="{F3CFF09F-1AF3-F350-0DCD-E1075DCFE2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6383" y="2064463"/>
            <a:ext cx="1751175" cy="44926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Fewer shoppers</a:t>
            </a:r>
          </a:p>
        </p:txBody>
      </p:sp>
      <p:sp>
        <p:nvSpPr>
          <p:cNvPr id="22" name="Line 41">
            <a:extLst>
              <a:ext uri="{FF2B5EF4-FFF2-40B4-BE49-F238E27FC236}">
                <a16:creationId xmlns:a16="http://schemas.microsoft.com/office/drawing/2014/main" id="{A7BE67D4-F10C-8B5F-9B92-01C84FE9A5E1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6658" y="291856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Text Box 40">
            <a:extLst>
              <a:ext uri="{FF2B5EF4-FFF2-40B4-BE49-F238E27FC236}">
                <a16:creationId xmlns:a16="http://schemas.microsoft.com/office/drawing/2014/main" id="{02E03DA9-75B3-A289-D31D-58E1E6C5D4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8947" y="2612181"/>
            <a:ext cx="1948025" cy="46831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Hybrid workers</a:t>
            </a:r>
          </a:p>
        </p:txBody>
      </p:sp>
      <p:sp>
        <p:nvSpPr>
          <p:cNvPr id="24" name="Line 39">
            <a:extLst>
              <a:ext uri="{FF2B5EF4-FFF2-40B4-BE49-F238E27FC236}">
                <a16:creationId xmlns:a16="http://schemas.microsoft.com/office/drawing/2014/main" id="{1B287768-9AED-7FE5-5604-C34395F6B62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596390" y="3471019"/>
            <a:ext cx="680718" cy="158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Text Box 38">
            <a:extLst>
              <a:ext uri="{FF2B5EF4-FFF2-40B4-BE49-F238E27FC236}">
                <a16:creationId xmlns:a16="http://schemas.microsoft.com/office/drawing/2014/main" id="{5BEE02F2-1685-C5BD-D0A5-1334F8A276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10094" y="3175739"/>
            <a:ext cx="2040259" cy="48419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Lost loyal customers</a:t>
            </a:r>
          </a:p>
        </p:txBody>
      </p:sp>
      <p:sp>
        <p:nvSpPr>
          <p:cNvPr id="26" name="Line 37">
            <a:extLst>
              <a:ext uri="{FF2B5EF4-FFF2-40B4-BE49-F238E27FC236}">
                <a16:creationId xmlns:a16="http://schemas.microsoft.com/office/drawing/2014/main" id="{06DA2578-5A49-A935-8AE7-8F60E458955C}"/>
              </a:ext>
            </a:extLst>
          </p:cNvPr>
          <p:cNvSpPr>
            <a:spLocks noChangeShapeType="1"/>
          </p:cNvSpPr>
          <p:nvPr/>
        </p:nvSpPr>
        <p:spPr bwMode="auto">
          <a:xfrm>
            <a:off x="4959733" y="232484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Text Box 36">
            <a:extLst>
              <a:ext uri="{FF2B5EF4-FFF2-40B4-BE49-F238E27FC236}">
                <a16:creationId xmlns:a16="http://schemas.microsoft.com/office/drawing/2014/main" id="{E001E292-B7F1-0DF2-E90D-3336620CCA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65895" y="2035920"/>
            <a:ext cx="1479550" cy="44926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Closet units</a:t>
            </a:r>
          </a:p>
        </p:txBody>
      </p:sp>
      <p:sp>
        <p:nvSpPr>
          <p:cNvPr id="28" name="Line 35">
            <a:extLst>
              <a:ext uri="{FF2B5EF4-FFF2-40B4-BE49-F238E27FC236}">
                <a16:creationId xmlns:a16="http://schemas.microsoft.com/office/drawing/2014/main" id="{EDB5FEDF-0444-705D-1E55-7D1EF6241FCF}"/>
              </a:ext>
            </a:extLst>
          </p:cNvPr>
          <p:cNvSpPr>
            <a:spLocks noChangeShapeType="1"/>
          </p:cNvSpPr>
          <p:nvPr/>
        </p:nvSpPr>
        <p:spPr bwMode="auto">
          <a:xfrm>
            <a:off x="5502658" y="292491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Text Box 34">
            <a:extLst>
              <a:ext uri="{FF2B5EF4-FFF2-40B4-BE49-F238E27FC236}">
                <a16:creationId xmlns:a16="http://schemas.microsoft.com/office/drawing/2014/main" id="{E1086DF5-A2C2-80BC-B685-70F37157EE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5309" y="2489944"/>
            <a:ext cx="1622424" cy="54292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Less retail park appeal</a:t>
            </a:r>
          </a:p>
        </p:txBody>
      </p:sp>
      <p:sp>
        <p:nvSpPr>
          <p:cNvPr id="30" name="Line 33">
            <a:extLst>
              <a:ext uri="{FF2B5EF4-FFF2-40B4-BE49-F238E27FC236}">
                <a16:creationId xmlns:a16="http://schemas.microsoft.com/office/drawing/2014/main" id="{0464B38A-BEB6-3563-2361-937C1CE3ECB3}"/>
              </a:ext>
            </a:extLst>
          </p:cNvPr>
          <p:cNvSpPr>
            <a:spLocks noChangeShapeType="1"/>
          </p:cNvSpPr>
          <p:nvPr/>
        </p:nvSpPr>
        <p:spPr bwMode="auto">
          <a:xfrm>
            <a:off x="6271007" y="3471019"/>
            <a:ext cx="292100" cy="634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Text Box 32">
            <a:extLst>
              <a:ext uri="{FF2B5EF4-FFF2-40B4-BE49-F238E27FC236}">
                <a16:creationId xmlns:a16="http://schemas.microsoft.com/office/drawing/2014/main" id="{43D7D371-D576-5A50-EAA1-198BCA8D35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9919" y="3101132"/>
            <a:ext cx="1773237" cy="53339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Nearby redundancies</a:t>
            </a:r>
          </a:p>
        </p:txBody>
      </p:sp>
      <p:sp>
        <p:nvSpPr>
          <p:cNvPr id="32" name="Line 31">
            <a:extLst>
              <a:ext uri="{FF2B5EF4-FFF2-40B4-BE49-F238E27FC236}">
                <a16:creationId xmlns:a16="http://schemas.microsoft.com/office/drawing/2014/main" id="{A3EAA846-908F-4CB5-83F1-4FC475897781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6358" y="2308969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Text Box 30">
            <a:extLst>
              <a:ext uri="{FF2B5EF4-FFF2-40B4-BE49-F238E27FC236}">
                <a16:creationId xmlns:a16="http://schemas.microsoft.com/office/drawing/2014/main" id="{04405B9C-FEAE-B82D-59B7-DC6D12C4A2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2844" y="2105770"/>
            <a:ext cx="1433514" cy="44926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No delivery</a:t>
            </a:r>
          </a:p>
        </p:txBody>
      </p:sp>
      <p:sp>
        <p:nvSpPr>
          <p:cNvPr id="34" name="Line 29">
            <a:extLst>
              <a:ext uri="{FF2B5EF4-FFF2-40B4-BE49-F238E27FC236}">
                <a16:creationId xmlns:a16="http://schemas.microsoft.com/office/drawing/2014/main" id="{45C47506-360D-F95B-2322-B8BF451A42CE}"/>
              </a:ext>
            </a:extLst>
          </p:cNvPr>
          <p:cNvSpPr>
            <a:spLocks noChangeShapeType="1"/>
          </p:cNvSpPr>
          <p:nvPr/>
        </p:nvSpPr>
        <p:spPr bwMode="auto">
          <a:xfrm>
            <a:off x="7768020" y="2910632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Text Box 28">
            <a:extLst>
              <a:ext uri="{FF2B5EF4-FFF2-40B4-BE49-F238E27FC236}">
                <a16:creationId xmlns:a16="http://schemas.microsoft.com/office/drawing/2014/main" id="{E8A004FC-A561-1CAB-38CA-9D57C4FE15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1007" y="2697909"/>
            <a:ext cx="1482726" cy="38734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Long queues</a:t>
            </a:r>
          </a:p>
        </p:txBody>
      </p:sp>
      <p:sp>
        <p:nvSpPr>
          <p:cNvPr id="36" name="Line 27">
            <a:extLst>
              <a:ext uri="{FF2B5EF4-FFF2-40B4-BE49-F238E27FC236}">
                <a16:creationId xmlns:a16="http://schemas.microsoft.com/office/drawing/2014/main" id="{63775D15-EC0B-F31E-C08E-AC83E49EF8BF}"/>
              </a:ext>
            </a:extLst>
          </p:cNvPr>
          <p:cNvSpPr>
            <a:spLocks noChangeShapeType="1"/>
          </p:cNvSpPr>
          <p:nvPr/>
        </p:nvSpPr>
        <p:spPr bwMode="auto">
          <a:xfrm>
            <a:off x="8320470" y="3463082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Text Box 26">
            <a:extLst>
              <a:ext uri="{FF2B5EF4-FFF2-40B4-BE49-F238E27FC236}">
                <a16:creationId xmlns:a16="http://schemas.microsoft.com/office/drawing/2014/main" id="{9C8365CE-048E-1AB3-5F92-D481473438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7732" y="3172570"/>
            <a:ext cx="1568451" cy="4651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Missed phone orders</a:t>
            </a:r>
          </a:p>
        </p:txBody>
      </p:sp>
      <p:sp>
        <p:nvSpPr>
          <p:cNvPr id="38" name="Line 25">
            <a:extLst>
              <a:ext uri="{FF2B5EF4-FFF2-40B4-BE49-F238E27FC236}">
                <a16:creationId xmlns:a16="http://schemas.microsoft.com/office/drawing/2014/main" id="{B2D37B63-F97D-B0D7-1A7C-0C318C69A376}"/>
              </a:ext>
            </a:extLst>
          </p:cNvPr>
          <p:cNvSpPr>
            <a:spLocks noChangeShapeType="1"/>
          </p:cNvSpPr>
          <p:nvPr/>
        </p:nvSpPr>
        <p:spPr bwMode="auto">
          <a:xfrm>
            <a:off x="7355270" y="4255244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Text Box 24">
            <a:extLst>
              <a:ext uri="{FF2B5EF4-FFF2-40B4-BE49-F238E27FC236}">
                <a16:creationId xmlns:a16="http://schemas.microsoft.com/office/drawing/2014/main" id="{66FA64AF-585F-4E98-17E4-6CA75223AB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85206" y="3929801"/>
            <a:ext cx="1791525" cy="50007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Organic input volatility</a:t>
            </a:r>
          </a:p>
        </p:txBody>
      </p:sp>
      <p:sp>
        <p:nvSpPr>
          <p:cNvPr id="40" name="Line 23">
            <a:extLst>
              <a:ext uri="{FF2B5EF4-FFF2-40B4-BE49-F238E27FC236}">
                <a16:creationId xmlns:a16="http://schemas.microsoft.com/office/drawing/2014/main" id="{83EF75AF-2519-525F-B811-9F8440DB2B1A}"/>
              </a:ext>
            </a:extLst>
          </p:cNvPr>
          <p:cNvSpPr>
            <a:spLocks noChangeShapeType="1"/>
          </p:cNvSpPr>
          <p:nvPr/>
        </p:nvSpPr>
        <p:spPr bwMode="auto">
          <a:xfrm>
            <a:off x="6831395" y="481245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Text Box 22">
            <a:extLst>
              <a:ext uri="{FF2B5EF4-FFF2-40B4-BE49-F238E27FC236}">
                <a16:creationId xmlns:a16="http://schemas.microsoft.com/office/drawing/2014/main" id="{DC611AC4-CD03-54E8-0140-87EB125D79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0070" y="4550519"/>
            <a:ext cx="1697038" cy="43656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Insurance rising</a:t>
            </a:r>
          </a:p>
        </p:txBody>
      </p:sp>
      <p:sp>
        <p:nvSpPr>
          <p:cNvPr id="42" name="Line 21">
            <a:extLst>
              <a:ext uri="{FF2B5EF4-FFF2-40B4-BE49-F238E27FC236}">
                <a16:creationId xmlns:a16="http://schemas.microsoft.com/office/drawing/2014/main" id="{B5D99FC4-DA5C-946D-7789-2CD9412B5DFB}"/>
              </a:ext>
            </a:extLst>
          </p:cNvPr>
          <p:cNvSpPr>
            <a:spLocks noChangeShapeType="1"/>
          </p:cNvSpPr>
          <p:nvPr/>
        </p:nvSpPr>
        <p:spPr bwMode="auto">
          <a:xfrm>
            <a:off x="6332920" y="5364907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Text Box 20">
            <a:extLst>
              <a:ext uri="{FF2B5EF4-FFF2-40B4-BE49-F238E27FC236}">
                <a16:creationId xmlns:a16="http://schemas.microsoft.com/office/drawing/2014/main" id="{E300060B-F9E5-D648-6DD2-2E872A7CAF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29533" y="5077564"/>
            <a:ext cx="1689100" cy="46196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Utilities/rent/rates</a:t>
            </a:r>
          </a:p>
        </p:txBody>
      </p:sp>
      <p:sp>
        <p:nvSpPr>
          <p:cNvPr id="44" name="Line 19">
            <a:extLst>
              <a:ext uri="{FF2B5EF4-FFF2-40B4-BE49-F238E27FC236}">
                <a16:creationId xmlns:a16="http://schemas.microsoft.com/office/drawing/2014/main" id="{787EC1D8-5384-856B-F322-90F9E4AAA72C}"/>
              </a:ext>
            </a:extLst>
          </p:cNvPr>
          <p:cNvSpPr>
            <a:spLocks noChangeShapeType="1"/>
          </p:cNvSpPr>
          <p:nvPr/>
        </p:nvSpPr>
        <p:spPr bwMode="auto">
          <a:xfrm>
            <a:off x="4827970" y="422508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Text Box 18">
            <a:extLst>
              <a:ext uri="{FF2B5EF4-FFF2-40B4-BE49-F238E27FC236}">
                <a16:creationId xmlns:a16="http://schemas.microsoft.com/office/drawing/2014/main" id="{C23BB2A8-50CF-6E29-53B4-729BD2EF52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4184" y="3971083"/>
            <a:ext cx="2351086" cy="42862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No online ordering</a:t>
            </a:r>
          </a:p>
        </p:txBody>
      </p:sp>
      <p:sp>
        <p:nvSpPr>
          <p:cNvPr id="46" name="Line 17">
            <a:extLst>
              <a:ext uri="{FF2B5EF4-FFF2-40B4-BE49-F238E27FC236}">
                <a16:creationId xmlns:a16="http://schemas.microsoft.com/office/drawing/2014/main" id="{38081C31-C909-FD50-0EC2-AB26C7CC7839}"/>
              </a:ext>
            </a:extLst>
          </p:cNvPr>
          <p:cNvSpPr>
            <a:spLocks noChangeShapeType="1"/>
          </p:cNvSpPr>
          <p:nvPr/>
        </p:nvSpPr>
        <p:spPr bwMode="auto">
          <a:xfrm>
            <a:off x="4378708" y="4782294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Text Box 16">
            <a:extLst>
              <a:ext uri="{FF2B5EF4-FFF2-40B4-BE49-F238E27FC236}">
                <a16:creationId xmlns:a16="http://schemas.microsoft.com/office/drawing/2014/main" id="{BC4FBE8C-95F4-3C4E-90C2-55AA42360D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9345" y="4544169"/>
            <a:ext cx="2505075" cy="4143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No booking /CRM</a:t>
            </a:r>
          </a:p>
        </p:txBody>
      </p:sp>
      <p:sp>
        <p:nvSpPr>
          <p:cNvPr id="48" name="Line 15">
            <a:extLst>
              <a:ext uri="{FF2B5EF4-FFF2-40B4-BE49-F238E27FC236}">
                <a16:creationId xmlns:a16="http://schemas.microsoft.com/office/drawing/2014/main" id="{F5F8C9CA-58AC-5ACA-B235-56AF18F743E5}"/>
              </a:ext>
            </a:extLst>
          </p:cNvPr>
          <p:cNvSpPr>
            <a:spLocks noChangeShapeType="1"/>
          </p:cNvSpPr>
          <p:nvPr/>
        </p:nvSpPr>
        <p:spPr bwMode="auto">
          <a:xfrm>
            <a:off x="3878645" y="533474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Text Box 14">
            <a:extLst>
              <a:ext uri="{FF2B5EF4-FFF2-40B4-BE49-F238E27FC236}">
                <a16:creationId xmlns:a16="http://schemas.microsoft.com/office/drawing/2014/main" id="{8E5D1E0C-31C1-6B5C-8C0E-D06DC2641C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9345" y="5077564"/>
            <a:ext cx="2006600" cy="43339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1400" dirty="0"/>
              <a:t>No online  ordering</a:t>
            </a:r>
          </a:p>
        </p:txBody>
      </p:sp>
      <p:sp>
        <p:nvSpPr>
          <p:cNvPr id="50" name="Rectangle 13">
            <a:extLst>
              <a:ext uri="{FF2B5EF4-FFF2-40B4-BE49-F238E27FC236}">
                <a16:creationId xmlns:a16="http://schemas.microsoft.com/office/drawing/2014/main" id="{85DC3127-125A-03A4-A2E7-BB6F412DA0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9345" y="1197719"/>
            <a:ext cx="1404938" cy="698500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customers</a:t>
            </a:r>
          </a:p>
        </p:txBody>
      </p:sp>
      <p:sp>
        <p:nvSpPr>
          <p:cNvPr id="51" name="Rectangle 12">
            <a:extLst>
              <a:ext uri="{FF2B5EF4-FFF2-40B4-BE49-F238E27FC236}">
                <a16:creationId xmlns:a16="http://schemas.microsoft.com/office/drawing/2014/main" id="{770D8F3B-FA78-70B7-9B55-1E2CF6F375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7108" y="1234232"/>
            <a:ext cx="1322387" cy="661987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Location /Market</a:t>
            </a:r>
          </a:p>
        </p:txBody>
      </p:sp>
      <p:sp>
        <p:nvSpPr>
          <p:cNvPr id="52" name="Rectangle 11">
            <a:extLst>
              <a:ext uri="{FF2B5EF4-FFF2-40B4-BE49-F238E27FC236}">
                <a16:creationId xmlns:a16="http://schemas.microsoft.com/office/drawing/2014/main" id="{476848CA-9F1F-7DF1-4B25-585A8DCEE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0919" y="1300906"/>
            <a:ext cx="1433514" cy="595314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Operations</a:t>
            </a:r>
          </a:p>
        </p:txBody>
      </p:sp>
      <p:sp>
        <p:nvSpPr>
          <p:cNvPr id="53" name="Line 10">
            <a:extLst>
              <a:ext uri="{FF2B5EF4-FFF2-40B4-BE49-F238E27FC236}">
                <a16:creationId xmlns:a16="http://schemas.microsoft.com/office/drawing/2014/main" id="{509BACFF-AB09-30F4-320B-6663C67FE408}"/>
              </a:ext>
            </a:extLst>
          </p:cNvPr>
          <p:cNvSpPr>
            <a:spLocks noChangeShapeType="1"/>
          </p:cNvSpPr>
          <p:nvPr/>
        </p:nvSpPr>
        <p:spPr bwMode="auto">
          <a:xfrm>
            <a:off x="1962532" y="3804396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4" name="Line 9">
            <a:extLst>
              <a:ext uri="{FF2B5EF4-FFF2-40B4-BE49-F238E27FC236}">
                <a16:creationId xmlns:a16="http://schemas.microsoft.com/office/drawing/2014/main" id="{77010720-7533-0A75-C4CE-07B870B863DA}"/>
              </a:ext>
            </a:extLst>
          </p:cNvPr>
          <p:cNvSpPr>
            <a:spLocks noChangeShapeType="1"/>
          </p:cNvSpPr>
          <p:nvPr/>
        </p:nvSpPr>
        <p:spPr bwMode="auto">
          <a:xfrm>
            <a:off x="2764220" y="1900982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Line 8">
            <a:extLst>
              <a:ext uri="{FF2B5EF4-FFF2-40B4-BE49-F238E27FC236}">
                <a16:creationId xmlns:a16="http://schemas.microsoft.com/office/drawing/2014/main" id="{ACD12571-8C14-9497-27A7-30FD825040AD}"/>
              </a:ext>
            </a:extLst>
          </p:cNvPr>
          <p:cNvSpPr>
            <a:spLocks noChangeShapeType="1"/>
          </p:cNvSpPr>
          <p:nvPr/>
        </p:nvSpPr>
        <p:spPr bwMode="auto">
          <a:xfrm>
            <a:off x="5101020" y="1900982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6" name="Line 7">
            <a:extLst>
              <a:ext uri="{FF2B5EF4-FFF2-40B4-BE49-F238E27FC236}">
                <a16:creationId xmlns:a16="http://schemas.microsoft.com/office/drawing/2014/main" id="{C3F3CEF0-D6AD-ED7B-0DB2-12A425DF54D9}"/>
              </a:ext>
            </a:extLst>
          </p:cNvPr>
          <p:cNvSpPr>
            <a:spLocks noChangeShapeType="1"/>
          </p:cNvSpPr>
          <p:nvPr/>
        </p:nvSpPr>
        <p:spPr bwMode="auto">
          <a:xfrm>
            <a:off x="7340983" y="1900982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Rectangle 6">
            <a:extLst>
              <a:ext uri="{FF2B5EF4-FFF2-40B4-BE49-F238E27FC236}">
                <a16:creationId xmlns:a16="http://schemas.microsoft.com/office/drawing/2014/main" id="{BFBAA38D-2D77-93F9-1873-3CA4A44C34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9345" y="5760195"/>
            <a:ext cx="2746375" cy="477837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Technology/channels</a:t>
            </a:r>
          </a:p>
        </p:txBody>
      </p:sp>
      <p:sp>
        <p:nvSpPr>
          <p:cNvPr id="58" name="Line 5">
            <a:extLst>
              <a:ext uri="{FF2B5EF4-FFF2-40B4-BE49-F238E27FC236}">
                <a16:creationId xmlns:a16="http://schemas.microsoft.com/office/drawing/2014/main" id="{1B354A60-77EE-BE3A-E6DC-5A527AF3AD6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05658" y="3802807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Rectangle 4">
            <a:extLst>
              <a:ext uri="{FF2B5EF4-FFF2-40B4-BE49-F238E27FC236}">
                <a16:creationId xmlns:a16="http://schemas.microsoft.com/office/drawing/2014/main" id="{E2F87B54-B2C6-9586-D65C-064A9B1FAD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1020" y="5801469"/>
            <a:ext cx="2238375" cy="4365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Cost and suppliers</a:t>
            </a:r>
          </a:p>
        </p:txBody>
      </p:sp>
      <p:sp>
        <p:nvSpPr>
          <p:cNvPr id="60" name="Line 3">
            <a:extLst>
              <a:ext uri="{FF2B5EF4-FFF2-40B4-BE49-F238E27FC236}">
                <a16:creationId xmlns:a16="http://schemas.microsoft.com/office/drawing/2014/main" id="{37EA8CBE-48CE-ED16-3902-38AE9090BD9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67870" y="3802807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Rectangle 2">
            <a:extLst>
              <a:ext uri="{FF2B5EF4-FFF2-40B4-BE49-F238E27FC236}">
                <a16:creationId xmlns:a16="http://schemas.microsoft.com/office/drawing/2014/main" id="{8C388E52-897C-7127-DB40-8088049F55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34945" y="3321794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2" name="Text Box 1">
            <a:extLst>
              <a:ext uri="{FF2B5EF4-FFF2-40B4-BE49-F238E27FC236}">
                <a16:creationId xmlns:a16="http://schemas.microsoft.com/office/drawing/2014/main" id="{A10A0F3C-E7F1-2598-33F2-1B54B48072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88932" y="3274169"/>
            <a:ext cx="2128839" cy="839287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dirty="0"/>
              <a:t>Sales stagnation 25% below 2019</a:t>
            </a:r>
          </a:p>
        </p:txBody>
      </p:sp>
      <p:sp>
        <p:nvSpPr>
          <p:cNvPr id="63" name="Rectangle 44">
            <a:extLst>
              <a:ext uri="{FF2B5EF4-FFF2-40B4-BE49-F238E27FC236}">
                <a16:creationId xmlns:a16="http://schemas.microsoft.com/office/drawing/2014/main" id="{6B0E4390-2907-B28F-AF7E-FEC986E75C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7145" y="781794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4" name="Rectangle 67">
            <a:extLst>
              <a:ext uri="{FF2B5EF4-FFF2-40B4-BE49-F238E27FC236}">
                <a16:creationId xmlns:a16="http://schemas.microsoft.com/office/drawing/2014/main" id="{5886EEDD-27B8-07D8-475F-404A120DF0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7145" y="123899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67A4C02A-D892-6944-E812-6BA80E25AE6A}"/>
              </a:ext>
            </a:extLst>
          </p:cNvPr>
          <p:cNvSpPr/>
          <p:nvPr/>
        </p:nvSpPr>
        <p:spPr>
          <a:xfrm>
            <a:off x="7877898" y="5768139"/>
            <a:ext cx="2454757" cy="46283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External </a:t>
            </a:r>
            <a:r>
              <a:rPr lang="en-US" dirty="0" err="1"/>
              <a:t>enviroment</a:t>
            </a:r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8752B238-2AF6-664C-8D41-F0ECB543C8D7}"/>
                  </a:ext>
                </a:extLst>
              </p14:cNvPr>
              <p14:cNvContentPartPr/>
              <p14:nvPr/>
            </p14:nvContentPartPr>
            <p14:xfrm>
              <a:off x="8238441" y="3883698"/>
              <a:ext cx="1800" cy="1800"/>
            </p14:xfrm>
          </p:contentPart>
        </mc:Choice>
        <mc:Fallback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8752B238-2AF6-664C-8D41-F0ECB543C8D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229801" y="3874698"/>
                <a:ext cx="19440" cy="19440"/>
              </a:xfrm>
              <a:prstGeom prst="rect">
                <a:avLst/>
              </a:prstGeom>
            </p:spPr>
          </p:pic>
        </mc:Fallback>
      </mc:AlternateContent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5CA3FD7D-0D55-C233-6017-029925DC7E6B}"/>
              </a:ext>
            </a:extLst>
          </p:cNvPr>
          <p:cNvCxnSpPr>
            <a:cxnSpLocks/>
          </p:cNvCxnSpPr>
          <p:nvPr/>
        </p:nvCxnSpPr>
        <p:spPr>
          <a:xfrm flipH="1">
            <a:off x="8682421" y="3807569"/>
            <a:ext cx="1173161" cy="19256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C3099A42-5BF2-79DB-86EC-B6F13CC111A1}"/>
              </a:ext>
            </a:extLst>
          </p:cNvPr>
          <p:cNvSpPr/>
          <p:nvPr/>
        </p:nvSpPr>
        <p:spPr>
          <a:xfrm>
            <a:off x="8164131" y="3928654"/>
            <a:ext cx="1333626" cy="411481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r>
              <a:rPr lang="en-US" sz="1400" dirty="0"/>
              <a:t>Retail footfall decline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47778E21-C26F-A1DD-BC01-55D1358BB337}"/>
              </a:ext>
            </a:extLst>
          </p:cNvPr>
          <p:cNvSpPr/>
          <p:nvPr/>
        </p:nvSpPr>
        <p:spPr>
          <a:xfrm>
            <a:off x="7672770" y="4513261"/>
            <a:ext cx="1416050" cy="430215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food inflation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D336947C-6DB7-3084-CF1C-AAB3990810B3}"/>
              </a:ext>
            </a:extLst>
          </p:cNvPr>
          <p:cNvSpPr/>
          <p:nvPr/>
        </p:nvSpPr>
        <p:spPr>
          <a:xfrm>
            <a:off x="7359249" y="5010887"/>
            <a:ext cx="1467634" cy="50007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 dirty="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2656E533-299A-1C07-762F-5641343550AC}"/>
              </a:ext>
            </a:extLst>
          </p:cNvPr>
          <p:cNvSpPr/>
          <p:nvPr/>
        </p:nvSpPr>
        <p:spPr>
          <a:xfrm>
            <a:off x="7214786" y="5047413"/>
            <a:ext cx="1544637" cy="428605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Change work patterns</a:t>
            </a:r>
            <a:endParaRPr lang="en-US" dirty="0"/>
          </a:p>
        </p:txBody>
      </p: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F4FF2ADE-A621-2299-1480-CEEDA6BEF345}"/>
              </a:ext>
            </a:extLst>
          </p:cNvPr>
          <p:cNvCxnSpPr>
            <a:cxnSpLocks/>
            <a:stCxn id="82" idx="3"/>
          </p:cNvCxnSpPr>
          <p:nvPr/>
        </p:nvCxnSpPr>
        <p:spPr>
          <a:xfrm>
            <a:off x="9088820" y="4728369"/>
            <a:ext cx="18239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DF1B119-3F2F-2A6A-03FE-A45BFF666316}"/>
              </a:ext>
            </a:extLst>
          </p:cNvPr>
          <p:cNvCxnSpPr>
            <a:cxnSpLocks/>
            <a:stCxn id="85" idx="3"/>
          </p:cNvCxnSpPr>
          <p:nvPr/>
        </p:nvCxnSpPr>
        <p:spPr>
          <a:xfrm>
            <a:off x="8759423" y="5261716"/>
            <a:ext cx="21192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64DE2C29-BA42-77DD-37AA-83B1C78D8A8D}"/>
              </a:ext>
            </a:extLst>
          </p:cNvPr>
          <p:cNvCxnSpPr>
            <a:cxnSpLocks/>
          </p:cNvCxnSpPr>
          <p:nvPr/>
        </p:nvCxnSpPr>
        <p:spPr>
          <a:xfrm>
            <a:off x="9497757" y="4129326"/>
            <a:ext cx="21192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08093" y="310896"/>
            <a:ext cx="2053897" cy="470898"/>
          </a:xfrm>
          <a:prstGeom prst="rect">
            <a:avLst/>
          </a:prstGeom>
          <a:noFill/>
        </p:spPr>
        <p:txBody>
          <a:bodyPr wrap="none" lIns="73152" tIns="27432" rIns="73152" bIns="27432" anchor="t">
            <a:spAutoFit/>
          </a:bodyPr>
          <a:lstStyle/>
          <a:p>
            <a:pPr algn="ctr">
              <a:defRPr sz="2700" b="1">
                <a:solidFill>
                  <a:srgbClr val="467D91"/>
                </a:solidFill>
                <a:latin typeface="Calibri"/>
              </a:defRPr>
            </a:pPr>
            <a:r>
              <a:rPr lang="en-US" dirty="0"/>
              <a:t>CONCLUSION</a:t>
            </a:r>
            <a:endParaRPr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1196637"/>
              </p:ext>
            </p:extLst>
          </p:nvPr>
        </p:nvGraphicFramePr>
        <p:xfrm>
          <a:off x="1686261" y="1310533"/>
          <a:ext cx="10424160" cy="3269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0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20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 dirty="0">
                          <a:solidFill>
                            <a:srgbClr val="FFFFFF"/>
                          </a:solidFill>
                          <a:latin typeface="Calibri"/>
                        </a:rPr>
                        <a:t>Finding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FFFFFF"/>
                          </a:solidFill>
                          <a:latin typeface="Calibri"/>
                        </a:rPr>
                        <a:t>Evidence / reasoning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FFFFFF"/>
                          </a:solidFill>
                          <a:latin typeface="Calibri"/>
                        </a:rPr>
                        <a:t>Implication</a:t>
                      </a:r>
                    </a:p>
                  </a:txBody>
                  <a:tcPr marL="36576" marR="36576" marT="27432" marB="27432">
                    <a:solidFill>
                      <a:srgbClr val="367E9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1. Sales stagnation is structural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Sales remain about 25% below 2019 and UK retail footfall remains fragile.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Do not rely on passive footfall recovery.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2. Access is the core weakness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Customers want delivery/pre-orders, but phone ordering is unreliable and no digital route exists.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Start with a simple pre-order/click-and-collect test.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3. Costs raise the risk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Food/input prices and overheads are higher, so lower sales carry heavier fixed costs.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Protect margin before expanding operations.</a:t>
                      </a:r>
                    </a:p>
                  </a:txBody>
                  <a:tcPr marL="36576" marR="36576" marT="27432" marB="27432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3800">
                <a:tc>
                  <a:txBody>
                    <a:bodyPr/>
                    <a:lstStyle/>
                    <a:p>
                      <a:pPr algn="ctr"/>
                      <a:r>
                        <a:rPr sz="1400" b="1">
                          <a:solidFill>
                            <a:srgbClr val="282828"/>
                          </a:solidFill>
                          <a:latin typeface="Calibri"/>
                        </a:rPr>
                        <a:t>4. Brand should not be abandoned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>
                          <a:solidFill>
                            <a:srgbClr val="282828"/>
                          </a:solidFill>
                          <a:latin typeface="Calibri"/>
                        </a:rPr>
                        <a:t>Organic/artisan quality still differentiates the bakery; the channel is outdated.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0" dirty="0">
                          <a:solidFill>
                            <a:srgbClr val="282828"/>
                          </a:solidFill>
                          <a:latin typeface="Calibri"/>
                        </a:rPr>
                        <a:t>Adapt the service channel, not the positioning.</a:t>
                      </a:r>
                    </a:p>
                  </a:txBody>
                  <a:tcPr marL="36576" marR="36576" marT="27432" marB="27432"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BF613CF-0FBA-8F7A-81C2-EDD9BE4A7079}"/>
              </a:ext>
            </a:extLst>
          </p:cNvPr>
          <p:cNvSpPr txBox="1"/>
          <p:nvPr/>
        </p:nvSpPr>
        <p:spPr>
          <a:xfrm>
            <a:off x="1686261" y="4943713"/>
            <a:ext cx="610564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282828"/>
                </a:solidFill>
                <a:latin typeface="Calibri"/>
              </a:rPr>
              <a:t>Final judgement: Basil should test a reliable digital pre-order / click-and-collect route before making larger changes to production, staffing or product positioning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0" y="182880"/>
            <a:ext cx="10332720" cy="502920"/>
          </a:xfrm>
          <a:prstGeom prst="rect">
            <a:avLst/>
          </a:prstGeom>
          <a:noFill/>
        </p:spPr>
        <p:txBody>
          <a:bodyPr wrap="square"/>
          <a:lstStyle/>
          <a:p>
            <a:pPr algn="ctr"/>
            <a:r>
              <a:rPr sz="2600" b="1">
                <a:solidFill>
                  <a:srgbClr val="367E91"/>
                </a:solidFill>
                <a:latin typeface="Calibri"/>
              </a:rPr>
              <a:t>Reference list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17320" y="1417320"/>
            <a:ext cx="10058400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BRC-</a:t>
            </a:r>
            <a:r>
              <a:rPr sz="1400" dirty="0" err="1">
                <a:solidFill>
                  <a:srgbClr val="282828"/>
                </a:solidFill>
                <a:latin typeface="Calibri"/>
              </a:rPr>
              <a:t>Sensormatic</a:t>
            </a:r>
            <a:r>
              <a:rPr sz="1400" dirty="0">
                <a:solidFill>
                  <a:srgbClr val="282828"/>
                </a:solidFill>
                <a:latin typeface="Calibri"/>
              </a:rPr>
              <a:t> (2026) Footfall falters as shoppers hold out for sales.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2"/>
              </a:rPr>
              <a:t>https://brc.org.uk/news-and-events/news/corporate-affairs/2026/ungated/footfall-falters-as-shoppers-hold-out-for-sales/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17320" y="1874519"/>
            <a:ext cx="10058400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BRC-NIQ (2026) Retailers fight to keep prices low amidst rising costs.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3"/>
              </a:rPr>
              <a:t>https://brc.org.uk/news-and-events/news/corporate-affairs/2026/ungated/retailers-fight-to-keep-prices-low-amidst-rising-costs/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17320" y="2331720"/>
            <a:ext cx="10058400" cy="64633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Food Standards Agency (2025) Allergen Information for Non-Prepacked Foods: Distance selling and pre-ordering.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4"/>
              </a:rPr>
              <a:t>https://www.food.gov.uk/business-guidance/allergen-information-for-non-prepacked-foods-best-practice-distance-selling-and-pre-ordering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417320" y="2961537"/>
            <a:ext cx="10058400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Ho, J.K.K. (2014) Formulation of a Systemic PEST Analysis for Strategic Analysis. European Academic Research, 2(5), pp. 6478–6492.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5"/>
              </a:rPr>
              <a:t>https://euacademic.org/UploadArticle/831.pdf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17320" y="3429000"/>
            <a:ext cx="10058400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House of Commons Library (2026) The impact of food inflation on the cost of living.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6"/>
              </a:rPr>
              <a:t>https://commonslibrary.parliament.uk/research-briefings/cdp-2026-0004/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417320" y="4095392"/>
            <a:ext cx="10058400" cy="430887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Nagyová, A., </a:t>
            </a:r>
            <a:r>
              <a:rPr sz="1400" dirty="0" err="1">
                <a:solidFill>
                  <a:srgbClr val="282828"/>
                </a:solidFill>
                <a:latin typeface="Calibri"/>
              </a:rPr>
              <a:t>Pačaiová</a:t>
            </a:r>
            <a:r>
              <a:rPr sz="1400" dirty="0">
                <a:solidFill>
                  <a:srgbClr val="282828"/>
                </a:solidFill>
                <a:latin typeface="Calibri"/>
              </a:rPr>
              <a:t>, H., </a:t>
            </a:r>
            <a:r>
              <a:rPr sz="1400" dirty="0" err="1">
                <a:solidFill>
                  <a:srgbClr val="282828"/>
                </a:solidFill>
                <a:latin typeface="Calibri"/>
              </a:rPr>
              <a:t>Gobanová</a:t>
            </a:r>
            <a:r>
              <a:rPr sz="1400" dirty="0">
                <a:solidFill>
                  <a:srgbClr val="282828"/>
                </a:solidFill>
                <a:latin typeface="Calibri"/>
              </a:rPr>
              <a:t>, A. and </a:t>
            </a:r>
            <a:r>
              <a:rPr sz="1400" dirty="0" err="1">
                <a:solidFill>
                  <a:srgbClr val="282828"/>
                </a:solidFill>
                <a:latin typeface="Calibri"/>
              </a:rPr>
              <a:t>Turisová</a:t>
            </a:r>
            <a:r>
              <a:rPr sz="1400" dirty="0">
                <a:solidFill>
                  <a:srgbClr val="282828"/>
                </a:solidFill>
                <a:latin typeface="Calibri"/>
              </a:rPr>
              <a:t>, R. (2019) An Empirical Study of Root-Cause Analysis in Automotive Supplier </a:t>
            </a:r>
            <a:r>
              <a:rPr sz="1400" dirty="0" err="1">
                <a:solidFill>
                  <a:srgbClr val="282828"/>
                </a:solidFill>
                <a:latin typeface="Calibri"/>
              </a:rPr>
              <a:t>Organisation</a:t>
            </a:r>
            <a:r>
              <a:rPr sz="1400" dirty="0">
                <a:solidFill>
                  <a:srgbClr val="282828"/>
                </a:solidFill>
                <a:latin typeface="Calibri"/>
              </a:rPr>
              <a:t>. Quality Innovation Prosperity, 23(2), pp. 34–45.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7"/>
              </a:rPr>
              <a:t>https://doi.org/10.12776/qip.v23i2.1243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17320" y="4660314"/>
            <a:ext cx="10058400" cy="64633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Office for National Statistics (2024) Who are the hybrid workers? Available at: </a:t>
            </a:r>
            <a:r>
              <a:rPr sz="1400" u="sng" dirty="0">
                <a:solidFill>
                  <a:srgbClr val="367E91"/>
                </a:solidFill>
                <a:latin typeface="Calibri"/>
                <a:hlinkClick r:id="rId8"/>
              </a:rPr>
              <a:t>https://www.ons.gov.uk/employmentandlabourmarket/peopleinwork/employmentandemployeetypes/articles/whoarethehybridworkers/2024-11-11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17320" y="5440680"/>
            <a:ext cx="10058400" cy="2154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just"/>
            <a:r>
              <a:rPr sz="1400" dirty="0">
                <a:solidFill>
                  <a:srgbClr val="282828"/>
                </a:solidFill>
                <a:latin typeface="Calibri"/>
              </a:rPr>
              <a:t>Basil’s Bakery case study (module material). Used for case facts on sales, location, customers, costs and operating constraints. 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941068" y="2890685"/>
            <a:ext cx="4798648" cy="1389054"/>
          </a:xfrm>
          <a:prstGeom prst="rect">
            <a:avLst/>
          </a:prstGeom>
          <a:noFill/>
        </p:spPr>
        <p:txBody>
          <a:bodyPr wrap="square" lIns="73152" tIns="27432" rIns="73152" bIns="27432" anchor="t"/>
          <a:lstStyle/>
          <a:p>
            <a:pPr algn="ctr">
              <a:defRPr sz="4400" b="1">
                <a:solidFill>
                  <a:srgbClr val="467D91"/>
                </a:solidFill>
                <a:latin typeface="Calibri"/>
              </a:defRPr>
            </a:pPr>
            <a:r>
              <a:rPr sz="3200" b="1" dirty="0">
                <a:solidFill>
                  <a:srgbClr val="367E91"/>
                </a:solidFill>
                <a:latin typeface="Calibri"/>
              </a:rPr>
              <a:t>Any Questions</a:t>
            </a:r>
          </a:p>
        </p:txBody>
      </p:sp>
      <p:pic>
        <p:nvPicPr>
          <p:cNvPr id="3" name="Picture 6" descr="Thank You Images - Free Download on Freepik">
            <a:extLst>
              <a:ext uri="{FF2B5EF4-FFF2-40B4-BE49-F238E27FC236}">
                <a16:creationId xmlns:a16="http://schemas.microsoft.com/office/drawing/2014/main" id="{138FBF71-86BA-525A-1CCC-08D4CDF939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2197648" y="1009388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3849</TotalTime>
  <Words>1338</Words>
  <Application>Microsoft Macintosh PowerPoint</Application>
  <PresentationFormat>Widescreen</PresentationFormat>
  <Paragraphs>187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cp:lastModifiedBy>Eva De Jesus Fatima Martins (2528903)</cp:lastModifiedBy>
  <cp:revision>133</cp:revision>
  <dcterms:created xsi:type="dcterms:W3CDTF">2024-10-08T15:58:04Z</dcterms:created>
  <dcterms:modified xsi:type="dcterms:W3CDTF">2026-07-06T16:25:07Z</dcterms:modified>
</cp:coreProperties>
</file>