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70" r:id="rId3"/>
    <p:sldId id="258" r:id="rId4"/>
    <p:sldId id="259" r:id="rId5"/>
    <p:sldId id="263" r:id="rId6"/>
    <p:sldId id="266" r:id="rId7"/>
    <p:sldId id="268" r:id="rId8"/>
    <p:sldId id="269" r:id="rId9"/>
    <p:sldId id="260" r:id="rId10"/>
    <p:sldId id="261"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40" autoAdjust="0"/>
    <p:restoredTop sz="94226" autoAdjust="0"/>
  </p:normalViewPr>
  <p:slideViewPr>
    <p:cSldViewPr snapToGrid="0">
      <p:cViewPr varScale="1">
        <p:scale>
          <a:sx n="83" d="100"/>
          <a:sy n="83" d="100"/>
        </p:scale>
        <p:origin x="595" y="4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Respondent by Department</a:t>
            </a:r>
          </a:p>
        </c:rich>
      </c:tx>
      <c:layout>
        <c:manualLayout>
          <c:xMode val="edge"/>
          <c:yMode val="edge"/>
          <c:x val="0.36670150969500898"/>
          <c:y val="3.8788188711961318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'Master Response Compilation'!$L$8</c:f>
              <c:strCache>
                <c:ptCount val="1"/>
                <c:pt idx="0">
                  <c:v>Headcount</c:v>
                </c:pt>
              </c:strCache>
            </c:strRef>
          </c:tx>
          <c:spPr>
            <a:solidFill>
              <a:schemeClr val="accent1"/>
            </a:solidFill>
            <a:ln>
              <a:noFill/>
            </a:ln>
            <a:effectLst/>
          </c:spPr>
          <c:invertIfNegative val="0"/>
          <c:cat>
            <c:strRef>
              <c:f>'Master Response Compilation'!$K$9:$K$18</c:f>
              <c:strCache>
                <c:ptCount val="10"/>
                <c:pt idx="0">
                  <c:v>Admin</c:v>
                </c:pt>
                <c:pt idx="1">
                  <c:v>Maintenance</c:v>
                </c:pt>
                <c:pt idx="2">
                  <c:v>F&amp;B</c:v>
                </c:pt>
                <c:pt idx="3">
                  <c:v>Kitchen</c:v>
                </c:pt>
                <c:pt idx="4">
                  <c:v>Spa</c:v>
                </c:pt>
                <c:pt idx="5">
                  <c:v>Finance</c:v>
                </c:pt>
                <c:pt idx="6">
                  <c:v>Garden</c:v>
                </c:pt>
                <c:pt idx="7">
                  <c:v>Front Office</c:v>
                </c:pt>
                <c:pt idx="8">
                  <c:v>Houskeeping</c:v>
                </c:pt>
                <c:pt idx="9">
                  <c:v>Stewarding</c:v>
                </c:pt>
              </c:strCache>
            </c:strRef>
          </c:cat>
          <c:val>
            <c:numRef>
              <c:f>'Master Response Compilation'!$L$9:$L$18</c:f>
              <c:numCache>
                <c:formatCode>General</c:formatCode>
                <c:ptCount val="10"/>
                <c:pt idx="0">
                  <c:v>7</c:v>
                </c:pt>
                <c:pt idx="1">
                  <c:v>7</c:v>
                </c:pt>
                <c:pt idx="2">
                  <c:v>30</c:v>
                </c:pt>
                <c:pt idx="3">
                  <c:v>25</c:v>
                </c:pt>
                <c:pt idx="4">
                  <c:v>8</c:v>
                </c:pt>
                <c:pt idx="5">
                  <c:v>9</c:v>
                </c:pt>
                <c:pt idx="6">
                  <c:v>2</c:v>
                </c:pt>
                <c:pt idx="7">
                  <c:v>15</c:v>
                </c:pt>
                <c:pt idx="8">
                  <c:v>21</c:v>
                </c:pt>
                <c:pt idx="9">
                  <c:v>4</c:v>
                </c:pt>
              </c:numCache>
            </c:numRef>
          </c:val>
          <c:extLst>
            <c:ext xmlns:c16="http://schemas.microsoft.com/office/drawing/2014/chart" uri="{C3380CC4-5D6E-409C-BE32-E72D297353CC}">
              <c16:uniqueId val="{00000000-6D48-46C9-83B8-AB902914DF87}"/>
            </c:ext>
          </c:extLst>
        </c:ser>
        <c:ser>
          <c:idx val="1"/>
          <c:order val="1"/>
          <c:tx>
            <c:strRef>
              <c:f>'Master Response Compilation'!$M$8</c:f>
              <c:strCache>
                <c:ptCount val="1"/>
                <c:pt idx="0">
                  <c:v>Respondent</c:v>
                </c:pt>
              </c:strCache>
            </c:strRef>
          </c:tx>
          <c:spPr>
            <a:solidFill>
              <a:schemeClr val="accent2"/>
            </a:solidFill>
            <a:ln>
              <a:noFill/>
            </a:ln>
            <a:effectLst/>
          </c:spPr>
          <c:invertIfNegative val="0"/>
          <c:cat>
            <c:strRef>
              <c:f>'Master Response Compilation'!$K$9:$K$18</c:f>
              <c:strCache>
                <c:ptCount val="10"/>
                <c:pt idx="0">
                  <c:v>Admin</c:v>
                </c:pt>
                <c:pt idx="1">
                  <c:v>Maintenance</c:v>
                </c:pt>
                <c:pt idx="2">
                  <c:v>F&amp;B</c:v>
                </c:pt>
                <c:pt idx="3">
                  <c:v>Kitchen</c:v>
                </c:pt>
                <c:pt idx="4">
                  <c:v>Spa</c:v>
                </c:pt>
                <c:pt idx="5">
                  <c:v>Finance</c:v>
                </c:pt>
                <c:pt idx="6">
                  <c:v>Garden</c:v>
                </c:pt>
                <c:pt idx="7">
                  <c:v>Front Office</c:v>
                </c:pt>
                <c:pt idx="8">
                  <c:v>Houskeeping</c:v>
                </c:pt>
                <c:pt idx="9">
                  <c:v>Stewarding</c:v>
                </c:pt>
              </c:strCache>
            </c:strRef>
          </c:cat>
          <c:val>
            <c:numRef>
              <c:f>'Master Response Compilation'!$M$9:$M$18</c:f>
              <c:numCache>
                <c:formatCode>General</c:formatCode>
                <c:ptCount val="10"/>
                <c:pt idx="0">
                  <c:v>4</c:v>
                </c:pt>
                <c:pt idx="1">
                  <c:v>2</c:v>
                </c:pt>
                <c:pt idx="2">
                  <c:v>8</c:v>
                </c:pt>
                <c:pt idx="3">
                  <c:v>4</c:v>
                </c:pt>
                <c:pt idx="4">
                  <c:v>2</c:v>
                </c:pt>
                <c:pt idx="5">
                  <c:v>2</c:v>
                </c:pt>
                <c:pt idx="6">
                  <c:v>1</c:v>
                </c:pt>
                <c:pt idx="7">
                  <c:v>6</c:v>
                </c:pt>
                <c:pt idx="8">
                  <c:v>6</c:v>
                </c:pt>
                <c:pt idx="9">
                  <c:v>2</c:v>
                </c:pt>
              </c:numCache>
            </c:numRef>
          </c:val>
          <c:extLst>
            <c:ext xmlns:c16="http://schemas.microsoft.com/office/drawing/2014/chart" uri="{C3380CC4-5D6E-409C-BE32-E72D297353CC}">
              <c16:uniqueId val="{00000001-6D48-46C9-83B8-AB902914DF87}"/>
            </c:ext>
          </c:extLst>
        </c:ser>
        <c:dLbls>
          <c:showLegendKey val="0"/>
          <c:showVal val="0"/>
          <c:showCatName val="0"/>
          <c:showSerName val="0"/>
          <c:showPercent val="0"/>
          <c:showBubbleSize val="0"/>
        </c:dLbls>
        <c:gapWidth val="219"/>
        <c:overlap val="-27"/>
        <c:axId val="1379954432"/>
        <c:axId val="1379929888"/>
      </c:barChart>
      <c:catAx>
        <c:axId val="13799544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79929888"/>
        <c:crosses val="autoZero"/>
        <c:auto val="1"/>
        <c:lblAlgn val="ctr"/>
        <c:lblOffset val="100"/>
        <c:noMultiLvlLbl val="0"/>
      </c:catAx>
      <c:valAx>
        <c:axId val="13799298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79954432"/>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solidFill>
        <a:schemeClr val="accent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200C0E-6F3B-4FD6-8E2E-4C9973E1508D}" type="datetimeFigureOut">
              <a:rPr lang="en-US" smtClean="0"/>
              <a:t>4/27/2019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0B66D8-8842-45D7-B569-84712FA119E8}" type="slidenum">
              <a:rPr lang="en-US" smtClean="0"/>
              <a:t>‹#›</a:t>
            </a:fld>
            <a:endParaRPr lang="en-US"/>
          </a:p>
        </p:txBody>
      </p:sp>
    </p:spTree>
    <p:extLst>
      <p:ext uri="{BB962C8B-B14F-4D97-AF65-F5344CB8AC3E}">
        <p14:creationId xmlns:p14="http://schemas.microsoft.com/office/powerpoint/2010/main" val="3186736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0B66D8-8842-45D7-B569-84712FA119E8}" type="slidenum">
              <a:rPr lang="en-US" smtClean="0"/>
              <a:t>1</a:t>
            </a:fld>
            <a:endParaRPr lang="en-US"/>
          </a:p>
        </p:txBody>
      </p:sp>
    </p:spTree>
    <p:extLst>
      <p:ext uri="{BB962C8B-B14F-4D97-AF65-F5344CB8AC3E}">
        <p14:creationId xmlns:p14="http://schemas.microsoft.com/office/powerpoint/2010/main" val="2587363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0B66D8-8842-45D7-B569-84712FA119E8}" type="slidenum">
              <a:rPr lang="en-US" smtClean="0"/>
              <a:t>2</a:t>
            </a:fld>
            <a:endParaRPr lang="en-US"/>
          </a:p>
        </p:txBody>
      </p:sp>
    </p:spTree>
    <p:extLst>
      <p:ext uri="{BB962C8B-B14F-4D97-AF65-F5344CB8AC3E}">
        <p14:creationId xmlns:p14="http://schemas.microsoft.com/office/powerpoint/2010/main" val="3934505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Without human being,</a:t>
            </a:r>
            <a:r>
              <a:rPr lang="en-GB" baseline="0" dirty="0" smtClean="0"/>
              <a:t> we will not be able to put forward the hospitality industry.</a:t>
            </a:r>
          </a:p>
          <a:p>
            <a:r>
              <a:rPr lang="en-GB" baseline="0" dirty="0" smtClean="0"/>
              <a:t>Hotels are suffering from high turnover due to interesting package that cruise ship is offering.</a:t>
            </a:r>
          </a:p>
          <a:p>
            <a:r>
              <a:rPr lang="en-GB" baseline="0" dirty="0" smtClean="0"/>
              <a:t>Retain TMs thus reducing the turnover rate is the aim of all hotels.</a:t>
            </a:r>
            <a:endParaRPr lang="en-GB" dirty="0"/>
          </a:p>
        </p:txBody>
      </p:sp>
      <p:sp>
        <p:nvSpPr>
          <p:cNvPr id="4" name="Slide Number Placeholder 3"/>
          <p:cNvSpPr>
            <a:spLocks noGrp="1"/>
          </p:cNvSpPr>
          <p:nvPr>
            <p:ph type="sldNum" sz="quarter" idx="10"/>
          </p:nvPr>
        </p:nvSpPr>
        <p:spPr/>
        <p:txBody>
          <a:bodyPr/>
          <a:lstStyle/>
          <a:p>
            <a:fld id="{E11F80A3-B63A-4444-BCEC-96287BF1EA40}" type="slidenum">
              <a:rPr lang="en-GB" smtClean="0"/>
              <a:t>3</a:t>
            </a:fld>
            <a:endParaRPr lang="en-GB"/>
          </a:p>
        </p:txBody>
      </p:sp>
    </p:spTree>
    <p:extLst>
      <p:ext uri="{BB962C8B-B14F-4D97-AF65-F5344CB8AC3E}">
        <p14:creationId xmlns:p14="http://schemas.microsoft.com/office/powerpoint/2010/main" val="4246824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methods has bee selected as its more easy for</a:t>
            </a:r>
            <a:r>
              <a:rPr lang="en-GB" baseline="0" dirty="0" smtClean="0"/>
              <a:t> Team Members to express themselves openly and with accurate information.</a:t>
            </a:r>
            <a:endParaRPr lang="en-GB" dirty="0"/>
          </a:p>
        </p:txBody>
      </p:sp>
      <p:sp>
        <p:nvSpPr>
          <p:cNvPr id="4" name="Slide Number Placeholder 3"/>
          <p:cNvSpPr>
            <a:spLocks noGrp="1"/>
          </p:cNvSpPr>
          <p:nvPr>
            <p:ph type="sldNum" sz="quarter" idx="10"/>
          </p:nvPr>
        </p:nvSpPr>
        <p:spPr/>
        <p:txBody>
          <a:bodyPr/>
          <a:lstStyle/>
          <a:p>
            <a:fld id="{E11F80A3-B63A-4444-BCEC-96287BF1EA40}" type="slidenum">
              <a:rPr lang="en-GB" smtClean="0"/>
              <a:t>4</a:t>
            </a:fld>
            <a:endParaRPr lang="en-GB"/>
          </a:p>
        </p:txBody>
      </p:sp>
    </p:spTree>
    <p:extLst>
      <p:ext uri="{BB962C8B-B14F-4D97-AF65-F5344CB8AC3E}">
        <p14:creationId xmlns:p14="http://schemas.microsoft.com/office/powerpoint/2010/main" val="616271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Dept</a:t>
            </a:r>
            <a:r>
              <a:rPr lang="en-GB" baseline="0" dirty="0" smtClean="0"/>
              <a:t> – No. of participants</a:t>
            </a:r>
          </a:p>
          <a:p>
            <a:r>
              <a:rPr lang="en-GB" baseline="0" dirty="0" smtClean="0"/>
              <a:t>Admin – 3</a:t>
            </a:r>
          </a:p>
          <a:p>
            <a:r>
              <a:rPr lang="en-GB" baseline="0" dirty="0" smtClean="0"/>
              <a:t>Maintenance – 3</a:t>
            </a:r>
          </a:p>
          <a:p>
            <a:r>
              <a:rPr lang="en-GB" baseline="0" dirty="0" smtClean="0"/>
              <a:t>F&amp;B – 7</a:t>
            </a:r>
          </a:p>
          <a:p>
            <a:r>
              <a:rPr lang="en-GB" baseline="0" dirty="0" smtClean="0"/>
              <a:t>Kitchen – 5</a:t>
            </a:r>
          </a:p>
          <a:p>
            <a:r>
              <a:rPr lang="en-GB" baseline="0" dirty="0" smtClean="0"/>
              <a:t>Spa – 2</a:t>
            </a:r>
          </a:p>
          <a:p>
            <a:r>
              <a:rPr lang="en-GB" baseline="0" dirty="0" smtClean="0"/>
              <a:t>Finance – 2</a:t>
            </a:r>
          </a:p>
          <a:p>
            <a:r>
              <a:rPr lang="en-GB" baseline="0" dirty="0" smtClean="0"/>
              <a:t>Garden – 1</a:t>
            </a:r>
          </a:p>
          <a:p>
            <a:r>
              <a:rPr lang="en-GB" baseline="0" dirty="0" smtClean="0"/>
              <a:t>Front Office – 6</a:t>
            </a:r>
          </a:p>
          <a:p>
            <a:r>
              <a:rPr lang="en-GB" baseline="0" dirty="0" smtClean="0"/>
              <a:t>Housekeeping – 6</a:t>
            </a:r>
          </a:p>
          <a:p>
            <a:r>
              <a:rPr lang="en-GB" baseline="0" dirty="0" smtClean="0"/>
              <a:t>Stewarding – 2</a:t>
            </a:r>
          </a:p>
          <a:p>
            <a:r>
              <a:rPr lang="en-GB" baseline="0" dirty="0" smtClean="0"/>
              <a:t>An average of Team Members was selected from each department in order to make the survey successful with maximum information.</a:t>
            </a:r>
          </a:p>
        </p:txBody>
      </p:sp>
      <p:sp>
        <p:nvSpPr>
          <p:cNvPr id="4" name="Slide Number Placeholder 3"/>
          <p:cNvSpPr>
            <a:spLocks noGrp="1"/>
          </p:cNvSpPr>
          <p:nvPr>
            <p:ph type="sldNum" sz="quarter" idx="10"/>
          </p:nvPr>
        </p:nvSpPr>
        <p:spPr/>
        <p:txBody>
          <a:bodyPr/>
          <a:lstStyle/>
          <a:p>
            <a:fld id="{E11F80A3-B63A-4444-BCEC-96287BF1EA40}" type="slidenum">
              <a:rPr lang="en-GB" smtClean="0"/>
              <a:t>5</a:t>
            </a:fld>
            <a:endParaRPr lang="en-GB"/>
          </a:p>
        </p:txBody>
      </p:sp>
    </p:spTree>
    <p:extLst>
      <p:ext uri="{BB962C8B-B14F-4D97-AF65-F5344CB8AC3E}">
        <p14:creationId xmlns:p14="http://schemas.microsoft.com/office/powerpoint/2010/main" val="4224742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E11F80A3-B63A-4444-BCEC-96287BF1EA40}" type="slidenum">
              <a:rPr lang="en-GB" smtClean="0"/>
              <a:t>6</a:t>
            </a:fld>
            <a:endParaRPr lang="en-GB"/>
          </a:p>
        </p:txBody>
      </p:sp>
    </p:spTree>
    <p:extLst>
      <p:ext uri="{BB962C8B-B14F-4D97-AF65-F5344CB8AC3E}">
        <p14:creationId xmlns:p14="http://schemas.microsoft.com/office/powerpoint/2010/main" val="3802674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11F80A3-B63A-4444-BCEC-96287BF1EA40}" type="slidenum">
              <a:rPr lang="en-GB" smtClean="0"/>
              <a:t>7</a:t>
            </a:fld>
            <a:endParaRPr lang="en-GB"/>
          </a:p>
        </p:txBody>
      </p:sp>
    </p:spTree>
    <p:extLst>
      <p:ext uri="{BB962C8B-B14F-4D97-AF65-F5344CB8AC3E}">
        <p14:creationId xmlns:p14="http://schemas.microsoft.com/office/powerpoint/2010/main" val="3049358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91.9% of</a:t>
            </a:r>
            <a:r>
              <a:rPr lang="en-GB" baseline="0" dirty="0" smtClean="0"/>
              <a:t> the team members are likely to stay out of the sample size.</a:t>
            </a:r>
          </a:p>
          <a:p>
            <a:r>
              <a:rPr lang="en-GB" baseline="0" dirty="0" smtClean="0"/>
              <a:t>While 8.1% are on neutral side meaning that same we can motivate team member to stay at SALT.</a:t>
            </a:r>
          </a:p>
        </p:txBody>
      </p:sp>
      <p:sp>
        <p:nvSpPr>
          <p:cNvPr id="4" name="Slide Number Placeholder 3"/>
          <p:cNvSpPr>
            <a:spLocks noGrp="1"/>
          </p:cNvSpPr>
          <p:nvPr>
            <p:ph type="sldNum" sz="quarter" idx="10"/>
          </p:nvPr>
        </p:nvSpPr>
        <p:spPr/>
        <p:txBody>
          <a:bodyPr/>
          <a:lstStyle/>
          <a:p>
            <a:fld id="{E11F80A3-B63A-4444-BCEC-96287BF1EA40}" type="slidenum">
              <a:rPr lang="en-GB" smtClean="0"/>
              <a:t>8</a:t>
            </a:fld>
            <a:endParaRPr lang="en-GB"/>
          </a:p>
        </p:txBody>
      </p:sp>
    </p:spTree>
    <p:extLst>
      <p:ext uri="{BB962C8B-B14F-4D97-AF65-F5344CB8AC3E}">
        <p14:creationId xmlns:p14="http://schemas.microsoft.com/office/powerpoint/2010/main" val="3767596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smtClean="0"/>
              <a:t>Educate team</a:t>
            </a:r>
            <a:r>
              <a:rPr lang="en-GB" sz="900" baseline="0" dirty="0" smtClean="0"/>
              <a:t> members so that they can feel SALT their home.</a:t>
            </a:r>
          </a:p>
          <a:p>
            <a:r>
              <a:rPr lang="en-GB" sz="900" baseline="0" dirty="0" smtClean="0"/>
              <a:t>Proper rostering to ensure a balance work life</a:t>
            </a:r>
          </a:p>
          <a:p>
            <a:r>
              <a:rPr lang="en-GB" sz="900" baseline="0" dirty="0" smtClean="0"/>
              <a:t>A remuneration strategy to put in place specially for the package team members mainly finance and administration department</a:t>
            </a:r>
            <a:r>
              <a:rPr lang="en-GB" baseline="0" dirty="0" smtClean="0"/>
              <a:t>.</a:t>
            </a:r>
          </a:p>
          <a:p>
            <a:r>
              <a:rPr lang="en-GB" baseline="0" dirty="0" smtClean="0"/>
              <a:t>More activities to organise in order for team members to have a good bonding with each other even with other departments so that whenever any of the department is in help, all of them will collectively help each other.</a:t>
            </a:r>
          </a:p>
          <a:p>
            <a:r>
              <a:rPr lang="en-GB" baseline="0" dirty="0" smtClean="0"/>
              <a:t>Talent program to put in place in order to identify the team members who really want to grow and build up their career growth at SALT.</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11F80A3-B63A-4444-BCEC-96287BF1EA40}" type="slidenum">
              <a:rPr lang="en-GB" smtClean="0"/>
              <a:t>9</a:t>
            </a:fld>
            <a:endParaRPr lang="en-GB"/>
          </a:p>
        </p:txBody>
      </p:sp>
    </p:spTree>
    <p:extLst>
      <p:ext uri="{BB962C8B-B14F-4D97-AF65-F5344CB8AC3E}">
        <p14:creationId xmlns:p14="http://schemas.microsoft.com/office/powerpoint/2010/main" val="4293487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1F80A3-B63A-4444-BCEC-96287BF1EA40}" type="slidenum">
              <a:rPr lang="en-GB" smtClean="0"/>
              <a:t>10</a:t>
            </a:fld>
            <a:endParaRPr lang="en-GB"/>
          </a:p>
        </p:txBody>
      </p:sp>
    </p:spTree>
    <p:extLst>
      <p:ext uri="{BB962C8B-B14F-4D97-AF65-F5344CB8AC3E}">
        <p14:creationId xmlns:p14="http://schemas.microsoft.com/office/powerpoint/2010/main" val="3940350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1F80A3-B63A-4444-BCEC-96287BF1EA40}" type="slidenum">
              <a:rPr lang="en-GB" smtClean="0"/>
              <a:t>11</a:t>
            </a:fld>
            <a:endParaRPr lang="en-GB"/>
          </a:p>
        </p:txBody>
      </p:sp>
    </p:spTree>
    <p:extLst>
      <p:ext uri="{BB962C8B-B14F-4D97-AF65-F5344CB8AC3E}">
        <p14:creationId xmlns:p14="http://schemas.microsoft.com/office/powerpoint/2010/main" val="1066140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D4E674D-8B36-4E07-ABAE-F682116EF855}" type="datetimeFigureOut">
              <a:rPr lang="en-US" smtClean="0"/>
              <a:t>4/27/2019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2476862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D4E674D-8B36-4E07-ABAE-F682116EF855}" type="datetimeFigureOut">
              <a:rPr lang="en-US" smtClean="0"/>
              <a:t>4/27/2019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3486655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D4E674D-8B36-4E07-ABAE-F682116EF855}" type="datetimeFigureOut">
              <a:rPr lang="en-US" smtClean="0"/>
              <a:t>4/27/2019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2822840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D4E674D-8B36-4E07-ABAE-F682116EF855}" type="datetimeFigureOut">
              <a:rPr lang="en-US" smtClean="0"/>
              <a:t>4/27/2019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4088090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D4E674D-8B36-4E07-ABAE-F682116EF855}" type="datetimeFigureOut">
              <a:rPr lang="en-US" smtClean="0"/>
              <a:t>4/27/2019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2096875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D4E674D-8B36-4E07-ABAE-F682116EF855}" type="datetimeFigureOut">
              <a:rPr lang="en-US" smtClean="0"/>
              <a:t>4/27/2019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1242203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4E674D-8B36-4E07-ABAE-F682116EF855}" type="datetimeFigureOut">
              <a:rPr lang="en-US" smtClean="0"/>
              <a:t>4/27/2019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3399111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D4E674D-8B36-4E07-ABAE-F682116EF855}" type="datetimeFigureOut">
              <a:rPr lang="en-US" smtClean="0"/>
              <a:t>4/27/2019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3638715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D4E674D-8B36-4E07-ABAE-F682116EF855}" type="datetimeFigureOut">
              <a:rPr lang="en-US" smtClean="0"/>
              <a:t>4/27/2019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4138836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D4E674D-8B36-4E07-ABAE-F682116EF855}" type="datetimeFigureOut">
              <a:rPr lang="en-US" smtClean="0"/>
              <a:t>4/27/2019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280192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D4E674D-8B36-4E07-ABAE-F682116EF855}" type="datetimeFigureOut">
              <a:rPr lang="en-US" smtClean="0"/>
              <a:t>4/27/2019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610A37-20FB-4147-9099-4E2D4B4B32FA}" type="slidenum">
              <a:rPr lang="en-US" smtClean="0"/>
              <a:t>‹#›</a:t>
            </a:fld>
            <a:endParaRPr lang="en-US"/>
          </a:p>
        </p:txBody>
      </p:sp>
    </p:spTree>
    <p:extLst>
      <p:ext uri="{BB962C8B-B14F-4D97-AF65-F5344CB8AC3E}">
        <p14:creationId xmlns:p14="http://schemas.microsoft.com/office/powerpoint/2010/main" val="1687212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4E674D-8B36-4E07-ABAE-F682116EF855}" type="datetimeFigureOut">
              <a:rPr lang="en-US" smtClean="0"/>
              <a:t>4/27/2019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610A37-20FB-4147-9099-4E2D4B4B32FA}" type="slidenum">
              <a:rPr lang="en-US" smtClean="0"/>
              <a:t>‹#›</a:t>
            </a:fld>
            <a:endParaRPr lang="en-US"/>
          </a:p>
        </p:txBody>
      </p:sp>
    </p:spTree>
    <p:extLst>
      <p:ext uri="{BB962C8B-B14F-4D97-AF65-F5344CB8AC3E}">
        <p14:creationId xmlns:p14="http://schemas.microsoft.com/office/powerpoint/2010/main" val="2269220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chart" Target="../charts/chart1.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jp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4" name="Content Placeholder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12192000" cy="6492875"/>
          </a:xfrm>
          <a:prstGeom prst="rect">
            <a:avLst/>
          </a:prstGeom>
        </p:spPr>
      </p:pic>
      <p:sp>
        <p:nvSpPr>
          <p:cNvPr id="6" name="Rectangle 5"/>
          <p:cNvSpPr/>
          <p:nvPr/>
        </p:nvSpPr>
        <p:spPr>
          <a:xfrm>
            <a:off x="5855854" y="4568250"/>
            <a:ext cx="6096000" cy="3046988"/>
          </a:xfrm>
          <a:prstGeom prst="rect">
            <a:avLst/>
          </a:prstGeom>
        </p:spPr>
        <p:txBody>
          <a:bodyPr>
            <a:spAutoFit/>
          </a:bodyPr>
          <a:lstStyle/>
          <a:p>
            <a:pPr algn="ctr"/>
            <a:r>
              <a:rPr lang="en-US" sz="3200" dirty="0" smtClean="0">
                <a:solidFill>
                  <a:srgbClr val="002060"/>
                </a:solidFill>
              </a:rPr>
              <a:t>Name: </a:t>
            </a:r>
            <a:r>
              <a:rPr lang="en-US" sz="3600" dirty="0" err="1" smtClean="0">
                <a:solidFill>
                  <a:srgbClr val="0070C0"/>
                </a:solidFill>
              </a:rPr>
              <a:t>Devesh</a:t>
            </a:r>
            <a:r>
              <a:rPr lang="en-US" sz="3600" dirty="0" smtClean="0">
                <a:solidFill>
                  <a:srgbClr val="0070C0"/>
                </a:solidFill>
              </a:rPr>
              <a:t> Chatoo</a:t>
            </a:r>
          </a:p>
          <a:p>
            <a:pPr algn="ctr"/>
            <a:r>
              <a:rPr lang="en-US" sz="3200" dirty="0">
                <a:solidFill>
                  <a:srgbClr val="002060"/>
                </a:solidFill>
              </a:rPr>
              <a:t>Student ID: </a:t>
            </a:r>
            <a:r>
              <a:rPr lang="en-US" sz="3600" dirty="0" smtClean="0">
                <a:solidFill>
                  <a:srgbClr val="0070C0"/>
                </a:solidFill>
              </a:rPr>
              <a:t>1715702</a:t>
            </a:r>
          </a:p>
          <a:p>
            <a:pPr algn="ctr"/>
            <a:r>
              <a:rPr lang="en-US" sz="3200" dirty="0">
                <a:solidFill>
                  <a:srgbClr val="002060"/>
                </a:solidFill>
              </a:rPr>
              <a:t>Module:</a:t>
            </a:r>
            <a:r>
              <a:rPr lang="en-US" sz="3600" dirty="0" smtClean="0">
                <a:solidFill>
                  <a:srgbClr val="0070C0"/>
                </a:solidFill>
              </a:rPr>
              <a:t> BMPF4008</a:t>
            </a:r>
          </a:p>
          <a:p>
            <a:pPr algn="ctr"/>
            <a:endParaRPr lang="en-US" sz="3600" dirty="0" smtClean="0">
              <a:solidFill>
                <a:srgbClr val="0070C0"/>
              </a:solidFill>
            </a:endParaRPr>
          </a:p>
          <a:p>
            <a:pPr algn="ctr"/>
            <a:r>
              <a:rPr lang="en-US" sz="4800" dirty="0" smtClean="0">
                <a:solidFill>
                  <a:srgbClr val="0070C0"/>
                </a:solidFill>
              </a:rPr>
              <a:t> </a:t>
            </a:r>
            <a:endParaRPr lang="en-US" sz="4400" dirty="0">
              <a:solidFill>
                <a:srgbClr val="0070C0"/>
              </a:solidFill>
            </a:endParaRPr>
          </a:p>
        </p:txBody>
      </p:sp>
      <p:pic>
        <p:nvPicPr>
          <p:cNvPr id="7" name="Picture 6"/>
          <p:cNvPicPr>
            <a:picLocks noChangeAspect="1"/>
          </p:cNvPicPr>
          <p:nvPr/>
        </p:nvPicPr>
        <p:blipFill rotWithShape="1">
          <a:blip r:embed="rId4"/>
          <a:srcRect t="21353" b="38045"/>
          <a:stretch/>
        </p:blipFill>
        <p:spPr>
          <a:xfrm>
            <a:off x="1" y="6492875"/>
            <a:ext cx="12191999" cy="392834"/>
          </a:xfrm>
          <a:prstGeom prst="rect">
            <a:avLst/>
          </a:prstGeom>
        </p:spPr>
      </p:pic>
      <p:sp>
        <p:nvSpPr>
          <p:cNvPr id="8" name="Rectangle 7"/>
          <p:cNvSpPr/>
          <p:nvPr/>
        </p:nvSpPr>
        <p:spPr>
          <a:xfrm>
            <a:off x="6689403" y="1027177"/>
            <a:ext cx="4244174" cy="2585323"/>
          </a:xfrm>
          <a:prstGeom prst="rect">
            <a:avLst/>
          </a:prstGeom>
          <a:noFill/>
        </p:spPr>
        <p:txBody>
          <a:bodyPr wrap="none" lIns="91440" tIns="45720" rIns="91440" bIns="45720">
            <a:spAutoFit/>
          </a:bodyPr>
          <a:lstStyle/>
          <a:p>
            <a:pPr algn="ctr"/>
            <a:r>
              <a:rPr lang="en-US" sz="5400" dirty="0" smtClean="0">
                <a:ln w="0"/>
                <a:solidFill>
                  <a:schemeClr val="accent5">
                    <a:lumMod val="75000"/>
                  </a:schemeClr>
                </a:solidFill>
                <a:effectLst>
                  <a:outerShdw blurRad="38100" dist="25400" dir="5400000" algn="ctr" rotWithShape="0">
                    <a:srgbClr val="6E747A">
                      <a:alpha val="43000"/>
                    </a:srgbClr>
                  </a:outerShdw>
                </a:effectLst>
              </a:rPr>
              <a:t>Welcome</a:t>
            </a:r>
          </a:p>
          <a:p>
            <a:pPr algn="ctr"/>
            <a:r>
              <a:rPr lang="en-US" sz="5400" b="0" cap="none" spc="0" dirty="0" smtClean="0">
                <a:ln w="0"/>
                <a:solidFill>
                  <a:schemeClr val="accent5">
                    <a:lumMod val="75000"/>
                  </a:schemeClr>
                </a:solidFill>
                <a:effectLst>
                  <a:outerShdw blurRad="38100" dist="25400" dir="5400000" algn="ctr" rotWithShape="0">
                    <a:srgbClr val="6E747A">
                      <a:alpha val="43000"/>
                    </a:srgbClr>
                  </a:outerShdw>
                </a:effectLst>
              </a:rPr>
              <a:t>Project Report</a:t>
            </a:r>
          </a:p>
          <a:p>
            <a:pPr algn="ctr"/>
            <a:r>
              <a:rPr lang="en-US" sz="5400" dirty="0" smtClean="0">
                <a:ln w="0"/>
                <a:solidFill>
                  <a:schemeClr val="accent5">
                    <a:lumMod val="75000"/>
                  </a:schemeClr>
                </a:solidFill>
                <a:effectLst>
                  <a:outerShdw blurRad="38100" dist="25400" dir="5400000" algn="ctr" rotWithShape="0">
                    <a:srgbClr val="6E747A">
                      <a:alpha val="43000"/>
                    </a:srgbClr>
                  </a:outerShdw>
                </a:effectLst>
              </a:rPr>
              <a:t>Presentation</a:t>
            </a:r>
            <a:endParaRPr lang="en-US" sz="3600" b="0" cap="none" spc="0" dirty="0">
              <a:ln w="0"/>
              <a:solidFill>
                <a:schemeClr val="accent5">
                  <a:lumMod val="75000"/>
                </a:schemeClr>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85922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12192000" cy="604035"/>
          </a:xfrm>
          <a:prstGeom prst="rect">
            <a:avLst/>
          </a:prstGeom>
        </p:spPr>
      </p:pic>
      <p:pic>
        <p:nvPicPr>
          <p:cNvPr id="7" name="Picture 6"/>
          <p:cNvPicPr>
            <a:picLocks noChangeAspect="1"/>
          </p:cNvPicPr>
          <p:nvPr/>
        </p:nvPicPr>
        <p:blipFill rotWithShape="1">
          <a:blip r:embed="rId4"/>
          <a:srcRect t="21353" b="38045"/>
          <a:stretch/>
        </p:blipFill>
        <p:spPr>
          <a:xfrm>
            <a:off x="1" y="6492875"/>
            <a:ext cx="12191999" cy="392834"/>
          </a:xfrm>
          <a:prstGeom prst="rect">
            <a:avLst/>
          </a:prstGeom>
        </p:spPr>
      </p:pic>
      <p:sp>
        <p:nvSpPr>
          <p:cNvPr id="8" name="Rectangle 7"/>
          <p:cNvSpPr/>
          <p:nvPr/>
        </p:nvSpPr>
        <p:spPr>
          <a:xfrm>
            <a:off x="2414704" y="2513479"/>
            <a:ext cx="7910948" cy="954107"/>
          </a:xfrm>
          <a:prstGeom prst="rect">
            <a:avLst/>
          </a:prstGeom>
          <a:noFill/>
        </p:spPr>
        <p:txBody>
          <a:bodyPr wrap="none" lIns="91440" tIns="45720" rIns="91440" bIns="45720">
            <a:spAutoFit/>
          </a:bodyPr>
          <a:lstStyle/>
          <a:p>
            <a:pPr algn="ctr"/>
            <a:r>
              <a:rPr lang="en-US" sz="2800" dirty="0" smtClean="0">
                <a:ln w="0"/>
                <a:solidFill>
                  <a:schemeClr val="accent5">
                    <a:lumMod val="75000"/>
                  </a:schemeClr>
                </a:solidFill>
                <a:effectLst>
                  <a:outerShdw blurRad="38100" dist="25400" dir="5400000" algn="ctr" rotWithShape="0">
                    <a:srgbClr val="6E747A">
                      <a:alpha val="43000"/>
                    </a:srgbClr>
                  </a:outerShdw>
                </a:effectLst>
              </a:rPr>
              <a:t>Determine the Team Member Satisfaction in order to</a:t>
            </a:r>
          </a:p>
          <a:p>
            <a:pPr algn="ctr"/>
            <a:r>
              <a:rPr lang="en-US" sz="2800" dirty="0" smtClean="0">
                <a:ln w="0"/>
                <a:solidFill>
                  <a:schemeClr val="accent5">
                    <a:lumMod val="75000"/>
                  </a:schemeClr>
                </a:solidFill>
                <a:effectLst>
                  <a:outerShdw blurRad="38100" dist="25400" dir="5400000" algn="ctr" rotWithShape="0">
                    <a:srgbClr val="6E747A">
                      <a:alpha val="43000"/>
                    </a:srgbClr>
                  </a:outerShdw>
                </a:effectLst>
              </a:rPr>
              <a:t> identify suitable retention measures</a:t>
            </a:r>
            <a:endParaRPr lang="en-US" sz="8000" b="0" cap="none" spc="0" dirty="0">
              <a:ln w="0"/>
              <a:solidFill>
                <a:schemeClr val="accent5">
                  <a:lumMod val="75000"/>
                </a:schemeClr>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3322323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dl-mail.ymail.com/ws/download/mailboxes/@.id==VjN-ij2qFaVbRoAfszYs3tOWyD3E2aLPBBLUSq7BwDFan3_8F-GG4eE4TtSuWbHVrtHK_Pl_Ks7TZl1JnWS_CC9APg/messages/@.id==AC2NmjEfhz1sW7yzPwg5eH36Jpo/content/parts/@.id==2/raw?appid=YMailNorrin&amp;ymreqid=0bf109c5-a64d-2984-1cd9-57000301a700&amp;token=zitEzqOML3j84e6ealFTT5U7-km5qEQF52lp7AcCuBa6R2y3iXKiViBv9khRgMU0Zg6T7d9MsVmgZJx79PJH9pm9emWEYlkqZx-gLfLSvi7hBLnz2bZQufgc5_eQwI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rotWithShape="1">
          <a:blip r:embed="rId3"/>
          <a:srcRect t="21353" b="38045"/>
          <a:stretch/>
        </p:blipFill>
        <p:spPr>
          <a:xfrm>
            <a:off x="1" y="6511636"/>
            <a:ext cx="12191999" cy="346364"/>
          </a:xfrm>
          <a:prstGeom prst="rect">
            <a:avLst/>
          </a:prstGeom>
        </p:spPr>
      </p:pic>
      <p:pic>
        <p:nvPicPr>
          <p:cNvPr id="10" name="Picture 9" descr="C:\Users\Trimetys\Desktop\Urmila\Invoices and creditors list\files\saltimage.jpg"/>
          <p:cNvPicPr/>
          <p:nvPr/>
        </p:nvPicPr>
        <p:blipFill rotWithShape="1">
          <a:blip r:embed="rId4">
            <a:extLst>
              <a:ext uri="{28A0092B-C50C-407E-A947-70E740481C1C}">
                <a14:useLocalDpi xmlns:a14="http://schemas.microsoft.com/office/drawing/2010/main" val="0"/>
              </a:ext>
            </a:extLst>
          </a:blip>
          <a:srcRect b="25862"/>
          <a:stretch/>
        </p:blipFill>
        <p:spPr bwMode="auto">
          <a:xfrm>
            <a:off x="0" y="2"/>
            <a:ext cx="12192000" cy="623454"/>
          </a:xfrm>
          <a:prstGeom prst="rect">
            <a:avLst/>
          </a:prstGeom>
          <a:noFill/>
          <a:ln>
            <a:noFill/>
          </a:ln>
        </p:spPr>
      </p:pic>
      <p:sp>
        <p:nvSpPr>
          <p:cNvPr id="3" name="Content Placeholder 2"/>
          <p:cNvSpPr>
            <a:spLocks noGrp="1"/>
          </p:cNvSpPr>
          <p:nvPr>
            <p:ph idx="1"/>
          </p:nvPr>
        </p:nvSpPr>
        <p:spPr>
          <a:xfrm>
            <a:off x="0" y="699657"/>
            <a:ext cx="12192000" cy="5999017"/>
          </a:xfrm>
        </p:spPr>
        <p:txBody>
          <a:bodyPr>
            <a:normAutofit fontScale="62500" lnSpcReduction="20000"/>
          </a:bodyPr>
          <a:lstStyle/>
          <a:p>
            <a:pPr marL="0" indent="0">
              <a:buNone/>
            </a:pPr>
            <a:r>
              <a:rPr lang="en-US" sz="4500" dirty="0" smtClean="0"/>
              <a:t>‘Hotel industry is known for its </a:t>
            </a:r>
            <a:r>
              <a:rPr lang="en-US" sz="4500" i="1" dirty="0" smtClean="0">
                <a:solidFill>
                  <a:schemeClr val="accent1">
                    <a:lumMod val="50000"/>
                  </a:schemeClr>
                </a:solidFill>
              </a:rPr>
              <a:t>hospitality services</a:t>
            </a:r>
            <a:r>
              <a:rPr lang="en-US" sz="4500" dirty="0" smtClean="0"/>
              <a:t>’ - which is achieved only by </a:t>
            </a:r>
            <a:r>
              <a:rPr lang="en-US" sz="4500" i="1" dirty="0" smtClean="0">
                <a:solidFill>
                  <a:schemeClr val="accent1">
                    <a:lumMod val="50000"/>
                  </a:schemeClr>
                </a:solidFill>
              </a:rPr>
              <a:t>human being effort </a:t>
            </a:r>
            <a:r>
              <a:rPr lang="en-US" sz="4500" dirty="0" smtClean="0"/>
              <a:t>to offer the services.</a:t>
            </a:r>
          </a:p>
          <a:p>
            <a:pPr marL="0" indent="0">
              <a:buNone/>
            </a:pPr>
            <a:endParaRPr lang="en-US" sz="800" dirty="0" smtClean="0"/>
          </a:p>
          <a:p>
            <a:pPr marL="0" indent="0">
              <a:buNone/>
            </a:pPr>
            <a:r>
              <a:rPr lang="en-US" sz="4500" u="sng" dirty="0" smtClean="0">
                <a:solidFill>
                  <a:srgbClr val="002060"/>
                </a:solidFill>
              </a:rPr>
              <a:t>Background</a:t>
            </a:r>
          </a:p>
          <a:p>
            <a:pPr marL="0" indent="0">
              <a:buNone/>
            </a:pPr>
            <a:r>
              <a:rPr lang="en-US" sz="4500" dirty="0" smtClean="0"/>
              <a:t>Hotels employ employees and are likely to have employees that will leave also and thus causing staff turnover.</a:t>
            </a:r>
            <a:endParaRPr lang="en-US" sz="900" dirty="0" smtClean="0">
              <a:solidFill>
                <a:srgbClr val="002060"/>
              </a:solidFill>
            </a:endParaRPr>
          </a:p>
          <a:p>
            <a:pPr marL="0" indent="0">
              <a:buNone/>
            </a:pPr>
            <a:r>
              <a:rPr lang="en-US" sz="4500" u="sng" dirty="0" smtClean="0">
                <a:solidFill>
                  <a:srgbClr val="002060"/>
                </a:solidFill>
              </a:rPr>
              <a:t>Justification</a:t>
            </a:r>
          </a:p>
          <a:p>
            <a:pPr marL="0" indent="0">
              <a:buNone/>
            </a:pPr>
            <a:r>
              <a:rPr lang="en-US" sz="4500" dirty="0" smtClean="0"/>
              <a:t>SALT hotel is being ranked number one on Trip Advisor among all in Mauritius. Our vision is to maintain that position by providing quality services from our existing and trained Team Members.</a:t>
            </a:r>
          </a:p>
          <a:p>
            <a:pPr marL="0" indent="0">
              <a:buNone/>
            </a:pPr>
            <a:endParaRPr lang="en-US" sz="800" dirty="0" smtClean="0"/>
          </a:p>
          <a:p>
            <a:pPr marL="0" indent="0">
              <a:buNone/>
            </a:pPr>
            <a:r>
              <a:rPr lang="en-US" sz="4500" u="sng" dirty="0" smtClean="0">
                <a:solidFill>
                  <a:srgbClr val="002060"/>
                </a:solidFill>
              </a:rPr>
              <a:t>Aim</a:t>
            </a:r>
          </a:p>
          <a:p>
            <a:pPr marL="0" indent="0">
              <a:buNone/>
            </a:pPr>
            <a:r>
              <a:rPr lang="en-US" sz="4500" dirty="0" smtClean="0"/>
              <a:t>To retain our trained and experienced team members</a:t>
            </a:r>
          </a:p>
          <a:p>
            <a:pPr marL="0" indent="0">
              <a:buNone/>
            </a:pPr>
            <a:endParaRPr lang="en-US" sz="700" dirty="0" smtClean="0">
              <a:solidFill>
                <a:srgbClr val="002060"/>
              </a:solidFill>
            </a:endParaRPr>
          </a:p>
          <a:p>
            <a:pPr marL="0" indent="0">
              <a:buNone/>
            </a:pPr>
            <a:r>
              <a:rPr lang="en-US" sz="4500" u="sng" dirty="0" smtClean="0">
                <a:solidFill>
                  <a:srgbClr val="002060"/>
                </a:solidFill>
              </a:rPr>
              <a:t>Objectives</a:t>
            </a:r>
          </a:p>
          <a:p>
            <a:pPr marL="0" indent="0">
              <a:buNone/>
            </a:pPr>
            <a:r>
              <a:rPr lang="en-US" sz="4500" dirty="0" smtClean="0"/>
              <a:t>Determine employees' satisfaction &amp; motivation level</a:t>
            </a:r>
          </a:p>
          <a:p>
            <a:pPr marL="0" indent="0">
              <a:buNone/>
            </a:pPr>
            <a:r>
              <a:rPr lang="en-US" sz="4500" dirty="0" smtClean="0"/>
              <a:t>Finding suitable and effective measures of retention</a:t>
            </a:r>
          </a:p>
        </p:txBody>
      </p:sp>
    </p:spTree>
    <p:extLst>
      <p:ext uri="{BB962C8B-B14F-4D97-AF65-F5344CB8AC3E}">
        <p14:creationId xmlns:p14="http://schemas.microsoft.com/office/powerpoint/2010/main" val="7120490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dl-mail.ymail.com/ws/download/mailboxes/@.id==VjN-ij2qFaVbRoAfszYs3tOWyD3E2aLPBBLUSq7BwDFan3_8F-GG4eE4TtSuWbHVrtHK_Pl_Ks7TZl1JnWS_CC9APg/messages/@.id==AC2NmjEfhz1sW7yzPwg5eH36Jpo/content/parts/@.id==2/raw?appid=YMailNorrin&amp;ymreqid=0bf109c5-a64d-2984-1cd9-57000301a700&amp;token=zitEzqOML3j84e6ealFTT5U7-km5qEQF52lp7AcCuBa6R2y3iXKiViBv9khRgMU0Zg6T7d9MsVmgZJx79PJH9pm9emWEYlkqZx-gLfLSvi7hBLnz2bZQufgc5_eQwI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rotWithShape="1">
          <a:blip r:embed="rId3"/>
          <a:srcRect t="21353" b="38045"/>
          <a:stretch/>
        </p:blipFill>
        <p:spPr>
          <a:xfrm>
            <a:off x="1" y="6511636"/>
            <a:ext cx="12191999" cy="346364"/>
          </a:xfrm>
          <a:prstGeom prst="rect">
            <a:avLst/>
          </a:prstGeom>
        </p:spPr>
      </p:pic>
      <p:pic>
        <p:nvPicPr>
          <p:cNvPr id="10" name="Picture 9" descr="C:\Users\Trimetys\Desktop\Urmila\Invoices and creditors list\files\saltimage.jpg"/>
          <p:cNvPicPr/>
          <p:nvPr/>
        </p:nvPicPr>
        <p:blipFill rotWithShape="1">
          <a:blip r:embed="rId4">
            <a:extLst>
              <a:ext uri="{28A0092B-C50C-407E-A947-70E740481C1C}">
                <a14:useLocalDpi xmlns:a14="http://schemas.microsoft.com/office/drawing/2010/main" val="0"/>
              </a:ext>
            </a:extLst>
          </a:blip>
          <a:srcRect b="25862"/>
          <a:stretch/>
        </p:blipFill>
        <p:spPr bwMode="auto">
          <a:xfrm>
            <a:off x="0" y="2"/>
            <a:ext cx="12192000" cy="623454"/>
          </a:xfrm>
          <a:prstGeom prst="rect">
            <a:avLst/>
          </a:prstGeom>
          <a:noFill/>
          <a:ln>
            <a:noFill/>
          </a:ln>
        </p:spPr>
      </p:pic>
      <p:sp>
        <p:nvSpPr>
          <p:cNvPr id="3" name="Content Placeholder 2"/>
          <p:cNvSpPr>
            <a:spLocks noGrp="1"/>
          </p:cNvSpPr>
          <p:nvPr>
            <p:ph idx="1"/>
          </p:nvPr>
        </p:nvSpPr>
        <p:spPr>
          <a:xfrm>
            <a:off x="0" y="767921"/>
            <a:ext cx="12192000" cy="5888180"/>
          </a:xfrm>
        </p:spPr>
        <p:txBody>
          <a:bodyPr>
            <a:normAutofit/>
          </a:bodyPr>
          <a:lstStyle/>
          <a:p>
            <a:pPr marL="0" indent="0">
              <a:buNone/>
            </a:pPr>
            <a:r>
              <a:rPr lang="en-US" u="sng" dirty="0" smtClean="0">
                <a:solidFill>
                  <a:srgbClr val="002060"/>
                </a:solidFill>
              </a:rPr>
              <a:t>Methods</a:t>
            </a:r>
          </a:p>
          <a:p>
            <a:pPr marL="0" indent="0">
              <a:buNone/>
            </a:pPr>
            <a:r>
              <a:rPr lang="en-US" dirty="0" smtClean="0"/>
              <a:t>Collection of quantitative and qualitative data by </a:t>
            </a:r>
          </a:p>
          <a:p>
            <a:pPr marL="857250" indent="-857250">
              <a:buAutoNum type="romanLcParenBoth"/>
            </a:pPr>
            <a:r>
              <a:rPr lang="en-US" dirty="0" smtClean="0"/>
              <a:t>Survey – questionnaire out of 40 Team Members was carried out</a:t>
            </a:r>
          </a:p>
          <a:p>
            <a:pPr marL="857250" indent="-857250">
              <a:buAutoNum type="romanLcParenBoth"/>
            </a:pPr>
            <a:r>
              <a:rPr lang="en-US" dirty="0" smtClean="0"/>
              <a:t>Interview of 10 participants</a:t>
            </a:r>
          </a:p>
          <a:p>
            <a:pPr marL="0" indent="0">
              <a:buNone/>
            </a:pPr>
            <a:endParaRPr lang="en-US" dirty="0"/>
          </a:p>
          <a:p>
            <a:pPr marL="0" indent="0">
              <a:buNone/>
            </a:pPr>
            <a:r>
              <a:rPr lang="en-US" u="sng" dirty="0" smtClean="0">
                <a:solidFill>
                  <a:srgbClr val="002060"/>
                </a:solidFill>
              </a:rPr>
              <a:t>Ethical considerations</a:t>
            </a:r>
          </a:p>
          <a:p>
            <a:pPr marL="0" indent="0">
              <a:buNone/>
            </a:pPr>
            <a:r>
              <a:rPr lang="en-US" dirty="0" smtClean="0"/>
              <a:t>Purpose of study explained to participants</a:t>
            </a:r>
          </a:p>
          <a:p>
            <a:pPr marL="0" indent="0">
              <a:buNone/>
            </a:pPr>
            <a:r>
              <a:rPr lang="en-US" dirty="0" smtClean="0"/>
              <a:t>Confidentiality, anonymity and no risks was assured</a:t>
            </a:r>
          </a:p>
          <a:p>
            <a:pPr marL="0" indent="0">
              <a:buNone/>
            </a:pPr>
            <a:r>
              <a:rPr lang="en-US" dirty="0" smtClean="0"/>
              <a:t>No preference / no discrimination done</a:t>
            </a:r>
          </a:p>
          <a:p>
            <a:pPr marL="0" indent="0">
              <a:buNone/>
            </a:pPr>
            <a:r>
              <a:rPr lang="en-US" dirty="0" smtClean="0"/>
              <a:t>Data collected not manipulated nor mixed with other hotel</a:t>
            </a:r>
          </a:p>
          <a:p>
            <a:pPr marL="0" indent="0">
              <a:buNone/>
            </a:pPr>
            <a:r>
              <a:rPr lang="en-US" dirty="0" smtClean="0"/>
              <a:t>Analysis carried out only from data obtained by this research survey</a:t>
            </a:r>
          </a:p>
        </p:txBody>
      </p:sp>
    </p:spTree>
    <p:extLst>
      <p:ext uri="{BB962C8B-B14F-4D97-AF65-F5344CB8AC3E}">
        <p14:creationId xmlns:p14="http://schemas.microsoft.com/office/powerpoint/2010/main" val="14171182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dl-mail.ymail.com/ws/download/mailboxes/@.id==VjN-ij2qFaVbRoAfszYs3tOWyD3E2aLPBBLUSq7BwDFan3_8F-GG4eE4TtSuWbHVrtHK_Pl_Ks7TZl1JnWS_CC9APg/messages/@.id==AC2NmjEfhz1sW7yzPwg5eH36Jpo/content/parts/@.id==2/raw?appid=YMailNorrin&amp;ymreqid=0bf109c5-a64d-2984-1cd9-57000301a700&amp;token=zitEzqOML3j84e6ealFTT5U7-km5qEQF52lp7AcCuBa6R2y3iXKiViBv9khRgMU0Zg6T7d9MsVmgZJx79PJH9pm9emWEYlkqZx-gLfLSvi7hBLnz2bZQufgc5_eQwI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rotWithShape="1">
          <a:blip r:embed="rId3"/>
          <a:srcRect t="21353" b="38045"/>
          <a:stretch/>
        </p:blipFill>
        <p:spPr>
          <a:xfrm>
            <a:off x="1" y="6511636"/>
            <a:ext cx="12191999" cy="346364"/>
          </a:xfrm>
          <a:prstGeom prst="rect">
            <a:avLst/>
          </a:prstGeom>
        </p:spPr>
      </p:pic>
      <p:pic>
        <p:nvPicPr>
          <p:cNvPr id="10" name="Picture 9" descr="C:\Users\Trimetys\Desktop\Urmila\Invoices and creditors list\files\saltimage.jpg"/>
          <p:cNvPicPr/>
          <p:nvPr/>
        </p:nvPicPr>
        <p:blipFill rotWithShape="1">
          <a:blip r:embed="rId4">
            <a:extLst>
              <a:ext uri="{28A0092B-C50C-407E-A947-70E740481C1C}">
                <a14:useLocalDpi xmlns:a14="http://schemas.microsoft.com/office/drawing/2010/main" val="0"/>
              </a:ext>
            </a:extLst>
          </a:blip>
          <a:srcRect b="25862"/>
          <a:stretch/>
        </p:blipFill>
        <p:spPr bwMode="auto">
          <a:xfrm>
            <a:off x="0" y="2"/>
            <a:ext cx="12192000" cy="623454"/>
          </a:xfrm>
          <a:prstGeom prst="rect">
            <a:avLst/>
          </a:prstGeom>
          <a:noFill/>
          <a:ln>
            <a:noFill/>
          </a:ln>
        </p:spPr>
      </p:pic>
      <p:sp>
        <p:nvSpPr>
          <p:cNvPr id="2" name="Title 1"/>
          <p:cNvSpPr>
            <a:spLocks noGrp="1"/>
          </p:cNvSpPr>
          <p:nvPr>
            <p:ph type="title"/>
          </p:nvPr>
        </p:nvSpPr>
        <p:spPr>
          <a:xfrm>
            <a:off x="0" y="672956"/>
            <a:ext cx="11353800" cy="404378"/>
          </a:xfrm>
        </p:spPr>
        <p:txBody>
          <a:bodyPr>
            <a:noAutofit/>
          </a:bodyPr>
          <a:lstStyle/>
          <a:p>
            <a:r>
              <a:rPr lang="en-US" sz="3200" u="sng" dirty="0" smtClean="0">
                <a:solidFill>
                  <a:srgbClr val="002060"/>
                </a:solidFill>
                <a:latin typeface="+mn-lt"/>
              </a:rPr>
              <a:t>Findings</a:t>
            </a:r>
            <a:endParaRPr lang="en-US" sz="3200" dirty="0">
              <a:latin typeface="+mn-lt"/>
            </a:endParaRPr>
          </a:p>
        </p:txBody>
      </p:sp>
      <p:sp>
        <p:nvSpPr>
          <p:cNvPr id="3" name="Content Placeholder 2"/>
          <p:cNvSpPr>
            <a:spLocks noGrp="1"/>
          </p:cNvSpPr>
          <p:nvPr>
            <p:ph sz="half" idx="1"/>
          </p:nvPr>
        </p:nvSpPr>
        <p:spPr>
          <a:xfrm>
            <a:off x="155575" y="1284790"/>
            <a:ext cx="11783877" cy="4994641"/>
          </a:xfrm>
        </p:spPr>
        <p:txBody>
          <a:bodyPr>
            <a:normAutofit lnSpcReduction="10000"/>
          </a:bodyPr>
          <a:lstStyle/>
          <a:p>
            <a:pPr marL="0" indent="0">
              <a:buNone/>
            </a:pPr>
            <a:r>
              <a:rPr lang="en-US" sz="2400" dirty="0" smtClean="0">
                <a:solidFill>
                  <a:srgbClr val="002060"/>
                </a:solidFill>
              </a:rPr>
              <a:t>Participants selected for the survey</a:t>
            </a:r>
          </a:p>
          <a:p>
            <a:pPr marL="514350" indent="-514350">
              <a:buAutoNum type="arabicParenBoth"/>
            </a:pPr>
            <a:endParaRPr lang="en-US" sz="2400" dirty="0">
              <a:solidFill>
                <a:srgbClr val="002060"/>
              </a:solidFill>
            </a:endParaRPr>
          </a:p>
          <a:p>
            <a:pPr marL="514350" indent="-514350">
              <a:buAutoNum type="arabicParenBoth"/>
            </a:pPr>
            <a:endParaRPr lang="en-US" sz="2400" dirty="0" smtClean="0">
              <a:solidFill>
                <a:srgbClr val="002060"/>
              </a:solidFill>
            </a:endParaRPr>
          </a:p>
          <a:p>
            <a:pPr marL="514350" indent="-514350">
              <a:buAutoNum type="arabicParenBoth"/>
            </a:pPr>
            <a:endParaRPr lang="en-US" sz="2400" dirty="0">
              <a:solidFill>
                <a:srgbClr val="002060"/>
              </a:solidFill>
            </a:endParaRPr>
          </a:p>
          <a:p>
            <a:pPr marL="0" indent="0">
              <a:buNone/>
            </a:pPr>
            <a:endParaRPr lang="en-US" sz="2400" dirty="0" smtClean="0">
              <a:solidFill>
                <a:srgbClr val="002060"/>
              </a:solidFill>
            </a:endParaRPr>
          </a:p>
          <a:p>
            <a:pPr marL="0" indent="0">
              <a:buNone/>
            </a:pPr>
            <a:endParaRPr lang="en-US" u="sng" dirty="0">
              <a:solidFill>
                <a:srgbClr val="002060"/>
              </a:solidFill>
            </a:endParaRPr>
          </a:p>
          <a:p>
            <a:pPr marL="0" indent="0">
              <a:buNone/>
            </a:pPr>
            <a:endParaRPr lang="en-US" u="sng" dirty="0" smtClean="0">
              <a:solidFill>
                <a:srgbClr val="002060"/>
              </a:solidFill>
            </a:endParaRPr>
          </a:p>
          <a:p>
            <a:pPr marL="0" indent="0">
              <a:buNone/>
            </a:pPr>
            <a:endParaRPr lang="en-US" sz="2400" dirty="0" smtClean="0">
              <a:solidFill>
                <a:srgbClr val="002060"/>
              </a:solidFill>
            </a:endParaRPr>
          </a:p>
          <a:p>
            <a:r>
              <a:rPr lang="en-US" sz="2400" dirty="0" smtClean="0"/>
              <a:t>Out of 40, 37 Team Members completed the survey</a:t>
            </a:r>
          </a:p>
          <a:p>
            <a:r>
              <a:rPr lang="en-US" sz="2400" dirty="0" smtClean="0"/>
              <a:t>This graph shows that all the departments were being involved in this survey</a:t>
            </a:r>
          </a:p>
          <a:p>
            <a:r>
              <a:rPr lang="en-US" sz="2400" dirty="0" smtClean="0"/>
              <a:t>Everyone point of view was recorded accordingly</a:t>
            </a:r>
          </a:p>
        </p:txBody>
      </p:sp>
      <p:graphicFrame>
        <p:nvGraphicFramePr>
          <p:cNvPr id="13" name="Chart 12"/>
          <p:cNvGraphicFramePr/>
          <p:nvPr>
            <p:extLst>
              <p:ext uri="{D42A27DB-BD31-4B8C-83A1-F6EECF244321}">
                <p14:modId xmlns:p14="http://schemas.microsoft.com/office/powerpoint/2010/main" val="3480102149"/>
              </p:ext>
            </p:extLst>
          </p:nvPr>
        </p:nvGraphicFramePr>
        <p:xfrm>
          <a:off x="1744980" y="1580689"/>
          <a:ext cx="7863840" cy="3132732"/>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7796057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dl-mail.ymail.com/ws/download/mailboxes/@.id==VjN-ij2qFaVbRoAfszYs3tOWyD3E2aLPBBLUSq7BwDFan3_8F-GG4eE4TtSuWbHVrtHK_Pl_Ks7TZl1JnWS_CC9APg/messages/@.id==AC2NmjEfhz1sW7yzPwg5eH36Jpo/content/parts/@.id==2/raw?appid=YMailNorrin&amp;ymreqid=0bf109c5-a64d-2984-1cd9-57000301a700&amp;token=zitEzqOML3j84e6ealFTT5U7-km5qEQF52lp7AcCuBa6R2y3iXKiViBv9khRgMU0Zg6T7d9MsVmgZJx79PJH9pm9emWEYlkqZx-gLfLSvi7hBLnz2bZQufgc5_eQwI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rotWithShape="1">
          <a:blip r:embed="rId3"/>
          <a:srcRect t="21353" b="38045"/>
          <a:stretch/>
        </p:blipFill>
        <p:spPr>
          <a:xfrm>
            <a:off x="1" y="6511636"/>
            <a:ext cx="12191999" cy="346364"/>
          </a:xfrm>
          <a:prstGeom prst="rect">
            <a:avLst/>
          </a:prstGeom>
        </p:spPr>
      </p:pic>
      <p:pic>
        <p:nvPicPr>
          <p:cNvPr id="10" name="Picture 9" descr="C:\Users\Trimetys\Desktop\Urmila\Invoices and creditors list\files\saltimage.jpg"/>
          <p:cNvPicPr/>
          <p:nvPr/>
        </p:nvPicPr>
        <p:blipFill rotWithShape="1">
          <a:blip r:embed="rId4">
            <a:extLst>
              <a:ext uri="{28A0092B-C50C-407E-A947-70E740481C1C}">
                <a14:useLocalDpi xmlns:a14="http://schemas.microsoft.com/office/drawing/2010/main" val="0"/>
              </a:ext>
            </a:extLst>
          </a:blip>
          <a:srcRect b="25862"/>
          <a:stretch/>
        </p:blipFill>
        <p:spPr bwMode="auto">
          <a:xfrm>
            <a:off x="0" y="2"/>
            <a:ext cx="12192000" cy="623454"/>
          </a:xfrm>
          <a:prstGeom prst="rect">
            <a:avLst/>
          </a:prstGeom>
          <a:noFill/>
          <a:ln>
            <a:noFill/>
          </a:ln>
        </p:spPr>
      </p:pic>
      <p:sp>
        <p:nvSpPr>
          <p:cNvPr id="3" name="Content Placeholder 2"/>
          <p:cNvSpPr>
            <a:spLocks noGrp="1"/>
          </p:cNvSpPr>
          <p:nvPr>
            <p:ph sz="half" idx="1"/>
          </p:nvPr>
        </p:nvSpPr>
        <p:spPr>
          <a:xfrm>
            <a:off x="71377" y="933062"/>
            <a:ext cx="12049246" cy="5268968"/>
          </a:xfrm>
        </p:spPr>
        <p:txBody>
          <a:bodyPr>
            <a:normAutofit fontScale="92500" lnSpcReduction="10000"/>
          </a:bodyPr>
          <a:lstStyle/>
          <a:p>
            <a:pPr marL="0" indent="0">
              <a:buNone/>
            </a:pPr>
            <a:r>
              <a:rPr lang="en-US" sz="2400" u="sng" dirty="0" smtClean="0">
                <a:solidFill>
                  <a:srgbClr val="002060"/>
                </a:solidFill>
              </a:rPr>
              <a:t>Motivation Level</a:t>
            </a:r>
          </a:p>
          <a:p>
            <a:r>
              <a:rPr lang="en-US" sz="2400" dirty="0" smtClean="0">
                <a:solidFill>
                  <a:srgbClr val="002060"/>
                </a:solidFill>
              </a:rPr>
              <a:t>All the departments apart from the Finance </a:t>
            </a:r>
            <a:r>
              <a:rPr lang="en-US" sz="2400" dirty="0" err="1" smtClean="0">
                <a:solidFill>
                  <a:srgbClr val="002060"/>
                </a:solidFill>
              </a:rPr>
              <a:t>dept</a:t>
            </a:r>
            <a:r>
              <a:rPr lang="en-US" sz="2400" dirty="0" smtClean="0">
                <a:solidFill>
                  <a:srgbClr val="002060"/>
                </a:solidFill>
              </a:rPr>
              <a:t> showed a positive motivational level.</a:t>
            </a:r>
          </a:p>
          <a:p>
            <a:r>
              <a:rPr lang="en-US" sz="2400" dirty="0" smtClean="0">
                <a:solidFill>
                  <a:srgbClr val="002060"/>
                </a:solidFill>
              </a:rPr>
              <a:t>Out of the sample size taken for the finance department, 100% of the Team Members are occasionally motivated compared to other departments.</a:t>
            </a:r>
          </a:p>
          <a:p>
            <a:r>
              <a:rPr lang="en-US" sz="2400" dirty="0" smtClean="0">
                <a:solidFill>
                  <a:srgbClr val="002060"/>
                </a:solidFill>
              </a:rPr>
              <a:t>The main reason found during the interviews was mostly due longer working hours.</a:t>
            </a:r>
          </a:p>
          <a:p>
            <a:pPr marL="0" indent="0">
              <a:buNone/>
            </a:pPr>
            <a:endParaRPr lang="en-US" sz="2400" dirty="0" smtClean="0">
              <a:solidFill>
                <a:srgbClr val="002060"/>
              </a:solidFill>
            </a:endParaRPr>
          </a:p>
          <a:p>
            <a:pPr marL="0" indent="0">
              <a:buNone/>
            </a:pPr>
            <a:r>
              <a:rPr lang="en-US" sz="2400" u="sng" dirty="0" smtClean="0">
                <a:solidFill>
                  <a:srgbClr val="002060"/>
                </a:solidFill>
              </a:rPr>
              <a:t>Satisfaction Level</a:t>
            </a:r>
            <a:endParaRPr lang="en-US" sz="2400" u="sng" dirty="0">
              <a:solidFill>
                <a:srgbClr val="002060"/>
              </a:solidFill>
            </a:endParaRPr>
          </a:p>
          <a:p>
            <a:pPr marL="0" indent="0">
              <a:buNone/>
            </a:pPr>
            <a:r>
              <a:rPr lang="en-US" sz="2400" dirty="0" smtClean="0">
                <a:solidFill>
                  <a:srgbClr val="002060"/>
                </a:solidFill>
              </a:rPr>
              <a:t>Out of the sample size, more than 60% of the Team Members in the Finance, Administration, Kitchen and Maintenance </a:t>
            </a:r>
            <a:r>
              <a:rPr lang="en-US" sz="2400" dirty="0" err="1" smtClean="0">
                <a:solidFill>
                  <a:srgbClr val="002060"/>
                </a:solidFill>
              </a:rPr>
              <a:t>Dept</a:t>
            </a:r>
            <a:r>
              <a:rPr lang="en-US" sz="2400" dirty="0" smtClean="0">
                <a:solidFill>
                  <a:srgbClr val="002060"/>
                </a:solidFill>
              </a:rPr>
              <a:t> believe that their pay is not reflective to their performance. Below are constructive reasons why they think their pay is not reflective to their performance:</a:t>
            </a:r>
          </a:p>
          <a:p>
            <a:pPr>
              <a:buFont typeface="Wingdings" panose="05000000000000000000" pitchFamily="2" charset="2"/>
              <a:buChar char="q"/>
            </a:pPr>
            <a:r>
              <a:rPr lang="en-US" sz="2400" dirty="0" smtClean="0">
                <a:solidFill>
                  <a:srgbClr val="002060"/>
                </a:solidFill>
              </a:rPr>
              <a:t>Administration and Finance </a:t>
            </a:r>
            <a:r>
              <a:rPr lang="en-US" sz="2400" dirty="0" err="1" smtClean="0">
                <a:solidFill>
                  <a:srgbClr val="002060"/>
                </a:solidFill>
              </a:rPr>
              <a:t>Dept</a:t>
            </a:r>
            <a:r>
              <a:rPr lang="en-US" sz="2400" dirty="0" smtClean="0">
                <a:solidFill>
                  <a:srgbClr val="002060"/>
                </a:solidFill>
              </a:rPr>
              <a:t> are working longer hours due to new implementation in the system</a:t>
            </a:r>
          </a:p>
          <a:p>
            <a:pPr>
              <a:buFont typeface="Wingdings" panose="05000000000000000000" pitchFamily="2" charset="2"/>
              <a:buChar char="q"/>
            </a:pPr>
            <a:r>
              <a:rPr lang="en-US" sz="2400" dirty="0" smtClean="0">
                <a:solidFill>
                  <a:srgbClr val="002060"/>
                </a:solidFill>
              </a:rPr>
              <a:t>While for Maintenance, a new shift has been implemented that is the overnight shift which they are not happy with.</a:t>
            </a:r>
          </a:p>
          <a:p>
            <a:pPr>
              <a:buFont typeface="Wingdings" panose="05000000000000000000" pitchFamily="2" charset="2"/>
              <a:buChar char="q"/>
            </a:pPr>
            <a:r>
              <a:rPr lang="en-US" sz="2400" dirty="0" smtClean="0">
                <a:solidFill>
                  <a:srgbClr val="002060"/>
                </a:solidFill>
              </a:rPr>
              <a:t>The kitchen </a:t>
            </a:r>
            <a:r>
              <a:rPr lang="en-US" sz="2400" dirty="0" err="1" smtClean="0">
                <a:solidFill>
                  <a:srgbClr val="002060"/>
                </a:solidFill>
              </a:rPr>
              <a:t>Dept</a:t>
            </a:r>
            <a:r>
              <a:rPr lang="en-US" sz="2400" dirty="0" smtClean="0">
                <a:solidFill>
                  <a:srgbClr val="002060"/>
                </a:solidFill>
              </a:rPr>
              <a:t> was likely to expect increase in their salary as they has worked longer hours during renovation for the implementation of new menu.</a:t>
            </a:r>
          </a:p>
          <a:p>
            <a:pPr marL="0" indent="0">
              <a:buNone/>
            </a:pPr>
            <a:endParaRPr lang="en-US" sz="2400" dirty="0" smtClean="0">
              <a:solidFill>
                <a:srgbClr val="002060"/>
              </a:solidFill>
            </a:endParaRPr>
          </a:p>
          <a:p>
            <a:pPr marL="0" indent="0">
              <a:buNone/>
            </a:pPr>
            <a:endParaRPr lang="en-US" sz="2400" dirty="0">
              <a:solidFill>
                <a:srgbClr val="002060"/>
              </a:solidFill>
            </a:endParaRPr>
          </a:p>
          <a:p>
            <a:pPr marL="0" indent="0">
              <a:buNone/>
            </a:pPr>
            <a:endParaRPr lang="en-US" sz="2400" dirty="0" smtClean="0">
              <a:solidFill>
                <a:srgbClr val="002060"/>
              </a:solidFill>
            </a:endParaRPr>
          </a:p>
          <a:p>
            <a:pPr marL="0" indent="0">
              <a:buNone/>
            </a:pPr>
            <a:endParaRPr lang="en-US" sz="2400" dirty="0">
              <a:solidFill>
                <a:srgbClr val="002060"/>
              </a:solidFill>
            </a:endParaRPr>
          </a:p>
          <a:p>
            <a:pPr marL="0" indent="0">
              <a:buNone/>
            </a:pPr>
            <a:endParaRPr lang="en-US" sz="2400" dirty="0" smtClean="0">
              <a:solidFill>
                <a:srgbClr val="002060"/>
              </a:solidFill>
            </a:endParaRPr>
          </a:p>
        </p:txBody>
      </p:sp>
    </p:spTree>
    <p:extLst>
      <p:ext uri="{BB962C8B-B14F-4D97-AF65-F5344CB8AC3E}">
        <p14:creationId xmlns:p14="http://schemas.microsoft.com/office/powerpoint/2010/main" val="3100940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dl-mail.ymail.com/ws/download/mailboxes/@.id==VjN-ij2qFaVbRoAfszYs3tOWyD3E2aLPBBLUSq7BwDFan3_8F-GG4eE4TtSuWbHVrtHK_Pl_Ks7TZl1JnWS_CC9APg/messages/@.id==AC2NmjEfhz1sW7yzPwg5eH36Jpo/content/parts/@.id==2/raw?appid=YMailNorrin&amp;ymreqid=0bf109c5-a64d-2984-1cd9-57000301a700&amp;token=zitEzqOML3j84e6ealFTT5U7-km5qEQF52lp7AcCuBa6R2y3iXKiViBv9khRgMU0Zg6T7d9MsVmgZJx79PJH9pm9emWEYlkqZx-gLfLSvi7hBLnz2bZQufgc5_eQwI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rotWithShape="1">
          <a:blip r:embed="rId3"/>
          <a:srcRect t="21353" b="38045"/>
          <a:stretch/>
        </p:blipFill>
        <p:spPr>
          <a:xfrm>
            <a:off x="1" y="6511636"/>
            <a:ext cx="12191999" cy="346364"/>
          </a:xfrm>
          <a:prstGeom prst="rect">
            <a:avLst/>
          </a:prstGeom>
        </p:spPr>
      </p:pic>
      <p:pic>
        <p:nvPicPr>
          <p:cNvPr id="10" name="Picture 9" descr="C:\Users\Trimetys\Desktop\Urmila\Invoices and creditors list\files\saltimage.jpg"/>
          <p:cNvPicPr/>
          <p:nvPr/>
        </p:nvPicPr>
        <p:blipFill rotWithShape="1">
          <a:blip r:embed="rId4">
            <a:extLst>
              <a:ext uri="{28A0092B-C50C-407E-A947-70E740481C1C}">
                <a14:useLocalDpi xmlns:a14="http://schemas.microsoft.com/office/drawing/2010/main" val="0"/>
              </a:ext>
            </a:extLst>
          </a:blip>
          <a:srcRect b="25862"/>
          <a:stretch/>
        </p:blipFill>
        <p:spPr bwMode="auto">
          <a:xfrm>
            <a:off x="0" y="2"/>
            <a:ext cx="12192000" cy="623454"/>
          </a:xfrm>
          <a:prstGeom prst="rect">
            <a:avLst/>
          </a:prstGeom>
          <a:noFill/>
          <a:ln>
            <a:noFill/>
          </a:ln>
        </p:spPr>
      </p:pic>
      <p:sp>
        <p:nvSpPr>
          <p:cNvPr id="14" name="Content Placeholder 2"/>
          <p:cNvSpPr>
            <a:spLocks noGrp="1"/>
          </p:cNvSpPr>
          <p:nvPr>
            <p:ph sz="half" idx="1"/>
          </p:nvPr>
        </p:nvSpPr>
        <p:spPr>
          <a:xfrm>
            <a:off x="71377" y="933062"/>
            <a:ext cx="11552933" cy="5376298"/>
          </a:xfrm>
        </p:spPr>
        <p:txBody>
          <a:bodyPr>
            <a:normAutofit/>
          </a:bodyPr>
          <a:lstStyle/>
          <a:p>
            <a:pPr marL="0" indent="0">
              <a:buNone/>
            </a:pPr>
            <a:r>
              <a:rPr lang="en-US" sz="2400" u="sng" dirty="0" smtClean="0">
                <a:solidFill>
                  <a:srgbClr val="002060"/>
                </a:solidFill>
              </a:rPr>
              <a:t>Cooperation within department</a:t>
            </a:r>
          </a:p>
          <a:p>
            <a:pPr>
              <a:lnSpc>
                <a:spcPct val="160000"/>
              </a:lnSpc>
            </a:pPr>
            <a:r>
              <a:rPr lang="en-US" sz="2400" dirty="0" smtClean="0">
                <a:solidFill>
                  <a:srgbClr val="002060"/>
                </a:solidFill>
              </a:rPr>
              <a:t>50% of the Team Members in the Front office believe that there is no cooperation in their department.</a:t>
            </a:r>
          </a:p>
          <a:p>
            <a:pPr>
              <a:lnSpc>
                <a:spcPct val="160000"/>
              </a:lnSpc>
            </a:pPr>
            <a:r>
              <a:rPr lang="en-US" sz="2400" dirty="0" smtClean="0">
                <a:solidFill>
                  <a:srgbClr val="002060"/>
                </a:solidFill>
              </a:rPr>
              <a:t>57.1% in the F&amp;B are in neutral side meaning that from time to time fellow colleagues help each other.</a:t>
            </a:r>
          </a:p>
          <a:p>
            <a:pPr>
              <a:lnSpc>
                <a:spcPct val="160000"/>
              </a:lnSpc>
            </a:pPr>
            <a:r>
              <a:rPr lang="en-US" sz="2400" dirty="0" smtClean="0">
                <a:solidFill>
                  <a:srgbClr val="002060"/>
                </a:solidFill>
              </a:rPr>
              <a:t>Compared to all other departments, there is a good cooperation within their department.</a:t>
            </a:r>
          </a:p>
          <a:p>
            <a:pPr>
              <a:lnSpc>
                <a:spcPct val="160000"/>
              </a:lnSpc>
            </a:pPr>
            <a:r>
              <a:rPr lang="en-US" sz="2400" dirty="0" smtClean="0">
                <a:solidFill>
                  <a:srgbClr val="002060"/>
                </a:solidFill>
              </a:rPr>
              <a:t>During interviews, Team Members pointed out that they are unhappy with the number of colleagues working per shift. Thus they find themselves struggling with their duties.</a:t>
            </a:r>
            <a:endParaRPr lang="en-US" sz="2000" dirty="0" smtClean="0">
              <a:solidFill>
                <a:srgbClr val="002060"/>
              </a:solidFill>
            </a:endParaRPr>
          </a:p>
          <a:p>
            <a:pPr marL="0" indent="0">
              <a:buNone/>
            </a:pPr>
            <a:endParaRPr lang="en-US" sz="2400" dirty="0">
              <a:solidFill>
                <a:srgbClr val="002060"/>
              </a:solidFill>
            </a:endParaRPr>
          </a:p>
          <a:p>
            <a:pPr marL="0" indent="0">
              <a:buNone/>
            </a:pPr>
            <a:endParaRPr lang="en-US" sz="2400" dirty="0" smtClean="0">
              <a:solidFill>
                <a:srgbClr val="002060"/>
              </a:solidFill>
            </a:endParaRPr>
          </a:p>
          <a:p>
            <a:pPr marL="0" indent="0">
              <a:buNone/>
            </a:pPr>
            <a:endParaRPr lang="en-US" sz="2400" dirty="0">
              <a:solidFill>
                <a:srgbClr val="002060"/>
              </a:solidFill>
            </a:endParaRPr>
          </a:p>
          <a:p>
            <a:pPr marL="0" indent="0">
              <a:buNone/>
            </a:pPr>
            <a:endParaRPr lang="en-US" sz="2400" dirty="0" smtClean="0">
              <a:solidFill>
                <a:srgbClr val="002060"/>
              </a:solidFill>
            </a:endParaRPr>
          </a:p>
          <a:p>
            <a:pPr marL="0" indent="0">
              <a:buNone/>
            </a:pPr>
            <a:endParaRPr lang="en-US" sz="2400" dirty="0">
              <a:solidFill>
                <a:srgbClr val="002060"/>
              </a:solidFill>
            </a:endParaRPr>
          </a:p>
          <a:p>
            <a:pPr marL="0" indent="0">
              <a:buNone/>
            </a:pPr>
            <a:endParaRPr lang="en-US" sz="2400" dirty="0" smtClean="0">
              <a:solidFill>
                <a:srgbClr val="002060"/>
              </a:solidFill>
            </a:endParaRPr>
          </a:p>
        </p:txBody>
      </p:sp>
    </p:spTree>
    <p:extLst>
      <p:ext uri="{BB962C8B-B14F-4D97-AF65-F5344CB8AC3E}">
        <p14:creationId xmlns:p14="http://schemas.microsoft.com/office/powerpoint/2010/main" val="16677374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dl-mail.ymail.com/ws/download/mailboxes/@.id==VjN-ij2qFaVbRoAfszYs3tOWyD3E2aLPBBLUSq7BwDFan3_8F-GG4eE4TtSuWbHVrtHK_Pl_Ks7TZl1JnWS_CC9APg/messages/@.id==AC2NmjEfhz1sW7yzPwg5eH36Jpo/content/parts/@.id==2/raw?appid=YMailNorrin&amp;ymreqid=0bf109c5-a64d-2984-1cd9-57000301a700&amp;token=zitEzqOML3j84e6ealFTT5U7-km5qEQF52lp7AcCuBa6R2y3iXKiViBv9khRgMU0Zg6T7d9MsVmgZJx79PJH9pm9emWEYlkqZx-gLfLSvi7hBLnz2bZQufgc5_eQwI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rotWithShape="1">
          <a:blip r:embed="rId3"/>
          <a:srcRect t="21353" b="38045"/>
          <a:stretch/>
        </p:blipFill>
        <p:spPr>
          <a:xfrm>
            <a:off x="1" y="6511636"/>
            <a:ext cx="12191999" cy="346364"/>
          </a:xfrm>
          <a:prstGeom prst="rect">
            <a:avLst/>
          </a:prstGeom>
        </p:spPr>
      </p:pic>
      <p:pic>
        <p:nvPicPr>
          <p:cNvPr id="10" name="Picture 9" descr="C:\Users\Trimetys\Desktop\Urmila\Invoices and creditors list\files\saltimage.jpg"/>
          <p:cNvPicPr/>
          <p:nvPr/>
        </p:nvPicPr>
        <p:blipFill rotWithShape="1">
          <a:blip r:embed="rId4">
            <a:extLst>
              <a:ext uri="{28A0092B-C50C-407E-A947-70E740481C1C}">
                <a14:useLocalDpi xmlns:a14="http://schemas.microsoft.com/office/drawing/2010/main" val="0"/>
              </a:ext>
            </a:extLst>
          </a:blip>
          <a:srcRect b="25862"/>
          <a:stretch/>
        </p:blipFill>
        <p:spPr bwMode="auto">
          <a:xfrm>
            <a:off x="0" y="2"/>
            <a:ext cx="12192000" cy="623454"/>
          </a:xfrm>
          <a:prstGeom prst="rect">
            <a:avLst/>
          </a:prstGeom>
          <a:noFill/>
          <a:ln>
            <a:noFill/>
          </a:ln>
        </p:spPr>
      </p:pic>
      <p:sp>
        <p:nvSpPr>
          <p:cNvPr id="9" name="Content Placeholder 2"/>
          <p:cNvSpPr>
            <a:spLocks noGrp="1"/>
          </p:cNvSpPr>
          <p:nvPr>
            <p:ph sz="half" idx="2"/>
          </p:nvPr>
        </p:nvSpPr>
        <p:spPr>
          <a:xfrm>
            <a:off x="460375" y="933089"/>
            <a:ext cx="10436225" cy="5268913"/>
          </a:xfrm>
        </p:spPr>
        <p:txBody>
          <a:bodyPr>
            <a:normAutofit/>
          </a:bodyPr>
          <a:lstStyle/>
          <a:p>
            <a:pPr marL="0" indent="0">
              <a:buNone/>
            </a:pPr>
            <a:r>
              <a:rPr lang="en-US" sz="2400" u="sng" dirty="0" smtClean="0">
                <a:solidFill>
                  <a:srgbClr val="002060"/>
                </a:solidFill>
              </a:rPr>
              <a:t>Team Members likely to work at SALT of Palmar</a:t>
            </a:r>
          </a:p>
          <a:p>
            <a:pPr>
              <a:lnSpc>
                <a:spcPct val="250000"/>
              </a:lnSpc>
            </a:pPr>
            <a:r>
              <a:rPr lang="en-US" sz="2400" dirty="0" smtClean="0">
                <a:solidFill>
                  <a:srgbClr val="002060"/>
                </a:solidFill>
              </a:rPr>
              <a:t>40.5 % Strongly agree and 51.4 % agree and 8.1 % neutral. </a:t>
            </a:r>
          </a:p>
          <a:p>
            <a:pPr>
              <a:lnSpc>
                <a:spcPct val="250000"/>
              </a:lnSpc>
            </a:pPr>
            <a:r>
              <a:rPr lang="en-US" sz="2400" dirty="0" smtClean="0">
                <a:solidFill>
                  <a:srgbClr val="002060"/>
                </a:solidFill>
              </a:rPr>
              <a:t>This shows that the Team Members are willing to pursue a career at SALT of Palmar. </a:t>
            </a:r>
          </a:p>
          <a:p>
            <a:endParaRPr lang="en-US" sz="2400" dirty="0" smtClean="0">
              <a:solidFill>
                <a:srgbClr val="002060"/>
              </a:solidFill>
            </a:endParaRPr>
          </a:p>
          <a:p>
            <a:pPr marL="0" indent="0">
              <a:buNone/>
            </a:pPr>
            <a:endParaRPr lang="en-US" sz="2400" u="sng" dirty="0" smtClean="0">
              <a:solidFill>
                <a:srgbClr val="002060"/>
              </a:solidFill>
            </a:endParaRPr>
          </a:p>
          <a:p>
            <a:endParaRPr lang="en-US" sz="2400" u="sng" dirty="0">
              <a:solidFill>
                <a:srgbClr val="002060"/>
              </a:solidFill>
            </a:endParaRPr>
          </a:p>
          <a:p>
            <a:endParaRPr lang="en-US" sz="2400" dirty="0" smtClean="0">
              <a:solidFill>
                <a:srgbClr val="002060"/>
              </a:solidFill>
            </a:endParaRPr>
          </a:p>
          <a:p>
            <a:endParaRPr lang="en-US" sz="2400" dirty="0">
              <a:solidFill>
                <a:srgbClr val="002060"/>
              </a:solidFill>
            </a:endParaRPr>
          </a:p>
          <a:p>
            <a:pPr marL="0" indent="0">
              <a:buNone/>
            </a:pPr>
            <a:endParaRPr lang="en-US" sz="2400" dirty="0" smtClean="0">
              <a:solidFill>
                <a:srgbClr val="002060"/>
              </a:solidFill>
            </a:endParaRPr>
          </a:p>
          <a:p>
            <a:pPr marL="0" indent="0">
              <a:buNone/>
            </a:pPr>
            <a:endParaRPr lang="en-US" sz="2400" dirty="0">
              <a:solidFill>
                <a:srgbClr val="002060"/>
              </a:solidFill>
            </a:endParaRPr>
          </a:p>
          <a:p>
            <a:pPr marL="0" indent="0">
              <a:buNone/>
            </a:pPr>
            <a:endParaRPr lang="en-US" sz="2400" dirty="0" smtClean="0">
              <a:solidFill>
                <a:srgbClr val="002060"/>
              </a:solidFill>
            </a:endParaRPr>
          </a:p>
        </p:txBody>
      </p:sp>
    </p:spTree>
    <p:extLst>
      <p:ext uri="{BB962C8B-B14F-4D97-AF65-F5344CB8AC3E}">
        <p14:creationId xmlns:p14="http://schemas.microsoft.com/office/powerpoint/2010/main" val="38771845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dl-mail.ymail.com/ws/download/mailboxes/@.id==VjN-ij2qFaVbRoAfszYs3tOWyD3E2aLPBBLUSq7BwDFan3_8F-GG4eE4TtSuWbHVrtHK_Pl_Ks7TZl1JnWS_CC9APg/messages/@.id==AC2NmjEfhz1sW7yzPwg5eH36Jpo/content/parts/@.id==2/raw?appid=YMailNorrin&amp;ymreqid=0bf109c5-a64d-2984-1cd9-57000301a700&amp;token=zitEzqOML3j84e6ealFTT5U7-km5qEQF52lp7AcCuBa6R2y3iXKiViBv9khRgMU0Zg6T7d9MsVmgZJx79PJH9pm9emWEYlkqZx-gLfLSvi7hBLnz2bZQufgc5_eQwI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rotWithShape="1">
          <a:blip r:embed="rId3"/>
          <a:srcRect t="21353" b="38045"/>
          <a:stretch/>
        </p:blipFill>
        <p:spPr>
          <a:xfrm>
            <a:off x="1" y="6511636"/>
            <a:ext cx="12191999" cy="346364"/>
          </a:xfrm>
          <a:prstGeom prst="rect">
            <a:avLst/>
          </a:prstGeom>
        </p:spPr>
      </p:pic>
      <p:pic>
        <p:nvPicPr>
          <p:cNvPr id="10" name="Picture 9" descr="C:\Users\Trimetys\Desktop\Urmila\Invoices and creditors list\files\saltimage.jpg"/>
          <p:cNvPicPr/>
          <p:nvPr/>
        </p:nvPicPr>
        <p:blipFill rotWithShape="1">
          <a:blip r:embed="rId4">
            <a:extLst>
              <a:ext uri="{28A0092B-C50C-407E-A947-70E740481C1C}">
                <a14:useLocalDpi xmlns:a14="http://schemas.microsoft.com/office/drawing/2010/main" val="0"/>
              </a:ext>
            </a:extLst>
          </a:blip>
          <a:srcRect b="25862"/>
          <a:stretch/>
        </p:blipFill>
        <p:spPr bwMode="auto">
          <a:xfrm>
            <a:off x="0" y="2"/>
            <a:ext cx="12192000" cy="623454"/>
          </a:xfrm>
          <a:prstGeom prst="rect">
            <a:avLst/>
          </a:prstGeom>
          <a:noFill/>
          <a:ln>
            <a:noFill/>
          </a:ln>
        </p:spPr>
      </p:pic>
      <p:sp>
        <p:nvSpPr>
          <p:cNvPr id="3" name="Content Placeholder 2"/>
          <p:cNvSpPr>
            <a:spLocks noGrp="1"/>
          </p:cNvSpPr>
          <p:nvPr>
            <p:ph idx="1"/>
          </p:nvPr>
        </p:nvSpPr>
        <p:spPr>
          <a:xfrm>
            <a:off x="0" y="623456"/>
            <a:ext cx="12192000" cy="5888180"/>
          </a:xfrm>
        </p:spPr>
        <p:txBody>
          <a:bodyPr>
            <a:normAutofit/>
          </a:bodyPr>
          <a:lstStyle/>
          <a:p>
            <a:pPr marL="0" indent="0">
              <a:buNone/>
            </a:pPr>
            <a:r>
              <a:rPr lang="en-US" u="sng" dirty="0" smtClean="0">
                <a:solidFill>
                  <a:srgbClr val="002060"/>
                </a:solidFill>
              </a:rPr>
              <a:t>Conclusion</a:t>
            </a:r>
            <a:endParaRPr lang="en-US" u="sng" dirty="0">
              <a:solidFill>
                <a:srgbClr val="002060"/>
              </a:solidFill>
            </a:endParaRPr>
          </a:p>
          <a:p>
            <a:r>
              <a:rPr lang="en-US" dirty="0"/>
              <a:t>In a nutshell, Team Members are motivated to work at SALT of Palmar and are likely to work at SALT of Palmar to pursue a career.</a:t>
            </a:r>
          </a:p>
          <a:p>
            <a:r>
              <a:rPr lang="en-US" dirty="0"/>
              <a:t> However, they also believe that their pay is not reflective to their performance and the long and odd working hours is affecting their work life balance. </a:t>
            </a:r>
          </a:p>
          <a:p>
            <a:pPr marL="0" indent="0">
              <a:buNone/>
            </a:pPr>
            <a:r>
              <a:rPr lang="en-US" u="sng" dirty="0">
                <a:solidFill>
                  <a:srgbClr val="002060"/>
                </a:solidFill>
              </a:rPr>
              <a:t>Recommendations</a:t>
            </a:r>
          </a:p>
          <a:p>
            <a:r>
              <a:rPr lang="en-US" dirty="0"/>
              <a:t>Proper rostering to be ensured </a:t>
            </a:r>
          </a:p>
          <a:p>
            <a:r>
              <a:rPr lang="en-US" dirty="0"/>
              <a:t>Remuneration strategy is to be implemented to retain employees - Salary to be revised and performance appraisal to be done.</a:t>
            </a:r>
          </a:p>
          <a:p>
            <a:r>
              <a:rPr lang="en-US" dirty="0" smtClean="0"/>
              <a:t>Activities </a:t>
            </a:r>
            <a:r>
              <a:rPr lang="en-US" dirty="0"/>
              <a:t>must be organized to boost up team spirit among team members</a:t>
            </a:r>
          </a:p>
          <a:p>
            <a:r>
              <a:rPr lang="en-US" dirty="0"/>
              <a:t>Talent program to be implemented in order for Team Members to have a better career growth</a:t>
            </a:r>
          </a:p>
          <a:p>
            <a:pPr marL="0" indent="0">
              <a:buNone/>
            </a:pPr>
            <a:endParaRPr lang="en-US" dirty="0" smtClean="0">
              <a:solidFill>
                <a:srgbClr val="002060"/>
              </a:solidFill>
            </a:endParaRPr>
          </a:p>
          <a:p>
            <a:endParaRPr lang="en-US" dirty="0" smtClean="0">
              <a:solidFill>
                <a:srgbClr val="002060"/>
              </a:solidFill>
            </a:endParaRPr>
          </a:p>
        </p:txBody>
      </p:sp>
    </p:spTree>
    <p:extLst>
      <p:ext uri="{BB962C8B-B14F-4D97-AF65-F5344CB8AC3E}">
        <p14:creationId xmlns:p14="http://schemas.microsoft.com/office/powerpoint/2010/main" val="37497854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dl-mail.ymail.com/ws/download/mailboxes/@.id==VjN-ij2qFaVbRoAfszYs3tOWyD3E2aLPBBLUSq7BwDFan3_8F-GG4eE4TtSuWbHVrtHK_Pl_Ks7TZl1JnWS_CC9APg/messages/@.id==AC2NmjEfhz1sW7yzPwg5eH36Jpo/content/parts/@.id==2/raw?appid=YMailNorrin&amp;ymreqid=0bf109c5-a64d-2984-1cd9-57000301a700&amp;token=zitEzqOML3j84e6ealFTT5U7-km5qEQF52lp7AcCuBa6R2y3iXKiViBv9khRgMU0Zg6T7d9MsVmgZJx79PJH9pm9emWEYlkqZx-gLfLSvi7hBLnz2bZQufgc5_eQwI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rotWithShape="1">
          <a:blip r:embed="rId3"/>
          <a:srcRect t="21353" b="38045"/>
          <a:stretch/>
        </p:blipFill>
        <p:spPr>
          <a:xfrm>
            <a:off x="1" y="6511636"/>
            <a:ext cx="12191999" cy="346364"/>
          </a:xfrm>
          <a:prstGeom prst="rect">
            <a:avLst/>
          </a:prstGeom>
        </p:spPr>
      </p:pic>
      <p:pic>
        <p:nvPicPr>
          <p:cNvPr id="10" name="Picture 9" descr="C:\Users\Trimetys\Desktop\Urmila\Invoices and creditors list\files\saltimage.jpg"/>
          <p:cNvPicPr/>
          <p:nvPr/>
        </p:nvPicPr>
        <p:blipFill rotWithShape="1">
          <a:blip r:embed="rId4">
            <a:extLst>
              <a:ext uri="{28A0092B-C50C-407E-A947-70E740481C1C}">
                <a14:useLocalDpi xmlns:a14="http://schemas.microsoft.com/office/drawing/2010/main" val="0"/>
              </a:ext>
            </a:extLst>
          </a:blip>
          <a:srcRect b="25862"/>
          <a:stretch/>
        </p:blipFill>
        <p:spPr bwMode="auto">
          <a:xfrm>
            <a:off x="0" y="2"/>
            <a:ext cx="12192000" cy="623454"/>
          </a:xfrm>
          <a:prstGeom prst="rect">
            <a:avLst/>
          </a:prstGeom>
          <a:noFill/>
          <a:ln>
            <a:noFill/>
          </a:ln>
        </p:spPr>
      </p:pic>
      <p:sp>
        <p:nvSpPr>
          <p:cNvPr id="3" name="Content Placeholder 2"/>
          <p:cNvSpPr>
            <a:spLocks noGrp="1"/>
          </p:cNvSpPr>
          <p:nvPr>
            <p:ph idx="1"/>
          </p:nvPr>
        </p:nvSpPr>
        <p:spPr>
          <a:xfrm>
            <a:off x="0" y="1571484"/>
            <a:ext cx="12192000" cy="3291461"/>
          </a:xfrm>
        </p:spPr>
        <p:txBody>
          <a:bodyPr>
            <a:normAutofit/>
          </a:bodyPr>
          <a:lstStyle/>
          <a:p>
            <a:pPr marL="0" indent="0">
              <a:buNone/>
            </a:pPr>
            <a:r>
              <a:rPr lang="en-US" sz="2900" u="sng" dirty="0" smtClean="0">
                <a:solidFill>
                  <a:srgbClr val="002060"/>
                </a:solidFill>
              </a:rPr>
              <a:t>Personal &amp; Professional learning experience</a:t>
            </a:r>
          </a:p>
          <a:p>
            <a:pPr marL="0" indent="0">
              <a:buNone/>
            </a:pPr>
            <a:endParaRPr lang="en-US" sz="2000" dirty="0"/>
          </a:p>
          <a:p>
            <a:r>
              <a:rPr lang="en-US" dirty="0" smtClean="0"/>
              <a:t>Gained knowledge how to carry out professional research</a:t>
            </a:r>
          </a:p>
          <a:p>
            <a:r>
              <a:rPr lang="en-US" dirty="0" smtClean="0"/>
              <a:t>Learned the usefulness of data collection</a:t>
            </a:r>
          </a:p>
          <a:p>
            <a:r>
              <a:rPr lang="en-US" dirty="0" smtClean="0"/>
              <a:t>Developed analytical skills</a:t>
            </a:r>
          </a:p>
          <a:p>
            <a:r>
              <a:rPr lang="en-US" dirty="0" smtClean="0"/>
              <a:t>Improved report writing skills</a:t>
            </a:r>
          </a:p>
        </p:txBody>
      </p:sp>
    </p:spTree>
    <p:extLst>
      <p:ext uri="{BB962C8B-B14F-4D97-AF65-F5344CB8AC3E}">
        <p14:creationId xmlns:p14="http://schemas.microsoft.com/office/powerpoint/2010/main" val="10052111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https://dl-mail.ymail.com/ws/download/mailboxes/@.id==VjN-ij2qFaVbRoAfszYs3tOWyD3E2aLPBBLUSq7BwDFan3_8F-GG4eE4TtSuWbHVrtHK_Pl_Ks7TZl1JnWS_CC9APg/messages/@.id==AC2NmjEfhz1sW7yzPwg5eH36Jpo/content/parts/@.id==2/raw?appid=YMailNorrin&amp;ymreqid=0bf109c5-a64d-2984-1cd9-57000301a700&amp;token=zitEzqOML3j84e6ealFTT5U7-km5qEQF52lp7AcCuBa6R2y3iXKiViBv9khRgMU0Zg6T7d9MsVmgZJx79PJH9pm9emWEYlkqZx-gLfLSvi7hBLnz2bZQufgc5_eQwI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p:cNvPicPr>
            <a:picLocks noChangeAspect="1"/>
          </p:cNvPicPr>
          <p:nvPr/>
        </p:nvPicPr>
        <p:blipFill rotWithShape="1">
          <a:blip r:embed="rId3"/>
          <a:srcRect t="21353" b="38045"/>
          <a:stretch/>
        </p:blipFill>
        <p:spPr>
          <a:xfrm>
            <a:off x="1" y="6511636"/>
            <a:ext cx="12191999" cy="346364"/>
          </a:xfrm>
          <a:prstGeom prst="rect">
            <a:avLst/>
          </a:prstGeom>
        </p:spPr>
      </p:pic>
      <p:pic>
        <p:nvPicPr>
          <p:cNvPr id="10" name="Picture 9" descr="C:\Users\Trimetys\Desktop\Urmila\Invoices and creditors list\files\saltimage.jpg"/>
          <p:cNvPicPr/>
          <p:nvPr/>
        </p:nvPicPr>
        <p:blipFill rotWithShape="1">
          <a:blip r:embed="rId4">
            <a:extLst>
              <a:ext uri="{28A0092B-C50C-407E-A947-70E740481C1C}">
                <a14:useLocalDpi xmlns:a14="http://schemas.microsoft.com/office/drawing/2010/main" val="0"/>
              </a:ext>
            </a:extLst>
          </a:blip>
          <a:srcRect b="25862"/>
          <a:stretch/>
        </p:blipFill>
        <p:spPr bwMode="auto">
          <a:xfrm>
            <a:off x="0" y="2"/>
            <a:ext cx="12192000" cy="623454"/>
          </a:xfrm>
          <a:prstGeom prst="rect">
            <a:avLst/>
          </a:prstGeom>
          <a:noFill/>
          <a:ln>
            <a:noFill/>
          </a:ln>
        </p:spPr>
      </p:pic>
      <p:pic>
        <p:nvPicPr>
          <p:cNvPr id="8" name="Picture 2" descr="Related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23613" y="1585338"/>
            <a:ext cx="6251575" cy="3309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71336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1294</TotalTime>
  <Words>952</Words>
  <Application>Microsoft Office PowerPoint</Application>
  <PresentationFormat>Widescreen</PresentationFormat>
  <Paragraphs>127</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Findings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HR</cp:lastModifiedBy>
  <cp:revision>93</cp:revision>
  <dcterms:created xsi:type="dcterms:W3CDTF">2019-03-25T15:41:32Z</dcterms:created>
  <dcterms:modified xsi:type="dcterms:W3CDTF">2019-04-27T06:00:45Z</dcterms:modified>
</cp:coreProperties>
</file>