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sldIdLst>
    <p:sldId id="267" r:id="rId2"/>
    <p:sldId id="310" r:id="rId3"/>
    <p:sldId id="294" r:id="rId4"/>
    <p:sldId id="295" r:id="rId5"/>
    <p:sldId id="296" r:id="rId6"/>
    <p:sldId id="329" r:id="rId7"/>
    <p:sldId id="268" r:id="rId8"/>
    <p:sldId id="336" r:id="rId9"/>
    <p:sldId id="334" r:id="rId10"/>
    <p:sldId id="333" r:id="rId11"/>
    <p:sldId id="300" r:id="rId12"/>
    <p:sldId id="269" r:id="rId13"/>
    <p:sldId id="301" r:id="rId14"/>
    <p:sldId id="313" r:id="rId15"/>
    <p:sldId id="314" r:id="rId16"/>
    <p:sldId id="315" r:id="rId17"/>
    <p:sldId id="316" r:id="rId18"/>
    <p:sldId id="317" r:id="rId19"/>
    <p:sldId id="318" r:id="rId20"/>
    <p:sldId id="319" r:id="rId21"/>
    <p:sldId id="320" r:id="rId22"/>
    <p:sldId id="322" r:id="rId23"/>
    <p:sldId id="324" r:id="rId24"/>
    <p:sldId id="338" r:id="rId25"/>
    <p:sldId id="326" r:id="rId26"/>
    <p:sldId id="308" r:id="rId27"/>
    <p:sldId id="332" r:id="rId28"/>
    <p:sldId id="32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6429" autoAdjust="0"/>
  </p:normalViewPr>
  <p:slideViewPr>
    <p:cSldViewPr snapToGrid="0">
      <p:cViewPr varScale="1">
        <p:scale>
          <a:sx n="91" d="100"/>
          <a:sy n="91" d="100"/>
        </p:scale>
        <p:origin x="5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7</a:t>
            </a:fld>
            <a:endParaRPr lang="en-GB"/>
          </a:p>
        </p:txBody>
      </p:sp>
    </p:spTree>
    <p:extLst>
      <p:ext uri="{BB962C8B-B14F-4D97-AF65-F5344CB8AC3E}">
        <p14:creationId xmlns:p14="http://schemas.microsoft.com/office/powerpoint/2010/main" val="1030357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11</a:t>
            </a:fld>
            <a:endParaRPr lang="en-GB"/>
          </a:p>
        </p:txBody>
      </p:sp>
    </p:spTree>
    <p:extLst>
      <p:ext uri="{BB962C8B-B14F-4D97-AF65-F5344CB8AC3E}">
        <p14:creationId xmlns:p14="http://schemas.microsoft.com/office/powerpoint/2010/main" val="883871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13</a:t>
            </a:fld>
            <a:endParaRPr lang="en-GB"/>
          </a:p>
        </p:txBody>
      </p:sp>
    </p:spTree>
    <p:extLst>
      <p:ext uri="{BB962C8B-B14F-4D97-AF65-F5344CB8AC3E}">
        <p14:creationId xmlns:p14="http://schemas.microsoft.com/office/powerpoint/2010/main" val="1233139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14</a:t>
            </a:fld>
            <a:endParaRPr lang="en-GB"/>
          </a:p>
        </p:txBody>
      </p:sp>
    </p:spTree>
    <p:extLst>
      <p:ext uri="{BB962C8B-B14F-4D97-AF65-F5344CB8AC3E}">
        <p14:creationId xmlns:p14="http://schemas.microsoft.com/office/powerpoint/2010/main" val="1808562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15</a:t>
            </a:fld>
            <a:endParaRPr lang="en-GB"/>
          </a:p>
        </p:txBody>
      </p:sp>
    </p:spTree>
    <p:extLst>
      <p:ext uri="{BB962C8B-B14F-4D97-AF65-F5344CB8AC3E}">
        <p14:creationId xmlns:p14="http://schemas.microsoft.com/office/powerpoint/2010/main" val="2534323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16</a:t>
            </a:fld>
            <a:endParaRPr lang="en-GB"/>
          </a:p>
        </p:txBody>
      </p:sp>
    </p:spTree>
    <p:extLst>
      <p:ext uri="{BB962C8B-B14F-4D97-AF65-F5344CB8AC3E}">
        <p14:creationId xmlns:p14="http://schemas.microsoft.com/office/powerpoint/2010/main" val="3596013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17</a:t>
            </a:fld>
            <a:endParaRPr lang="en-GB"/>
          </a:p>
        </p:txBody>
      </p:sp>
    </p:spTree>
    <p:extLst>
      <p:ext uri="{BB962C8B-B14F-4D97-AF65-F5344CB8AC3E}">
        <p14:creationId xmlns:p14="http://schemas.microsoft.com/office/powerpoint/2010/main" val="4087383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18</a:t>
            </a:fld>
            <a:endParaRPr lang="en-GB"/>
          </a:p>
        </p:txBody>
      </p:sp>
    </p:spTree>
    <p:extLst>
      <p:ext uri="{BB962C8B-B14F-4D97-AF65-F5344CB8AC3E}">
        <p14:creationId xmlns:p14="http://schemas.microsoft.com/office/powerpoint/2010/main" val="268227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19</a:t>
            </a:fld>
            <a:endParaRPr lang="en-GB"/>
          </a:p>
        </p:txBody>
      </p:sp>
    </p:spTree>
    <p:extLst>
      <p:ext uri="{BB962C8B-B14F-4D97-AF65-F5344CB8AC3E}">
        <p14:creationId xmlns:p14="http://schemas.microsoft.com/office/powerpoint/2010/main" val="705926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20</a:t>
            </a:fld>
            <a:endParaRPr lang="en-GB"/>
          </a:p>
        </p:txBody>
      </p:sp>
    </p:spTree>
    <p:extLst>
      <p:ext uri="{BB962C8B-B14F-4D97-AF65-F5344CB8AC3E}">
        <p14:creationId xmlns:p14="http://schemas.microsoft.com/office/powerpoint/2010/main" val="23818750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3936509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22</a:t>
            </a:fld>
            <a:endParaRPr lang="en-GB"/>
          </a:p>
        </p:txBody>
      </p:sp>
    </p:spTree>
    <p:extLst>
      <p:ext uri="{BB962C8B-B14F-4D97-AF65-F5344CB8AC3E}">
        <p14:creationId xmlns:p14="http://schemas.microsoft.com/office/powerpoint/2010/main" val="3784957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23</a:t>
            </a:fld>
            <a:endParaRPr lang="en-GB"/>
          </a:p>
        </p:txBody>
      </p:sp>
    </p:spTree>
    <p:extLst>
      <p:ext uri="{BB962C8B-B14F-4D97-AF65-F5344CB8AC3E}">
        <p14:creationId xmlns:p14="http://schemas.microsoft.com/office/powerpoint/2010/main" val="1165956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24</a:t>
            </a:fld>
            <a:endParaRPr lang="en-GB"/>
          </a:p>
        </p:txBody>
      </p:sp>
    </p:spTree>
    <p:extLst>
      <p:ext uri="{BB962C8B-B14F-4D97-AF65-F5344CB8AC3E}">
        <p14:creationId xmlns:p14="http://schemas.microsoft.com/office/powerpoint/2010/main" val="1598637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GB" dirty="0"/>
          </a:p>
        </p:txBody>
      </p:sp>
      <p:sp>
        <p:nvSpPr>
          <p:cNvPr id="4" name="Slide Number Placeholder 3"/>
          <p:cNvSpPr>
            <a:spLocks noGrp="1"/>
          </p:cNvSpPr>
          <p:nvPr>
            <p:ph type="sldNum" sz="quarter" idx="5"/>
          </p:nvPr>
        </p:nvSpPr>
        <p:spPr/>
        <p:txBody>
          <a:bodyPr/>
          <a:lstStyle/>
          <a:p>
            <a:fld id="{C8F6DBFF-99F8-4404-A66C-0BFF7F447419}" type="slidenum">
              <a:rPr lang="en-GB" smtClean="0"/>
              <a:t>25</a:t>
            </a:fld>
            <a:endParaRPr lang="en-GB"/>
          </a:p>
        </p:txBody>
      </p:sp>
    </p:spTree>
    <p:extLst>
      <p:ext uri="{BB962C8B-B14F-4D97-AF65-F5344CB8AC3E}">
        <p14:creationId xmlns:p14="http://schemas.microsoft.com/office/powerpoint/2010/main" val="557134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FF6F-16B0-4100-B71D-C2319F605E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0F3CD-1082-445D-9EE3-C87792CE5A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871712-01AD-41D6-8B9F-EDAA58EF0EB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61FC46D0-A01D-4B69-88CE-3EE884C0526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7BDAB04-2217-4C32-B0DB-990F661E416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773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00FAB-BC82-4DF3-A647-531F7326C3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A9F55-501F-4C44-9B0F-984FE78636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5B3CE-6AE7-407B-B398-92FA07B0E2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55C8A2DF-94EF-45F8-8A01-85899C0C003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45E503-E75C-404F-B6E3-7DBDF51596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21629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366F-ED06-4A63-B434-1C01FDC1BF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E853E-7B6C-4A43-AB50-220AED56F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2B080-A1E6-4BF3-B56F-1431A6DADF8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0A8399E-7CF1-40FA-8586-8CC156416880}"/>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A6886D19-1289-4AC7-A6EF-BFE350D8E9B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599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6B46-2F9E-48D4-A405-7218580AD6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41BF4D-1F16-4457-873C-4F8BE5FB11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6F6468-4D50-40EB-8452-34487AE813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9D9B32-0FB9-4BF8-A619-AD2626030D5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338B142-3B7E-4DFF-9342-30267977B960}"/>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E346517-1B11-4E58-B5F9-28B86FB1ED8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675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0D0B-B8DF-4D0C-85CD-2A3E86D7A2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44F2BB-3936-4DDD-890D-DE4D20D7A0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E40519-8F65-4000-B244-CAB288080A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AA0EF0-E188-456B-A634-1376E4394B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A20BD05-AF2F-47EB-BB3C-A5CEAB958C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348461-4019-4FC8-B602-17663C1B7E9D}"/>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7D8F7DAC-96DE-427C-8AC0-83479DB1E302}"/>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93B1A7F6-D83F-4EE4-8384-018519232EF8}"/>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32517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F15F-F2F8-404E-B4DE-152BA4B850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A76189-8B3A-4692-8A9E-E91BCF5A6E0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5450BDAC-98F6-4132-BF97-53FA3DC9BFD8}"/>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787DA976-1200-48CF-93A2-762C8ED643C0}"/>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18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BE5264-39F3-4A21-8082-556C2F2C401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F84EAA38-60F4-40C3-9682-6EE4FD9A90D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5683A3FC-A574-4D63-82FC-84A7AEC61604}"/>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516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D28C1-9C3C-4370-B9EF-C2C910F6B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74D8D0-E7BD-43A4-A023-7024B487FC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96D9ED-6440-4E4E-A59F-BC4ED2DF5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86F08-13F8-4721-B581-BE2156AE26A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8D8423B-474F-4C7E-83B6-8873B61BA235}"/>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084E3DDE-DA51-4806-A1E7-542924DF41F2}"/>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9522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0F2A-0F5C-476C-990C-B95B43B3E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471BD-7BAC-4410-B60D-AD504AC42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7B149-FE72-404E-BD5E-C0478A381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D78BF6-B97A-44E9-8AA8-463E710089F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0B267404-9C2D-43A2-B5AF-C2021EC8F23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FED0537F-9F12-469D-AACA-7760CEA7CCD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4957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4CB23-1D94-4BB6-8539-7ED70E7C3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9954-FEE3-4BA1-8A3E-EE35DD20EB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DE4474-F1C9-4E6E-BCF0-70438BB473E6}"/>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66751F-6046-40EA-B2A1-B9238E32B378}"/>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3734C257-8858-49E3-BFE7-06BF2BBA108A}"/>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0886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CE9614-F7D8-4840-9072-AD2651F795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B12100-D901-4D7A-83BB-3C8D6FEFA0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A1060-55DA-4264-9370-3802186E7E1B}"/>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A11BE88-B5B0-48FF-9922-AE5A12A0992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E1B231BD-5B6D-4456-871E-24A79287363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9863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BACD96-E2D3-4A57-94AF-AF1E04E00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CC6108-CBB5-455A-8A73-7B5B547046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7534DE-0BD9-4B7D-ABC2-4BDBD9674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16/01/2026</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CA97ED4-1CD6-4C6E-A861-9871948955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5D8C4-1803-4B5C-AA0E-354455F9C6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44479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cl.ac.uk/news/2017/feb/provosts-view-wellbeing-ucl-and-removing-stigma-around-mental-ill-health"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eyeofthetiber.com/2015/03/02/u-s-bishops-petition-holy-see-to-mandate-hand-squeeze-following-doxology/?fbclid=IwAR2X08UHz4ZyQu6fBDL2oiT40ltRy1vpHsazvxXnKTM_Njqg64qzW3bbdGw"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writing-write-writer-letter-41354/"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jing.fm/iclip/iRJhJRh_magnifying-glass-clipart/"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thesweetsetup.com/why-mind-mapping-work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youtu.be/zNAIzVZ8kYA" TargetMode="External"/><Relationship Id="rId1" Type="http://schemas.openxmlformats.org/officeDocument/2006/relationships/slideLayout" Target="../slideLayouts/slideLayout4.xml"/><Relationship Id="rId4" Type="http://schemas.openxmlformats.org/officeDocument/2006/relationships/hyperlink" Target="http://bevouliin.com/movie-camera-logo/"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online.clickview.co.uk/exchange/videos/35607126/avoiding-burnout" TargetMode="External"/><Relationship Id="rId1" Type="http://schemas.openxmlformats.org/officeDocument/2006/relationships/slideLayout" Target="../slideLayouts/slideLayout4.xml"/><Relationship Id="rId4" Type="http://schemas.openxmlformats.org/officeDocument/2006/relationships/hyperlink" Target="https://www.smartmeetings.com/magazine_article/press-play-6-ways-video-integral-meetings-event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files.eric.ed.gov/fulltext/ED635196.pdf" TargetMode="External"/><Relationship Id="rId2" Type="http://schemas.openxmlformats.org/officeDocument/2006/relationships/hyperlink" Target="https://www.estyn.llyw.cymru/adroddiadau-thematig/effaith-absenoldeb-athrawon-medi-2013" TargetMode="External"/><Relationship Id="rId1" Type="http://schemas.openxmlformats.org/officeDocument/2006/relationships/slideLayout" Target="../slideLayouts/slideLayout4.xml"/><Relationship Id="rId6" Type="http://schemas.openxmlformats.org/officeDocument/2006/relationships/hyperlink" Target="https://study.com/academy/lesson/social-stories-for-group-work.html" TargetMode="External"/><Relationship Id="rId5" Type="http://schemas.openxmlformats.org/officeDocument/2006/relationships/image" Target="../media/image8.png"/><Relationship Id="rId4" Type="http://schemas.openxmlformats.org/officeDocument/2006/relationships/hyperlink" Target="https://www.estyn.gov.wales/system/files/2020-07/The%2520impact%2520of%2520teacher%2520absence%2520-%2520September%25202013.pdf"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eoplematters.in/article/guest-article/achieving-effectiveness-through-gen-z-challenges-opportunities-2319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ai4ent.com/voice-swallowi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roberthalf.com/blog/salaries-and-skills/the-best-employee-benefits-for-achieving-work-life-balanc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roberthalf.com/blog/salaries-and-skills/the-best-employee-benefits-for-achieving-work-life-balance"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vertigodetective.com/how-to-maintain-balance-and-mobility/"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agsd.org.uk/top-tips-shutterstock-753357394/"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agsd.org.uk/top-tips-shutterstock-753357394/"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teaching.blog.gov.uk/2021/11/17/the-four-key-ways-were-supporting-staff-wellbeing/" TargetMode="External"/><Relationship Id="rId2" Type="http://schemas.openxmlformats.org/officeDocument/2006/relationships/hyperlink" Target="https://www.youtube.com/watch?v=d_6XBuubYVk" TargetMode="External"/><Relationship Id="rId1" Type="http://schemas.openxmlformats.org/officeDocument/2006/relationships/slideLayout" Target="../slideLayouts/slideLayout4.xml"/><Relationship Id="rId4" Type="http://schemas.openxmlformats.org/officeDocument/2006/relationships/hyperlink" Target="https://www.youtube.com/watch?v=aL-rYgCz_0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publichealthwales.nhs.wales/services-and-teams/welsh-network-of-healthy-school-schemes/" TargetMode="External"/><Relationship Id="rId2" Type="http://schemas.openxmlformats.org/officeDocument/2006/relationships/hyperlink" Target="https://www.educationsupport.org.uk/" TargetMode="External"/><Relationship Id="rId1" Type="http://schemas.openxmlformats.org/officeDocument/2006/relationships/slideLayout" Target="../slideLayouts/slideLayout4.xml"/><Relationship Id="rId4" Type="http://schemas.openxmlformats.org/officeDocument/2006/relationships/hyperlink" Target="https://icc.gig.cymru/gwasanaethau-a-thimau/cynlluniau-ysgolion-iach-rhwydwaith-cymr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1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1" name="Freeform: Shape 1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3" name="Freeform: Shape 1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200297" y="723406"/>
            <a:ext cx="3490922" cy="3826728"/>
          </a:xfrm>
        </p:spPr>
        <p:txBody>
          <a:bodyPr anchor="b">
            <a:normAutofit/>
          </a:bodyPr>
          <a:lstStyle/>
          <a:p>
            <a:r>
              <a:rPr lang="en-GB" sz="3000" dirty="0"/>
              <a:t>ECES6021C</a:t>
            </a:r>
            <a:br>
              <a:rPr lang="en-US" sz="3000" dirty="0">
                <a:latin typeface="+mj-ea"/>
                <a:cs typeface="+mj-ea"/>
              </a:rPr>
            </a:br>
            <a:br>
              <a:rPr lang="en-US" sz="3000" dirty="0">
                <a:latin typeface="+mj-ea"/>
                <a:cs typeface="+mj-ea"/>
              </a:rPr>
            </a:br>
            <a:r>
              <a:rPr lang="en-US" sz="3000" dirty="0" err="1">
                <a:latin typeface="+mj-ea"/>
                <a:cs typeface="+mj-ea"/>
              </a:rPr>
              <a:t>Lles</a:t>
            </a:r>
            <a:r>
              <a:rPr lang="en-US" sz="3000" dirty="0">
                <a:latin typeface="+mj-ea"/>
                <a:cs typeface="+mj-ea"/>
              </a:rPr>
              <a:t> </a:t>
            </a:r>
            <a:r>
              <a:rPr lang="en-US" sz="3000" dirty="0" err="1">
                <a:latin typeface="+mj-ea"/>
                <a:cs typeface="+mj-ea"/>
              </a:rPr>
              <a:t>mewn</a:t>
            </a:r>
            <a:r>
              <a:rPr lang="en-US" sz="3000" dirty="0">
                <a:latin typeface="+mj-ea"/>
                <a:cs typeface="+mj-ea"/>
              </a:rPr>
              <a:t> </a:t>
            </a:r>
            <a:r>
              <a:rPr lang="en-US" sz="3000" dirty="0" err="1">
                <a:latin typeface="+mj-ea"/>
                <a:cs typeface="+mj-ea"/>
              </a:rPr>
              <a:t>Addysg</a:t>
            </a:r>
            <a:br>
              <a:rPr lang="en-US" sz="3000" dirty="0">
                <a:latin typeface="+mj-ea"/>
                <a:cs typeface="+mj-ea"/>
              </a:rPr>
            </a:br>
            <a:r>
              <a:rPr lang="en-GB" sz="3000" dirty="0">
                <a:latin typeface="+mj-ea"/>
                <a:cs typeface="+mj-ea"/>
              </a:rPr>
              <a:t>Well-being in Education</a:t>
            </a:r>
            <a:br>
              <a:rPr lang="en-US" sz="3000" dirty="0">
                <a:latin typeface="+mj-ea"/>
                <a:cs typeface="+mj-ea"/>
              </a:rPr>
            </a:br>
            <a:br>
              <a:rPr lang="en-GB" sz="3000" dirty="0"/>
            </a:br>
            <a:endParaRPr lang="en-GB" sz="3000" dirty="0"/>
          </a:p>
        </p:txBody>
      </p:sp>
      <p:sp>
        <p:nvSpPr>
          <p:cNvPr id="3" name="Subtitle 2"/>
          <p:cNvSpPr>
            <a:spLocks noGrp="1"/>
          </p:cNvSpPr>
          <p:nvPr>
            <p:ph type="subTitle" idx="1"/>
          </p:nvPr>
        </p:nvSpPr>
        <p:spPr>
          <a:xfrm>
            <a:off x="48861" y="4072270"/>
            <a:ext cx="4055469" cy="2158624"/>
          </a:xfrm>
        </p:spPr>
        <p:txBody>
          <a:bodyPr anchor="t">
            <a:normAutofit fontScale="70000" lnSpcReduction="20000"/>
          </a:bodyPr>
          <a:lstStyle/>
          <a:p>
            <a:endParaRPr lang="en-GB" sz="2000" dirty="0">
              <a:solidFill>
                <a:schemeClr val="tx1">
                  <a:alpha val="60000"/>
                </a:schemeClr>
              </a:solidFill>
            </a:endParaRPr>
          </a:p>
          <a:p>
            <a:r>
              <a:rPr lang="en-GB" sz="3200" b="1" dirty="0" err="1">
                <a:solidFill>
                  <a:schemeClr val="tx1">
                    <a:alpha val="60000"/>
                  </a:schemeClr>
                </a:solidFill>
              </a:rPr>
              <a:t>Lles</a:t>
            </a:r>
            <a:r>
              <a:rPr lang="en-GB" sz="3200" b="1" dirty="0">
                <a:solidFill>
                  <a:schemeClr val="tx1">
                    <a:alpha val="60000"/>
                  </a:schemeClr>
                </a:solidFill>
              </a:rPr>
              <a:t> a Iechyd </a:t>
            </a:r>
            <a:r>
              <a:rPr lang="en-GB" sz="3200" b="1" dirty="0" err="1">
                <a:solidFill>
                  <a:schemeClr val="tx1">
                    <a:alpha val="60000"/>
                  </a:schemeClr>
                </a:solidFill>
              </a:rPr>
              <a:t>Aelodau</a:t>
            </a:r>
            <a:r>
              <a:rPr lang="en-GB" sz="3200" b="1" dirty="0">
                <a:solidFill>
                  <a:schemeClr val="tx1">
                    <a:alpha val="60000"/>
                  </a:schemeClr>
                </a:solidFill>
              </a:rPr>
              <a:t> Staff/</a:t>
            </a:r>
          </a:p>
          <a:p>
            <a:r>
              <a:rPr lang="en-GB" sz="3200" b="1" dirty="0">
                <a:solidFill>
                  <a:schemeClr val="tx1">
                    <a:alpha val="60000"/>
                  </a:schemeClr>
                </a:solidFill>
              </a:rPr>
              <a:t>Staff Health and Well-being</a:t>
            </a:r>
          </a:p>
          <a:p>
            <a:r>
              <a:rPr lang="en-GB" sz="3200" b="1" i="1" dirty="0">
                <a:solidFill>
                  <a:schemeClr val="tx1">
                    <a:alpha val="60000"/>
                  </a:schemeClr>
                </a:solidFill>
              </a:rPr>
              <a:t>“The school should develop as a health promoting workplace,  which demonstrates concern for the wellbeing of all staff.”</a:t>
            </a:r>
          </a:p>
          <a:p>
            <a:endParaRPr lang="en-GB" sz="2000" dirty="0">
              <a:solidFill>
                <a:schemeClr val="tx1">
                  <a:alpha val="60000"/>
                </a:schemeClr>
              </a:solidFill>
            </a:endParaRPr>
          </a:p>
        </p:txBody>
      </p:sp>
      <p:pic>
        <p:nvPicPr>
          <p:cNvPr id="5" name="Picture 4" descr="Logo&#10;&#10;Description automatically generated">
            <a:extLst>
              <a:ext uri="{FF2B5EF4-FFF2-40B4-BE49-F238E27FC236}">
                <a16:creationId xmlns:a16="http://schemas.microsoft.com/office/drawing/2014/main" id="{22C1ABDF-6697-4D58-8E2F-EA4E153420FB}"/>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2419"/>
          <a:stretch/>
        </p:blipFill>
        <p:spPr>
          <a:xfrm>
            <a:off x="6286634" y="836808"/>
            <a:ext cx="4233320" cy="5038916"/>
          </a:xfrm>
          <a:prstGeom prst="rect">
            <a:avLst/>
          </a:prstGeom>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close-up of a person's hands&#10;&#10;Description automatically generated with low confidence">
            <a:extLst>
              <a:ext uri="{FF2B5EF4-FFF2-40B4-BE49-F238E27FC236}">
                <a16:creationId xmlns:a16="http://schemas.microsoft.com/office/drawing/2014/main" id="{D846A827-8D2D-46C4-87B0-19D4E0E5949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008" b="1992"/>
          <a:stretch/>
        </p:blipFill>
        <p:spPr>
          <a:xfrm>
            <a:off x="-1" y="10"/>
            <a:ext cx="12192000" cy="6857990"/>
          </a:xfrm>
          <a:prstGeom prst="rect">
            <a:avLst/>
          </a:prstGeom>
        </p:spPr>
      </p:pic>
      <p:sp>
        <p:nvSpPr>
          <p:cNvPr id="1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0231D05-8754-411A-910A-2CC0FE11271C}"/>
              </a:ext>
            </a:extLst>
          </p:cNvPr>
          <p:cNvSpPr txBox="1"/>
          <p:nvPr/>
        </p:nvSpPr>
        <p:spPr>
          <a:xfrm>
            <a:off x="209545" y="1213931"/>
            <a:ext cx="5598082" cy="5583756"/>
          </a:xfrm>
          <a:prstGeom prst="rect">
            <a:avLst/>
          </a:prstGeom>
        </p:spPr>
        <p:txBody>
          <a:bodyPr vert="horz" lIns="91440" tIns="45720" rIns="91440" bIns="45720" rtlCol="0" anchor="ctr">
            <a:normAutofit/>
          </a:bodyPr>
          <a:lstStyle/>
          <a:p>
            <a:pPr>
              <a:lnSpc>
                <a:spcPct val="90000"/>
              </a:lnSpc>
              <a:spcAft>
                <a:spcPts val="600"/>
              </a:spcAft>
            </a:pPr>
            <a:r>
              <a:rPr lang="en-US" b="0" i="0" u="sng" strike="noStrike" dirty="0" err="1">
                <a:effectLst/>
              </a:rPr>
              <a:t>Ymarfer</a:t>
            </a:r>
            <a:r>
              <a:rPr lang="en-US" b="0" i="0" u="sng" strike="noStrike" dirty="0">
                <a:effectLst/>
              </a:rPr>
              <a:t> </a:t>
            </a:r>
            <a:r>
              <a:rPr lang="en-US" b="0" i="0" u="sng" strike="noStrike" dirty="0" err="1">
                <a:effectLst/>
              </a:rPr>
              <a:t>Ymwybyddiaeth</a:t>
            </a:r>
            <a:r>
              <a:rPr lang="en-US" u="sng" dirty="0"/>
              <a:t> </a:t>
            </a:r>
            <a:r>
              <a:rPr lang="en-US" u="sng" dirty="0" err="1"/>
              <a:t>Llaw</a:t>
            </a:r>
            <a:r>
              <a:rPr lang="en-US" b="0" i="0" u="sng" strike="noStrike" dirty="0">
                <a:effectLst/>
              </a:rPr>
              <a:t> </a:t>
            </a:r>
            <a:r>
              <a:rPr lang="en-US" b="0" i="0" u="sng" strike="noStrike" dirty="0" err="1">
                <a:effectLst/>
              </a:rPr>
              <a:t>Ofalgar</a:t>
            </a:r>
            <a:r>
              <a:rPr lang="en-US" b="0" i="0" u="sng" strike="noStrike" dirty="0">
                <a:effectLst/>
              </a:rPr>
              <a:t>. </a:t>
            </a:r>
            <a:r>
              <a:rPr lang="en-US" b="0" i="0" u="none" strike="noStrike" dirty="0" err="1">
                <a:effectLst/>
              </a:rPr>
              <a:t>Gafaelwch</a:t>
            </a:r>
            <a:r>
              <a:rPr lang="en-US" b="0" i="0" u="none" strike="noStrike" dirty="0">
                <a:effectLst/>
              </a:rPr>
              <a:t> </a:t>
            </a:r>
            <a:r>
              <a:rPr lang="en-US" b="0" i="0" u="none" strike="noStrike" dirty="0" err="1">
                <a:effectLst/>
              </a:rPr>
              <a:t>yn</a:t>
            </a:r>
            <a:r>
              <a:rPr lang="en-US" b="0" i="0" u="none" strike="noStrike" dirty="0">
                <a:effectLst/>
              </a:rPr>
              <a:t> </a:t>
            </a:r>
            <a:r>
              <a:rPr lang="en-US" b="0" i="0" u="none" strike="noStrike" dirty="0" err="1">
                <a:effectLst/>
              </a:rPr>
              <a:t>eich</a:t>
            </a:r>
            <a:r>
              <a:rPr lang="en-US" b="0" i="0" u="none" strike="noStrike" dirty="0">
                <a:effectLst/>
              </a:rPr>
              <a:t> </a:t>
            </a:r>
            <a:r>
              <a:rPr lang="en-US" b="0" i="0" u="none" strike="noStrike" dirty="0" err="1">
                <a:effectLst/>
              </a:rPr>
              <a:t>dwylo'n</a:t>
            </a:r>
            <a:r>
              <a:rPr lang="en-US" b="0" i="0" u="none" strike="noStrike" dirty="0">
                <a:effectLst/>
              </a:rPr>
              <a:t> </a:t>
            </a:r>
            <a:r>
              <a:rPr lang="en-US" b="0" i="0" u="none" strike="noStrike" dirty="0" err="1">
                <a:effectLst/>
              </a:rPr>
              <a:t>dynn</a:t>
            </a:r>
            <a:r>
              <a:rPr lang="en-US" b="0" i="0" u="none" strike="noStrike" dirty="0">
                <a:effectLst/>
              </a:rPr>
              <a:t> am bum </a:t>
            </a:r>
            <a:r>
              <a:rPr lang="en-US" b="0" i="0" u="none" strike="noStrike" dirty="0" err="1">
                <a:effectLst/>
              </a:rPr>
              <a:t>eiliad</a:t>
            </a:r>
            <a:r>
              <a:rPr lang="en-US" b="0" i="0" u="none" strike="noStrike" dirty="0">
                <a:effectLst/>
              </a:rPr>
              <a:t>, </a:t>
            </a:r>
            <a:r>
              <a:rPr lang="en-US" b="0" i="0" u="none" strike="noStrike" dirty="0" err="1">
                <a:effectLst/>
              </a:rPr>
              <a:t>yna</a:t>
            </a:r>
            <a:r>
              <a:rPr lang="en-US" b="0" i="0" u="none" strike="noStrike" dirty="0">
                <a:effectLst/>
              </a:rPr>
              <a:t> </a:t>
            </a:r>
            <a:r>
              <a:rPr lang="en-US" b="0" i="0" u="none" strike="noStrike" dirty="0" err="1">
                <a:effectLst/>
              </a:rPr>
              <a:t>rhyddhau</a:t>
            </a:r>
            <a:r>
              <a:rPr lang="en-US" b="0" i="0" u="none" strike="noStrike" dirty="0">
                <a:effectLst/>
              </a:rPr>
              <a:t> a </a:t>
            </a:r>
            <a:r>
              <a:rPr lang="en-US" b="0" i="0" u="none" strike="noStrike" dirty="0" err="1">
                <a:effectLst/>
              </a:rPr>
              <a:t>sylwi</a:t>
            </a:r>
            <a:r>
              <a:rPr lang="en-US" b="0" i="0" u="none" strike="noStrike" dirty="0">
                <a:effectLst/>
              </a:rPr>
              <a:t> </a:t>
            </a:r>
            <a:r>
              <a:rPr lang="en-US" b="0" i="0" u="none" strike="noStrike" dirty="0" err="1">
                <a:effectLst/>
              </a:rPr>
              <a:t>sut</a:t>
            </a:r>
            <a:r>
              <a:rPr lang="en-US" b="0" i="0" u="none" strike="noStrike" dirty="0">
                <a:effectLst/>
              </a:rPr>
              <a:t> </a:t>
            </a:r>
            <a:r>
              <a:rPr lang="en-US" b="0" i="0" u="none" strike="noStrike" dirty="0" err="1">
                <a:effectLst/>
              </a:rPr>
              <a:t>mae</a:t>
            </a:r>
            <a:r>
              <a:rPr lang="en-US" b="0" i="0" u="none" strike="noStrike" dirty="0">
                <a:effectLst/>
              </a:rPr>
              <a:t> </a:t>
            </a:r>
            <a:r>
              <a:rPr lang="en-US" b="0" i="0" u="none" strike="noStrike" dirty="0" err="1">
                <a:effectLst/>
              </a:rPr>
              <a:t>eich</a:t>
            </a:r>
            <a:r>
              <a:rPr lang="en-US" b="0" i="0" u="none" strike="noStrike" dirty="0">
                <a:effectLst/>
              </a:rPr>
              <a:t> </a:t>
            </a:r>
            <a:r>
              <a:rPr lang="en-US" b="0" i="0" u="none" strike="noStrike" dirty="0" err="1">
                <a:effectLst/>
              </a:rPr>
              <a:t>dwylo'n</a:t>
            </a:r>
            <a:r>
              <a:rPr lang="en-US" b="0" i="0" u="none" strike="noStrike" dirty="0">
                <a:effectLst/>
              </a:rPr>
              <a:t> </a:t>
            </a:r>
            <a:r>
              <a:rPr lang="en-US" b="0" i="0" u="none" strike="noStrike" dirty="0" err="1">
                <a:effectLst/>
              </a:rPr>
              <a:t>teimlo</a:t>
            </a:r>
            <a:r>
              <a:rPr lang="en-US" b="0" i="0" u="none" strike="noStrike" dirty="0">
                <a:effectLst/>
              </a:rPr>
              <a:t>. </a:t>
            </a:r>
            <a:r>
              <a:rPr lang="en-US" b="0" i="0" u="none" strike="noStrike" dirty="0" err="1">
                <a:effectLst/>
              </a:rPr>
              <a:t>Cadwch</a:t>
            </a:r>
            <a:r>
              <a:rPr lang="en-US" b="0" i="0" u="none" strike="noStrike" dirty="0">
                <a:effectLst/>
              </a:rPr>
              <a:t> </a:t>
            </a:r>
            <a:r>
              <a:rPr lang="en-US" b="0" i="0" u="none" strike="noStrike" dirty="0" err="1">
                <a:effectLst/>
              </a:rPr>
              <a:t>eich</a:t>
            </a:r>
            <a:r>
              <a:rPr lang="en-US" b="0" i="0" u="none" strike="noStrike" dirty="0">
                <a:effectLst/>
              </a:rPr>
              <a:t> </a:t>
            </a:r>
            <a:r>
              <a:rPr lang="en-US" b="0" i="0" u="none" strike="noStrike" dirty="0" err="1">
                <a:effectLst/>
              </a:rPr>
              <a:t>sylw'n</a:t>
            </a:r>
            <a:r>
              <a:rPr lang="en-US" b="0" i="0" u="none" strike="noStrike" dirty="0">
                <a:effectLst/>
              </a:rPr>
              <a:t> </a:t>
            </a:r>
            <a:r>
              <a:rPr lang="en-US" b="0" i="0" u="none" strike="noStrike" dirty="0" err="1">
                <a:effectLst/>
              </a:rPr>
              <a:t>canolbwyntio</a:t>
            </a:r>
            <a:r>
              <a:rPr lang="en-US" b="0" i="0" u="none" strike="noStrike" dirty="0">
                <a:effectLst/>
              </a:rPr>
              <a:t> </a:t>
            </a:r>
            <a:r>
              <a:rPr lang="en-US" b="0" i="0" u="none" strike="noStrike" dirty="0" err="1">
                <a:effectLst/>
              </a:rPr>
              <a:t>ar</a:t>
            </a:r>
            <a:r>
              <a:rPr lang="en-US" b="0" i="0" u="none" strike="noStrike" dirty="0">
                <a:effectLst/>
              </a:rPr>
              <a:t> y </a:t>
            </a:r>
            <a:r>
              <a:rPr lang="en-US" b="0" i="0" u="none" strike="noStrike" dirty="0" err="1">
                <a:effectLst/>
              </a:rPr>
              <a:t>teimlad</a:t>
            </a:r>
            <a:r>
              <a:rPr lang="en-US" b="0" i="0" u="none" strike="noStrike" dirty="0">
                <a:effectLst/>
              </a:rPr>
              <a:t> </a:t>
            </a:r>
            <a:r>
              <a:rPr lang="en-US" b="0" i="0" u="none" strike="noStrike" dirty="0" err="1">
                <a:effectLst/>
              </a:rPr>
              <a:t>cyhyd</a:t>
            </a:r>
            <a:r>
              <a:rPr lang="en-US" b="0" i="0" u="none" strike="noStrike" dirty="0">
                <a:effectLst/>
              </a:rPr>
              <a:t> ag y </a:t>
            </a:r>
            <a:r>
              <a:rPr lang="en-US" b="0" i="0" u="none" strike="noStrike" dirty="0" err="1">
                <a:effectLst/>
              </a:rPr>
              <a:t>gallwch</a:t>
            </a:r>
            <a:r>
              <a:rPr lang="en-US" b="0" i="0" u="none" strike="noStrike" dirty="0">
                <a:effectLst/>
              </a:rPr>
              <a:t>. Mae </a:t>
            </a:r>
            <a:r>
              <a:rPr lang="en-US" b="0" i="0" u="none" strike="noStrike" dirty="0" err="1">
                <a:effectLst/>
              </a:rPr>
              <a:t>hwn</a:t>
            </a:r>
            <a:r>
              <a:rPr lang="en-US" b="0" i="0" u="none" strike="noStrike" dirty="0">
                <a:effectLst/>
              </a:rPr>
              <a:t> </a:t>
            </a:r>
            <a:r>
              <a:rPr lang="en-US" b="0" i="0" u="none" strike="noStrike" dirty="0" err="1">
                <a:effectLst/>
              </a:rPr>
              <a:t>yn</a:t>
            </a:r>
            <a:r>
              <a:rPr lang="en-US" b="0" i="0" u="none" strike="noStrike" dirty="0">
                <a:effectLst/>
              </a:rPr>
              <a:t> </a:t>
            </a:r>
            <a:r>
              <a:rPr lang="en-US" b="0" i="0" u="none" strike="noStrike" dirty="0" err="1">
                <a:effectLst/>
              </a:rPr>
              <a:t>ymarfer</a:t>
            </a:r>
            <a:r>
              <a:rPr lang="en-US" b="0" i="0" u="none" strike="noStrike" dirty="0">
                <a:effectLst/>
              </a:rPr>
              <a:t> </a:t>
            </a:r>
            <a:r>
              <a:rPr lang="en-US" b="0" i="0" u="none" strike="noStrike" dirty="0" err="1">
                <a:effectLst/>
              </a:rPr>
              <a:t>gwych</a:t>
            </a:r>
            <a:r>
              <a:rPr lang="en-US" b="0" i="0" u="none" strike="noStrike" dirty="0">
                <a:effectLst/>
              </a:rPr>
              <a:t> </a:t>
            </a:r>
            <a:r>
              <a:rPr lang="en-US" b="0" i="0" u="none" strike="noStrike" dirty="0" err="1">
                <a:effectLst/>
              </a:rPr>
              <a:t>ar</a:t>
            </a:r>
            <a:r>
              <a:rPr lang="en-US" b="0" i="0" u="none" strike="noStrike" dirty="0">
                <a:effectLst/>
              </a:rPr>
              <a:t> </a:t>
            </a:r>
            <a:r>
              <a:rPr lang="en-US" b="0" i="0" u="none" strike="noStrike" dirty="0" err="1">
                <a:effectLst/>
              </a:rPr>
              <a:t>gyfer</a:t>
            </a:r>
            <a:r>
              <a:rPr lang="en-US" b="0" i="0" u="none" strike="noStrike" dirty="0">
                <a:effectLst/>
              </a:rPr>
              <a:t> </a:t>
            </a:r>
            <a:r>
              <a:rPr lang="en-US" b="0" i="0" u="none" strike="noStrike" dirty="0" err="1">
                <a:effectLst/>
              </a:rPr>
              <a:t>mynd</a:t>
            </a:r>
            <a:r>
              <a:rPr lang="en-US" b="0" i="0" u="none" strike="noStrike" dirty="0">
                <a:effectLst/>
              </a:rPr>
              <a:t> </a:t>
            </a:r>
            <a:r>
              <a:rPr lang="en-US" b="0" i="0" u="none" strike="noStrike" dirty="0" err="1">
                <a:effectLst/>
              </a:rPr>
              <a:t>allan</a:t>
            </a:r>
            <a:r>
              <a:rPr lang="en-US" b="0" i="0" u="none" strike="noStrike" dirty="0">
                <a:effectLst/>
              </a:rPr>
              <a:t> </a:t>
            </a:r>
            <a:r>
              <a:rPr lang="en-US" b="0" i="0" u="none" strike="noStrike" dirty="0" err="1">
                <a:effectLst/>
              </a:rPr>
              <a:t>o'ch</a:t>
            </a:r>
            <a:r>
              <a:rPr lang="en-US" b="0" i="0" u="none" strike="noStrike" dirty="0">
                <a:effectLst/>
              </a:rPr>
              <a:t> pen ac </a:t>
            </a:r>
            <a:r>
              <a:rPr lang="en-US" b="0" i="0" u="none" strike="noStrike" dirty="0" err="1">
                <a:effectLst/>
              </a:rPr>
              <a:t>i</a:t>
            </a:r>
            <a:r>
              <a:rPr lang="en-US" b="0" i="0" u="none" strike="noStrike" dirty="0">
                <a:effectLst/>
              </a:rPr>
              <a:t> </a:t>
            </a:r>
            <a:r>
              <a:rPr lang="en-US" b="0" i="0" u="none" strike="noStrike" dirty="0" err="1">
                <a:effectLst/>
              </a:rPr>
              <a:t>mewn</a:t>
            </a:r>
            <a:r>
              <a:rPr lang="en-US" b="0" i="0" u="none" strike="noStrike" dirty="0">
                <a:effectLst/>
              </a:rPr>
              <a:t> </a:t>
            </a:r>
            <a:r>
              <a:rPr lang="en-US" b="0" i="0" u="none" strike="noStrike" dirty="0" err="1">
                <a:effectLst/>
              </a:rPr>
              <a:t>i'ch</a:t>
            </a:r>
            <a:r>
              <a:rPr lang="en-US" b="0" i="0" u="none" strike="noStrike" dirty="0">
                <a:effectLst/>
              </a:rPr>
              <a:t> </a:t>
            </a:r>
            <a:r>
              <a:rPr lang="en-US" b="0" i="0" u="none" strike="noStrike" dirty="0" err="1">
                <a:effectLst/>
              </a:rPr>
              <a:t>ymwybyddiaeth</a:t>
            </a:r>
            <a:r>
              <a:rPr lang="en-US" b="0" i="0" u="none" strike="noStrike" dirty="0">
                <a:effectLst/>
              </a:rPr>
              <a:t> </a:t>
            </a:r>
            <a:r>
              <a:rPr lang="en-US" b="0" i="0" u="none" strike="noStrike" dirty="0" err="1">
                <a:effectLst/>
              </a:rPr>
              <a:t>gorfforol</a:t>
            </a:r>
            <a:r>
              <a:rPr lang="en-US" b="0" i="0" u="none" strike="noStrike" dirty="0">
                <a:effectLst/>
              </a:rPr>
              <a:t>.</a:t>
            </a:r>
          </a:p>
          <a:p>
            <a:pPr>
              <a:lnSpc>
                <a:spcPct val="90000"/>
              </a:lnSpc>
              <a:spcAft>
                <a:spcPts val="600"/>
              </a:spcAft>
            </a:pPr>
            <a:endParaRPr lang="en-US" sz="1600" dirty="0"/>
          </a:p>
          <a:p>
            <a:pPr>
              <a:lnSpc>
                <a:spcPct val="90000"/>
              </a:lnSpc>
              <a:spcAft>
                <a:spcPts val="600"/>
              </a:spcAft>
            </a:pPr>
            <a:endParaRPr lang="en-US" sz="1600" b="0" i="0" u="none" strike="noStrike" dirty="0">
              <a:effectLst/>
            </a:endParaRPr>
          </a:p>
          <a:p>
            <a:pPr>
              <a:lnSpc>
                <a:spcPct val="90000"/>
              </a:lnSpc>
              <a:spcAft>
                <a:spcPts val="600"/>
              </a:spcAft>
            </a:pPr>
            <a:r>
              <a:rPr lang="en-US" b="0" i="0" u="sng" strike="noStrike" dirty="0">
                <a:effectLst/>
              </a:rPr>
              <a:t>Mindful Hand Awareness Exercise. </a:t>
            </a:r>
            <a:r>
              <a:rPr lang="en-US" b="0" i="0" u="none" strike="noStrike" dirty="0">
                <a:effectLst/>
              </a:rPr>
              <a:t>Grasp your hands tightly for five seconds, then release and notice how your hands feel. Keep your attention focused on the feeling for as long as you can. This is a wonderful exercise for getting out of your head and into your physical awareness.</a:t>
            </a:r>
            <a:endParaRPr lang="en-US" dirty="0"/>
          </a:p>
        </p:txBody>
      </p:sp>
    </p:spTree>
    <p:extLst>
      <p:ext uri="{BB962C8B-B14F-4D97-AF65-F5344CB8AC3E}">
        <p14:creationId xmlns:p14="http://schemas.microsoft.com/office/powerpoint/2010/main" val="142151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err="1"/>
              <a:t>Cydran</a:t>
            </a:r>
            <a:r>
              <a:rPr lang="en-GB" b="1" dirty="0"/>
              <a:t> </a:t>
            </a:r>
            <a:r>
              <a:rPr lang="en-GB" b="1" dirty="0" err="1"/>
              <a:t>Asesu</a:t>
            </a:r>
            <a:r>
              <a:rPr lang="en-GB" b="1" dirty="0"/>
              <a:t> 1 – 100% </a:t>
            </a:r>
          </a:p>
          <a:p>
            <a:pPr marL="0" indent="0">
              <a:buNone/>
            </a:pPr>
            <a:endParaRPr lang="en-GB" dirty="0"/>
          </a:p>
          <a:p>
            <a:pPr marL="0" indent="0">
              <a:buNone/>
            </a:pPr>
            <a:r>
              <a:rPr lang="en-GB" dirty="0" err="1"/>
              <a:t>Portffolio</a:t>
            </a:r>
            <a:r>
              <a:rPr lang="en-GB" dirty="0"/>
              <a:t> – (4000 gair </a:t>
            </a:r>
            <a:r>
              <a:rPr lang="en-GB" dirty="0" err="1"/>
              <a:t>cyfwerth</a:t>
            </a:r>
            <a:r>
              <a:rPr lang="en-GB" dirty="0"/>
              <a:t>) </a:t>
            </a:r>
          </a:p>
          <a:p>
            <a:pPr marL="0" indent="0">
              <a:buNone/>
            </a:pPr>
            <a:endParaRPr lang="en-GB" dirty="0"/>
          </a:p>
          <a:p>
            <a:pPr marL="0" indent="0">
              <a:buNone/>
            </a:pPr>
            <a:r>
              <a:rPr lang="en-GB" dirty="0" err="1"/>
              <a:t>Gwerthuso'n</a:t>
            </a:r>
            <a:r>
              <a:rPr lang="en-GB" dirty="0"/>
              <a:t> </a:t>
            </a:r>
            <a:r>
              <a:rPr lang="en-GB" dirty="0" err="1"/>
              <a:t>feirniadol</a:t>
            </a:r>
            <a:r>
              <a:rPr lang="en-GB" dirty="0"/>
              <a:t> </a:t>
            </a:r>
            <a:r>
              <a:rPr lang="en-GB" dirty="0" err="1"/>
              <a:t>rôl</a:t>
            </a:r>
            <a:r>
              <a:rPr lang="en-GB" dirty="0"/>
              <a:t> ac </a:t>
            </a:r>
            <a:r>
              <a:rPr lang="en-GB" dirty="0" err="1"/>
              <a:t>effaith</a:t>
            </a:r>
            <a:r>
              <a:rPr lang="en-GB" dirty="0"/>
              <a:t> </a:t>
            </a:r>
            <a:r>
              <a:rPr lang="en-GB" dirty="0" err="1"/>
              <a:t>hyd</a:t>
            </a:r>
            <a:r>
              <a:rPr lang="en-GB" dirty="0"/>
              <a:t> at 4 </a:t>
            </a:r>
            <a:r>
              <a:rPr lang="en-GB" dirty="0" err="1"/>
              <a:t>ymarfer</a:t>
            </a:r>
            <a:r>
              <a:rPr lang="en-GB" dirty="0"/>
              <a:t> </a:t>
            </a:r>
            <a:r>
              <a:rPr lang="en-GB" dirty="0" err="1"/>
              <a:t>gwahanol</a:t>
            </a:r>
            <a:r>
              <a:rPr lang="en-GB" dirty="0"/>
              <a:t> </a:t>
            </a:r>
            <a:r>
              <a:rPr lang="en-GB" dirty="0" err="1"/>
              <a:t>sy'n</a:t>
            </a:r>
            <a:r>
              <a:rPr lang="en-GB" dirty="0"/>
              <a:t> </a:t>
            </a:r>
            <a:r>
              <a:rPr lang="en-GB" dirty="0" err="1"/>
              <a:t>hyrwyddo</a:t>
            </a:r>
            <a:r>
              <a:rPr lang="en-GB" dirty="0"/>
              <a:t> </a:t>
            </a:r>
            <a:r>
              <a:rPr lang="en-GB" dirty="0" err="1"/>
              <a:t>lles</a:t>
            </a:r>
            <a:r>
              <a:rPr lang="en-GB" dirty="0"/>
              <a:t> </a:t>
            </a:r>
            <a:r>
              <a:rPr lang="en-GB" dirty="0" err="1"/>
              <a:t>disgyblion</a:t>
            </a:r>
            <a:r>
              <a:rPr lang="en-GB" dirty="0"/>
              <a:t> a/neu staff </a:t>
            </a:r>
            <a:r>
              <a:rPr lang="en-GB" dirty="0" err="1"/>
              <a:t>mewn</a:t>
            </a:r>
            <a:r>
              <a:rPr lang="en-GB" dirty="0"/>
              <a:t> </a:t>
            </a:r>
            <a:r>
              <a:rPr lang="en-GB" dirty="0" err="1"/>
              <a:t>ysgolion</a:t>
            </a:r>
            <a:r>
              <a:rPr lang="en-GB" dirty="0"/>
              <a:t> </a:t>
            </a:r>
            <a:r>
              <a:rPr lang="en-GB" dirty="0" err="1"/>
              <a:t>cynradd</a:t>
            </a:r>
            <a:r>
              <a:rPr lang="en-GB" dirty="0"/>
              <a:t>. </a:t>
            </a:r>
          </a:p>
          <a:p>
            <a:pPr marL="0" indent="0">
              <a:buNone/>
            </a:pPr>
            <a:r>
              <a:rPr lang="en-GB" dirty="0" err="1"/>
              <a:t>Cefnogwch</a:t>
            </a:r>
            <a:r>
              <a:rPr lang="en-GB" dirty="0"/>
              <a:t> </a:t>
            </a:r>
            <a:r>
              <a:rPr lang="en-GB" dirty="0" err="1"/>
              <a:t>eich</a:t>
            </a:r>
            <a:r>
              <a:rPr lang="en-GB" dirty="0"/>
              <a:t> </a:t>
            </a:r>
            <a:r>
              <a:rPr lang="en-GB" dirty="0" err="1"/>
              <a:t>dadleuon</a:t>
            </a:r>
            <a:r>
              <a:rPr lang="en-GB" dirty="0"/>
              <a:t> </a:t>
            </a:r>
            <a:r>
              <a:rPr lang="en-GB" dirty="0" err="1"/>
              <a:t>gydag</a:t>
            </a:r>
            <a:r>
              <a:rPr lang="en-GB" dirty="0"/>
              <a:t> </a:t>
            </a:r>
            <a:r>
              <a:rPr lang="en-GB" dirty="0" err="1"/>
              <a:t>ystod</a:t>
            </a:r>
            <a:r>
              <a:rPr lang="en-GB" dirty="0"/>
              <a:t> </a:t>
            </a:r>
            <a:r>
              <a:rPr lang="en-GB" dirty="0" err="1"/>
              <a:t>amrywiol</a:t>
            </a:r>
            <a:r>
              <a:rPr lang="en-GB" dirty="0"/>
              <a:t> o </a:t>
            </a:r>
            <a:r>
              <a:rPr lang="en-GB" dirty="0" err="1"/>
              <a:t>ddeddfwriaeth</a:t>
            </a:r>
            <a:r>
              <a:rPr lang="en-GB" dirty="0"/>
              <a:t>, </a:t>
            </a:r>
            <a:r>
              <a:rPr lang="en-GB" dirty="0" err="1"/>
              <a:t>damcaniaeth</a:t>
            </a:r>
            <a:r>
              <a:rPr lang="en-GB" dirty="0"/>
              <a:t>, </a:t>
            </a:r>
            <a:r>
              <a:rPr lang="en-GB" dirty="0" err="1"/>
              <a:t>polisi</a:t>
            </a:r>
            <a:r>
              <a:rPr lang="en-GB" dirty="0"/>
              <a:t> ac </a:t>
            </a:r>
            <a:r>
              <a:rPr lang="en-GB" dirty="0" err="1"/>
              <a:t>ymarfer</a:t>
            </a:r>
            <a:r>
              <a:rPr lang="en-GB" dirty="0"/>
              <a:t> </a:t>
            </a:r>
            <a:r>
              <a:rPr lang="en-GB" dirty="0" err="1"/>
              <a:t>perthnasol</a:t>
            </a:r>
            <a:r>
              <a:rPr lang="en-GB" dirty="0"/>
              <a:t>. </a:t>
            </a:r>
          </a:p>
          <a:p>
            <a:pPr marL="0" indent="0" algn="r">
              <a:buNone/>
            </a:pPr>
            <a:endParaRPr lang="en-GB" dirty="0"/>
          </a:p>
          <a:p>
            <a:pPr marL="0" indent="0" algn="r">
              <a:buNone/>
            </a:pPr>
            <a:r>
              <a:rPr lang="en-GB" dirty="0" err="1">
                <a:solidFill>
                  <a:srgbClr val="FF0000"/>
                </a:solidFill>
              </a:rPr>
              <a:t>Cyflwynwch</a:t>
            </a:r>
            <a:r>
              <a:rPr lang="en-GB" dirty="0">
                <a:solidFill>
                  <a:srgbClr val="FF0000"/>
                </a:solidFill>
              </a:rPr>
              <a:t> </a:t>
            </a:r>
            <a:r>
              <a:rPr lang="en-GB" dirty="0" err="1">
                <a:solidFill>
                  <a:srgbClr val="FF0000"/>
                </a:solidFill>
              </a:rPr>
              <a:t>erbyn</a:t>
            </a:r>
            <a:r>
              <a:rPr lang="en-GB" dirty="0">
                <a:solidFill>
                  <a:srgbClr val="FF0000"/>
                </a:solidFill>
              </a:rPr>
              <a:t> 23:59 </a:t>
            </a:r>
            <a:r>
              <a:rPr lang="en-GB" dirty="0" err="1">
                <a:solidFill>
                  <a:srgbClr val="FF0000"/>
                </a:solidFill>
              </a:rPr>
              <a:t>ar</a:t>
            </a:r>
            <a:r>
              <a:rPr lang="en-GB" dirty="0">
                <a:solidFill>
                  <a:srgbClr val="FF0000"/>
                </a:solidFill>
              </a:rPr>
              <a:t> 02/03 </a:t>
            </a:r>
          </a:p>
          <a:p>
            <a:pPr marL="0" indent="0" algn="r">
              <a:buNone/>
            </a:pPr>
            <a:r>
              <a:rPr lang="en-GB" dirty="0" err="1">
                <a:solidFill>
                  <a:srgbClr val="FF0000"/>
                </a:solidFill>
              </a:rPr>
              <a:t>Dyddiad</a:t>
            </a:r>
            <a:r>
              <a:rPr lang="en-GB" dirty="0">
                <a:solidFill>
                  <a:srgbClr val="FF0000"/>
                </a:solidFill>
              </a:rPr>
              <a:t> </a:t>
            </a:r>
            <a:r>
              <a:rPr lang="en-GB" dirty="0" err="1">
                <a:solidFill>
                  <a:srgbClr val="FF0000"/>
                </a:solidFill>
              </a:rPr>
              <a:t>postio</a:t>
            </a:r>
            <a:r>
              <a:rPr lang="en-GB" dirty="0">
                <a:solidFill>
                  <a:srgbClr val="FF0000"/>
                </a:solidFill>
              </a:rPr>
              <a:t> </a:t>
            </a:r>
            <a:r>
              <a:rPr lang="en-GB" dirty="0" err="1">
                <a:solidFill>
                  <a:srgbClr val="FF0000"/>
                </a:solidFill>
              </a:rPr>
              <a:t>adborth</a:t>
            </a:r>
            <a:r>
              <a:rPr lang="en-GB" dirty="0">
                <a:solidFill>
                  <a:srgbClr val="FF0000"/>
                </a:solidFill>
              </a:rPr>
              <a:t>: 30/03 @ 15:00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algn="just" rtl="0" fontAlgn="base"/>
            <a:r>
              <a:rPr lang="en-GB" b="1" i="0" u="none" strike="noStrike" dirty="0">
                <a:solidFill>
                  <a:srgbClr val="000000"/>
                </a:solidFill>
                <a:effectLst/>
                <a:latin typeface="Arial" panose="020B0604020202020204" pitchFamily="34" charset="0"/>
              </a:rPr>
              <a:t>Assessment Component 1  – 100%</a:t>
            </a:r>
            <a:r>
              <a:rPr lang="en-GB" b="0" i="0" u="none" strike="noStrike" dirty="0">
                <a:solidFill>
                  <a:srgbClr val="000000"/>
                </a:solidFill>
                <a:effectLst/>
                <a:latin typeface="Arial" panose="020B0604020202020204" pitchFamily="34" charset="0"/>
              </a:rPr>
              <a: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just" rtl="0" fontAlgn="base"/>
            <a:r>
              <a:rPr lang="en-GB" b="0" i="0" u="none" strike="noStrike" dirty="0">
                <a:solidFill>
                  <a:srgbClr val="000000"/>
                </a:solidFill>
                <a:effectLst/>
                <a:latin typeface="Arial" panose="020B0604020202020204" pitchFamily="34" charset="0"/>
              </a:rPr>
              <a:t>Portfolio – (4000 words equivalent) </a:t>
            </a:r>
            <a:endParaRPr lang="en-GB" b="0" i="0" u="none" strike="noStrike" dirty="0">
              <a:solidFill>
                <a:srgbClr val="000000"/>
              </a:solidFill>
              <a:effectLst/>
              <a:latin typeface="&amp;quot"/>
            </a:endParaRPr>
          </a:p>
          <a:p>
            <a:pPr marL="0" indent="0" algn="just" rtl="0" fontAlgn="base">
              <a:buNone/>
            </a:pPr>
            <a:endParaRPr lang="en-GB" b="0" i="0" u="none" strike="noStrike" dirty="0">
              <a:solidFill>
                <a:srgbClr val="000000"/>
              </a:solidFill>
              <a:effectLst/>
              <a:latin typeface="&amp;quot"/>
            </a:endParaRPr>
          </a:p>
          <a:p>
            <a:pPr algn="l" rtl="0" fontAlgn="base"/>
            <a:r>
              <a:rPr lang="en-GB" b="0" i="0" u="none" strike="noStrike" dirty="0">
                <a:solidFill>
                  <a:srgbClr val="000000"/>
                </a:solidFill>
                <a:effectLst/>
                <a:latin typeface="Arial" panose="020B0604020202020204" pitchFamily="34" charset="0"/>
              </a:rPr>
              <a:t>Critically evaluate the role and impact of up to 4 different practices which promote the well-being of pupils and/or staff within primary schools. </a:t>
            </a:r>
          </a:p>
          <a:p>
            <a:pPr algn="l" rtl="0" fontAlgn="base"/>
            <a:r>
              <a:rPr lang="en-GB" b="0" i="0" u="none" strike="noStrike" dirty="0">
                <a:solidFill>
                  <a:srgbClr val="000000"/>
                </a:solidFill>
                <a:effectLst/>
                <a:latin typeface="Arial" panose="020B0604020202020204" pitchFamily="34" charset="0"/>
              </a:rPr>
              <a:t>Support your arguments with a diverse range of relevant legislation, theory, policy and practice. </a:t>
            </a:r>
            <a:endParaRPr lang="en-GB" b="0" i="0" u="none" strike="noStrike" dirty="0">
              <a:solidFill>
                <a:srgbClr val="000000"/>
              </a:solidFill>
              <a:effectLst/>
              <a:latin typeface="&amp;quot"/>
            </a:endParaRPr>
          </a:p>
          <a:p>
            <a:pPr marL="0" indent="0" algn="r">
              <a:buNone/>
            </a:pPr>
            <a:r>
              <a:rPr lang="en-GB" dirty="0">
                <a:solidFill>
                  <a:srgbClr val="FF0000"/>
                </a:solidFill>
              </a:rPr>
              <a:t>Submit by 23:59 on 02/03 </a:t>
            </a:r>
          </a:p>
          <a:p>
            <a:pPr marL="0" indent="0" algn="r">
              <a:buNone/>
            </a:pPr>
            <a:r>
              <a:rPr lang="en-GB" dirty="0">
                <a:solidFill>
                  <a:srgbClr val="FF0000"/>
                </a:solidFill>
              </a:rPr>
              <a:t>Post date: 30/03 @ 15:00 </a:t>
            </a:r>
          </a:p>
        </p:txBody>
      </p:sp>
      <p:pic>
        <p:nvPicPr>
          <p:cNvPr id="4" name="Picture 3" descr="A picture containing text, vector graphics&#10;&#10;Description automatically generated">
            <a:extLst>
              <a:ext uri="{FF2B5EF4-FFF2-40B4-BE49-F238E27FC236}">
                <a16:creationId xmlns:a16="http://schemas.microsoft.com/office/drawing/2014/main" id="{FA0786D2-5275-408B-B711-7E3CBBAE143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962734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dirty="0" err="1"/>
              <a:t>Ystyriwch</a:t>
            </a:r>
            <a:r>
              <a:rPr lang="en-GB" dirty="0"/>
              <a:t> </a:t>
            </a:r>
            <a:r>
              <a:rPr lang="en-GB" dirty="0" err="1"/>
              <a:t>gyflwyniad</a:t>
            </a:r>
            <a:r>
              <a:rPr lang="en-GB" dirty="0"/>
              <a:t> </a:t>
            </a:r>
            <a:r>
              <a:rPr lang="en-GB" dirty="0" err="1"/>
              <a:t>perthnasol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portffolio</a:t>
            </a:r>
            <a:r>
              <a:rPr lang="en-GB" dirty="0"/>
              <a:t>. </a:t>
            </a:r>
            <a:r>
              <a:rPr lang="en-GB" dirty="0" err="1"/>
              <a:t>Gallwch</a:t>
            </a:r>
            <a:r>
              <a:rPr lang="en-GB" dirty="0"/>
              <a:t> </a:t>
            </a:r>
            <a:r>
              <a:rPr lang="en-GB" dirty="0" err="1"/>
              <a:t>ddefnyddio</a:t>
            </a:r>
            <a:r>
              <a:rPr lang="en-GB" dirty="0"/>
              <a:t> </a:t>
            </a:r>
            <a:r>
              <a:rPr lang="en-GB" dirty="0" err="1"/>
              <a:t>adrannau</a:t>
            </a:r>
            <a:r>
              <a:rPr lang="en-GB" dirty="0"/>
              <a:t>, is-</a:t>
            </a:r>
            <a:r>
              <a:rPr lang="en-GB" dirty="0" err="1"/>
              <a:t>benawdau</a:t>
            </a:r>
            <a:r>
              <a:rPr lang="en-GB" dirty="0"/>
              <a:t>, </a:t>
            </a:r>
            <a:r>
              <a:rPr lang="en-GB" dirty="0" err="1"/>
              <a:t>tablau</a:t>
            </a:r>
            <a:r>
              <a:rPr lang="en-GB" dirty="0"/>
              <a:t>, </a:t>
            </a:r>
            <a:r>
              <a:rPr lang="en-GB" dirty="0" err="1"/>
              <a:t>diagramau</a:t>
            </a:r>
            <a:r>
              <a:rPr lang="en-GB" dirty="0"/>
              <a:t>, </a:t>
            </a:r>
            <a:r>
              <a:rPr lang="en-GB" dirty="0" err="1"/>
              <a:t>pwyntiau</a:t>
            </a:r>
            <a:r>
              <a:rPr lang="en-GB" dirty="0"/>
              <a:t> </a:t>
            </a:r>
            <a:r>
              <a:rPr lang="en-GB" dirty="0" err="1"/>
              <a:t>bwled</a:t>
            </a:r>
            <a:r>
              <a:rPr lang="en-GB" dirty="0"/>
              <a:t> ac </a:t>
            </a:r>
            <a:r>
              <a:rPr lang="en-GB" dirty="0" err="1"/>
              <a:t>ati</a:t>
            </a:r>
            <a:r>
              <a:rPr lang="en-GB" dirty="0"/>
              <a:t> </a:t>
            </a:r>
            <a:r>
              <a:rPr lang="en-GB" dirty="0" err="1"/>
              <a:t>lle</a:t>
            </a:r>
            <a:r>
              <a:rPr lang="en-GB" dirty="0"/>
              <a:t> </a:t>
            </a:r>
            <a:r>
              <a:rPr lang="en-GB" dirty="0" err="1"/>
              <a:t>bo</a:t>
            </a:r>
            <a:r>
              <a:rPr lang="en-GB" dirty="0"/>
              <a:t> </a:t>
            </a:r>
            <a:r>
              <a:rPr lang="en-GB" dirty="0" err="1"/>
              <a:t>hynny'n</a:t>
            </a:r>
            <a:r>
              <a:rPr lang="en-GB" dirty="0"/>
              <a:t> addas </a:t>
            </a:r>
            <a:r>
              <a:rPr lang="en-GB" dirty="0" err="1"/>
              <a:t>ond</a:t>
            </a:r>
            <a:r>
              <a:rPr lang="en-GB" dirty="0"/>
              <a:t> </a:t>
            </a:r>
            <a:r>
              <a:rPr lang="en-GB" dirty="0" err="1"/>
              <a:t>nid</a:t>
            </a:r>
            <a:r>
              <a:rPr lang="en-GB" dirty="0"/>
              <a:t> </a:t>
            </a:r>
            <a:r>
              <a:rPr lang="en-GB" dirty="0" err="1"/>
              <a:t>yn</a:t>
            </a:r>
            <a:r>
              <a:rPr lang="en-GB" dirty="0"/>
              <a:t> </a:t>
            </a:r>
            <a:r>
              <a:rPr lang="en-GB" dirty="0" err="1"/>
              <a:t>rhy</a:t>
            </a:r>
            <a:r>
              <a:rPr lang="en-GB" dirty="0"/>
              <a:t> </a:t>
            </a:r>
            <a:r>
              <a:rPr lang="en-GB" dirty="0" err="1"/>
              <a:t>aml</a:t>
            </a:r>
            <a:r>
              <a:rPr lang="en-GB" dirty="0"/>
              <a:t>. </a:t>
            </a:r>
          </a:p>
          <a:p>
            <a:pPr marL="0" indent="0">
              <a:buNone/>
            </a:pPr>
            <a:r>
              <a:rPr lang="en-GB" b="1" u="sng" dirty="0" err="1"/>
              <a:t>Strwythur</a:t>
            </a:r>
            <a:r>
              <a:rPr lang="en-GB" b="1" u="sng" dirty="0"/>
              <a:t> a </a:t>
            </a:r>
            <a:r>
              <a:rPr lang="en-GB" b="1" u="sng" dirty="0" err="1"/>
              <a:t>awgrymir</a:t>
            </a:r>
            <a:r>
              <a:rPr lang="en-GB" b="1" u="sng" dirty="0"/>
              <a:t> </a:t>
            </a:r>
          </a:p>
          <a:p>
            <a:pPr marL="0" indent="0">
              <a:buNone/>
            </a:pPr>
            <a:r>
              <a:rPr lang="en-GB" b="1" dirty="0"/>
              <a:t>1. </a:t>
            </a:r>
            <a:r>
              <a:rPr lang="en-GB" b="1" dirty="0" err="1"/>
              <a:t>Tudalen</a:t>
            </a:r>
            <a:r>
              <a:rPr lang="en-GB" b="1" dirty="0"/>
              <a:t> </a:t>
            </a:r>
            <a:r>
              <a:rPr lang="en-GB" b="1" dirty="0" err="1"/>
              <a:t>flaen</a:t>
            </a:r>
            <a:r>
              <a:rPr lang="en-GB" b="1" dirty="0"/>
              <a:t> </a:t>
            </a:r>
          </a:p>
          <a:p>
            <a:pPr marL="0" indent="0">
              <a:buNone/>
            </a:pPr>
            <a:r>
              <a:rPr lang="en-GB" b="1" dirty="0"/>
              <a:t>1. </a:t>
            </a:r>
            <a:r>
              <a:rPr lang="en-GB" b="1" dirty="0" err="1"/>
              <a:t>Tabl</a:t>
            </a:r>
            <a:r>
              <a:rPr lang="en-GB" b="1" dirty="0"/>
              <a:t> </a:t>
            </a:r>
            <a:r>
              <a:rPr lang="en-GB" b="1" dirty="0" err="1"/>
              <a:t>cynnwys</a:t>
            </a:r>
            <a:r>
              <a:rPr lang="en-GB" b="1" dirty="0"/>
              <a:t> </a:t>
            </a:r>
          </a:p>
          <a:p>
            <a:pPr marL="0" indent="0">
              <a:buNone/>
            </a:pPr>
            <a:r>
              <a:rPr lang="en-GB" b="1" dirty="0"/>
              <a:t>3. </a:t>
            </a:r>
            <a:r>
              <a:rPr lang="en-GB" b="1" dirty="0" err="1"/>
              <a:t>Cyflwyniad</a:t>
            </a:r>
            <a:r>
              <a:rPr lang="en-GB" b="1" dirty="0"/>
              <a:t> a </a:t>
            </a:r>
            <a:r>
              <a:rPr lang="en-GB" b="1" dirty="0" err="1"/>
              <a:t>throsolwg</a:t>
            </a:r>
            <a:r>
              <a:rPr lang="en-GB" b="1" dirty="0"/>
              <a:t> </a:t>
            </a:r>
          </a:p>
          <a:p>
            <a:pPr marL="0" indent="0">
              <a:buNone/>
            </a:pPr>
            <a:r>
              <a:rPr lang="en-GB" dirty="0" err="1"/>
              <a:t>Cyflwynwch</a:t>
            </a:r>
            <a:r>
              <a:rPr lang="en-GB" dirty="0"/>
              <a:t> y </a:t>
            </a:r>
            <a:r>
              <a:rPr lang="en-GB" dirty="0" err="1"/>
              <a:t>pwnc</a:t>
            </a:r>
            <a:r>
              <a:rPr lang="en-GB" dirty="0"/>
              <a:t> (</a:t>
            </a:r>
            <a:r>
              <a:rPr lang="en-GB" dirty="0" err="1"/>
              <a:t>gosodwch</a:t>
            </a:r>
            <a:r>
              <a:rPr lang="en-GB" dirty="0"/>
              <a:t> </a:t>
            </a:r>
            <a:r>
              <a:rPr lang="en-GB" dirty="0" err="1"/>
              <a:t>yr</a:t>
            </a:r>
            <a:r>
              <a:rPr lang="en-GB" dirty="0"/>
              <a:t> </a:t>
            </a:r>
            <a:r>
              <a:rPr lang="en-GB" dirty="0" err="1"/>
              <a:t>olygfa</a:t>
            </a:r>
            <a:r>
              <a:rPr lang="en-GB" dirty="0"/>
              <a:t>). </a:t>
            </a:r>
            <a:r>
              <a:rPr lang="en-GB" dirty="0" err="1"/>
              <a:t>Trafodwch</a:t>
            </a:r>
            <a:r>
              <a:rPr lang="en-GB" dirty="0"/>
              <a:t> </a:t>
            </a:r>
            <a:r>
              <a:rPr lang="en-GB" dirty="0" err="1"/>
              <a:t>beth</a:t>
            </a:r>
            <a:r>
              <a:rPr lang="en-GB" dirty="0"/>
              <a:t> </a:t>
            </a:r>
            <a:r>
              <a:rPr lang="en-GB" dirty="0" err="1"/>
              <a:t>fydd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yn</a:t>
            </a:r>
            <a:r>
              <a:rPr lang="en-GB" dirty="0"/>
              <a:t> </a:t>
            </a:r>
            <a:r>
              <a:rPr lang="en-GB" dirty="0" err="1"/>
              <a:t>eich</a:t>
            </a:r>
            <a:r>
              <a:rPr lang="en-GB" dirty="0"/>
              <a:t> </a:t>
            </a:r>
            <a:r>
              <a:rPr lang="en-GB" dirty="0" err="1"/>
              <a:t>portffolio</a:t>
            </a:r>
            <a:r>
              <a:rPr lang="en-GB" dirty="0"/>
              <a:t>. Beth </a:t>
            </a:r>
            <a:r>
              <a:rPr lang="en-GB" dirty="0" err="1"/>
              <a:t>yw</a:t>
            </a:r>
            <a:r>
              <a:rPr lang="en-GB" dirty="0"/>
              <a:t> </a:t>
            </a:r>
            <a:r>
              <a:rPr lang="en-GB" dirty="0" err="1"/>
              <a:t>prif</a:t>
            </a:r>
            <a:r>
              <a:rPr lang="en-GB" dirty="0"/>
              <a:t> nod </a:t>
            </a:r>
            <a:r>
              <a:rPr lang="en-GB" dirty="0" err="1"/>
              <a:t>eich</a:t>
            </a:r>
            <a:r>
              <a:rPr lang="en-GB" dirty="0"/>
              <a:t> </a:t>
            </a:r>
            <a:r>
              <a:rPr lang="en-GB" dirty="0" err="1"/>
              <a:t>portffolio</a:t>
            </a:r>
            <a:r>
              <a:rPr lang="en-GB" dirty="0"/>
              <a:t>? </a:t>
            </a:r>
            <a:r>
              <a:rPr lang="en-GB" dirty="0" err="1"/>
              <a:t>Dylech</a:t>
            </a:r>
            <a:r>
              <a:rPr lang="en-GB" dirty="0"/>
              <a:t> </a:t>
            </a:r>
            <a:r>
              <a:rPr lang="en-GB" dirty="0" err="1"/>
              <a:t>gynnwys</a:t>
            </a:r>
            <a:r>
              <a:rPr lang="en-GB" dirty="0"/>
              <a:t> </a:t>
            </a:r>
            <a:r>
              <a:rPr lang="en-GB" dirty="0" err="1"/>
              <a:t>unrhyw</a:t>
            </a:r>
            <a:r>
              <a:rPr lang="en-GB" dirty="0"/>
              <a:t> </a:t>
            </a:r>
            <a:r>
              <a:rPr lang="en-GB" dirty="0" err="1"/>
              <a:t>wybodaeth</a:t>
            </a:r>
            <a:r>
              <a:rPr lang="en-GB" dirty="0"/>
              <a:t> </a:t>
            </a:r>
            <a:r>
              <a:rPr lang="en-GB" dirty="0" err="1"/>
              <a:t>gefndir</a:t>
            </a:r>
            <a:r>
              <a:rPr lang="en-GB" dirty="0"/>
              <a:t> </a:t>
            </a:r>
            <a:r>
              <a:rPr lang="en-GB" dirty="0" err="1"/>
              <a:t>berthnasol</a:t>
            </a:r>
            <a:r>
              <a:rPr lang="en-GB" dirty="0"/>
              <a:t> </a:t>
            </a:r>
            <a:r>
              <a:rPr lang="en-GB" dirty="0" err="1"/>
              <a:t>sy'n</a:t>
            </a:r>
            <a:r>
              <a:rPr lang="en-GB" dirty="0"/>
              <a:t> </a:t>
            </a:r>
            <a:r>
              <a:rPr lang="en-GB" dirty="0" err="1"/>
              <a:t>ymwneud</a:t>
            </a:r>
            <a:r>
              <a:rPr lang="en-GB" dirty="0"/>
              <a:t> </a:t>
            </a:r>
            <a:r>
              <a:rPr lang="en-GB" dirty="0" err="1"/>
              <a:t>â'r</a:t>
            </a:r>
            <a:r>
              <a:rPr lang="en-GB" dirty="0"/>
              <a:t> </a:t>
            </a:r>
            <a:r>
              <a:rPr lang="en-GB" dirty="0" err="1"/>
              <a:t>gweithgareddau</a:t>
            </a:r>
            <a:r>
              <a:rPr lang="en-GB" dirty="0"/>
              <a:t> y </a:t>
            </a:r>
            <a:r>
              <a:rPr lang="en-GB" dirty="0" err="1"/>
              <a:t>byddwch</a:t>
            </a:r>
            <a:r>
              <a:rPr lang="en-GB" dirty="0"/>
              <a:t> </a:t>
            </a:r>
            <a:r>
              <a:rPr lang="en-GB" dirty="0" err="1"/>
              <a:t>yn</a:t>
            </a:r>
            <a:r>
              <a:rPr lang="en-GB" dirty="0"/>
              <a:t> </a:t>
            </a:r>
            <a:r>
              <a:rPr lang="en-GB" dirty="0" err="1"/>
              <a:t>eu</a:t>
            </a:r>
            <a:r>
              <a:rPr lang="en-GB" dirty="0"/>
              <a:t> </a:t>
            </a:r>
            <a:r>
              <a:rPr lang="en-GB" dirty="0" err="1"/>
              <a:t>cynnwys</a:t>
            </a: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0" i="0" u="none" strike="noStrike" dirty="0">
                <a:solidFill>
                  <a:srgbClr val="000000"/>
                </a:solidFill>
                <a:effectLst/>
                <a:latin typeface="Arial" panose="020B0604020202020204" pitchFamily="34" charset="0"/>
              </a:rPr>
              <a:t>Consider a relevant presentation for your portfolio. You can use sections, sub-headings, tables, diagrams, bullet points etc where suitable but not too often. </a:t>
            </a:r>
            <a:endParaRPr lang="en-GB" b="0" i="0" u="none" strike="noStrike" dirty="0">
              <a:solidFill>
                <a:srgbClr val="000000"/>
              </a:solidFill>
              <a:effectLst/>
              <a:latin typeface="&amp;quot"/>
            </a:endParaRPr>
          </a:p>
          <a:p>
            <a:pPr marL="0" indent="0" algn="l" rtl="0" fontAlgn="base">
              <a:buNone/>
            </a:pPr>
            <a:r>
              <a:rPr lang="en-GB" b="1" i="0" u="sng" strike="noStrike" dirty="0">
                <a:solidFill>
                  <a:srgbClr val="000000"/>
                </a:solidFill>
                <a:effectLst/>
                <a:latin typeface="Arial" panose="020B0604020202020204" pitchFamily="34" charset="0"/>
              </a:rPr>
              <a:t>Suggested structure </a:t>
            </a:r>
            <a:endParaRPr lang="en-GB" b="1" i="0" u="sng" strike="noStrike" dirty="0">
              <a:solidFill>
                <a:srgbClr val="000000"/>
              </a:solidFill>
              <a:effectLst/>
              <a:latin typeface="&amp;quot"/>
            </a:endParaRPr>
          </a:p>
          <a:p>
            <a:pPr algn="l" rtl="0" fontAlgn="base">
              <a:buFont typeface="+mj-lt"/>
              <a:buAutoNum type="arabicPeriod"/>
            </a:pPr>
            <a:r>
              <a:rPr lang="en-GB" b="1" i="0" u="none" strike="noStrike" dirty="0">
                <a:solidFill>
                  <a:srgbClr val="000000"/>
                </a:solidFill>
                <a:effectLst/>
                <a:latin typeface="Arial" panose="020B0604020202020204" pitchFamily="34" charset="0"/>
              </a:rPr>
              <a:t>Front cover page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2"/>
            </a:pPr>
            <a:r>
              <a:rPr lang="en-GB" b="1" i="0" u="none" strike="noStrike" dirty="0">
                <a:solidFill>
                  <a:srgbClr val="000000"/>
                </a:solidFill>
                <a:effectLst/>
                <a:latin typeface="Arial" panose="020B0604020202020204" pitchFamily="34" charset="0"/>
              </a:rPr>
              <a:t>Table of contents</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3"/>
            </a:pPr>
            <a:r>
              <a:rPr lang="en-GB" b="1" i="0" u="none" strike="noStrike" dirty="0">
                <a:solidFill>
                  <a:srgbClr val="000000"/>
                </a:solidFill>
                <a:effectLst/>
                <a:latin typeface="Arial" panose="020B0604020202020204" pitchFamily="34" charset="0"/>
              </a:rPr>
              <a:t>Introduction and overview</a:t>
            </a:r>
            <a:r>
              <a:rPr lang="en-GB" b="0" i="0" u="none" strike="noStrike" dirty="0">
                <a:solidFill>
                  <a:srgbClr val="000000"/>
                </a:solidFill>
                <a:effectLst/>
                <a:latin typeface="Arial" panose="020B0604020202020204" pitchFamily="34" charset="0"/>
              </a:rPr>
              <a:t> </a:t>
            </a:r>
          </a:p>
          <a:p>
            <a:pPr marL="0" indent="0" algn="l" rtl="0" fontAlgn="base">
              <a:buNone/>
            </a:pPr>
            <a:r>
              <a:rPr lang="en-GB" b="0" i="0" u="none" strike="noStrike" dirty="0">
                <a:solidFill>
                  <a:srgbClr val="000000"/>
                </a:solidFill>
                <a:effectLst/>
                <a:latin typeface="Arial" panose="020B0604020202020204" pitchFamily="34" charset="0"/>
              </a:rPr>
              <a:t>Introduce the topic (set the scene). Discuss what will be included in your portfolio. What is the main aim of your portfolio? Include any relevant background information relating to the activities that you will include. </a:t>
            </a:r>
            <a:endParaRPr lang="en-GB" b="0" i="0" u="none" strike="noStrike" dirty="0">
              <a:solidFill>
                <a:srgbClr val="000000"/>
              </a:solidFill>
              <a:effectLst/>
              <a:latin typeface="&amp;quot"/>
            </a:endParaRPr>
          </a:p>
          <a:p>
            <a:pPr marL="0" indent="0" algn="r">
              <a:buNone/>
            </a:pPr>
            <a:endParaRPr lang="en-GB" dirty="0"/>
          </a:p>
        </p:txBody>
      </p:sp>
      <p:pic>
        <p:nvPicPr>
          <p:cNvPr id="7" name="Picture 6" descr="A picture containing text, vector graphics&#10;&#10;Description automatically generated">
            <a:extLst>
              <a:ext uri="{FF2B5EF4-FFF2-40B4-BE49-F238E27FC236}">
                <a16:creationId xmlns:a16="http://schemas.microsoft.com/office/drawing/2014/main" id="{FB235DD2-9361-4FB5-8958-4356414C25B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30123" y="91046"/>
            <a:ext cx="1227591" cy="1778401"/>
          </a:xfrm>
          <a:prstGeom prst="rect">
            <a:avLst/>
          </a:prstGeom>
        </p:spPr>
      </p:pic>
    </p:spTree>
    <p:extLst>
      <p:ext uri="{BB962C8B-B14F-4D97-AF65-F5344CB8AC3E}">
        <p14:creationId xmlns:p14="http://schemas.microsoft.com/office/powerpoint/2010/main" val="123806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D2F74-1DA4-4269-AE75-99586076EA62}"/>
              </a:ext>
            </a:extLst>
          </p:cNvPr>
          <p:cNvSpPr>
            <a:spLocks noGrp="1"/>
          </p:cNvSpPr>
          <p:nvPr>
            <p:ph type="title"/>
          </p:nvPr>
        </p:nvSpPr>
        <p:spPr>
          <a:xfrm>
            <a:off x="4016115" y="365125"/>
            <a:ext cx="10515600" cy="1325563"/>
          </a:xfrm>
        </p:spPr>
        <p:txBody>
          <a:bodyPr/>
          <a:lstStyle/>
          <a:p>
            <a:r>
              <a:rPr lang="en-GB" dirty="0" err="1"/>
              <a:t>Asesiad</a:t>
            </a:r>
            <a:r>
              <a:rPr lang="en-GB" dirty="0"/>
              <a:t> / </a:t>
            </a:r>
            <a:r>
              <a:rPr lang="en-GB" dirty="0" err="1"/>
              <a:t>Assessement</a:t>
            </a:r>
            <a:endParaRPr lang="en-GB" dirty="0"/>
          </a:p>
        </p:txBody>
      </p:sp>
      <p:sp>
        <p:nvSpPr>
          <p:cNvPr id="5" name="Content Placeholder 2">
            <a:extLst>
              <a:ext uri="{FF2B5EF4-FFF2-40B4-BE49-F238E27FC236}">
                <a16:creationId xmlns:a16="http://schemas.microsoft.com/office/drawing/2014/main" id="{8F57FAAE-BECC-4375-8799-1F1914E9FB0F}"/>
              </a:ext>
            </a:extLst>
          </p:cNvPr>
          <p:cNvSpPr>
            <a:spLocks noGrp="1"/>
          </p:cNvSpPr>
          <p:nvPr>
            <p:ph sz="half" idx="1"/>
          </p:nvPr>
        </p:nvSpPr>
        <p:spPr>
          <a:xfrm>
            <a:off x="838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endParaRPr lang="en-GB" dirty="0"/>
          </a:p>
          <a:p>
            <a:pPr marL="0" indent="0">
              <a:buNone/>
            </a:pPr>
            <a:r>
              <a:rPr lang="en-GB" b="1" dirty="0"/>
              <a:t>4. </a:t>
            </a:r>
            <a:r>
              <a:rPr lang="en-GB" b="1" dirty="0" err="1"/>
              <a:t>Dadansoddiad</a:t>
            </a:r>
            <a:r>
              <a:rPr lang="en-GB" b="1" dirty="0"/>
              <a:t> o </a:t>
            </a:r>
            <a:r>
              <a:rPr lang="en-GB" b="1" dirty="0" err="1"/>
              <a:t>derminoleg</a:t>
            </a:r>
            <a:r>
              <a:rPr lang="en-GB" b="1" dirty="0"/>
              <a:t> </a:t>
            </a:r>
            <a:r>
              <a:rPr lang="en-GB" dirty="0" err="1"/>
              <a:t>e.e.</a:t>
            </a:r>
            <a:r>
              <a:rPr lang="en-GB" dirty="0"/>
              <a:t> </a:t>
            </a:r>
            <a:r>
              <a:rPr lang="en-GB" dirty="0" err="1"/>
              <a:t>lles</a:t>
            </a:r>
            <a:r>
              <a:rPr lang="en-GB" dirty="0"/>
              <a:t>, iechyd </a:t>
            </a:r>
            <a:r>
              <a:rPr lang="en-GB" dirty="0" err="1"/>
              <a:t>meddwl</a:t>
            </a:r>
            <a:r>
              <a:rPr lang="en-GB" dirty="0"/>
              <a:t>, </a:t>
            </a:r>
            <a:r>
              <a:rPr lang="en-GB" dirty="0" err="1"/>
              <a:t>hunanofal</a:t>
            </a:r>
            <a:r>
              <a:rPr lang="en-GB" dirty="0"/>
              <a:t> .... </a:t>
            </a:r>
          </a:p>
          <a:p>
            <a:pPr marL="0" indent="0">
              <a:buNone/>
            </a:pPr>
            <a:r>
              <a:rPr lang="en-GB" dirty="0" err="1"/>
              <a:t>Ystyriwch</a:t>
            </a:r>
            <a:r>
              <a:rPr lang="en-GB" dirty="0"/>
              <a:t> </a:t>
            </a:r>
            <a:r>
              <a:rPr lang="en-GB" dirty="0" err="1"/>
              <a:t>ddiffiniadau</a:t>
            </a:r>
            <a:r>
              <a:rPr lang="en-GB" dirty="0"/>
              <a:t> </a:t>
            </a:r>
            <a:r>
              <a:rPr lang="en-GB" dirty="0" err="1"/>
              <a:t>gwahanol</a:t>
            </a:r>
            <a:r>
              <a:rPr lang="en-GB" dirty="0"/>
              <a:t> </a:t>
            </a:r>
            <a:r>
              <a:rPr lang="en-GB" dirty="0" err="1"/>
              <a:t>gan</a:t>
            </a:r>
            <a:r>
              <a:rPr lang="en-GB" dirty="0"/>
              <a:t> </a:t>
            </a:r>
            <a:r>
              <a:rPr lang="en-GB" dirty="0" err="1"/>
              <a:t>ddefnyddio</a:t>
            </a:r>
            <a:r>
              <a:rPr lang="en-GB" dirty="0"/>
              <a:t> </a:t>
            </a:r>
            <a:r>
              <a:rPr lang="en-GB" dirty="0" err="1"/>
              <a:t>ystod</a:t>
            </a:r>
            <a:r>
              <a:rPr lang="en-GB" dirty="0"/>
              <a:t> o </a:t>
            </a:r>
            <a:r>
              <a:rPr lang="en-GB" dirty="0" err="1"/>
              <a:t>destunau</a:t>
            </a:r>
            <a:r>
              <a:rPr lang="en-GB" dirty="0"/>
              <a:t> </a:t>
            </a:r>
            <a:r>
              <a:rPr lang="en-GB" dirty="0" err="1"/>
              <a:t>ysgolheigaidd</a:t>
            </a:r>
            <a:r>
              <a:rPr lang="en-GB" dirty="0"/>
              <a:t> </a:t>
            </a:r>
            <a:r>
              <a:rPr lang="en-GB" dirty="0" err="1"/>
              <a:t>perthnasol</a:t>
            </a:r>
            <a:r>
              <a:rPr lang="en-GB" dirty="0"/>
              <a:t> a </a:t>
            </a:r>
            <a:r>
              <a:rPr lang="en-GB" dirty="0" err="1"/>
              <a:t>dogfennau</a:t>
            </a:r>
            <a:r>
              <a:rPr lang="en-GB" dirty="0"/>
              <a:t> </a:t>
            </a:r>
            <a:r>
              <a:rPr lang="en-GB" dirty="0" err="1"/>
              <a:t>polisi</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dadl</a:t>
            </a:r>
            <a:r>
              <a:rPr lang="en-GB" dirty="0"/>
              <a:t>. </a:t>
            </a:r>
          </a:p>
          <a:p>
            <a:pPr marL="0" indent="0">
              <a:buNone/>
            </a:pPr>
            <a:r>
              <a:rPr lang="en-GB" b="1" dirty="0"/>
              <a:t>5. </a:t>
            </a:r>
            <a:r>
              <a:rPr lang="en-GB" b="1" dirty="0" err="1"/>
              <a:t>Dadansoddiad</a:t>
            </a:r>
            <a:r>
              <a:rPr lang="en-GB" b="1" dirty="0"/>
              <a:t> </a:t>
            </a:r>
            <a:r>
              <a:rPr lang="en-GB" b="1" dirty="0" err="1"/>
              <a:t>beirniadol</a:t>
            </a:r>
            <a:r>
              <a:rPr lang="en-GB" b="1" dirty="0"/>
              <a:t> o </a:t>
            </a:r>
            <a:r>
              <a:rPr lang="en-GB" b="1" dirty="0" err="1"/>
              <a:t>hyd</a:t>
            </a:r>
            <a:r>
              <a:rPr lang="en-GB" b="1" dirty="0"/>
              <a:t> at 4 </a:t>
            </a:r>
            <a:r>
              <a:rPr lang="en-GB" b="1" dirty="0" err="1"/>
              <a:t>practis</a:t>
            </a:r>
            <a:r>
              <a:rPr lang="en-GB" b="1" dirty="0"/>
              <a:t> </a:t>
            </a:r>
            <a:r>
              <a:rPr lang="en-GB" b="1" dirty="0" err="1"/>
              <a:t>gwahanol</a:t>
            </a:r>
            <a:r>
              <a:rPr lang="en-GB" b="1" dirty="0"/>
              <a:t> sy'n </a:t>
            </a:r>
            <a:r>
              <a:rPr lang="en-GB" b="1" dirty="0" err="1"/>
              <a:t>hyrwyddo</a:t>
            </a:r>
            <a:r>
              <a:rPr lang="en-GB" b="1" dirty="0"/>
              <a:t> </a:t>
            </a:r>
            <a:r>
              <a:rPr lang="en-GB" b="1" dirty="0" err="1"/>
              <a:t>lles</a:t>
            </a:r>
            <a:r>
              <a:rPr lang="en-GB" b="1" dirty="0"/>
              <a:t> </a:t>
            </a:r>
            <a:r>
              <a:rPr lang="en-GB" b="1" dirty="0" err="1"/>
              <a:t>disgyblion</a:t>
            </a:r>
            <a:r>
              <a:rPr lang="en-GB" b="1" dirty="0"/>
              <a:t> a staff </a:t>
            </a:r>
            <a:r>
              <a:rPr lang="en-GB" b="1" dirty="0" err="1"/>
              <a:t>mewn</a:t>
            </a:r>
            <a:r>
              <a:rPr lang="en-GB" b="1" dirty="0"/>
              <a:t> </a:t>
            </a:r>
            <a:r>
              <a:rPr lang="en-GB" b="1" dirty="0" err="1"/>
              <a:t>amrywiaeth</a:t>
            </a:r>
            <a:r>
              <a:rPr lang="en-GB" b="1" dirty="0"/>
              <a:t> o </a:t>
            </a:r>
            <a:r>
              <a:rPr lang="en-GB" b="1" dirty="0" err="1"/>
              <a:t>ysgolion</a:t>
            </a:r>
            <a:r>
              <a:rPr lang="en-GB" b="1" dirty="0"/>
              <a:t> </a:t>
            </a:r>
            <a:r>
              <a:rPr lang="en-GB" b="1" dirty="0" err="1"/>
              <a:t>cynradd</a:t>
            </a:r>
            <a:r>
              <a:rPr lang="en-GB" b="1" dirty="0"/>
              <a:t> </a:t>
            </a:r>
            <a:r>
              <a:rPr lang="en-GB" b="1" dirty="0" err="1"/>
              <a:t>sydd</a:t>
            </a:r>
            <a:r>
              <a:rPr lang="en-GB" b="1" dirty="0"/>
              <a:t> â </a:t>
            </a:r>
            <a:r>
              <a:rPr lang="en-GB" b="1" dirty="0" err="1"/>
              <a:t>chysylltiadau</a:t>
            </a:r>
            <a:r>
              <a:rPr lang="en-GB" b="1" dirty="0"/>
              <a:t> </a:t>
            </a:r>
            <a:r>
              <a:rPr lang="en-GB" b="1" dirty="0" err="1"/>
              <a:t>clir</a:t>
            </a:r>
            <a:r>
              <a:rPr lang="en-GB" b="1" dirty="0"/>
              <a:t> â </a:t>
            </a:r>
            <a:r>
              <a:rPr lang="en-GB" b="1" dirty="0" err="1"/>
              <a:t>deddfwriaeth</a:t>
            </a:r>
            <a:r>
              <a:rPr lang="en-GB" b="1" dirty="0"/>
              <a:t>, </a:t>
            </a:r>
            <a:r>
              <a:rPr lang="en-GB" b="1" dirty="0" err="1"/>
              <a:t>damcaniaeth</a:t>
            </a:r>
            <a:r>
              <a:rPr lang="en-GB" b="1" dirty="0"/>
              <a:t>, </a:t>
            </a:r>
            <a:r>
              <a:rPr lang="en-GB" b="1" dirty="0" err="1"/>
              <a:t>polisi</a:t>
            </a:r>
            <a:r>
              <a:rPr lang="en-GB" b="1" dirty="0"/>
              <a:t> ac </a:t>
            </a:r>
            <a:r>
              <a:rPr lang="en-GB" b="1" dirty="0" err="1"/>
              <a:t>arfer</a:t>
            </a:r>
            <a:r>
              <a:rPr lang="en-GB" b="1" dirty="0"/>
              <a:t> </a:t>
            </a:r>
            <a:r>
              <a:rPr lang="en-GB" b="1" dirty="0" err="1"/>
              <a:t>perthnasol</a:t>
            </a:r>
            <a:r>
              <a:rPr lang="en-GB" b="1" dirty="0"/>
              <a:t>. </a:t>
            </a:r>
          </a:p>
          <a:p>
            <a:pPr marL="0" indent="0">
              <a:buNone/>
            </a:pPr>
            <a:r>
              <a:rPr lang="en-GB" b="1" dirty="0"/>
              <a:t>6. </a:t>
            </a:r>
            <a:r>
              <a:rPr lang="en-GB" b="1" dirty="0" err="1"/>
              <a:t>Casgliad</a:t>
            </a:r>
            <a:r>
              <a:rPr lang="en-GB" b="1" dirty="0"/>
              <a:t> </a:t>
            </a:r>
          </a:p>
          <a:p>
            <a:pPr marL="0" indent="0">
              <a:buNone/>
            </a:pPr>
            <a:r>
              <a:rPr lang="en-GB" b="1" dirty="0"/>
              <a:t>7. </a:t>
            </a:r>
            <a:r>
              <a:rPr lang="en-GB" b="1" dirty="0" err="1"/>
              <a:t>Rhestr</a:t>
            </a:r>
            <a:r>
              <a:rPr lang="en-GB" b="1" dirty="0"/>
              <a:t> </a:t>
            </a:r>
            <a:r>
              <a:rPr lang="en-GB" b="1" dirty="0" err="1"/>
              <a:t>Gyfeirio</a:t>
            </a:r>
            <a:r>
              <a:rPr lang="en-GB" b="1" dirty="0"/>
              <a:t> </a:t>
            </a:r>
          </a:p>
          <a:p>
            <a:pPr marL="0" indent="0">
              <a:buNone/>
            </a:pPr>
            <a:r>
              <a:rPr lang="en-GB" b="1" dirty="0"/>
              <a:t>8. </a:t>
            </a:r>
            <a:r>
              <a:rPr lang="en-GB" b="1" dirty="0" err="1"/>
              <a:t>Atodiadau</a:t>
            </a:r>
            <a:r>
              <a:rPr lang="en-GB" b="1" dirty="0"/>
              <a:t> </a:t>
            </a:r>
            <a:r>
              <a:rPr lang="en-GB" dirty="0"/>
              <a:t>- </a:t>
            </a:r>
            <a:r>
              <a:rPr lang="en-GB" dirty="0" err="1"/>
              <a:t>gellir</a:t>
            </a:r>
            <a:r>
              <a:rPr lang="en-GB" dirty="0"/>
              <a:t> </a:t>
            </a:r>
            <a:r>
              <a:rPr lang="en-GB" dirty="0" err="1"/>
              <a:t>ychwanegu</a:t>
            </a:r>
            <a:r>
              <a:rPr lang="en-GB" dirty="0"/>
              <a:t> </a:t>
            </a:r>
            <a:r>
              <a:rPr lang="en-GB" dirty="0" err="1"/>
              <a:t>ar</a:t>
            </a:r>
            <a:r>
              <a:rPr lang="en-GB" dirty="0"/>
              <a:t> </a:t>
            </a:r>
            <a:r>
              <a:rPr lang="en-GB" dirty="0" err="1"/>
              <a:t>ddiwedd</a:t>
            </a:r>
            <a:r>
              <a:rPr lang="en-GB" dirty="0"/>
              <a:t> y </a:t>
            </a:r>
            <a:r>
              <a:rPr lang="en-GB" dirty="0" err="1"/>
              <a:t>portffolio</a:t>
            </a:r>
            <a:r>
              <a:rPr lang="en-GB" dirty="0"/>
              <a:t> </a:t>
            </a:r>
            <a:r>
              <a:rPr lang="en-GB" dirty="0" err="1"/>
              <a:t>os</a:t>
            </a:r>
            <a:r>
              <a:rPr lang="en-GB" dirty="0"/>
              <a:t> </a:t>
            </a:r>
            <a:r>
              <a:rPr lang="en-GB" dirty="0" err="1"/>
              <a:t>dymunir</a:t>
            </a:r>
            <a:r>
              <a:rPr lang="en-GB" dirty="0"/>
              <a:t>. </a:t>
            </a:r>
          </a:p>
          <a:p>
            <a:pPr marL="0" indent="0" algn="r">
              <a:buNone/>
            </a:pPr>
            <a:endParaRPr lang="en-GB" dirty="0"/>
          </a:p>
          <a:p>
            <a:pPr marL="0" indent="0" algn="r">
              <a:buNone/>
            </a:pPr>
            <a:endParaRPr lang="en-GB" dirty="0"/>
          </a:p>
        </p:txBody>
      </p:sp>
      <p:sp>
        <p:nvSpPr>
          <p:cNvPr id="6" name="Content Placeholder 2">
            <a:extLst>
              <a:ext uri="{FF2B5EF4-FFF2-40B4-BE49-F238E27FC236}">
                <a16:creationId xmlns:a16="http://schemas.microsoft.com/office/drawing/2014/main" id="{DBBBDB6E-9212-405A-B171-E21B935FD77E}"/>
              </a:ext>
            </a:extLst>
          </p:cNvPr>
          <p:cNvSpPr>
            <a:spLocks noGrp="1"/>
          </p:cNvSpPr>
          <p:nvPr>
            <p:ph sz="half" idx="2"/>
          </p:nvPr>
        </p:nvSpPr>
        <p:spPr>
          <a:xfrm>
            <a:off x="6172200"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0000" lnSpcReduction="20000"/>
          </a:bodyPr>
          <a:lstStyle/>
          <a:p>
            <a:pPr algn="l" rtl="0" fontAlgn="base">
              <a:buFont typeface="+mj-lt"/>
              <a:buAutoNum type="arabicPeriod" startAt="4"/>
            </a:pPr>
            <a:r>
              <a:rPr lang="en-GB" b="1" i="0" u="none" strike="noStrike" dirty="0">
                <a:solidFill>
                  <a:srgbClr val="000000"/>
                </a:solidFill>
                <a:effectLst/>
                <a:latin typeface="Arial" panose="020B0604020202020204" pitchFamily="34" charset="0"/>
              </a:rPr>
              <a:t>An analysis of terminology</a:t>
            </a:r>
            <a:r>
              <a:rPr lang="en-GB" b="0" i="0" u="none" strike="noStrike" dirty="0">
                <a:solidFill>
                  <a:srgbClr val="000000"/>
                </a:solidFill>
                <a:effectLst/>
                <a:latin typeface="Arial" panose="020B0604020202020204" pitchFamily="34" charset="0"/>
              </a:rPr>
              <a:t> e.g. well-being, mental health, self-care …. </a:t>
            </a:r>
          </a:p>
          <a:p>
            <a:pPr algn="l" rtl="0" fontAlgn="base"/>
            <a:r>
              <a:rPr lang="en-GB" b="0" i="0" u="none" strike="noStrike" dirty="0">
                <a:solidFill>
                  <a:srgbClr val="000000"/>
                </a:solidFill>
                <a:effectLst/>
                <a:latin typeface="Arial" panose="020B0604020202020204" pitchFamily="34" charset="0"/>
              </a:rPr>
              <a:t>Consider different definitions using a range of relevant scholarly texts and policy documents to support your argument. </a:t>
            </a:r>
          </a:p>
          <a:p>
            <a:pPr algn="l" rtl="0" fontAlgn="base">
              <a:buFont typeface="+mj-lt"/>
              <a:buAutoNum type="arabicPeriod" startAt="5"/>
            </a:pPr>
            <a:r>
              <a:rPr lang="en-GB" b="1" i="0" u="none" strike="noStrike" dirty="0">
                <a:solidFill>
                  <a:srgbClr val="000000"/>
                </a:solidFill>
                <a:effectLst/>
                <a:latin typeface="Arial" panose="020B0604020202020204" pitchFamily="34" charset="0"/>
              </a:rPr>
              <a:t>A critical analysis of up to 4 different practices that promote the well-being of pupils and staff in a variety of primary schools with clear links to relevant legislation, theory, policy and practice.</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6"/>
            </a:pPr>
            <a:r>
              <a:rPr lang="en-GB" b="1" i="0" u="none" strike="noStrike" dirty="0">
                <a:solidFill>
                  <a:srgbClr val="000000"/>
                </a:solidFill>
                <a:effectLst/>
                <a:latin typeface="Arial" panose="020B0604020202020204" pitchFamily="34" charset="0"/>
              </a:rPr>
              <a:t>Conclusion</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7"/>
            </a:pPr>
            <a:r>
              <a:rPr lang="en-GB" b="1" i="0" u="none" strike="noStrike" dirty="0">
                <a:solidFill>
                  <a:srgbClr val="000000"/>
                </a:solidFill>
                <a:effectLst/>
                <a:latin typeface="Arial" panose="020B0604020202020204" pitchFamily="34" charset="0"/>
              </a:rPr>
              <a:t>Reference List</a:t>
            </a:r>
            <a:r>
              <a:rPr lang="en-GB" b="0" i="0" u="none" strike="noStrike" dirty="0">
                <a:solidFill>
                  <a:srgbClr val="000000"/>
                </a:solidFill>
                <a:effectLst/>
                <a:latin typeface="Arial" panose="020B0604020202020204" pitchFamily="34" charset="0"/>
              </a:rPr>
              <a:t> </a:t>
            </a:r>
          </a:p>
          <a:p>
            <a:pPr algn="l" rtl="0" fontAlgn="base">
              <a:buFont typeface="+mj-lt"/>
              <a:buAutoNum type="arabicPeriod" startAt="8"/>
            </a:pPr>
            <a:r>
              <a:rPr lang="en-GB" b="1" i="0" u="none" strike="noStrike" dirty="0">
                <a:solidFill>
                  <a:srgbClr val="000000"/>
                </a:solidFill>
                <a:effectLst/>
                <a:latin typeface="Arial" panose="020B0604020202020204" pitchFamily="34" charset="0"/>
              </a:rPr>
              <a:t>Appendices </a:t>
            </a:r>
            <a:r>
              <a:rPr lang="en-GB" b="0" i="0" u="none" strike="noStrike" dirty="0">
                <a:solidFill>
                  <a:srgbClr val="000000"/>
                </a:solidFill>
                <a:effectLst/>
                <a:latin typeface="Arial" panose="020B0604020202020204" pitchFamily="34" charset="0"/>
              </a:rPr>
              <a:t>can be added at the end of the portfolio if </a:t>
            </a:r>
            <a:r>
              <a:rPr lang="en-GB" dirty="0">
                <a:solidFill>
                  <a:srgbClr val="000000"/>
                </a:solidFill>
                <a:latin typeface="Arial" panose="020B0604020202020204" pitchFamily="34" charset="0"/>
              </a:rPr>
              <a:t>needed</a:t>
            </a:r>
            <a:r>
              <a:rPr lang="en-GB" b="0" i="0" u="none" strike="noStrike" dirty="0">
                <a:solidFill>
                  <a:srgbClr val="000000"/>
                </a:solidFill>
                <a:effectLst/>
                <a:latin typeface="Arial" panose="020B0604020202020204" pitchFamily="34" charset="0"/>
              </a:rPr>
              <a:t>. </a:t>
            </a:r>
          </a:p>
        </p:txBody>
      </p:sp>
      <p:pic>
        <p:nvPicPr>
          <p:cNvPr id="7" name="Picture 6" descr="A picture containing text, vector graphics&#10;&#10;Description automatically generated">
            <a:extLst>
              <a:ext uri="{FF2B5EF4-FFF2-40B4-BE49-F238E27FC236}">
                <a16:creationId xmlns:a16="http://schemas.microsoft.com/office/drawing/2014/main" id="{758A1C0E-2F02-45AE-B36C-49E3297017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17209" y="47224"/>
            <a:ext cx="1227591" cy="1778401"/>
          </a:xfrm>
          <a:prstGeom prst="rect">
            <a:avLst/>
          </a:prstGeom>
        </p:spPr>
      </p:pic>
    </p:spTree>
    <p:extLst>
      <p:ext uri="{BB962C8B-B14F-4D97-AF65-F5344CB8AC3E}">
        <p14:creationId xmlns:p14="http://schemas.microsoft.com/office/powerpoint/2010/main" val="71461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Darganfydiadau</a:t>
            </a:r>
            <a:r>
              <a:rPr lang="en-GB" dirty="0"/>
              <a:t> </a:t>
            </a:r>
            <a:r>
              <a:rPr lang="en-GB" dirty="0" err="1"/>
              <a:t>Diweddar</a:t>
            </a:r>
            <a:r>
              <a:rPr lang="en-GB" dirty="0"/>
              <a:t> / Recent Findings</a:t>
            </a:r>
          </a:p>
        </p:txBody>
      </p:sp>
      <p:sp>
        <p:nvSpPr>
          <p:cNvPr id="4" name="Content Placeholder 3"/>
          <p:cNvSpPr>
            <a:spLocks noGrp="1"/>
          </p:cNvSpPr>
          <p:nvPr>
            <p:ph sz="half" idx="2"/>
          </p:nvPr>
        </p:nvSpPr>
        <p:spPr>
          <a:xfrm>
            <a:off x="6237767" y="1600201"/>
            <a:ext cx="5734493" cy="4942366"/>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p>
            <a:r>
              <a:rPr lang="en-GB" b="1" i="0" u="none" strike="noStrike" dirty="0">
                <a:solidFill>
                  <a:srgbClr val="FF0000"/>
                </a:solidFill>
                <a:effectLst/>
                <a:latin typeface="Satoshi-Bold"/>
              </a:rPr>
              <a:t>53% </a:t>
            </a:r>
            <a:r>
              <a:rPr lang="en-GB" b="0" i="0" u="none" strike="noStrike" dirty="0">
                <a:solidFill>
                  <a:srgbClr val="000000"/>
                </a:solidFill>
                <a:effectLst/>
                <a:latin typeface="Satoshi-Regular"/>
              </a:rPr>
              <a:t>of education professionals in Wales said they do not receive sufficient guidance about their mental health and wellbeing at work. </a:t>
            </a:r>
          </a:p>
          <a:p>
            <a:r>
              <a:rPr lang="en-GB" b="1" i="0" u="none" strike="noStrike" dirty="0">
                <a:solidFill>
                  <a:srgbClr val="FF0000"/>
                </a:solidFill>
                <a:effectLst/>
                <a:latin typeface="Satoshi-Bold"/>
              </a:rPr>
              <a:t>41% </a:t>
            </a:r>
            <a:r>
              <a:rPr lang="en-GB" b="0" i="0" u="none" strike="noStrike" dirty="0">
                <a:solidFill>
                  <a:srgbClr val="000000"/>
                </a:solidFill>
                <a:effectLst/>
                <a:latin typeface="Satoshi-Regular"/>
              </a:rPr>
              <a:t>of Welsh teachers and Education staff have considered leaving the sector over the past two years due to pressures on their mental health and wellbeing</a:t>
            </a:r>
          </a:p>
          <a:p>
            <a:r>
              <a:rPr lang="en-GB" b="1" i="0" u="none" strike="noStrike" dirty="0">
                <a:solidFill>
                  <a:srgbClr val="FF0000"/>
                </a:solidFill>
                <a:effectLst/>
                <a:latin typeface="Satoshi-Bold"/>
              </a:rPr>
              <a:t>57% </a:t>
            </a:r>
            <a:r>
              <a:rPr lang="en-GB" b="0" i="0" u="none" strike="noStrike" dirty="0">
                <a:solidFill>
                  <a:srgbClr val="000000"/>
                </a:solidFill>
                <a:effectLst/>
                <a:latin typeface="Satoshi-Regular"/>
              </a:rPr>
              <a:t>of education staff do not feel they can share mental health issues or unmanageable stress with their peers</a:t>
            </a:r>
          </a:p>
          <a:p>
            <a:r>
              <a:rPr lang="en-GB" b="1" i="0" u="none" strike="noStrike" dirty="0">
                <a:solidFill>
                  <a:srgbClr val="FF0000"/>
                </a:solidFill>
                <a:effectLst/>
                <a:latin typeface="Satoshi-Bold"/>
              </a:rPr>
              <a:t>82% </a:t>
            </a:r>
            <a:r>
              <a:rPr lang="en-GB" b="0" i="0" u="none" strike="noStrike" dirty="0">
                <a:solidFill>
                  <a:srgbClr val="000000"/>
                </a:solidFill>
                <a:effectLst/>
                <a:latin typeface="Satoshi-Regular"/>
              </a:rPr>
              <a:t>teachers describe themselves as stressed</a:t>
            </a:r>
          </a:p>
          <a:p>
            <a:r>
              <a:rPr lang="en-GB" b="0" i="0" u="none" strike="noStrike" dirty="0">
                <a:solidFill>
                  <a:srgbClr val="000000"/>
                </a:solidFill>
                <a:effectLst/>
                <a:latin typeface="Satoshi-Regular"/>
              </a:rPr>
              <a:t>Do these statistics surprise you?</a:t>
            </a:r>
          </a:p>
          <a:p>
            <a:r>
              <a:rPr lang="en-GB" b="0" i="0" u="none" strike="noStrike" dirty="0">
                <a:solidFill>
                  <a:srgbClr val="000000"/>
                </a:solidFill>
                <a:effectLst/>
                <a:latin typeface="Satoshi-Regular"/>
              </a:rPr>
              <a:t>Why?</a:t>
            </a:r>
          </a:p>
          <a:p>
            <a:pPr marL="0" indent="0" algn="ctr">
              <a:buNone/>
            </a:pPr>
            <a:endParaRPr lang="en-GB" b="0" i="0" u="none" strike="noStrike" dirty="0">
              <a:solidFill>
                <a:srgbClr val="000000"/>
              </a:solidFill>
              <a:effectLst/>
              <a:latin typeface="Satoshi-Regular"/>
            </a:endParaRPr>
          </a:p>
          <a:p>
            <a:r>
              <a:rPr lang="en-GB" dirty="0">
                <a:solidFill>
                  <a:srgbClr val="000000"/>
                </a:solidFill>
                <a:latin typeface="Satoshi-Regular"/>
              </a:rPr>
              <a:t>Education Support (2020)</a:t>
            </a:r>
            <a:endParaRPr lang="en-GB" b="0" i="0" u="none" strike="noStrike" dirty="0">
              <a:solidFill>
                <a:srgbClr val="000000"/>
              </a:solidFill>
              <a:effectLst/>
              <a:latin typeface="Satoshi-Regular"/>
            </a:endParaRPr>
          </a:p>
          <a:p>
            <a:pPr algn="ctr"/>
            <a:endParaRPr lang="en-GB" b="0" i="0" u="none" strike="noStrike" dirty="0">
              <a:solidFill>
                <a:srgbClr val="000000"/>
              </a:solidFill>
              <a:effectLst/>
              <a:latin typeface="Satoshi-Regular"/>
            </a:endParaRPr>
          </a:p>
        </p:txBody>
      </p:sp>
      <p:sp>
        <p:nvSpPr>
          <p:cNvPr id="5" name="Content Placeholder 3">
            <a:extLst>
              <a:ext uri="{FF2B5EF4-FFF2-40B4-BE49-F238E27FC236}">
                <a16:creationId xmlns:a16="http://schemas.microsoft.com/office/drawing/2014/main" id="{64A79032-23FF-4D4F-B08B-6C836AD6932D}"/>
              </a:ext>
            </a:extLst>
          </p:cNvPr>
          <p:cNvSpPr txBox="1">
            <a:spLocks/>
          </p:cNvSpPr>
          <p:nvPr/>
        </p:nvSpPr>
        <p:spPr>
          <a:xfrm>
            <a:off x="219741" y="1612607"/>
            <a:ext cx="5734493" cy="4929960"/>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r>
              <a:rPr lang="en-GB" dirty="0" err="1">
                <a:solidFill>
                  <a:schemeClr val="tx1"/>
                </a:solidFill>
                <a:latin typeface="Satoshi-Bold"/>
              </a:rPr>
              <a:t>Dywedodd</a:t>
            </a:r>
            <a:r>
              <a:rPr lang="en-GB" dirty="0">
                <a:solidFill>
                  <a:schemeClr val="tx1"/>
                </a:solidFill>
                <a:latin typeface="Satoshi-Bold"/>
              </a:rPr>
              <a:t> </a:t>
            </a:r>
            <a:r>
              <a:rPr lang="en-GB" b="1" dirty="0">
                <a:solidFill>
                  <a:srgbClr val="FF0000"/>
                </a:solidFill>
                <a:latin typeface="Satoshi-Bold"/>
              </a:rPr>
              <a:t>53% </a:t>
            </a:r>
            <a:r>
              <a:rPr lang="en-GB" dirty="0">
                <a:solidFill>
                  <a:schemeClr val="tx1"/>
                </a:solidFill>
                <a:latin typeface="Satoshi-Bold"/>
              </a:rPr>
              <a:t>o </a:t>
            </a:r>
            <a:r>
              <a:rPr lang="en-GB" dirty="0" err="1">
                <a:solidFill>
                  <a:schemeClr val="tx1"/>
                </a:solidFill>
                <a:latin typeface="Satoshi-Bold"/>
              </a:rPr>
              <a:t>weithwyr</a:t>
            </a:r>
            <a:r>
              <a:rPr lang="en-GB" dirty="0">
                <a:solidFill>
                  <a:schemeClr val="tx1"/>
                </a:solidFill>
                <a:latin typeface="Satoshi-Bold"/>
              </a:rPr>
              <a:t> </a:t>
            </a:r>
            <a:r>
              <a:rPr lang="en-GB" dirty="0" err="1">
                <a:solidFill>
                  <a:schemeClr val="tx1"/>
                </a:solidFill>
                <a:latin typeface="Satoshi-Bold"/>
              </a:rPr>
              <a:t>addysg</a:t>
            </a:r>
            <a:r>
              <a:rPr lang="en-GB" dirty="0">
                <a:solidFill>
                  <a:schemeClr val="tx1"/>
                </a:solidFill>
                <a:latin typeface="Satoshi-Bold"/>
              </a:rPr>
              <a:t> </a:t>
            </a:r>
            <a:r>
              <a:rPr lang="en-GB" dirty="0" err="1">
                <a:solidFill>
                  <a:schemeClr val="tx1"/>
                </a:solidFill>
                <a:latin typeface="Satoshi-Bold"/>
              </a:rPr>
              <a:t>proffesiynol</a:t>
            </a:r>
            <a:r>
              <a:rPr lang="en-GB" dirty="0">
                <a:solidFill>
                  <a:schemeClr val="tx1"/>
                </a:solidFill>
                <a:latin typeface="Satoshi-Bold"/>
              </a:rPr>
              <a:t> </a:t>
            </a:r>
            <a:r>
              <a:rPr lang="en-GB" dirty="0" err="1">
                <a:solidFill>
                  <a:schemeClr val="tx1"/>
                </a:solidFill>
                <a:latin typeface="Satoshi-Bold"/>
              </a:rPr>
              <a:t>yng</a:t>
            </a:r>
            <a:r>
              <a:rPr lang="en-GB" dirty="0">
                <a:solidFill>
                  <a:schemeClr val="tx1"/>
                </a:solidFill>
                <a:latin typeface="Satoshi-Bold"/>
              </a:rPr>
              <a:t> </a:t>
            </a:r>
            <a:r>
              <a:rPr lang="en-GB" dirty="0" err="1">
                <a:solidFill>
                  <a:schemeClr val="tx1"/>
                </a:solidFill>
                <a:latin typeface="Satoshi-Bold"/>
              </a:rPr>
              <a:t>Nghymru</a:t>
            </a:r>
            <a:r>
              <a:rPr lang="en-GB" dirty="0">
                <a:solidFill>
                  <a:schemeClr val="tx1"/>
                </a:solidFill>
                <a:latin typeface="Satoshi-Bold"/>
              </a:rPr>
              <a:t> </a:t>
            </a:r>
            <a:r>
              <a:rPr lang="en-GB" dirty="0" err="1">
                <a:solidFill>
                  <a:schemeClr val="tx1"/>
                </a:solidFill>
                <a:latin typeface="Satoshi-Bold"/>
              </a:rPr>
              <a:t>nad</a:t>
            </a:r>
            <a:r>
              <a:rPr lang="en-GB" dirty="0">
                <a:solidFill>
                  <a:schemeClr val="tx1"/>
                </a:solidFill>
                <a:latin typeface="Satoshi-Bold"/>
              </a:rPr>
              <a:t> </a:t>
            </a:r>
            <a:r>
              <a:rPr lang="en-GB" dirty="0" err="1">
                <a:solidFill>
                  <a:schemeClr val="tx1"/>
                </a:solidFill>
                <a:latin typeface="Satoshi-Bold"/>
              </a:rPr>
              <a:t>ydynt</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cael</a:t>
            </a:r>
            <a:r>
              <a:rPr lang="en-GB" dirty="0">
                <a:solidFill>
                  <a:schemeClr val="tx1"/>
                </a:solidFill>
                <a:latin typeface="Satoshi-Bold"/>
              </a:rPr>
              <a:t> </a:t>
            </a:r>
            <a:r>
              <a:rPr lang="en-GB" dirty="0" err="1">
                <a:solidFill>
                  <a:schemeClr val="tx1"/>
                </a:solidFill>
                <a:latin typeface="Satoshi-Bold"/>
              </a:rPr>
              <a:t>digon</a:t>
            </a:r>
            <a:r>
              <a:rPr lang="en-GB" dirty="0">
                <a:solidFill>
                  <a:schemeClr val="tx1"/>
                </a:solidFill>
                <a:latin typeface="Satoshi-Bold"/>
              </a:rPr>
              <a:t> o </a:t>
            </a:r>
            <a:r>
              <a:rPr lang="en-GB" dirty="0" err="1">
                <a:solidFill>
                  <a:schemeClr val="tx1"/>
                </a:solidFill>
                <a:latin typeface="Satoshi-Bold"/>
              </a:rPr>
              <a:t>arweiniad</a:t>
            </a:r>
            <a:r>
              <a:rPr lang="en-GB" dirty="0">
                <a:solidFill>
                  <a:schemeClr val="tx1"/>
                </a:solidFill>
                <a:latin typeface="Satoshi-Bold"/>
              </a:rPr>
              <a:t> am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hiechyd</a:t>
            </a:r>
            <a:r>
              <a:rPr lang="en-GB" dirty="0">
                <a:solidFill>
                  <a:schemeClr val="tx1"/>
                </a:solidFill>
                <a:latin typeface="Satoshi-Bold"/>
              </a:rPr>
              <a:t> </a:t>
            </a:r>
            <a:r>
              <a:rPr lang="en-GB" dirty="0" err="1">
                <a:solidFill>
                  <a:schemeClr val="tx1"/>
                </a:solidFill>
                <a:latin typeface="Satoshi-Bold"/>
              </a:rPr>
              <a:t>meddwl</a:t>
            </a:r>
            <a:r>
              <a:rPr lang="en-GB" dirty="0">
                <a:solidFill>
                  <a:schemeClr val="tx1"/>
                </a:solidFill>
                <a:latin typeface="Satoshi-Bold"/>
              </a:rPr>
              <a:t> </a:t>
            </a:r>
            <a:r>
              <a:rPr lang="en-GB" dirty="0" err="1">
                <a:solidFill>
                  <a:schemeClr val="tx1"/>
                </a:solidFill>
                <a:latin typeface="Satoshi-Bold"/>
              </a:rPr>
              <a:t>a'u</a:t>
            </a:r>
            <a:r>
              <a:rPr lang="en-GB" dirty="0">
                <a:solidFill>
                  <a:schemeClr val="tx1"/>
                </a:solidFill>
                <a:latin typeface="Satoshi-Bold"/>
              </a:rPr>
              <a:t> </a:t>
            </a:r>
            <a:r>
              <a:rPr lang="en-GB" dirty="0" err="1">
                <a:solidFill>
                  <a:schemeClr val="tx1"/>
                </a:solidFill>
                <a:latin typeface="Satoshi-Bold"/>
              </a:rPr>
              <a:t>lles</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y </a:t>
            </a:r>
            <a:r>
              <a:rPr lang="en-GB" dirty="0" err="1">
                <a:solidFill>
                  <a:schemeClr val="tx1"/>
                </a:solidFill>
                <a:latin typeface="Satoshi-Bold"/>
              </a:rPr>
              <a:t>gwaith</a:t>
            </a:r>
            <a:r>
              <a:rPr lang="en-GB" dirty="0">
                <a:solidFill>
                  <a:schemeClr val="tx1"/>
                </a:solidFill>
                <a:latin typeface="Satoshi-Bold"/>
              </a:rPr>
              <a:t>. </a:t>
            </a:r>
          </a:p>
          <a:p>
            <a:r>
              <a:rPr lang="en-GB" dirty="0">
                <a:solidFill>
                  <a:schemeClr val="tx1"/>
                </a:solidFill>
                <a:latin typeface="Satoshi-Bold"/>
              </a:rPr>
              <a:t>Mae </a:t>
            </a:r>
            <a:r>
              <a:rPr lang="en-GB" b="1" dirty="0">
                <a:solidFill>
                  <a:srgbClr val="FF0000"/>
                </a:solidFill>
                <a:latin typeface="Satoshi-Bold"/>
              </a:rPr>
              <a:t>41% </a:t>
            </a:r>
            <a:r>
              <a:rPr lang="en-GB" dirty="0">
                <a:solidFill>
                  <a:schemeClr val="tx1"/>
                </a:solidFill>
                <a:latin typeface="Satoshi-Bold"/>
              </a:rPr>
              <a:t>o </a:t>
            </a:r>
            <a:r>
              <a:rPr lang="en-GB" dirty="0" err="1">
                <a:solidFill>
                  <a:schemeClr val="tx1"/>
                </a:solidFill>
                <a:latin typeface="Satoshi-Bold"/>
              </a:rPr>
              <a:t>athrawon</a:t>
            </a:r>
            <a:r>
              <a:rPr lang="en-GB" dirty="0">
                <a:solidFill>
                  <a:schemeClr val="tx1"/>
                </a:solidFill>
                <a:latin typeface="Satoshi-Bold"/>
              </a:rPr>
              <a:t> a staff </a:t>
            </a:r>
            <a:r>
              <a:rPr lang="en-GB" dirty="0" err="1">
                <a:solidFill>
                  <a:schemeClr val="tx1"/>
                </a:solidFill>
                <a:latin typeface="Satoshi-Bold"/>
              </a:rPr>
              <a:t>Addysg</a:t>
            </a:r>
            <a:r>
              <a:rPr lang="en-GB" dirty="0">
                <a:solidFill>
                  <a:schemeClr val="tx1"/>
                </a:solidFill>
                <a:latin typeface="Satoshi-Bold"/>
              </a:rPr>
              <a:t> Cymru </a:t>
            </a:r>
            <a:r>
              <a:rPr lang="en-GB" dirty="0" err="1">
                <a:solidFill>
                  <a:schemeClr val="tx1"/>
                </a:solidFill>
                <a:latin typeface="Satoshi-Bold"/>
              </a:rPr>
              <a:t>wedi</a:t>
            </a:r>
            <a:r>
              <a:rPr lang="en-GB" dirty="0">
                <a:solidFill>
                  <a:schemeClr val="tx1"/>
                </a:solidFill>
                <a:latin typeface="Satoshi-Bold"/>
              </a:rPr>
              <a:t> </a:t>
            </a:r>
            <a:r>
              <a:rPr lang="en-GB" dirty="0" err="1">
                <a:solidFill>
                  <a:schemeClr val="tx1"/>
                </a:solidFill>
                <a:latin typeface="Satoshi-Bold"/>
              </a:rPr>
              <a:t>ystyried</a:t>
            </a:r>
            <a:r>
              <a:rPr lang="en-GB" dirty="0">
                <a:solidFill>
                  <a:schemeClr val="tx1"/>
                </a:solidFill>
                <a:latin typeface="Satoshi-Bold"/>
              </a:rPr>
              <a:t> </a:t>
            </a:r>
            <a:r>
              <a:rPr lang="en-GB" dirty="0" err="1">
                <a:solidFill>
                  <a:schemeClr val="tx1"/>
                </a:solidFill>
                <a:latin typeface="Satoshi-Bold"/>
              </a:rPr>
              <a:t>gadael</a:t>
            </a:r>
            <a:r>
              <a:rPr lang="en-GB" dirty="0">
                <a:solidFill>
                  <a:schemeClr val="tx1"/>
                </a:solidFill>
                <a:latin typeface="Satoshi-Bold"/>
              </a:rPr>
              <a:t> y sector </a:t>
            </a:r>
            <a:r>
              <a:rPr lang="en-GB" dirty="0" err="1">
                <a:solidFill>
                  <a:schemeClr val="tx1"/>
                </a:solidFill>
                <a:latin typeface="Satoshi-Bold"/>
              </a:rPr>
              <a:t>dros</a:t>
            </a:r>
            <a:r>
              <a:rPr lang="en-GB" dirty="0">
                <a:solidFill>
                  <a:schemeClr val="tx1"/>
                </a:solidFill>
                <a:latin typeface="Satoshi-Bold"/>
              </a:rPr>
              <a:t> y </a:t>
            </a:r>
            <a:r>
              <a:rPr lang="en-GB" dirty="0" err="1">
                <a:solidFill>
                  <a:schemeClr val="tx1"/>
                </a:solidFill>
                <a:latin typeface="Satoshi-Bold"/>
              </a:rPr>
              <a:t>ddwy</a:t>
            </a:r>
            <a:r>
              <a:rPr lang="en-GB" dirty="0">
                <a:solidFill>
                  <a:schemeClr val="tx1"/>
                </a:solidFill>
                <a:latin typeface="Satoshi-Bold"/>
              </a:rPr>
              <a:t> </a:t>
            </a:r>
            <a:r>
              <a:rPr lang="en-GB" dirty="0" err="1">
                <a:solidFill>
                  <a:schemeClr val="tx1"/>
                </a:solidFill>
                <a:latin typeface="Satoshi-Bold"/>
              </a:rPr>
              <a:t>flynedd</a:t>
            </a:r>
            <a:r>
              <a:rPr lang="en-GB" dirty="0">
                <a:solidFill>
                  <a:schemeClr val="tx1"/>
                </a:solidFill>
                <a:latin typeface="Satoshi-Bold"/>
              </a:rPr>
              <a:t> </a:t>
            </a:r>
            <a:r>
              <a:rPr lang="en-GB" dirty="0" err="1">
                <a:solidFill>
                  <a:schemeClr val="tx1"/>
                </a:solidFill>
                <a:latin typeface="Satoshi-Bold"/>
              </a:rPr>
              <a:t>ddiwethaf</a:t>
            </a:r>
            <a:r>
              <a:rPr lang="en-GB" dirty="0">
                <a:solidFill>
                  <a:schemeClr val="tx1"/>
                </a:solidFill>
                <a:latin typeface="Satoshi-Bold"/>
              </a:rPr>
              <a:t> </a:t>
            </a:r>
            <a:r>
              <a:rPr lang="en-GB" dirty="0" err="1">
                <a:solidFill>
                  <a:schemeClr val="tx1"/>
                </a:solidFill>
                <a:latin typeface="Satoshi-Bold"/>
              </a:rPr>
              <a:t>oherwydd</a:t>
            </a:r>
            <a:r>
              <a:rPr lang="en-GB" dirty="0">
                <a:solidFill>
                  <a:schemeClr val="tx1"/>
                </a:solidFill>
                <a:latin typeface="Satoshi-Bold"/>
              </a:rPr>
              <a:t> </a:t>
            </a:r>
            <a:r>
              <a:rPr lang="en-GB" dirty="0" err="1">
                <a:solidFill>
                  <a:schemeClr val="tx1"/>
                </a:solidFill>
                <a:latin typeface="Satoshi-Bold"/>
              </a:rPr>
              <a:t>pwysau</a:t>
            </a:r>
            <a:r>
              <a:rPr lang="en-GB" dirty="0">
                <a:solidFill>
                  <a:schemeClr val="tx1"/>
                </a:solidFill>
                <a:latin typeface="Satoshi-Bold"/>
              </a:rPr>
              <a:t> </a:t>
            </a:r>
            <a:r>
              <a:rPr lang="en-GB" dirty="0" err="1">
                <a:solidFill>
                  <a:schemeClr val="tx1"/>
                </a:solidFill>
                <a:latin typeface="Satoshi-Bold"/>
              </a:rPr>
              <a:t>ar</a:t>
            </a:r>
            <a:r>
              <a:rPr lang="en-GB" dirty="0">
                <a:solidFill>
                  <a:schemeClr val="tx1"/>
                </a:solidFill>
                <a:latin typeface="Satoshi-Bold"/>
              </a:rPr>
              <a:t>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hiechyd</a:t>
            </a:r>
            <a:r>
              <a:rPr lang="en-GB" dirty="0">
                <a:solidFill>
                  <a:schemeClr val="tx1"/>
                </a:solidFill>
                <a:latin typeface="Satoshi-Bold"/>
              </a:rPr>
              <a:t> </a:t>
            </a:r>
            <a:r>
              <a:rPr lang="en-GB" dirty="0" err="1">
                <a:solidFill>
                  <a:schemeClr val="tx1"/>
                </a:solidFill>
                <a:latin typeface="Satoshi-Bold"/>
              </a:rPr>
              <a:t>meddwl</a:t>
            </a:r>
            <a:r>
              <a:rPr lang="en-GB" dirty="0">
                <a:solidFill>
                  <a:schemeClr val="tx1"/>
                </a:solidFill>
                <a:latin typeface="Satoshi-Bold"/>
              </a:rPr>
              <a:t> </a:t>
            </a:r>
            <a:r>
              <a:rPr lang="en-GB" dirty="0" err="1">
                <a:solidFill>
                  <a:schemeClr val="tx1"/>
                </a:solidFill>
                <a:latin typeface="Satoshi-Bold"/>
              </a:rPr>
              <a:t>a'u</a:t>
            </a:r>
            <a:r>
              <a:rPr lang="en-GB" dirty="0">
                <a:solidFill>
                  <a:schemeClr val="tx1"/>
                </a:solidFill>
                <a:latin typeface="Satoshi-Bold"/>
              </a:rPr>
              <a:t> </a:t>
            </a:r>
            <a:r>
              <a:rPr lang="en-GB" dirty="0" err="1">
                <a:solidFill>
                  <a:schemeClr val="tx1"/>
                </a:solidFill>
                <a:latin typeface="Satoshi-Bold"/>
              </a:rPr>
              <a:t>lles</a:t>
            </a:r>
            <a:endParaRPr lang="en-GB" dirty="0">
              <a:solidFill>
                <a:schemeClr val="tx1"/>
              </a:solidFill>
              <a:latin typeface="Satoshi-Bold"/>
            </a:endParaRPr>
          </a:p>
          <a:p>
            <a:r>
              <a:rPr lang="en-GB" dirty="0" err="1">
                <a:solidFill>
                  <a:schemeClr val="tx1"/>
                </a:solidFill>
                <a:latin typeface="Satoshi-Bold"/>
              </a:rPr>
              <a:t>Nid</a:t>
            </a:r>
            <a:r>
              <a:rPr lang="en-GB" dirty="0">
                <a:solidFill>
                  <a:schemeClr val="tx1"/>
                </a:solidFill>
                <a:latin typeface="Satoshi-Bold"/>
              </a:rPr>
              <a:t> </a:t>
            </a:r>
            <a:r>
              <a:rPr lang="en-GB" dirty="0" err="1">
                <a:solidFill>
                  <a:schemeClr val="tx1"/>
                </a:solidFill>
                <a:latin typeface="Satoshi-Bold"/>
              </a:rPr>
              <a:t>yw</a:t>
            </a:r>
            <a:r>
              <a:rPr lang="en-GB" dirty="0">
                <a:solidFill>
                  <a:schemeClr val="tx1"/>
                </a:solidFill>
                <a:latin typeface="Satoshi-Bold"/>
              </a:rPr>
              <a:t> </a:t>
            </a:r>
            <a:r>
              <a:rPr lang="en-GB" b="1" dirty="0">
                <a:solidFill>
                  <a:srgbClr val="FF0000"/>
                </a:solidFill>
                <a:latin typeface="Satoshi-Bold"/>
              </a:rPr>
              <a:t>57% </a:t>
            </a:r>
            <a:r>
              <a:rPr lang="en-GB" dirty="0">
                <a:solidFill>
                  <a:schemeClr val="tx1"/>
                </a:solidFill>
                <a:latin typeface="Satoshi-Bold"/>
              </a:rPr>
              <a:t>o staff </a:t>
            </a:r>
            <a:r>
              <a:rPr lang="en-GB" dirty="0" err="1">
                <a:solidFill>
                  <a:schemeClr val="tx1"/>
                </a:solidFill>
                <a:latin typeface="Satoshi-Bold"/>
              </a:rPr>
              <a:t>addysg</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teimlo</a:t>
            </a:r>
            <a:r>
              <a:rPr lang="en-GB" dirty="0">
                <a:solidFill>
                  <a:schemeClr val="tx1"/>
                </a:solidFill>
                <a:latin typeface="Satoshi-Bold"/>
              </a:rPr>
              <a:t> y gallant </a:t>
            </a:r>
            <a:r>
              <a:rPr lang="en-GB" dirty="0" err="1">
                <a:solidFill>
                  <a:schemeClr val="tx1"/>
                </a:solidFill>
                <a:latin typeface="Satoshi-Bold"/>
              </a:rPr>
              <a:t>rannu</a:t>
            </a:r>
            <a:r>
              <a:rPr lang="en-GB" dirty="0">
                <a:solidFill>
                  <a:schemeClr val="tx1"/>
                </a:solidFill>
                <a:latin typeface="Satoshi-Bold"/>
              </a:rPr>
              <a:t> </a:t>
            </a:r>
            <a:r>
              <a:rPr lang="en-GB" dirty="0" err="1">
                <a:solidFill>
                  <a:schemeClr val="tx1"/>
                </a:solidFill>
                <a:latin typeface="Satoshi-Bold"/>
              </a:rPr>
              <a:t>materion</a:t>
            </a:r>
            <a:r>
              <a:rPr lang="en-GB" dirty="0">
                <a:solidFill>
                  <a:schemeClr val="tx1"/>
                </a:solidFill>
                <a:latin typeface="Satoshi-Bold"/>
              </a:rPr>
              <a:t> iechyd </a:t>
            </a:r>
            <a:r>
              <a:rPr lang="en-GB" dirty="0" err="1">
                <a:solidFill>
                  <a:schemeClr val="tx1"/>
                </a:solidFill>
                <a:latin typeface="Satoshi-Bold"/>
              </a:rPr>
              <a:t>meddwl</a:t>
            </a:r>
            <a:r>
              <a:rPr lang="en-GB" dirty="0">
                <a:solidFill>
                  <a:schemeClr val="tx1"/>
                </a:solidFill>
                <a:latin typeface="Satoshi-Bold"/>
              </a:rPr>
              <a:t> neu </a:t>
            </a:r>
            <a:r>
              <a:rPr lang="en-GB" dirty="0" err="1">
                <a:solidFill>
                  <a:schemeClr val="tx1"/>
                </a:solidFill>
                <a:latin typeface="Satoshi-Bold"/>
              </a:rPr>
              <a:t>straen</a:t>
            </a:r>
            <a:r>
              <a:rPr lang="en-GB" dirty="0">
                <a:solidFill>
                  <a:schemeClr val="tx1"/>
                </a:solidFill>
                <a:latin typeface="Satoshi-Bold"/>
              </a:rPr>
              <a:t> </a:t>
            </a:r>
            <a:r>
              <a:rPr lang="en-GB" dirty="0" err="1">
                <a:solidFill>
                  <a:schemeClr val="tx1"/>
                </a:solidFill>
                <a:latin typeface="Satoshi-Bold"/>
              </a:rPr>
              <a:t>na</a:t>
            </a:r>
            <a:r>
              <a:rPr lang="en-GB" dirty="0">
                <a:solidFill>
                  <a:schemeClr val="tx1"/>
                </a:solidFill>
                <a:latin typeface="Satoshi-Bold"/>
              </a:rPr>
              <a:t> </a:t>
            </a:r>
            <a:r>
              <a:rPr lang="en-GB" dirty="0" err="1">
                <a:solidFill>
                  <a:schemeClr val="tx1"/>
                </a:solidFill>
                <a:latin typeface="Satoshi-Bold"/>
              </a:rPr>
              <a:t>ellir</a:t>
            </a:r>
            <a:r>
              <a:rPr lang="en-GB" dirty="0">
                <a:solidFill>
                  <a:schemeClr val="tx1"/>
                </a:solidFill>
                <a:latin typeface="Satoshi-Bold"/>
              </a:rPr>
              <a:t> </a:t>
            </a:r>
            <a:r>
              <a:rPr lang="en-GB" dirty="0" err="1">
                <a:solidFill>
                  <a:schemeClr val="tx1"/>
                </a:solidFill>
                <a:latin typeface="Satoshi-Bold"/>
              </a:rPr>
              <a:t>ei</a:t>
            </a:r>
            <a:r>
              <a:rPr lang="en-GB" dirty="0">
                <a:solidFill>
                  <a:schemeClr val="tx1"/>
                </a:solidFill>
                <a:latin typeface="Satoshi-Bold"/>
              </a:rPr>
              <a:t> </a:t>
            </a:r>
            <a:r>
              <a:rPr lang="en-GB" dirty="0" err="1">
                <a:solidFill>
                  <a:schemeClr val="tx1"/>
                </a:solidFill>
                <a:latin typeface="Satoshi-Bold"/>
              </a:rPr>
              <a:t>rheoli</a:t>
            </a:r>
            <a:r>
              <a:rPr lang="en-GB" dirty="0">
                <a:solidFill>
                  <a:schemeClr val="tx1"/>
                </a:solidFill>
                <a:latin typeface="Satoshi-Bold"/>
              </a:rPr>
              <a:t> </a:t>
            </a:r>
            <a:r>
              <a:rPr lang="en-GB" dirty="0" err="1">
                <a:solidFill>
                  <a:schemeClr val="tx1"/>
                </a:solidFill>
                <a:latin typeface="Satoshi-Bold"/>
              </a:rPr>
              <a:t>gyda'u</a:t>
            </a:r>
            <a:r>
              <a:rPr lang="en-GB" dirty="0">
                <a:solidFill>
                  <a:schemeClr val="tx1"/>
                </a:solidFill>
                <a:latin typeface="Satoshi-Bold"/>
              </a:rPr>
              <a:t> </a:t>
            </a:r>
            <a:r>
              <a:rPr lang="en-GB" dirty="0" err="1">
                <a:solidFill>
                  <a:schemeClr val="tx1"/>
                </a:solidFill>
                <a:latin typeface="Satoshi-Bold"/>
              </a:rPr>
              <a:t>cyfoedion</a:t>
            </a:r>
            <a:endParaRPr lang="en-GB" dirty="0">
              <a:solidFill>
                <a:schemeClr val="tx1"/>
              </a:solidFill>
              <a:latin typeface="Satoshi-Bold"/>
            </a:endParaRPr>
          </a:p>
          <a:p>
            <a:r>
              <a:rPr lang="en-GB" dirty="0">
                <a:solidFill>
                  <a:schemeClr val="tx1"/>
                </a:solidFill>
                <a:latin typeface="Satoshi-Bold"/>
              </a:rPr>
              <a:t>Mae </a:t>
            </a:r>
            <a:r>
              <a:rPr lang="en-GB" b="1" dirty="0">
                <a:solidFill>
                  <a:srgbClr val="FF0000"/>
                </a:solidFill>
                <a:latin typeface="Satoshi-Bold"/>
              </a:rPr>
              <a:t>82% </a:t>
            </a:r>
            <a:r>
              <a:rPr lang="en-GB" dirty="0">
                <a:solidFill>
                  <a:schemeClr val="tx1"/>
                </a:solidFill>
                <a:latin typeface="Satoshi-Bold"/>
              </a:rPr>
              <a:t>o </a:t>
            </a:r>
            <a:r>
              <a:rPr lang="en-GB" dirty="0" err="1">
                <a:solidFill>
                  <a:schemeClr val="tx1"/>
                </a:solidFill>
                <a:latin typeface="Satoshi-Bold"/>
              </a:rPr>
              <a:t>athrawon</a:t>
            </a:r>
            <a:r>
              <a:rPr lang="en-GB" dirty="0">
                <a:solidFill>
                  <a:schemeClr val="tx1"/>
                </a:solidFill>
                <a:latin typeface="Satoshi-Bold"/>
              </a:rPr>
              <a:t> </a:t>
            </a:r>
            <a:r>
              <a:rPr lang="en-GB" dirty="0" err="1">
                <a:solidFill>
                  <a:schemeClr val="tx1"/>
                </a:solidFill>
                <a:latin typeface="Satoshi-Bold"/>
              </a:rPr>
              <a:t>yn</a:t>
            </a:r>
            <a:r>
              <a:rPr lang="en-GB" dirty="0">
                <a:solidFill>
                  <a:schemeClr val="tx1"/>
                </a:solidFill>
                <a:latin typeface="Satoshi-Bold"/>
              </a:rPr>
              <a:t> </a:t>
            </a:r>
            <a:r>
              <a:rPr lang="en-GB" dirty="0" err="1">
                <a:solidFill>
                  <a:schemeClr val="tx1"/>
                </a:solidFill>
                <a:latin typeface="Satoshi-Bold"/>
              </a:rPr>
              <a:t>disgrifio</a:t>
            </a:r>
            <a:r>
              <a:rPr lang="en-GB" dirty="0">
                <a:solidFill>
                  <a:schemeClr val="tx1"/>
                </a:solidFill>
                <a:latin typeface="Satoshi-Bold"/>
              </a:rPr>
              <a:t> </a:t>
            </a:r>
            <a:r>
              <a:rPr lang="en-GB" dirty="0" err="1">
                <a:solidFill>
                  <a:schemeClr val="tx1"/>
                </a:solidFill>
                <a:latin typeface="Satoshi-Bold"/>
              </a:rPr>
              <a:t>eu</a:t>
            </a:r>
            <a:r>
              <a:rPr lang="en-GB" dirty="0">
                <a:solidFill>
                  <a:schemeClr val="tx1"/>
                </a:solidFill>
                <a:latin typeface="Satoshi-Bold"/>
              </a:rPr>
              <a:t> </a:t>
            </a:r>
            <a:r>
              <a:rPr lang="en-GB" dirty="0" err="1">
                <a:solidFill>
                  <a:schemeClr val="tx1"/>
                </a:solidFill>
                <a:latin typeface="Satoshi-Bold"/>
              </a:rPr>
              <a:t>hunain</a:t>
            </a:r>
            <a:r>
              <a:rPr lang="en-GB" dirty="0">
                <a:solidFill>
                  <a:schemeClr val="tx1"/>
                </a:solidFill>
                <a:latin typeface="Satoshi-Bold"/>
              </a:rPr>
              <a:t> </a:t>
            </a:r>
            <a:r>
              <a:rPr lang="en-GB" dirty="0" err="1">
                <a:solidFill>
                  <a:schemeClr val="tx1"/>
                </a:solidFill>
                <a:latin typeface="Satoshi-Bold"/>
              </a:rPr>
              <a:t>fel</a:t>
            </a:r>
            <a:r>
              <a:rPr lang="en-GB" dirty="0">
                <a:solidFill>
                  <a:schemeClr val="tx1"/>
                </a:solidFill>
                <a:latin typeface="Satoshi-Bold"/>
              </a:rPr>
              <a:t> </a:t>
            </a:r>
            <a:r>
              <a:rPr lang="en-GB" dirty="0" err="1">
                <a:solidFill>
                  <a:schemeClr val="tx1"/>
                </a:solidFill>
                <a:latin typeface="Satoshi-Bold"/>
              </a:rPr>
              <a:t>rhai</a:t>
            </a:r>
            <a:r>
              <a:rPr lang="en-GB" dirty="0">
                <a:solidFill>
                  <a:schemeClr val="tx1"/>
                </a:solidFill>
                <a:latin typeface="Satoshi-Bold"/>
              </a:rPr>
              <a:t> dan </a:t>
            </a:r>
            <a:r>
              <a:rPr lang="en-GB" dirty="0" err="1">
                <a:solidFill>
                  <a:schemeClr val="tx1"/>
                </a:solidFill>
                <a:latin typeface="Satoshi-Bold"/>
              </a:rPr>
              <a:t>straen</a:t>
            </a:r>
            <a:endParaRPr lang="en-GB" dirty="0">
              <a:solidFill>
                <a:schemeClr val="tx1"/>
              </a:solidFill>
              <a:latin typeface="Satoshi-Bold"/>
            </a:endParaRPr>
          </a:p>
          <a:p>
            <a:r>
              <a:rPr lang="en-GB" dirty="0">
                <a:solidFill>
                  <a:srgbClr val="000000"/>
                </a:solidFill>
                <a:latin typeface="Satoshi-Regular"/>
              </a:rPr>
              <a:t>A </a:t>
            </a:r>
            <a:r>
              <a:rPr lang="en-GB" dirty="0" err="1">
                <a:solidFill>
                  <a:srgbClr val="000000"/>
                </a:solidFill>
                <a:latin typeface="Satoshi-Regular"/>
              </a:rPr>
              <a:t>yw’r</a:t>
            </a:r>
            <a:r>
              <a:rPr lang="en-GB" dirty="0">
                <a:solidFill>
                  <a:srgbClr val="000000"/>
                </a:solidFill>
                <a:latin typeface="Satoshi-Regular"/>
              </a:rPr>
              <a:t> </a:t>
            </a:r>
            <a:r>
              <a:rPr lang="en-GB" dirty="0" err="1">
                <a:solidFill>
                  <a:srgbClr val="000000"/>
                </a:solidFill>
                <a:latin typeface="Satoshi-Regular"/>
              </a:rPr>
              <a:t>ystadegau</a:t>
            </a:r>
            <a:r>
              <a:rPr lang="en-GB" dirty="0">
                <a:solidFill>
                  <a:srgbClr val="000000"/>
                </a:solidFill>
                <a:latin typeface="Satoshi-Regular"/>
              </a:rPr>
              <a:t> </a:t>
            </a:r>
            <a:r>
              <a:rPr lang="en-GB" dirty="0" err="1">
                <a:solidFill>
                  <a:srgbClr val="000000"/>
                </a:solidFill>
                <a:latin typeface="Satoshi-Regular"/>
              </a:rPr>
              <a:t>yma</a:t>
            </a:r>
            <a:r>
              <a:rPr lang="en-GB" dirty="0">
                <a:solidFill>
                  <a:srgbClr val="000000"/>
                </a:solidFill>
                <a:latin typeface="Satoshi-Regular"/>
              </a:rPr>
              <a:t> </a:t>
            </a:r>
            <a:r>
              <a:rPr lang="en-GB" dirty="0" err="1">
                <a:solidFill>
                  <a:srgbClr val="000000"/>
                </a:solidFill>
                <a:latin typeface="Satoshi-Regular"/>
              </a:rPr>
              <a:t>yn</a:t>
            </a:r>
            <a:r>
              <a:rPr lang="en-GB" dirty="0">
                <a:solidFill>
                  <a:srgbClr val="000000"/>
                </a:solidFill>
                <a:latin typeface="Satoshi-Regular"/>
              </a:rPr>
              <a:t> </a:t>
            </a:r>
            <a:r>
              <a:rPr lang="en-GB" dirty="0" err="1">
                <a:solidFill>
                  <a:srgbClr val="000000"/>
                </a:solidFill>
                <a:latin typeface="Satoshi-Regular"/>
              </a:rPr>
              <a:t>eich</a:t>
            </a:r>
            <a:r>
              <a:rPr lang="en-GB" dirty="0">
                <a:solidFill>
                  <a:srgbClr val="000000"/>
                </a:solidFill>
                <a:latin typeface="Satoshi-Regular"/>
              </a:rPr>
              <a:t> </a:t>
            </a:r>
            <a:r>
              <a:rPr lang="en-GB" dirty="0" err="1">
                <a:solidFill>
                  <a:srgbClr val="000000"/>
                </a:solidFill>
                <a:latin typeface="Satoshi-Regular"/>
              </a:rPr>
              <a:t>synnu</a:t>
            </a:r>
            <a:r>
              <a:rPr lang="en-GB" dirty="0">
                <a:solidFill>
                  <a:srgbClr val="000000"/>
                </a:solidFill>
                <a:latin typeface="Satoshi-Regular"/>
              </a:rPr>
              <a:t>?</a:t>
            </a:r>
          </a:p>
          <a:p>
            <a:r>
              <a:rPr lang="en-GB" dirty="0">
                <a:solidFill>
                  <a:srgbClr val="000000"/>
                </a:solidFill>
                <a:latin typeface="Satoshi-Regular"/>
              </a:rPr>
              <a:t>Pam?</a:t>
            </a:r>
          </a:p>
          <a:p>
            <a:pPr algn="ctr"/>
            <a:endParaRPr lang="en-GB" dirty="0">
              <a:solidFill>
                <a:srgbClr val="000000"/>
              </a:solidFill>
              <a:latin typeface="Satoshi-Regular"/>
            </a:endParaRPr>
          </a:p>
          <a:p>
            <a:r>
              <a:rPr lang="en-GB" dirty="0">
                <a:solidFill>
                  <a:srgbClr val="000000"/>
                </a:solidFill>
                <a:latin typeface="Satoshi-Regular"/>
              </a:rPr>
              <a:t>Education Support (2020)</a:t>
            </a:r>
          </a:p>
          <a:p>
            <a:pPr algn="ctr"/>
            <a:endParaRPr lang="en-GB" dirty="0">
              <a:solidFill>
                <a:srgbClr val="000000"/>
              </a:solidFill>
              <a:latin typeface="Satoshi-Regular"/>
            </a:endParaRPr>
          </a:p>
        </p:txBody>
      </p:sp>
      <p:pic>
        <p:nvPicPr>
          <p:cNvPr id="6" name="Picture 5" descr="Diagram&#10;&#10;Description automatically generated">
            <a:extLst>
              <a:ext uri="{FF2B5EF4-FFF2-40B4-BE49-F238E27FC236}">
                <a16:creationId xmlns:a16="http://schemas.microsoft.com/office/drawing/2014/main" id="{D8C6374C-E8B4-44B0-9C44-053E440099D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7906" y="5245393"/>
            <a:ext cx="1291167" cy="1080977"/>
          </a:xfrm>
          <a:prstGeom prst="rect">
            <a:avLst/>
          </a:prstGeom>
        </p:spPr>
      </p:pic>
      <p:pic>
        <p:nvPicPr>
          <p:cNvPr id="7" name="Picture 6" descr="Diagram&#10;&#10;Description automatically generated">
            <a:extLst>
              <a:ext uri="{FF2B5EF4-FFF2-40B4-BE49-F238E27FC236}">
                <a16:creationId xmlns:a16="http://schemas.microsoft.com/office/drawing/2014/main" id="{294C2637-29F5-449D-AFA7-1477808CCE0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10604" y="5185142"/>
            <a:ext cx="1291167" cy="1080977"/>
          </a:xfrm>
          <a:prstGeom prst="rect">
            <a:avLst/>
          </a:prstGeom>
        </p:spPr>
      </p:pic>
    </p:spTree>
    <p:extLst>
      <p:ext uri="{BB962C8B-B14F-4D97-AF65-F5344CB8AC3E}">
        <p14:creationId xmlns:p14="http://schemas.microsoft.com/office/powerpoint/2010/main" val="2691449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0715" y="-116958"/>
            <a:ext cx="10972800" cy="2006225"/>
          </a:xfrm>
        </p:spPr>
        <p:txBody>
          <a:bodyPr>
            <a:normAutofit/>
          </a:bodyPr>
          <a:lstStyle/>
          <a:p>
            <a:r>
              <a:rPr lang="en-GB" sz="3200" b="1" i="1" dirty="0"/>
              <a:t>TASG GRŴP/ GROUP TASK</a:t>
            </a:r>
          </a:p>
        </p:txBody>
      </p:sp>
      <p:sp>
        <p:nvSpPr>
          <p:cNvPr id="3" name="Content Placeholder 2"/>
          <p:cNvSpPr>
            <a:spLocks noGrp="1"/>
          </p:cNvSpPr>
          <p:nvPr>
            <p:ph sz="half" idx="1"/>
          </p:nvPr>
        </p:nvSpPr>
        <p:spPr>
          <a:xfrm>
            <a:off x="609600" y="3848986"/>
            <a:ext cx="5384800" cy="258197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10000"/>
          </a:bodyPr>
          <a:lstStyle/>
          <a:p>
            <a:r>
              <a:rPr lang="en-GB" dirty="0" err="1"/>
              <a:t>Yn</a:t>
            </a:r>
            <a:r>
              <a:rPr lang="en-GB" dirty="0"/>
              <a:t> </a:t>
            </a:r>
            <a:r>
              <a:rPr lang="en-GB" dirty="0" err="1"/>
              <a:t>eich</a:t>
            </a:r>
            <a:r>
              <a:rPr lang="en-GB" dirty="0"/>
              <a:t> </a:t>
            </a:r>
            <a:r>
              <a:rPr lang="en-GB" dirty="0" err="1"/>
              <a:t>profiad</a:t>
            </a:r>
            <a:r>
              <a:rPr lang="en-GB" dirty="0"/>
              <a:t> chi, a </a:t>
            </a:r>
            <a:r>
              <a:rPr lang="en-GB" dirty="0" err="1"/>
              <a:t>yw</a:t>
            </a:r>
            <a:r>
              <a:rPr lang="en-GB" dirty="0"/>
              <a:t> iechyd staff </a:t>
            </a:r>
            <a:r>
              <a:rPr lang="en-GB" dirty="0" err="1"/>
              <a:t>yr</a:t>
            </a:r>
            <a:r>
              <a:rPr lang="en-GB" dirty="0"/>
              <a:t> </a:t>
            </a:r>
            <a:r>
              <a:rPr lang="en-GB" dirty="0" err="1"/>
              <a:t>ysgol</a:t>
            </a:r>
            <a:r>
              <a:rPr lang="en-GB" dirty="0"/>
              <a:t> </a:t>
            </a:r>
            <a:r>
              <a:rPr lang="en-GB" dirty="0" err="1"/>
              <a:t>yn</a:t>
            </a:r>
            <a:r>
              <a:rPr lang="en-GB" dirty="0"/>
              <a:t> </a:t>
            </a:r>
            <a:r>
              <a:rPr lang="en-GB" dirty="0" err="1"/>
              <a:t>derbyn</a:t>
            </a:r>
            <a:r>
              <a:rPr lang="en-GB" dirty="0"/>
              <a:t> </a:t>
            </a:r>
            <a:r>
              <a:rPr lang="en-GB" dirty="0" err="1"/>
              <a:t>gofal</a:t>
            </a:r>
            <a:r>
              <a:rPr lang="en-GB" dirty="0"/>
              <a:t> </a:t>
            </a:r>
            <a:r>
              <a:rPr lang="en-GB" dirty="0" err="1"/>
              <a:t>neu'n</a:t>
            </a:r>
            <a:r>
              <a:rPr lang="en-GB" dirty="0"/>
              <a:t> </a:t>
            </a:r>
            <a:r>
              <a:rPr lang="en-GB" dirty="0" err="1"/>
              <a:t>cael</a:t>
            </a:r>
            <a:r>
              <a:rPr lang="en-GB" dirty="0"/>
              <a:t> </a:t>
            </a:r>
            <a:r>
              <a:rPr lang="en-GB" dirty="0" err="1"/>
              <a:t>ei</a:t>
            </a:r>
            <a:r>
              <a:rPr lang="en-GB" dirty="0"/>
              <a:t> </a:t>
            </a:r>
            <a:r>
              <a:rPr lang="en-GB" dirty="0" err="1"/>
              <a:t>esgeuluso'n</a:t>
            </a:r>
            <a:r>
              <a:rPr lang="en-GB" dirty="0"/>
              <a:t> </a:t>
            </a:r>
            <a:r>
              <a:rPr lang="en-GB" dirty="0" err="1"/>
              <a:t>dda</a:t>
            </a:r>
            <a:r>
              <a:rPr lang="en-GB" dirty="0"/>
              <a:t>? </a:t>
            </a:r>
          </a:p>
          <a:p>
            <a:r>
              <a:rPr lang="en-GB" dirty="0" err="1"/>
              <a:t>Llunio</a:t>
            </a:r>
            <a:r>
              <a:rPr lang="en-GB" dirty="0"/>
              <a:t> map </a:t>
            </a:r>
            <a:r>
              <a:rPr lang="en-GB" dirty="0" err="1"/>
              <a:t>meddwl</a:t>
            </a:r>
            <a:r>
              <a:rPr lang="en-GB" dirty="0"/>
              <a:t> </a:t>
            </a:r>
            <a:r>
              <a:rPr lang="en-GB" dirty="0" err="1"/>
              <a:t>sy'n</a:t>
            </a:r>
            <a:r>
              <a:rPr lang="en-GB" dirty="0"/>
              <a:t> </a:t>
            </a:r>
            <a:r>
              <a:rPr lang="en-GB" dirty="0" err="1"/>
              <a:t>dangos</a:t>
            </a:r>
            <a:r>
              <a:rPr lang="en-GB" dirty="0"/>
              <a:t> </a:t>
            </a:r>
            <a:r>
              <a:rPr lang="en-GB" dirty="0" err="1"/>
              <a:t>eich</a:t>
            </a:r>
            <a:r>
              <a:rPr lang="en-GB" dirty="0"/>
              <a:t> </a:t>
            </a:r>
            <a:r>
              <a:rPr lang="en-GB" dirty="0" err="1"/>
              <a:t>trafodaeth</a:t>
            </a:r>
            <a:r>
              <a:rPr lang="en-GB" dirty="0"/>
              <a:t> </a:t>
            </a:r>
            <a:r>
              <a:rPr lang="en-GB" dirty="0" err="1"/>
              <a:t>grŵp</a:t>
            </a:r>
            <a:r>
              <a:rPr lang="en-GB" dirty="0"/>
              <a:t>.</a:t>
            </a:r>
          </a:p>
          <a:p>
            <a:r>
              <a:rPr lang="en-GB" dirty="0" err="1"/>
              <a:t>Esboniwch</a:t>
            </a:r>
            <a:r>
              <a:rPr lang="en-GB" dirty="0"/>
              <a:t> </a:t>
            </a:r>
            <a:r>
              <a:rPr lang="en-GB" dirty="0" err="1"/>
              <a:t>eich</a:t>
            </a:r>
            <a:r>
              <a:rPr lang="en-GB" dirty="0"/>
              <a:t> </a:t>
            </a:r>
            <a:r>
              <a:rPr lang="en-GB" dirty="0" err="1"/>
              <a:t>rhesymu</a:t>
            </a:r>
            <a:r>
              <a:rPr lang="en-GB" dirty="0"/>
              <a:t>?</a:t>
            </a:r>
          </a:p>
          <a:p>
            <a:r>
              <a:rPr lang="en-GB" dirty="0" err="1"/>
              <a:t>Oes</a:t>
            </a:r>
            <a:r>
              <a:rPr lang="en-GB" dirty="0"/>
              <a:t> </a:t>
            </a:r>
            <a:r>
              <a:rPr lang="en-GB" dirty="0" err="1"/>
              <a:t>tystiolaeth</a:t>
            </a:r>
            <a:r>
              <a:rPr lang="en-GB" dirty="0"/>
              <a:t> I </a:t>
            </a:r>
            <a:r>
              <a:rPr lang="en-GB" dirty="0" err="1"/>
              <a:t>gefnogi</a:t>
            </a:r>
            <a:r>
              <a:rPr lang="en-GB" dirty="0"/>
              <a:t> </a:t>
            </a:r>
            <a:r>
              <a:rPr lang="en-GB" dirty="0" err="1"/>
              <a:t>eich</a:t>
            </a:r>
            <a:r>
              <a:rPr lang="en-GB" dirty="0"/>
              <a:t> </a:t>
            </a:r>
            <a:r>
              <a:rPr lang="en-GB" dirty="0" err="1"/>
              <a:t>safbwynt</a:t>
            </a:r>
            <a:r>
              <a:rPr lang="en-GB" dirty="0"/>
              <a:t>?</a:t>
            </a:r>
          </a:p>
        </p:txBody>
      </p:sp>
      <p:sp>
        <p:nvSpPr>
          <p:cNvPr id="4" name="Content Placeholder 3"/>
          <p:cNvSpPr>
            <a:spLocks noGrp="1"/>
          </p:cNvSpPr>
          <p:nvPr>
            <p:ph sz="half" idx="2"/>
          </p:nvPr>
        </p:nvSpPr>
        <p:spPr>
          <a:xfrm>
            <a:off x="6197600" y="3848986"/>
            <a:ext cx="5588000" cy="2581978"/>
          </a:xfr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r>
              <a:rPr lang="en-GB" i="1" dirty="0"/>
              <a:t>In your experience is the health of school staff well looked after or neglected? </a:t>
            </a:r>
          </a:p>
          <a:p>
            <a:r>
              <a:rPr lang="en-GB" i="1" dirty="0"/>
              <a:t>Compile a mind map demonstrating your group discussion.</a:t>
            </a:r>
          </a:p>
          <a:p>
            <a:r>
              <a:rPr lang="en-GB" i="1" dirty="0"/>
              <a:t>Explain your reasoning?</a:t>
            </a:r>
          </a:p>
          <a:p>
            <a:r>
              <a:rPr lang="en-GB" i="1" dirty="0"/>
              <a:t>Is there evidence to support your views?</a:t>
            </a:r>
          </a:p>
          <a:p>
            <a:endParaRPr lang="en-GB" dirty="0"/>
          </a:p>
          <a:p>
            <a:endParaRPr lang="en-GB" dirty="0"/>
          </a:p>
        </p:txBody>
      </p:sp>
      <p:pic>
        <p:nvPicPr>
          <p:cNvPr id="7" name="Picture 6" descr="Diagram&#10;&#10;Description automatically generated">
            <a:extLst>
              <a:ext uri="{FF2B5EF4-FFF2-40B4-BE49-F238E27FC236}">
                <a16:creationId xmlns:a16="http://schemas.microsoft.com/office/drawing/2014/main" id="{AEC2FF92-E49C-4490-BBB2-F11F58AF3AA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18567" y="1488558"/>
            <a:ext cx="2496133" cy="2134194"/>
          </a:xfrm>
          <a:prstGeom prst="rect">
            <a:avLst/>
          </a:prstGeom>
        </p:spPr>
      </p:pic>
    </p:spTree>
    <p:extLst>
      <p:ext uri="{BB962C8B-B14F-4D97-AF65-F5344CB8AC3E}">
        <p14:creationId xmlns:p14="http://schemas.microsoft.com/office/powerpoint/2010/main" val="638013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6D0ED-5A50-48F7-B270-7300E73CAA6A}"/>
              </a:ext>
            </a:extLst>
          </p:cNvPr>
          <p:cNvSpPr>
            <a:spLocks noGrp="1"/>
          </p:cNvSpPr>
          <p:nvPr>
            <p:ph type="title"/>
          </p:nvPr>
        </p:nvSpPr>
        <p:spPr/>
        <p:txBody>
          <a:bodyPr/>
          <a:lstStyle/>
          <a:p>
            <a:r>
              <a:rPr lang="en-GB" b="1" dirty="0" err="1">
                <a:solidFill>
                  <a:srgbClr val="0070C0"/>
                </a:solidFill>
              </a:rPr>
              <a:t>Straen</a:t>
            </a:r>
            <a:r>
              <a:rPr lang="en-GB" b="1" dirty="0">
                <a:solidFill>
                  <a:srgbClr val="0070C0"/>
                </a:solidFill>
              </a:rPr>
              <a:t> </a:t>
            </a:r>
            <a:r>
              <a:rPr lang="en-GB" b="1" dirty="0" err="1">
                <a:solidFill>
                  <a:srgbClr val="0070C0"/>
                </a:solidFill>
              </a:rPr>
              <a:t>athrawon</a:t>
            </a:r>
            <a:r>
              <a:rPr lang="en-GB" b="1" dirty="0">
                <a:solidFill>
                  <a:srgbClr val="0070C0"/>
                </a:solidFill>
              </a:rPr>
              <a:t>                   Teacher stress</a:t>
            </a:r>
          </a:p>
        </p:txBody>
      </p:sp>
      <p:sp>
        <p:nvSpPr>
          <p:cNvPr id="3" name="Content Placeholder 2">
            <a:extLst>
              <a:ext uri="{FF2B5EF4-FFF2-40B4-BE49-F238E27FC236}">
                <a16:creationId xmlns:a16="http://schemas.microsoft.com/office/drawing/2014/main" id="{B7ACCB7A-A27D-4F4B-9CF3-BB054E5E1D09}"/>
              </a:ext>
            </a:extLst>
          </p:cNvPr>
          <p:cNvSpPr>
            <a:spLocks noGrp="1"/>
          </p:cNvSpPr>
          <p:nvPr>
            <p:ph sz="half" idx="1"/>
          </p:nvPr>
        </p:nvSpPr>
        <p:spPr>
          <a:xfrm>
            <a:off x="4910137" y="5426075"/>
            <a:ext cx="5181600" cy="4351338"/>
          </a:xfrm>
        </p:spPr>
        <p:txBody>
          <a:bodyPr/>
          <a:lstStyle/>
          <a:p>
            <a:r>
              <a:rPr lang="en-GB" dirty="0">
                <a:hlinkClick r:id="rId2"/>
              </a:rPr>
              <a:t>Teachers' Stress and Well-being</a:t>
            </a:r>
            <a:endParaRPr lang="en-GB" dirty="0"/>
          </a:p>
        </p:txBody>
      </p:sp>
      <p:sp>
        <p:nvSpPr>
          <p:cNvPr id="4" name="Content Placeholder 3">
            <a:extLst>
              <a:ext uri="{FF2B5EF4-FFF2-40B4-BE49-F238E27FC236}">
                <a16:creationId xmlns:a16="http://schemas.microsoft.com/office/drawing/2014/main" id="{28593337-E300-41AA-A496-895D5C2790CC}"/>
              </a:ext>
            </a:extLst>
          </p:cNvPr>
          <p:cNvSpPr>
            <a:spLocks noGrp="1"/>
          </p:cNvSpPr>
          <p:nvPr>
            <p:ph sz="half" idx="2"/>
          </p:nvPr>
        </p:nvSpPr>
        <p:spPr>
          <a:xfrm>
            <a:off x="6686550" y="1982787"/>
            <a:ext cx="5181600" cy="4351338"/>
          </a:xfrm>
        </p:spPr>
        <p:txBody>
          <a:bodyPr>
            <a:normAutofit/>
          </a:bodyPr>
          <a:lstStyle/>
          <a:p>
            <a:r>
              <a:rPr lang="en-GB" sz="3600" dirty="0"/>
              <a:t>Watch the short film.</a:t>
            </a:r>
          </a:p>
          <a:p>
            <a:r>
              <a:rPr lang="en-GB" sz="3600" dirty="0"/>
              <a:t>Note some causes of teacher stress</a:t>
            </a:r>
          </a:p>
          <a:p>
            <a:r>
              <a:rPr lang="en-GB" sz="3600" dirty="0"/>
              <a:t>Note some effects of teacher stress</a:t>
            </a:r>
          </a:p>
        </p:txBody>
      </p:sp>
      <p:sp>
        <p:nvSpPr>
          <p:cNvPr id="5" name="Content Placeholder 3">
            <a:extLst>
              <a:ext uri="{FF2B5EF4-FFF2-40B4-BE49-F238E27FC236}">
                <a16:creationId xmlns:a16="http://schemas.microsoft.com/office/drawing/2014/main" id="{F958A458-B528-47C8-9074-282A9156D95E}"/>
              </a:ext>
            </a:extLst>
          </p:cNvPr>
          <p:cNvSpPr txBox="1">
            <a:spLocks/>
          </p:cNvSpPr>
          <p:nvPr/>
        </p:nvSpPr>
        <p:spPr>
          <a:xfrm>
            <a:off x="1095375" y="2025649"/>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600" dirty="0" err="1"/>
              <a:t>Gwyliwch</a:t>
            </a:r>
            <a:r>
              <a:rPr lang="en-GB" sz="3600" dirty="0"/>
              <a:t> y </a:t>
            </a:r>
            <a:r>
              <a:rPr lang="en-GB" sz="3600" dirty="0" err="1"/>
              <a:t>ffilm</a:t>
            </a:r>
            <a:r>
              <a:rPr lang="en-GB" sz="3600" dirty="0"/>
              <a:t> fer.</a:t>
            </a:r>
          </a:p>
          <a:p>
            <a:r>
              <a:rPr lang="en-GB" sz="3600" dirty="0" err="1"/>
              <a:t>Nodwch</a:t>
            </a:r>
            <a:r>
              <a:rPr lang="en-GB" sz="3600" dirty="0"/>
              <a:t> </a:t>
            </a:r>
            <a:r>
              <a:rPr lang="en-GB" sz="3600" dirty="0" err="1"/>
              <a:t>rhai</a:t>
            </a:r>
            <a:r>
              <a:rPr lang="en-GB" sz="3600" dirty="0"/>
              <a:t> </a:t>
            </a:r>
            <a:r>
              <a:rPr lang="en-GB" sz="3600" dirty="0" err="1"/>
              <a:t>achosion</a:t>
            </a:r>
            <a:r>
              <a:rPr lang="en-GB" sz="3600" dirty="0"/>
              <a:t> o </a:t>
            </a:r>
            <a:r>
              <a:rPr lang="en-GB" sz="3600" dirty="0" err="1"/>
              <a:t>straen</a:t>
            </a:r>
            <a:r>
              <a:rPr lang="en-GB" sz="3600" dirty="0"/>
              <a:t> </a:t>
            </a:r>
            <a:r>
              <a:rPr lang="en-GB" sz="3600" dirty="0" err="1"/>
              <a:t>athrawon</a:t>
            </a:r>
            <a:endParaRPr lang="en-GB" sz="3600" dirty="0"/>
          </a:p>
          <a:p>
            <a:r>
              <a:rPr lang="en-GB" sz="3600" dirty="0" err="1"/>
              <a:t>Nodwch</a:t>
            </a:r>
            <a:r>
              <a:rPr lang="en-GB" sz="3600" dirty="0"/>
              <a:t> </a:t>
            </a:r>
            <a:r>
              <a:rPr lang="en-GB" sz="3600" dirty="0" err="1"/>
              <a:t>rhai</a:t>
            </a:r>
            <a:r>
              <a:rPr lang="en-GB" sz="3600" dirty="0"/>
              <a:t> </a:t>
            </a:r>
            <a:r>
              <a:rPr lang="en-GB" sz="3600" dirty="0" err="1"/>
              <a:t>effeithiau</a:t>
            </a:r>
            <a:r>
              <a:rPr lang="en-GB" sz="3600" dirty="0"/>
              <a:t> o </a:t>
            </a:r>
            <a:r>
              <a:rPr lang="en-GB" sz="3600" dirty="0" err="1"/>
              <a:t>straen</a:t>
            </a:r>
            <a:r>
              <a:rPr lang="en-GB" sz="3600" dirty="0"/>
              <a:t> </a:t>
            </a:r>
            <a:r>
              <a:rPr lang="en-GB" sz="3600" dirty="0" err="1"/>
              <a:t>athrawon</a:t>
            </a:r>
            <a:endParaRPr lang="en-GB" sz="3600" dirty="0"/>
          </a:p>
        </p:txBody>
      </p:sp>
      <p:pic>
        <p:nvPicPr>
          <p:cNvPr id="7" name="Picture 6" descr="A picture containing text, businesscard, vector graphics&#10;&#10;Description automatically generated">
            <a:extLst>
              <a:ext uri="{FF2B5EF4-FFF2-40B4-BE49-F238E27FC236}">
                <a16:creationId xmlns:a16="http://schemas.microsoft.com/office/drawing/2014/main" id="{B2A2D379-AE98-4E3C-A882-24B9734FDD1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33762" y="5267325"/>
            <a:ext cx="1066800" cy="1066800"/>
          </a:xfrm>
          <a:prstGeom prst="rect">
            <a:avLst/>
          </a:prstGeom>
        </p:spPr>
      </p:pic>
    </p:spTree>
    <p:extLst>
      <p:ext uri="{BB962C8B-B14F-4D97-AF65-F5344CB8AC3E}">
        <p14:creationId xmlns:p14="http://schemas.microsoft.com/office/powerpoint/2010/main" val="1355737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827E-3EDF-4D49-8974-9D0F64384FC5}"/>
              </a:ext>
            </a:extLst>
          </p:cNvPr>
          <p:cNvSpPr>
            <a:spLocks noGrp="1"/>
          </p:cNvSpPr>
          <p:nvPr>
            <p:ph type="title"/>
          </p:nvPr>
        </p:nvSpPr>
        <p:spPr/>
        <p:txBody>
          <a:bodyPr/>
          <a:lstStyle/>
          <a:p>
            <a:r>
              <a:rPr lang="en-GB" dirty="0" err="1"/>
              <a:t>Straen</a:t>
            </a:r>
            <a:r>
              <a:rPr lang="en-GB" dirty="0"/>
              <a:t> </a:t>
            </a:r>
            <a:r>
              <a:rPr lang="en-GB" dirty="0" err="1"/>
              <a:t>Athrawon</a:t>
            </a:r>
            <a:r>
              <a:rPr lang="en-GB" dirty="0"/>
              <a:t> / Teacher Stress</a:t>
            </a:r>
          </a:p>
        </p:txBody>
      </p:sp>
      <p:sp>
        <p:nvSpPr>
          <p:cNvPr id="3" name="Content Placeholder 2">
            <a:extLst>
              <a:ext uri="{FF2B5EF4-FFF2-40B4-BE49-F238E27FC236}">
                <a16:creationId xmlns:a16="http://schemas.microsoft.com/office/drawing/2014/main" id="{6A37C6CE-8241-4B64-9C8D-2CB4B99DB8A0}"/>
              </a:ext>
            </a:extLst>
          </p:cNvPr>
          <p:cNvSpPr>
            <a:spLocks noGrp="1"/>
          </p:cNvSpPr>
          <p:nvPr>
            <p:ph sz="half" idx="1"/>
          </p:nvPr>
        </p:nvSpPr>
        <p:spPr>
          <a:xfrm>
            <a:off x="1664493" y="2506662"/>
            <a:ext cx="8863013" cy="4351338"/>
          </a:xfrm>
        </p:spPr>
        <p:txBody>
          <a:bodyPr/>
          <a:lstStyle/>
          <a:p>
            <a:r>
              <a:rPr lang="en-GB" dirty="0">
                <a:hlinkClick r:id="rId2"/>
              </a:rPr>
              <a:t>https://online.clickview.co.uk/exchange/videos/35607126/avoiding-burnout</a:t>
            </a:r>
            <a:endParaRPr lang="en-GB" dirty="0"/>
          </a:p>
          <a:p>
            <a:endParaRPr lang="en-GB" dirty="0"/>
          </a:p>
        </p:txBody>
      </p:sp>
      <p:pic>
        <p:nvPicPr>
          <p:cNvPr id="5" name="Picture 4" descr="Text&#10;&#10;Description automatically generated">
            <a:extLst>
              <a:ext uri="{FF2B5EF4-FFF2-40B4-BE49-F238E27FC236}">
                <a16:creationId xmlns:a16="http://schemas.microsoft.com/office/drawing/2014/main" id="{8679C01F-83FB-4AEE-A897-7CC227A6BA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3921" y="3907961"/>
            <a:ext cx="4572137" cy="2071834"/>
          </a:xfrm>
          <a:prstGeom prst="rect">
            <a:avLst/>
          </a:prstGeom>
        </p:spPr>
      </p:pic>
    </p:spTree>
    <p:extLst>
      <p:ext uri="{BB962C8B-B14F-4D97-AF65-F5344CB8AC3E}">
        <p14:creationId xmlns:p14="http://schemas.microsoft.com/office/powerpoint/2010/main" val="3129474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5C770-EAFC-4A37-B1D0-DFDB6A864895}"/>
              </a:ext>
            </a:extLst>
          </p:cNvPr>
          <p:cNvSpPr>
            <a:spLocks noGrp="1"/>
          </p:cNvSpPr>
          <p:nvPr>
            <p:ph type="title"/>
          </p:nvPr>
        </p:nvSpPr>
        <p:spPr>
          <a:xfrm>
            <a:off x="2851298" y="308418"/>
            <a:ext cx="10515600" cy="1325563"/>
          </a:xfrm>
        </p:spPr>
        <p:txBody>
          <a:bodyPr/>
          <a:lstStyle/>
          <a:p>
            <a:r>
              <a:rPr lang="en-GB" dirty="0" err="1"/>
              <a:t>Tasg</a:t>
            </a:r>
            <a:r>
              <a:rPr lang="en-GB" dirty="0"/>
              <a:t> </a:t>
            </a:r>
            <a:r>
              <a:rPr lang="en-GB" dirty="0" err="1"/>
              <a:t>grŵp</a:t>
            </a:r>
            <a:r>
              <a:rPr lang="en-GB" dirty="0"/>
              <a:t> / Group task</a:t>
            </a:r>
          </a:p>
        </p:txBody>
      </p:sp>
      <p:sp>
        <p:nvSpPr>
          <p:cNvPr id="3" name="Content Placeholder 2">
            <a:extLst>
              <a:ext uri="{FF2B5EF4-FFF2-40B4-BE49-F238E27FC236}">
                <a16:creationId xmlns:a16="http://schemas.microsoft.com/office/drawing/2014/main" id="{B2BB63AD-0AAF-4358-ADC7-D838E40DE651}"/>
              </a:ext>
            </a:extLst>
          </p:cNvPr>
          <p:cNvSpPr>
            <a:spLocks noGrp="1"/>
          </p:cNvSpPr>
          <p:nvPr>
            <p:ph sz="half" idx="1"/>
          </p:nvPr>
        </p:nvSpPr>
        <p:spPr>
          <a:xfrm>
            <a:off x="685799" y="2036905"/>
            <a:ext cx="5181600" cy="4351338"/>
          </a:xfrm>
        </p:spPr>
        <p:txBody>
          <a:bodyPr>
            <a:normAutofit fontScale="85000" lnSpcReduction="20000"/>
          </a:bodyPr>
          <a:lstStyle/>
          <a:p>
            <a:r>
              <a:rPr lang="en-GB" dirty="0" err="1">
                <a:hlinkClick r:id="rId2"/>
              </a:rPr>
              <a:t>Effaith</a:t>
            </a:r>
            <a:r>
              <a:rPr lang="en-GB" dirty="0">
                <a:hlinkClick r:id="rId2"/>
              </a:rPr>
              <a:t> </a:t>
            </a:r>
            <a:r>
              <a:rPr lang="en-GB" dirty="0" err="1">
                <a:hlinkClick r:id="rId2"/>
              </a:rPr>
              <a:t>absenoldeb</a:t>
            </a:r>
            <a:r>
              <a:rPr lang="en-GB" dirty="0">
                <a:hlinkClick r:id="rId2"/>
              </a:rPr>
              <a:t> </a:t>
            </a:r>
            <a:r>
              <a:rPr lang="en-GB" dirty="0" err="1">
                <a:hlinkClick r:id="rId2"/>
              </a:rPr>
              <a:t>athrawon</a:t>
            </a:r>
            <a:r>
              <a:rPr lang="en-GB" dirty="0">
                <a:hlinkClick r:id="rId2"/>
              </a:rPr>
              <a:t> (Estyn, 2013)</a:t>
            </a:r>
            <a:endParaRPr lang="en-GB" dirty="0"/>
          </a:p>
          <a:p>
            <a:endParaRPr lang="en-GB" dirty="0"/>
          </a:p>
          <a:p>
            <a:r>
              <a:rPr lang="en-GB" dirty="0" err="1"/>
              <a:t>Ystyriwch</a:t>
            </a:r>
            <a:r>
              <a:rPr lang="en-GB" dirty="0"/>
              <a:t> </a:t>
            </a:r>
            <a:r>
              <a:rPr lang="en-GB" dirty="0" err="1"/>
              <a:t>yr</a:t>
            </a:r>
            <a:r>
              <a:rPr lang="en-GB" dirty="0"/>
              <a:t> </a:t>
            </a:r>
            <a:r>
              <a:rPr lang="en-GB" dirty="0" err="1"/>
              <a:t>argymhellion</a:t>
            </a:r>
            <a:r>
              <a:rPr lang="en-GB" dirty="0"/>
              <a:t>. A </a:t>
            </a:r>
            <a:r>
              <a:rPr lang="en-GB" dirty="0" err="1"/>
              <a:t>oes</a:t>
            </a:r>
            <a:r>
              <a:rPr lang="en-GB" dirty="0"/>
              <a:t> </a:t>
            </a:r>
            <a:r>
              <a:rPr lang="en-GB" dirty="0" err="1"/>
              <a:t>gwelliannau</a:t>
            </a:r>
            <a:r>
              <a:rPr lang="en-GB" dirty="0"/>
              <a:t> </a:t>
            </a:r>
            <a:r>
              <a:rPr lang="en-GB" dirty="0" err="1"/>
              <a:t>wedi'u</a:t>
            </a:r>
            <a:r>
              <a:rPr lang="en-GB" dirty="0"/>
              <a:t> </a:t>
            </a:r>
            <a:r>
              <a:rPr lang="en-GB" dirty="0" err="1"/>
              <a:t>gwneud</a:t>
            </a:r>
            <a:r>
              <a:rPr lang="en-GB" dirty="0"/>
              <a:t>?</a:t>
            </a:r>
          </a:p>
          <a:p>
            <a:r>
              <a:rPr lang="en-GB" dirty="0" err="1"/>
              <a:t>Os</a:t>
            </a:r>
            <a:r>
              <a:rPr lang="en-GB" dirty="0"/>
              <a:t> felly, </a:t>
            </a:r>
            <a:r>
              <a:rPr lang="en-GB" dirty="0" err="1"/>
              <a:t>beth</a:t>
            </a:r>
            <a:r>
              <a:rPr lang="en-GB" dirty="0"/>
              <a:t>?</a:t>
            </a:r>
          </a:p>
          <a:p>
            <a:r>
              <a:rPr lang="en-GB" dirty="0"/>
              <a:t>Sut y </a:t>
            </a:r>
            <a:r>
              <a:rPr lang="en-GB" dirty="0" err="1"/>
              <a:t>gellir</a:t>
            </a:r>
            <a:r>
              <a:rPr lang="en-GB" dirty="0"/>
              <a:t> </a:t>
            </a:r>
            <a:r>
              <a:rPr lang="en-GB" dirty="0" err="1"/>
              <a:t>rhoi</a:t>
            </a:r>
            <a:r>
              <a:rPr lang="en-GB" dirty="0"/>
              <a:t> </a:t>
            </a:r>
            <a:r>
              <a:rPr lang="en-GB" dirty="0" err="1"/>
              <a:t>gwelliannau</a:t>
            </a:r>
            <a:r>
              <a:rPr lang="en-GB" dirty="0"/>
              <a:t> </a:t>
            </a:r>
            <a:r>
              <a:rPr lang="en-GB" dirty="0" err="1"/>
              <a:t>pellach</a:t>
            </a:r>
            <a:r>
              <a:rPr lang="en-GB" dirty="0"/>
              <a:t> </a:t>
            </a:r>
            <a:r>
              <a:rPr lang="en-GB" dirty="0" err="1"/>
              <a:t>mewn</a:t>
            </a:r>
            <a:r>
              <a:rPr lang="en-GB" dirty="0"/>
              <a:t> </a:t>
            </a:r>
            <a:r>
              <a:rPr lang="en-GB" dirty="0" err="1"/>
              <a:t>lle</a:t>
            </a:r>
            <a:r>
              <a:rPr lang="en-GB" dirty="0"/>
              <a:t> I </a:t>
            </a:r>
            <a:r>
              <a:rPr lang="en-GB" dirty="0" err="1"/>
              <a:t>leihau</a:t>
            </a:r>
            <a:r>
              <a:rPr lang="en-GB" dirty="0"/>
              <a:t> </a:t>
            </a:r>
            <a:r>
              <a:rPr lang="en-GB" dirty="0" err="1"/>
              <a:t>effaith</a:t>
            </a:r>
            <a:r>
              <a:rPr lang="en-GB" dirty="0"/>
              <a:t> </a:t>
            </a:r>
            <a:r>
              <a:rPr lang="en-GB" dirty="0" err="1"/>
              <a:t>absenoldebau</a:t>
            </a:r>
            <a:r>
              <a:rPr lang="en-GB" dirty="0"/>
              <a:t> </a:t>
            </a:r>
            <a:r>
              <a:rPr lang="en-GB" dirty="0" err="1"/>
              <a:t>athrawon</a:t>
            </a:r>
            <a:r>
              <a:rPr lang="en-GB" dirty="0"/>
              <a:t> </a:t>
            </a:r>
            <a:r>
              <a:rPr lang="en-GB" dirty="0" err="1"/>
              <a:t>ar</a:t>
            </a:r>
            <a:r>
              <a:rPr lang="en-GB" dirty="0"/>
              <a:t> </a:t>
            </a:r>
            <a:r>
              <a:rPr lang="en-GB" dirty="0" err="1"/>
              <a:t>ddatblygiad</a:t>
            </a:r>
            <a:r>
              <a:rPr lang="en-GB" dirty="0"/>
              <a:t> </a:t>
            </a:r>
            <a:r>
              <a:rPr lang="en-GB" dirty="0" err="1"/>
              <a:t>dysgwyr</a:t>
            </a:r>
            <a:r>
              <a:rPr lang="en-GB" dirty="0"/>
              <a:t>?</a:t>
            </a:r>
          </a:p>
          <a:p>
            <a:r>
              <a:rPr lang="en-GB" dirty="0" err="1"/>
              <a:t>Ystyriwch</a:t>
            </a:r>
            <a:r>
              <a:rPr lang="en-GB" dirty="0"/>
              <a:t> ymchwil </a:t>
            </a:r>
            <a:r>
              <a:rPr lang="en-GB" dirty="0" err="1"/>
              <a:t>mwy</a:t>
            </a:r>
            <a:r>
              <a:rPr lang="en-GB" dirty="0"/>
              <a:t> </a:t>
            </a:r>
            <a:r>
              <a:rPr lang="en-GB" dirty="0" err="1"/>
              <a:t>diweddar</a:t>
            </a:r>
            <a:r>
              <a:rPr lang="en-GB" dirty="0"/>
              <a:t> </a:t>
            </a:r>
            <a:r>
              <a:rPr lang="en-GB" dirty="0" err="1"/>
              <a:t>yma</a:t>
            </a:r>
            <a:r>
              <a:rPr lang="en-GB" dirty="0"/>
              <a:t>.</a:t>
            </a:r>
          </a:p>
          <a:p>
            <a:r>
              <a:rPr lang="en-GB" dirty="0">
                <a:hlinkClick r:id="rId3"/>
              </a:rPr>
              <a:t>ED635196.pdf</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C0D48179-AC65-441D-BC1D-B061A6B67743}"/>
              </a:ext>
            </a:extLst>
          </p:cNvPr>
          <p:cNvSpPr>
            <a:spLocks noGrp="1"/>
          </p:cNvSpPr>
          <p:nvPr>
            <p:ph sz="half" idx="2"/>
          </p:nvPr>
        </p:nvSpPr>
        <p:spPr>
          <a:xfrm>
            <a:off x="6172200" y="2036905"/>
            <a:ext cx="5181600" cy="4351338"/>
          </a:xfrm>
        </p:spPr>
        <p:txBody>
          <a:bodyPr>
            <a:normAutofit fontScale="85000" lnSpcReduction="20000"/>
          </a:bodyPr>
          <a:lstStyle/>
          <a:p>
            <a:r>
              <a:rPr lang="en-GB" dirty="0">
                <a:hlinkClick r:id="rId4"/>
              </a:rPr>
              <a:t>The impact of teacher absence (Estyn, 2013)</a:t>
            </a:r>
            <a:endParaRPr lang="en-GB" dirty="0"/>
          </a:p>
          <a:p>
            <a:endParaRPr lang="en-GB" dirty="0"/>
          </a:p>
          <a:p>
            <a:r>
              <a:rPr lang="en-GB" dirty="0"/>
              <a:t>Consider the recommendations. Have improvements been made?</a:t>
            </a:r>
          </a:p>
          <a:p>
            <a:r>
              <a:rPr lang="en-GB" dirty="0"/>
              <a:t>If so, what?</a:t>
            </a:r>
          </a:p>
          <a:p>
            <a:r>
              <a:rPr lang="en-GB" dirty="0"/>
              <a:t>How could further improvements be made to reduce the impact of teacher absence on progress of learners?</a:t>
            </a:r>
          </a:p>
          <a:p>
            <a:r>
              <a:rPr lang="en-GB" dirty="0"/>
              <a:t>Consider more recent research here.</a:t>
            </a:r>
          </a:p>
          <a:p>
            <a:r>
              <a:rPr lang="en-GB" dirty="0">
                <a:hlinkClick r:id="rId3"/>
              </a:rPr>
              <a:t>ED635196.pdf</a:t>
            </a:r>
            <a:endParaRPr lang="en-GB" dirty="0"/>
          </a:p>
        </p:txBody>
      </p:sp>
      <p:pic>
        <p:nvPicPr>
          <p:cNvPr id="6" name="Picture 5" descr="A group of people looking at a computer&#10;&#10;Description automatically generated with low confidence">
            <a:extLst>
              <a:ext uri="{FF2B5EF4-FFF2-40B4-BE49-F238E27FC236}">
                <a16:creationId xmlns:a16="http://schemas.microsoft.com/office/drawing/2014/main" id="{17AD8924-82BF-4DD1-B9EC-425E180B49F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39962" y="149005"/>
            <a:ext cx="2202305" cy="1644387"/>
          </a:xfrm>
          <a:prstGeom prst="rect">
            <a:avLst/>
          </a:prstGeom>
        </p:spPr>
      </p:pic>
    </p:spTree>
    <p:extLst>
      <p:ext uri="{BB962C8B-B14F-4D97-AF65-F5344CB8AC3E}">
        <p14:creationId xmlns:p14="http://schemas.microsoft.com/office/powerpoint/2010/main" val="372584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solidFill>
                  <a:schemeClr val="accent1"/>
                </a:solidFill>
              </a:rPr>
              <a:t>Rhwydwaith Cynlluniau Ysgolion Iach Cymru</a:t>
            </a:r>
            <a:br>
              <a:rPr lang="en-GB" b="1">
                <a:solidFill>
                  <a:schemeClr val="accent1"/>
                </a:solidFill>
              </a:rPr>
            </a:br>
            <a:r>
              <a:rPr lang="en-GB" b="1">
                <a:solidFill>
                  <a:schemeClr val="accent1"/>
                </a:solidFill>
              </a:rPr>
              <a:t>The Welsh Network of Healthy School Schemes</a:t>
            </a:r>
            <a:endParaRPr lang="en-GB" b="1" dirty="0">
              <a:solidFill>
                <a:schemeClr val="accent1"/>
              </a:solidFill>
            </a:endParaRPr>
          </a:p>
        </p:txBody>
      </p:sp>
      <p:sp>
        <p:nvSpPr>
          <p:cNvPr id="4" name="Content Placeholder 3"/>
          <p:cNvSpPr>
            <a:spLocks noGrp="1"/>
          </p:cNvSpPr>
          <p:nvPr>
            <p:ph sz="half" idx="2"/>
          </p:nvPr>
        </p:nvSpPr>
        <p:spPr>
          <a:xfrm>
            <a:off x="6344093" y="2021960"/>
            <a:ext cx="5259572" cy="4162646"/>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pPr marL="0" indent="0" algn="r">
              <a:buNone/>
            </a:pPr>
            <a:endParaRPr lang="en-GB"/>
          </a:p>
          <a:p>
            <a:pPr marL="0" indent="0">
              <a:buNone/>
            </a:pPr>
            <a:r>
              <a:rPr lang="en-GB"/>
              <a:t>A health promoting school is one which actively promotes, protects and embeds the physical, mental and social health and well being of its </a:t>
            </a:r>
            <a:r>
              <a:rPr lang="en-GB" b="1"/>
              <a:t>community</a:t>
            </a:r>
            <a:r>
              <a:rPr lang="en-GB"/>
              <a:t> through positive action by such means as policy, strategic planning and staff development with regard to its curriculum, ethos,  physical environment and community relations. </a:t>
            </a:r>
          </a:p>
          <a:p>
            <a:pPr marL="0" indent="0">
              <a:buNone/>
            </a:pPr>
            <a:r>
              <a:rPr lang="en-GB"/>
              <a:t>All areas of Wales have a local Healthy School Scheme accredited by the Welsh Assembly Government.</a:t>
            </a:r>
            <a:endParaRPr lang="en-GB" dirty="0"/>
          </a:p>
        </p:txBody>
      </p:sp>
      <p:sp>
        <p:nvSpPr>
          <p:cNvPr id="5" name="Content Placeholder 3">
            <a:extLst>
              <a:ext uri="{FF2B5EF4-FFF2-40B4-BE49-F238E27FC236}">
                <a16:creationId xmlns:a16="http://schemas.microsoft.com/office/drawing/2014/main" id="{73354F4B-1CB4-44C7-AA2A-A02ABE57EB66}"/>
              </a:ext>
            </a:extLst>
          </p:cNvPr>
          <p:cNvSpPr txBox="1">
            <a:spLocks/>
          </p:cNvSpPr>
          <p:nvPr/>
        </p:nvSpPr>
        <p:spPr>
          <a:xfrm>
            <a:off x="343786" y="2021960"/>
            <a:ext cx="5259572" cy="416264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lgn="r">
              <a:buFont typeface="Arial" panose="020B0604020202020204" pitchFamily="34" charset="0"/>
              <a:buNone/>
            </a:pPr>
            <a:endParaRPr lang="en-GB" dirty="0"/>
          </a:p>
          <a:p>
            <a:pPr marL="0" indent="0">
              <a:buFont typeface="Arial" panose="020B0604020202020204" pitchFamily="34" charset="0"/>
              <a:buNone/>
            </a:pPr>
            <a:r>
              <a:rPr lang="en-GB" dirty="0"/>
              <a:t>Mae </a:t>
            </a:r>
            <a:r>
              <a:rPr lang="en-GB" dirty="0" err="1"/>
              <a:t>ysgol</a:t>
            </a:r>
            <a:r>
              <a:rPr lang="en-GB" dirty="0"/>
              <a:t> </a:t>
            </a:r>
            <a:r>
              <a:rPr lang="en-GB" dirty="0" err="1"/>
              <a:t>sy'n</a:t>
            </a:r>
            <a:r>
              <a:rPr lang="en-GB" dirty="0"/>
              <a:t> </a:t>
            </a:r>
            <a:r>
              <a:rPr lang="en-GB" dirty="0" err="1"/>
              <a:t>hybu</a:t>
            </a:r>
            <a:r>
              <a:rPr lang="en-GB" dirty="0"/>
              <a:t> iechyd </a:t>
            </a:r>
            <a:r>
              <a:rPr lang="en-GB" dirty="0" err="1"/>
              <a:t>yn</a:t>
            </a:r>
            <a:r>
              <a:rPr lang="en-GB" dirty="0"/>
              <a:t> un </a:t>
            </a:r>
            <a:r>
              <a:rPr lang="en-GB" dirty="0" err="1"/>
              <a:t>sy'n</a:t>
            </a:r>
            <a:r>
              <a:rPr lang="en-GB" dirty="0"/>
              <a:t> </a:t>
            </a:r>
            <a:r>
              <a:rPr lang="en-GB" dirty="0" err="1"/>
              <a:t>hyrwyddo</a:t>
            </a:r>
            <a:r>
              <a:rPr lang="en-GB" dirty="0"/>
              <a:t>, </a:t>
            </a:r>
            <a:r>
              <a:rPr lang="en-GB" dirty="0" err="1"/>
              <a:t>yn</a:t>
            </a:r>
            <a:r>
              <a:rPr lang="en-GB" dirty="0"/>
              <a:t> </a:t>
            </a:r>
            <a:r>
              <a:rPr lang="en-GB" dirty="0" err="1"/>
              <a:t>diogelu</a:t>
            </a:r>
            <a:r>
              <a:rPr lang="en-GB" dirty="0"/>
              <a:t> ac </a:t>
            </a:r>
            <a:r>
              <a:rPr lang="en-GB" dirty="0" err="1"/>
              <a:t>yn</a:t>
            </a:r>
            <a:r>
              <a:rPr lang="en-GB" dirty="0"/>
              <a:t> </a:t>
            </a:r>
            <a:r>
              <a:rPr lang="en-GB" dirty="0" err="1"/>
              <a:t>ymgorffori</a:t>
            </a:r>
            <a:r>
              <a:rPr lang="en-GB" dirty="0"/>
              <a:t> iechyd a </a:t>
            </a:r>
            <a:r>
              <a:rPr lang="en-GB" dirty="0" err="1"/>
              <a:t>lles</a:t>
            </a:r>
            <a:r>
              <a:rPr lang="en-GB" dirty="0"/>
              <a:t> </a:t>
            </a:r>
            <a:r>
              <a:rPr lang="en-GB" dirty="0" err="1"/>
              <a:t>corfforol</a:t>
            </a:r>
            <a:r>
              <a:rPr lang="en-GB" dirty="0"/>
              <a:t>, </a:t>
            </a:r>
            <a:r>
              <a:rPr lang="en-GB" dirty="0" err="1"/>
              <a:t>meddyliol</a:t>
            </a:r>
            <a:r>
              <a:rPr lang="en-GB" dirty="0"/>
              <a:t> a </a:t>
            </a:r>
            <a:r>
              <a:rPr lang="en-GB" dirty="0" err="1"/>
              <a:t>chymdeithasol</a:t>
            </a:r>
            <a:r>
              <a:rPr lang="en-GB" dirty="0"/>
              <a:t> </a:t>
            </a:r>
            <a:r>
              <a:rPr lang="en-GB" b="1" dirty="0" err="1"/>
              <a:t>ei</a:t>
            </a:r>
            <a:r>
              <a:rPr lang="en-GB" b="1" dirty="0"/>
              <a:t> </a:t>
            </a:r>
            <a:r>
              <a:rPr lang="en-GB" b="1" dirty="0" err="1"/>
              <a:t>chymuned</a:t>
            </a:r>
            <a:r>
              <a:rPr lang="en-GB" b="1" dirty="0"/>
              <a:t> </a:t>
            </a:r>
            <a:r>
              <a:rPr lang="en-GB" dirty="0" err="1"/>
              <a:t>drwy</a:t>
            </a:r>
            <a:r>
              <a:rPr lang="en-GB" dirty="0"/>
              <a:t> </a:t>
            </a:r>
            <a:r>
              <a:rPr lang="en-GB" dirty="0" err="1"/>
              <a:t>weithredu</a:t>
            </a:r>
            <a:r>
              <a:rPr lang="en-GB" dirty="0"/>
              <a:t> </a:t>
            </a:r>
            <a:r>
              <a:rPr lang="en-GB" dirty="0" err="1"/>
              <a:t>cadarnhaol</a:t>
            </a:r>
            <a:r>
              <a:rPr lang="en-GB" dirty="0"/>
              <a:t> </a:t>
            </a:r>
            <a:r>
              <a:rPr lang="en-GB" dirty="0" err="1"/>
              <a:t>drwy</a:t>
            </a:r>
            <a:r>
              <a:rPr lang="en-GB" dirty="0"/>
              <a:t> </a:t>
            </a:r>
            <a:r>
              <a:rPr lang="en-GB" dirty="0" err="1"/>
              <a:t>ddulliau</a:t>
            </a:r>
            <a:r>
              <a:rPr lang="en-GB" dirty="0"/>
              <a:t> </a:t>
            </a:r>
            <a:r>
              <a:rPr lang="en-GB" dirty="0" err="1"/>
              <a:t>fel</a:t>
            </a:r>
            <a:r>
              <a:rPr lang="en-GB" dirty="0"/>
              <a:t> </a:t>
            </a:r>
            <a:r>
              <a:rPr lang="en-GB" dirty="0" err="1"/>
              <a:t>polisi</a:t>
            </a:r>
            <a:r>
              <a:rPr lang="en-GB" dirty="0"/>
              <a:t>, </a:t>
            </a:r>
            <a:r>
              <a:rPr lang="en-GB" dirty="0" err="1"/>
              <a:t>cynllunio</a:t>
            </a:r>
            <a:r>
              <a:rPr lang="en-GB" dirty="0"/>
              <a:t> </a:t>
            </a:r>
            <a:r>
              <a:rPr lang="en-GB" dirty="0" err="1"/>
              <a:t>strategol</a:t>
            </a:r>
            <a:r>
              <a:rPr lang="en-GB" dirty="0"/>
              <a:t> a </a:t>
            </a:r>
            <a:r>
              <a:rPr lang="en-GB" dirty="0" err="1"/>
              <a:t>datblygu</a:t>
            </a:r>
            <a:r>
              <a:rPr lang="en-GB" dirty="0"/>
              <a:t> staff o ran </a:t>
            </a:r>
            <a:r>
              <a:rPr lang="en-GB" dirty="0" err="1"/>
              <a:t>ei</a:t>
            </a:r>
            <a:r>
              <a:rPr lang="en-GB" dirty="0"/>
              <a:t> </a:t>
            </a:r>
            <a:r>
              <a:rPr lang="en-GB" dirty="0" err="1"/>
              <a:t>chwricwlwm</a:t>
            </a:r>
            <a:r>
              <a:rPr lang="en-GB" dirty="0"/>
              <a:t>, </a:t>
            </a:r>
            <a:r>
              <a:rPr lang="en-GB" dirty="0" err="1"/>
              <a:t>ei</a:t>
            </a:r>
            <a:r>
              <a:rPr lang="en-GB" dirty="0"/>
              <a:t> </a:t>
            </a:r>
            <a:r>
              <a:rPr lang="en-GB" dirty="0" err="1"/>
              <a:t>hethos</a:t>
            </a:r>
            <a:r>
              <a:rPr lang="en-GB" dirty="0"/>
              <a:t>, </a:t>
            </a:r>
            <a:r>
              <a:rPr lang="en-GB" dirty="0" err="1"/>
              <a:t>ei</a:t>
            </a:r>
            <a:r>
              <a:rPr lang="en-GB" dirty="0"/>
              <a:t> </a:t>
            </a:r>
            <a:r>
              <a:rPr lang="en-GB" dirty="0" err="1"/>
              <a:t>hamgylchedd</a:t>
            </a:r>
            <a:r>
              <a:rPr lang="en-GB" dirty="0"/>
              <a:t> </a:t>
            </a:r>
            <a:r>
              <a:rPr lang="en-GB" dirty="0" err="1"/>
              <a:t>ffisegol</a:t>
            </a:r>
            <a:r>
              <a:rPr lang="en-GB" dirty="0"/>
              <a:t> </a:t>
            </a:r>
            <a:r>
              <a:rPr lang="en-GB" dirty="0" err="1"/>
              <a:t>a'i</a:t>
            </a:r>
            <a:r>
              <a:rPr lang="en-GB" dirty="0"/>
              <a:t> </a:t>
            </a:r>
            <a:r>
              <a:rPr lang="en-GB" dirty="0" err="1"/>
              <a:t>chysylltiadau</a:t>
            </a:r>
            <a:r>
              <a:rPr lang="en-GB" dirty="0"/>
              <a:t> </a:t>
            </a:r>
            <a:r>
              <a:rPr lang="en-GB" dirty="0" err="1"/>
              <a:t>cymunedol</a:t>
            </a:r>
            <a:r>
              <a:rPr lang="en-GB" dirty="0"/>
              <a:t>. </a:t>
            </a:r>
          </a:p>
          <a:p>
            <a:pPr marL="0" indent="0">
              <a:buFont typeface="Arial" panose="020B0604020202020204" pitchFamily="34" charset="0"/>
              <a:buNone/>
            </a:pPr>
            <a:r>
              <a:rPr lang="en-GB" dirty="0"/>
              <a:t>Mae </a:t>
            </a:r>
            <a:r>
              <a:rPr lang="en-GB" dirty="0" err="1"/>
              <a:t>gan</a:t>
            </a:r>
            <a:r>
              <a:rPr lang="en-GB" dirty="0"/>
              <a:t> bob </a:t>
            </a:r>
            <a:r>
              <a:rPr lang="en-GB" dirty="0" err="1"/>
              <a:t>rhan</a:t>
            </a:r>
            <a:r>
              <a:rPr lang="en-GB" dirty="0"/>
              <a:t> o </a:t>
            </a:r>
            <a:r>
              <a:rPr lang="en-GB" dirty="0" err="1"/>
              <a:t>Gymru</a:t>
            </a:r>
            <a:r>
              <a:rPr lang="en-GB" dirty="0"/>
              <a:t> </a:t>
            </a:r>
            <a:r>
              <a:rPr lang="en-GB" dirty="0" err="1"/>
              <a:t>Gynllun</a:t>
            </a:r>
            <a:r>
              <a:rPr lang="en-GB" dirty="0"/>
              <a:t> </a:t>
            </a:r>
            <a:r>
              <a:rPr lang="en-GB" dirty="0" err="1"/>
              <a:t>Ysgolion</a:t>
            </a:r>
            <a:r>
              <a:rPr lang="en-GB" dirty="0"/>
              <a:t> </a:t>
            </a:r>
            <a:r>
              <a:rPr lang="en-GB" dirty="0" err="1"/>
              <a:t>Iach</a:t>
            </a:r>
            <a:r>
              <a:rPr lang="en-GB" dirty="0"/>
              <a:t> </a:t>
            </a:r>
            <a:r>
              <a:rPr lang="en-GB" dirty="0" err="1"/>
              <a:t>lleol</a:t>
            </a:r>
            <a:r>
              <a:rPr lang="en-GB" dirty="0"/>
              <a:t> </a:t>
            </a:r>
            <a:r>
              <a:rPr lang="en-GB" dirty="0" err="1"/>
              <a:t>wedi'i</a:t>
            </a:r>
            <a:r>
              <a:rPr lang="en-GB" dirty="0"/>
              <a:t> </a:t>
            </a:r>
            <a:r>
              <a:rPr lang="en-GB" dirty="0" err="1"/>
              <a:t>achredu</a:t>
            </a:r>
            <a:r>
              <a:rPr lang="en-GB" dirty="0"/>
              <a:t> </a:t>
            </a:r>
            <a:r>
              <a:rPr lang="en-GB" dirty="0" err="1"/>
              <a:t>gan</a:t>
            </a:r>
            <a:r>
              <a:rPr lang="en-GB" dirty="0"/>
              <a:t> </a:t>
            </a:r>
            <a:r>
              <a:rPr lang="en-GB" dirty="0" err="1"/>
              <a:t>Lywodraeth</a:t>
            </a:r>
            <a:r>
              <a:rPr lang="en-GB" dirty="0"/>
              <a:t> </a:t>
            </a:r>
            <a:r>
              <a:rPr lang="en-GB" dirty="0" err="1"/>
              <a:t>Cynulliad</a:t>
            </a:r>
            <a:r>
              <a:rPr lang="en-GB" dirty="0"/>
              <a:t> Cymru.</a:t>
            </a:r>
          </a:p>
        </p:txBody>
      </p:sp>
    </p:spTree>
    <p:extLst>
      <p:ext uri="{BB962C8B-B14F-4D97-AF65-F5344CB8AC3E}">
        <p14:creationId xmlns:p14="http://schemas.microsoft.com/office/powerpoint/2010/main" val="3515036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accent1"/>
                </a:solidFill>
              </a:rPr>
              <a:t>Rhwydwaith</a:t>
            </a:r>
            <a:r>
              <a:rPr lang="en-GB" b="1" dirty="0">
                <a:solidFill>
                  <a:schemeClr val="accent1"/>
                </a:solidFill>
              </a:rPr>
              <a:t> </a:t>
            </a:r>
            <a:r>
              <a:rPr lang="en-GB" b="1" dirty="0" err="1">
                <a:solidFill>
                  <a:schemeClr val="accent1"/>
                </a:solidFill>
              </a:rPr>
              <a:t>Cynlluniau</a:t>
            </a:r>
            <a:r>
              <a:rPr lang="en-GB" b="1" dirty="0">
                <a:solidFill>
                  <a:schemeClr val="accent1"/>
                </a:solidFill>
              </a:rPr>
              <a:t> </a:t>
            </a:r>
            <a:r>
              <a:rPr lang="en-GB" b="1" dirty="0" err="1">
                <a:solidFill>
                  <a:schemeClr val="accent1"/>
                </a:solidFill>
              </a:rPr>
              <a:t>Ysgolion</a:t>
            </a:r>
            <a:r>
              <a:rPr lang="en-GB" b="1" dirty="0">
                <a:solidFill>
                  <a:schemeClr val="accent1"/>
                </a:solidFill>
              </a:rPr>
              <a:t> </a:t>
            </a:r>
            <a:r>
              <a:rPr lang="en-GB" b="1" dirty="0" err="1">
                <a:solidFill>
                  <a:schemeClr val="accent1"/>
                </a:solidFill>
              </a:rPr>
              <a:t>Iach</a:t>
            </a:r>
            <a:r>
              <a:rPr lang="en-GB" b="1" dirty="0">
                <a:solidFill>
                  <a:schemeClr val="accent1"/>
                </a:solidFill>
              </a:rPr>
              <a:t> Cymru</a:t>
            </a:r>
            <a:br>
              <a:rPr lang="en-GB" b="1" dirty="0">
                <a:solidFill>
                  <a:schemeClr val="accent1"/>
                </a:solidFill>
              </a:rPr>
            </a:br>
            <a:r>
              <a:rPr lang="en-GB" b="1" dirty="0">
                <a:solidFill>
                  <a:schemeClr val="accent1"/>
                </a:solidFill>
              </a:rPr>
              <a:t>The Welsh Network of Healthy School Schemes</a:t>
            </a:r>
            <a:endParaRPr lang="en-GB" dirty="0"/>
          </a:p>
        </p:txBody>
      </p:sp>
      <p:sp>
        <p:nvSpPr>
          <p:cNvPr id="4" name="Content Placeholder 3"/>
          <p:cNvSpPr>
            <a:spLocks noGrp="1"/>
          </p:cNvSpPr>
          <p:nvPr>
            <p:ph sz="half" idx="2"/>
          </p:nvPr>
        </p:nvSpPr>
        <p:spPr>
          <a:xfrm>
            <a:off x="6457508" y="2043224"/>
            <a:ext cx="5131981" cy="3397101"/>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20000"/>
          </a:bodyPr>
          <a:lstStyle/>
          <a:p>
            <a:pPr marL="0" indent="0">
              <a:buNone/>
            </a:pPr>
            <a:r>
              <a:rPr lang="en-GB" dirty="0"/>
              <a:t>As schools develop as health promoting schools they will implement a </a:t>
            </a:r>
            <a:r>
              <a:rPr lang="en-GB" b="1" dirty="0"/>
              <a:t>whole school approach </a:t>
            </a:r>
            <a:r>
              <a:rPr lang="en-GB" dirty="0"/>
              <a:t>to health by addressing: </a:t>
            </a:r>
          </a:p>
          <a:p>
            <a:pPr marL="0" indent="0">
              <a:buNone/>
            </a:pPr>
            <a:r>
              <a:rPr lang="en-GB" dirty="0"/>
              <a:t>•  </a:t>
            </a:r>
            <a:r>
              <a:rPr lang="en-GB" b="1" dirty="0"/>
              <a:t>Leadership and communication, </a:t>
            </a:r>
            <a:r>
              <a:rPr lang="en-GB" dirty="0"/>
              <a:t>including the implementation of health-related policies  and training; </a:t>
            </a:r>
          </a:p>
          <a:p>
            <a:pPr marL="0" indent="0">
              <a:buNone/>
            </a:pPr>
            <a:r>
              <a:rPr lang="en-GB" b="1" dirty="0"/>
              <a:t>• Curriculum; </a:t>
            </a:r>
          </a:p>
          <a:p>
            <a:pPr marL="0" indent="0">
              <a:buNone/>
            </a:pPr>
            <a:r>
              <a:rPr lang="en-GB" b="1" dirty="0"/>
              <a:t>• School ethos and environment; and </a:t>
            </a:r>
          </a:p>
          <a:p>
            <a:pPr marL="0" indent="0">
              <a:buNone/>
            </a:pPr>
            <a:r>
              <a:rPr lang="en-GB" b="1" dirty="0"/>
              <a:t>• Family and community involvement.</a:t>
            </a:r>
          </a:p>
        </p:txBody>
      </p:sp>
      <p:sp>
        <p:nvSpPr>
          <p:cNvPr id="5" name="Content Placeholder 3">
            <a:extLst>
              <a:ext uri="{FF2B5EF4-FFF2-40B4-BE49-F238E27FC236}">
                <a16:creationId xmlns:a16="http://schemas.microsoft.com/office/drawing/2014/main" id="{F1C2A397-B4DB-44EE-8966-952802BCAD95}"/>
              </a:ext>
            </a:extLst>
          </p:cNvPr>
          <p:cNvSpPr txBox="1">
            <a:spLocks/>
          </p:cNvSpPr>
          <p:nvPr/>
        </p:nvSpPr>
        <p:spPr>
          <a:xfrm>
            <a:off x="450112" y="2043224"/>
            <a:ext cx="5131981" cy="3397101"/>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dirty="0" err="1"/>
              <a:t>Wrth</a:t>
            </a:r>
            <a:r>
              <a:rPr lang="en-GB" dirty="0"/>
              <a:t> </a:t>
            </a:r>
            <a:r>
              <a:rPr lang="en-GB" dirty="0" err="1"/>
              <a:t>i</a:t>
            </a:r>
            <a:r>
              <a:rPr lang="en-GB" dirty="0"/>
              <a:t> </a:t>
            </a:r>
            <a:r>
              <a:rPr lang="en-GB" dirty="0" err="1"/>
              <a:t>ysgolion</a:t>
            </a:r>
            <a:r>
              <a:rPr lang="en-GB" dirty="0"/>
              <a:t> </a:t>
            </a:r>
            <a:r>
              <a:rPr lang="en-GB" dirty="0" err="1"/>
              <a:t>ddatblygu</a:t>
            </a:r>
            <a:r>
              <a:rPr lang="en-GB" dirty="0"/>
              <a:t> </a:t>
            </a:r>
            <a:r>
              <a:rPr lang="en-GB" dirty="0" err="1"/>
              <a:t>fel</a:t>
            </a:r>
            <a:r>
              <a:rPr lang="en-GB" dirty="0"/>
              <a:t> </a:t>
            </a:r>
            <a:r>
              <a:rPr lang="en-GB" dirty="0" err="1"/>
              <a:t>ysgolion</a:t>
            </a:r>
            <a:r>
              <a:rPr lang="en-GB" dirty="0"/>
              <a:t> </a:t>
            </a:r>
            <a:r>
              <a:rPr lang="en-GB" dirty="0" err="1"/>
              <a:t>sy'n</a:t>
            </a:r>
            <a:r>
              <a:rPr lang="en-GB" dirty="0"/>
              <a:t> </a:t>
            </a:r>
            <a:r>
              <a:rPr lang="en-GB" dirty="0" err="1"/>
              <a:t>hybu</a:t>
            </a:r>
            <a:r>
              <a:rPr lang="en-GB" dirty="0"/>
              <a:t> iechyd, </a:t>
            </a:r>
            <a:r>
              <a:rPr lang="en-GB" dirty="0" err="1"/>
              <a:t>byddant</a:t>
            </a:r>
            <a:r>
              <a:rPr lang="en-GB" dirty="0"/>
              <a:t> </a:t>
            </a:r>
            <a:r>
              <a:rPr lang="en-GB" dirty="0" err="1"/>
              <a:t>yn</a:t>
            </a:r>
            <a:r>
              <a:rPr lang="en-GB" dirty="0"/>
              <a:t> </a:t>
            </a:r>
            <a:r>
              <a:rPr lang="en-GB" dirty="0" err="1"/>
              <a:t>gweithredu</a:t>
            </a:r>
            <a:r>
              <a:rPr lang="en-GB" dirty="0"/>
              <a:t> </a:t>
            </a:r>
            <a:r>
              <a:rPr lang="en-GB" b="1" dirty="0"/>
              <a:t>dull </a:t>
            </a:r>
            <a:r>
              <a:rPr lang="en-GB" b="1" dirty="0" err="1"/>
              <a:t>ysgol</a:t>
            </a:r>
            <a:r>
              <a:rPr lang="en-GB" b="1" dirty="0"/>
              <a:t> </a:t>
            </a:r>
            <a:r>
              <a:rPr lang="en-GB" b="1" dirty="0" err="1"/>
              <a:t>gyfan</a:t>
            </a:r>
            <a:r>
              <a:rPr lang="en-GB" b="1" dirty="0"/>
              <a:t> </a:t>
            </a:r>
            <a:r>
              <a:rPr lang="en-GB" dirty="0"/>
              <a:t>o </a:t>
            </a:r>
            <a:r>
              <a:rPr lang="en-GB" dirty="0" err="1"/>
              <a:t>ymdrin</a:t>
            </a:r>
            <a:r>
              <a:rPr lang="en-GB" dirty="0"/>
              <a:t> ag iechyd </a:t>
            </a:r>
            <a:r>
              <a:rPr lang="en-GB" dirty="0" err="1"/>
              <a:t>drwy</a:t>
            </a:r>
            <a:r>
              <a:rPr lang="en-GB" dirty="0"/>
              <a:t> </a:t>
            </a:r>
            <a:r>
              <a:rPr lang="en-GB" dirty="0" err="1"/>
              <a:t>fynd</a:t>
            </a:r>
            <a:r>
              <a:rPr lang="en-GB" dirty="0"/>
              <a:t> </a:t>
            </a:r>
            <a:r>
              <a:rPr lang="en-GB" dirty="0" err="1"/>
              <a:t>i'r</a:t>
            </a:r>
            <a:r>
              <a:rPr lang="en-GB" dirty="0"/>
              <a:t> </a:t>
            </a:r>
            <a:r>
              <a:rPr lang="en-GB" dirty="0" err="1"/>
              <a:t>afael</a:t>
            </a:r>
            <a:r>
              <a:rPr lang="en-GB" dirty="0"/>
              <a:t> </a:t>
            </a:r>
            <a:r>
              <a:rPr lang="en-GB" dirty="0" err="1"/>
              <a:t>â'r</a:t>
            </a:r>
            <a:r>
              <a:rPr lang="en-GB" dirty="0"/>
              <a:t> </a:t>
            </a:r>
            <a:r>
              <a:rPr lang="en-GB" dirty="0" err="1"/>
              <a:t>gwaith</a:t>
            </a:r>
            <a:r>
              <a:rPr lang="en-GB" dirty="0"/>
              <a:t> o: </a:t>
            </a:r>
          </a:p>
          <a:p>
            <a:pPr marL="0" indent="0">
              <a:buFont typeface="Arial" panose="020B0604020202020204" pitchFamily="34" charset="0"/>
              <a:buNone/>
            </a:pPr>
            <a:r>
              <a:rPr lang="en-GB" dirty="0"/>
              <a:t>• </a:t>
            </a:r>
            <a:r>
              <a:rPr lang="en-GB" b="1" dirty="0" err="1"/>
              <a:t>Arweinyddiaeth</a:t>
            </a:r>
            <a:r>
              <a:rPr lang="en-GB" b="1" dirty="0"/>
              <a:t> a </a:t>
            </a:r>
            <a:r>
              <a:rPr lang="en-GB" b="1" dirty="0" err="1"/>
              <a:t>chyfathrebu</a:t>
            </a:r>
            <a:r>
              <a:rPr lang="en-GB" dirty="0"/>
              <a:t>, </a:t>
            </a:r>
            <a:r>
              <a:rPr lang="en-GB" dirty="0" err="1"/>
              <a:t>gan</a:t>
            </a:r>
            <a:r>
              <a:rPr lang="en-GB" dirty="0"/>
              <a:t> </a:t>
            </a:r>
            <a:r>
              <a:rPr lang="en-GB" dirty="0" err="1"/>
              <a:t>gynnwys</a:t>
            </a:r>
            <a:r>
              <a:rPr lang="en-GB" dirty="0"/>
              <a:t> </a:t>
            </a:r>
            <a:r>
              <a:rPr lang="en-GB" dirty="0" err="1"/>
              <a:t>gweithredu</a:t>
            </a:r>
            <a:r>
              <a:rPr lang="en-GB" dirty="0"/>
              <a:t> </a:t>
            </a:r>
            <a:r>
              <a:rPr lang="en-GB" dirty="0" err="1"/>
              <a:t>polisïau</a:t>
            </a:r>
            <a:r>
              <a:rPr lang="en-GB" dirty="0"/>
              <a:t> a </a:t>
            </a:r>
            <a:r>
              <a:rPr lang="en-GB" dirty="0" err="1"/>
              <a:t>hyfforddiant</a:t>
            </a:r>
            <a:r>
              <a:rPr lang="en-GB" dirty="0"/>
              <a:t> </a:t>
            </a:r>
            <a:r>
              <a:rPr lang="en-GB" dirty="0" err="1"/>
              <a:t>sy'n</a:t>
            </a:r>
            <a:r>
              <a:rPr lang="en-GB" dirty="0"/>
              <a:t> </a:t>
            </a:r>
            <a:r>
              <a:rPr lang="en-GB" dirty="0" err="1"/>
              <a:t>gysylltiedig</a:t>
            </a:r>
            <a:r>
              <a:rPr lang="en-GB" dirty="0"/>
              <a:t> ag iechyd; </a:t>
            </a:r>
          </a:p>
          <a:p>
            <a:pPr marL="0" indent="0">
              <a:buFont typeface="Arial" panose="020B0604020202020204" pitchFamily="34" charset="0"/>
              <a:buNone/>
            </a:pPr>
            <a:r>
              <a:rPr lang="en-GB" dirty="0"/>
              <a:t>• </a:t>
            </a:r>
            <a:r>
              <a:rPr lang="en-GB" b="1" dirty="0" err="1"/>
              <a:t>Cwricwlwm</a:t>
            </a:r>
            <a:r>
              <a:rPr lang="en-GB" b="1" dirty="0"/>
              <a:t>; </a:t>
            </a:r>
          </a:p>
          <a:p>
            <a:pPr marL="0" indent="0">
              <a:buFont typeface="Arial" panose="020B0604020202020204" pitchFamily="34" charset="0"/>
              <a:buNone/>
            </a:pPr>
            <a:r>
              <a:rPr lang="en-GB" b="1" dirty="0"/>
              <a:t>• Ethos ac </a:t>
            </a:r>
            <a:r>
              <a:rPr lang="en-GB" b="1" dirty="0" err="1"/>
              <a:t>amgylchedd</a:t>
            </a:r>
            <a:r>
              <a:rPr lang="en-GB" b="1" dirty="0"/>
              <a:t> </a:t>
            </a:r>
            <a:r>
              <a:rPr lang="en-GB" b="1" dirty="0" err="1"/>
              <a:t>yr</a:t>
            </a:r>
            <a:r>
              <a:rPr lang="en-GB" b="1" dirty="0"/>
              <a:t> </a:t>
            </a:r>
            <a:r>
              <a:rPr lang="en-GB" b="1" dirty="0" err="1"/>
              <a:t>ysgol</a:t>
            </a:r>
            <a:r>
              <a:rPr lang="en-GB" b="1" dirty="0"/>
              <a:t>; a </a:t>
            </a:r>
          </a:p>
          <a:p>
            <a:pPr marL="0" indent="0">
              <a:buFont typeface="Arial" panose="020B0604020202020204" pitchFamily="34" charset="0"/>
              <a:buNone/>
            </a:pPr>
            <a:r>
              <a:rPr lang="en-GB" b="1" dirty="0"/>
              <a:t>• </a:t>
            </a:r>
            <a:r>
              <a:rPr lang="en-GB" b="1" dirty="0" err="1"/>
              <a:t>Chynnwys</a:t>
            </a:r>
            <a:r>
              <a:rPr lang="en-GB" b="1" dirty="0"/>
              <a:t> </a:t>
            </a:r>
            <a:r>
              <a:rPr lang="en-GB" b="1" dirty="0" err="1"/>
              <a:t>teuluoedd</a:t>
            </a:r>
            <a:r>
              <a:rPr lang="en-GB" b="1" dirty="0"/>
              <a:t> </a:t>
            </a:r>
            <a:r>
              <a:rPr lang="en-GB" b="1" dirty="0" err="1"/>
              <a:t>a'r</a:t>
            </a:r>
            <a:r>
              <a:rPr lang="en-GB" b="1" dirty="0"/>
              <a:t> </a:t>
            </a:r>
            <a:r>
              <a:rPr lang="en-GB" b="1" dirty="0" err="1"/>
              <a:t>gymuned</a:t>
            </a:r>
            <a:r>
              <a:rPr lang="en-GB" b="1" dirty="0"/>
              <a:t>.</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896578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427075" y="343860"/>
            <a:ext cx="10515600" cy="1325563"/>
          </a:xfrm>
        </p:spPr>
        <p:txBody>
          <a:bodyPr>
            <a:normAutofit/>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pPr marL="0" indent="0">
              <a:buNone/>
            </a:pPr>
            <a:r>
              <a:rPr lang="en-GB" dirty="0"/>
              <a:t>• A </a:t>
            </a:r>
            <a:r>
              <a:rPr lang="en-GB" dirty="0" err="1"/>
              <a:t>yw'r</a:t>
            </a:r>
            <a:r>
              <a:rPr lang="en-GB" dirty="0"/>
              <a:t> staff </a:t>
            </a:r>
            <a:r>
              <a:rPr lang="en-GB" dirty="0" err="1"/>
              <a:t>o'r</a:t>
            </a:r>
            <a:r>
              <a:rPr lang="en-GB" dirty="0"/>
              <a:t> </a:t>
            </a:r>
            <a:r>
              <a:rPr lang="en-GB" dirty="0" err="1"/>
              <a:t>farn</a:t>
            </a:r>
            <a:r>
              <a:rPr lang="en-GB" dirty="0"/>
              <a:t> bod </a:t>
            </a:r>
            <a:r>
              <a:rPr lang="en-GB" dirty="0" err="1"/>
              <a:t>cyfleusterau</a:t>
            </a:r>
            <a:r>
              <a:rPr lang="en-GB" dirty="0"/>
              <a:t> </a:t>
            </a:r>
            <a:r>
              <a:rPr lang="en-GB" dirty="0" err="1"/>
              <a:t>ystafell</a:t>
            </a:r>
            <a:r>
              <a:rPr lang="en-GB" dirty="0"/>
              <a:t> staff </a:t>
            </a:r>
            <a:r>
              <a:rPr lang="en-GB" dirty="0" err="1"/>
              <a:t>yn</a:t>
            </a:r>
            <a:r>
              <a:rPr lang="en-GB" dirty="0"/>
              <a:t> </a:t>
            </a:r>
            <a:r>
              <a:rPr lang="en-GB" dirty="0" err="1"/>
              <a:t>ddigonol</a:t>
            </a:r>
            <a:r>
              <a:rPr lang="en-GB" dirty="0"/>
              <a:t> ac </a:t>
            </a:r>
            <a:r>
              <a:rPr lang="en-GB" dirty="0" err="1"/>
              <a:t>yn</a:t>
            </a:r>
            <a:r>
              <a:rPr lang="en-GB" dirty="0"/>
              <a:t> </a:t>
            </a:r>
            <a:r>
              <a:rPr lang="en-GB" dirty="0" err="1"/>
              <a:t>adlewyrchu</a:t>
            </a:r>
            <a:r>
              <a:rPr lang="en-GB" dirty="0"/>
              <a:t> ethos iechyd </a:t>
            </a:r>
            <a:r>
              <a:rPr lang="en-GB" dirty="0" err="1"/>
              <a:t>yr</a:t>
            </a:r>
            <a:r>
              <a:rPr lang="en-GB" dirty="0"/>
              <a:t> </a:t>
            </a:r>
            <a:r>
              <a:rPr lang="en-GB" dirty="0" err="1"/>
              <a:t>ysgol</a:t>
            </a:r>
            <a:r>
              <a:rPr lang="en-GB" dirty="0"/>
              <a:t>? </a:t>
            </a:r>
          </a:p>
          <a:p>
            <a:pPr marL="0" indent="0">
              <a:buNone/>
            </a:pPr>
            <a:r>
              <a:rPr lang="en-GB" dirty="0"/>
              <a:t>• A </a:t>
            </a:r>
            <a:r>
              <a:rPr lang="en-GB" dirty="0" err="1"/>
              <a:t>ymgynghorir</a:t>
            </a:r>
            <a:r>
              <a:rPr lang="en-GB" dirty="0"/>
              <a:t> â staff </a:t>
            </a:r>
            <a:r>
              <a:rPr lang="en-GB" dirty="0" err="1"/>
              <a:t>a'u</a:t>
            </a:r>
            <a:r>
              <a:rPr lang="en-GB" dirty="0"/>
              <a:t> </a:t>
            </a:r>
            <a:r>
              <a:rPr lang="en-GB" dirty="0" err="1"/>
              <a:t>cynnwys</a:t>
            </a:r>
            <a:r>
              <a:rPr lang="en-GB" dirty="0"/>
              <a:t> </a:t>
            </a:r>
            <a:r>
              <a:rPr lang="en-GB" dirty="0" err="1"/>
              <a:t>yn</a:t>
            </a:r>
            <a:r>
              <a:rPr lang="en-GB" dirty="0"/>
              <a:t> y </a:t>
            </a:r>
            <a:r>
              <a:rPr lang="en-GB" dirty="0" err="1"/>
              <a:t>gwaith</a:t>
            </a:r>
            <a:r>
              <a:rPr lang="en-GB" dirty="0"/>
              <a:t> o </a:t>
            </a:r>
            <a:r>
              <a:rPr lang="en-GB" dirty="0" err="1"/>
              <a:t>ddatblygu</a:t>
            </a:r>
            <a:r>
              <a:rPr lang="en-GB" dirty="0"/>
              <a:t> </a:t>
            </a:r>
            <a:r>
              <a:rPr lang="en-GB" dirty="0" err="1"/>
              <a:t>gweithle</a:t>
            </a:r>
            <a:r>
              <a:rPr lang="en-GB" dirty="0"/>
              <a:t> </a:t>
            </a:r>
            <a:r>
              <a:rPr lang="en-GB" dirty="0" err="1"/>
              <a:t>sy'n</a:t>
            </a:r>
            <a:r>
              <a:rPr lang="en-GB" dirty="0"/>
              <a:t> </a:t>
            </a:r>
            <a:r>
              <a:rPr lang="en-GB" dirty="0" err="1"/>
              <a:t>hybu</a:t>
            </a:r>
            <a:r>
              <a:rPr lang="en-GB" dirty="0"/>
              <a:t> iechyd? </a:t>
            </a:r>
          </a:p>
          <a:p>
            <a:pPr marL="0" indent="0">
              <a:buNone/>
            </a:pPr>
            <a:r>
              <a:rPr lang="en-GB" dirty="0"/>
              <a:t>• A </a:t>
            </a:r>
            <a:r>
              <a:rPr lang="en-GB" dirty="0" err="1"/>
              <a:t>oes</a:t>
            </a:r>
            <a:r>
              <a:rPr lang="en-GB" dirty="0"/>
              <a:t> </a:t>
            </a:r>
            <a:r>
              <a:rPr lang="en-GB" dirty="0" err="1"/>
              <a:t>gan</a:t>
            </a:r>
            <a:r>
              <a:rPr lang="en-GB" dirty="0"/>
              <a:t> staff </a:t>
            </a:r>
            <a:r>
              <a:rPr lang="en-GB" dirty="0" err="1"/>
              <a:t>fynediad</a:t>
            </a:r>
            <a:r>
              <a:rPr lang="en-GB" dirty="0"/>
              <a:t> at </a:t>
            </a:r>
            <a:r>
              <a:rPr lang="en-GB" dirty="0" err="1"/>
              <a:t>gyflenwad</a:t>
            </a:r>
            <a:r>
              <a:rPr lang="en-GB" dirty="0"/>
              <a:t> </a:t>
            </a:r>
            <a:r>
              <a:rPr lang="en-GB" dirty="0" err="1"/>
              <a:t>dŵr</a:t>
            </a:r>
            <a:r>
              <a:rPr lang="en-GB" dirty="0"/>
              <a:t> </a:t>
            </a:r>
            <a:r>
              <a:rPr lang="en-GB" dirty="0" err="1"/>
              <a:t>yfed</a:t>
            </a:r>
            <a:r>
              <a:rPr lang="en-GB" dirty="0"/>
              <a:t>? </a:t>
            </a:r>
          </a:p>
          <a:p>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pPr marL="0" indent="0">
              <a:buNone/>
            </a:pPr>
            <a:r>
              <a:rPr lang="en-GB" dirty="0"/>
              <a:t>•  Do staff consider staffroom facilities to be adequate and reflect the health ethos of the school? </a:t>
            </a:r>
          </a:p>
          <a:p>
            <a:pPr marL="0" indent="0">
              <a:buNone/>
            </a:pPr>
            <a:r>
              <a:rPr lang="en-GB" dirty="0"/>
              <a:t>•  Are staff consulted and involved in the development of a health-promoting workplace? </a:t>
            </a:r>
          </a:p>
          <a:p>
            <a:pPr marL="0" indent="0">
              <a:buNone/>
            </a:pPr>
            <a:r>
              <a:rPr lang="en-GB" dirty="0"/>
              <a:t>•  Do staff have access to a potable water supply? </a:t>
            </a:r>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43436" y="255329"/>
            <a:ext cx="2671330" cy="1502623"/>
          </a:xfrm>
          <a:prstGeom prst="rect">
            <a:avLst/>
          </a:prstGeom>
        </p:spPr>
      </p:pic>
    </p:spTree>
    <p:extLst>
      <p:ext uri="{BB962C8B-B14F-4D97-AF65-F5344CB8AC3E}">
        <p14:creationId xmlns:p14="http://schemas.microsoft.com/office/powerpoint/2010/main" val="586064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 </a:t>
            </a:r>
            <a:r>
              <a:rPr lang="en-GB" dirty="0" err="1"/>
              <a:t>oes</a:t>
            </a:r>
            <a:r>
              <a:rPr lang="en-GB" dirty="0"/>
              <a:t> </a:t>
            </a:r>
            <a:r>
              <a:rPr lang="en-GB" dirty="0" err="1"/>
              <a:t>gan</a:t>
            </a:r>
            <a:r>
              <a:rPr lang="en-GB" dirty="0"/>
              <a:t> staff </a:t>
            </a:r>
            <a:r>
              <a:rPr lang="en-GB" dirty="0" err="1"/>
              <a:t>addysgu</a:t>
            </a:r>
            <a:r>
              <a:rPr lang="en-GB" dirty="0"/>
              <a:t> </a:t>
            </a:r>
            <a:r>
              <a:rPr lang="en-GB" dirty="0" err="1"/>
              <a:t>amser</a:t>
            </a:r>
            <a:r>
              <a:rPr lang="en-GB" dirty="0"/>
              <a:t> CPA (</a:t>
            </a:r>
            <a:r>
              <a:rPr lang="en-GB" dirty="0" err="1"/>
              <a:t>Paratoi</a:t>
            </a:r>
            <a:r>
              <a:rPr lang="en-GB" dirty="0"/>
              <a:t> ac </a:t>
            </a:r>
            <a:r>
              <a:rPr lang="en-GB" dirty="0" err="1"/>
              <a:t>Asesu</a:t>
            </a:r>
            <a:r>
              <a:rPr lang="en-GB" dirty="0"/>
              <a:t> </a:t>
            </a:r>
            <a:r>
              <a:rPr lang="en-GB" dirty="0" err="1"/>
              <a:t>Cynllunio</a:t>
            </a:r>
            <a:r>
              <a:rPr lang="en-GB" dirty="0"/>
              <a:t>) a </a:t>
            </a:r>
            <a:r>
              <a:rPr lang="en-GB" dirty="0" err="1"/>
              <a:t>maes</a:t>
            </a:r>
            <a:r>
              <a:rPr lang="en-GB" dirty="0"/>
              <a:t> </a:t>
            </a:r>
            <a:r>
              <a:rPr lang="en-GB" dirty="0" err="1"/>
              <a:t>gwaith</a:t>
            </a:r>
            <a:r>
              <a:rPr lang="en-GB" dirty="0"/>
              <a:t> </a:t>
            </a:r>
            <a:r>
              <a:rPr lang="en-GB" dirty="0" err="1"/>
              <a:t>priodol</a:t>
            </a:r>
            <a:r>
              <a:rPr lang="en-GB" dirty="0"/>
              <a:t>? </a:t>
            </a:r>
          </a:p>
          <a:p>
            <a:pPr marL="0" indent="0">
              <a:buNone/>
            </a:pPr>
            <a:r>
              <a:rPr lang="en-GB" dirty="0"/>
              <a:t>• A </a:t>
            </a:r>
            <a:r>
              <a:rPr lang="en-GB" dirty="0" err="1"/>
              <a:t>oes</a:t>
            </a:r>
            <a:r>
              <a:rPr lang="en-GB" dirty="0"/>
              <a:t> </a:t>
            </a:r>
            <a:r>
              <a:rPr lang="en-GB" dirty="0" err="1"/>
              <a:t>unrhyw</a:t>
            </a:r>
            <a:r>
              <a:rPr lang="en-GB" dirty="0"/>
              <a:t> </a:t>
            </a:r>
            <a:r>
              <a:rPr lang="en-GB" dirty="0" err="1"/>
              <a:t>weithgareddau</a:t>
            </a:r>
            <a:r>
              <a:rPr lang="en-GB" dirty="0"/>
              <a:t> </a:t>
            </a:r>
            <a:r>
              <a:rPr lang="en-GB" dirty="0" err="1"/>
              <a:t>cymdeithasol</a:t>
            </a:r>
            <a:r>
              <a:rPr lang="en-GB" dirty="0"/>
              <a:t> a </a:t>
            </a:r>
            <a:r>
              <a:rPr lang="en-GB" dirty="0" err="1"/>
              <a:t>gynlluniwyd</a:t>
            </a:r>
            <a:r>
              <a:rPr lang="en-GB" dirty="0"/>
              <a:t> </a:t>
            </a:r>
            <a:r>
              <a:rPr lang="en-GB" dirty="0" err="1"/>
              <a:t>yn</a:t>
            </a:r>
            <a:r>
              <a:rPr lang="en-GB" dirty="0"/>
              <a:t> </a:t>
            </a:r>
            <a:r>
              <a:rPr lang="en-GB" dirty="0" err="1"/>
              <a:t>rheolaidd</a:t>
            </a:r>
            <a:r>
              <a:rPr lang="en-GB" dirty="0"/>
              <a:t> </a:t>
            </a:r>
            <a:r>
              <a:rPr lang="en-GB" dirty="0" err="1"/>
              <a:t>ar</a:t>
            </a:r>
            <a:r>
              <a:rPr lang="en-GB" dirty="0"/>
              <a:t> </a:t>
            </a:r>
            <a:r>
              <a:rPr lang="en-GB" dirty="0" err="1"/>
              <a:t>gyfer</a:t>
            </a:r>
            <a:r>
              <a:rPr lang="en-GB" dirty="0"/>
              <a:t> </a:t>
            </a:r>
            <a:r>
              <a:rPr lang="en-GB" dirty="0" err="1"/>
              <a:t>yr</a:t>
            </a:r>
            <a:r>
              <a:rPr lang="en-GB" dirty="0"/>
              <a:t> </a:t>
            </a:r>
            <a:r>
              <a:rPr lang="en-GB" dirty="0" err="1"/>
              <a:t>holl</a:t>
            </a:r>
            <a:r>
              <a:rPr lang="en-GB" dirty="0"/>
              <a:t> staff? </a:t>
            </a:r>
          </a:p>
          <a:p>
            <a:pPr marL="0" indent="0">
              <a:buNone/>
            </a:pPr>
            <a:r>
              <a:rPr lang="en-GB" dirty="0"/>
              <a:t>• A </a:t>
            </a:r>
            <a:r>
              <a:rPr lang="en-GB" dirty="0" err="1"/>
              <a:t>yw</a:t>
            </a:r>
            <a:r>
              <a:rPr lang="en-GB" dirty="0"/>
              <a:t> </a:t>
            </a:r>
            <a:r>
              <a:rPr lang="en-GB" dirty="0" err="1"/>
              <a:t>sgrinio</a:t>
            </a:r>
            <a:r>
              <a:rPr lang="en-GB" dirty="0"/>
              <a:t> iechyd staff </a:t>
            </a:r>
            <a:r>
              <a:rPr lang="en-GB" dirty="0" err="1"/>
              <a:t>yn</a:t>
            </a:r>
            <a:r>
              <a:rPr lang="en-GB" dirty="0"/>
              <a:t> </a:t>
            </a:r>
            <a:r>
              <a:rPr lang="en-GB" dirty="0" err="1"/>
              <a:t>cael</a:t>
            </a:r>
            <a:r>
              <a:rPr lang="en-GB" dirty="0"/>
              <a:t> </a:t>
            </a:r>
            <a:r>
              <a:rPr lang="en-GB" dirty="0" err="1"/>
              <a:t>ei</a:t>
            </a:r>
            <a:r>
              <a:rPr lang="en-GB" dirty="0"/>
              <a:t> </a:t>
            </a:r>
            <a:r>
              <a:rPr lang="en-GB" dirty="0" err="1"/>
              <a:t>annog</a:t>
            </a:r>
            <a:r>
              <a:rPr lang="en-GB" dirty="0"/>
              <a:t> </a:t>
            </a:r>
            <a:r>
              <a:rPr lang="en-GB" dirty="0" err="1"/>
              <a:t>yn</a:t>
            </a:r>
            <a:r>
              <a:rPr lang="en-GB" dirty="0"/>
              <a:t> </a:t>
            </a:r>
            <a:r>
              <a:rPr lang="en-GB" dirty="0" err="1"/>
              <a:t>weithredol</a:t>
            </a:r>
            <a:r>
              <a:rPr lang="en-GB" dirty="0"/>
              <a:t> </a:t>
            </a:r>
            <a:r>
              <a:rPr lang="en-GB" dirty="0" err="1"/>
              <a:t>drwy</a:t>
            </a:r>
            <a:r>
              <a:rPr lang="en-GB" dirty="0"/>
              <a:t> </a:t>
            </a:r>
            <a:r>
              <a:rPr lang="en-GB" dirty="0" err="1"/>
              <a:t>nyrs</a:t>
            </a:r>
            <a:r>
              <a:rPr lang="en-GB" dirty="0"/>
              <a:t> </a:t>
            </a:r>
            <a:r>
              <a:rPr lang="en-GB" dirty="0" err="1"/>
              <a:t>ysgol</a:t>
            </a:r>
            <a:r>
              <a:rPr lang="en-GB" dirty="0"/>
              <a:t> a/neu </a:t>
            </a:r>
            <a:r>
              <a:rPr lang="en-GB" dirty="0" err="1"/>
              <a:t>bresenoldeb</a:t>
            </a:r>
            <a:r>
              <a:rPr lang="en-GB" dirty="0"/>
              <a:t> </a:t>
            </a:r>
            <a:r>
              <a:rPr lang="en-GB" dirty="0" err="1"/>
              <a:t>mewn</a:t>
            </a:r>
            <a:r>
              <a:rPr lang="en-GB" dirty="0"/>
              <a:t> </a:t>
            </a:r>
            <a:r>
              <a:rPr lang="en-GB" dirty="0" err="1"/>
              <a:t>diwrnodau</a:t>
            </a:r>
            <a:r>
              <a:rPr lang="en-GB" dirty="0"/>
              <a:t> iechyd </a:t>
            </a:r>
            <a:r>
              <a:rPr lang="en-GB" dirty="0" err="1"/>
              <a:t>AALl</a:t>
            </a:r>
            <a:r>
              <a:rPr lang="en-GB" dirty="0"/>
              <a:t> neu </a:t>
            </a:r>
            <a:r>
              <a:rPr lang="en-GB" dirty="0" err="1"/>
              <a:t>ddarpariaeth</a:t>
            </a:r>
            <a:r>
              <a:rPr lang="en-GB" dirty="0"/>
              <a:t> </a:t>
            </a:r>
            <a:r>
              <a:rPr lang="en-GB" dirty="0" err="1"/>
              <a:t>fewnol</a:t>
            </a:r>
            <a:r>
              <a:rPr lang="en-GB" dirty="0"/>
              <a:t> </a:t>
            </a:r>
            <a:r>
              <a:rPr lang="en-GB" dirty="0" err="1"/>
              <a:t>e.e.</a:t>
            </a:r>
            <a:r>
              <a:rPr lang="en-GB" dirty="0"/>
              <a:t> </a:t>
            </a:r>
            <a:r>
              <a:rPr lang="en-GB" dirty="0" err="1"/>
              <a:t>drwy</a:t>
            </a:r>
            <a:r>
              <a:rPr lang="en-GB" dirty="0"/>
              <a:t> Iechyd </a:t>
            </a:r>
            <a:r>
              <a:rPr lang="en-GB" dirty="0" err="1"/>
              <a:t>Galwedigaethol</a:t>
            </a:r>
            <a:r>
              <a:rPr lang="en-GB" dirty="0"/>
              <a:t>?</a:t>
            </a:r>
          </a:p>
          <a:p>
            <a:pPr marL="0" indent="0">
              <a:buNone/>
            </a:pPr>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Do teaching staff have protected PPA (Planning Preparation &amp; Assessment) time and an appropriate work area? </a:t>
            </a:r>
          </a:p>
          <a:p>
            <a:pPr marL="0" indent="0">
              <a:buNone/>
            </a:pPr>
            <a:r>
              <a:rPr lang="en-GB" dirty="0"/>
              <a:t>•  Are there any regularly planned social activities for all staff? </a:t>
            </a:r>
          </a:p>
          <a:p>
            <a:pPr marL="0" indent="0">
              <a:buNone/>
            </a:pPr>
            <a:r>
              <a:rPr lang="en-GB" dirty="0"/>
              <a:t>•  Is staff health screening actively encouraged via school nurse and/or attendance at LEA  health days or in house provision e.g. through Occupational Health?</a:t>
            </a:r>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1407" y="514259"/>
            <a:ext cx="2671330" cy="1502623"/>
          </a:xfrm>
          <a:prstGeom prst="rect">
            <a:avLst/>
          </a:prstGeom>
        </p:spPr>
      </p:pic>
    </p:spTree>
    <p:extLst>
      <p:ext uri="{BB962C8B-B14F-4D97-AF65-F5344CB8AC3E}">
        <p14:creationId xmlns:p14="http://schemas.microsoft.com/office/powerpoint/2010/main" val="3813348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547575" y="1988658"/>
            <a:ext cx="5236537" cy="475238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pPr marL="0" indent="0">
              <a:buNone/>
            </a:pPr>
            <a:r>
              <a:rPr lang="en-GB" dirty="0"/>
              <a:t>• A </a:t>
            </a:r>
            <a:r>
              <a:rPr lang="en-GB" dirty="0" err="1"/>
              <a:t>oes</a:t>
            </a:r>
            <a:r>
              <a:rPr lang="en-GB" dirty="0"/>
              <a:t> </a:t>
            </a:r>
            <a:r>
              <a:rPr lang="en-GB" dirty="0" err="1"/>
              <a:t>gan</a:t>
            </a:r>
            <a:r>
              <a:rPr lang="en-GB" dirty="0"/>
              <a:t> bob </a:t>
            </a:r>
            <a:r>
              <a:rPr lang="en-GB" dirty="0" err="1"/>
              <a:t>aelod</a:t>
            </a:r>
            <a:r>
              <a:rPr lang="en-GB" dirty="0"/>
              <a:t> o staff </a:t>
            </a:r>
            <a:r>
              <a:rPr lang="en-GB" dirty="0" err="1"/>
              <a:t>gyfleoedd</a:t>
            </a:r>
            <a:r>
              <a:rPr lang="en-GB" dirty="0"/>
              <a:t> </a:t>
            </a:r>
            <a:r>
              <a:rPr lang="en-GB" dirty="0" err="1"/>
              <a:t>datblygiad</a:t>
            </a:r>
            <a:r>
              <a:rPr lang="en-GB" dirty="0"/>
              <a:t> </a:t>
            </a:r>
            <a:r>
              <a:rPr lang="en-GB" dirty="0" err="1"/>
              <a:t>proffesiynol</a:t>
            </a:r>
            <a:r>
              <a:rPr lang="en-GB" dirty="0"/>
              <a:t>? </a:t>
            </a:r>
          </a:p>
          <a:p>
            <a:pPr marL="0" indent="0">
              <a:buNone/>
            </a:pPr>
            <a:r>
              <a:rPr lang="en-GB" dirty="0"/>
              <a:t>• A </a:t>
            </a:r>
            <a:r>
              <a:rPr lang="en-GB" dirty="0" err="1"/>
              <a:t>yw</a:t>
            </a:r>
            <a:r>
              <a:rPr lang="en-GB" dirty="0"/>
              <a:t> </a:t>
            </a:r>
            <a:r>
              <a:rPr lang="en-GB" dirty="0" err="1"/>
              <a:t>aelodaeth</a:t>
            </a:r>
            <a:r>
              <a:rPr lang="en-GB" dirty="0"/>
              <a:t> staff o </a:t>
            </a:r>
            <a:r>
              <a:rPr lang="en-GB" dirty="0" err="1"/>
              <a:t>gyfleusterau</a:t>
            </a:r>
            <a:r>
              <a:rPr lang="en-GB" dirty="0"/>
              <a:t> </a:t>
            </a:r>
            <a:r>
              <a:rPr lang="en-GB" dirty="0" err="1"/>
              <a:t>hamdden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hannog</a:t>
            </a:r>
            <a:r>
              <a:rPr lang="en-GB" dirty="0"/>
              <a:t> </a:t>
            </a:r>
            <a:r>
              <a:rPr lang="en-GB" dirty="0" err="1"/>
              <a:t>drwy</a:t>
            </a:r>
            <a:r>
              <a:rPr lang="en-GB" dirty="0"/>
              <a:t> </a:t>
            </a:r>
            <a:r>
              <a:rPr lang="en-GB" dirty="0" err="1"/>
              <a:t>gynlluniau</a:t>
            </a:r>
            <a:r>
              <a:rPr lang="en-GB" dirty="0"/>
              <a:t> </a:t>
            </a:r>
            <a:r>
              <a:rPr lang="en-GB" dirty="0" err="1"/>
              <a:t>disgownt</a:t>
            </a:r>
            <a:r>
              <a:rPr lang="en-GB" dirty="0"/>
              <a:t> staff? </a:t>
            </a:r>
          </a:p>
          <a:p>
            <a:pPr marL="0" indent="0">
              <a:buNone/>
            </a:pPr>
            <a:r>
              <a:rPr lang="en-GB" dirty="0"/>
              <a:t>• A </a:t>
            </a:r>
            <a:r>
              <a:rPr lang="en-GB" dirty="0" err="1"/>
              <a:t>yw</a:t>
            </a:r>
            <a:r>
              <a:rPr lang="en-GB" dirty="0"/>
              <a:t> staff </a:t>
            </a:r>
            <a:r>
              <a:rPr lang="en-GB" dirty="0" err="1"/>
              <a:t>yn</a:t>
            </a:r>
            <a:r>
              <a:rPr lang="en-GB" dirty="0"/>
              <a:t> </a:t>
            </a:r>
            <a:r>
              <a:rPr lang="en-GB" dirty="0" err="1"/>
              <a:t>ymwybodol</a:t>
            </a:r>
            <a:r>
              <a:rPr lang="en-GB" dirty="0"/>
              <a:t> o </a:t>
            </a:r>
            <a:r>
              <a:rPr lang="en-GB" dirty="0" err="1"/>
              <a:t>asiantaethau</a:t>
            </a:r>
            <a:r>
              <a:rPr lang="en-GB" dirty="0"/>
              <a:t> </a:t>
            </a:r>
            <a:r>
              <a:rPr lang="en-GB" dirty="0" err="1"/>
              <a:t>cymorth</a:t>
            </a:r>
            <a:r>
              <a:rPr lang="en-GB" dirty="0"/>
              <a:t> </a:t>
            </a:r>
            <a:r>
              <a:rPr lang="en-GB" dirty="0" err="1"/>
              <a:t>a'u</a:t>
            </a:r>
            <a:r>
              <a:rPr lang="en-GB" dirty="0"/>
              <a:t> bod </a:t>
            </a:r>
            <a:r>
              <a:rPr lang="en-GB" dirty="0" err="1"/>
              <a:t>yn</a:t>
            </a:r>
            <a:r>
              <a:rPr lang="en-GB" dirty="0"/>
              <a:t> </a:t>
            </a:r>
            <a:r>
              <a:rPr lang="en-GB" dirty="0" err="1"/>
              <a:t>gallu</a:t>
            </a:r>
            <a:r>
              <a:rPr lang="en-GB" dirty="0"/>
              <a:t> </a:t>
            </a:r>
            <a:r>
              <a:rPr lang="en-GB" dirty="0" err="1"/>
              <a:t>cynnig</a:t>
            </a:r>
            <a:r>
              <a:rPr lang="en-GB" dirty="0"/>
              <a:t> </a:t>
            </a:r>
            <a:r>
              <a:rPr lang="en-GB" dirty="0" err="1"/>
              <a:t>cymorth</a:t>
            </a:r>
            <a:r>
              <a:rPr lang="en-GB" dirty="0"/>
              <a:t> a </a:t>
            </a:r>
            <a:r>
              <a:rPr lang="en-GB" dirty="0" err="1"/>
              <a:t>chyngor</a:t>
            </a:r>
            <a:r>
              <a:rPr lang="en-GB" dirty="0"/>
              <a:t>?  </a:t>
            </a:r>
            <a:r>
              <a:rPr lang="en-GB" dirty="0" err="1"/>
              <a:t>e.e.</a:t>
            </a:r>
            <a:r>
              <a:rPr lang="en-GB" dirty="0"/>
              <a:t> Iechyd </a:t>
            </a:r>
            <a:r>
              <a:rPr lang="en-GB" dirty="0" err="1"/>
              <a:t>Galwedigaethol</a:t>
            </a:r>
            <a:r>
              <a:rPr lang="en-GB" dirty="0"/>
              <a:t>, </a:t>
            </a:r>
            <a:r>
              <a:rPr lang="en-GB" dirty="0" err="1"/>
              <a:t>Yr</a:t>
            </a:r>
            <a:r>
              <a:rPr lang="en-GB" dirty="0"/>
              <a:t> </a:t>
            </a:r>
            <a:r>
              <a:rPr lang="en-GB" dirty="0" err="1"/>
              <a:t>Adran</a:t>
            </a:r>
            <a:r>
              <a:rPr lang="en-GB" dirty="0"/>
              <a:t> </a:t>
            </a:r>
            <a:r>
              <a:rPr lang="en-GB" dirty="0" err="1"/>
              <a:t>Bersonél</a:t>
            </a:r>
            <a:r>
              <a:rPr lang="en-GB" dirty="0"/>
              <a:t> a </a:t>
            </a:r>
            <a:r>
              <a:rPr lang="en-GB" dirty="0" err="1"/>
              <a:t>Chymorth</a:t>
            </a:r>
            <a:r>
              <a:rPr lang="en-GB" dirty="0"/>
              <a:t> </a:t>
            </a:r>
            <a:r>
              <a:rPr lang="en-GB" dirty="0" err="1"/>
              <a:t>Athrawon</a:t>
            </a:r>
            <a:r>
              <a:rPr lang="en-GB" dirty="0"/>
              <a:t> Cymru. </a:t>
            </a:r>
          </a:p>
          <a:p>
            <a:pPr marL="0" indent="0">
              <a:buNone/>
            </a:pPr>
            <a:r>
              <a:rPr lang="en-GB" dirty="0"/>
              <a:t>• A </a:t>
            </a:r>
            <a:r>
              <a:rPr lang="en-GB" dirty="0" err="1"/>
              <a:t>yw</a:t>
            </a:r>
            <a:r>
              <a:rPr lang="en-GB" dirty="0"/>
              <a:t> staff </a:t>
            </a:r>
            <a:r>
              <a:rPr lang="en-GB" dirty="0" err="1"/>
              <a:t>yn</a:t>
            </a:r>
            <a:r>
              <a:rPr lang="en-GB" dirty="0"/>
              <a:t> </a:t>
            </a:r>
            <a:r>
              <a:rPr lang="en-GB" dirty="0" err="1"/>
              <a:t>gyfarwydd</a:t>
            </a:r>
            <a:r>
              <a:rPr lang="en-GB" dirty="0"/>
              <a:t> â </a:t>
            </a:r>
            <a:r>
              <a:rPr lang="en-GB" dirty="0" err="1"/>
              <a:t>pholisïau</a:t>
            </a:r>
            <a:r>
              <a:rPr lang="en-GB" dirty="0"/>
              <a:t> a </a:t>
            </a:r>
            <a:r>
              <a:rPr lang="en-GB" dirty="0" err="1"/>
              <a:t>gweithdrefnau</a:t>
            </a:r>
            <a:r>
              <a:rPr lang="en-GB" dirty="0"/>
              <a:t> </a:t>
            </a:r>
            <a:r>
              <a:rPr lang="en-GB" dirty="0" err="1"/>
              <a:t>sy'n</a:t>
            </a:r>
            <a:r>
              <a:rPr lang="en-GB" dirty="0"/>
              <a:t> </a:t>
            </a:r>
            <a:r>
              <a:rPr lang="en-GB" dirty="0" err="1"/>
              <a:t>ymwneud</a:t>
            </a:r>
            <a:r>
              <a:rPr lang="en-GB" dirty="0"/>
              <a:t> ag iechyd a </a:t>
            </a:r>
            <a:r>
              <a:rPr lang="en-GB" dirty="0" err="1"/>
              <a:t>lles</a:t>
            </a:r>
            <a:r>
              <a:rPr lang="en-GB" dirty="0"/>
              <a:t> </a:t>
            </a:r>
            <a:r>
              <a:rPr lang="en-GB" dirty="0" err="1"/>
              <a:t>e.e.</a:t>
            </a:r>
            <a:r>
              <a:rPr lang="en-GB" dirty="0"/>
              <a:t> </a:t>
            </a:r>
            <a:r>
              <a:rPr lang="en-GB" dirty="0" err="1"/>
              <a:t>Bwlio</a:t>
            </a:r>
            <a:r>
              <a:rPr lang="en-GB" dirty="0"/>
              <a:t> ac </a:t>
            </a:r>
            <a:r>
              <a:rPr lang="en-GB" dirty="0" err="1"/>
              <a:t>aflonyddu</a:t>
            </a:r>
            <a:r>
              <a:rPr lang="en-GB" dirty="0"/>
              <a:t>, </a:t>
            </a:r>
            <a:r>
              <a:rPr lang="en-GB" dirty="0" err="1"/>
              <a:t>Cyfeillgar</a:t>
            </a:r>
            <a:r>
              <a:rPr lang="en-GB" dirty="0"/>
              <a:t> </a:t>
            </a:r>
            <a:r>
              <a:rPr lang="en-GB" dirty="0" err="1"/>
              <a:t>i</a:t>
            </a:r>
            <a:r>
              <a:rPr lang="en-GB" dirty="0"/>
              <a:t> </a:t>
            </a:r>
            <a:r>
              <a:rPr lang="en-GB" dirty="0" err="1"/>
              <a:t>deuluoedd</a:t>
            </a:r>
            <a:r>
              <a:rPr lang="en-GB" dirty="0"/>
              <a:t>, Di-</a:t>
            </a:r>
            <a:r>
              <a:rPr lang="en-GB" dirty="0" err="1"/>
              <a:t>fwg</a:t>
            </a:r>
            <a:r>
              <a:rPr lang="en-GB" dirty="0"/>
              <a:t>, Iechyd a </a:t>
            </a:r>
            <a:r>
              <a:rPr lang="en-GB" dirty="0" err="1"/>
              <a:t>diogelwch</a:t>
            </a:r>
            <a:r>
              <a:rPr lang="en-GB" dirty="0"/>
              <a:t>, </a:t>
            </a:r>
            <a:r>
              <a:rPr lang="en-GB" dirty="0" err="1"/>
              <a:t>Camddefnyddio</a:t>
            </a:r>
            <a:r>
              <a:rPr lang="en-GB" dirty="0"/>
              <a:t> alcohol a </a:t>
            </a:r>
            <a:r>
              <a:rPr lang="en-GB" dirty="0" err="1"/>
              <a:t>sylweddau</a:t>
            </a:r>
            <a:r>
              <a:rPr lang="en-GB" dirty="0"/>
              <a:t> a </a:t>
            </a:r>
            <a:r>
              <a:rPr lang="en-GB" dirty="0" err="1"/>
              <a:t>Straen</a:t>
            </a:r>
            <a:r>
              <a:rPr lang="en-GB" dirty="0"/>
              <a:t>? </a:t>
            </a:r>
          </a:p>
          <a:p>
            <a:pPr marL="0" indent="0">
              <a:buNone/>
            </a:pPr>
            <a:r>
              <a:rPr lang="en-GB" b="1" dirty="0"/>
              <a:t>Sut?</a:t>
            </a:r>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07888" y="1978395"/>
            <a:ext cx="5385392" cy="475238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200" dirty="0"/>
              <a:t>•  Do all staff have professional development opportunities? </a:t>
            </a:r>
          </a:p>
          <a:p>
            <a:pPr marL="0" indent="0">
              <a:buNone/>
            </a:pPr>
            <a:r>
              <a:rPr lang="en-GB" sz="2200" dirty="0"/>
              <a:t>•  Is staff membership of leisure facilities encouraged via staff discount schemes? </a:t>
            </a:r>
          </a:p>
          <a:p>
            <a:pPr marL="0" indent="0">
              <a:buNone/>
            </a:pPr>
            <a:r>
              <a:rPr lang="en-GB" sz="2200" dirty="0"/>
              <a:t>•   Are staff aware of and have access to support agencies who can offer help and advice?  e.g. Occupational Health, Personnel Department and Teacher Support Cymru. </a:t>
            </a:r>
          </a:p>
          <a:p>
            <a:pPr marL="0" indent="0">
              <a:buNone/>
            </a:pPr>
            <a:r>
              <a:rPr lang="en-GB" sz="2200" dirty="0"/>
              <a:t>•   Are staff familiar with policies and procedures related to health and wellbeing e. .g.: Bullying and harassment, Family friendly, Smoke-free, Health and safety, Alcohol and substance misuse and Stress? </a:t>
            </a:r>
          </a:p>
          <a:p>
            <a:pPr marL="0" indent="0">
              <a:buNone/>
            </a:pPr>
            <a:r>
              <a:rPr lang="en-GB" sz="2200"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1408" y="276594"/>
            <a:ext cx="2671330" cy="1502623"/>
          </a:xfrm>
          <a:prstGeom prst="rect">
            <a:avLst/>
          </a:prstGeom>
        </p:spPr>
      </p:pic>
    </p:spTree>
    <p:extLst>
      <p:ext uri="{BB962C8B-B14F-4D97-AF65-F5344CB8AC3E}">
        <p14:creationId xmlns:p14="http://schemas.microsoft.com/office/powerpoint/2010/main" val="2531768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dirty="0">
                <a:solidFill>
                  <a:schemeClr val="accent1"/>
                </a:solidFill>
              </a:rPr>
              <a:t>Iechyd staff: </a:t>
            </a:r>
            <a:r>
              <a:rPr lang="en-GB" dirty="0" err="1">
                <a:solidFill>
                  <a:schemeClr val="accent1"/>
                </a:solidFill>
              </a:rPr>
              <a:t>Pwyntiau</a:t>
            </a:r>
            <a:r>
              <a:rPr lang="en-GB" dirty="0">
                <a:solidFill>
                  <a:schemeClr val="accent1"/>
                </a:solidFill>
              </a:rPr>
              <a:t> </a:t>
            </a:r>
            <a:r>
              <a:rPr lang="en-GB" dirty="0" err="1">
                <a:solidFill>
                  <a:schemeClr val="accent1"/>
                </a:solidFill>
              </a:rPr>
              <a:t>i’w</a:t>
            </a:r>
            <a:r>
              <a:rPr lang="en-GB" dirty="0">
                <a:solidFill>
                  <a:schemeClr val="accent1"/>
                </a:solidFill>
              </a:rPr>
              <a:t> </a:t>
            </a:r>
            <a:r>
              <a:rPr lang="en-GB" dirty="0" err="1">
                <a:solidFill>
                  <a:schemeClr val="accent1"/>
                </a:solidFill>
              </a:rPr>
              <a:t>hystyried</a:t>
            </a:r>
            <a:br>
              <a:rPr lang="en-GB" dirty="0">
                <a:solidFill>
                  <a:schemeClr val="accent1"/>
                </a:solidFill>
              </a:rPr>
            </a:br>
            <a:r>
              <a:rPr lang="en-GB" dirty="0">
                <a:solidFill>
                  <a:schemeClr val="accent1"/>
                </a:solidFill>
              </a:rPr>
              <a:t>Staff health: Points for consideration</a:t>
            </a:r>
            <a:endParaRPr lang="en-GB"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 </a:t>
            </a:r>
            <a:r>
              <a:rPr lang="en-GB" dirty="0" err="1"/>
              <a:t>yw'r</a:t>
            </a:r>
            <a:r>
              <a:rPr lang="en-GB" dirty="0"/>
              <a:t> staff </a:t>
            </a:r>
            <a:r>
              <a:rPr lang="en-GB" dirty="0" err="1"/>
              <a:t>yn</a:t>
            </a:r>
            <a:r>
              <a:rPr lang="en-GB" dirty="0"/>
              <a:t> </a:t>
            </a:r>
            <a:r>
              <a:rPr lang="en-GB" dirty="0" err="1"/>
              <a:t>defnyddio</a:t>
            </a:r>
            <a:r>
              <a:rPr lang="en-GB" dirty="0"/>
              <a:t> </a:t>
            </a:r>
            <a:r>
              <a:rPr lang="en-GB" dirty="0" err="1"/>
              <a:t>ymgynghoriad</a:t>
            </a:r>
            <a:r>
              <a:rPr lang="en-GB" dirty="0"/>
              <a:t> </a:t>
            </a:r>
            <a:r>
              <a:rPr lang="en-GB" dirty="0" err="1"/>
              <a:t>i</a:t>
            </a:r>
            <a:r>
              <a:rPr lang="en-GB" dirty="0"/>
              <a:t> nodi </a:t>
            </a:r>
            <a:r>
              <a:rPr lang="en-GB" dirty="0" err="1"/>
              <a:t>meysydd</a:t>
            </a:r>
            <a:r>
              <a:rPr lang="en-GB" dirty="0"/>
              <a:t> </a:t>
            </a:r>
            <a:r>
              <a:rPr lang="en-GB" dirty="0" err="1"/>
              <a:t>i'w</a:t>
            </a:r>
            <a:r>
              <a:rPr lang="en-GB" dirty="0"/>
              <a:t> </a:t>
            </a:r>
            <a:r>
              <a:rPr lang="en-GB" dirty="0" err="1"/>
              <a:t>datblygu</a:t>
            </a:r>
            <a:r>
              <a:rPr lang="en-GB" dirty="0"/>
              <a:t> </a:t>
            </a:r>
            <a:r>
              <a:rPr lang="en-GB" dirty="0" err="1"/>
              <a:t>a'u</a:t>
            </a:r>
            <a:r>
              <a:rPr lang="en-GB" dirty="0"/>
              <a:t> </a:t>
            </a:r>
            <a:r>
              <a:rPr lang="en-GB" dirty="0" err="1"/>
              <a:t>hyfforddi</a:t>
            </a:r>
            <a:r>
              <a:rPr lang="en-GB" dirty="0"/>
              <a:t>? </a:t>
            </a:r>
          </a:p>
          <a:p>
            <a:pPr marL="0" indent="0">
              <a:buNone/>
            </a:pPr>
            <a:r>
              <a:rPr lang="en-GB" dirty="0"/>
              <a:t>• A </a:t>
            </a:r>
            <a:r>
              <a:rPr lang="en-GB" dirty="0" err="1"/>
              <a:t>yw</a:t>
            </a:r>
            <a:r>
              <a:rPr lang="en-GB" dirty="0"/>
              <a:t> iechyd a </a:t>
            </a:r>
            <a:r>
              <a:rPr lang="en-GB" dirty="0" err="1"/>
              <a:t>lles</a:t>
            </a:r>
            <a:r>
              <a:rPr lang="en-GB" dirty="0"/>
              <a:t> staff </a:t>
            </a:r>
            <a:r>
              <a:rPr lang="en-GB" dirty="0" err="1"/>
              <a:t>yn</a:t>
            </a:r>
            <a:r>
              <a:rPr lang="en-GB" dirty="0"/>
              <a:t> </a:t>
            </a:r>
            <a:r>
              <a:rPr lang="en-GB" dirty="0" err="1"/>
              <a:t>eitem</a:t>
            </a:r>
            <a:r>
              <a:rPr lang="en-GB" dirty="0"/>
              <a:t> </a:t>
            </a:r>
            <a:r>
              <a:rPr lang="en-GB" dirty="0" err="1"/>
              <a:t>reolaidd</a:t>
            </a:r>
            <a:r>
              <a:rPr lang="en-GB" dirty="0"/>
              <a:t> </a:t>
            </a:r>
            <a:r>
              <a:rPr lang="en-GB" dirty="0" err="1"/>
              <a:t>ar</a:t>
            </a:r>
            <a:r>
              <a:rPr lang="en-GB" dirty="0"/>
              <a:t> </a:t>
            </a:r>
            <a:r>
              <a:rPr lang="en-GB" dirty="0" err="1"/>
              <a:t>yr</a:t>
            </a:r>
            <a:r>
              <a:rPr lang="en-GB" dirty="0"/>
              <a:t> agenda </a:t>
            </a:r>
            <a:r>
              <a:rPr lang="en-GB" dirty="0" err="1"/>
              <a:t>mewn</a:t>
            </a:r>
            <a:r>
              <a:rPr lang="en-GB" dirty="0"/>
              <a:t> </a:t>
            </a:r>
            <a:r>
              <a:rPr lang="en-GB" dirty="0" err="1"/>
              <a:t>cyfarfodydd</a:t>
            </a:r>
            <a:r>
              <a:rPr lang="en-GB" dirty="0"/>
              <a:t> staff? </a:t>
            </a:r>
          </a:p>
          <a:p>
            <a:pPr marL="0" indent="0">
              <a:buNone/>
            </a:pPr>
            <a:r>
              <a:rPr lang="en-GB" dirty="0"/>
              <a:t>• A </a:t>
            </a:r>
            <a:r>
              <a:rPr lang="en-GB" dirty="0" err="1"/>
              <a:t>oes</a:t>
            </a:r>
            <a:r>
              <a:rPr lang="en-GB" dirty="0"/>
              <a:t> </a:t>
            </a:r>
            <a:r>
              <a:rPr lang="en-GB" dirty="0" err="1"/>
              <a:t>gweithdrefnau</a:t>
            </a:r>
            <a:r>
              <a:rPr lang="en-GB" dirty="0"/>
              <a:t> </a:t>
            </a:r>
            <a:r>
              <a:rPr lang="en-GB" dirty="0" err="1"/>
              <a:t>ar</a:t>
            </a:r>
            <a:r>
              <a:rPr lang="en-GB" dirty="0"/>
              <a:t> </a:t>
            </a:r>
            <a:r>
              <a:rPr lang="en-GB" dirty="0" err="1"/>
              <a:t>waith</a:t>
            </a:r>
            <a:r>
              <a:rPr lang="en-GB" dirty="0"/>
              <a:t> </a:t>
            </a:r>
            <a:r>
              <a:rPr lang="en-GB" dirty="0" err="1"/>
              <a:t>i</a:t>
            </a:r>
            <a:r>
              <a:rPr lang="en-GB" dirty="0"/>
              <a:t> </a:t>
            </a:r>
            <a:r>
              <a:rPr lang="en-GB" dirty="0" err="1"/>
              <a:t>fynd</a:t>
            </a:r>
            <a:r>
              <a:rPr lang="en-GB" dirty="0"/>
              <a:t> </a:t>
            </a:r>
            <a:r>
              <a:rPr lang="en-GB" dirty="0" err="1"/>
              <a:t>i'r</a:t>
            </a:r>
            <a:r>
              <a:rPr lang="en-GB" dirty="0"/>
              <a:t> </a:t>
            </a:r>
            <a:r>
              <a:rPr lang="en-GB" dirty="0" err="1"/>
              <a:t>afael</a:t>
            </a:r>
            <a:r>
              <a:rPr lang="en-GB" dirty="0"/>
              <a:t> â </a:t>
            </a:r>
            <a:r>
              <a:rPr lang="en-GB" dirty="0" err="1"/>
              <a:t>chydbwysedd</a:t>
            </a:r>
            <a:r>
              <a:rPr lang="en-GB" dirty="0"/>
              <a:t> </a:t>
            </a:r>
            <a:r>
              <a:rPr lang="en-GB" dirty="0" err="1"/>
              <a:t>rhwng</a:t>
            </a:r>
            <a:r>
              <a:rPr lang="en-GB" dirty="0"/>
              <a:t> </a:t>
            </a:r>
            <a:r>
              <a:rPr lang="en-GB" dirty="0" err="1"/>
              <a:t>bywyd</a:t>
            </a:r>
            <a:r>
              <a:rPr lang="en-GB" dirty="0"/>
              <a:t> a </a:t>
            </a:r>
            <a:r>
              <a:rPr lang="en-GB" dirty="0" err="1"/>
              <a:t>gwaith</a:t>
            </a:r>
            <a:r>
              <a:rPr lang="en-GB" dirty="0"/>
              <a:t>? </a:t>
            </a:r>
          </a:p>
          <a:p>
            <a:pPr marL="0" indent="0">
              <a:buNone/>
            </a:pPr>
            <a:endParaRPr lang="en-GB" dirty="0"/>
          </a:p>
          <a:p>
            <a:pPr marL="0" indent="0">
              <a:buNone/>
            </a:pPr>
            <a:r>
              <a:rPr lang="en-GB" b="1" dirty="0"/>
              <a:t>Sut?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Is consultation utilised by staff to identify areas for development and training? </a:t>
            </a:r>
          </a:p>
          <a:p>
            <a:pPr marL="0" indent="0">
              <a:buNone/>
            </a:pPr>
            <a:r>
              <a:rPr lang="en-GB" dirty="0"/>
              <a:t>•  Is staff health and wellbeing a regular agenda item at staff meetings? </a:t>
            </a:r>
          </a:p>
          <a:p>
            <a:pPr marL="0" indent="0">
              <a:buNone/>
            </a:pPr>
            <a:r>
              <a:rPr lang="en-GB" dirty="0"/>
              <a:t>•  Are there procedures in place to address work-life balance? </a:t>
            </a:r>
          </a:p>
          <a:p>
            <a:pPr marL="0" indent="0">
              <a:buNone/>
            </a:pPr>
            <a:endParaRPr lang="en-GB" dirty="0"/>
          </a:p>
          <a:p>
            <a:pPr marL="0" indent="0">
              <a:buNone/>
            </a:pPr>
            <a:endParaRPr lang="en-GB" dirty="0"/>
          </a:p>
          <a:p>
            <a:pPr marL="0" indent="0">
              <a:buNone/>
            </a:pPr>
            <a:r>
              <a:rPr lang="en-GB" b="1" dirty="0"/>
              <a:t>How?</a:t>
            </a:r>
          </a:p>
        </p:txBody>
      </p:sp>
      <p:pic>
        <p:nvPicPr>
          <p:cNvPr id="4" name="Picture 3" descr="A picture containing text, table, worktable&#10;&#10;Description automatically generated">
            <a:extLst>
              <a:ext uri="{FF2B5EF4-FFF2-40B4-BE49-F238E27FC236}">
                <a16:creationId xmlns:a16="http://schemas.microsoft.com/office/drawing/2014/main" id="{A807A85C-204A-4102-8B8E-CFBCB63A234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78114" y="276594"/>
            <a:ext cx="2671330" cy="1502623"/>
          </a:xfrm>
          <a:prstGeom prst="rect">
            <a:avLst/>
          </a:prstGeom>
        </p:spPr>
      </p:pic>
    </p:spTree>
    <p:extLst>
      <p:ext uri="{BB962C8B-B14F-4D97-AF65-F5344CB8AC3E}">
        <p14:creationId xmlns:p14="http://schemas.microsoft.com/office/powerpoint/2010/main" val="651271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normAutofit/>
          </a:bodyPr>
          <a:lstStyle/>
          <a:p>
            <a:r>
              <a:rPr lang="en-GB" b="1" dirty="0" err="1">
                <a:solidFill>
                  <a:schemeClr val="accent1"/>
                </a:solidFill>
              </a:rPr>
              <a:t>Colli</a:t>
            </a:r>
            <a:r>
              <a:rPr lang="en-GB" b="1" dirty="0">
                <a:solidFill>
                  <a:schemeClr val="accent1"/>
                </a:solidFill>
              </a:rPr>
              <a:t> </a:t>
            </a:r>
            <a:r>
              <a:rPr lang="en-GB" b="1" dirty="0" err="1">
                <a:solidFill>
                  <a:schemeClr val="accent1"/>
                </a:solidFill>
              </a:rPr>
              <a:t>Llais</a:t>
            </a:r>
            <a:r>
              <a:rPr lang="en-GB" b="1" dirty="0">
                <a:solidFill>
                  <a:schemeClr val="accent1"/>
                </a:solidFill>
              </a:rPr>
              <a:t> </a:t>
            </a:r>
            <a:r>
              <a:rPr lang="en-GB" b="1" dirty="0" err="1">
                <a:solidFill>
                  <a:schemeClr val="accent1"/>
                </a:solidFill>
              </a:rPr>
              <a:t>Galwedigaethol</a:t>
            </a:r>
            <a:br>
              <a:rPr lang="en-GB" b="1" dirty="0">
                <a:solidFill>
                  <a:schemeClr val="accent1"/>
                </a:solidFill>
              </a:rPr>
            </a:br>
            <a:r>
              <a:rPr lang="en-GB" b="1" dirty="0">
                <a:solidFill>
                  <a:schemeClr val="accent1"/>
                </a:solidFill>
              </a:rPr>
              <a:t>Occupational Voice Loss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Mae </a:t>
            </a:r>
            <a:r>
              <a:rPr lang="en-GB" dirty="0" err="1"/>
              <a:t>athrawon</a:t>
            </a:r>
            <a:r>
              <a:rPr lang="en-GB" dirty="0"/>
              <a:t> </a:t>
            </a:r>
            <a:r>
              <a:rPr lang="en-GB" dirty="0" err="1"/>
              <a:t>yn</a:t>
            </a:r>
            <a:r>
              <a:rPr lang="en-GB" dirty="0"/>
              <a:t> </a:t>
            </a:r>
            <a:r>
              <a:rPr lang="en-GB" dirty="0" err="1"/>
              <a:t>ddefnyddwyr</a:t>
            </a:r>
            <a:r>
              <a:rPr lang="en-GB" dirty="0"/>
              <a:t> </a:t>
            </a:r>
            <a:r>
              <a:rPr lang="en-GB" dirty="0" err="1"/>
              <a:t>llais</a:t>
            </a:r>
            <a:r>
              <a:rPr lang="en-GB" dirty="0"/>
              <a:t> </a:t>
            </a:r>
            <a:r>
              <a:rPr lang="en-GB" dirty="0" err="1"/>
              <a:t>proffesiynol</a:t>
            </a:r>
            <a:r>
              <a:rPr lang="en-GB" dirty="0"/>
              <a:t>, </a:t>
            </a:r>
            <a:r>
              <a:rPr lang="en-GB" dirty="0" err="1"/>
              <a:t>gan</a:t>
            </a:r>
            <a:r>
              <a:rPr lang="en-GB" dirty="0"/>
              <a:t> </a:t>
            </a:r>
            <a:r>
              <a:rPr lang="en-GB" dirty="0" err="1"/>
              <a:t>ddefnyddio</a:t>
            </a:r>
            <a:r>
              <a:rPr lang="en-GB" dirty="0"/>
              <a:t> </a:t>
            </a:r>
            <a:r>
              <a:rPr lang="en-GB" dirty="0" err="1"/>
              <a:t>eu</a:t>
            </a:r>
            <a:r>
              <a:rPr lang="en-GB" dirty="0"/>
              <a:t> </a:t>
            </a:r>
            <a:r>
              <a:rPr lang="en-GB" dirty="0" err="1"/>
              <a:t>lleisiau'n</a:t>
            </a:r>
            <a:r>
              <a:rPr lang="en-GB" dirty="0"/>
              <a:t> </a:t>
            </a:r>
            <a:r>
              <a:rPr lang="en-GB" dirty="0" err="1"/>
              <a:t>gyson</a:t>
            </a:r>
            <a:r>
              <a:rPr lang="en-GB" dirty="0"/>
              <a:t> </a:t>
            </a:r>
            <a:r>
              <a:rPr lang="en-GB" dirty="0" err="1"/>
              <a:t>yn</a:t>
            </a:r>
            <a:r>
              <a:rPr lang="en-GB" dirty="0"/>
              <a:t> y </a:t>
            </a:r>
            <a:r>
              <a:rPr lang="en-GB" dirty="0" err="1"/>
              <a:t>gwaith</a:t>
            </a:r>
            <a:r>
              <a:rPr lang="en-GB" dirty="0"/>
              <a:t>, </a:t>
            </a:r>
            <a:r>
              <a:rPr lang="en-GB" dirty="0" err="1"/>
              <a:t>lle</a:t>
            </a:r>
            <a:r>
              <a:rPr lang="en-GB" dirty="0"/>
              <a:t> </a:t>
            </a:r>
            <a:r>
              <a:rPr lang="en-GB" dirty="0" err="1"/>
              <a:t>mae</a:t>
            </a:r>
            <a:r>
              <a:rPr lang="en-GB" dirty="0"/>
              <a:t> </a:t>
            </a:r>
            <a:r>
              <a:rPr lang="en-GB" dirty="0" err="1"/>
              <a:t>cyfathrebu</a:t>
            </a:r>
            <a:r>
              <a:rPr lang="en-GB" dirty="0"/>
              <a:t> </a:t>
            </a:r>
            <a:r>
              <a:rPr lang="en-GB" dirty="0" err="1"/>
              <a:t>lleisiol</a:t>
            </a:r>
            <a:r>
              <a:rPr lang="en-GB" dirty="0"/>
              <a:t> </a:t>
            </a:r>
            <a:r>
              <a:rPr lang="en-GB" dirty="0" err="1"/>
              <a:t>clir</a:t>
            </a:r>
            <a:r>
              <a:rPr lang="en-GB" dirty="0"/>
              <a:t> </a:t>
            </a:r>
            <a:r>
              <a:rPr lang="en-GB" dirty="0" err="1"/>
              <a:t>yn</a:t>
            </a:r>
            <a:r>
              <a:rPr lang="en-GB" dirty="0"/>
              <a:t> </a:t>
            </a:r>
            <a:r>
              <a:rPr lang="en-GB" dirty="0" err="1"/>
              <a:t>hanfodol</a:t>
            </a:r>
            <a:r>
              <a:rPr lang="en-GB" dirty="0"/>
              <a:t>. Mae </a:t>
            </a:r>
            <a:r>
              <a:rPr lang="en-GB" dirty="0" err="1"/>
              <a:t>straen</a:t>
            </a:r>
            <a:r>
              <a:rPr lang="en-GB" dirty="0"/>
              <a:t> </a:t>
            </a:r>
            <a:r>
              <a:rPr lang="en-GB" dirty="0" err="1"/>
              <a:t>llais</a:t>
            </a:r>
            <a:r>
              <a:rPr lang="en-GB" dirty="0"/>
              <a:t> a </a:t>
            </a:r>
            <a:r>
              <a:rPr lang="en-GB" dirty="0" err="1"/>
              <a:t>cholli</a:t>
            </a:r>
            <a:r>
              <a:rPr lang="en-GB" dirty="0"/>
              <a:t> </a:t>
            </a:r>
            <a:r>
              <a:rPr lang="en-GB" dirty="0" err="1"/>
              <a:t>llais</a:t>
            </a:r>
            <a:r>
              <a:rPr lang="en-GB" dirty="0"/>
              <a:t> </a:t>
            </a:r>
            <a:r>
              <a:rPr lang="en-GB" dirty="0" err="1"/>
              <a:t>yn</a:t>
            </a:r>
            <a:r>
              <a:rPr lang="en-GB" dirty="0"/>
              <a:t> </a:t>
            </a:r>
            <a:r>
              <a:rPr lang="en-GB" dirty="0" err="1"/>
              <a:t>ymwneud</a:t>
            </a:r>
            <a:r>
              <a:rPr lang="en-GB" dirty="0"/>
              <a:t> </a:t>
            </a:r>
            <a:r>
              <a:rPr lang="en-GB" dirty="0" err="1"/>
              <a:t>yn</a:t>
            </a:r>
            <a:r>
              <a:rPr lang="en-GB" dirty="0"/>
              <a:t> </a:t>
            </a:r>
            <a:r>
              <a:rPr lang="en-GB" dirty="0" err="1"/>
              <a:t>uniongyrchol</a:t>
            </a:r>
            <a:r>
              <a:rPr lang="en-GB" dirty="0"/>
              <a:t> â </a:t>
            </a:r>
            <a:r>
              <a:rPr lang="en-GB" dirty="0" err="1"/>
              <a:t>chamddefnyddio</a:t>
            </a:r>
            <a:r>
              <a:rPr lang="en-GB" dirty="0"/>
              <a:t> </a:t>
            </a:r>
            <a:r>
              <a:rPr lang="en-GB" dirty="0" err="1"/>
              <a:t>llais</a:t>
            </a:r>
            <a:r>
              <a:rPr lang="en-GB" dirty="0"/>
              <a:t>. </a:t>
            </a:r>
          </a:p>
          <a:p>
            <a:r>
              <a:rPr lang="en-GB" dirty="0"/>
              <a:t>Y </a:t>
            </a:r>
            <a:r>
              <a:rPr lang="en-GB" dirty="0" err="1"/>
              <a:t>mathau</a:t>
            </a:r>
            <a:r>
              <a:rPr lang="en-GB" dirty="0"/>
              <a:t> </a:t>
            </a:r>
            <a:r>
              <a:rPr lang="en-GB" dirty="0" err="1"/>
              <a:t>mwyaf</a:t>
            </a:r>
            <a:r>
              <a:rPr lang="en-GB" dirty="0"/>
              <a:t> </a:t>
            </a:r>
            <a:r>
              <a:rPr lang="en-GB" dirty="0" err="1"/>
              <a:t>cyffredin</a:t>
            </a:r>
            <a:r>
              <a:rPr lang="en-GB" dirty="0"/>
              <a:t> </a:t>
            </a:r>
            <a:r>
              <a:rPr lang="en-GB" dirty="0" err="1"/>
              <a:t>ohonynt</a:t>
            </a:r>
            <a:r>
              <a:rPr lang="en-GB" dirty="0"/>
              <a:t> </a:t>
            </a:r>
            <a:r>
              <a:rPr lang="en-GB" dirty="0" err="1"/>
              <a:t>yw</a:t>
            </a:r>
            <a:r>
              <a:rPr lang="en-GB" dirty="0"/>
              <a:t>: </a:t>
            </a:r>
          </a:p>
          <a:p>
            <a:r>
              <a:rPr lang="en-GB" dirty="0" err="1"/>
              <a:t>Gweiddi</a:t>
            </a:r>
            <a:r>
              <a:rPr lang="en-GB" dirty="0"/>
              <a:t>. </a:t>
            </a:r>
          </a:p>
          <a:p>
            <a:r>
              <a:rPr lang="en-GB" dirty="0" err="1"/>
              <a:t>Llais</a:t>
            </a:r>
            <a:r>
              <a:rPr lang="en-GB" dirty="0"/>
              <a:t> </a:t>
            </a:r>
            <a:r>
              <a:rPr lang="en-GB" dirty="0" err="1"/>
              <a:t>uchel</a:t>
            </a:r>
            <a:r>
              <a:rPr lang="en-GB" dirty="0"/>
              <a:t> dan </a:t>
            </a:r>
            <a:r>
              <a:rPr lang="en-GB" dirty="0" err="1"/>
              <a:t>straen</a:t>
            </a:r>
            <a:r>
              <a:rPr lang="en-GB" dirty="0"/>
              <a:t> a </a:t>
            </a:r>
            <a:r>
              <a:rPr lang="en-GB" dirty="0" err="1"/>
              <a:t>ddefnyddir</a:t>
            </a:r>
            <a:r>
              <a:rPr lang="en-GB" dirty="0"/>
              <a:t> </a:t>
            </a:r>
            <a:r>
              <a:rPr lang="en-GB" dirty="0" err="1"/>
              <a:t>yn</a:t>
            </a:r>
            <a:r>
              <a:rPr lang="en-GB" dirty="0"/>
              <a:t> </a:t>
            </a:r>
            <a:r>
              <a:rPr lang="en-GB" dirty="0" err="1"/>
              <a:t>erbyn</a:t>
            </a:r>
            <a:r>
              <a:rPr lang="en-GB" dirty="0"/>
              <a:t> </a:t>
            </a:r>
            <a:r>
              <a:rPr lang="en-GB" dirty="0" err="1"/>
              <a:t>sŵn</a:t>
            </a:r>
            <a:r>
              <a:rPr lang="en-GB" dirty="0"/>
              <a:t> </a:t>
            </a:r>
            <a:r>
              <a:rPr lang="en-GB" dirty="0" err="1"/>
              <a:t>cefndir</a:t>
            </a:r>
            <a:r>
              <a:rPr lang="en-GB" dirty="0"/>
              <a:t>. </a:t>
            </a:r>
          </a:p>
          <a:p>
            <a:r>
              <a:rPr lang="en-GB" dirty="0" err="1"/>
              <a:t>Clirio</a:t>
            </a:r>
            <a:r>
              <a:rPr lang="en-GB" dirty="0"/>
              <a:t> </a:t>
            </a:r>
            <a:r>
              <a:rPr lang="en-GB" dirty="0" err="1"/>
              <a:t>gormod</a:t>
            </a:r>
            <a:r>
              <a:rPr lang="en-GB" dirty="0"/>
              <a:t> o </a:t>
            </a:r>
            <a:r>
              <a:rPr lang="en-GB" dirty="0" err="1"/>
              <a:t>wddw</a:t>
            </a:r>
            <a:r>
              <a:rPr lang="en-GB" dirty="0"/>
              <a: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Teachers are professional voice users, using their voices constantly at work,  where clear vocal communication is vital. Voice strain and voice loss is directly related  to voice misuse. </a:t>
            </a:r>
          </a:p>
          <a:p>
            <a:r>
              <a:rPr lang="en-GB" dirty="0"/>
              <a:t>The most common forms of which are: </a:t>
            </a:r>
          </a:p>
          <a:p>
            <a:r>
              <a:rPr lang="en-GB" dirty="0"/>
              <a:t>Shouting. </a:t>
            </a:r>
          </a:p>
          <a:p>
            <a:r>
              <a:rPr lang="en-GB" dirty="0"/>
              <a:t>Strained loud voice used against background noise. </a:t>
            </a:r>
          </a:p>
          <a:p>
            <a:r>
              <a:rPr lang="en-GB" dirty="0"/>
              <a:t>Excessive throat clearing.</a:t>
            </a:r>
          </a:p>
        </p:txBody>
      </p:sp>
      <p:pic>
        <p:nvPicPr>
          <p:cNvPr id="7" name="Picture 6" descr="A person with his mouth open&#10;&#10;Description automatically generated with medium confidence">
            <a:extLst>
              <a:ext uri="{FF2B5EF4-FFF2-40B4-BE49-F238E27FC236}">
                <a16:creationId xmlns:a16="http://schemas.microsoft.com/office/drawing/2014/main" id="{43636C63-45FC-40FA-B8FA-47459EBE6D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777" y="453655"/>
            <a:ext cx="2908595" cy="1636084"/>
          </a:xfrm>
          <a:prstGeom prst="rect">
            <a:avLst/>
          </a:prstGeom>
        </p:spPr>
      </p:pic>
    </p:spTree>
    <p:extLst>
      <p:ext uri="{BB962C8B-B14F-4D97-AF65-F5344CB8AC3E}">
        <p14:creationId xmlns:p14="http://schemas.microsoft.com/office/powerpoint/2010/main" val="2753683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normAutofit/>
          </a:bodyPr>
          <a:lstStyle/>
          <a:p>
            <a:r>
              <a:rPr lang="en-GB" b="1" dirty="0" err="1">
                <a:solidFill>
                  <a:srgbClr val="0070C0"/>
                </a:solidFill>
              </a:rPr>
              <a:t>Colli</a:t>
            </a:r>
            <a:r>
              <a:rPr lang="en-GB" b="1" dirty="0">
                <a:solidFill>
                  <a:srgbClr val="0070C0"/>
                </a:solidFill>
              </a:rPr>
              <a:t> </a:t>
            </a:r>
            <a:r>
              <a:rPr lang="en-GB" b="1" dirty="0" err="1">
                <a:solidFill>
                  <a:srgbClr val="0070C0"/>
                </a:solidFill>
              </a:rPr>
              <a:t>Llais</a:t>
            </a:r>
            <a:r>
              <a:rPr lang="en-GB" b="1" dirty="0">
                <a:solidFill>
                  <a:srgbClr val="0070C0"/>
                </a:solidFill>
              </a:rPr>
              <a:t> </a:t>
            </a:r>
            <a:r>
              <a:rPr lang="en-GB" b="1" dirty="0" err="1">
                <a:solidFill>
                  <a:srgbClr val="0070C0"/>
                </a:solidFill>
              </a:rPr>
              <a:t>Galwedigaethol</a:t>
            </a:r>
            <a:br>
              <a:rPr lang="en-GB" b="1" dirty="0">
                <a:solidFill>
                  <a:srgbClr val="0070C0"/>
                </a:solidFill>
              </a:rPr>
            </a:br>
            <a:r>
              <a:rPr lang="en-GB" b="1" dirty="0">
                <a:solidFill>
                  <a:srgbClr val="0070C0"/>
                </a:solidFill>
              </a:rPr>
              <a:t>Occupational Voice Loss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343076"/>
            <a:ext cx="5181600" cy="397266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err="1"/>
              <a:t>Astudiwyd</a:t>
            </a:r>
            <a:r>
              <a:rPr lang="en-GB" dirty="0"/>
              <a:t> </a:t>
            </a:r>
            <a:r>
              <a:rPr lang="en-GB" dirty="0" err="1"/>
              <a:t>problemau</a:t>
            </a:r>
            <a:r>
              <a:rPr lang="en-GB" dirty="0"/>
              <a:t> </a:t>
            </a:r>
            <a:r>
              <a:rPr lang="en-GB" dirty="0" err="1"/>
              <a:t>lleisiol</a:t>
            </a:r>
            <a:r>
              <a:rPr lang="en-GB" dirty="0"/>
              <a:t> </a:t>
            </a:r>
            <a:r>
              <a:rPr lang="en-GB" dirty="0" err="1"/>
              <a:t>mewn</a:t>
            </a:r>
            <a:r>
              <a:rPr lang="en-GB" dirty="0"/>
              <a:t> </a:t>
            </a:r>
            <a:r>
              <a:rPr lang="en-GB" dirty="0" err="1"/>
              <a:t>nifer</a:t>
            </a:r>
            <a:r>
              <a:rPr lang="en-GB" dirty="0"/>
              <a:t> o </a:t>
            </a:r>
            <a:r>
              <a:rPr lang="en-GB" dirty="0" err="1"/>
              <a:t>grwpiau</a:t>
            </a:r>
            <a:r>
              <a:rPr lang="en-GB" dirty="0"/>
              <a:t> </a:t>
            </a:r>
            <a:r>
              <a:rPr lang="en-GB" dirty="0" err="1"/>
              <a:t>meddiannaeth</a:t>
            </a:r>
            <a:r>
              <a:rPr lang="en-GB" dirty="0"/>
              <a:t> </a:t>
            </a:r>
            <a:r>
              <a:rPr lang="en-GB" dirty="0" err="1"/>
              <a:t>gan</a:t>
            </a:r>
            <a:r>
              <a:rPr lang="en-GB" dirty="0"/>
              <a:t> </a:t>
            </a:r>
            <a:r>
              <a:rPr lang="en-GB" dirty="0" err="1"/>
              <a:t>gynnwys</a:t>
            </a:r>
            <a:r>
              <a:rPr lang="en-GB" dirty="0"/>
              <a:t> staff </a:t>
            </a:r>
            <a:r>
              <a:rPr lang="en-GB" dirty="0" err="1"/>
              <a:t>telefarchnata</a:t>
            </a:r>
            <a:r>
              <a:rPr lang="en-GB" dirty="0"/>
              <a:t> </a:t>
            </a:r>
            <a:r>
              <a:rPr lang="en-GB" dirty="0" err="1"/>
              <a:t>a'r</a:t>
            </a:r>
            <a:r>
              <a:rPr lang="en-GB" dirty="0"/>
              <a:t> </a:t>
            </a:r>
            <a:r>
              <a:rPr lang="en-GB" dirty="0" err="1"/>
              <a:t>rhai</a:t>
            </a:r>
            <a:r>
              <a:rPr lang="en-GB" dirty="0"/>
              <a:t> </a:t>
            </a:r>
            <a:r>
              <a:rPr lang="en-GB" dirty="0" err="1"/>
              <a:t>sy'n</a:t>
            </a:r>
            <a:r>
              <a:rPr lang="en-GB" dirty="0"/>
              <a:t> </a:t>
            </a:r>
            <a:r>
              <a:rPr lang="en-GB" dirty="0" err="1"/>
              <a:t>ymwneud</a:t>
            </a:r>
            <a:r>
              <a:rPr lang="en-GB" dirty="0"/>
              <a:t> â </a:t>
            </a:r>
            <a:r>
              <a:rPr lang="en-GB" dirty="0" err="1"/>
              <a:t>rhai</a:t>
            </a:r>
            <a:r>
              <a:rPr lang="en-GB" dirty="0"/>
              <a:t> </a:t>
            </a:r>
            <a:r>
              <a:rPr lang="en-GB" dirty="0" err="1"/>
              <a:t>celfyddydau</a:t>
            </a:r>
            <a:r>
              <a:rPr lang="en-GB" dirty="0"/>
              <a:t> </a:t>
            </a:r>
            <a:r>
              <a:rPr lang="en-GB" dirty="0" err="1"/>
              <a:t>perfformio</a:t>
            </a:r>
            <a:r>
              <a:rPr lang="en-GB" dirty="0"/>
              <a:t>. </a:t>
            </a:r>
          </a:p>
          <a:p>
            <a:r>
              <a:rPr lang="en-GB" dirty="0"/>
              <a:t>Mae </a:t>
            </a:r>
            <a:r>
              <a:rPr lang="en-GB" dirty="0" err="1"/>
              <a:t>tystiolaeth</a:t>
            </a:r>
            <a:r>
              <a:rPr lang="en-GB" dirty="0"/>
              <a:t> </a:t>
            </a:r>
            <a:r>
              <a:rPr lang="en-GB" dirty="0" err="1"/>
              <a:t>i</a:t>
            </a:r>
            <a:r>
              <a:rPr lang="en-GB" dirty="0"/>
              <a:t> </a:t>
            </a:r>
            <a:r>
              <a:rPr lang="en-GB" dirty="0" err="1"/>
              <a:t>awgrymu</a:t>
            </a:r>
            <a:r>
              <a:rPr lang="en-GB" dirty="0"/>
              <a:t> bod </a:t>
            </a:r>
            <a:r>
              <a:rPr lang="en-GB" dirty="0" err="1"/>
              <a:t>athrawon</a:t>
            </a:r>
            <a:r>
              <a:rPr lang="en-GB" dirty="0"/>
              <a:t> </a:t>
            </a:r>
            <a:r>
              <a:rPr lang="en-GB" dirty="0" err="1"/>
              <a:t>mewn</a:t>
            </a:r>
            <a:r>
              <a:rPr lang="en-GB" dirty="0"/>
              <a:t> </a:t>
            </a:r>
            <a:r>
              <a:rPr lang="en-GB" dirty="0" err="1"/>
              <a:t>perygl</a:t>
            </a:r>
            <a:r>
              <a:rPr lang="en-GB" dirty="0"/>
              <a:t> </a:t>
            </a:r>
            <a:r>
              <a:rPr lang="en-GB" dirty="0" err="1"/>
              <a:t>arbennig</a:t>
            </a:r>
            <a:r>
              <a:rPr lang="en-GB" dirty="0"/>
              <a:t> o </a:t>
            </a:r>
            <a:r>
              <a:rPr lang="en-GB" dirty="0" err="1"/>
              <a:t>ddatblygu</a:t>
            </a:r>
            <a:r>
              <a:rPr lang="en-GB" dirty="0"/>
              <a:t> </a:t>
            </a:r>
            <a:r>
              <a:rPr lang="en-GB" dirty="0" err="1"/>
              <a:t>problemau</a:t>
            </a:r>
            <a:r>
              <a:rPr lang="en-GB" dirty="0"/>
              <a:t> </a:t>
            </a:r>
            <a:r>
              <a:rPr lang="en-GB" dirty="0" err="1"/>
              <a:t>llais</a:t>
            </a:r>
            <a:r>
              <a:rPr lang="en-GB" dirty="0"/>
              <a:t>, </a:t>
            </a:r>
            <a:r>
              <a:rPr lang="en-GB" dirty="0" err="1"/>
              <a:t>gydag</a:t>
            </a:r>
            <a:r>
              <a:rPr lang="en-GB" dirty="0"/>
              <a:t> un o bob </a:t>
            </a:r>
            <a:r>
              <a:rPr lang="en-GB" dirty="0" err="1"/>
              <a:t>deg</a:t>
            </a:r>
            <a:r>
              <a:rPr lang="en-GB" dirty="0"/>
              <a:t> o </a:t>
            </a:r>
            <a:r>
              <a:rPr lang="en-GB" dirty="0" err="1"/>
              <a:t>athrawon</a:t>
            </a:r>
            <a:r>
              <a:rPr lang="en-GB" dirty="0"/>
              <a:t> </a:t>
            </a:r>
            <a:r>
              <a:rPr lang="en-GB" dirty="0" err="1"/>
              <a:t>sy'n</a:t>
            </a:r>
            <a:r>
              <a:rPr lang="en-GB" dirty="0"/>
              <a:t> </a:t>
            </a:r>
            <a:r>
              <a:rPr lang="en-GB" dirty="0" err="1"/>
              <a:t>gwasanaethu</a:t>
            </a:r>
            <a:r>
              <a:rPr lang="en-GB" dirty="0"/>
              <a:t> </a:t>
            </a:r>
            <a:r>
              <a:rPr lang="en-GB" dirty="0" err="1"/>
              <a:t>ers</a:t>
            </a:r>
            <a:r>
              <a:rPr lang="en-GB" dirty="0"/>
              <a:t> </a:t>
            </a:r>
            <a:r>
              <a:rPr lang="en-GB" dirty="0" err="1"/>
              <a:t>amser</a:t>
            </a:r>
            <a:r>
              <a:rPr lang="en-GB" dirty="0"/>
              <a:t> </a:t>
            </a:r>
            <a:r>
              <a:rPr lang="en-GB" dirty="0" err="1"/>
              <a:t>maith</a:t>
            </a:r>
            <a:r>
              <a:rPr lang="en-GB" dirty="0"/>
              <a:t> </a:t>
            </a:r>
            <a:r>
              <a:rPr lang="en-GB" dirty="0" err="1"/>
              <a:t>yn</a:t>
            </a:r>
            <a:r>
              <a:rPr lang="en-GB" dirty="0"/>
              <a:t> </a:t>
            </a:r>
            <a:r>
              <a:rPr lang="en-GB" dirty="0" err="1"/>
              <a:t>debygol</a:t>
            </a:r>
            <a:r>
              <a:rPr lang="en-GB" dirty="0"/>
              <a:t> o </a:t>
            </a:r>
            <a:r>
              <a:rPr lang="en-GB" dirty="0" err="1"/>
              <a:t>niweidio</a:t>
            </a:r>
            <a:r>
              <a:rPr lang="en-GB" dirty="0"/>
              <a:t> </a:t>
            </a:r>
            <a:r>
              <a:rPr lang="en-GB" dirty="0" err="1"/>
              <a:t>eu</a:t>
            </a:r>
            <a:r>
              <a:rPr lang="en-GB" dirty="0"/>
              <a:t> </a:t>
            </a:r>
            <a:r>
              <a:rPr lang="en-GB" dirty="0" err="1"/>
              <a:t>lleisiau</a:t>
            </a:r>
            <a:r>
              <a:rPr lang="en-GB" dirty="0"/>
              <a:t> </a:t>
            </a:r>
            <a:r>
              <a:rPr lang="en-GB" dirty="0" err="1"/>
              <a:t>yn</a:t>
            </a:r>
            <a:r>
              <a:rPr lang="en-GB" dirty="0"/>
              <a:t> y </a:t>
            </a:r>
            <a:r>
              <a:rPr lang="en-GB" dirty="0" err="1"/>
              <a:t>gwaith</a:t>
            </a:r>
            <a:r>
              <a:rPr lang="en-GB" dirty="0"/>
              <a:t>. </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442935" y="2343076"/>
            <a:ext cx="5181600" cy="3618245"/>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Vocal problems have been studied in a number of occupation groups including telemarketing staff and those involved in certain performing arts. </a:t>
            </a:r>
          </a:p>
          <a:p>
            <a:r>
              <a:rPr lang="en-GB" dirty="0"/>
              <a:t>There is evidence to suggest teachers are particularly at risk of developing voice problems, with one in ten long serving teachers likely to damage their voices at work. </a:t>
            </a:r>
          </a:p>
        </p:txBody>
      </p:sp>
      <p:pic>
        <p:nvPicPr>
          <p:cNvPr id="8" name="Picture 7" descr="A person with his mouth open&#10;&#10;Description automatically generated with medium confidence">
            <a:extLst>
              <a:ext uri="{FF2B5EF4-FFF2-40B4-BE49-F238E27FC236}">
                <a16:creationId xmlns:a16="http://schemas.microsoft.com/office/drawing/2014/main" id="{CD144D17-DC27-4336-9B63-0A42C2820D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9601" y="453655"/>
            <a:ext cx="2922772" cy="1644059"/>
          </a:xfrm>
          <a:prstGeom prst="rect">
            <a:avLst/>
          </a:prstGeom>
        </p:spPr>
      </p:pic>
    </p:spTree>
    <p:extLst>
      <p:ext uri="{BB962C8B-B14F-4D97-AF65-F5344CB8AC3E}">
        <p14:creationId xmlns:p14="http://schemas.microsoft.com/office/powerpoint/2010/main" val="28633341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207335" y="386391"/>
            <a:ext cx="10515600" cy="1325563"/>
          </a:xfrm>
        </p:spPr>
        <p:txBody>
          <a:bodyPr/>
          <a:lstStyle/>
          <a:p>
            <a:r>
              <a:rPr lang="en-GB" b="1" dirty="0">
                <a:solidFill>
                  <a:schemeClr val="accent1"/>
                </a:solidFill>
              </a:rPr>
              <a:t>Sut </a:t>
            </a:r>
            <a:r>
              <a:rPr lang="en-GB" b="1" dirty="0" err="1">
                <a:solidFill>
                  <a:schemeClr val="accent1"/>
                </a:solidFill>
              </a:rPr>
              <a:t>i</a:t>
            </a:r>
            <a:r>
              <a:rPr lang="en-GB" b="1" dirty="0">
                <a:solidFill>
                  <a:schemeClr val="accent1"/>
                </a:solidFill>
              </a:rPr>
              <a:t> </a:t>
            </a:r>
            <a:r>
              <a:rPr lang="en-GB" b="1" dirty="0" err="1">
                <a:solidFill>
                  <a:schemeClr val="accent1"/>
                </a:solidFill>
              </a:rPr>
              <a:t>osgoi</a:t>
            </a:r>
            <a:r>
              <a:rPr lang="en-GB" b="1" dirty="0">
                <a:solidFill>
                  <a:schemeClr val="accent1"/>
                </a:solidFill>
              </a:rPr>
              <a:t> </a:t>
            </a:r>
            <a:r>
              <a:rPr lang="en-GB" b="1" dirty="0" err="1">
                <a:solidFill>
                  <a:schemeClr val="accent1"/>
                </a:solidFill>
              </a:rPr>
              <a:t>Colli</a:t>
            </a:r>
            <a:r>
              <a:rPr lang="en-GB" b="1" dirty="0">
                <a:solidFill>
                  <a:schemeClr val="accent1"/>
                </a:solidFill>
              </a:rPr>
              <a:t> </a:t>
            </a:r>
            <a:r>
              <a:rPr lang="en-GB" b="1" dirty="0" err="1">
                <a:solidFill>
                  <a:schemeClr val="accent1"/>
                </a:solidFill>
              </a:rPr>
              <a:t>Llais</a:t>
            </a:r>
            <a:r>
              <a:rPr lang="en-GB" b="1" dirty="0">
                <a:solidFill>
                  <a:schemeClr val="accent1"/>
                </a:solidFill>
              </a:rPr>
              <a:t> </a:t>
            </a:r>
            <a:r>
              <a:rPr lang="en-GB" b="1" dirty="0" err="1">
                <a:solidFill>
                  <a:schemeClr val="accent1"/>
                </a:solidFill>
              </a:rPr>
              <a:t>Galwedigaethol</a:t>
            </a:r>
            <a:br>
              <a:rPr lang="en-GB" b="1" dirty="0">
                <a:solidFill>
                  <a:schemeClr val="accent1"/>
                </a:solidFill>
              </a:rPr>
            </a:br>
            <a:r>
              <a:rPr lang="en-GB" b="1" dirty="0">
                <a:solidFill>
                  <a:schemeClr val="accent1"/>
                </a:solidFill>
              </a:rPr>
              <a:t>How to avoid Occupational Voice Loss</a:t>
            </a:r>
            <a:endParaRPr lang="en-GB" b="1"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625549" y="2020186"/>
            <a:ext cx="5181600" cy="472794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62500" lnSpcReduction="20000"/>
          </a:bodyPr>
          <a:lstStyle/>
          <a:p>
            <a:r>
              <a:rPr lang="en-GB" b="1" dirty="0" err="1"/>
              <a:t>Mesurau</a:t>
            </a:r>
            <a:r>
              <a:rPr lang="en-GB" b="1" dirty="0"/>
              <a:t> </a:t>
            </a:r>
            <a:r>
              <a:rPr lang="en-GB" b="1" dirty="0" err="1"/>
              <a:t>ataliol</a:t>
            </a:r>
            <a:r>
              <a:rPr lang="en-GB" b="1" dirty="0"/>
              <a:t> </a:t>
            </a:r>
          </a:p>
          <a:p>
            <a:pPr marL="0" indent="0">
              <a:buNone/>
            </a:pPr>
            <a:r>
              <a:rPr lang="en-GB" dirty="0"/>
              <a:t>• </a:t>
            </a:r>
            <a:r>
              <a:rPr lang="en-GB" dirty="0" err="1"/>
              <a:t>Gellir</a:t>
            </a:r>
            <a:r>
              <a:rPr lang="en-GB" dirty="0"/>
              <a:t> </a:t>
            </a:r>
            <a:r>
              <a:rPr lang="en-GB" dirty="0" err="1"/>
              <a:t>gwella</a:t>
            </a:r>
            <a:r>
              <a:rPr lang="en-GB" dirty="0"/>
              <a:t> </a:t>
            </a:r>
            <a:r>
              <a:rPr lang="en-GB" dirty="0" err="1"/>
              <a:t>ansawdd</a:t>
            </a:r>
            <a:r>
              <a:rPr lang="en-GB" dirty="0"/>
              <a:t> </a:t>
            </a:r>
            <a:r>
              <a:rPr lang="en-GB" dirty="0" err="1"/>
              <a:t>aer</a:t>
            </a:r>
            <a:r>
              <a:rPr lang="en-GB" dirty="0"/>
              <a:t> </a:t>
            </a:r>
            <a:r>
              <a:rPr lang="en-GB" dirty="0" err="1"/>
              <a:t>drwy</a:t>
            </a:r>
            <a:r>
              <a:rPr lang="en-GB" dirty="0"/>
              <a:t> </a:t>
            </a:r>
            <a:r>
              <a:rPr lang="en-GB" dirty="0" err="1"/>
              <a:t>awyru</a:t>
            </a:r>
            <a:r>
              <a:rPr lang="en-GB" dirty="0"/>
              <a:t> </a:t>
            </a:r>
            <a:r>
              <a:rPr lang="en-GB" dirty="0" err="1"/>
              <a:t>naturiol</a:t>
            </a:r>
            <a:r>
              <a:rPr lang="en-GB" dirty="0"/>
              <a:t>. </a:t>
            </a:r>
          </a:p>
          <a:p>
            <a:pPr marL="0" indent="0">
              <a:buNone/>
            </a:pPr>
            <a:r>
              <a:rPr lang="en-GB" dirty="0"/>
              <a:t>• </a:t>
            </a:r>
            <a:r>
              <a:rPr lang="en-GB" dirty="0" err="1"/>
              <a:t>Bydd</a:t>
            </a:r>
            <a:r>
              <a:rPr lang="en-GB" dirty="0"/>
              <a:t> </a:t>
            </a:r>
            <a:r>
              <a:rPr lang="en-GB" dirty="0" err="1"/>
              <a:t>trefniadau</a:t>
            </a:r>
            <a:r>
              <a:rPr lang="en-GB" dirty="0"/>
              <a:t> </a:t>
            </a:r>
            <a:r>
              <a:rPr lang="en-GB" dirty="0" err="1"/>
              <a:t>glanhau</a:t>
            </a:r>
            <a:r>
              <a:rPr lang="en-GB" dirty="0"/>
              <a:t> </a:t>
            </a:r>
            <a:r>
              <a:rPr lang="en-GB" dirty="0" err="1"/>
              <a:t>gwell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gael</a:t>
            </a:r>
            <a:r>
              <a:rPr lang="en-GB" dirty="0"/>
              <a:t> </a:t>
            </a:r>
            <a:r>
              <a:rPr lang="en-GB" dirty="0" err="1"/>
              <a:t>gwared</a:t>
            </a:r>
            <a:r>
              <a:rPr lang="en-GB" dirty="0"/>
              <a:t> </a:t>
            </a:r>
            <a:r>
              <a:rPr lang="en-GB" dirty="0" err="1"/>
              <a:t>ar</a:t>
            </a:r>
            <a:r>
              <a:rPr lang="en-GB" dirty="0"/>
              <a:t> </a:t>
            </a:r>
            <a:r>
              <a:rPr lang="en-GB" dirty="0" err="1"/>
              <a:t>lwch</a:t>
            </a:r>
            <a:r>
              <a:rPr lang="en-GB" dirty="0"/>
              <a:t> a </a:t>
            </a:r>
            <a:r>
              <a:rPr lang="en-GB" dirty="0" err="1"/>
              <a:t>mygdarthau</a:t>
            </a:r>
            <a:r>
              <a:rPr lang="en-GB" dirty="0"/>
              <a:t> </a:t>
            </a:r>
            <a:r>
              <a:rPr lang="en-GB" dirty="0" err="1"/>
              <a:t>posibl</a:t>
            </a:r>
            <a:r>
              <a:rPr lang="en-GB" dirty="0"/>
              <a:t>. </a:t>
            </a:r>
          </a:p>
          <a:p>
            <a:pPr marL="0" indent="0">
              <a:buNone/>
            </a:pPr>
            <a:r>
              <a:rPr lang="en-GB" dirty="0"/>
              <a:t>• </a:t>
            </a:r>
            <a:r>
              <a:rPr lang="en-GB" dirty="0" err="1"/>
              <a:t>Bydd</a:t>
            </a:r>
            <a:r>
              <a:rPr lang="en-GB" dirty="0"/>
              <a:t> </a:t>
            </a:r>
            <a:r>
              <a:rPr lang="en-GB" dirty="0" err="1"/>
              <a:t>dŵr</a:t>
            </a:r>
            <a:r>
              <a:rPr lang="en-GB" dirty="0"/>
              <a:t> </a:t>
            </a:r>
            <a:r>
              <a:rPr lang="en-GB" dirty="0" err="1"/>
              <a:t>yfed</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helpu</a:t>
            </a:r>
            <a:r>
              <a:rPr lang="en-GB" dirty="0"/>
              <a:t> </a:t>
            </a:r>
            <a:r>
              <a:rPr lang="en-GB" dirty="0" err="1"/>
              <a:t>i</a:t>
            </a:r>
            <a:r>
              <a:rPr lang="en-GB" dirty="0"/>
              <a:t> </a:t>
            </a:r>
            <a:r>
              <a:rPr lang="en-GB" dirty="0" err="1"/>
              <a:t>gadw'r</a:t>
            </a:r>
            <a:r>
              <a:rPr lang="en-GB" dirty="0"/>
              <a:t> moist larynx.</a:t>
            </a:r>
          </a:p>
          <a:p>
            <a:pPr marL="0" indent="0">
              <a:buNone/>
            </a:pPr>
            <a:r>
              <a:rPr lang="en-GB" dirty="0"/>
              <a:t> • Gall </a:t>
            </a:r>
            <a:r>
              <a:rPr lang="en-GB" dirty="0" err="1"/>
              <a:t>addasu</a:t>
            </a:r>
            <a:r>
              <a:rPr lang="en-GB" dirty="0"/>
              <a:t> </a:t>
            </a:r>
            <a:r>
              <a:rPr lang="en-GB" dirty="0" err="1"/>
              <a:t>cynllun</a:t>
            </a:r>
            <a:r>
              <a:rPr lang="en-GB" dirty="0"/>
              <a:t> a </a:t>
            </a:r>
            <a:r>
              <a:rPr lang="en-GB" dirty="0" err="1"/>
              <a:t>gofod</a:t>
            </a:r>
            <a:r>
              <a:rPr lang="en-GB" dirty="0"/>
              <a:t> </a:t>
            </a:r>
            <a:r>
              <a:rPr lang="en-GB" dirty="0" err="1"/>
              <a:t>yr</a:t>
            </a:r>
            <a:r>
              <a:rPr lang="en-GB" dirty="0"/>
              <a:t> </a:t>
            </a:r>
            <a:r>
              <a:rPr lang="en-GB" dirty="0" err="1"/>
              <a:t>ystafell</a:t>
            </a:r>
            <a:r>
              <a:rPr lang="en-GB" dirty="0"/>
              <a:t> </a:t>
            </a:r>
            <a:r>
              <a:rPr lang="en-GB" dirty="0" err="1"/>
              <a:t>ddosbarth</a:t>
            </a:r>
            <a:r>
              <a:rPr lang="en-GB" dirty="0"/>
              <a:t> </a:t>
            </a:r>
            <a:r>
              <a:rPr lang="en-GB" dirty="0" err="1"/>
              <a:t>wella</a:t>
            </a:r>
            <a:r>
              <a:rPr lang="en-GB" dirty="0"/>
              <a:t> </a:t>
            </a:r>
            <a:r>
              <a:rPr lang="en-GB" dirty="0" err="1"/>
              <a:t>acwsteg</a:t>
            </a:r>
            <a:r>
              <a:rPr lang="en-GB" dirty="0"/>
              <a:t>. </a:t>
            </a:r>
          </a:p>
          <a:p>
            <a:pPr marL="0" indent="0">
              <a:buNone/>
            </a:pPr>
            <a:r>
              <a:rPr lang="en-GB" dirty="0"/>
              <a:t>• Gall </a:t>
            </a:r>
            <a:r>
              <a:rPr lang="en-GB" dirty="0" err="1"/>
              <a:t>defnyddio</a:t>
            </a:r>
            <a:r>
              <a:rPr lang="en-GB" dirty="0"/>
              <a:t> </a:t>
            </a:r>
            <a:r>
              <a:rPr lang="en-GB" dirty="0" err="1"/>
              <a:t>cymhorthion</a:t>
            </a:r>
            <a:r>
              <a:rPr lang="en-GB" dirty="0"/>
              <a:t> </a:t>
            </a:r>
            <a:r>
              <a:rPr lang="en-GB" dirty="0" err="1"/>
              <a:t>clyweled</a:t>
            </a:r>
            <a:r>
              <a:rPr lang="en-GB" dirty="0"/>
              <a:t> </a:t>
            </a:r>
            <a:r>
              <a:rPr lang="en-GB" dirty="0" err="1"/>
              <a:t>helpu</a:t>
            </a:r>
            <a:r>
              <a:rPr lang="en-GB" dirty="0"/>
              <a:t> </a:t>
            </a:r>
            <a:r>
              <a:rPr lang="en-GB" dirty="0" err="1"/>
              <a:t>i</a:t>
            </a:r>
            <a:r>
              <a:rPr lang="en-GB" dirty="0"/>
              <a:t> </a:t>
            </a:r>
            <a:r>
              <a:rPr lang="en-GB" dirty="0" err="1"/>
              <a:t>warchod</a:t>
            </a:r>
            <a:r>
              <a:rPr lang="en-GB" dirty="0"/>
              <a:t> </a:t>
            </a:r>
            <a:r>
              <a:rPr lang="en-GB" dirty="0" err="1"/>
              <a:t>llais</a:t>
            </a:r>
            <a:r>
              <a:rPr lang="en-GB" dirty="0"/>
              <a:t>. </a:t>
            </a:r>
            <a:r>
              <a:rPr lang="en-GB" dirty="0" err="1"/>
              <a:t>Yn</a:t>
            </a:r>
            <a:r>
              <a:rPr lang="en-GB" dirty="0"/>
              <a:t> </a:t>
            </a:r>
            <a:r>
              <a:rPr lang="en-GB" dirty="0" err="1"/>
              <a:t>ogystal</a:t>
            </a:r>
            <a:r>
              <a:rPr lang="en-GB" dirty="0"/>
              <a:t>, </a:t>
            </a:r>
            <a:r>
              <a:rPr lang="en-GB" dirty="0" err="1"/>
              <a:t>gallai</a:t>
            </a:r>
            <a:r>
              <a:rPr lang="en-GB" dirty="0"/>
              <a:t> </a:t>
            </a:r>
            <a:r>
              <a:rPr lang="en-GB" dirty="0" err="1"/>
              <a:t>fod</a:t>
            </a:r>
            <a:r>
              <a:rPr lang="en-GB" dirty="0"/>
              <a:t> </a:t>
            </a:r>
            <a:r>
              <a:rPr lang="en-GB" dirty="0" err="1"/>
              <a:t>yn</a:t>
            </a:r>
            <a:r>
              <a:rPr lang="en-GB" dirty="0"/>
              <a:t> </a:t>
            </a:r>
            <a:r>
              <a:rPr lang="en-GB" dirty="0" err="1"/>
              <a:t>ddefnyddiol</a:t>
            </a:r>
            <a:r>
              <a:rPr lang="en-GB" dirty="0"/>
              <a:t>: </a:t>
            </a:r>
          </a:p>
          <a:p>
            <a:pPr marL="0" indent="0">
              <a:buNone/>
            </a:pPr>
            <a:r>
              <a:rPr lang="en-GB" dirty="0"/>
              <a:t>• </a:t>
            </a:r>
            <a:r>
              <a:rPr lang="en-GB" dirty="0" err="1"/>
              <a:t>Ymgymryd</a:t>
            </a:r>
            <a:r>
              <a:rPr lang="en-GB" dirty="0"/>
              <a:t> â </a:t>
            </a:r>
            <a:r>
              <a:rPr lang="en-GB" dirty="0" err="1"/>
              <a:t>chynhesu</a:t>
            </a:r>
            <a:r>
              <a:rPr lang="en-GB" dirty="0"/>
              <a:t> </a:t>
            </a:r>
            <a:r>
              <a:rPr lang="en-GB" dirty="0" err="1"/>
              <a:t>llais</a:t>
            </a:r>
            <a:r>
              <a:rPr lang="en-GB" dirty="0"/>
              <a:t>. </a:t>
            </a:r>
          </a:p>
          <a:p>
            <a:pPr marL="0" indent="0">
              <a:buNone/>
            </a:pPr>
            <a:r>
              <a:rPr lang="en-GB" dirty="0"/>
              <a:t>• </a:t>
            </a:r>
            <a:r>
              <a:rPr lang="en-GB" dirty="0" err="1"/>
              <a:t>Ymestyn</a:t>
            </a:r>
            <a:r>
              <a:rPr lang="en-GB" dirty="0"/>
              <a:t> y </a:t>
            </a:r>
            <a:r>
              <a:rPr lang="en-GB" dirty="0" err="1"/>
              <a:t>gwddf</a:t>
            </a:r>
            <a:r>
              <a:rPr lang="en-GB" dirty="0"/>
              <a:t> </a:t>
            </a:r>
            <a:r>
              <a:rPr lang="en-GB" dirty="0" err="1"/>
              <a:t>a'r</a:t>
            </a:r>
            <a:r>
              <a:rPr lang="en-GB" dirty="0"/>
              <a:t> </a:t>
            </a:r>
            <a:r>
              <a:rPr lang="en-GB" dirty="0" err="1"/>
              <a:t>ysgwyddau</a:t>
            </a:r>
            <a:r>
              <a:rPr lang="en-GB" dirty="0"/>
              <a:t>. </a:t>
            </a:r>
          </a:p>
          <a:p>
            <a:pPr marL="0" indent="0">
              <a:buNone/>
            </a:pPr>
            <a:r>
              <a:rPr lang="en-GB" dirty="0"/>
              <a:t>• </a:t>
            </a:r>
            <a:r>
              <a:rPr lang="en-GB" dirty="0" err="1"/>
              <a:t>Hymiwch</a:t>
            </a:r>
            <a:r>
              <a:rPr lang="en-GB" dirty="0"/>
              <a:t>, </a:t>
            </a:r>
            <a:r>
              <a:rPr lang="en-GB" dirty="0" err="1"/>
              <a:t>chwythwch</a:t>
            </a:r>
            <a:r>
              <a:rPr lang="en-GB" dirty="0"/>
              <a:t> </a:t>
            </a:r>
            <a:r>
              <a:rPr lang="en-GB" dirty="0" err="1"/>
              <a:t>allan</a:t>
            </a:r>
            <a:r>
              <a:rPr lang="en-GB" dirty="0"/>
              <a:t> </a:t>
            </a:r>
            <a:r>
              <a:rPr lang="en-GB" dirty="0" err="1"/>
              <a:t>drwy'r</a:t>
            </a:r>
            <a:r>
              <a:rPr lang="en-GB" dirty="0"/>
              <a:t> </a:t>
            </a:r>
            <a:r>
              <a:rPr lang="en-GB" dirty="0" err="1"/>
              <a:t>gwefusau</a:t>
            </a:r>
            <a:r>
              <a:rPr lang="en-GB" dirty="0"/>
              <a:t> </a:t>
            </a:r>
            <a:r>
              <a:rPr lang="en-GB" dirty="0" err="1"/>
              <a:t>a'u</a:t>
            </a:r>
            <a:r>
              <a:rPr lang="en-GB" dirty="0"/>
              <a:t> </a:t>
            </a:r>
            <a:r>
              <a:rPr lang="en-GB" dirty="0" err="1"/>
              <a:t>gwneud</a:t>
            </a:r>
            <a:r>
              <a:rPr lang="en-GB" dirty="0"/>
              <a:t> </a:t>
            </a:r>
            <a:r>
              <a:rPr lang="en-GB" dirty="0" err="1"/>
              <a:t>yn</a:t>
            </a:r>
            <a:r>
              <a:rPr lang="en-GB" dirty="0"/>
              <a:t> </a:t>
            </a:r>
            <a:r>
              <a:rPr lang="en-GB" dirty="0" err="1"/>
              <a:t>fywiog</a:t>
            </a:r>
            <a:r>
              <a:rPr lang="en-GB" dirty="0"/>
              <a:t>.</a:t>
            </a:r>
          </a:p>
          <a:p>
            <a:pPr marL="0" indent="0">
              <a:buNone/>
            </a:pPr>
            <a:r>
              <a:rPr lang="en-GB" dirty="0"/>
              <a:t> • </a:t>
            </a:r>
            <a:r>
              <a:rPr lang="en-GB" dirty="0" err="1"/>
              <a:t>Dywedwch</a:t>
            </a:r>
            <a:r>
              <a:rPr lang="en-GB" dirty="0"/>
              <a:t> y sain "</a:t>
            </a:r>
            <a:r>
              <a:rPr lang="en-GB" dirty="0" err="1"/>
              <a:t>grrr</a:t>
            </a:r>
            <a:r>
              <a:rPr lang="en-GB" dirty="0"/>
              <a:t>" gyda "r" </a:t>
            </a:r>
            <a:r>
              <a:rPr lang="en-GB" dirty="0" err="1"/>
              <a:t>yn</a:t>
            </a:r>
            <a:r>
              <a:rPr lang="en-GB" dirty="0"/>
              <a:t> </a:t>
            </a:r>
            <a:r>
              <a:rPr lang="en-GB" dirty="0" err="1"/>
              <a:t>rholio</a:t>
            </a:r>
            <a:r>
              <a:rPr lang="en-GB" dirty="0"/>
              <a:t>.</a:t>
            </a:r>
          </a:p>
          <a:p>
            <a:pPr marL="0" indent="0">
              <a:buNone/>
            </a:pPr>
            <a:r>
              <a:rPr lang="en-GB" dirty="0"/>
              <a:t> • </a:t>
            </a:r>
            <a:r>
              <a:rPr lang="en-GB" dirty="0" err="1"/>
              <a:t>Gorffwyswch</a:t>
            </a:r>
            <a:r>
              <a:rPr lang="en-GB" dirty="0"/>
              <a:t> </a:t>
            </a:r>
            <a:r>
              <a:rPr lang="en-GB" dirty="0" err="1"/>
              <a:t>eich</a:t>
            </a:r>
            <a:r>
              <a:rPr lang="en-GB" dirty="0"/>
              <a:t> </a:t>
            </a:r>
            <a:r>
              <a:rPr lang="en-GB" dirty="0" err="1"/>
              <a:t>llais</a:t>
            </a:r>
            <a:r>
              <a:rPr lang="en-GB" dirty="0"/>
              <a:t> </a:t>
            </a:r>
            <a:r>
              <a:rPr lang="en-GB" dirty="0" err="1"/>
              <a:t>yn</a:t>
            </a:r>
            <a:r>
              <a:rPr lang="en-GB" dirty="0"/>
              <a:t> </a:t>
            </a:r>
            <a:r>
              <a:rPr lang="en-GB" dirty="0" err="1"/>
              <a:t>rheolaidd</a:t>
            </a:r>
            <a:r>
              <a:rPr lang="en-GB" dirty="0"/>
              <a:t>.</a:t>
            </a:r>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265725" y="2020186"/>
            <a:ext cx="5635651" cy="4727944"/>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r>
              <a:rPr lang="en-GB" sz="1700" b="1" dirty="0"/>
              <a:t>Preventative measures </a:t>
            </a:r>
          </a:p>
          <a:p>
            <a:pPr marL="0" indent="0">
              <a:buNone/>
            </a:pPr>
            <a:r>
              <a:rPr lang="en-GB" sz="1700" dirty="0"/>
              <a:t>•  Air quality can be improved by natural ventilation. </a:t>
            </a:r>
          </a:p>
          <a:p>
            <a:pPr marL="0" indent="0">
              <a:buNone/>
            </a:pPr>
            <a:r>
              <a:rPr lang="en-GB" sz="1700" dirty="0"/>
              <a:t>•  Improved cleaning arrangements will help remove dust and possible fumes. </a:t>
            </a:r>
          </a:p>
          <a:p>
            <a:pPr marL="0" indent="0">
              <a:buNone/>
            </a:pPr>
            <a:r>
              <a:rPr lang="en-GB" sz="1700" dirty="0"/>
              <a:t>•  Drinking water frequently will help keep the larynx moist.</a:t>
            </a:r>
          </a:p>
          <a:p>
            <a:pPr marL="0" indent="0">
              <a:buNone/>
            </a:pPr>
            <a:r>
              <a:rPr lang="en-GB" sz="1700" dirty="0"/>
              <a:t> •  Adjusting classroom layout and space can improve acoustics. </a:t>
            </a:r>
          </a:p>
          <a:p>
            <a:pPr marL="0" indent="0">
              <a:buNone/>
            </a:pPr>
            <a:r>
              <a:rPr lang="en-GB" sz="1700" dirty="0"/>
              <a:t>•  Use of audio-visual aids can help to conserve voice. In addition it may be useful to: </a:t>
            </a:r>
          </a:p>
          <a:p>
            <a:pPr marL="0" indent="0">
              <a:buNone/>
            </a:pPr>
            <a:r>
              <a:rPr lang="en-GB" sz="1700" dirty="0"/>
              <a:t>•  Undertake a voice warm-up. </a:t>
            </a:r>
          </a:p>
          <a:p>
            <a:pPr marL="0" indent="0">
              <a:buNone/>
            </a:pPr>
            <a:r>
              <a:rPr lang="en-GB" sz="1700" dirty="0"/>
              <a:t>•  Stretch the neck and shoulders. </a:t>
            </a:r>
          </a:p>
          <a:p>
            <a:pPr marL="0" indent="0">
              <a:buNone/>
            </a:pPr>
            <a:r>
              <a:rPr lang="en-GB" sz="1700" dirty="0"/>
              <a:t>•  Hum, blow out through the lips and make them vibrate.</a:t>
            </a:r>
          </a:p>
          <a:p>
            <a:pPr marL="0" indent="0">
              <a:buNone/>
            </a:pPr>
            <a:r>
              <a:rPr lang="en-GB" sz="1700" dirty="0"/>
              <a:t> •  Say the “</a:t>
            </a:r>
            <a:r>
              <a:rPr lang="en-GB" sz="1700" dirty="0" err="1"/>
              <a:t>grrr</a:t>
            </a:r>
            <a:r>
              <a:rPr lang="en-GB" sz="1700" dirty="0"/>
              <a:t>” sound with a rolling “r”.</a:t>
            </a:r>
          </a:p>
          <a:p>
            <a:pPr marL="0" indent="0">
              <a:buNone/>
            </a:pPr>
            <a:r>
              <a:rPr lang="en-GB" sz="1700" dirty="0"/>
              <a:t> •  Rest voice regularly.</a:t>
            </a:r>
          </a:p>
        </p:txBody>
      </p:sp>
      <p:pic>
        <p:nvPicPr>
          <p:cNvPr id="7" name="Picture 6" descr="A person with his mouth open&#10;&#10;Description automatically generated with medium confidence">
            <a:extLst>
              <a:ext uri="{FF2B5EF4-FFF2-40B4-BE49-F238E27FC236}">
                <a16:creationId xmlns:a16="http://schemas.microsoft.com/office/drawing/2014/main" id="{68914644-82EA-4C70-9ECF-99178AD96E9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15395" y="453655"/>
            <a:ext cx="2236977" cy="1258299"/>
          </a:xfrm>
          <a:prstGeom prst="rect">
            <a:avLst/>
          </a:prstGeom>
        </p:spPr>
      </p:pic>
    </p:spTree>
    <p:extLst>
      <p:ext uri="{BB962C8B-B14F-4D97-AF65-F5344CB8AC3E}">
        <p14:creationId xmlns:p14="http://schemas.microsoft.com/office/powerpoint/2010/main" val="472554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endParaRPr lang="en-GB" dirty="0"/>
          </a:p>
          <a:p>
            <a:r>
              <a:rPr lang="en-GB" dirty="0"/>
              <a:t>Un </a:t>
            </a:r>
            <a:r>
              <a:rPr lang="en-GB" dirty="0" err="1"/>
              <a:t>o'r</a:t>
            </a:r>
            <a:r>
              <a:rPr lang="en-GB" dirty="0"/>
              <a:t> </a:t>
            </a:r>
            <a:r>
              <a:rPr lang="en-GB" dirty="0" err="1"/>
              <a:t>newidiadau</a:t>
            </a:r>
            <a:r>
              <a:rPr lang="en-GB" dirty="0"/>
              <a:t> </a:t>
            </a:r>
            <a:r>
              <a:rPr lang="en-GB" dirty="0" err="1"/>
              <a:t>cytundebol</a:t>
            </a:r>
            <a:r>
              <a:rPr lang="en-GB" dirty="0"/>
              <a:t> </a:t>
            </a:r>
            <a:r>
              <a:rPr lang="en-GB" dirty="0" err="1"/>
              <a:t>yn</a:t>
            </a:r>
            <a:r>
              <a:rPr lang="en-GB" dirty="0"/>
              <a:t> y </a:t>
            </a:r>
            <a:r>
              <a:rPr lang="en-GB" dirty="0" err="1"/>
              <a:t>Cytundeb</a:t>
            </a:r>
            <a:r>
              <a:rPr lang="en-GB" dirty="0"/>
              <a:t> </a:t>
            </a:r>
            <a:r>
              <a:rPr lang="en-GB" dirty="0" err="1"/>
              <a:t>Cenedlaethol</a:t>
            </a:r>
            <a:r>
              <a:rPr lang="en-GB" dirty="0"/>
              <a:t> </a:t>
            </a:r>
            <a:r>
              <a:rPr lang="en-GB" dirty="0" err="1"/>
              <a:t>ar</a:t>
            </a:r>
            <a:r>
              <a:rPr lang="en-GB" dirty="0"/>
              <a:t> </a:t>
            </a:r>
            <a:r>
              <a:rPr lang="en-GB" dirty="0" err="1"/>
              <a:t>Lwyth</a:t>
            </a:r>
            <a:r>
              <a:rPr lang="en-GB" dirty="0"/>
              <a:t> Gwaith </a:t>
            </a:r>
            <a:r>
              <a:rPr lang="en-GB" dirty="0" err="1"/>
              <a:t>Athrawon</a:t>
            </a:r>
            <a:r>
              <a:rPr lang="en-GB" dirty="0"/>
              <a:t> </a:t>
            </a:r>
            <a:r>
              <a:rPr lang="en-GB" dirty="0" err="1"/>
              <a:t>oedd</a:t>
            </a:r>
            <a:r>
              <a:rPr lang="en-GB" dirty="0"/>
              <a:t> </a:t>
            </a:r>
            <a:r>
              <a:rPr lang="en-GB" dirty="0" err="1"/>
              <a:t>sicrhau</a:t>
            </a:r>
            <a:r>
              <a:rPr lang="en-GB" dirty="0"/>
              <a:t> bod </a:t>
            </a:r>
            <a:r>
              <a:rPr lang="en-GB" dirty="0" err="1"/>
              <a:t>athrawon</a:t>
            </a:r>
            <a:r>
              <a:rPr lang="en-GB" dirty="0"/>
              <a:t> </a:t>
            </a:r>
            <a:r>
              <a:rPr lang="en-GB" dirty="0" err="1"/>
              <a:t>yn</a:t>
            </a:r>
            <a:r>
              <a:rPr lang="en-GB" dirty="0"/>
              <a:t> </a:t>
            </a:r>
            <a:r>
              <a:rPr lang="en-GB" dirty="0" err="1"/>
              <a:t>ystyried</a:t>
            </a:r>
            <a:r>
              <a:rPr lang="en-GB" dirty="0"/>
              <a:t> </a:t>
            </a:r>
            <a:r>
              <a:rPr lang="en-GB" dirty="0" err="1"/>
              <a:t>sicrhau</a:t>
            </a:r>
            <a:r>
              <a:rPr lang="en-GB" dirty="0"/>
              <a:t> </a:t>
            </a:r>
            <a:r>
              <a:rPr lang="en-GB" dirty="0" err="1"/>
              <a:t>cydbwysedd</a:t>
            </a:r>
            <a:r>
              <a:rPr lang="en-GB" dirty="0"/>
              <a:t> </a:t>
            </a:r>
            <a:r>
              <a:rPr lang="en-GB" dirty="0" err="1"/>
              <a:t>rhesymol</a:t>
            </a:r>
            <a:r>
              <a:rPr lang="en-GB" dirty="0"/>
              <a:t> </a:t>
            </a:r>
            <a:r>
              <a:rPr lang="en-GB" dirty="0" err="1"/>
              <a:t>rhwng</a:t>
            </a:r>
            <a:r>
              <a:rPr lang="en-GB" dirty="0"/>
              <a:t> </a:t>
            </a:r>
            <a:r>
              <a:rPr lang="en-GB" dirty="0" err="1"/>
              <a:t>bywyd</a:t>
            </a:r>
            <a:r>
              <a:rPr lang="en-GB" dirty="0"/>
              <a:t> a </a:t>
            </a:r>
            <a:r>
              <a:rPr lang="en-GB" dirty="0" err="1"/>
              <a:t>gwaith</a:t>
            </a:r>
            <a:r>
              <a:rPr lang="en-GB" dirty="0"/>
              <a:t>. </a:t>
            </a:r>
          </a:p>
          <a:p>
            <a:r>
              <a:rPr lang="en-GB" dirty="0" err="1"/>
              <a:t>Mae'n</a:t>
            </a:r>
            <a:r>
              <a:rPr lang="en-GB" dirty="0"/>
              <a:t> </a:t>
            </a:r>
            <a:r>
              <a:rPr lang="en-GB" dirty="0" err="1"/>
              <a:t>anochel</a:t>
            </a:r>
            <a:r>
              <a:rPr lang="en-GB" dirty="0"/>
              <a:t> y </a:t>
            </a:r>
            <a:r>
              <a:rPr lang="en-GB" dirty="0" err="1"/>
              <a:t>bydd</a:t>
            </a:r>
            <a:r>
              <a:rPr lang="en-GB" dirty="0"/>
              <a:t> </a:t>
            </a:r>
            <a:r>
              <a:rPr lang="en-GB" dirty="0" err="1"/>
              <a:t>rhai</a:t>
            </a:r>
            <a:r>
              <a:rPr lang="en-GB" dirty="0"/>
              <a:t> </a:t>
            </a:r>
            <a:r>
              <a:rPr lang="en-GB" dirty="0" err="1"/>
              <a:t>pobl</a:t>
            </a:r>
            <a:r>
              <a:rPr lang="en-GB" dirty="0"/>
              <a:t> </a:t>
            </a:r>
            <a:r>
              <a:rPr lang="en-GB" dirty="0" err="1"/>
              <a:t>yn</a:t>
            </a:r>
            <a:r>
              <a:rPr lang="en-GB" dirty="0"/>
              <a:t> </a:t>
            </a:r>
            <a:r>
              <a:rPr lang="en-GB" dirty="0" err="1"/>
              <a:t>profi</a:t>
            </a:r>
            <a:r>
              <a:rPr lang="en-GB" dirty="0"/>
              <a:t> </a:t>
            </a:r>
            <a:r>
              <a:rPr lang="en-GB" dirty="0" err="1"/>
              <a:t>straen</a:t>
            </a:r>
            <a:r>
              <a:rPr lang="en-GB" dirty="0"/>
              <a:t> </a:t>
            </a:r>
            <a:r>
              <a:rPr lang="en-GB" dirty="0" err="1"/>
              <a:t>ar</a:t>
            </a:r>
            <a:r>
              <a:rPr lang="en-GB" dirty="0"/>
              <a:t> </a:t>
            </a:r>
            <a:r>
              <a:rPr lang="en-GB" dirty="0" err="1"/>
              <a:t>ryw</a:t>
            </a:r>
            <a:r>
              <a:rPr lang="en-GB" dirty="0"/>
              <a:t> </a:t>
            </a:r>
            <a:r>
              <a:rPr lang="en-GB" dirty="0" err="1"/>
              <a:t>adeg</a:t>
            </a:r>
            <a:r>
              <a:rPr lang="en-GB" dirty="0"/>
              <a:t> </a:t>
            </a:r>
            <a:r>
              <a:rPr lang="en-GB" dirty="0" err="1"/>
              <a:t>yn</a:t>
            </a:r>
            <a:r>
              <a:rPr lang="en-GB" dirty="0"/>
              <a:t> </a:t>
            </a:r>
            <a:r>
              <a:rPr lang="en-GB" dirty="0" err="1"/>
              <a:t>eu</a:t>
            </a:r>
            <a:r>
              <a:rPr lang="en-GB" dirty="0"/>
              <a:t> </a:t>
            </a:r>
            <a:r>
              <a:rPr lang="en-GB" dirty="0" err="1"/>
              <a:t>bywydau</a:t>
            </a:r>
            <a:r>
              <a:rPr lang="en-GB" dirty="0"/>
              <a:t>. </a:t>
            </a:r>
          </a:p>
          <a:p>
            <a:r>
              <a:rPr lang="en-GB" dirty="0"/>
              <a:t>Er </a:t>
            </a:r>
            <a:r>
              <a:rPr lang="en-GB" dirty="0" err="1"/>
              <a:t>nad</a:t>
            </a:r>
            <a:r>
              <a:rPr lang="en-GB" dirty="0"/>
              <a:t> </a:t>
            </a:r>
            <a:r>
              <a:rPr lang="en-GB" dirty="0" err="1"/>
              <a:t>oes</a:t>
            </a:r>
            <a:r>
              <a:rPr lang="en-GB" dirty="0"/>
              <a:t> </a:t>
            </a:r>
            <a:r>
              <a:rPr lang="en-GB" dirty="0" err="1"/>
              <a:t>diffiniad</a:t>
            </a:r>
            <a:r>
              <a:rPr lang="en-GB" dirty="0"/>
              <a:t> </a:t>
            </a:r>
            <a:r>
              <a:rPr lang="en-GB" dirty="0" err="1"/>
              <a:t>cyfreithiol</a:t>
            </a:r>
            <a:r>
              <a:rPr lang="en-GB" dirty="0"/>
              <a:t> neu </a:t>
            </a:r>
            <a:r>
              <a:rPr lang="en-GB" dirty="0" err="1"/>
              <a:t>feddygol</a:t>
            </a:r>
            <a:r>
              <a:rPr lang="en-GB" dirty="0"/>
              <a:t> pendant o </a:t>
            </a:r>
            <a:r>
              <a:rPr lang="en-GB" dirty="0" err="1"/>
              <a:t>straen</a:t>
            </a:r>
            <a:r>
              <a:rPr lang="en-GB" dirty="0"/>
              <a:t>, </a:t>
            </a:r>
            <a:r>
              <a:rPr lang="en-GB" dirty="0" err="1"/>
              <a:t>cyfeirir</a:t>
            </a:r>
            <a:r>
              <a:rPr lang="en-GB" dirty="0"/>
              <a:t> </a:t>
            </a:r>
            <a:r>
              <a:rPr lang="en-GB" dirty="0" err="1"/>
              <a:t>ato</a:t>
            </a:r>
            <a:r>
              <a:rPr lang="en-GB" dirty="0"/>
              <a:t> </a:t>
            </a:r>
            <a:r>
              <a:rPr lang="en-GB" dirty="0" err="1"/>
              <a:t>fel</a:t>
            </a:r>
            <a:r>
              <a:rPr lang="en-GB" dirty="0"/>
              <a:t> '... </a:t>
            </a:r>
            <a:r>
              <a:rPr lang="en-GB" dirty="0" err="1"/>
              <a:t>yr</a:t>
            </a:r>
            <a:r>
              <a:rPr lang="en-GB" dirty="0"/>
              <a:t> </a:t>
            </a:r>
            <a:r>
              <a:rPr lang="en-GB" dirty="0" err="1"/>
              <a:t>adwaith</a:t>
            </a:r>
            <a:r>
              <a:rPr lang="en-GB" dirty="0"/>
              <a:t> </a:t>
            </a:r>
            <a:r>
              <a:rPr lang="en-GB" dirty="0" err="1"/>
              <a:t>andwyol</a:t>
            </a:r>
            <a:r>
              <a:rPr lang="en-GB" dirty="0"/>
              <a:t> </a:t>
            </a:r>
            <a:r>
              <a:rPr lang="en-GB" dirty="0" err="1"/>
              <a:t>sydd</a:t>
            </a:r>
            <a:r>
              <a:rPr lang="en-GB" dirty="0"/>
              <a:t> </a:t>
            </a:r>
            <a:r>
              <a:rPr lang="en-GB" dirty="0" err="1"/>
              <a:t>gan</a:t>
            </a:r>
            <a:r>
              <a:rPr lang="en-GB" dirty="0"/>
              <a:t> </a:t>
            </a:r>
            <a:r>
              <a:rPr lang="en-GB" dirty="0" err="1"/>
              <a:t>bobl</a:t>
            </a:r>
            <a:r>
              <a:rPr lang="en-GB" dirty="0"/>
              <a:t> </a:t>
            </a:r>
            <a:r>
              <a:rPr lang="en-GB" dirty="0" err="1"/>
              <a:t>i</a:t>
            </a:r>
            <a:r>
              <a:rPr lang="en-GB" dirty="0"/>
              <a:t> </a:t>
            </a:r>
            <a:r>
              <a:rPr lang="en-GB" dirty="0" err="1"/>
              <a:t>bwysau</a:t>
            </a:r>
            <a:r>
              <a:rPr lang="en-GB" dirty="0"/>
              <a:t> </a:t>
            </a:r>
            <a:r>
              <a:rPr lang="en-GB" dirty="0" err="1"/>
              <a:t>gormodol</a:t>
            </a:r>
            <a:r>
              <a:rPr lang="en-GB" dirty="0"/>
              <a:t> neu </a:t>
            </a:r>
            <a:r>
              <a:rPr lang="en-GB" dirty="0" err="1"/>
              <a:t>fathau</a:t>
            </a:r>
            <a:r>
              <a:rPr lang="en-GB" dirty="0"/>
              <a:t> </a:t>
            </a:r>
            <a:r>
              <a:rPr lang="en-GB" dirty="0" err="1"/>
              <a:t>eraill</a:t>
            </a:r>
            <a:r>
              <a:rPr lang="en-GB" dirty="0"/>
              <a:t> o </a:t>
            </a:r>
            <a:r>
              <a:rPr lang="en-GB" dirty="0" err="1"/>
              <a:t>ofynion</a:t>
            </a:r>
            <a:r>
              <a:rPr lang="en-GB" dirty="0"/>
              <a:t> a </a:t>
            </a:r>
            <a:r>
              <a:rPr lang="en-GB" dirty="0" err="1"/>
              <a:t>osodir</a:t>
            </a:r>
            <a:r>
              <a:rPr lang="en-GB" dirty="0"/>
              <a:t> </a:t>
            </a:r>
            <a:r>
              <a:rPr lang="en-GB" dirty="0" err="1"/>
              <a:t>arnynt</a:t>
            </a:r>
            <a:r>
              <a:rPr lang="en-GB" dirty="0"/>
              <a:t>' </a:t>
            </a:r>
            <a:r>
              <a:rPr lang="en-GB" dirty="0" err="1"/>
              <a:t>Yr</a:t>
            </a:r>
            <a:r>
              <a:rPr lang="en-GB" dirty="0"/>
              <a:t> </a:t>
            </a:r>
            <a:r>
              <a:rPr lang="en-GB" dirty="0" err="1"/>
              <a:t>Awdurdod</a:t>
            </a:r>
            <a:r>
              <a:rPr lang="en-GB" dirty="0"/>
              <a:t> </a:t>
            </a:r>
            <a:r>
              <a:rPr lang="en-GB" dirty="0" err="1"/>
              <a:t>Gweithredol</a:t>
            </a:r>
            <a:r>
              <a:rPr lang="en-GB" dirty="0"/>
              <a:t> Iechyd a </a:t>
            </a:r>
            <a:r>
              <a:rPr lang="en-GB" dirty="0" err="1"/>
              <a:t>Diogelwch</a:t>
            </a:r>
            <a:r>
              <a:rPr lang="en-GB" dirty="0"/>
              <a:t>.</a:t>
            </a:r>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endParaRPr lang="en-GB" dirty="0"/>
          </a:p>
          <a:p>
            <a:r>
              <a:rPr lang="en-GB" dirty="0"/>
              <a:t>One of the contractual changes in the National Agreement on Teachers Workloads has been  to ensure teachers have regard to ensuring a reasonable work-life balance. </a:t>
            </a:r>
          </a:p>
          <a:p>
            <a:r>
              <a:rPr lang="en-GB" dirty="0"/>
              <a:t>It is inevitable that some people will experience stress  at some point in their lives. </a:t>
            </a:r>
          </a:p>
          <a:p>
            <a:r>
              <a:rPr lang="en-GB" dirty="0"/>
              <a:t>Whilst there is no definite legal or medical definition of stress,  it is referred to as ‘...the adverse reaction people have to excessive pressure or other types of demands placed on them’ The Health &amp; Safety Executive.</a:t>
            </a:r>
          </a:p>
        </p:txBody>
      </p:sp>
      <p:pic>
        <p:nvPicPr>
          <p:cNvPr id="8" name="Picture 7" descr="A picture containing sky, water, outdoor&#10;&#10;Description automatically generated">
            <a:extLst>
              <a:ext uri="{FF2B5EF4-FFF2-40B4-BE49-F238E27FC236}">
                <a16:creationId xmlns:a16="http://schemas.microsoft.com/office/drawing/2014/main" id="{AA5B53E3-84B5-4DAC-882B-47E8938C405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1307" y="230188"/>
            <a:ext cx="1922898" cy="1282551"/>
          </a:xfrm>
          <a:prstGeom prst="rect">
            <a:avLst/>
          </a:prstGeom>
        </p:spPr>
      </p:pic>
    </p:spTree>
    <p:extLst>
      <p:ext uri="{BB962C8B-B14F-4D97-AF65-F5344CB8AC3E}">
        <p14:creationId xmlns:p14="http://schemas.microsoft.com/office/powerpoint/2010/main" val="753982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The workplace can have a positive and negative affect on employee’s mental health;  it is important to consider the causes of mental distress at work, not solely the symptoms. Symptoms of stress can include; anxiety, tiredness, poor concentration, skin conditions,  changes in sleeping and eating patterns, poor memory and low self esteem. However, it is how people cope with stress, in work or in private life, that can determine long term physical and mental health.</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92500" lnSpcReduction="20000"/>
          </a:bodyPr>
          <a:lstStyle/>
          <a:p>
            <a:r>
              <a:rPr lang="en-GB" dirty="0"/>
              <a:t>The workplace can have a positive and negative affect on employee’s mental health;  it is important to consider the causes of mental distress at work, not solely the symptoms. Symptoms of stress can include; anxiety, tiredness, poor concentration, skin conditions,  changes in sleeping and eating patterns, poor memory and low self esteem. However, it is how people cope with stress, in work or in private life, that can determine long term physical and mental health.</a:t>
            </a:r>
          </a:p>
        </p:txBody>
      </p:sp>
      <p:pic>
        <p:nvPicPr>
          <p:cNvPr id="7" name="Picture 6" descr="A picture containing sky, water, outdoor&#10;&#10;Description automatically generated">
            <a:extLst>
              <a:ext uri="{FF2B5EF4-FFF2-40B4-BE49-F238E27FC236}">
                <a16:creationId xmlns:a16="http://schemas.microsoft.com/office/drawing/2014/main" id="{06DD9FA0-5962-4AFB-BF26-8C24C3BD103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1307" y="230188"/>
            <a:ext cx="1922898" cy="1282551"/>
          </a:xfrm>
          <a:prstGeom prst="rect">
            <a:avLst/>
          </a:prstGeom>
        </p:spPr>
      </p:pic>
    </p:spTree>
    <p:extLst>
      <p:ext uri="{BB962C8B-B14F-4D97-AF65-F5344CB8AC3E}">
        <p14:creationId xmlns:p14="http://schemas.microsoft.com/office/powerpoint/2010/main" val="1946420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Cydbwysedd</a:t>
            </a:r>
            <a:r>
              <a:rPr lang="en-GB" b="1" dirty="0">
                <a:solidFill>
                  <a:schemeClr val="accent1"/>
                </a:solidFill>
              </a:rPr>
              <a:t> </a:t>
            </a:r>
            <a:r>
              <a:rPr lang="en-GB" b="1" dirty="0" err="1">
                <a:solidFill>
                  <a:schemeClr val="accent1"/>
                </a:solidFill>
              </a:rPr>
              <a:t>bywyd</a:t>
            </a:r>
            <a:r>
              <a:rPr lang="en-GB" b="1" dirty="0">
                <a:solidFill>
                  <a:schemeClr val="accent1"/>
                </a:solidFill>
              </a:rPr>
              <a:t>/</a:t>
            </a:r>
            <a:r>
              <a:rPr lang="en-GB" b="1" dirty="0" err="1">
                <a:solidFill>
                  <a:schemeClr val="accent1"/>
                </a:solidFill>
              </a:rPr>
              <a:t>gwaith</a:t>
            </a:r>
            <a:br>
              <a:rPr lang="en-GB" b="1" dirty="0">
                <a:solidFill>
                  <a:schemeClr val="accent1"/>
                </a:solidFill>
              </a:rPr>
            </a:br>
            <a:r>
              <a:rPr lang="en-GB" b="1" dirty="0">
                <a:solidFill>
                  <a:schemeClr val="accent1"/>
                </a:solidFill>
              </a:rPr>
              <a:t>Work-life balance</a:t>
            </a:r>
            <a:endParaRPr lang="en-GB" b="1" dirty="0"/>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a:t>
            </a:r>
            <a:r>
              <a:rPr lang="en-GB" dirty="0" err="1"/>
              <a:t>Nid</a:t>
            </a:r>
            <a:r>
              <a:rPr lang="en-GB" dirty="0"/>
              <a:t> </a:t>
            </a:r>
            <a:r>
              <a:rPr lang="en-GB" dirty="0" err="1"/>
              <a:t>yw</a:t>
            </a:r>
            <a:r>
              <a:rPr lang="en-GB" dirty="0"/>
              <a:t> </a:t>
            </a:r>
            <a:r>
              <a:rPr lang="en-GB" dirty="0" err="1"/>
              <a:t>cydbwysedd</a:t>
            </a:r>
            <a:r>
              <a:rPr lang="en-GB" dirty="0"/>
              <a:t> </a:t>
            </a:r>
            <a:r>
              <a:rPr lang="en-GB" dirty="0" err="1"/>
              <a:t>rhwng</a:t>
            </a:r>
            <a:r>
              <a:rPr lang="en-GB" dirty="0"/>
              <a:t> </a:t>
            </a:r>
            <a:r>
              <a:rPr lang="en-GB" dirty="0" err="1"/>
              <a:t>bywyd</a:t>
            </a:r>
            <a:r>
              <a:rPr lang="en-GB" dirty="0"/>
              <a:t> a </a:t>
            </a:r>
            <a:r>
              <a:rPr lang="en-GB" dirty="0" err="1"/>
              <a:t>gwaith</a:t>
            </a:r>
            <a:r>
              <a:rPr lang="en-GB" dirty="0"/>
              <a:t> </a:t>
            </a:r>
            <a:r>
              <a:rPr lang="en-GB" dirty="0" err="1"/>
              <a:t>yn</a:t>
            </a:r>
            <a:r>
              <a:rPr lang="en-GB" dirty="0"/>
              <a:t> </a:t>
            </a:r>
            <a:r>
              <a:rPr lang="en-GB" dirty="0" err="1"/>
              <a:t>ymwneud</a:t>
            </a:r>
            <a:r>
              <a:rPr lang="en-GB" dirty="0"/>
              <a:t> â </a:t>
            </a:r>
            <a:r>
              <a:rPr lang="en-GB" dirty="0" err="1"/>
              <a:t>menywod</a:t>
            </a:r>
            <a:r>
              <a:rPr lang="en-GB" dirty="0"/>
              <a:t> </a:t>
            </a:r>
            <a:r>
              <a:rPr lang="en-GB" dirty="0" err="1"/>
              <a:t>yn</a:t>
            </a:r>
            <a:r>
              <a:rPr lang="en-GB" dirty="0"/>
              <a:t> </a:t>
            </a:r>
            <a:r>
              <a:rPr lang="en-GB" dirty="0" err="1"/>
              <a:t>jyglo</a:t>
            </a:r>
            <a:r>
              <a:rPr lang="en-GB" dirty="0"/>
              <a:t> </a:t>
            </a:r>
            <a:r>
              <a:rPr lang="en-GB" dirty="0" err="1"/>
              <a:t>gwaith</a:t>
            </a:r>
            <a:r>
              <a:rPr lang="en-GB" dirty="0"/>
              <a:t>, </a:t>
            </a:r>
            <a:r>
              <a:rPr lang="en-GB" dirty="0" err="1"/>
              <a:t>cartref</a:t>
            </a:r>
            <a:r>
              <a:rPr lang="en-GB" dirty="0"/>
              <a:t> a </a:t>
            </a:r>
            <a:r>
              <a:rPr lang="en-GB" dirty="0" err="1"/>
              <a:t>theulu</a:t>
            </a:r>
            <a:r>
              <a:rPr lang="en-GB" dirty="0"/>
              <a:t> </a:t>
            </a:r>
            <a:r>
              <a:rPr lang="en-GB" dirty="0" err="1"/>
              <a:t>yn</a:t>
            </a:r>
            <a:r>
              <a:rPr lang="en-GB" dirty="0"/>
              <a:t> </a:t>
            </a:r>
            <a:r>
              <a:rPr lang="en-GB" dirty="0" err="1"/>
              <a:t>unig</a:t>
            </a:r>
            <a:r>
              <a:rPr lang="en-GB" dirty="0"/>
              <a:t> - er bod </a:t>
            </a:r>
            <a:r>
              <a:rPr lang="en-GB" dirty="0" err="1"/>
              <a:t>hynny'n</a:t>
            </a:r>
            <a:r>
              <a:rPr lang="en-GB" dirty="0"/>
              <a:t> </a:t>
            </a:r>
            <a:r>
              <a:rPr lang="en-GB" dirty="0" err="1"/>
              <a:t>sicr</a:t>
            </a:r>
            <a:r>
              <a:rPr lang="en-GB" dirty="0"/>
              <a:t> </a:t>
            </a:r>
            <a:r>
              <a:rPr lang="en-GB" dirty="0" err="1"/>
              <a:t>yn</a:t>
            </a:r>
            <a:r>
              <a:rPr lang="en-GB" dirty="0"/>
              <a:t> </a:t>
            </a:r>
            <a:r>
              <a:rPr lang="en-GB" dirty="0" err="1"/>
              <a:t>rhan</a:t>
            </a:r>
            <a:r>
              <a:rPr lang="en-GB" dirty="0"/>
              <a:t> </a:t>
            </a:r>
            <a:r>
              <a:rPr lang="en-GB" dirty="0" err="1"/>
              <a:t>bwysig</a:t>
            </a:r>
            <a:r>
              <a:rPr lang="en-GB" dirty="0"/>
              <a:t> </a:t>
            </a:r>
            <a:r>
              <a:rPr lang="en-GB" dirty="0" err="1"/>
              <a:t>ohono</a:t>
            </a:r>
            <a:r>
              <a:rPr lang="en-GB" dirty="0"/>
              <a:t>. Mae </a:t>
            </a:r>
            <a:r>
              <a:rPr lang="en-GB" dirty="0" err="1"/>
              <a:t>hefyd</a:t>
            </a:r>
            <a:r>
              <a:rPr lang="en-GB" dirty="0"/>
              <a:t> </a:t>
            </a:r>
            <a:r>
              <a:rPr lang="en-GB" dirty="0" err="1"/>
              <a:t>yn</a:t>
            </a:r>
            <a:r>
              <a:rPr lang="en-GB" dirty="0"/>
              <a:t> </a:t>
            </a:r>
            <a:r>
              <a:rPr lang="en-GB" dirty="0" err="1"/>
              <a:t>ymwneud</a:t>
            </a:r>
            <a:r>
              <a:rPr lang="en-GB" dirty="0"/>
              <a:t> ag </a:t>
            </a:r>
            <a:r>
              <a:rPr lang="en-GB" dirty="0" err="1"/>
              <a:t>addasu</a:t>
            </a:r>
            <a:r>
              <a:rPr lang="en-GB" dirty="0"/>
              <a:t> </a:t>
            </a:r>
            <a:r>
              <a:rPr lang="en-GB" dirty="0" err="1"/>
              <a:t>patrymau</a:t>
            </a:r>
            <a:r>
              <a:rPr lang="en-GB" dirty="0"/>
              <a:t> a </a:t>
            </a:r>
            <a:r>
              <a:rPr lang="en-GB" dirty="0" err="1"/>
              <a:t>pholisïau</a:t>
            </a:r>
            <a:r>
              <a:rPr lang="en-GB" dirty="0"/>
              <a:t> </a:t>
            </a:r>
            <a:r>
              <a:rPr lang="en-GB" dirty="0" err="1"/>
              <a:t>gwaith</a:t>
            </a:r>
            <a:r>
              <a:rPr lang="en-GB" dirty="0"/>
              <a:t> </a:t>
            </a:r>
            <a:r>
              <a:rPr lang="en-GB" dirty="0" err="1"/>
              <a:t>fel</a:t>
            </a:r>
            <a:r>
              <a:rPr lang="en-GB" dirty="0"/>
              <a:t> y gall </a:t>
            </a:r>
            <a:r>
              <a:rPr lang="en-GB" dirty="0" err="1"/>
              <a:t>pawb</a:t>
            </a:r>
            <a:r>
              <a:rPr lang="en-GB" dirty="0"/>
              <a:t> – </a:t>
            </a:r>
            <a:r>
              <a:rPr lang="en-GB" dirty="0" err="1"/>
              <a:t>waeth</a:t>
            </a:r>
            <a:r>
              <a:rPr lang="en-GB" dirty="0"/>
              <a:t> </a:t>
            </a:r>
            <a:r>
              <a:rPr lang="en-GB" dirty="0" err="1"/>
              <a:t>beth</a:t>
            </a:r>
            <a:r>
              <a:rPr lang="en-GB" dirty="0"/>
              <a:t> </a:t>
            </a:r>
            <a:r>
              <a:rPr lang="en-GB" dirty="0" err="1"/>
              <a:t>fo'u</a:t>
            </a:r>
            <a:r>
              <a:rPr lang="en-GB" dirty="0"/>
              <a:t> </a:t>
            </a:r>
            <a:r>
              <a:rPr lang="en-GB" dirty="0" err="1"/>
              <a:t>hil</a:t>
            </a:r>
            <a:r>
              <a:rPr lang="en-GB" dirty="0"/>
              <a:t>, </a:t>
            </a:r>
            <a:r>
              <a:rPr lang="en-GB" dirty="0" err="1"/>
              <a:t>eu</a:t>
            </a:r>
            <a:r>
              <a:rPr lang="en-GB" dirty="0"/>
              <a:t> </a:t>
            </a:r>
            <a:r>
              <a:rPr lang="en-GB" dirty="0" err="1"/>
              <a:t>hoedran</a:t>
            </a:r>
            <a:r>
              <a:rPr lang="en-GB" dirty="0"/>
              <a:t> neu </a:t>
            </a:r>
            <a:r>
              <a:rPr lang="en-GB" dirty="0" err="1"/>
              <a:t>eu</a:t>
            </a:r>
            <a:r>
              <a:rPr lang="en-GB" dirty="0"/>
              <a:t> </a:t>
            </a:r>
            <a:r>
              <a:rPr lang="en-GB" dirty="0" err="1"/>
              <a:t>rhyw</a:t>
            </a:r>
            <a:r>
              <a:rPr lang="en-GB" dirty="0"/>
              <a:t>, </a:t>
            </a:r>
            <a:r>
              <a:rPr lang="en-GB" dirty="0" err="1"/>
              <a:t>ddod</a:t>
            </a:r>
            <a:r>
              <a:rPr lang="en-GB" dirty="0"/>
              <a:t> o </a:t>
            </a:r>
            <a:r>
              <a:rPr lang="en-GB" dirty="0" err="1"/>
              <a:t>hyd</a:t>
            </a:r>
            <a:r>
              <a:rPr lang="en-GB" dirty="0"/>
              <a:t> </a:t>
            </a:r>
            <a:r>
              <a:rPr lang="en-GB" dirty="0" err="1"/>
              <a:t>i</a:t>
            </a:r>
            <a:r>
              <a:rPr lang="en-GB" dirty="0"/>
              <a:t> </a:t>
            </a:r>
            <a:r>
              <a:rPr lang="en-GB" dirty="0" err="1"/>
              <a:t>rythm</a:t>
            </a:r>
            <a:r>
              <a:rPr lang="en-GB" dirty="0"/>
              <a:t> </a:t>
            </a:r>
            <a:r>
              <a:rPr lang="en-GB" dirty="0" err="1"/>
              <a:t>sy'n</a:t>
            </a:r>
            <a:r>
              <a:rPr lang="en-GB" dirty="0"/>
              <a:t> </a:t>
            </a:r>
            <a:r>
              <a:rPr lang="en-GB" dirty="0" err="1"/>
              <a:t>eu</a:t>
            </a:r>
            <a:r>
              <a:rPr lang="en-GB" dirty="0"/>
              <a:t> </a:t>
            </a:r>
            <a:r>
              <a:rPr lang="en-GB" dirty="0" err="1"/>
              <a:t>galluogi</a:t>
            </a:r>
            <a:r>
              <a:rPr lang="en-GB" dirty="0"/>
              <a:t> </a:t>
            </a:r>
            <a:r>
              <a:rPr lang="en-GB" dirty="0" err="1"/>
              <a:t>i</a:t>
            </a:r>
            <a:r>
              <a:rPr lang="en-GB" dirty="0"/>
              <a:t> </a:t>
            </a:r>
            <a:r>
              <a:rPr lang="en-GB" dirty="0" err="1"/>
              <a:t>gyfuno</a:t>
            </a:r>
            <a:r>
              <a:rPr lang="en-GB" dirty="0"/>
              <a:t> </a:t>
            </a:r>
            <a:r>
              <a:rPr lang="en-GB" dirty="0" err="1"/>
              <a:t>gwaith</a:t>
            </a:r>
            <a:r>
              <a:rPr lang="en-GB" dirty="0"/>
              <a:t> </a:t>
            </a:r>
            <a:r>
              <a:rPr lang="en-GB" dirty="0" err="1"/>
              <a:t>â'u</a:t>
            </a:r>
            <a:r>
              <a:rPr lang="en-GB" dirty="0"/>
              <a:t> </a:t>
            </a:r>
            <a:r>
              <a:rPr lang="en-GB" dirty="0" err="1"/>
              <a:t>cyfrifoldebau</a:t>
            </a:r>
            <a:r>
              <a:rPr lang="en-GB" dirty="0"/>
              <a:t> neu </a:t>
            </a:r>
            <a:r>
              <a:rPr lang="en-GB" dirty="0" err="1"/>
              <a:t>eu</a:t>
            </a:r>
            <a:r>
              <a:rPr lang="en-GB" dirty="0"/>
              <a:t> </a:t>
            </a:r>
            <a:r>
              <a:rPr lang="en-GB" dirty="0" err="1"/>
              <a:t>dyheadau</a:t>
            </a:r>
            <a:r>
              <a:rPr lang="en-GB" dirty="0"/>
              <a:t> </a:t>
            </a:r>
            <a:r>
              <a:rPr lang="en-GB" dirty="0" err="1"/>
              <a:t>eraill</a:t>
            </a:r>
            <a:r>
              <a:rPr lang="en-GB" dirty="0"/>
              <a:t> </a:t>
            </a:r>
            <a:r>
              <a:rPr lang="en-GB" dirty="0" err="1"/>
              <a:t>yn</a:t>
            </a:r>
            <a:r>
              <a:rPr lang="en-GB" dirty="0"/>
              <a:t> haws." O '</a:t>
            </a:r>
            <a:r>
              <a:rPr lang="en-GB" dirty="0" err="1"/>
              <a:t>Creu</a:t>
            </a:r>
            <a:r>
              <a:rPr lang="en-GB" dirty="0"/>
              <a:t> </a:t>
            </a:r>
            <a:r>
              <a:rPr lang="en-GB" dirty="0" err="1"/>
              <a:t>Cydbwysedd</a:t>
            </a:r>
            <a:r>
              <a:rPr lang="en-GB" dirty="0"/>
              <a:t> </a:t>
            </a:r>
            <a:r>
              <a:rPr lang="en-GB" dirty="0" err="1"/>
              <a:t>Rhwng</a:t>
            </a:r>
            <a:r>
              <a:rPr lang="en-GB" dirty="0"/>
              <a:t> </a:t>
            </a:r>
            <a:r>
              <a:rPr lang="en-GB" dirty="0" err="1"/>
              <a:t>Bywyd</a:t>
            </a:r>
            <a:r>
              <a:rPr lang="en-GB" dirty="0"/>
              <a:t> a Gwaith', </a:t>
            </a:r>
            <a:r>
              <a:rPr lang="en-GB" dirty="0" err="1"/>
              <a:t>AdAS</a:t>
            </a:r>
            <a:r>
              <a:rPr lang="en-GB" dirty="0"/>
              <a:t>. </a:t>
            </a:r>
          </a:p>
          <a:p>
            <a:r>
              <a:rPr lang="en-GB" dirty="0"/>
              <a:t>Mae </a:t>
            </a:r>
            <a:r>
              <a:rPr lang="en-GB" dirty="0" err="1"/>
              <a:t>gweithio</a:t>
            </a:r>
            <a:r>
              <a:rPr lang="en-GB" dirty="0"/>
              <a:t> </a:t>
            </a:r>
            <a:r>
              <a:rPr lang="en-GB" dirty="0" err="1"/>
              <a:t>yn</a:t>
            </a:r>
            <a:r>
              <a:rPr lang="en-GB" dirty="0"/>
              <a:t> y sector </a:t>
            </a:r>
            <a:r>
              <a:rPr lang="en-GB" dirty="0" err="1"/>
              <a:t>addysg</a:t>
            </a:r>
            <a:r>
              <a:rPr lang="en-GB" dirty="0"/>
              <a:t> </a:t>
            </a:r>
            <a:r>
              <a:rPr lang="en-GB" dirty="0" err="1"/>
              <a:t>yn</a:t>
            </a:r>
            <a:r>
              <a:rPr lang="en-GB" dirty="0"/>
              <a:t> </a:t>
            </a:r>
            <a:r>
              <a:rPr lang="en-GB" dirty="0" err="1"/>
              <a:t>yrfa</a:t>
            </a:r>
            <a:r>
              <a:rPr lang="en-GB" dirty="0"/>
              <a:t> wych a </a:t>
            </a:r>
            <a:r>
              <a:rPr lang="en-GB" dirty="0" err="1"/>
              <a:t>gwerth</a:t>
            </a:r>
            <a:r>
              <a:rPr lang="en-GB" dirty="0"/>
              <a:t> </a:t>
            </a:r>
            <a:r>
              <a:rPr lang="en-GB" dirty="0" err="1"/>
              <a:t>chweil</a:t>
            </a:r>
            <a:r>
              <a:rPr lang="en-GB" dirty="0"/>
              <a:t> a </a:t>
            </a:r>
            <a:r>
              <a:rPr lang="en-GB" dirty="0" err="1"/>
              <a:t>fydd</a:t>
            </a:r>
            <a:r>
              <a:rPr lang="en-GB" dirty="0"/>
              <a:t> â </a:t>
            </a:r>
            <a:r>
              <a:rPr lang="en-GB" dirty="0" err="1"/>
              <a:t>llawer</a:t>
            </a:r>
            <a:r>
              <a:rPr lang="en-GB" dirty="0"/>
              <a:t> o </a:t>
            </a:r>
            <a:r>
              <a:rPr lang="en-GB" dirty="0" err="1"/>
              <a:t>bwyntiau</a:t>
            </a:r>
            <a:r>
              <a:rPr lang="en-GB" dirty="0"/>
              <a:t> </a:t>
            </a:r>
            <a:r>
              <a:rPr lang="en-GB" dirty="0" err="1"/>
              <a:t>uchel</a:t>
            </a:r>
            <a:r>
              <a:rPr lang="en-GB" dirty="0"/>
              <a:t> </a:t>
            </a:r>
            <a:r>
              <a:rPr lang="en-GB" dirty="0" err="1"/>
              <a:t>ond</a:t>
            </a:r>
            <a:r>
              <a:rPr lang="en-GB" dirty="0"/>
              <a:t> </a:t>
            </a:r>
            <a:r>
              <a:rPr lang="en-GB" dirty="0" err="1"/>
              <a:t>bydd</a:t>
            </a:r>
            <a:r>
              <a:rPr lang="en-GB" dirty="0"/>
              <a:t> </a:t>
            </a:r>
            <a:r>
              <a:rPr lang="en-GB" dirty="0" err="1"/>
              <a:t>amseroedd</a:t>
            </a:r>
            <a:r>
              <a:rPr lang="en-GB" dirty="0"/>
              <a:t> </a:t>
            </a:r>
            <a:r>
              <a:rPr lang="en-GB" dirty="0" err="1"/>
              <a:t>anodd</a:t>
            </a:r>
            <a:r>
              <a:rPr lang="en-GB" dirty="0"/>
              <a:t> </a:t>
            </a:r>
            <a:r>
              <a:rPr lang="en-GB" dirty="0" err="1"/>
              <a:t>hefyd</a:t>
            </a:r>
            <a:r>
              <a:rPr lang="en-GB" dirty="0"/>
              <a:t>. Y </a:t>
            </a:r>
            <a:r>
              <a:rPr lang="en-GB" dirty="0" err="1"/>
              <a:t>peth</a:t>
            </a:r>
            <a:r>
              <a:rPr lang="en-GB" dirty="0"/>
              <a:t> </a:t>
            </a:r>
            <a:r>
              <a:rPr lang="en-GB" dirty="0" err="1"/>
              <a:t>pwysig</a:t>
            </a:r>
            <a:r>
              <a:rPr lang="en-GB" dirty="0"/>
              <a:t> </a:t>
            </a:r>
            <a:r>
              <a:rPr lang="en-GB" dirty="0" err="1"/>
              <a:t>yw</a:t>
            </a:r>
            <a:r>
              <a:rPr lang="en-GB" dirty="0"/>
              <a:t> </a:t>
            </a:r>
            <a:r>
              <a:rPr lang="en-GB" dirty="0" err="1"/>
              <a:t>cydnabod</a:t>
            </a:r>
            <a:r>
              <a:rPr lang="en-GB" dirty="0"/>
              <a:t> </a:t>
            </a:r>
            <a:r>
              <a:rPr lang="en-GB" dirty="0" err="1"/>
              <a:t>hyn</a:t>
            </a:r>
            <a:r>
              <a:rPr lang="en-GB" dirty="0"/>
              <a:t> a </a:t>
            </a:r>
            <a:r>
              <a:rPr lang="en-GB" dirty="0" err="1"/>
              <a:t>gofalu</a:t>
            </a:r>
            <a:r>
              <a:rPr lang="en-GB" dirty="0"/>
              <a:t> </a:t>
            </a:r>
            <a:r>
              <a:rPr lang="en-GB" dirty="0" err="1"/>
              <a:t>amdanoch</a:t>
            </a:r>
            <a:r>
              <a:rPr lang="en-GB" dirty="0"/>
              <a:t> </a:t>
            </a:r>
            <a:r>
              <a:rPr lang="en-GB" dirty="0" err="1"/>
              <a:t>eich</a:t>
            </a:r>
            <a:r>
              <a:rPr lang="en-GB" dirty="0"/>
              <a:t> </a:t>
            </a:r>
            <a:r>
              <a:rPr lang="en-GB" dirty="0" err="1"/>
              <a:t>hun</a:t>
            </a:r>
            <a:r>
              <a:rPr lang="en-GB" dirty="0"/>
              <a:t>.</a:t>
            </a:r>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r>
              <a:rPr lang="en-GB" dirty="0"/>
              <a:t>“Work-life balance is not just about women juggling work, home and family – although that is certainly an important part of it. It is also about adjusting working patterns and policies so that everyone – regardless of race, age or gender, can find a rhythm that enables them more easily to combine work with their other responsibilities or aspirations.” From ‘Creating Work-life Balance’, DfES.</a:t>
            </a:r>
          </a:p>
          <a:p>
            <a:r>
              <a:rPr lang="en-GB" dirty="0"/>
              <a:t>Working in the education sector is a brilliant and rewarding career which will have many high points but there will also be tough times. The important thing is to recognise this and look after yourself.</a:t>
            </a:r>
          </a:p>
        </p:txBody>
      </p:sp>
      <p:pic>
        <p:nvPicPr>
          <p:cNvPr id="7" name="Picture 6" descr="A picture containing sky, water, outdoor&#10;&#10;Description automatically generated">
            <a:extLst>
              <a:ext uri="{FF2B5EF4-FFF2-40B4-BE49-F238E27FC236}">
                <a16:creationId xmlns:a16="http://schemas.microsoft.com/office/drawing/2014/main" id="{9D87431B-6F5D-45FD-906C-B64BE6B0675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25251" y="365125"/>
            <a:ext cx="1654414" cy="1103287"/>
          </a:xfrm>
          <a:prstGeom prst="rect">
            <a:avLst/>
          </a:prstGeom>
        </p:spPr>
      </p:pic>
    </p:spTree>
    <p:extLst>
      <p:ext uri="{BB962C8B-B14F-4D97-AF65-F5344CB8AC3E}">
        <p14:creationId xmlns:p14="http://schemas.microsoft.com/office/powerpoint/2010/main" val="3545384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3032052" y="0"/>
            <a:ext cx="10515600" cy="1325563"/>
          </a:xfrm>
        </p:spPr>
        <p:txBody>
          <a:bodyPr/>
          <a:lstStyle/>
          <a:p>
            <a:r>
              <a:rPr lang="en-GB" b="1" dirty="0">
                <a:solidFill>
                  <a:schemeClr val="accent1"/>
                </a:solidFill>
              </a:rPr>
              <a:t>Tips top 1! / Top tips 1!</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247554"/>
            <a:ext cx="5181600" cy="513907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pPr marL="0" indent="0">
              <a:buNone/>
            </a:pPr>
            <a:r>
              <a:rPr lang="en-GB" dirty="0"/>
              <a:t>• </a:t>
            </a:r>
            <a:r>
              <a:rPr lang="en-GB" dirty="0" err="1"/>
              <a:t>Siaradwch</a:t>
            </a:r>
            <a:r>
              <a:rPr lang="en-GB" dirty="0"/>
              <a:t> pan </a:t>
            </a:r>
            <a:r>
              <a:rPr lang="en-GB" dirty="0" err="1"/>
              <a:t>fydd</a:t>
            </a:r>
            <a:r>
              <a:rPr lang="en-GB" dirty="0"/>
              <a:t> </a:t>
            </a:r>
            <a:r>
              <a:rPr lang="en-GB" dirty="0" err="1"/>
              <a:t>disgwyliadau</a:t>
            </a:r>
            <a:r>
              <a:rPr lang="en-GB" dirty="0"/>
              <a:t> a </a:t>
            </a:r>
            <a:r>
              <a:rPr lang="en-GB" dirty="0" err="1"/>
              <a:t>gofynion</a:t>
            </a:r>
            <a:r>
              <a:rPr lang="en-GB" dirty="0"/>
              <a:t> </a:t>
            </a:r>
            <a:r>
              <a:rPr lang="en-GB" dirty="0" err="1"/>
              <a:t>gwaith</a:t>
            </a:r>
            <a:r>
              <a:rPr lang="en-GB" dirty="0"/>
              <a:t> </a:t>
            </a:r>
            <a:r>
              <a:rPr lang="en-GB" dirty="0" err="1"/>
              <a:t>yn</a:t>
            </a:r>
            <a:r>
              <a:rPr lang="en-GB" dirty="0"/>
              <a:t> </a:t>
            </a:r>
            <a:r>
              <a:rPr lang="en-GB" dirty="0" err="1"/>
              <a:t>ormod</a:t>
            </a:r>
            <a:r>
              <a:rPr lang="en-GB" dirty="0"/>
              <a:t>. Mae </a:t>
            </a:r>
            <a:r>
              <a:rPr lang="en-GB" dirty="0" err="1"/>
              <a:t>angen</a:t>
            </a:r>
            <a:r>
              <a:rPr lang="en-GB" dirty="0"/>
              <a:t> </a:t>
            </a:r>
            <a:r>
              <a:rPr lang="en-GB" dirty="0" err="1"/>
              <a:t>i</a:t>
            </a:r>
            <a:r>
              <a:rPr lang="en-GB" dirty="0"/>
              <a:t> </a:t>
            </a:r>
            <a:r>
              <a:rPr lang="en-GB" dirty="0" err="1"/>
              <a:t>uwch</a:t>
            </a:r>
            <a:r>
              <a:rPr lang="en-GB" dirty="0"/>
              <a:t> staff </a:t>
            </a:r>
            <a:r>
              <a:rPr lang="en-GB" dirty="0" err="1"/>
              <a:t>fod</a:t>
            </a:r>
            <a:r>
              <a:rPr lang="en-GB" dirty="0"/>
              <a:t> </a:t>
            </a:r>
            <a:r>
              <a:rPr lang="en-GB" dirty="0" err="1"/>
              <a:t>yn</a:t>
            </a:r>
            <a:r>
              <a:rPr lang="en-GB" dirty="0"/>
              <a:t> </a:t>
            </a:r>
            <a:r>
              <a:rPr lang="en-GB" dirty="0" err="1"/>
              <a:t>ymwybodol</a:t>
            </a:r>
            <a:r>
              <a:rPr lang="en-GB" dirty="0"/>
              <a:t> </a:t>
            </a:r>
            <a:r>
              <a:rPr lang="en-GB" dirty="0" err="1"/>
              <a:t>o'r</a:t>
            </a:r>
            <a:r>
              <a:rPr lang="en-GB" dirty="0"/>
              <a:t> </a:t>
            </a:r>
            <a:r>
              <a:rPr lang="en-GB" dirty="0" err="1"/>
              <a:t>pwysau</a:t>
            </a:r>
            <a:r>
              <a:rPr lang="en-GB" dirty="0"/>
              <a:t> er </a:t>
            </a:r>
            <a:r>
              <a:rPr lang="en-GB" dirty="0" err="1"/>
              <a:t>mwyn</a:t>
            </a:r>
            <a:r>
              <a:rPr lang="en-GB" dirty="0"/>
              <a:t> </a:t>
            </a:r>
            <a:r>
              <a:rPr lang="en-GB" dirty="0" err="1"/>
              <a:t>mynd</a:t>
            </a:r>
            <a:r>
              <a:rPr lang="en-GB" dirty="0"/>
              <a:t> </a:t>
            </a:r>
            <a:r>
              <a:rPr lang="en-GB" dirty="0" err="1"/>
              <a:t>i'r</a:t>
            </a:r>
            <a:r>
              <a:rPr lang="en-GB" dirty="0"/>
              <a:t> </a:t>
            </a:r>
            <a:r>
              <a:rPr lang="en-GB" dirty="0" err="1"/>
              <a:t>afael</a:t>
            </a:r>
            <a:r>
              <a:rPr lang="en-GB" dirty="0"/>
              <a:t> â </a:t>
            </a:r>
            <a:r>
              <a:rPr lang="en-GB" dirty="0" err="1"/>
              <a:t>nhw</a:t>
            </a:r>
            <a:r>
              <a:rPr lang="en-GB" dirty="0"/>
              <a:t>. </a:t>
            </a:r>
          </a:p>
          <a:p>
            <a:pPr marL="0" indent="0">
              <a:buNone/>
            </a:pPr>
            <a:r>
              <a:rPr lang="en-GB" dirty="0"/>
              <a:t>• Ni </a:t>
            </a:r>
            <a:r>
              <a:rPr lang="en-GB" dirty="0" err="1"/>
              <a:t>fydd</a:t>
            </a:r>
            <a:r>
              <a:rPr lang="en-GB" dirty="0"/>
              <a:t> </a:t>
            </a:r>
            <a:r>
              <a:rPr lang="en-GB" dirty="0" err="1"/>
              <a:t>eraill</a:t>
            </a:r>
            <a:r>
              <a:rPr lang="en-GB" dirty="0"/>
              <a:t> </a:t>
            </a:r>
            <a:r>
              <a:rPr lang="en-GB" dirty="0" err="1"/>
              <a:t>yn</a:t>
            </a:r>
            <a:r>
              <a:rPr lang="en-GB" dirty="0"/>
              <a:t> </a:t>
            </a:r>
            <a:r>
              <a:rPr lang="en-GB" dirty="0" err="1"/>
              <a:t>disgwyl</a:t>
            </a:r>
            <a:r>
              <a:rPr lang="en-GB" dirty="0"/>
              <a:t> </a:t>
            </a:r>
            <a:r>
              <a:rPr lang="en-GB" dirty="0" err="1"/>
              <a:t>i</a:t>
            </a:r>
            <a:r>
              <a:rPr lang="en-GB" dirty="0"/>
              <a:t> chi </a:t>
            </a:r>
            <a:r>
              <a:rPr lang="en-GB" dirty="0" err="1"/>
              <a:t>wybod</a:t>
            </a:r>
            <a:r>
              <a:rPr lang="en-GB" dirty="0"/>
              <a:t> </a:t>
            </a:r>
            <a:r>
              <a:rPr lang="en-GB" dirty="0" err="1"/>
              <a:t>popeth</a:t>
            </a:r>
            <a:r>
              <a:rPr lang="en-GB" dirty="0"/>
              <a:t> </a:t>
            </a:r>
            <a:r>
              <a:rPr lang="en-GB" dirty="0" err="1"/>
              <a:t>na</a:t>
            </a:r>
            <a:r>
              <a:rPr lang="en-GB" dirty="0"/>
              <a:t> </a:t>
            </a:r>
            <a:r>
              <a:rPr lang="en-GB" dirty="0" err="1"/>
              <a:t>chael</a:t>
            </a:r>
            <a:r>
              <a:rPr lang="en-GB" dirty="0"/>
              <a:t> </a:t>
            </a:r>
            <a:r>
              <a:rPr lang="en-GB" dirty="0" err="1"/>
              <a:t>yr</a:t>
            </a:r>
            <a:r>
              <a:rPr lang="en-GB" dirty="0"/>
              <a:t> </a:t>
            </a:r>
            <a:r>
              <a:rPr lang="en-GB" dirty="0" err="1"/>
              <a:t>holl</a:t>
            </a:r>
            <a:r>
              <a:rPr lang="en-GB" dirty="0"/>
              <a:t> </a:t>
            </a:r>
            <a:r>
              <a:rPr lang="en-GB" dirty="0" err="1"/>
              <a:t>atebion</a:t>
            </a:r>
            <a:r>
              <a:rPr lang="en-GB" dirty="0"/>
              <a:t> – felly </a:t>
            </a:r>
            <a:r>
              <a:rPr lang="en-GB" dirty="0" err="1"/>
              <a:t>peidiwch</a:t>
            </a:r>
            <a:r>
              <a:rPr lang="en-GB" dirty="0"/>
              <a:t> â </a:t>
            </a:r>
            <a:r>
              <a:rPr lang="en-GB" dirty="0" err="1"/>
              <a:t>disgwyl</a:t>
            </a:r>
            <a:r>
              <a:rPr lang="en-GB" dirty="0"/>
              <a:t> </a:t>
            </a:r>
            <a:r>
              <a:rPr lang="en-GB" dirty="0" err="1"/>
              <a:t>hyn</a:t>
            </a:r>
            <a:r>
              <a:rPr lang="en-GB" dirty="0"/>
              <a:t> </a:t>
            </a:r>
            <a:r>
              <a:rPr lang="en-GB" dirty="0" err="1"/>
              <a:t>eich</a:t>
            </a:r>
            <a:r>
              <a:rPr lang="en-GB" dirty="0"/>
              <a:t> </a:t>
            </a:r>
            <a:r>
              <a:rPr lang="en-GB" dirty="0" err="1"/>
              <a:t>hun</a:t>
            </a:r>
            <a:r>
              <a:rPr lang="en-GB" dirty="0"/>
              <a:t>. </a:t>
            </a:r>
          </a:p>
          <a:p>
            <a:pPr marL="0" indent="0">
              <a:buNone/>
            </a:pPr>
            <a:r>
              <a:rPr lang="en-GB" dirty="0"/>
              <a:t>• </a:t>
            </a:r>
            <a:r>
              <a:rPr lang="en-GB" dirty="0" err="1"/>
              <a:t>Blaenoriaethu</a:t>
            </a:r>
            <a:r>
              <a:rPr lang="en-GB" dirty="0"/>
              <a:t> – </a:t>
            </a:r>
            <a:r>
              <a:rPr lang="en-GB" dirty="0" err="1"/>
              <a:t>ceisiwch</a:t>
            </a:r>
            <a:r>
              <a:rPr lang="en-GB" dirty="0"/>
              <a:t> '</a:t>
            </a:r>
            <a:r>
              <a:rPr lang="en-GB" dirty="0" err="1"/>
              <a:t>weithio'n</a:t>
            </a:r>
            <a:r>
              <a:rPr lang="en-GB" dirty="0"/>
              <a:t> </a:t>
            </a:r>
            <a:r>
              <a:rPr lang="en-GB" dirty="0" err="1"/>
              <a:t>ddoeth</a:t>
            </a:r>
            <a:r>
              <a:rPr lang="en-GB" dirty="0"/>
              <a:t>, </a:t>
            </a:r>
            <a:r>
              <a:rPr lang="en-GB" dirty="0" err="1"/>
              <a:t>nid</a:t>
            </a:r>
            <a:r>
              <a:rPr lang="en-GB" dirty="0"/>
              <a:t> </a:t>
            </a:r>
            <a:r>
              <a:rPr lang="en-GB" dirty="0" err="1"/>
              <a:t>yn</a:t>
            </a:r>
            <a:r>
              <a:rPr lang="en-GB" dirty="0"/>
              <a:t> </a:t>
            </a:r>
            <a:r>
              <a:rPr lang="en-GB" dirty="0" err="1"/>
              <a:t>hir</a:t>
            </a:r>
            <a:r>
              <a:rPr lang="en-GB" dirty="0"/>
              <a:t>'. </a:t>
            </a:r>
            <a:r>
              <a:rPr lang="en-GB" dirty="0" err="1"/>
              <a:t>Gosodwch</a:t>
            </a:r>
            <a:r>
              <a:rPr lang="en-GB" dirty="0"/>
              <a:t> </a:t>
            </a:r>
            <a:r>
              <a:rPr lang="en-GB" dirty="0" err="1"/>
              <a:t>ychydig</a:t>
            </a:r>
            <a:r>
              <a:rPr lang="en-GB" dirty="0"/>
              <a:t> o </a:t>
            </a:r>
            <a:r>
              <a:rPr lang="en-GB" dirty="0" err="1"/>
              <a:t>amser</a:t>
            </a:r>
            <a:r>
              <a:rPr lang="en-GB" dirty="0"/>
              <a:t> </a:t>
            </a:r>
            <a:r>
              <a:rPr lang="en-GB" dirty="0" err="1"/>
              <a:t>i</a:t>
            </a:r>
            <a:r>
              <a:rPr lang="en-GB" dirty="0"/>
              <a:t> </a:t>
            </a:r>
            <a:r>
              <a:rPr lang="en-GB" dirty="0" err="1"/>
              <a:t>chi'ch</a:t>
            </a:r>
            <a:r>
              <a:rPr lang="en-GB" dirty="0"/>
              <a:t> </a:t>
            </a:r>
            <a:r>
              <a:rPr lang="en-GB" dirty="0" err="1"/>
              <a:t>hun</a:t>
            </a:r>
            <a:r>
              <a:rPr lang="en-GB" dirty="0"/>
              <a:t> </a:t>
            </a:r>
            <a:r>
              <a:rPr lang="en-GB" dirty="0" err="1"/>
              <a:t>fesul</a:t>
            </a:r>
            <a:r>
              <a:rPr lang="en-GB" dirty="0"/>
              <a:t> </a:t>
            </a:r>
            <a:r>
              <a:rPr lang="en-GB" dirty="0" err="1"/>
              <a:t>tasg</a:t>
            </a:r>
            <a:r>
              <a:rPr lang="en-GB" dirty="0"/>
              <a:t>, a </a:t>
            </a:r>
            <a:r>
              <a:rPr lang="en-GB" dirty="0" err="1"/>
              <a:t>cheisiwch</a:t>
            </a:r>
            <a:r>
              <a:rPr lang="en-GB" dirty="0"/>
              <a:t> </a:t>
            </a:r>
            <a:r>
              <a:rPr lang="en-GB" dirty="0" err="1"/>
              <a:t>beidio</a:t>
            </a:r>
            <a:r>
              <a:rPr lang="en-GB" dirty="0"/>
              <a:t> â </a:t>
            </a:r>
            <a:r>
              <a:rPr lang="en-GB" dirty="0" err="1"/>
              <a:t>chael</a:t>
            </a:r>
            <a:r>
              <a:rPr lang="en-GB" dirty="0"/>
              <a:t> </a:t>
            </a:r>
            <a:r>
              <a:rPr lang="en-GB" dirty="0" err="1"/>
              <a:t>eich</a:t>
            </a:r>
            <a:r>
              <a:rPr lang="en-GB" dirty="0"/>
              <a:t> dal </a:t>
            </a:r>
            <a:r>
              <a:rPr lang="en-GB" dirty="0" err="1"/>
              <a:t>mewn</a:t>
            </a:r>
            <a:r>
              <a:rPr lang="en-GB" dirty="0"/>
              <a:t> </a:t>
            </a:r>
            <a:r>
              <a:rPr lang="en-GB" dirty="0" err="1"/>
              <a:t>gweithgareddau</a:t>
            </a:r>
            <a:r>
              <a:rPr lang="en-GB" dirty="0"/>
              <a:t> </a:t>
            </a:r>
            <a:r>
              <a:rPr lang="en-GB" dirty="0" err="1"/>
              <a:t>anghynhyrchiol</a:t>
            </a:r>
            <a:r>
              <a:rPr lang="en-GB" dirty="0"/>
              <a:t>. </a:t>
            </a:r>
          </a:p>
          <a:p>
            <a:pPr marL="0" indent="0">
              <a:buNone/>
            </a:pPr>
            <a:r>
              <a:rPr lang="en-GB" dirty="0"/>
              <a:t>• </a:t>
            </a:r>
            <a:r>
              <a:rPr lang="en-GB" dirty="0" err="1"/>
              <a:t>Cymryd</a:t>
            </a:r>
            <a:r>
              <a:rPr lang="en-GB" dirty="0"/>
              <a:t> </a:t>
            </a:r>
            <a:r>
              <a:rPr lang="en-GB" dirty="0" err="1"/>
              <a:t>seibiannau</a:t>
            </a:r>
            <a:r>
              <a:rPr lang="en-GB" dirty="0"/>
              <a:t> </a:t>
            </a:r>
            <a:r>
              <a:rPr lang="en-GB" dirty="0" err="1"/>
              <a:t>priodol</a:t>
            </a:r>
            <a:r>
              <a:rPr lang="en-GB" dirty="0"/>
              <a:t>. Gall </a:t>
            </a:r>
            <a:r>
              <a:rPr lang="en-GB" dirty="0" err="1"/>
              <a:t>hyn</a:t>
            </a:r>
            <a:r>
              <a:rPr lang="en-GB" dirty="0"/>
              <a:t> </a:t>
            </a:r>
            <a:r>
              <a:rPr lang="en-GB" dirty="0" err="1"/>
              <a:t>fod</a:t>
            </a:r>
            <a:r>
              <a:rPr lang="en-GB" dirty="0"/>
              <a:t> </a:t>
            </a:r>
            <a:r>
              <a:rPr lang="en-GB" dirty="0" err="1"/>
              <a:t>yn</a:t>
            </a:r>
            <a:r>
              <a:rPr lang="en-GB" dirty="0"/>
              <a:t> </a:t>
            </a:r>
            <a:r>
              <a:rPr lang="en-GB" dirty="0" err="1"/>
              <a:t>anodd</a:t>
            </a:r>
            <a:r>
              <a:rPr lang="en-GB" dirty="0"/>
              <a:t> </a:t>
            </a:r>
            <a:r>
              <a:rPr lang="en-GB" dirty="0" err="1"/>
              <a:t>weithiau</a:t>
            </a:r>
            <a:r>
              <a:rPr lang="en-GB" dirty="0"/>
              <a:t> pan </a:t>
            </a:r>
            <a:r>
              <a:rPr lang="en-GB" dirty="0" err="1"/>
              <a:t>fydd</a:t>
            </a:r>
            <a:r>
              <a:rPr lang="en-GB" dirty="0"/>
              <a:t> </a:t>
            </a:r>
            <a:r>
              <a:rPr lang="en-GB" dirty="0" err="1"/>
              <a:t>gennych</a:t>
            </a:r>
            <a:r>
              <a:rPr lang="en-GB" dirty="0"/>
              <a:t> </a:t>
            </a:r>
            <a:r>
              <a:rPr lang="en-GB" dirty="0" err="1"/>
              <a:t>gyfrifoldebau</a:t>
            </a:r>
            <a:r>
              <a:rPr lang="en-GB" dirty="0"/>
              <a:t> </a:t>
            </a:r>
            <a:r>
              <a:rPr lang="en-GB" dirty="0" err="1"/>
              <a:t>allan</a:t>
            </a:r>
            <a:r>
              <a:rPr lang="en-GB" dirty="0"/>
              <a:t> </a:t>
            </a:r>
            <a:r>
              <a:rPr lang="en-GB" dirty="0" err="1"/>
              <a:t>o'r</a:t>
            </a:r>
            <a:r>
              <a:rPr lang="en-GB" dirty="0"/>
              <a:t> </a:t>
            </a:r>
            <a:r>
              <a:rPr lang="en-GB" dirty="0" err="1"/>
              <a:t>ystafell</a:t>
            </a:r>
            <a:r>
              <a:rPr lang="en-GB" dirty="0"/>
              <a:t> </a:t>
            </a:r>
            <a:r>
              <a:rPr lang="en-GB" dirty="0" err="1"/>
              <a:t>ddosbarth</a:t>
            </a:r>
            <a:r>
              <a:rPr lang="en-GB" dirty="0"/>
              <a:t>, </a:t>
            </a:r>
            <a:r>
              <a:rPr lang="en-GB" dirty="0" err="1"/>
              <a:t>ond</a:t>
            </a:r>
            <a:r>
              <a:rPr lang="en-GB" dirty="0"/>
              <a:t> </a:t>
            </a:r>
            <a:r>
              <a:rPr lang="en-GB" dirty="0" err="1"/>
              <a:t>gwnewch</a:t>
            </a:r>
            <a:r>
              <a:rPr lang="en-GB" dirty="0"/>
              <a:t> </a:t>
            </a:r>
            <a:r>
              <a:rPr lang="en-GB" dirty="0" err="1"/>
              <a:t>eich</a:t>
            </a:r>
            <a:r>
              <a:rPr lang="en-GB" dirty="0"/>
              <a:t> </a:t>
            </a:r>
            <a:r>
              <a:rPr lang="en-GB" dirty="0" err="1"/>
              <a:t>gorau</a:t>
            </a:r>
            <a:r>
              <a:rPr lang="en-GB" dirty="0"/>
              <a:t> </a:t>
            </a:r>
            <a:r>
              <a:rPr lang="en-GB" dirty="0" err="1"/>
              <a:t>i</a:t>
            </a:r>
            <a:r>
              <a:rPr lang="en-GB" dirty="0"/>
              <a:t> </a:t>
            </a:r>
            <a:r>
              <a:rPr lang="en-GB" dirty="0" err="1"/>
              <a:t>dorri</a:t>
            </a:r>
            <a:r>
              <a:rPr lang="en-GB" dirty="0"/>
              <a:t> am </a:t>
            </a:r>
            <a:r>
              <a:rPr lang="en-GB" dirty="0" err="1"/>
              <a:t>ginio</a:t>
            </a:r>
            <a:r>
              <a:rPr lang="en-GB" dirty="0"/>
              <a:t> o </a:t>
            </a:r>
            <a:r>
              <a:rPr lang="en-GB" dirty="0" err="1"/>
              <a:t>leiaf</a:t>
            </a:r>
            <a:r>
              <a:rPr lang="en-GB" dirty="0"/>
              <a:t>, a </a:t>
            </a:r>
            <a:r>
              <a:rPr lang="en-GB" dirty="0" err="1"/>
              <a:t>mynd</a:t>
            </a:r>
            <a:r>
              <a:rPr lang="en-GB" dirty="0"/>
              <a:t> </a:t>
            </a:r>
            <a:r>
              <a:rPr lang="en-GB" dirty="0" err="1"/>
              <a:t>allan</a:t>
            </a:r>
            <a:r>
              <a:rPr lang="en-GB" dirty="0"/>
              <a:t> </a:t>
            </a:r>
            <a:r>
              <a:rPr lang="en-GB" dirty="0" err="1"/>
              <a:t>o'r</a:t>
            </a:r>
            <a:r>
              <a:rPr lang="en-GB" dirty="0"/>
              <a:t> </a:t>
            </a:r>
            <a:r>
              <a:rPr lang="en-GB" dirty="0" err="1"/>
              <a:t>ystafell</a:t>
            </a:r>
            <a:r>
              <a:rPr lang="en-GB" dirty="0"/>
              <a:t> </a:t>
            </a:r>
            <a:r>
              <a:rPr lang="en-GB" dirty="0" err="1"/>
              <a:t>ddosbarth</a:t>
            </a:r>
            <a:r>
              <a:rPr lang="en-GB" dirty="0"/>
              <a:t>. </a:t>
            </a:r>
          </a:p>
          <a:p>
            <a:pPr marL="0" indent="0">
              <a:buNone/>
            </a:pPr>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8" y="1247553"/>
            <a:ext cx="5181600" cy="527375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200" dirty="0"/>
              <a:t>•  Speak up when work expectations and demands are too much. Senior staff need to be aware of pressures in order to address them. </a:t>
            </a:r>
          </a:p>
          <a:p>
            <a:pPr marL="0" indent="0">
              <a:buNone/>
            </a:pPr>
            <a:r>
              <a:rPr lang="en-GB" sz="2200" dirty="0"/>
              <a:t>•  Others will not expect you to know everything or have all the answers – so don’t expect this of yourself. </a:t>
            </a:r>
          </a:p>
          <a:p>
            <a:pPr marL="0" indent="0">
              <a:buNone/>
            </a:pPr>
            <a:r>
              <a:rPr lang="en-GB" sz="2200" dirty="0"/>
              <a:t>•  Prioritise – try to ‘work smart, not long’. Set yourself a certain amount of time per task and try not to get caught up in unproductive activities. </a:t>
            </a:r>
          </a:p>
          <a:p>
            <a:pPr marL="0" indent="0">
              <a:buNone/>
            </a:pPr>
            <a:r>
              <a:rPr lang="en-GB" sz="2200" dirty="0"/>
              <a:t>•  Take proper breaks. This can sometimes be difficult when you have responsibilities out of the classroom, but do your best to break for lunch at least, and get out of the classroom. </a:t>
            </a:r>
          </a:p>
        </p:txBody>
      </p:sp>
      <p:pic>
        <p:nvPicPr>
          <p:cNvPr id="7" name="Picture 6" descr="A picture containing icon&#10;&#10;Description automatically generated">
            <a:extLst>
              <a:ext uri="{FF2B5EF4-FFF2-40B4-BE49-F238E27FC236}">
                <a16:creationId xmlns:a16="http://schemas.microsoft.com/office/drawing/2014/main" id="{F2BB928E-1743-4708-AF24-FB3AB7E4E1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95657" y="94005"/>
            <a:ext cx="1059543" cy="1059543"/>
          </a:xfrm>
          <a:prstGeom prst="rect">
            <a:avLst/>
          </a:prstGeom>
        </p:spPr>
      </p:pic>
    </p:spTree>
    <p:extLst>
      <p:ext uri="{BB962C8B-B14F-4D97-AF65-F5344CB8AC3E}">
        <p14:creationId xmlns:p14="http://schemas.microsoft.com/office/powerpoint/2010/main" val="191325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a:xfrm>
            <a:off x="3032052" y="0"/>
            <a:ext cx="10515600" cy="1325563"/>
          </a:xfrm>
        </p:spPr>
        <p:txBody>
          <a:bodyPr/>
          <a:lstStyle/>
          <a:p>
            <a:r>
              <a:rPr lang="en-GB" b="1" dirty="0">
                <a:solidFill>
                  <a:schemeClr val="accent1"/>
                </a:solidFill>
              </a:rPr>
              <a:t>Tips top 2! / Top tips 2!</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247554"/>
            <a:ext cx="5181600" cy="513907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77500" lnSpcReduction="20000"/>
          </a:bodyPr>
          <a:lstStyle/>
          <a:p>
            <a:pPr marL="0" indent="0">
              <a:buNone/>
            </a:pPr>
            <a:r>
              <a:rPr lang="en-GB" dirty="0"/>
              <a:t>• </a:t>
            </a:r>
            <a:r>
              <a:rPr lang="en-GB" dirty="0" err="1"/>
              <a:t>Tynnwch</a:t>
            </a:r>
            <a:r>
              <a:rPr lang="en-GB" dirty="0"/>
              <a:t> </a:t>
            </a:r>
            <a:r>
              <a:rPr lang="en-GB" dirty="0" err="1"/>
              <a:t>linell</a:t>
            </a:r>
            <a:r>
              <a:rPr lang="en-GB" dirty="0"/>
              <a:t> </a:t>
            </a:r>
            <a:r>
              <a:rPr lang="en-GB" dirty="0" err="1"/>
              <a:t>rhwng</a:t>
            </a:r>
            <a:r>
              <a:rPr lang="en-GB" dirty="0"/>
              <a:t> y </a:t>
            </a:r>
            <a:r>
              <a:rPr lang="en-GB" dirty="0" err="1"/>
              <a:t>gwaith</a:t>
            </a:r>
            <a:r>
              <a:rPr lang="en-GB" dirty="0"/>
              <a:t> </a:t>
            </a:r>
            <a:r>
              <a:rPr lang="en-GB" dirty="0" err="1"/>
              <a:t>a'r</a:t>
            </a:r>
            <a:r>
              <a:rPr lang="en-GB" dirty="0"/>
              <a:t> </a:t>
            </a:r>
            <a:r>
              <a:rPr lang="en-GB" dirty="0" err="1"/>
              <a:t>cartref</a:t>
            </a:r>
            <a:r>
              <a:rPr lang="en-GB" dirty="0"/>
              <a:t>. </a:t>
            </a:r>
            <a:r>
              <a:rPr lang="en-GB" dirty="0" err="1"/>
              <a:t>Os</a:t>
            </a:r>
            <a:r>
              <a:rPr lang="en-GB" dirty="0"/>
              <a:t> </a:t>
            </a:r>
            <a:r>
              <a:rPr lang="en-GB" dirty="0" err="1"/>
              <a:t>oes</a:t>
            </a:r>
            <a:r>
              <a:rPr lang="en-GB" dirty="0"/>
              <a:t> </a:t>
            </a:r>
            <a:r>
              <a:rPr lang="en-GB" dirty="0" err="1"/>
              <a:t>angen</a:t>
            </a:r>
            <a:r>
              <a:rPr lang="en-GB" dirty="0"/>
              <a:t> </a:t>
            </a:r>
            <a:r>
              <a:rPr lang="en-GB" dirty="0" err="1"/>
              <a:t>i</a:t>
            </a:r>
            <a:r>
              <a:rPr lang="en-GB" dirty="0"/>
              <a:t> chi </a:t>
            </a:r>
            <a:r>
              <a:rPr lang="en-GB" dirty="0" err="1"/>
              <a:t>ddod</a:t>
            </a:r>
            <a:r>
              <a:rPr lang="en-GB" dirty="0"/>
              <a:t> â </a:t>
            </a:r>
            <a:r>
              <a:rPr lang="en-GB" dirty="0" err="1"/>
              <a:t>gwaith</a:t>
            </a:r>
            <a:r>
              <a:rPr lang="en-GB" dirty="0"/>
              <a:t> </a:t>
            </a:r>
            <a:r>
              <a:rPr lang="en-GB" dirty="0" err="1"/>
              <a:t>adref</a:t>
            </a:r>
            <a:r>
              <a:rPr lang="en-GB" dirty="0"/>
              <a:t>, </a:t>
            </a:r>
            <a:r>
              <a:rPr lang="en-GB" dirty="0" err="1"/>
              <a:t>gwnewch</a:t>
            </a:r>
            <a:r>
              <a:rPr lang="en-GB" dirty="0"/>
              <a:t> </a:t>
            </a:r>
            <a:r>
              <a:rPr lang="en-GB" dirty="0" err="1"/>
              <a:t>yn</a:t>
            </a:r>
            <a:r>
              <a:rPr lang="en-GB" dirty="0"/>
              <a:t> </a:t>
            </a:r>
            <a:r>
              <a:rPr lang="en-GB" dirty="0" err="1"/>
              <a:t>siŵr</a:t>
            </a:r>
            <a:r>
              <a:rPr lang="en-GB" dirty="0"/>
              <a:t> bod </a:t>
            </a:r>
            <a:r>
              <a:rPr lang="en-GB" dirty="0" err="1"/>
              <a:t>gennych</a:t>
            </a:r>
            <a:r>
              <a:rPr lang="en-GB" dirty="0"/>
              <a:t> </a:t>
            </a:r>
            <a:r>
              <a:rPr lang="en-GB" dirty="0" err="1"/>
              <a:t>ardal</a:t>
            </a:r>
            <a:r>
              <a:rPr lang="en-GB" dirty="0"/>
              <a:t> </a:t>
            </a:r>
            <a:r>
              <a:rPr lang="en-GB" dirty="0" err="1"/>
              <a:t>waith</a:t>
            </a:r>
            <a:r>
              <a:rPr lang="en-GB" dirty="0"/>
              <a:t> </a:t>
            </a:r>
            <a:r>
              <a:rPr lang="en-GB" dirty="0" err="1"/>
              <a:t>ddynodedig</a:t>
            </a:r>
            <a:r>
              <a:rPr lang="en-GB" dirty="0"/>
              <a:t> y </a:t>
            </a:r>
            <a:r>
              <a:rPr lang="en-GB" dirty="0" err="1"/>
              <a:t>gallwch</a:t>
            </a:r>
            <a:r>
              <a:rPr lang="en-GB" dirty="0"/>
              <a:t> </a:t>
            </a:r>
            <a:r>
              <a:rPr lang="en-GB" dirty="0" err="1"/>
              <a:t>gau'r</a:t>
            </a:r>
            <a:r>
              <a:rPr lang="en-GB" dirty="0"/>
              <a:t> </a:t>
            </a:r>
            <a:r>
              <a:rPr lang="en-GB" dirty="0" err="1"/>
              <a:t>drws</a:t>
            </a:r>
            <a:r>
              <a:rPr lang="en-GB" dirty="0"/>
              <a:t> </a:t>
            </a:r>
            <a:r>
              <a:rPr lang="en-GB" dirty="0" err="1"/>
              <a:t>arni</a:t>
            </a:r>
            <a:r>
              <a:rPr lang="en-GB" dirty="0"/>
              <a:t>. </a:t>
            </a:r>
          </a:p>
          <a:p>
            <a:pPr marL="0" indent="0">
              <a:buNone/>
            </a:pPr>
            <a:r>
              <a:rPr lang="en-GB" dirty="0"/>
              <a:t>• </a:t>
            </a:r>
            <a:r>
              <a:rPr lang="en-GB" dirty="0" err="1"/>
              <a:t>Ceisiwch</a:t>
            </a:r>
            <a:r>
              <a:rPr lang="en-GB" dirty="0"/>
              <a:t> </a:t>
            </a:r>
            <a:r>
              <a:rPr lang="en-GB" dirty="0" err="1"/>
              <a:t>sicrhau</a:t>
            </a:r>
            <a:r>
              <a:rPr lang="en-GB" dirty="0"/>
              <a:t> </a:t>
            </a:r>
            <a:r>
              <a:rPr lang="en-GB" dirty="0" err="1"/>
              <a:t>nad</a:t>
            </a:r>
            <a:r>
              <a:rPr lang="en-GB" dirty="0"/>
              <a:t> </a:t>
            </a:r>
            <a:r>
              <a:rPr lang="en-GB" dirty="0" err="1"/>
              <a:t>yw</a:t>
            </a:r>
            <a:r>
              <a:rPr lang="en-GB" dirty="0"/>
              <a:t> </a:t>
            </a:r>
            <a:r>
              <a:rPr lang="en-GB" dirty="0" err="1"/>
              <a:t>gweithgareddau</a:t>
            </a:r>
            <a:r>
              <a:rPr lang="en-GB" dirty="0"/>
              <a:t> </a:t>
            </a:r>
            <a:r>
              <a:rPr lang="en-GB" dirty="0" err="1"/>
              <a:t>teulu</a:t>
            </a:r>
            <a:r>
              <a:rPr lang="en-GB" dirty="0"/>
              <a:t>, </a:t>
            </a:r>
            <a:r>
              <a:rPr lang="en-GB" dirty="0" err="1"/>
              <a:t>ffrindiau</a:t>
            </a:r>
            <a:r>
              <a:rPr lang="en-GB" dirty="0"/>
              <a:t>, </a:t>
            </a:r>
            <a:r>
              <a:rPr lang="en-GB" dirty="0" err="1"/>
              <a:t>ymarfer</a:t>
            </a:r>
            <a:r>
              <a:rPr lang="en-GB" dirty="0"/>
              <a:t> </a:t>
            </a:r>
            <a:r>
              <a:rPr lang="en-GB" dirty="0" err="1"/>
              <a:t>corff</a:t>
            </a:r>
            <a:r>
              <a:rPr lang="en-GB" dirty="0"/>
              <a:t> a </a:t>
            </a:r>
            <a:r>
              <a:rPr lang="en-GB" dirty="0" err="1"/>
              <a:t>hamdden</a:t>
            </a:r>
            <a:r>
              <a:rPr lang="en-GB" dirty="0"/>
              <a:t> </a:t>
            </a:r>
            <a:r>
              <a:rPr lang="en-GB" dirty="0" err="1"/>
              <a:t>yn</a:t>
            </a:r>
            <a:r>
              <a:rPr lang="en-GB" dirty="0"/>
              <a:t> </a:t>
            </a:r>
            <a:r>
              <a:rPr lang="en-GB" dirty="0" err="1"/>
              <a:t>dioddef</a:t>
            </a:r>
            <a:r>
              <a:rPr lang="en-GB" dirty="0"/>
              <a:t> </a:t>
            </a:r>
            <a:r>
              <a:rPr lang="en-GB" dirty="0" err="1"/>
              <a:t>oherwydd</a:t>
            </a:r>
            <a:r>
              <a:rPr lang="en-GB" dirty="0"/>
              <a:t> </a:t>
            </a:r>
            <a:r>
              <a:rPr lang="en-GB" dirty="0" err="1"/>
              <a:t>oriau</a:t>
            </a:r>
            <a:r>
              <a:rPr lang="en-GB" dirty="0"/>
              <a:t> </a:t>
            </a:r>
            <a:r>
              <a:rPr lang="en-GB" dirty="0" err="1"/>
              <a:t>gwaith</a:t>
            </a:r>
            <a:r>
              <a:rPr lang="en-GB" dirty="0"/>
              <a:t> </a:t>
            </a:r>
            <a:r>
              <a:rPr lang="en-GB" dirty="0" err="1"/>
              <a:t>hir</a:t>
            </a:r>
            <a:r>
              <a:rPr lang="en-GB" dirty="0"/>
              <a:t>. </a:t>
            </a:r>
          </a:p>
          <a:p>
            <a:pPr marL="0" indent="0">
              <a:buNone/>
            </a:pPr>
            <a:r>
              <a:rPr lang="en-GB" dirty="0"/>
              <a:t>• </a:t>
            </a:r>
            <a:r>
              <a:rPr lang="en-GB" dirty="0" err="1"/>
              <a:t>Asesu</a:t>
            </a:r>
            <a:r>
              <a:rPr lang="en-GB" dirty="0"/>
              <a:t> </a:t>
            </a:r>
            <a:r>
              <a:rPr lang="en-GB" dirty="0" err="1"/>
              <a:t>eich</a:t>
            </a:r>
            <a:r>
              <a:rPr lang="en-GB" dirty="0"/>
              <a:t> </a:t>
            </a:r>
            <a:r>
              <a:rPr lang="en-GB" dirty="0" err="1"/>
              <a:t>cydbwysedd</a:t>
            </a:r>
            <a:r>
              <a:rPr lang="en-GB" dirty="0"/>
              <a:t> </a:t>
            </a:r>
            <a:r>
              <a:rPr lang="en-GB" dirty="0" err="1"/>
              <a:t>rhwng</a:t>
            </a:r>
            <a:r>
              <a:rPr lang="en-GB" dirty="0"/>
              <a:t> </a:t>
            </a:r>
            <a:r>
              <a:rPr lang="en-GB" dirty="0" err="1"/>
              <a:t>bywyd</a:t>
            </a:r>
            <a:r>
              <a:rPr lang="en-GB" dirty="0"/>
              <a:t> a </a:t>
            </a:r>
            <a:r>
              <a:rPr lang="en-GB" dirty="0" err="1"/>
              <a:t>gwaith</a:t>
            </a:r>
            <a:r>
              <a:rPr lang="en-GB" dirty="0"/>
              <a:t> </a:t>
            </a:r>
            <a:r>
              <a:rPr lang="en-GB" dirty="0" err="1"/>
              <a:t>mewn</a:t>
            </a:r>
            <a:r>
              <a:rPr lang="en-GB" dirty="0"/>
              <a:t> </a:t>
            </a:r>
            <a:r>
              <a:rPr lang="en-GB" dirty="0" err="1"/>
              <a:t>cydweithrediad</a:t>
            </a:r>
            <a:r>
              <a:rPr lang="en-GB" dirty="0"/>
              <a:t> </a:t>
            </a:r>
            <a:r>
              <a:rPr lang="en-GB" dirty="0" err="1"/>
              <a:t>â'ch</a:t>
            </a:r>
            <a:r>
              <a:rPr lang="en-GB" dirty="0"/>
              <a:t> </a:t>
            </a:r>
            <a:r>
              <a:rPr lang="en-GB" dirty="0" err="1"/>
              <a:t>cydweithwyr</a:t>
            </a:r>
            <a:r>
              <a:rPr lang="en-GB" dirty="0"/>
              <a:t> </a:t>
            </a:r>
            <a:r>
              <a:rPr lang="en-GB" dirty="0" err="1"/>
              <a:t>os</a:t>
            </a:r>
            <a:r>
              <a:rPr lang="en-GB" dirty="0"/>
              <a:t> </a:t>
            </a:r>
            <a:r>
              <a:rPr lang="en-GB" dirty="0" err="1"/>
              <a:t>gallwch</a:t>
            </a:r>
            <a:r>
              <a:rPr lang="en-GB" dirty="0"/>
              <a:t>. Po </a:t>
            </a:r>
            <a:r>
              <a:rPr lang="en-GB" dirty="0" err="1"/>
              <a:t>fwyaf</a:t>
            </a:r>
            <a:r>
              <a:rPr lang="en-GB" dirty="0"/>
              <a:t> </a:t>
            </a:r>
            <a:r>
              <a:rPr lang="en-GB" dirty="0" err="1"/>
              <a:t>gweladwy</a:t>
            </a:r>
            <a:r>
              <a:rPr lang="en-GB" dirty="0"/>
              <a:t> </a:t>
            </a:r>
            <a:r>
              <a:rPr lang="en-GB" dirty="0" err="1"/>
              <a:t>yw'r</a:t>
            </a:r>
            <a:r>
              <a:rPr lang="en-GB" dirty="0"/>
              <a:t> broses, y </a:t>
            </a:r>
            <a:r>
              <a:rPr lang="en-GB" dirty="0" err="1"/>
              <a:t>mwyaf</a:t>
            </a:r>
            <a:r>
              <a:rPr lang="en-GB" dirty="0"/>
              <a:t> </a:t>
            </a:r>
            <a:r>
              <a:rPr lang="en-GB" dirty="0" err="1"/>
              <a:t>tebygol</a:t>
            </a:r>
            <a:r>
              <a:rPr lang="en-GB" dirty="0"/>
              <a:t> </a:t>
            </a:r>
            <a:r>
              <a:rPr lang="en-GB" dirty="0" err="1"/>
              <a:t>yw</a:t>
            </a:r>
            <a:r>
              <a:rPr lang="en-GB" dirty="0"/>
              <a:t> </a:t>
            </a:r>
            <a:r>
              <a:rPr lang="en-GB" dirty="0" err="1"/>
              <a:t>cael</a:t>
            </a:r>
            <a:r>
              <a:rPr lang="en-GB" dirty="0"/>
              <a:t> </a:t>
            </a:r>
            <a:r>
              <a:rPr lang="en-GB" dirty="0" err="1"/>
              <a:t>effaith</a:t>
            </a:r>
            <a:r>
              <a:rPr lang="en-GB" dirty="0"/>
              <a:t>. </a:t>
            </a:r>
          </a:p>
          <a:p>
            <a:pPr marL="0" indent="0">
              <a:buNone/>
            </a:pPr>
            <a:r>
              <a:rPr lang="en-GB" b="1" dirty="0"/>
              <a:t>• Mae '</a:t>
            </a:r>
            <a:r>
              <a:rPr lang="en-GB" b="1" dirty="0" err="1"/>
              <a:t>cydbwysedd</a:t>
            </a:r>
            <a:r>
              <a:rPr lang="en-GB" b="1" dirty="0"/>
              <a:t> </a:t>
            </a:r>
            <a:r>
              <a:rPr lang="en-GB" b="1" dirty="0" err="1"/>
              <a:t>rhwng</a:t>
            </a:r>
            <a:r>
              <a:rPr lang="en-GB" b="1" dirty="0"/>
              <a:t> </a:t>
            </a:r>
            <a:r>
              <a:rPr lang="en-GB" b="1" dirty="0" err="1"/>
              <a:t>bywyd</a:t>
            </a:r>
            <a:r>
              <a:rPr lang="en-GB" b="1" dirty="0"/>
              <a:t> a </a:t>
            </a:r>
            <a:r>
              <a:rPr lang="en-GB" b="1" dirty="0" err="1"/>
              <a:t>gwaith</a:t>
            </a:r>
            <a:r>
              <a:rPr lang="en-GB" b="1" dirty="0"/>
              <a:t>' </a:t>
            </a:r>
            <a:r>
              <a:rPr lang="en-GB" b="1" dirty="0" err="1"/>
              <a:t>yn</a:t>
            </a:r>
            <a:r>
              <a:rPr lang="en-GB" b="1" dirty="0"/>
              <a:t> </a:t>
            </a:r>
            <a:r>
              <a:rPr lang="en-GB" b="1" dirty="0" err="1"/>
              <a:t>ystyriaeth</a:t>
            </a:r>
            <a:r>
              <a:rPr lang="en-GB" b="1" dirty="0"/>
              <a:t> </a:t>
            </a:r>
            <a:r>
              <a:rPr lang="en-GB" b="1" dirty="0" err="1"/>
              <a:t>bwysig</a:t>
            </a:r>
            <a:r>
              <a:rPr lang="en-GB" b="1" dirty="0"/>
              <a:t> </a:t>
            </a:r>
            <a:r>
              <a:rPr lang="en-GB" b="1" dirty="0" err="1"/>
              <a:t>i</a:t>
            </a:r>
            <a:r>
              <a:rPr lang="en-GB" b="1" dirty="0"/>
              <a:t> </a:t>
            </a:r>
            <a:r>
              <a:rPr lang="en-GB" b="1" dirty="0" err="1"/>
              <a:t>dîm</a:t>
            </a:r>
            <a:r>
              <a:rPr lang="en-GB" b="1" dirty="0"/>
              <a:t> </a:t>
            </a:r>
            <a:r>
              <a:rPr lang="en-GB" b="1" dirty="0" err="1"/>
              <a:t>rheoli</a:t>
            </a:r>
            <a:r>
              <a:rPr lang="en-GB" b="1" dirty="0"/>
              <a:t> </a:t>
            </a:r>
            <a:r>
              <a:rPr lang="en-GB" b="1" dirty="0" err="1"/>
              <a:t>unrhyw</a:t>
            </a:r>
            <a:r>
              <a:rPr lang="en-GB" b="1" dirty="0"/>
              <a:t> </a:t>
            </a:r>
            <a:r>
              <a:rPr lang="en-GB" b="1" dirty="0" err="1"/>
              <a:t>ysgol</a:t>
            </a:r>
            <a:r>
              <a:rPr lang="en-GB" b="1" dirty="0"/>
              <a:t>. Mae </a:t>
            </a:r>
            <a:r>
              <a:rPr lang="en-GB" b="1" dirty="0" err="1"/>
              <a:t>gennych</a:t>
            </a:r>
            <a:r>
              <a:rPr lang="en-GB" b="1" dirty="0"/>
              <a:t> </a:t>
            </a:r>
            <a:r>
              <a:rPr lang="en-GB" b="1" dirty="0" err="1"/>
              <a:t>hawl</a:t>
            </a:r>
            <a:r>
              <a:rPr lang="en-GB" b="1" dirty="0"/>
              <a:t> </a:t>
            </a:r>
            <a:r>
              <a:rPr lang="en-GB" b="1" dirty="0" err="1"/>
              <a:t>i'r</a:t>
            </a:r>
            <a:r>
              <a:rPr lang="en-GB" b="1" dirty="0"/>
              <a:t> </a:t>
            </a:r>
            <a:r>
              <a:rPr lang="en-GB" b="1" dirty="0" err="1"/>
              <a:t>cymorth</a:t>
            </a:r>
            <a:r>
              <a:rPr lang="en-GB" b="1" dirty="0"/>
              <a:t> </a:t>
            </a:r>
            <a:r>
              <a:rPr lang="en-GB" b="1" dirty="0" err="1"/>
              <a:t>sydd</a:t>
            </a:r>
            <a:r>
              <a:rPr lang="en-GB" b="1" dirty="0"/>
              <a:t> </a:t>
            </a:r>
            <a:r>
              <a:rPr lang="en-GB" b="1" dirty="0" err="1"/>
              <a:t>ei</a:t>
            </a:r>
            <a:r>
              <a:rPr lang="en-GB" b="1" dirty="0"/>
              <a:t> </a:t>
            </a:r>
            <a:r>
              <a:rPr lang="en-GB" b="1" dirty="0" err="1"/>
              <a:t>angen</a:t>
            </a:r>
            <a:r>
              <a:rPr lang="en-GB" b="1" dirty="0"/>
              <a:t> </a:t>
            </a:r>
            <a:r>
              <a:rPr lang="en-GB" b="1" dirty="0" err="1"/>
              <a:t>arnoch</a:t>
            </a:r>
            <a:r>
              <a:rPr lang="en-GB" b="1" dirty="0"/>
              <a:t> </a:t>
            </a:r>
            <a:r>
              <a:rPr lang="en-GB" b="1" dirty="0" err="1"/>
              <a:t>i</a:t>
            </a:r>
            <a:r>
              <a:rPr lang="en-GB" b="1" dirty="0"/>
              <a:t> </a:t>
            </a:r>
            <a:r>
              <a:rPr lang="en-GB" b="1" dirty="0" err="1"/>
              <a:t>wneud</a:t>
            </a:r>
            <a:r>
              <a:rPr lang="en-GB" b="1" dirty="0"/>
              <a:t> </a:t>
            </a:r>
            <a:r>
              <a:rPr lang="en-GB" b="1" dirty="0" err="1"/>
              <a:t>eich</a:t>
            </a:r>
            <a:r>
              <a:rPr lang="en-GB" b="1" dirty="0"/>
              <a:t> </a:t>
            </a:r>
            <a:r>
              <a:rPr lang="en-GB" b="1" dirty="0" err="1"/>
              <a:t>gwaith</a:t>
            </a:r>
            <a:r>
              <a:rPr lang="en-GB" b="1" dirty="0"/>
              <a:t> </a:t>
            </a:r>
            <a:r>
              <a:rPr lang="en-GB" b="1" dirty="0" err="1"/>
              <a:t>yn</a:t>
            </a:r>
            <a:r>
              <a:rPr lang="en-GB" b="1" dirty="0"/>
              <a:t> </a:t>
            </a:r>
            <a:r>
              <a:rPr lang="en-GB" b="1" dirty="0" err="1"/>
              <a:t>effeithiol</a:t>
            </a:r>
            <a:r>
              <a:rPr lang="en-GB" b="1" dirty="0"/>
              <a:t>.</a:t>
            </a:r>
          </a:p>
          <a:p>
            <a:pPr marL="0" indent="0">
              <a:buNone/>
            </a:pPr>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8" y="1247553"/>
            <a:ext cx="5181600" cy="5273750"/>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Autofit/>
          </a:bodyPr>
          <a:lstStyle/>
          <a:p>
            <a:pPr marL="0" indent="0">
              <a:buNone/>
            </a:pPr>
            <a:r>
              <a:rPr lang="en-GB" sz="2000" dirty="0"/>
              <a:t>•  Draw a line between work and home. If you do need to bring work home, make sure you have a designated working area that you can close the door on. </a:t>
            </a:r>
          </a:p>
          <a:p>
            <a:pPr marL="0" indent="0">
              <a:buNone/>
            </a:pPr>
            <a:r>
              <a:rPr lang="en-GB" sz="2000" dirty="0"/>
              <a:t>•  Try to ensure that family, friends, exercise and leisure activities don’t suffer because of long working hours. </a:t>
            </a:r>
          </a:p>
          <a:p>
            <a:pPr marL="0" indent="0">
              <a:buNone/>
            </a:pPr>
            <a:r>
              <a:rPr lang="en-GB" sz="2000" dirty="0"/>
              <a:t>•  Assess your work-life balance in collaboration with your colleagues if you can. The more visible the process, the more likely it is to have an effect. </a:t>
            </a:r>
          </a:p>
          <a:p>
            <a:pPr marL="0" indent="0">
              <a:buNone/>
            </a:pPr>
            <a:r>
              <a:rPr lang="en-GB" sz="2000" b="1" dirty="0"/>
              <a:t>•  ‘Work-life balance’ is an important consideration for any school’s management team. You are entitled to the support you need to do your job effectively.</a:t>
            </a:r>
          </a:p>
        </p:txBody>
      </p:sp>
      <p:pic>
        <p:nvPicPr>
          <p:cNvPr id="7" name="Picture 6" descr="A picture containing icon&#10;&#10;Description automatically generated">
            <a:extLst>
              <a:ext uri="{FF2B5EF4-FFF2-40B4-BE49-F238E27FC236}">
                <a16:creationId xmlns:a16="http://schemas.microsoft.com/office/drawing/2014/main" id="{F2BB928E-1743-4708-AF24-FB3AB7E4E140}"/>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59948" y="94005"/>
            <a:ext cx="1059543" cy="1059543"/>
          </a:xfrm>
          <a:prstGeom prst="rect">
            <a:avLst/>
          </a:prstGeom>
        </p:spPr>
      </p:pic>
    </p:spTree>
    <p:extLst>
      <p:ext uri="{BB962C8B-B14F-4D97-AF65-F5344CB8AC3E}">
        <p14:creationId xmlns:p14="http://schemas.microsoft.com/office/powerpoint/2010/main" val="745247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539B-662C-4789-83D9-C89E487CDA94}"/>
              </a:ext>
            </a:extLst>
          </p:cNvPr>
          <p:cNvSpPr>
            <a:spLocks noGrp="1"/>
          </p:cNvSpPr>
          <p:nvPr>
            <p:ph type="title"/>
          </p:nvPr>
        </p:nvSpPr>
        <p:spPr/>
        <p:txBody>
          <a:bodyPr/>
          <a:lstStyle/>
          <a:p>
            <a:r>
              <a:rPr lang="en-GB" b="1" dirty="0" err="1">
                <a:solidFill>
                  <a:schemeClr val="accent1"/>
                </a:solidFill>
              </a:rPr>
              <a:t>Ymweld</a:t>
            </a:r>
            <a:r>
              <a:rPr lang="en-GB" b="1" dirty="0">
                <a:solidFill>
                  <a:schemeClr val="accent1"/>
                </a:solidFill>
              </a:rPr>
              <a:t> </a:t>
            </a:r>
            <a:r>
              <a:rPr lang="en-GB" b="1" dirty="0" err="1">
                <a:solidFill>
                  <a:schemeClr val="accent1"/>
                </a:solidFill>
              </a:rPr>
              <a:t>â’r</a:t>
            </a:r>
            <a:r>
              <a:rPr lang="en-GB" b="1" dirty="0">
                <a:solidFill>
                  <a:schemeClr val="accent1"/>
                </a:solidFill>
              </a:rPr>
              <a:t> </a:t>
            </a:r>
            <a:r>
              <a:rPr lang="en-GB" b="1" dirty="0" err="1">
                <a:solidFill>
                  <a:schemeClr val="accent1"/>
                </a:solidFill>
              </a:rPr>
              <a:t>ffynhonnau</a:t>
            </a:r>
            <a:r>
              <a:rPr lang="en-GB" b="1" dirty="0">
                <a:solidFill>
                  <a:schemeClr val="accent1"/>
                </a:solidFill>
              </a:rPr>
              <a:t> / </a:t>
            </a:r>
            <a:r>
              <a:rPr lang="en-GB" b="1" dirty="0" err="1">
                <a:solidFill>
                  <a:schemeClr val="accent1"/>
                </a:solidFill>
              </a:rPr>
              <a:t>Visting</a:t>
            </a:r>
            <a:r>
              <a:rPr lang="en-GB" b="1" dirty="0">
                <a:solidFill>
                  <a:schemeClr val="accent1"/>
                </a:solidFill>
              </a:rPr>
              <a:t> the Wells</a:t>
            </a:r>
          </a:p>
        </p:txBody>
      </p:sp>
      <p:sp>
        <p:nvSpPr>
          <p:cNvPr id="5" name="Content Placeholder 2">
            <a:extLst>
              <a:ext uri="{FF2B5EF4-FFF2-40B4-BE49-F238E27FC236}">
                <a16:creationId xmlns:a16="http://schemas.microsoft.com/office/drawing/2014/main" id="{F1F0586F-6494-40F6-9963-7070B22A77C4}"/>
              </a:ext>
            </a:extLst>
          </p:cNvPr>
          <p:cNvSpPr>
            <a:spLocks noGrp="1"/>
          </p:cNvSpPr>
          <p:nvPr>
            <p:ph sz="half" idx="1"/>
          </p:nvPr>
        </p:nvSpPr>
        <p:spPr>
          <a:xfrm>
            <a:off x="441252" y="1844814"/>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a:t>Mae </a:t>
            </a:r>
            <a:r>
              <a:rPr lang="en-GB" dirty="0" err="1"/>
              <a:t>ymchwil</a:t>
            </a:r>
            <a:r>
              <a:rPr lang="en-GB" dirty="0"/>
              <a:t> </a:t>
            </a:r>
            <a:r>
              <a:rPr lang="en-GB" dirty="0" err="1"/>
              <a:t>wedi</a:t>
            </a:r>
            <a:r>
              <a:rPr lang="en-GB" dirty="0"/>
              <a:t> </a:t>
            </a:r>
            <a:r>
              <a:rPr lang="en-GB" dirty="0" err="1"/>
              <a:t>canfod</a:t>
            </a:r>
            <a:r>
              <a:rPr lang="en-GB" dirty="0"/>
              <a:t> bod </a:t>
            </a:r>
            <a:r>
              <a:rPr lang="en-GB" dirty="0" err="1"/>
              <a:t>athrawon</a:t>
            </a:r>
            <a:r>
              <a:rPr lang="en-GB" dirty="0"/>
              <a:t> </a:t>
            </a:r>
            <a:r>
              <a:rPr lang="en-GB" dirty="0" err="1"/>
              <a:t>sydd</a:t>
            </a:r>
            <a:r>
              <a:rPr lang="en-GB" dirty="0"/>
              <a:t> â </a:t>
            </a:r>
            <a:r>
              <a:rPr lang="en-GB" dirty="0" err="1"/>
              <a:t>hunan-barch</a:t>
            </a:r>
            <a:r>
              <a:rPr lang="en-GB" dirty="0"/>
              <a:t> </a:t>
            </a:r>
            <a:r>
              <a:rPr lang="en-GB" dirty="0" err="1"/>
              <a:t>isel</a:t>
            </a:r>
            <a:r>
              <a:rPr lang="en-GB" dirty="0"/>
              <a:t> </a:t>
            </a:r>
            <a:r>
              <a:rPr lang="en-GB" dirty="0" err="1"/>
              <a:t>yn</a:t>
            </a:r>
            <a:r>
              <a:rPr lang="en-GB" dirty="0"/>
              <a:t> </a:t>
            </a:r>
            <a:r>
              <a:rPr lang="en-GB" dirty="0" err="1"/>
              <a:t>ei</a:t>
            </a:r>
            <a:r>
              <a:rPr lang="en-GB" dirty="0"/>
              <a:t> </a:t>
            </a:r>
            <a:r>
              <a:rPr lang="en-GB" dirty="0" err="1"/>
              <a:t>chael</a:t>
            </a:r>
            <a:r>
              <a:rPr lang="en-GB" dirty="0"/>
              <a:t> </a:t>
            </a:r>
            <a:r>
              <a:rPr lang="en-GB" dirty="0" err="1"/>
              <a:t>hi'n</a:t>
            </a:r>
            <a:r>
              <a:rPr lang="en-GB" dirty="0"/>
              <a:t> </a:t>
            </a:r>
            <a:r>
              <a:rPr lang="en-GB" dirty="0" err="1"/>
              <a:t>anodd</a:t>
            </a:r>
            <a:r>
              <a:rPr lang="en-GB" dirty="0"/>
              <a:t> </a:t>
            </a:r>
            <a:r>
              <a:rPr lang="en-GB" dirty="0" err="1"/>
              <a:t>iawn</a:t>
            </a:r>
            <a:r>
              <a:rPr lang="en-GB" dirty="0"/>
              <a:t> </a:t>
            </a:r>
            <a:r>
              <a:rPr lang="en-GB" dirty="0" err="1"/>
              <a:t>codi</a:t>
            </a:r>
            <a:r>
              <a:rPr lang="en-GB" dirty="0"/>
              <a:t> </a:t>
            </a:r>
            <a:r>
              <a:rPr lang="en-GB" dirty="0" err="1"/>
              <a:t>hunan-barch</a:t>
            </a:r>
            <a:r>
              <a:rPr lang="en-GB" dirty="0"/>
              <a:t> </a:t>
            </a:r>
            <a:r>
              <a:rPr lang="en-GB" dirty="0" err="1"/>
              <a:t>disgyblion</a:t>
            </a:r>
            <a:r>
              <a:rPr lang="en-GB" dirty="0"/>
              <a:t> felly </a:t>
            </a:r>
            <a:r>
              <a:rPr lang="en-GB" dirty="0" err="1"/>
              <a:t>mae'n</a:t>
            </a:r>
            <a:r>
              <a:rPr lang="en-GB" dirty="0"/>
              <a:t> </a:t>
            </a:r>
            <a:r>
              <a:rPr lang="en-GB" dirty="0" err="1"/>
              <a:t>hanfodol</a:t>
            </a:r>
            <a:r>
              <a:rPr lang="en-GB" dirty="0"/>
              <a:t> nodi </a:t>
            </a:r>
            <a:r>
              <a:rPr lang="en-GB" dirty="0" err="1"/>
              <a:t>ffyrdd</a:t>
            </a:r>
            <a:r>
              <a:rPr lang="en-GB" dirty="0"/>
              <a:t> o </a:t>
            </a:r>
            <a:r>
              <a:rPr lang="en-GB" dirty="0" err="1"/>
              <a:t>fod</a:t>
            </a:r>
            <a:r>
              <a:rPr lang="en-GB" dirty="0"/>
              <a:t> </a:t>
            </a:r>
            <a:r>
              <a:rPr lang="en-GB" dirty="0" err="1"/>
              <a:t>yn</a:t>
            </a:r>
            <a:r>
              <a:rPr lang="en-GB" dirty="0"/>
              <a:t> </a:t>
            </a:r>
            <a:r>
              <a:rPr lang="en-GB" dirty="0" err="1"/>
              <a:t>fwy</a:t>
            </a:r>
            <a:r>
              <a:rPr lang="en-GB" dirty="0"/>
              <a:t> </a:t>
            </a:r>
            <a:r>
              <a:rPr lang="en-GB" dirty="0" err="1"/>
              <a:t>cadarnhaol</a:t>
            </a:r>
            <a:r>
              <a:rPr lang="en-GB" dirty="0"/>
              <a:t>, </a:t>
            </a:r>
            <a:r>
              <a:rPr lang="en-GB" dirty="0" err="1"/>
              <a:t>brwdfrydig</a:t>
            </a:r>
            <a:r>
              <a:rPr lang="en-GB" dirty="0"/>
              <a:t> a </a:t>
            </a:r>
            <a:r>
              <a:rPr lang="en-GB" dirty="0" err="1"/>
              <a:t>chyson</a:t>
            </a:r>
            <a:r>
              <a:rPr lang="en-GB" dirty="0"/>
              <a:t>. </a:t>
            </a:r>
          </a:p>
          <a:p>
            <a:r>
              <a:rPr lang="en-GB" dirty="0" err="1"/>
              <a:t>Ynni</a:t>
            </a:r>
            <a:r>
              <a:rPr lang="en-GB" dirty="0"/>
              <a:t> </a:t>
            </a:r>
            <a:r>
              <a:rPr lang="en-GB" dirty="0" err="1"/>
              <a:t>yw</a:t>
            </a:r>
            <a:r>
              <a:rPr lang="en-GB" dirty="0"/>
              <a:t> un </a:t>
            </a:r>
            <a:r>
              <a:rPr lang="en-GB" dirty="0" err="1"/>
              <a:t>o’n</a:t>
            </a:r>
            <a:r>
              <a:rPr lang="en-GB" dirty="0"/>
              <a:t> </a:t>
            </a:r>
            <a:r>
              <a:rPr lang="en-GB" dirty="0" err="1"/>
              <a:t>adnoddau</a:t>
            </a:r>
            <a:r>
              <a:rPr lang="en-GB" dirty="0"/>
              <a:t> </a:t>
            </a:r>
            <a:r>
              <a:rPr lang="en-GB" dirty="0" err="1"/>
              <a:t>pwysicaf</a:t>
            </a:r>
            <a:r>
              <a:rPr lang="en-GB" dirty="0"/>
              <a:t> ac er </a:t>
            </a:r>
            <a:r>
              <a:rPr lang="en-GB" dirty="0" err="1"/>
              <a:t>mwyn</a:t>
            </a:r>
            <a:r>
              <a:rPr lang="en-GB" dirty="0"/>
              <a:t> </a:t>
            </a:r>
            <a:r>
              <a:rPr lang="en-GB" dirty="0" err="1"/>
              <a:t>cynnal</a:t>
            </a:r>
            <a:r>
              <a:rPr lang="en-GB" dirty="0"/>
              <a:t> </a:t>
            </a:r>
            <a:r>
              <a:rPr lang="en-GB" dirty="0" err="1"/>
              <a:t>yr</a:t>
            </a:r>
            <a:r>
              <a:rPr lang="en-GB" dirty="0"/>
              <a:t> </a:t>
            </a:r>
            <a:r>
              <a:rPr lang="en-GB" dirty="0" err="1"/>
              <a:t>egni</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rhaid</a:t>
            </a:r>
            <a:r>
              <a:rPr lang="en-GB" dirty="0"/>
              <a:t> </a:t>
            </a:r>
            <a:r>
              <a:rPr lang="en-GB" dirty="0" err="1"/>
              <a:t>i</a:t>
            </a:r>
            <a:r>
              <a:rPr lang="en-GB" dirty="0"/>
              <a:t> </a:t>
            </a:r>
            <a:r>
              <a:rPr lang="en-GB" dirty="0" err="1"/>
              <a:t>ni</a:t>
            </a:r>
            <a:r>
              <a:rPr lang="en-GB" dirty="0"/>
              <a:t> </a:t>
            </a:r>
            <a:r>
              <a:rPr lang="en-GB" dirty="0" err="1"/>
              <a:t>ddysgu</a:t>
            </a:r>
            <a:r>
              <a:rPr lang="en-GB" dirty="0"/>
              <a:t> </a:t>
            </a:r>
            <a:r>
              <a:rPr lang="en-GB" dirty="0" err="1"/>
              <a:t>sut</a:t>
            </a:r>
            <a:r>
              <a:rPr lang="en-GB" dirty="0"/>
              <a:t> </a:t>
            </a:r>
            <a:r>
              <a:rPr lang="en-GB" dirty="0" err="1"/>
              <a:t>i</a:t>
            </a:r>
            <a:r>
              <a:rPr lang="en-GB" dirty="0"/>
              <a:t> </a:t>
            </a:r>
            <a:r>
              <a:rPr lang="en-GB" dirty="0" err="1"/>
              <a:t>adfywio</a:t>
            </a:r>
            <a:r>
              <a:rPr lang="en-GB" dirty="0"/>
              <a:t> </a:t>
            </a:r>
            <a:r>
              <a:rPr lang="en-GB" dirty="0" err="1"/>
              <a:t>drwy</a:t>
            </a:r>
            <a:r>
              <a:rPr lang="en-GB" dirty="0"/>
              <a:t> </a:t>
            </a:r>
            <a:r>
              <a:rPr lang="en-GB" dirty="0" err="1"/>
              <a:t>ymweld</a:t>
            </a:r>
            <a:r>
              <a:rPr lang="en-GB" dirty="0"/>
              <a:t> </a:t>
            </a:r>
            <a:r>
              <a:rPr lang="en-GB" dirty="0" err="1"/>
              <a:t>â'r</a:t>
            </a:r>
            <a:r>
              <a:rPr lang="en-GB" dirty="0"/>
              <a:t> '</a:t>
            </a:r>
            <a:r>
              <a:rPr lang="en-GB" dirty="0" err="1"/>
              <a:t>ffynhonnau</a:t>
            </a:r>
            <a:r>
              <a:rPr lang="en-GB" dirty="0"/>
              <a:t>'. </a:t>
            </a:r>
          </a:p>
          <a:p>
            <a:r>
              <a:rPr lang="en-GB" dirty="0" err="1"/>
              <a:t>Bydd</a:t>
            </a:r>
            <a:r>
              <a:rPr lang="en-GB" dirty="0"/>
              <a:t> y diagram </a:t>
            </a:r>
            <a:r>
              <a:rPr lang="en-GB" dirty="0" err="1"/>
              <a:t>drosodd</a:t>
            </a:r>
            <a:r>
              <a:rPr lang="en-GB" dirty="0"/>
              <a:t> </a:t>
            </a:r>
            <a:r>
              <a:rPr lang="en-GB" dirty="0" err="1"/>
              <a:t>yn</a:t>
            </a:r>
            <a:r>
              <a:rPr lang="en-GB" dirty="0"/>
              <a:t> </a:t>
            </a:r>
            <a:r>
              <a:rPr lang="en-GB" dirty="0" err="1"/>
              <a:t>rhoi</a:t>
            </a:r>
            <a:r>
              <a:rPr lang="en-GB" dirty="0"/>
              <a:t> </a:t>
            </a:r>
            <a:r>
              <a:rPr lang="en-GB" dirty="0" err="1"/>
              <a:t>rhai</a:t>
            </a:r>
            <a:r>
              <a:rPr lang="en-GB" dirty="0"/>
              <a:t> </a:t>
            </a:r>
            <a:r>
              <a:rPr lang="en-GB" dirty="0" err="1"/>
              <a:t>awgrymiadau</a:t>
            </a:r>
            <a:r>
              <a:rPr lang="en-GB" dirty="0"/>
              <a:t> o </a:t>
            </a:r>
            <a:r>
              <a:rPr lang="en-GB" dirty="0" err="1"/>
              <a:t>ba</a:t>
            </a:r>
            <a:r>
              <a:rPr lang="en-GB" dirty="0"/>
              <a:t> '</a:t>
            </a:r>
            <a:r>
              <a:rPr lang="en-GB" dirty="0" err="1"/>
              <a:t>ffynhonnau</a:t>
            </a:r>
            <a:r>
              <a:rPr lang="en-GB" dirty="0"/>
              <a:t>' y </a:t>
            </a:r>
            <a:r>
              <a:rPr lang="en-GB" dirty="0" err="1"/>
              <a:t>gallwch</a:t>
            </a:r>
            <a:r>
              <a:rPr lang="en-GB" dirty="0"/>
              <a:t> </a:t>
            </a:r>
            <a:r>
              <a:rPr lang="en-GB" dirty="0" err="1"/>
              <a:t>ymweld</a:t>
            </a:r>
            <a:r>
              <a:rPr lang="en-GB" dirty="0"/>
              <a:t> â </a:t>
            </a:r>
            <a:r>
              <a:rPr lang="en-GB" dirty="0" err="1"/>
              <a:t>nhw</a:t>
            </a:r>
            <a:r>
              <a:rPr lang="en-GB" dirty="0"/>
              <a:t> </a:t>
            </a:r>
            <a:r>
              <a:rPr lang="en-GB" dirty="0" err="1"/>
              <a:t>i</a:t>
            </a:r>
            <a:r>
              <a:rPr lang="en-GB" dirty="0"/>
              <a:t> </a:t>
            </a:r>
            <a:r>
              <a:rPr lang="en-GB" dirty="0" err="1"/>
              <a:t>ailgyflenwi</a:t>
            </a:r>
            <a:r>
              <a:rPr lang="en-GB" dirty="0"/>
              <a:t> </a:t>
            </a:r>
            <a:r>
              <a:rPr lang="en-GB" dirty="0" err="1"/>
              <a:t>eich</a:t>
            </a:r>
            <a:r>
              <a:rPr lang="en-GB" dirty="0"/>
              <a:t> </a:t>
            </a:r>
            <a:r>
              <a:rPr lang="en-GB" dirty="0" err="1"/>
              <a:t>egni</a:t>
            </a:r>
            <a:r>
              <a:rPr lang="en-GB" dirty="0"/>
              <a:t>.</a:t>
            </a:r>
          </a:p>
          <a:p>
            <a:endParaRPr lang="en-GB" dirty="0"/>
          </a:p>
          <a:p>
            <a:endParaRPr lang="en-GB" dirty="0"/>
          </a:p>
        </p:txBody>
      </p:sp>
      <p:sp>
        <p:nvSpPr>
          <p:cNvPr id="6" name="Content Placeholder 2">
            <a:extLst>
              <a:ext uri="{FF2B5EF4-FFF2-40B4-BE49-F238E27FC236}">
                <a16:creationId xmlns:a16="http://schemas.microsoft.com/office/drawing/2014/main" id="{E100AA57-3E45-4EEB-B243-CC941EB0D2D3}"/>
              </a:ext>
            </a:extLst>
          </p:cNvPr>
          <p:cNvSpPr>
            <a:spLocks noGrp="1"/>
          </p:cNvSpPr>
          <p:nvPr>
            <p:ph sz="half" idx="2"/>
          </p:nvPr>
        </p:nvSpPr>
        <p:spPr>
          <a:xfrm>
            <a:off x="6569149" y="1825625"/>
            <a:ext cx="5181600" cy="4351338"/>
          </a:xfrm>
        </p:spPr>
        <p:style>
          <a:lnRef idx="2">
            <a:schemeClr val="accent3"/>
          </a:lnRef>
          <a:fillRef idx="1">
            <a:schemeClr val="lt1"/>
          </a:fillRef>
          <a:effectRef idx="0">
            <a:schemeClr val="accent3"/>
          </a:effectRef>
          <a:fontRef idx="minor">
            <a:schemeClr val="dk1"/>
          </a:fontRef>
        </p:style>
        <p:txBody>
          <a:bodyPr vert="horz" lIns="91440" tIns="45720" rIns="91440" bIns="45720" rtlCol="0" anchor="t">
            <a:normAutofit fontScale="85000" lnSpcReduction="20000"/>
          </a:bodyPr>
          <a:lstStyle/>
          <a:p>
            <a:r>
              <a:rPr lang="en-GB" dirty="0"/>
              <a:t>Research has found that teachers with low self esteem find it very difficult to raise the self esteem of pupils therefore it is vital to identify means of becoming more positive, enthusiastic and consistent. </a:t>
            </a:r>
          </a:p>
          <a:p>
            <a:r>
              <a:rPr lang="en-GB" dirty="0"/>
              <a:t>Energy is one of our most important resources and in order to sustain the energy we require, we must learn how to revitalise by visiting the ‘wells’. </a:t>
            </a:r>
          </a:p>
          <a:p>
            <a:r>
              <a:rPr lang="en-GB" dirty="0"/>
              <a:t>The diagram overleaf will provide some suggestions of which ‘wells’ you can visit to replenish your energy.</a:t>
            </a:r>
          </a:p>
        </p:txBody>
      </p:sp>
      <p:pic>
        <p:nvPicPr>
          <p:cNvPr id="7" name="Picture 6">
            <a:extLst>
              <a:ext uri="{FF2B5EF4-FFF2-40B4-BE49-F238E27FC236}">
                <a16:creationId xmlns:a16="http://schemas.microsoft.com/office/drawing/2014/main" id="{65030A14-269E-43D5-8FDC-CE3B92C9F3EE}"/>
              </a:ext>
            </a:extLst>
          </p:cNvPr>
          <p:cNvPicPr>
            <a:picLocks noChangeAspect="1"/>
          </p:cNvPicPr>
          <p:nvPr/>
        </p:nvPicPr>
        <p:blipFill rotWithShape="1">
          <a:blip r:embed="rId3"/>
          <a:srcRect l="31395" t="29159" r="28846" b="17074"/>
          <a:stretch/>
        </p:blipFill>
        <p:spPr>
          <a:xfrm>
            <a:off x="10519144" y="453655"/>
            <a:ext cx="1318438" cy="1049079"/>
          </a:xfrm>
          <a:prstGeom prst="rect">
            <a:avLst/>
          </a:prstGeom>
        </p:spPr>
      </p:pic>
    </p:spTree>
    <p:extLst>
      <p:ext uri="{BB962C8B-B14F-4D97-AF65-F5344CB8AC3E}">
        <p14:creationId xmlns:p14="http://schemas.microsoft.com/office/powerpoint/2010/main" val="3873117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BC72A-0E6B-4360-8532-66580F2240B6}"/>
              </a:ext>
            </a:extLst>
          </p:cNvPr>
          <p:cNvSpPr>
            <a:spLocks noGrp="1"/>
          </p:cNvSpPr>
          <p:nvPr>
            <p:ph type="title"/>
          </p:nvPr>
        </p:nvSpPr>
        <p:spPr/>
        <p:txBody>
          <a:bodyPr/>
          <a:lstStyle/>
          <a:p>
            <a:r>
              <a:rPr lang="en-GB" dirty="0" err="1">
                <a:solidFill>
                  <a:schemeClr val="accent1"/>
                </a:solidFill>
              </a:rPr>
              <a:t>Ymweld</a:t>
            </a:r>
            <a:r>
              <a:rPr lang="en-GB" dirty="0">
                <a:solidFill>
                  <a:schemeClr val="accent1"/>
                </a:solidFill>
              </a:rPr>
              <a:t> </a:t>
            </a:r>
            <a:r>
              <a:rPr lang="en-GB" dirty="0" err="1">
                <a:solidFill>
                  <a:schemeClr val="accent1"/>
                </a:solidFill>
              </a:rPr>
              <a:t>â’r</a:t>
            </a:r>
            <a:r>
              <a:rPr lang="en-GB" dirty="0">
                <a:solidFill>
                  <a:schemeClr val="accent1"/>
                </a:solidFill>
              </a:rPr>
              <a:t> </a:t>
            </a:r>
            <a:r>
              <a:rPr lang="en-GB" dirty="0" err="1">
                <a:solidFill>
                  <a:schemeClr val="accent1"/>
                </a:solidFill>
              </a:rPr>
              <a:t>ffynhonnau</a:t>
            </a:r>
            <a:r>
              <a:rPr lang="en-GB" dirty="0">
                <a:solidFill>
                  <a:schemeClr val="accent1"/>
                </a:solidFill>
              </a:rPr>
              <a:t> / </a:t>
            </a:r>
            <a:r>
              <a:rPr lang="en-GB" dirty="0" err="1">
                <a:solidFill>
                  <a:schemeClr val="accent1"/>
                </a:solidFill>
              </a:rPr>
              <a:t>Visting</a:t>
            </a:r>
            <a:r>
              <a:rPr lang="en-GB" dirty="0">
                <a:solidFill>
                  <a:schemeClr val="accent1"/>
                </a:solidFill>
              </a:rPr>
              <a:t> the Wells</a:t>
            </a:r>
            <a:endParaRPr lang="en-GB" dirty="0"/>
          </a:p>
        </p:txBody>
      </p:sp>
      <p:sp>
        <p:nvSpPr>
          <p:cNvPr id="3" name="TextBox 2">
            <a:extLst>
              <a:ext uri="{FF2B5EF4-FFF2-40B4-BE49-F238E27FC236}">
                <a16:creationId xmlns:a16="http://schemas.microsoft.com/office/drawing/2014/main" id="{D44F8B92-F5C5-4DDF-B981-12DBBE1B2BBD}"/>
              </a:ext>
            </a:extLst>
          </p:cNvPr>
          <p:cNvSpPr txBox="1"/>
          <p:nvPr/>
        </p:nvSpPr>
        <p:spPr>
          <a:xfrm>
            <a:off x="9123872" y="63059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cs typeface="Calibri"/>
            </a:endParaRPr>
          </a:p>
        </p:txBody>
      </p:sp>
      <p:sp>
        <p:nvSpPr>
          <p:cNvPr id="5" name="Content Placeholder 4">
            <a:extLst>
              <a:ext uri="{FF2B5EF4-FFF2-40B4-BE49-F238E27FC236}">
                <a16:creationId xmlns:a16="http://schemas.microsoft.com/office/drawing/2014/main" id="{2772A3EC-3E78-43D4-9A56-DF8417826407}"/>
              </a:ext>
            </a:extLst>
          </p:cNvPr>
          <p:cNvSpPr>
            <a:spLocks noGrp="1"/>
          </p:cNvSpPr>
          <p:nvPr>
            <p:ph sz="half" idx="2"/>
          </p:nvPr>
        </p:nvSpPr>
        <p:spPr/>
        <p:txBody>
          <a:bodyPr/>
          <a:lstStyle/>
          <a:p>
            <a:r>
              <a:rPr lang="en-GB" dirty="0"/>
              <a:t>Add image</a:t>
            </a:r>
          </a:p>
        </p:txBody>
      </p:sp>
      <p:pic>
        <p:nvPicPr>
          <p:cNvPr id="8" name="Picture 7">
            <a:extLst>
              <a:ext uri="{FF2B5EF4-FFF2-40B4-BE49-F238E27FC236}">
                <a16:creationId xmlns:a16="http://schemas.microsoft.com/office/drawing/2014/main" id="{049E4964-FB0B-4650-A9DD-9F43F51FCCFA}"/>
              </a:ext>
            </a:extLst>
          </p:cNvPr>
          <p:cNvPicPr>
            <a:picLocks noChangeAspect="1"/>
          </p:cNvPicPr>
          <p:nvPr/>
        </p:nvPicPr>
        <p:blipFill rotWithShape="1">
          <a:blip r:embed="rId2"/>
          <a:srcRect l="26916" t="22443" r="28846" b="14108"/>
          <a:stretch/>
        </p:blipFill>
        <p:spPr>
          <a:xfrm>
            <a:off x="2793161" y="1428420"/>
            <a:ext cx="6085025" cy="5135414"/>
          </a:xfrm>
          <a:prstGeom prst="rect">
            <a:avLst/>
          </a:prstGeom>
        </p:spPr>
      </p:pic>
      <p:sp>
        <p:nvSpPr>
          <p:cNvPr id="4" name="TextBox 3">
            <a:extLst>
              <a:ext uri="{FF2B5EF4-FFF2-40B4-BE49-F238E27FC236}">
                <a16:creationId xmlns:a16="http://schemas.microsoft.com/office/drawing/2014/main" id="{16BE680E-3828-463C-9CE7-FB904B5C286E}"/>
              </a:ext>
            </a:extLst>
          </p:cNvPr>
          <p:cNvSpPr txBox="1"/>
          <p:nvPr/>
        </p:nvSpPr>
        <p:spPr>
          <a:xfrm>
            <a:off x="9406269" y="2139606"/>
            <a:ext cx="2317897" cy="2862322"/>
          </a:xfrm>
          <a:prstGeom prst="rect">
            <a:avLst/>
          </a:prstGeom>
          <a:noFill/>
        </p:spPr>
        <p:txBody>
          <a:bodyPr wrap="square" rtlCol="0">
            <a:spAutoFit/>
          </a:bodyPr>
          <a:lstStyle/>
          <a:p>
            <a:r>
              <a:rPr lang="en-GB" sz="3600" dirty="0"/>
              <a:t>Which well/s do you need to visit today?</a:t>
            </a:r>
          </a:p>
        </p:txBody>
      </p:sp>
      <p:sp>
        <p:nvSpPr>
          <p:cNvPr id="7" name="Content Placeholder 4">
            <a:extLst>
              <a:ext uri="{FF2B5EF4-FFF2-40B4-BE49-F238E27FC236}">
                <a16:creationId xmlns:a16="http://schemas.microsoft.com/office/drawing/2014/main" id="{F4A2E635-7D94-4B6A-B125-B7C09F0EFBFA}"/>
              </a:ext>
            </a:extLst>
          </p:cNvPr>
          <p:cNvSpPr txBox="1">
            <a:spLocks/>
          </p:cNvSpPr>
          <p:nvPr/>
        </p:nvSpPr>
        <p:spPr>
          <a:xfrm>
            <a:off x="264042" y="2139606"/>
            <a:ext cx="236574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Pa </a:t>
            </a:r>
            <a:r>
              <a:rPr lang="en-GB" sz="3200" dirty="0" err="1"/>
              <a:t>ffynnon</a:t>
            </a:r>
            <a:r>
              <a:rPr lang="en-GB" sz="3200" dirty="0"/>
              <a:t>/</a:t>
            </a:r>
          </a:p>
          <a:p>
            <a:r>
              <a:rPr lang="en-GB" sz="3200" dirty="0" err="1"/>
              <a:t>ffynhonnau</a:t>
            </a:r>
            <a:r>
              <a:rPr lang="en-GB" sz="3200" dirty="0"/>
              <a:t> </a:t>
            </a:r>
            <a:r>
              <a:rPr lang="en-GB" sz="3200" dirty="0" err="1"/>
              <a:t>sydd</a:t>
            </a:r>
            <a:r>
              <a:rPr lang="en-GB" sz="3200" dirty="0"/>
              <a:t> </a:t>
            </a:r>
            <a:r>
              <a:rPr lang="en-GB" sz="3200" dirty="0" err="1"/>
              <a:t>angen</a:t>
            </a:r>
            <a:r>
              <a:rPr lang="en-GB" sz="3200" dirty="0"/>
              <a:t> </a:t>
            </a:r>
            <a:r>
              <a:rPr lang="en-GB" sz="3200" dirty="0" err="1"/>
              <a:t>i</a:t>
            </a:r>
            <a:r>
              <a:rPr lang="en-GB" sz="3200" dirty="0"/>
              <a:t> chi </a:t>
            </a:r>
            <a:r>
              <a:rPr lang="en-GB" sz="3200" dirty="0" err="1"/>
              <a:t>ymweld</a:t>
            </a:r>
            <a:r>
              <a:rPr lang="en-GB" sz="3200" dirty="0"/>
              <a:t> â </a:t>
            </a:r>
            <a:r>
              <a:rPr lang="en-GB" sz="3200" dirty="0" err="1"/>
              <a:t>heddiw</a:t>
            </a:r>
            <a:r>
              <a:rPr lang="en-GB" sz="3200" dirty="0"/>
              <a:t>? </a:t>
            </a:r>
          </a:p>
        </p:txBody>
      </p:sp>
    </p:spTree>
    <p:extLst>
      <p:ext uri="{BB962C8B-B14F-4D97-AF65-F5344CB8AC3E}">
        <p14:creationId xmlns:p14="http://schemas.microsoft.com/office/powerpoint/2010/main" val="2657876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BBD9E-783E-4AFF-A050-6D8EB8331B63}"/>
              </a:ext>
            </a:extLst>
          </p:cNvPr>
          <p:cNvSpPr>
            <a:spLocks noGrp="1"/>
          </p:cNvSpPr>
          <p:nvPr>
            <p:ph type="title"/>
          </p:nvPr>
        </p:nvSpPr>
        <p:spPr/>
        <p:txBody>
          <a:bodyPr/>
          <a:lstStyle/>
          <a:p>
            <a:r>
              <a:rPr lang="en-GB" b="1" dirty="0" err="1">
                <a:solidFill>
                  <a:srgbClr val="0070C0"/>
                </a:solidFill>
              </a:rPr>
              <a:t>Cefnogi</a:t>
            </a:r>
            <a:r>
              <a:rPr lang="en-GB" b="1" dirty="0">
                <a:solidFill>
                  <a:srgbClr val="0070C0"/>
                </a:solidFill>
              </a:rPr>
              <a:t> </a:t>
            </a:r>
            <a:r>
              <a:rPr lang="en-GB" b="1" dirty="0" err="1">
                <a:solidFill>
                  <a:srgbClr val="0070C0"/>
                </a:solidFill>
              </a:rPr>
              <a:t>lles</a:t>
            </a:r>
            <a:r>
              <a:rPr lang="en-GB" b="1" dirty="0">
                <a:solidFill>
                  <a:srgbClr val="0070C0"/>
                </a:solidFill>
              </a:rPr>
              <a:t> staff</a:t>
            </a:r>
            <a:br>
              <a:rPr lang="en-GB" b="1" dirty="0">
                <a:solidFill>
                  <a:srgbClr val="0070C0"/>
                </a:solidFill>
              </a:rPr>
            </a:br>
            <a:r>
              <a:rPr lang="en-GB" b="1" dirty="0">
                <a:solidFill>
                  <a:srgbClr val="0070C0"/>
                </a:solidFill>
              </a:rPr>
              <a:t>Supporting staff well-being</a:t>
            </a:r>
          </a:p>
        </p:txBody>
      </p:sp>
      <p:sp>
        <p:nvSpPr>
          <p:cNvPr id="3" name="Content Placeholder 2">
            <a:extLst>
              <a:ext uri="{FF2B5EF4-FFF2-40B4-BE49-F238E27FC236}">
                <a16:creationId xmlns:a16="http://schemas.microsoft.com/office/drawing/2014/main" id="{910B1E16-5BE6-4170-BB08-E7BD49A1FEBE}"/>
              </a:ext>
            </a:extLst>
          </p:cNvPr>
          <p:cNvSpPr>
            <a:spLocks noGrp="1"/>
          </p:cNvSpPr>
          <p:nvPr>
            <p:ph sz="half" idx="1"/>
          </p:nvPr>
        </p:nvSpPr>
        <p:spPr>
          <a:xfrm>
            <a:off x="710609" y="2647876"/>
            <a:ext cx="5181600" cy="4351338"/>
          </a:xfrm>
        </p:spPr>
        <p:txBody>
          <a:bodyPr>
            <a:normAutofit lnSpcReduction="10000"/>
          </a:bodyPr>
          <a:lstStyle/>
          <a:p>
            <a:r>
              <a:rPr lang="en-GB" dirty="0" err="1"/>
              <a:t>Adnoddau</a:t>
            </a:r>
            <a:r>
              <a:rPr lang="en-GB" dirty="0"/>
              <a:t> </a:t>
            </a:r>
            <a:r>
              <a:rPr lang="en-GB" dirty="0" err="1"/>
              <a:t>pellach</a:t>
            </a:r>
            <a:r>
              <a:rPr lang="en-GB" dirty="0"/>
              <a:t>/</a:t>
            </a:r>
          </a:p>
          <a:p>
            <a:endParaRPr lang="en-GB" dirty="0"/>
          </a:p>
          <a:p>
            <a:r>
              <a:rPr lang="en-GB" dirty="0"/>
              <a:t>Further resources</a:t>
            </a:r>
          </a:p>
        </p:txBody>
      </p:sp>
      <p:sp>
        <p:nvSpPr>
          <p:cNvPr id="4" name="Content Placeholder 3">
            <a:extLst>
              <a:ext uri="{FF2B5EF4-FFF2-40B4-BE49-F238E27FC236}">
                <a16:creationId xmlns:a16="http://schemas.microsoft.com/office/drawing/2014/main" id="{C2DB2C97-D362-4D0D-8373-90806140B14E}"/>
              </a:ext>
            </a:extLst>
          </p:cNvPr>
          <p:cNvSpPr>
            <a:spLocks noGrp="1"/>
          </p:cNvSpPr>
          <p:nvPr>
            <p:ph sz="half" idx="2"/>
          </p:nvPr>
        </p:nvSpPr>
        <p:spPr>
          <a:xfrm>
            <a:off x="6172200" y="1947986"/>
            <a:ext cx="5181600" cy="4351338"/>
          </a:xfrm>
        </p:spPr>
        <p:txBody>
          <a:bodyPr>
            <a:normAutofit lnSpcReduction="10000"/>
          </a:bodyPr>
          <a:lstStyle/>
          <a:p>
            <a:r>
              <a:rPr lang="en-GB" dirty="0">
                <a:hlinkClick r:id="rId2"/>
              </a:rPr>
              <a:t>Why Is Teacher Wellbeing So Important? An interview With Sarah Mercer | IATEFL 2022</a:t>
            </a:r>
            <a:endParaRPr lang="en-GB" dirty="0">
              <a:hlinkClick r:id="rId3"/>
            </a:endParaRPr>
          </a:p>
          <a:p>
            <a:endParaRPr lang="en-GB" dirty="0">
              <a:hlinkClick r:id="rId3"/>
            </a:endParaRPr>
          </a:p>
          <a:p>
            <a:r>
              <a:rPr lang="en-GB" dirty="0">
                <a:hlinkClick r:id="rId3"/>
              </a:rPr>
              <a:t>https://teaching.blog.gov.uk/2021/11/17/the-four-key-ways-were-supporting-staff-wellbeing/</a:t>
            </a:r>
            <a:endParaRPr lang="en-GB" dirty="0"/>
          </a:p>
          <a:p>
            <a:endParaRPr lang="en-GB" dirty="0"/>
          </a:p>
          <a:p>
            <a:r>
              <a:rPr lang="en-GB" dirty="0">
                <a:hlinkClick r:id="rId4"/>
              </a:rPr>
              <a:t>Supporting Teacher Well-being</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677695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E84FA-B430-427C-BEF0-2C2FF6949315}"/>
              </a:ext>
            </a:extLst>
          </p:cNvPr>
          <p:cNvSpPr>
            <a:spLocks noGrp="1"/>
          </p:cNvSpPr>
          <p:nvPr>
            <p:ph type="title"/>
          </p:nvPr>
        </p:nvSpPr>
        <p:spPr>
          <a:xfrm>
            <a:off x="894907" y="500062"/>
            <a:ext cx="10515600" cy="1325563"/>
          </a:xfrm>
        </p:spPr>
        <p:txBody>
          <a:bodyPr/>
          <a:lstStyle/>
          <a:p>
            <a:r>
              <a:rPr lang="en-GB" u="sng" dirty="0" err="1">
                <a:solidFill>
                  <a:srgbClr val="0070C0"/>
                </a:solidFill>
              </a:rPr>
              <a:t>Cyfeirnodau</a:t>
            </a:r>
            <a:r>
              <a:rPr lang="en-GB" u="sng" dirty="0">
                <a:solidFill>
                  <a:srgbClr val="0070C0"/>
                </a:solidFill>
              </a:rPr>
              <a:t> / References</a:t>
            </a:r>
            <a:br>
              <a:rPr lang="en-GB" u="sng" dirty="0">
                <a:solidFill>
                  <a:srgbClr val="0070C0"/>
                </a:solidFill>
              </a:rPr>
            </a:br>
            <a:endParaRPr lang="en-GB" u="sng" dirty="0">
              <a:solidFill>
                <a:srgbClr val="0070C0"/>
              </a:solidFill>
            </a:endParaRPr>
          </a:p>
        </p:txBody>
      </p:sp>
      <p:sp>
        <p:nvSpPr>
          <p:cNvPr id="3" name="Content Placeholder 2">
            <a:extLst>
              <a:ext uri="{FF2B5EF4-FFF2-40B4-BE49-F238E27FC236}">
                <a16:creationId xmlns:a16="http://schemas.microsoft.com/office/drawing/2014/main" id="{51E8D527-E96F-4E3E-BC46-0DD3784EE761}"/>
              </a:ext>
            </a:extLst>
          </p:cNvPr>
          <p:cNvSpPr>
            <a:spLocks noGrp="1"/>
          </p:cNvSpPr>
          <p:nvPr>
            <p:ph sz="half" idx="1"/>
          </p:nvPr>
        </p:nvSpPr>
        <p:spPr>
          <a:xfrm>
            <a:off x="1079205" y="1931951"/>
            <a:ext cx="8950842" cy="4351338"/>
          </a:xfrm>
        </p:spPr>
        <p:txBody>
          <a:bodyPr>
            <a:normAutofit fontScale="92500" lnSpcReduction="20000"/>
          </a:bodyPr>
          <a:lstStyle/>
          <a:p>
            <a:r>
              <a:rPr lang="en-GB" dirty="0"/>
              <a:t>Education Support. Availab</a:t>
            </a:r>
            <a:r>
              <a:rPr lang="en-GB" dirty="0">
                <a:hlinkClick r:id="rId2"/>
              </a:rPr>
              <a:t>le</a:t>
            </a:r>
            <a:r>
              <a:rPr lang="en-GB" dirty="0"/>
              <a:t> at: </a:t>
            </a:r>
            <a:r>
              <a:rPr lang="en-GB" dirty="0">
                <a:hlinkClick r:id="rId2"/>
              </a:rPr>
              <a:t>https://www.educationsupport.org.uk/</a:t>
            </a:r>
            <a:r>
              <a:rPr lang="en-GB" dirty="0"/>
              <a:t> (accessed: 15/01/22)</a:t>
            </a:r>
          </a:p>
          <a:p>
            <a:r>
              <a:rPr lang="en-GB" dirty="0"/>
              <a:t>Estyn (2013) </a:t>
            </a:r>
            <a:r>
              <a:rPr lang="en-GB" i="1" dirty="0"/>
              <a:t>The impact of teacher absence. </a:t>
            </a:r>
            <a:r>
              <a:rPr lang="en-GB" dirty="0"/>
              <a:t>Cardiff.</a:t>
            </a:r>
            <a:endParaRPr lang="en-GB" i="1" dirty="0"/>
          </a:p>
          <a:p>
            <a:r>
              <a:rPr lang="en-GB" dirty="0"/>
              <a:t>Estyn (2013) </a:t>
            </a:r>
            <a:r>
              <a:rPr lang="en-GB" i="1" dirty="0" err="1"/>
              <a:t>Effaith</a:t>
            </a:r>
            <a:r>
              <a:rPr lang="en-GB" i="1" dirty="0"/>
              <a:t> </a:t>
            </a:r>
            <a:r>
              <a:rPr lang="en-GB" i="1" dirty="0" err="1"/>
              <a:t>absenoldeb</a:t>
            </a:r>
            <a:r>
              <a:rPr lang="en-GB" i="1" dirty="0"/>
              <a:t> </a:t>
            </a:r>
            <a:r>
              <a:rPr lang="en-GB" i="1" dirty="0" err="1"/>
              <a:t>athrawon</a:t>
            </a:r>
            <a:r>
              <a:rPr lang="en-GB" i="1" dirty="0"/>
              <a:t>. </a:t>
            </a:r>
            <a:r>
              <a:rPr lang="en-GB" i="1" dirty="0" err="1"/>
              <a:t>Caerdydd</a:t>
            </a:r>
            <a:r>
              <a:rPr lang="en-GB" i="1" dirty="0"/>
              <a:t>.</a:t>
            </a:r>
          </a:p>
          <a:p>
            <a:r>
              <a:rPr lang="en-GB" dirty="0"/>
              <a:t>Public Health Wales. Welsh Network of Healthy School Schemes. Available at:  </a:t>
            </a:r>
            <a:r>
              <a:rPr lang="en-GB" dirty="0">
                <a:hlinkClick r:id="rId3"/>
              </a:rPr>
              <a:t>https://publichealthwales.nhs.wales/services-and-teams/welsh-network-of-healthy-school-schemes/</a:t>
            </a:r>
            <a:r>
              <a:rPr lang="en-GB" dirty="0"/>
              <a:t> (accessed 15/01/22)</a:t>
            </a:r>
          </a:p>
          <a:p>
            <a:r>
              <a:rPr lang="en-GB" dirty="0"/>
              <a:t>Iechyd </a:t>
            </a:r>
            <a:r>
              <a:rPr lang="en-GB" dirty="0" err="1"/>
              <a:t>Cyhoeddus</a:t>
            </a:r>
            <a:r>
              <a:rPr lang="en-GB" dirty="0"/>
              <a:t> Cymru. </a:t>
            </a:r>
            <a:r>
              <a:rPr lang="en-GB" dirty="0" err="1"/>
              <a:t>Cynlluniau</a:t>
            </a:r>
            <a:r>
              <a:rPr lang="en-GB" dirty="0"/>
              <a:t> </a:t>
            </a:r>
            <a:r>
              <a:rPr lang="en-GB" dirty="0" err="1"/>
              <a:t>Ysgolion</a:t>
            </a:r>
            <a:r>
              <a:rPr lang="en-GB" dirty="0"/>
              <a:t> </a:t>
            </a:r>
            <a:r>
              <a:rPr lang="en-GB" dirty="0" err="1"/>
              <a:t>Iach</a:t>
            </a:r>
            <a:r>
              <a:rPr lang="en-GB" dirty="0"/>
              <a:t> – </a:t>
            </a:r>
            <a:r>
              <a:rPr lang="en-GB" dirty="0" err="1"/>
              <a:t>Rhwydwaith</a:t>
            </a:r>
            <a:r>
              <a:rPr lang="en-GB" dirty="0"/>
              <a:t> Cymru. </a:t>
            </a:r>
            <a:r>
              <a:rPr lang="en-GB" dirty="0" err="1"/>
              <a:t>Ar</a:t>
            </a:r>
            <a:r>
              <a:rPr lang="en-GB" dirty="0"/>
              <a:t> </a:t>
            </a:r>
            <a:r>
              <a:rPr lang="en-GB" dirty="0" err="1"/>
              <a:t>gael</a:t>
            </a:r>
            <a:r>
              <a:rPr lang="en-GB"/>
              <a:t>: </a:t>
            </a:r>
            <a:r>
              <a:rPr lang="en-GB">
                <a:hlinkClick r:id="rId4"/>
              </a:rPr>
              <a:t>https</a:t>
            </a:r>
            <a:r>
              <a:rPr lang="en-GB" dirty="0">
                <a:hlinkClick r:id="rId4"/>
              </a:rPr>
              <a:t>://icc.gig.cymru/gwasanaethau-a-thimau/cynlluniau-ysgolion-iach-rhwydwaith-cymru/</a:t>
            </a:r>
            <a:r>
              <a:rPr lang="en-GB" dirty="0"/>
              <a:t>  (</a:t>
            </a:r>
            <a:r>
              <a:rPr lang="en-GB" dirty="0" err="1"/>
              <a:t>darllenwyd</a:t>
            </a:r>
            <a:r>
              <a:rPr lang="en-GB" dirty="0"/>
              <a:t>: 15/01/22)</a:t>
            </a:r>
          </a:p>
        </p:txBody>
      </p:sp>
    </p:spTree>
    <p:extLst>
      <p:ext uri="{BB962C8B-B14F-4D97-AF65-F5344CB8AC3E}">
        <p14:creationId xmlns:p14="http://schemas.microsoft.com/office/powerpoint/2010/main" val="3146281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2647</TotalTime>
  <Words>3883</Words>
  <Application>Microsoft Office PowerPoint</Application>
  <PresentationFormat>Widescreen</PresentationFormat>
  <Paragraphs>297</Paragraphs>
  <Slides>28</Slides>
  <Notes>15</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&amp;quot</vt:lpstr>
      <vt:lpstr>Satoshi-Bold</vt:lpstr>
      <vt:lpstr>Satoshi-Regular</vt:lpstr>
      <vt:lpstr>Arial</vt:lpstr>
      <vt:lpstr>Calibri</vt:lpstr>
      <vt:lpstr>Calibri Light</vt:lpstr>
      <vt:lpstr>Office Theme</vt:lpstr>
      <vt:lpstr>ECES6021C  Lles mewn Addysg Well-being in Education  </vt:lpstr>
      <vt:lpstr>PowerPoint Presentation</vt:lpstr>
      <vt:lpstr>Asesiad / Assessement</vt:lpstr>
      <vt:lpstr>Asesiad / Assessement</vt:lpstr>
      <vt:lpstr>Asesiad / Assessement</vt:lpstr>
      <vt:lpstr>Darganfydiadau Diweddar / Recent Findings</vt:lpstr>
      <vt:lpstr>TASG GRŴP/ GROUP TASK</vt:lpstr>
      <vt:lpstr>Straen athrawon                   Teacher stress</vt:lpstr>
      <vt:lpstr>Straen Athrawon / Teacher Stress</vt:lpstr>
      <vt:lpstr>Tasg grŵp / Group task</vt:lpstr>
      <vt:lpstr>Rhwydwaith Cynlluniau Ysgolion Iach Cymru The Welsh Network of Healthy School Schemes</vt:lpstr>
      <vt:lpstr>Rhwydwaith Cynlluniau Ysgolion Iach Cymru The Welsh Network of Healthy School Schemes</vt:lpstr>
      <vt:lpstr>Iechyd staff: Pwyntiau i’w hystyried Staff health: Points for consideration</vt:lpstr>
      <vt:lpstr>Iechyd staff: Pwyntiau i’w hystyried Staff health: Points for consideration</vt:lpstr>
      <vt:lpstr>Iechyd staff: Pwyntiau i’w hystyried Staff health: Points for consideration</vt:lpstr>
      <vt:lpstr>Iechyd staff: Pwyntiau i’w hystyried Staff health: Points for consideration</vt:lpstr>
      <vt:lpstr>Colli Llais Galwedigaethol Occupational Voice Loss</vt:lpstr>
      <vt:lpstr>Colli Llais Galwedigaethol Occupational Voice Loss</vt:lpstr>
      <vt:lpstr>Sut i osgoi Colli Llais Galwedigaethol How to avoid Occupational Voice Loss</vt:lpstr>
      <vt:lpstr>Cydbwysedd bywyd/gwaith Work-life balance</vt:lpstr>
      <vt:lpstr>Cydbwysedd bywyd/gwaith Work-life balance</vt:lpstr>
      <vt:lpstr>Cydbwysedd bywyd/gwaith Work-life balance</vt:lpstr>
      <vt:lpstr>Tips top 1! / Top tips 1!</vt:lpstr>
      <vt:lpstr>Tips top 2! / Top tips 2!</vt:lpstr>
      <vt:lpstr>Ymweld â’r ffynhonnau / Visting the Wells</vt:lpstr>
      <vt:lpstr>Ymweld â’r ffynhonnau / Visting the Wells</vt:lpstr>
      <vt:lpstr>Cefnogi lles staff Supporting staff well-being</vt:lpstr>
      <vt:lpstr>Cyfeirnodau /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Helen A Griffiths</cp:lastModifiedBy>
  <cp:revision>246</cp:revision>
  <dcterms:created xsi:type="dcterms:W3CDTF">2017-11-29T13:54:28Z</dcterms:created>
  <dcterms:modified xsi:type="dcterms:W3CDTF">2026-01-16T18:36:45Z</dcterms:modified>
</cp:coreProperties>
</file>